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18"/>
  </p:notesMasterIdLst>
  <p:sldIdLst>
    <p:sldId id="256" r:id="rId2"/>
    <p:sldId id="266" r:id="rId3"/>
    <p:sldId id="265" r:id="rId4"/>
    <p:sldId id="257" r:id="rId5"/>
    <p:sldId id="258" r:id="rId6"/>
    <p:sldId id="261" r:id="rId7"/>
    <p:sldId id="270" r:id="rId8"/>
    <p:sldId id="271" r:id="rId9"/>
    <p:sldId id="262" r:id="rId10"/>
    <p:sldId id="260" r:id="rId11"/>
    <p:sldId id="274" r:id="rId12"/>
    <p:sldId id="267" r:id="rId13"/>
    <p:sldId id="276" r:id="rId14"/>
    <p:sldId id="259" r:id="rId15"/>
    <p:sldId id="263" r:id="rId16"/>
    <p:sldId id="273"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80E4FE-1E1F-8344-8A34-DBD38809FA11}">
          <p14:sldIdLst>
            <p14:sldId id="256"/>
            <p14:sldId id="266"/>
            <p14:sldId id="265"/>
            <p14:sldId id="257"/>
            <p14:sldId id="258"/>
            <p14:sldId id="261"/>
            <p14:sldId id="270"/>
            <p14:sldId id="271"/>
            <p14:sldId id="262"/>
            <p14:sldId id="260"/>
            <p14:sldId id="274"/>
            <p14:sldId id="267"/>
            <p14:sldId id="276"/>
          </p14:sldIdLst>
        </p14:section>
        <p14:section name="Additional Slides" id="{9E890392-638B-D44B-897E-B41103FB0968}">
          <p14:sldIdLst>
            <p14:sldId id="259"/>
            <p14:sldId id="263"/>
            <p14:sldId id="27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2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D41A151-953C-7B49-8CC8-6D3C6F77310F}" type="datetimeFigureOut">
              <a:rPr lang="en-US" smtClean="0"/>
              <a:t>12/2/2013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4165B0B-7F10-2641-B4CB-93E25B0C8A39}" type="slidenum">
              <a:rPr lang="en-US" smtClean="0"/>
              <a:t>‹#›</a:t>
            </a:fld>
            <a:endParaRPr lang="en-US"/>
          </a:p>
        </p:txBody>
      </p:sp>
    </p:spTree>
    <p:extLst>
      <p:ext uri="{BB962C8B-B14F-4D97-AF65-F5344CB8AC3E}">
        <p14:creationId xmlns:p14="http://schemas.microsoft.com/office/powerpoint/2010/main" val="4247439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chose this topic because of</a:t>
            </a:r>
            <a:r>
              <a:rPr lang="en-US" baseline="0" dirty="0" smtClean="0"/>
              <a:t> the facility that was just started in Big Spring Texas that is the first in the United States to apply direct potable reuse. There are some interesting factors that influenced the decisions on this project and in this region and that’s what I wanted to take a look at.</a:t>
            </a:r>
            <a:endParaRPr lang="en-US" dirty="0"/>
          </a:p>
        </p:txBody>
      </p:sp>
      <p:sp>
        <p:nvSpPr>
          <p:cNvPr id="4" name="Slide Number Placeholder 3"/>
          <p:cNvSpPr>
            <a:spLocks noGrp="1"/>
          </p:cNvSpPr>
          <p:nvPr>
            <p:ph type="sldNum" sz="quarter" idx="10"/>
          </p:nvPr>
        </p:nvSpPr>
        <p:spPr/>
        <p:txBody>
          <a:bodyPr/>
          <a:lstStyle/>
          <a:p>
            <a:fld id="{04165B0B-7F10-2641-B4CB-93E25B0C8A39}" type="slidenum">
              <a:rPr lang="en-US" smtClean="0"/>
              <a:t>1</a:t>
            </a:fld>
            <a:endParaRPr lang="en-US"/>
          </a:p>
        </p:txBody>
      </p:sp>
    </p:spTree>
    <p:extLst>
      <p:ext uri="{BB962C8B-B14F-4D97-AF65-F5344CB8AC3E}">
        <p14:creationId xmlns:p14="http://schemas.microsoft.com/office/powerpoint/2010/main" val="3616770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graph of the reservoir capacities just to show you in static</a:t>
            </a:r>
            <a:r>
              <a:rPr lang="en-US" baseline="0" dirty="0" smtClean="0"/>
              <a:t> form.</a:t>
            </a:r>
            <a:endParaRPr lang="en-US" dirty="0"/>
          </a:p>
        </p:txBody>
      </p:sp>
      <p:sp>
        <p:nvSpPr>
          <p:cNvPr id="4" name="Slide Number Placeholder 3"/>
          <p:cNvSpPr>
            <a:spLocks noGrp="1"/>
          </p:cNvSpPr>
          <p:nvPr>
            <p:ph type="sldNum" sz="quarter" idx="10"/>
          </p:nvPr>
        </p:nvSpPr>
        <p:spPr/>
        <p:txBody>
          <a:bodyPr/>
          <a:lstStyle/>
          <a:p>
            <a:fld id="{04165B0B-7F10-2641-B4CB-93E25B0C8A39}" type="slidenum">
              <a:rPr lang="en-US" smtClean="0"/>
              <a:t>10</a:t>
            </a:fld>
            <a:endParaRPr lang="en-US"/>
          </a:p>
        </p:txBody>
      </p:sp>
    </p:spTree>
    <p:extLst>
      <p:ext uri="{BB962C8B-B14F-4D97-AF65-F5344CB8AC3E}">
        <p14:creationId xmlns:p14="http://schemas.microsoft.com/office/powerpoint/2010/main" val="3822184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energy comparison and benefit for the Big Spring RWPF. This study was actually performed by </a:t>
            </a:r>
            <a:r>
              <a:rPr lang="en-US" dirty="0" err="1" smtClean="0"/>
              <a:t>Freese</a:t>
            </a:r>
            <a:r>
              <a:rPr lang="en-US" dirty="0" smtClean="0"/>
              <a:t> &amp; Nichols during the planning stage of the project. The</a:t>
            </a:r>
            <a:r>
              <a:rPr lang="en-US" baseline="0" dirty="0" smtClean="0"/>
              <a:t> biggest savings here is for the resource. The Spence reservoir is already very low, so this project makes sense to try and conserve what is left.</a:t>
            </a:r>
            <a:endParaRPr lang="en-US" dirty="0"/>
          </a:p>
        </p:txBody>
      </p:sp>
      <p:sp>
        <p:nvSpPr>
          <p:cNvPr id="4" name="Slide Number Placeholder 3"/>
          <p:cNvSpPr>
            <a:spLocks noGrp="1"/>
          </p:cNvSpPr>
          <p:nvPr>
            <p:ph type="sldNum" sz="quarter" idx="10"/>
          </p:nvPr>
        </p:nvSpPr>
        <p:spPr/>
        <p:txBody>
          <a:bodyPr/>
          <a:lstStyle/>
          <a:p>
            <a:fld id="{04165B0B-7F10-2641-B4CB-93E25B0C8A39}" type="slidenum">
              <a:rPr lang="en-US" smtClean="0"/>
              <a:t>11</a:t>
            </a:fld>
            <a:endParaRPr lang="en-US"/>
          </a:p>
        </p:txBody>
      </p:sp>
    </p:spTree>
    <p:extLst>
      <p:ext uri="{BB962C8B-B14F-4D97-AF65-F5344CB8AC3E}">
        <p14:creationId xmlns:p14="http://schemas.microsoft.com/office/powerpoint/2010/main" val="2116555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thing I looked</a:t>
            </a:r>
            <a:r>
              <a:rPr lang="en-US" baseline="0" dirty="0" smtClean="0"/>
              <a:t> at was the demand for the region. I took the data from the TWDB 2012 Water plan. The main idea here is that the demand steadily increases. The major demands in the area are from Odessa and Midland which also have the highest populations.</a:t>
            </a:r>
            <a:endParaRPr lang="en-US" dirty="0"/>
          </a:p>
        </p:txBody>
      </p:sp>
      <p:sp>
        <p:nvSpPr>
          <p:cNvPr id="4" name="Slide Number Placeholder 3"/>
          <p:cNvSpPr>
            <a:spLocks noGrp="1"/>
          </p:cNvSpPr>
          <p:nvPr>
            <p:ph type="sldNum" sz="quarter" idx="10"/>
          </p:nvPr>
        </p:nvSpPr>
        <p:spPr/>
        <p:txBody>
          <a:bodyPr/>
          <a:lstStyle/>
          <a:p>
            <a:fld id="{04165B0B-7F10-2641-B4CB-93E25B0C8A39}" type="slidenum">
              <a:rPr lang="en-US" smtClean="0"/>
              <a:t>15</a:t>
            </a:fld>
            <a:endParaRPr lang="en-US"/>
          </a:p>
        </p:txBody>
      </p:sp>
    </p:spTree>
    <p:extLst>
      <p:ext uri="{BB962C8B-B14F-4D97-AF65-F5344CB8AC3E}">
        <p14:creationId xmlns:p14="http://schemas.microsoft.com/office/powerpoint/2010/main" val="1798042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ends up being about 30 MGD for Midland, 20 MGD for Odessa,</a:t>
            </a:r>
            <a:r>
              <a:rPr lang="en-US" baseline="0" dirty="0" smtClean="0"/>
              <a:t> and Big Spring has about 5.5 MGD</a:t>
            </a:r>
            <a:endParaRPr lang="en-US" dirty="0"/>
          </a:p>
        </p:txBody>
      </p:sp>
      <p:sp>
        <p:nvSpPr>
          <p:cNvPr id="4" name="Slide Number Placeholder 3"/>
          <p:cNvSpPr>
            <a:spLocks noGrp="1"/>
          </p:cNvSpPr>
          <p:nvPr>
            <p:ph type="sldNum" sz="quarter" idx="10"/>
          </p:nvPr>
        </p:nvSpPr>
        <p:spPr/>
        <p:txBody>
          <a:bodyPr/>
          <a:lstStyle/>
          <a:p>
            <a:fld id="{04165B0B-7F10-2641-B4CB-93E25B0C8A39}" type="slidenum">
              <a:rPr lang="en-US" smtClean="0"/>
              <a:t>16</a:t>
            </a:fld>
            <a:endParaRPr lang="en-US"/>
          </a:p>
        </p:txBody>
      </p:sp>
    </p:spTree>
    <p:extLst>
      <p:ext uri="{BB962C8B-B14F-4D97-AF65-F5344CB8AC3E}">
        <p14:creationId xmlns:p14="http://schemas.microsoft.com/office/powerpoint/2010/main" val="285740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First I’d</a:t>
            </a:r>
            <a:r>
              <a:rPr lang="en-US" baseline="0" dirty="0" smtClean="0"/>
              <a:t> like to go over real quick the types of wastewater reuse so you can see where direct potable reuse fits in. First there’s non-potable reuse which is using treated wastewater for applications where it is not consumed by humans like watering lawns, irrigation, and industrial cooling. Taking it a step further towards human consumption is indirect potable reuse. This has already been applied in a few places including Texas and California. In these cases, treated wastewater is pumped into the aquifer to store it and then pumped back out to treat for drinking water. Taking it a final step further is direct potable reuse which is generally considered a last resort. This is where the wastewater effluent is treated to drinking water standards, and this has only recently been applied at the facility in Big Spring, TX which came online back in April of this year.</a:t>
            </a:r>
            <a:endParaRPr lang="en-US" dirty="0"/>
          </a:p>
        </p:txBody>
      </p:sp>
      <p:sp>
        <p:nvSpPr>
          <p:cNvPr id="4" name="Slide Number Placeholder 3"/>
          <p:cNvSpPr>
            <a:spLocks noGrp="1"/>
          </p:cNvSpPr>
          <p:nvPr>
            <p:ph type="sldNum" sz="quarter" idx="10"/>
          </p:nvPr>
        </p:nvSpPr>
        <p:spPr/>
        <p:txBody>
          <a:bodyPr/>
          <a:lstStyle/>
          <a:p>
            <a:fld id="{04165B0B-7F10-2641-B4CB-93E25B0C8A39}" type="slidenum">
              <a:rPr lang="en-US" smtClean="0"/>
              <a:t>2</a:t>
            </a:fld>
            <a:endParaRPr lang="en-US"/>
          </a:p>
        </p:txBody>
      </p:sp>
    </p:spTree>
    <p:extLst>
      <p:ext uri="{BB962C8B-B14F-4D97-AF65-F5344CB8AC3E}">
        <p14:creationId xmlns:p14="http://schemas.microsoft.com/office/powerpoint/2010/main" val="255452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little bit of </a:t>
            </a:r>
            <a:r>
              <a:rPr lang="en-US" baseline="0" dirty="0" smtClean="0"/>
              <a:t>background about this project: The Big Spring Raw Water production facility is owned and operated by the Colorado River Municipal Water District which is the main utility that operates within Region F for the TWDB. What’s unique about this facility is that it’s the first of its kind to apply direct potable reuse (also called “toilet to tap”). Direct potable reuse is basically considered a last resort for water conservation, and there’s a lot of public stigma associated with it, so it took them a lot of public convincing and effort to make this project happen. I wanted to take a look at why the utility in this region decided to implement it and what types of benefits they can get from it. </a:t>
            </a:r>
            <a:endParaRPr lang="en-US" dirty="0"/>
          </a:p>
        </p:txBody>
      </p:sp>
      <p:sp>
        <p:nvSpPr>
          <p:cNvPr id="4" name="Slide Number Placeholder 3"/>
          <p:cNvSpPr>
            <a:spLocks noGrp="1"/>
          </p:cNvSpPr>
          <p:nvPr>
            <p:ph type="sldNum" sz="quarter" idx="10"/>
          </p:nvPr>
        </p:nvSpPr>
        <p:spPr/>
        <p:txBody>
          <a:bodyPr/>
          <a:lstStyle/>
          <a:p>
            <a:fld id="{04165B0B-7F10-2641-B4CB-93E25B0C8A39}" type="slidenum">
              <a:rPr lang="en-US" smtClean="0"/>
              <a:t>3</a:t>
            </a:fld>
            <a:endParaRPr lang="en-US"/>
          </a:p>
        </p:txBody>
      </p:sp>
    </p:spTree>
    <p:extLst>
      <p:ext uri="{BB962C8B-B14F-4D97-AF65-F5344CB8AC3E}">
        <p14:creationId xmlns:p14="http://schemas.microsoft.com/office/powerpoint/2010/main" val="2406612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map of Region F that CRMWD operates within. I got the </a:t>
            </a:r>
            <a:r>
              <a:rPr lang="en-US" dirty="0" err="1" smtClean="0"/>
              <a:t>shapefiles</a:t>
            </a:r>
            <a:r>
              <a:rPr lang="en-US" dirty="0" smtClean="0"/>
              <a:t> for the regions and the reservoirs</a:t>
            </a:r>
            <a:r>
              <a:rPr lang="en-US" baseline="0" dirty="0" smtClean="0"/>
              <a:t> from TWDB and the locations of the city locations from the CRMWD website.</a:t>
            </a:r>
            <a:endParaRPr lang="en-US" dirty="0"/>
          </a:p>
        </p:txBody>
      </p:sp>
      <p:sp>
        <p:nvSpPr>
          <p:cNvPr id="4" name="Slide Number Placeholder 3"/>
          <p:cNvSpPr>
            <a:spLocks noGrp="1"/>
          </p:cNvSpPr>
          <p:nvPr>
            <p:ph type="sldNum" sz="quarter" idx="10"/>
          </p:nvPr>
        </p:nvSpPr>
        <p:spPr/>
        <p:txBody>
          <a:bodyPr/>
          <a:lstStyle/>
          <a:p>
            <a:fld id="{04165B0B-7F10-2641-B4CB-93E25B0C8A39}" type="slidenum">
              <a:rPr lang="en-US" smtClean="0"/>
              <a:t>4</a:t>
            </a:fld>
            <a:endParaRPr lang="en-US"/>
          </a:p>
        </p:txBody>
      </p:sp>
    </p:spTree>
    <p:extLst>
      <p:ext uri="{BB962C8B-B14F-4D97-AF65-F5344CB8AC3E}">
        <p14:creationId xmlns:p14="http://schemas.microsoft.com/office/powerpoint/2010/main" val="1638822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factors that influenced</a:t>
            </a:r>
            <a:r>
              <a:rPr lang="en-US" baseline="0" dirty="0" smtClean="0"/>
              <a:t> the decision to build facility was the elevations and distances in the area. </a:t>
            </a:r>
            <a:r>
              <a:rPr lang="en-US" dirty="0" smtClean="0"/>
              <a:t>Here is that last map that is </a:t>
            </a:r>
            <a:r>
              <a:rPr lang="en-US" dirty="0" err="1" smtClean="0"/>
              <a:t>overlayed</a:t>
            </a:r>
            <a:r>
              <a:rPr lang="en-US" dirty="0" smtClean="0"/>
              <a:t> onto the National Elevation Dataset 30 m layer. So you can see there’s a</a:t>
            </a:r>
            <a:r>
              <a:rPr lang="en-US" baseline="0" dirty="0" smtClean="0"/>
              <a:t> bit of varying elevation along with piping distance in the region which makes the pumping costs very high. Also you might be able to notice that the reservoirs that are used for drinking water all lie at lower elevations than the cities, so all the water has to be pumped uphill.</a:t>
            </a:r>
            <a:endParaRPr lang="en-US" dirty="0"/>
          </a:p>
        </p:txBody>
      </p:sp>
      <p:sp>
        <p:nvSpPr>
          <p:cNvPr id="4" name="Slide Number Placeholder 3"/>
          <p:cNvSpPr>
            <a:spLocks noGrp="1"/>
          </p:cNvSpPr>
          <p:nvPr>
            <p:ph type="sldNum" sz="quarter" idx="10"/>
          </p:nvPr>
        </p:nvSpPr>
        <p:spPr/>
        <p:txBody>
          <a:bodyPr/>
          <a:lstStyle/>
          <a:p>
            <a:fld id="{04165B0B-7F10-2641-B4CB-93E25B0C8A39}" type="slidenum">
              <a:rPr lang="en-US" smtClean="0"/>
              <a:t>5</a:t>
            </a:fld>
            <a:endParaRPr lang="en-US"/>
          </a:p>
        </p:txBody>
      </p:sp>
    </p:spTree>
    <p:extLst>
      <p:ext uri="{BB962C8B-B14F-4D97-AF65-F5344CB8AC3E}">
        <p14:creationId xmlns:p14="http://schemas.microsoft.com/office/powerpoint/2010/main" val="245654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the pipe distance versus</a:t>
            </a:r>
            <a:r>
              <a:rPr lang="en-US" baseline="0" dirty="0" smtClean="0"/>
              <a:t> the elevation in meters. I got this from using the 3D analysis tool and followed the pipelines to create a point graph. But what you can see is basically all of the cities are located uphill and it takes quite a bit of pumping to get the water there. You can also see why the </a:t>
            </a:r>
            <a:r>
              <a:rPr lang="en-US" baseline="0" dirty="0" err="1" smtClean="0"/>
              <a:t>Ivie</a:t>
            </a:r>
            <a:r>
              <a:rPr lang="en-US" baseline="0" dirty="0" smtClean="0"/>
              <a:t> reservoir is used less because of the sheer distance it takes to get it to one of the major cities. So there’s not only this problem of pumping water to distance elevated places there’s also the water levels (Show next slide)</a:t>
            </a:r>
            <a:endParaRPr lang="en-US" dirty="0"/>
          </a:p>
        </p:txBody>
      </p:sp>
      <p:sp>
        <p:nvSpPr>
          <p:cNvPr id="4" name="Slide Number Placeholder 3"/>
          <p:cNvSpPr>
            <a:spLocks noGrp="1"/>
          </p:cNvSpPr>
          <p:nvPr>
            <p:ph type="sldNum" sz="quarter" idx="10"/>
          </p:nvPr>
        </p:nvSpPr>
        <p:spPr/>
        <p:txBody>
          <a:bodyPr/>
          <a:lstStyle/>
          <a:p>
            <a:fld id="{04165B0B-7F10-2641-B4CB-93E25B0C8A39}" type="slidenum">
              <a:rPr lang="en-US" smtClean="0"/>
              <a:t>6</a:t>
            </a:fld>
            <a:endParaRPr lang="en-US"/>
          </a:p>
        </p:txBody>
      </p:sp>
    </p:spTree>
    <p:extLst>
      <p:ext uri="{BB962C8B-B14F-4D97-AF65-F5344CB8AC3E}">
        <p14:creationId xmlns:p14="http://schemas.microsoft.com/office/powerpoint/2010/main" val="374857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factor that influences</a:t>
            </a:r>
            <a:r>
              <a:rPr lang="en-US" baseline="0" dirty="0" smtClean="0"/>
              <a:t> the surface water resources in this region is the evaporation losses in this area. This map shows the average annual evaporation in inches evaporated per year. </a:t>
            </a:r>
            <a:r>
              <a:rPr lang="en-US" dirty="0" smtClean="0"/>
              <a:t>This map was created</a:t>
            </a:r>
            <a:r>
              <a:rPr lang="en-US" baseline="0" dirty="0" smtClean="0"/>
              <a:t> using the </a:t>
            </a:r>
            <a:r>
              <a:rPr lang="en-US" baseline="0" dirty="0" err="1" smtClean="0"/>
              <a:t>kriging</a:t>
            </a:r>
            <a:r>
              <a:rPr lang="en-US" baseline="0" dirty="0" smtClean="0"/>
              <a:t> method and the evaporation gages used in one of our exercises which are the purple dots. I used the zonal statistics tool over Region F to get the mean for the region which is about 98” of evaporation loss per year</a:t>
            </a:r>
            <a:endParaRPr lang="en-US" dirty="0"/>
          </a:p>
        </p:txBody>
      </p:sp>
      <p:sp>
        <p:nvSpPr>
          <p:cNvPr id="4" name="Slide Number Placeholder 3"/>
          <p:cNvSpPr>
            <a:spLocks noGrp="1"/>
          </p:cNvSpPr>
          <p:nvPr>
            <p:ph type="sldNum" sz="quarter" idx="10"/>
          </p:nvPr>
        </p:nvSpPr>
        <p:spPr/>
        <p:txBody>
          <a:bodyPr/>
          <a:lstStyle/>
          <a:p>
            <a:fld id="{04165B0B-7F10-2641-B4CB-93E25B0C8A39}" type="slidenum">
              <a:rPr lang="en-US" smtClean="0"/>
              <a:t>7</a:t>
            </a:fld>
            <a:endParaRPr lang="en-US"/>
          </a:p>
        </p:txBody>
      </p:sp>
    </p:spTree>
    <p:extLst>
      <p:ext uri="{BB962C8B-B14F-4D97-AF65-F5344CB8AC3E}">
        <p14:creationId xmlns:p14="http://schemas.microsoft.com/office/powerpoint/2010/main" val="1798042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the average total annual precipitation in mm. The regions were found by using the </a:t>
            </a:r>
            <a:r>
              <a:rPr lang="en-US" baseline="0" dirty="0" err="1" smtClean="0"/>
              <a:t>Kriging</a:t>
            </a:r>
            <a:r>
              <a:rPr lang="en-US" baseline="0" dirty="0" smtClean="0"/>
              <a:t> method and the precipitation gages represented by the green dots. The average total annual precipitation for Region F was about 70.2 inches using the Zonal Statistics tool. So there’s a pretty big difference between the amount of precipitation and evaporation losses which make it very hard to store water in surface reservoirs in this area. BECAUSE OF THE CLIMATE IN THIS REGION, MUNICIPAL IRRIGATION DEMANDS ARE LOW and NON-POTABLE REUSE WOULD NOT MAKE MUCH SENSE. ALSO BECAUSE OF THE DISTANCES and EVAPORATION, RESERVOIR AUGMENTATION IS NOT AN OPTIMAL CHOICE FOR REUSE.</a:t>
            </a:r>
            <a:endParaRPr lang="en-US" dirty="0"/>
          </a:p>
        </p:txBody>
      </p:sp>
      <p:sp>
        <p:nvSpPr>
          <p:cNvPr id="4" name="Slide Number Placeholder 3"/>
          <p:cNvSpPr>
            <a:spLocks noGrp="1"/>
          </p:cNvSpPr>
          <p:nvPr>
            <p:ph type="sldNum" sz="quarter" idx="10"/>
          </p:nvPr>
        </p:nvSpPr>
        <p:spPr/>
        <p:txBody>
          <a:bodyPr/>
          <a:lstStyle/>
          <a:p>
            <a:fld id="{04165B0B-7F10-2641-B4CB-93E25B0C8A39}" type="slidenum">
              <a:rPr lang="en-US" smtClean="0"/>
              <a:t>8</a:t>
            </a:fld>
            <a:endParaRPr lang="en-US"/>
          </a:p>
        </p:txBody>
      </p:sp>
    </p:spTree>
    <p:extLst>
      <p:ext uri="{BB962C8B-B14F-4D97-AF65-F5344CB8AC3E}">
        <p14:creationId xmlns:p14="http://schemas.microsoft.com/office/powerpoint/2010/main" val="1798042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another problem</a:t>
            </a:r>
            <a:r>
              <a:rPr lang="en-US" baseline="0" dirty="0" smtClean="0"/>
              <a:t> besides the energy for pumping (and probably the more important one) is the scarcity of surface water in this area. </a:t>
            </a:r>
            <a:r>
              <a:rPr lang="en-US" dirty="0" smtClean="0"/>
              <a:t>This shows a monthly time series of the three reservoirs</a:t>
            </a:r>
            <a:r>
              <a:rPr lang="en-US" baseline="0" dirty="0" smtClean="0"/>
              <a:t> in the region between January 2006 and September 2012. The peak of the drought was around August 2011.</a:t>
            </a:r>
            <a:endParaRPr lang="en-US" dirty="0"/>
          </a:p>
        </p:txBody>
      </p:sp>
      <p:sp>
        <p:nvSpPr>
          <p:cNvPr id="4" name="Slide Number Placeholder 3"/>
          <p:cNvSpPr>
            <a:spLocks noGrp="1"/>
          </p:cNvSpPr>
          <p:nvPr>
            <p:ph type="sldNum" sz="quarter" idx="10"/>
          </p:nvPr>
        </p:nvSpPr>
        <p:spPr/>
        <p:txBody>
          <a:bodyPr/>
          <a:lstStyle/>
          <a:p>
            <a:fld id="{04165B0B-7F10-2641-B4CB-93E25B0C8A39}" type="slidenum">
              <a:rPr lang="en-US" smtClean="0"/>
              <a:t>9</a:t>
            </a:fld>
            <a:endParaRPr lang="en-US"/>
          </a:p>
        </p:txBody>
      </p:sp>
    </p:spTree>
    <p:extLst>
      <p:ext uri="{BB962C8B-B14F-4D97-AF65-F5344CB8AC3E}">
        <p14:creationId xmlns:p14="http://schemas.microsoft.com/office/powerpoint/2010/main" val="3948057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12/2/2013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12/2/2013</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12/2/2013</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1.png"/><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Geospatial Analysis of the Big Spring, TX Area</a:t>
            </a:r>
            <a:endParaRPr lang="en-US" dirty="0"/>
          </a:p>
        </p:txBody>
      </p:sp>
      <p:sp>
        <p:nvSpPr>
          <p:cNvPr id="3" name="Subtitle 2"/>
          <p:cNvSpPr>
            <a:spLocks noGrp="1"/>
          </p:cNvSpPr>
          <p:nvPr>
            <p:ph type="subTitle" idx="1"/>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Why Direct Potable Reuse Makes Sense</a:t>
            </a:r>
          </a:p>
          <a:p>
            <a:r>
              <a:rPr lang="en-US" dirty="0" smtClean="0"/>
              <a:t>By Gary Shrestha</a:t>
            </a:r>
          </a:p>
          <a:p>
            <a:endParaRPr lang="en-US" dirty="0"/>
          </a:p>
        </p:txBody>
      </p:sp>
    </p:spTree>
    <p:extLst>
      <p:ext uri="{BB962C8B-B14F-4D97-AF65-F5344CB8AC3E}">
        <p14:creationId xmlns:p14="http://schemas.microsoft.com/office/powerpoint/2010/main" val="310126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391" y="1021091"/>
            <a:ext cx="8008080" cy="4817609"/>
          </a:xfrm>
          <a:prstGeom prst="rect">
            <a:avLst/>
          </a:prstGeom>
        </p:spPr>
      </p:pic>
    </p:spTree>
    <p:extLst>
      <p:ext uri="{BB962C8B-B14F-4D97-AF65-F5344CB8AC3E}">
        <p14:creationId xmlns:p14="http://schemas.microsoft.com/office/powerpoint/2010/main" val="2423676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Energy Comparison and Benefit for Big Spring RWPF</a:t>
            </a:r>
            <a:endParaRPr lang="en-US" sz="4000" dirty="0"/>
          </a:p>
        </p:txBody>
      </p:sp>
      <p:sp>
        <p:nvSpPr>
          <p:cNvPr id="3" name="Text Placeholder 2"/>
          <p:cNvSpPr>
            <a:spLocks noGrp="1"/>
          </p:cNvSpPr>
          <p:nvPr>
            <p:ph type="body" idx="1"/>
          </p:nvPr>
        </p:nvSpPr>
        <p:spPr/>
        <p:txBody>
          <a:bodyPr/>
          <a:lstStyle/>
          <a:p>
            <a:r>
              <a:rPr lang="en-US" dirty="0"/>
              <a:t>Water From Lake </a:t>
            </a:r>
            <a:r>
              <a:rPr lang="en-US" dirty="0" smtClean="0"/>
              <a:t>Spence</a:t>
            </a:r>
            <a:endParaRPr lang="en-US" dirty="0"/>
          </a:p>
        </p:txBody>
      </p:sp>
      <p:sp>
        <p:nvSpPr>
          <p:cNvPr id="4" name="Content Placeholder 3"/>
          <p:cNvSpPr>
            <a:spLocks noGrp="1"/>
          </p:cNvSpPr>
          <p:nvPr>
            <p:ph sz="half" idx="2"/>
          </p:nvPr>
        </p:nvSpPr>
        <p:spPr/>
        <p:txBody>
          <a:bodyPr/>
          <a:lstStyle/>
          <a:p>
            <a:r>
              <a:rPr lang="en-US" dirty="0"/>
              <a:t>4.2 kWh/1000 gal to pump from Lake Spence</a:t>
            </a:r>
          </a:p>
          <a:p>
            <a:r>
              <a:rPr lang="en-US" dirty="0"/>
              <a:t>0.84 kWh/1000 gal to divert wastewater from </a:t>
            </a:r>
            <a:r>
              <a:rPr lang="en-US" dirty="0" err="1"/>
              <a:t>Beals</a:t>
            </a:r>
            <a:r>
              <a:rPr lang="en-US" dirty="0"/>
              <a:t> Creek</a:t>
            </a:r>
          </a:p>
          <a:p>
            <a:r>
              <a:rPr lang="en-US" dirty="0"/>
              <a:t>Total: 5.04 kWh/1000 gal</a:t>
            </a:r>
          </a:p>
          <a:p>
            <a:endParaRPr lang="en-US" dirty="0" smtClean="0"/>
          </a:p>
        </p:txBody>
      </p:sp>
      <p:sp>
        <p:nvSpPr>
          <p:cNvPr id="5" name="Text Placeholder 4"/>
          <p:cNvSpPr>
            <a:spLocks noGrp="1"/>
          </p:cNvSpPr>
          <p:nvPr>
            <p:ph type="body" sz="quarter" idx="3"/>
          </p:nvPr>
        </p:nvSpPr>
        <p:spPr/>
        <p:txBody>
          <a:bodyPr/>
          <a:lstStyle/>
          <a:p>
            <a:r>
              <a:rPr lang="en-US" dirty="0"/>
              <a:t>Big Spring RWPF</a:t>
            </a:r>
          </a:p>
        </p:txBody>
      </p:sp>
      <p:sp>
        <p:nvSpPr>
          <p:cNvPr id="6" name="Content Placeholder 5"/>
          <p:cNvSpPr>
            <a:spLocks noGrp="1"/>
          </p:cNvSpPr>
          <p:nvPr>
            <p:ph sz="quarter" idx="4"/>
          </p:nvPr>
        </p:nvSpPr>
        <p:spPr/>
        <p:txBody>
          <a:bodyPr/>
          <a:lstStyle/>
          <a:p>
            <a:r>
              <a:rPr lang="en-US" dirty="0" smtClean="0"/>
              <a:t>Total: 5.34 </a:t>
            </a:r>
            <a:r>
              <a:rPr lang="en-US" dirty="0"/>
              <a:t>kWh/1000 gal </a:t>
            </a:r>
            <a:r>
              <a:rPr lang="en-US" dirty="0" smtClean="0"/>
              <a:t>to </a:t>
            </a:r>
            <a:r>
              <a:rPr lang="en-US" dirty="0"/>
              <a:t>produce water and pump it to the Spence pipeline</a:t>
            </a:r>
          </a:p>
          <a:p>
            <a:r>
              <a:rPr lang="en-US" dirty="0" smtClean="0"/>
              <a:t>Added Benefit: The </a:t>
            </a:r>
            <a:r>
              <a:rPr lang="en-US" dirty="0"/>
              <a:t>Big Spring RWPF provides about 0.5 to 1.5 million gallons per day of reclaimed water</a:t>
            </a:r>
          </a:p>
          <a:p>
            <a:endParaRPr lang="en-US" dirty="0"/>
          </a:p>
        </p:txBody>
      </p:sp>
    </p:spTree>
    <p:extLst>
      <p:ext uri="{BB962C8B-B14F-4D97-AF65-F5344CB8AC3E}">
        <p14:creationId xmlns:p14="http://schemas.microsoft.com/office/powerpoint/2010/main" val="2941622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elevations and distance from the reservoirs makes withdraws energy intensive</a:t>
            </a:r>
          </a:p>
          <a:p>
            <a:r>
              <a:rPr lang="en-US" dirty="0"/>
              <a:t>There is not much rainfall in the region, and evaporation losses are high</a:t>
            </a:r>
          </a:p>
          <a:p>
            <a:endParaRPr lang="en-US" dirty="0" smtClean="0"/>
          </a:p>
          <a:p>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The surface reservoirs have been depleted from years of drought and use</a:t>
            </a:r>
          </a:p>
          <a:p>
            <a:r>
              <a:rPr lang="en-US" dirty="0" smtClean="0"/>
              <a:t>Non</a:t>
            </a:r>
            <a:r>
              <a:rPr lang="en-US" dirty="0"/>
              <a:t>-potable reuse and Indirect-potable reuse are not very </a:t>
            </a:r>
            <a:r>
              <a:rPr lang="en-US" dirty="0" smtClean="0"/>
              <a:t>feasible</a:t>
            </a:r>
          </a:p>
          <a:p>
            <a:r>
              <a:rPr lang="en-US" dirty="0"/>
              <a:t>Direct potable reuse is the optimal choice for this </a:t>
            </a:r>
            <a:r>
              <a:rPr lang="en-US" dirty="0" smtClean="0"/>
              <a:t>region to help conserve valuable surface water resources</a:t>
            </a:r>
            <a:endParaRPr lang="en-US" dirty="0"/>
          </a:p>
          <a:p>
            <a:endParaRPr lang="en-US" dirty="0"/>
          </a:p>
          <a:p>
            <a:endParaRPr lang="en-US" dirty="0" smtClean="0"/>
          </a:p>
        </p:txBody>
      </p:sp>
    </p:spTree>
    <p:extLst>
      <p:ext uri="{BB962C8B-B14F-4D97-AF65-F5344CB8AC3E}">
        <p14:creationId xmlns:p14="http://schemas.microsoft.com/office/powerpoint/2010/main" val="16560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normAutofit/>
          </a:bodyPr>
          <a:lstStyle/>
          <a:p>
            <a:r>
              <a:rPr lang="en-US" sz="4000" dirty="0" smtClean="0"/>
              <a:t>Questions?</a:t>
            </a:r>
            <a:endParaRPr lang="en-US" sz="4000" dirty="0"/>
          </a:p>
        </p:txBody>
      </p:sp>
    </p:spTree>
    <p:extLst>
      <p:ext uri="{BB962C8B-B14F-4D97-AF65-F5344CB8AC3E}">
        <p14:creationId xmlns:p14="http://schemas.microsoft.com/office/powerpoint/2010/main" val="118701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srcRect l="-5534" r="-5534"/>
          <a:stretch>
            <a:fillRect/>
          </a:stretch>
        </p:blipFill>
        <p:spPr>
          <a:xfrm>
            <a:off x="0" y="359449"/>
            <a:ext cx="8843850" cy="5736551"/>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925508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Projected Demand from 2020-2070</a:t>
            </a:r>
            <a:endParaRPr lang="en-US" sz="4000" dirty="0"/>
          </a:p>
        </p:txBody>
      </p:sp>
      <p:pic>
        <p:nvPicPr>
          <p:cNvPr id="4" name="DemandTimeSteps.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282095" y="1340817"/>
            <a:ext cx="5950857" cy="5302119"/>
          </a:xfrm>
        </p:spPr>
      </p:pic>
    </p:spTree>
    <p:extLst>
      <p:ext uri="{BB962C8B-B14F-4D97-AF65-F5344CB8AC3E}">
        <p14:creationId xmlns:p14="http://schemas.microsoft.com/office/powerpoint/2010/main" val="488600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endParaRPr lang="en-US"/>
          </a:p>
        </p:txBody>
      </p:sp>
      <p:pic>
        <p:nvPicPr>
          <p:cNvPr id="3" name="Picture Placeholder 2"/>
          <p:cNvPicPr>
            <a:picLocks noGrp="1" noChangeAspect="1"/>
          </p:cNvPicPr>
          <p:nvPr>
            <p:ph type="pic" idx="1"/>
          </p:nvPr>
        </p:nvPicPr>
        <p:blipFill rotWithShape="1">
          <a:blip r:embed="rId3"/>
          <a:srcRect t="2376"/>
          <a:stretch/>
        </p:blipFill>
        <p:spPr>
          <a:xfrm>
            <a:off x="0" y="307472"/>
            <a:ext cx="8458200" cy="5788527"/>
          </a:xfrm>
        </p:spPr>
      </p:pic>
    </p:spTree>
    <p:extLst>
      <p:ext uri="{BB962C8B-B14F-4D97-AF65-F5344CB8AC3E}">
        <p14:creationId xmlns:p14="http://schemas.microsoft.com/office/powerpoint/2010/main" val="1269093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Wastewater Reuse	</a:t>
            </a:r>
            <a:endParaRPr lang="en-US" dirty="0"/>
          </a:p>
        </p:txBody>
      </p:sp>
      <p:sp>
        <p:nvSpPr>
          <p:cNvPr id="3" name="Content Placeholder 2"/>
          <p:cNvSpPr>
            <a:spLocks noGrp="1"/>
          </p:cNvSpPr>
          <p:nvPr>
            <p:ph sz="half" idx="1"/>
          </p:nvPr>
        </p:nvSpPr>
        <p:spPr>
          <a:xfrm>
            <a:off x="457199" y="1536192"/>
            <a:ext cx="5747657" cy="1644856"/>
          </a:xfrm>
        </p:spPr>
        <p:txBody>
          <a:bodyPr/>
          <a:lstStyle/>
          <a:p>
            <a:r>
              <a:rPr lang="en-US" dirty="0" smtClean="0"/>
              <a:t>Non-Potable Reuse</a:t>
            </a:r>
            <a:endParaRPr lang="en-US" dirty="0"/>
          </a:p>
          <a:p>
            <a:pPr lvl="1"/>
            <a:r>
              <a:rPr lang="en-US" dirty="0" smtClean="0"/>
              <a:t>Watering lawns</a:t>
            </a:r>
          </a:p>
          <a:p>
            <a:pPr lvl="1"/>
            <a:r>
              <a:rPr lang="en-US" dirty="0" smtClean="0"/>
              <a:t>Industrial cooling</a:t>
            </a:r>
          </a:p>
        </p:txBody>
      </p:sp>
      <p:sp>
        <p:nvSpPr>
          <p:cNvPr id="4" name="Content Placeholder 3"/>
          <p:cNvSpPr>
            <a:spLocks noGrp="1"/>
          </p:cNvSpPr>
          <p:nvPr>
            <p:ph sz="half" idx="2"/>
          </p:nvPr>
        </p:nvSpPr>
        <p:spPr>
          <a:xfrm>
            <a:off x="6204856" y="1536192"/>
            <a:ext cx="1872343" cy="4590288"/>
          </a:xfrm>
        </p:spPr>
        <p:txBody>
          <a:bodyPr/>
          <a:lstStyle/>
          <a:p>
            <a:endParaRPr lang="en-US" dirty="0"/>
          </a:p>
        </p:txBody>
      </p:sp>
      <p:sp>
        <p:nvSpPr>
          <p:cNvPr id="5" name="Content Placeholder 2"/>
          <p:cNvSpPr txBox="1">
            <a:spLocks/>
          </p:cNvSpPr>
          <p:nvPr/>
        </p:nvSpPr>
        <p:spPr>
          <a:xfrm>
            <a:off x="457200" y="3006495"/>
            <a:ext cx="5747657" cy="164485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r>
              <a:rPr lang="en-US" dirty="0" smtClean="0"/>
              <a:t>Indirect Potable Reuse	</a:t>
            </a:r>
          </a:p>
          <a:p>
            <a:pPr lvl="1"/>
            <a:r>
              <a:rPr lang="en-US" dirty="0" smtClean="0"/>
              <a:t>Aquifer recharge</a:t>
            </a:r>
          </a:p>
          <a:p>
            <a:pPr lvl="1"/>
            <a:r>
              <a:rPr lang="en-US" dirty="0" smtClean="0"/>
              <a:t>Reservoir augmentation</a:t>
            </a:r>
            <a:endParaRPr lang="en-US" dirty="0"/>
          </a:p>
        </p:txBody>
      </p:sp>
      <p:sp>
        <p:nvSpPr>
          <p:cNvPr id="6" name="Content Placeholder 2"/>
          <p:cNvSpPr txBox="1">
            <a:spLocks/>
          </p:cNvSpPr>
          <p:nvPr/>
        </p:nvSpPr>
        <p:spPr>
          <a:xfrm>
            <a:off x="457200" y="4531895"/>
            <a:ext cx="5747657" cy="2098523"/>
          </a:xfrm>
          <a:prstGeom prst="rect">
            <a:avLst/>
          </a:prstGeom>
        </p:spPr>
        <p:txBody>
          <a:bodyPr vert="horz" lIns="91440" tIns="45720" rIns="91440" bIns="45720"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r>
              <a:rPr lang="en-US" dirty="0" smtClean="0"/>
              <a:t>Direct Potable Reuse</a:t>
            </a:r>
          </a:p>
          <a:p>
            <a:pPr lvl="1"/>
            <a:r>
              <a:rPr lang="en-US" dirty="0"/>
              <a:t>Treated wastewater is reused as drinking water</a:t>
            </a:r>
          </a:p>
          <a:p>
            <a:pPr lvl="1"/>
            <a:r>
              <a:rPr lang="en-US" dirty="0" smtClean="0"/>
              <a:t>Generally considered a “last resort”</a:t>
            </a:r>
          </a:p>
          <a:p>
            <a:pPr lvl="1"/>
            <a:r>
              <a:rPr lang="en-US" dirty="0" smtClean="0"/>
              <a:t>Applied recently at Big Spring, TX (Raw Water Production Facility)	</a:t>
            </a:r>
            <a:endParaRPr lang="en-US" dirty="0"/>
          </a:p>
        </p:txBody>
      </p:sp>
    </p:spTree>
    <p:extLst>
      <p:ext uri="{BB962C8B-B14F-4D97-AF65-F5344CB8AC3E}">
        <p14:creationId xmlns:p14="http://schemas.microsoft.com/office/powerpoint/2010/main" val="1546494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Background</a:t>
            </a:r>
            <a:endParaRPr lang="en-US" dirty="0"/>
          </a:p>
        </p:txBody>
      </p:sp>
      <p:sp>
        <p:nvSpPr>
          <p:cNvPr id="3" name="Content Placeholder 2"/>
          <p:cNvSpPr>
            <a:spLocks noGrp="1"/>
          </p:cNvSpPr>
          <p:nvPr>
            <p:ph sz="half" idx="1"/>
          </p:nvPr>
        </p:nvSpPr>
        <p:spPr>
          <a:xfrm>
            <a:off x="457200" y="1536192"/>
            <a:ext cx="3406274" cy="4590288"/>
          </a:xfrm>
        </p:spPr>
        <p:txBody>
          <a:bodyPr>
            <a:normAutofit fontScale="92500"/>
          </a:bodyPr>
          <a:lstStyle/>
          <a:p>
            <a:r>
              <a:rPr lang="en-US" dirty="0" smtClean="0"/>
              <a:t>The Big Spring Raw Water Production Facility (RWPF) is owned/operated by the Colorado River Municipal Water District (CRMWD)</a:t>
            </a:r>
          </a:p>
          <a:p>
            <a:r>
              <a:rPr lang="en-US" dirty="0" smtClean="0"/>
              <a:t>Certain factors in the region influenced the direct potable reuse initiative</a:t>
            </a:r>
            <a:endParaRPr lang="en-US" dirty="0"/>
          </a:p>
        </p:txBody>
      </p:sp>
      <p:pic>
        <p:nvPicPr>
          <p:cNvPr id="5" name="Content Placeholder 4" descr="TexasBig2.jpg"/>
          <p:cNvPicPr>
            <a:picLocks noGrp="1" noChangeAspect="1"/>
          </p:cNvPicPr>
          <p:nvPr>
            <p:ph sz="half" idx="2"/>
          </p:nvPr>
        </p:nvPicPr>
        <p:blipFill rotWithShape="1">
          <a:blip r:embed="rId3" cstate="email">
            <a:extLst>
              <a:ext uri="{28A0092B-C50C-407E-A947-70E740481C1C}">
                <a14:useLocalDpi xmlns:a14="http://schemas.microsoft.com/office/drawing/2010/main" val="0"/>
              </a:ext>
            </a:extLst>
          </a:blip>
          <a:srcRect l="10957" r="14173"/>
          <a:stretch/>
        </p:blipFill>
        <p:spPr>
          <a:xfrm>
            <a:off x="4015619" y="1536192"/>
            <a:ext cx="4281714" cy="4590288"/>
          </a:xfrm>
          <a:ln>
            <a:solidFill>
              <a:schemeClr val="tx1"/>
            </a:solidFill>
          </a:ln>
        </p:spPr>
      </p:pic>
    </p:spTree>
    <p:extLst>
      <p:ext uri="{BB962C8B-B14F-4D97-AF65-F5344CB8AC3E}">
        <p14:creationId xmlns:p14="http://schemas.microsoft.com/office/powerpoint/2010/main" val="1855405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F </a:t>
            </a:r>
            <a:endParaRPr lang="en-US" dirty="0"/>
          </a:p>
        </p:txBody>
      </p:sp>
      <p:pic>
        <p:nvPicPr>
          <p:cNvPr id="5" name="Content Placeholder 4" descr="CRMWD System Map2.jpg"/>
          <p:cNvPicPr>
            <a:picLocks noGrp="1" noChangeAspect="1"/>
          </p:cNvPicPr>
          <p:nvPr>
            <p:ph idx="1"/>
          </p:nvPr>
        </p:nvPicPr>
        <p:blipFill>
          <a:blip r:embed="rId3">
            <a:extLst>
              <a:ext uri="{28A0092B-C50C-407E-A947-70E740481C1C}">
                <a14:useLocalDpi xmlns:a14="http://schemas.microsoft.com/office/drawing/2010/main" val="0"/>
              </a:ext>
            </a:extLst>
          </a:blip>
          <a:srcRect t="-63" b="-63"/>
          <a:stretch>
            <a:fillRect/>
          </a:stretch>
        </p:blipFill>
        <p:spPr/>
      </p:pic>
    </p:spTree>
    <p:extLst>
      <p:ext uri="{BB962C8B-B14F-4D97-AF65-F5344CB8AC3E}">
        <p14:creationId xmlns:p14="http://schemas.microsoft.com/office/powerpoint/2010/main" val="4206512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F – Elevations</a:t>
            </a:r>
            <a:endParaRPr lang="en-US" dirty="0"/>
          </a:p>
        </p:txBody>
      </p:sp>
      <p:sp>
        <p:nvSpPr>
          <p:cNvPr id="3" name="Text Placeholder 2"/>
          <p:cNvSpPr>
            <a:spLocks noGrp="1"/>
          </p:cNvSpPr>
          <p:nvPr>
            <p:ph type="body" sz="half" idx="2"/>
          </p:nvPr>
        </p:nvSpPr>
        <p:spPr/>
        <p:txBody>
          <a:bodyPr/>
          <a:lstStyle/>
          <a:p>
            <a:r>
              <a:rPr lang="en-US" dirty="0" smtClean="0"/>
              <a:t>Using NED30m</a:t>
            </a:r>
            <a:endParaRPr lang="en-US" dirty="0"/>
          </a:p>
        </p:txBody>
      </p:sp>
      <p:pic>
        <p:nvPicPr>
          <p:cNvPr id="5" name="Content Placeholder 4" descr="Region F NED30m_good.jpg"/>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t="17670" b="29357"/>
          <a:stretch/>
        </p:blipFill>
        <p:spPr>
          <a:xfrm>
            <a:off x="304800" y="167744"/>
            <a:ext cx="7772400" cy="5328182"/>
          </a:xfrm>
        </p:spPr>
      </p:pic>
    </p:spTree>
    <p:extLst>
      <p:ext uri="{BB962C8B-B14F-4D97-AF65-F5344CB8AC3E}">
        <p14:creationId xmlns:p14="http://schemas.microsoft.com/office/powerpoint/2010/main" val="1165605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6762" y="555778"/>
            <a:ext cx="8207125" cy="5588604"/>
          </a:xfrm>
          <a:prstGeom prst="rect">
            <a:avLst/>
          </a:prstGeom>
        </p:spPr>
      </p:pic>
    </p:spTree>
    <p:extLst>
      <p:ext uri="{BB962C8B-B14F-4D97-AF65-F5344CB8AC3E}">
        <p14:creationId xmlns:p14="http://schemas.microsoft.com/office/powerpoint/2010/main" val="1109952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11552"/>
          </a:xfrm>
        </p:spPr>
        <p:txBody>
          <a:bodyPr/>
          <a:lstStyle/>
          <a:p>
            <a:r>
              <a:rPr lang="en-US" sz="3600" dirty="0" smtClean="0"/>
              <a:t>Average Annual Evaporation for 2011</a:t>
            </a:r>
            <a:endParaRPr lang="en-US" sz="3600" dirty="0"/>
          </a:p>
        </p:txBody>
      </p:sp>
      <p:pic>
        <p:nvPicPr>
          <p:cNvPr id="5" name="Content Placeholder 4" descr="EvapSplineMethod.jp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b="740"/>
          <a:stretch/>
        </p:blipFill>
        <p:spPr>
          <a:xfrm>
            <a:off x="665238" y="955523"/>
            <a:ext cx="6543524" cy="5602411"/>
          </a:xfrm>
        </p:spPr>
      </p:pic>
    </p:spTree>
    <p:extLst>
      <p:ext uri="{BB962C8B-B14F-4D97-AF65-F5344CB8AC3E}">
        <p14:creationId xmlns:p14="http://schemas.microsoft.com/office/powerpoint/2010/main" val="2835711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11552"/>
          </a:xfrm>
        </p:spPr>
        <p:txBody>
          <a:bodyPr/>
          <a:lstStyle/>
          <a:p>
            <a:r>
              <a:rPr lang="en-US" sz="3600" dirty="0" smtClean="0"/>
              <a:t>Average Annual Precipitation for 2011</a:t>
            </a:r>
            <a:endParaRPr lang="en-US" sz="3600" dirty="0"/>
          </a:p>
        </p:txBody>
      </p:sp>
      <p:pic>
        <p:nvPicPr>
          <p:cNvPr id="7" name="Content Placeholder 6" descr="PrecipKrig_Correct2.jpg"/>
          <p:cNvPicPr>
            <a:picLocks noGrp="1" noChangeAspect="1"/>
          </p:cNvPicPr>
          <p:nvPr>
            <p:ph idx="1"/>
          </p:nvPr>
        </p:nvPicPr>
        <p:blipFill>
          <a:blip r:embed="rId3">
            <a:extLst>
              <a:ext uri="{28A0092B-C50C-407E-A947-70E740481C1C}">
                <a14:useLocalDpi xmlns:a14="http://schemas.microsoft.com/office/drawing/2010/main" val="0"/>
              </a:ext>
            </a:extLst>
          </a:blip>
          <a:srcRect t="520" b="520"/>
          <a:stretch>
            <a:fillRect/>
          </a:stretch>
        </p:blipFill>
        <p:spPr/>
      </p:pic>
    </p:spTree>
    <p:extLst>
      <p:ext uri="{BB962C8B-B14F-4D97-AF65-F5344CB8AC3E}">
        <p14:creationId xmlns:p14="http://schemas.microsoft.com/office/powerpoint/2010/main" val="723815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Reservoir Capacity (2006-2012)</a:t>
            </a:r>
            <a:endParaRPr lang="en-US" sz="4000" dirty="0"/>
          </a:p>
        </p:txBody>
      </p:sp>
      <p:pic>
        <p:nvPicPr>
          <p:cNvPr id="4" name="ReservoirCap.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234547" y="1431005"/>
            <a:ext cx="5974215" cy="5322931"/>
          </a:xfrm>
        </p:spPr>
      </p:pic>
    </p:spTree>
    <p:extLst>
      <p:ext uri="{BB962C8B-B14F-4D97-AF65-F5344CB8AC3E}">
        <p14:creationId xmlns:p14="http://schemas.microsoft.com/office/powerpoint/2010/main" val="31745809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2525</TotalTime>
  <Words>1274</Words>
  <Application>Microsoft Office PowerPoint</Application>
  <PresentationFormat>On-screen Show (4:3)</PresentationFormat>
  <Paragraphs>70</Paragraphs>
  <Slides>16</Slides>
  <Notes>13</Notes>
  <HiddenSlides>0</HiddenSlides>
  <MMClips>2</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Adjacency</vt:lpstr>
      <vt:lpstr>Geospatial Analysis of the Big Spring, TX Area</vt:lpstr>
      <vt:lpstr>Types of Wastewater Reuse </vt:lpstr>
      <vt:lpstr>Project Background</vt:lpstr>
      <vt:lpstr>Region F </vt:lpstr>
      <vt:lpstr>Region F – Elevations</vt:lpstr>
      <vt:lpstr>PowerPoint Presentation</vt:lpstr>
      <vt:lpstr>Average Annual Evaporation for 2011</vt:lpstr>
      <vt:lpstr>Average Annual Precipitation for 2011</vt:lpstr>
      <vt:lpstr>Reservoir Capacity (2006-2012)</vt:lpstr>
      <vt:lpstr>PowerPoint Presentation</vt:lpstr>
      <vt:lpstr>Energy Comparison and Benefit for Big Spring RWPF</vt:lpstr>
      <vt:lpstr>Conclusions</vt:lpstr>
      <vt:lpstr>PowerPoint Presentation</vt:lpstr>
      <vt:lpstr>PowerPoint Presentation</vt:lpstr>
      <vt:lpstr>Projected Demand from 2020-2070</vt:lpstr>
      <vt:lpstr>PowerPoint Presentation</vt:lpstr>
    </vt:vector>
  </TitlesOfParts>
  <Company>University of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Shrestha</dc:creator>
  <cp:lastModifiedBy>Maidment</cp:lastModifiedBy>
  <cp:revision>61</cp:revision>
  <dcterms:created xsi:type="dcterms:W3CDTF">2013-11-25T04:23:22Z</dcterms:created>
  <dcterms:modified xsi:type="dcterms:W3CDTF">2013-12-03T05:44:25Z</dcterms:modified>
</cp:coreProperties>
</file>