
<file path=[Content_Types].xml><?xml version="1.0" encoding="utf-8"?>
<Types xmlns="http://schemas.openxmlformats.org/package/2006/content-types">
  <Default Extension="png" ContentType="image/png"/>
  <Default Extension="bin" ContentType="application/vnd.ms-office.activeX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avi" ContentType="video/avi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activeX/activeX1.xml" ContentType="application/vnd.ms-office.activeX+xml"/>
  <Override PartName="/ppt/activeX/activeX2.xml" ContentType="application/vnd.ms-office.activeX+xml"/>
  <Override PartName="/ppt/activeX/activeX3.xml" ContentType="application/vnd.ms-office.activeX+xml"/>
  <Override PartName="/ppt/activeX/activeX4.xml" ContentType="application/vnd.ms-office.activeX+xml"/>
  <Override PartName="/ppt/activeX/activeX5.xml" ContentType="application/vnd.ms-office.activeX+xml"/>
  <Override PartName="/ppt/activeX/activeX6.xml" ContentType="application/vnd.ms-office.activeX+xml"/>
  <Override PartName="/ppt/activeX/activeX7.xml" ContentType="application/vnd.ms-office.activeX+xml"/>
  <Override PartName="/ppt/activeX/activeX8.xml" ContentType="application/vnd.ms-office.activeX+xml"/>
  <Override PartName="/ppt/activeX/activeX9.xml" ContentType="application/vnd.ms-office.activeX+xml"/>
  <Override PartName="/ppt/activeX/activeX10.xml" ContentType="application/vnd.ms-office.activeX+xml"/>
  <Override PartName="/ppt/activeX/activeX11.xml" ContentType="application/vnd.ms-office.activeX+xml"/>
  <Override PartName="/ppt/activeX/activeX12.xml" ContentType="application/vnd.ms-office.activeX+xml"/>
  <Override PartName="/ppt/activeX/activeX13.xml" ContentType="application/vnd.ms-office.activeX+xml"/>
  <Override PartName="/ppt/activeX/activeX14.xml" ContentType="application/vnd.ms-office.activeX+xml"/>
  <Override PartName="/ppt/activeX/activeX15.xml" ContentType="application/vnd.ms-office.activeX+xml"/>
  <Override PartName="/ppt/activeX/activeX16.xml" ContentType="application/vnd.ms-office.activeX+xml"/>
  <Override PartName="/ppt/activeX/activeX17.xml" ContentType="application/vnd.ms-office.activeX+xml"/>
  <Override PartName="/ppt/activeX/activeX18.xml" ContentType="application/vnd.ms-office.activeX+xml"/>
  <Override PartName="/ppt/activeX/activeX19.xml" ContentType="application/vnd.ms-office.activeX+xml"/>
  <Override PartName="/ppt/activeX/activeX20.xml" ContentType="application/vnd.ms-office.activeX+xml"/>
  <Override PartName="/ppt/activeX/activeX21.xml" ContentType="application/vnd.ms-office.activeX+xml"/>
  <Override PartName="/ppt/activeX/activeX22.xml" ContentType="application/vnd.ms-office.activeX+xml"/>
  <Override PartName="/ppt/activeX/activeX23.xml" ContentType="application/vnd.ms-office.activeX+xml"/>
  <Override PartName="/ppt/activeX/activeX24.xml" ContentType="application/vnd.ms-office.activeX+xml"/>
  <Override PartName="/ppt/activeX/activeX25.xml" ContentType="application/vnd.ms-office.activeX+xml"/>
  <Override PartName="/ppt/activeX/activeX26.xml" ContentType="application/vnd.ms-office.activeX+xml"/>
  <Override PartName="/ppt/activeX/activeX27.xml" ContentType="application/vnd.ms-office.activeX+xml"/>
  <Override PartName="/ppt/activeX/activeX28.xml" ContentType="application/vnd.ms-office.activeX+xml"/>
  <Override PartName="/ppt/activeX/activeX29.xml" ContentType="application/vnd.ms-office.activeX+xml"/>
  <Override PartName="/ppt/activeX/activeX30.xml" ContentType="application/vnd.ms-office.activeX+xml"/>
  <Override PartName="/ppt/activeX/activeX31.xml" ContentType="application/vnd.ms-office.activeX+xml"/>
  <Override PartName="/ppt/activeX/activeX32.xml" ContentType="application/vnd.ms-office.activeX+xml"/>
  <Override PartName="/ppt/activeX/activeX33.xml" ContentType="application/vnd.ms-office.activeX+xml"/>
  <Override PartName="/ppt/activeX/activeX34.xml" ContentType="application/vnd.ms-office.activeX+xml"/>
  <Override PartName="/ppt/activeX/activeX35.xml" ContentType="application/vnd.ms-office.activeX+xml"/>
  <Override PartName="/ppt/activeX/activeX36.xml" ContentType="application/vnd.ms-office.activeX+xml"/>
  <Override PartName="/ppt/activeX/activeX37.xml" ContentType="application/vnd.ms-office.activeX+xml"/>
  <Override PartName="/ppt/activeX/activeX38.xml" ContentType="application/vnd.ms-office.activeX+xml"/>
  <Override PartName="/ppt/activeX/activeX39.xml" ContentType="application/vnd.ms-office.activeX+xml"/>
  <Override PartName="/ppt/activeX/activeX40.xml" ContentType="application/vnd.ms-office.activeX+xml"/>
  <Override PartName="/ppt/activeX/activeX41.xml" ContentType="application/vnd.ms-office.activeX+xml"/>
  <Override PartName="/ppt/activeX/activeX42.xml" ContentType="application/vnd.ms-office.activeX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56" r:id="rId2"/>
    <p:sldId id="265" r:id="rId3"/>
    <p:sldId id="259" r:id="rId4"/>
    <p:sldId id="257" r:id="rId5"/>
    <p:sldId id="260" r:id="rId6"/>
    <p:sldId id="264" r:id="rId7"/>
    <p:sldId id="262" r:id="rId8"/>
    <p:sldId id="266" r:id="rId9"/>
    <p:sldId id="268" r:id="rId10"/>
    <p:sldId id="269" r:id="rId11"/>
    <p:sldId id="263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62" autoAdjust="0"/>
    <p:restoredTop sz="94660"/>
  </p:normalViewPr>
  <p:slideViewPr>
    <p:cSldViewPr>
      <p:cViewPr varScale="1">
        <p:scale>
          <a:sx n="69" d="100"/>
          <a:sy n="69" d="100"/>
        </p:scale>
        <p:origin x="-13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ppt/activeX/_rels/activeX10.xml.rels><?xml version="1.0" encoding="UTF-8" standalone="yes"?>
<Relationships xmlns="http://schemas.openxmlformats.org/package/2006/relationships"><Relationship Id="rId1" Type="http://schemas.microsoft.com/office/2006/relationships/activeXControlBinary" Target="activeX10.bin"/></Relationships>
</file>

<file path=ppt/activeX/_rels/activeX11.xml.rels><?xml version="1.0" encoding="UTF-8" standalone="yes"?>
<Relationships xmlns="http://schemas.openxmlformats.org/package/2006/relationships"><Relationship Id="rId1" Type="http://schemas.microsoft.com/office/2006/relationships/activeXControlBinary" Target="activeX11.bin"/></Relationships>
</file>

<file path=ppt/activeX/_rels/activeX12.xml.rels><?xml version="1.0" encoding="UTF-8" standalone="yes"?>
<Relationships xmlns="http://schemas.openxmlformats.org/package/2006/relationships"><Relationship Id="rId1" Type="http://schemas.microsoft.com/office/2006/relationships/activeXControlBinary" Target="activeX12.bin"/></Relationships>
</file>

<file path=ppt/activeX/_rels/activeX13.xml.rels><?xml version="1.0" encoding="UTF-8" standalone="yes"?>
<Relationships xmlns="http://schemas.openxmlformats.org/package/2006/relationships"><Relationship Id="rId1" Type="http://schemas.microsoft.com/office/2006/relationships/activeXControlBinary" Target="activeX13.bin"/></Relationships>
</file>

<file path=ppt/activeX/_rels/activeX14.xml.rels><?xml version="1.0" encoding="UTF-8" standalone="yes"?>
<Relationships xmlns="http://schemas.openxmlformats.org/package/2006/relationships"><Relationship Id="rId1" Type="http://schemas.microsoft.com/office/2006/relationships/activeXControlBinary" Target="activeX14.bin"/></Relationships>
</file>

<file path=ppt/activeX/_rels/activeX15.xml.rels><?xml version="1.0" encoding="UTF-8" standalone="yes"?>
<Relationships xmlns="http://schemas.openxmlformats.org/package/2006/relationships"><Relationship Id="rId1" Type="http://schemas.microsoft.com/office/2006/relationships/activeXControlBinary" Target="activeX15.bin"/></Relationships>
</file>

<file path=ppt/activeX/_rels/activeX16.xml.rels><?xml version="1.0" encoding="UTF-8" standalone="yes"?>
<Relationships xmlns="http://schemas.openxmlformats.org/package/2006/relationships"><Relationship Id="rId1" Type="http://schemas.microsoft.com/office/2006/relationships/activeXControlBinary" Target="activeX16.bin"/></Relationships>
</file>

<file path=ppt/activeX/_rels/activeX17.xml.rels><?xml version="1.0" encoding="UTF-8" standalone="yes"?>
<Relationships xmlns="http://schemas.openxmlformats.org/package/2006/relationships"><Relationship Id="rId1" Type="http://schemas.microsoft.com/office/2006/relationships/activeXControlBinary" Target="activeX17.bin"/></Relationships>
</file>

<file path=ppt/activeX/_rels/activeX18.xml.rels><?xml version="1.0" encoding="UTF-8" standalone="yes"?>
<Relationships xmlns="http://schemas.openxmlformats.org/package/2006/relationships"><Relationship Id="rId1" Type="http://schemas.microsoft.com/office/2006/relationships/activeXControlBinary" Target="activeX18.bin"/></Relationships>
</file>

<file path=ppt/activeX/_rels/activeX19.xml.rels><?xml version="1.0" encoding="UTF-8" standalone="yes"?>
<Relationships xmlns="http://schemas.openxmlformats.org/package/2006/relationships"><Relationship Id="rId1" Type="http://schemas.microsoft.com/office/2006/relationships/activeXControlBinary" Target="activeX19.bin"/></Relationships>
</file>

<file path=ppt/activeX/_rels/activeX20.xml.rels><?xml version="1.0" encoding="UTF-8" standalone="yes"?>
<Relationships xmlns="http://schemas.openxmlformats.org/package/2006/relationships"><Relationship Id="rId1" Type="http://schemas.microsoft.com/office/2006/relationships/activeXControlBinary" Target="activeX20.bin"/></Relationships>
</file>

<file path=ppt/activeX/_rels/activeX21.xml.rels><?xml version="1.0" encoding="UTF-8" standalone="yes"?>
<Relationships xmlns="http://schemas.openxmlformats.org/package/2006/relationships"><Relationship Id="rId1" Type="http://schemas.microsoft.com/office/2006/relationships/activeXControlBinary" Target="activeX21.bin"/></Relationships>
</file>

<file path=ppt/activeX/_rels/activeX22.xml.rels><?xml version="1.0" encoding="UTF-8" standalone="yes"?>
<Relationships xmlns="http://schemas.openxmlformats.org/package/2006/relationships"><Relationship Id="rId1" Type="http://schemas.microsoft.com/office/2006/relationships/activeXControlBinary" Target="activeX22.bin"/></Relationships>
</file>

<file path=ppt/activeX/_rels/activeX23.xml.rels><?xml version="1.0" encoding="UTF-8" standalone="yes"?>
<Relationships xmlns="http://schemas.openxmlformats.org/package/2006/relationships"><Relationship Id="rId1" Type="http://schemas.microsoft.com/office/2006/relationships/activeXControlBinary" Target="activeX23.bin"/></Relationships>
</file>

<file path=ppt/activeX/_rels/activeX24.xml.rels><?xml version="1.0" encoding="UTF-8" standalone="yes"?>
<Relationships xmlns="http://schemas.openxmlformats.org/package/2006/relationships"><Relationship Id="rId1" Type="http://schemas.microsoft.com/office/2006/relationships/activeXControlBinary" Target="activeX24.bin"/></Relationships>
</file>

<file path=ppt/activeX/_rels/activeX25.xml.rels><?xml version="1.0" encoding="UTF-8" standalone="yes"?>
<Relationships xmlns="http://schemas.openxmlformats.org/package/2006/relationships"><Relationship Id="rId1" Type="http://schemas.microsoft.com/office/2006/relationships/activeXControlBinary" Target="activeX25.bin"/></Relationships>
</file>

<file path=ppt/activeX/_rels/activeX26.xml.rels><?xml version="1.0" encoding="UTF-8" standalone="yes"?>
<Relationships xmlns="http://schemas.openxmlformats.org/package/2006/relationships"><Relationship Id="rId1" Type="http://schemas.microsoft.com/office/2006/relationships/activeXControlBinary" Target="activeX26.bin"/></Relationships>
</file>

<file path=ppt/activeX/_rels/activeX27.xml.rels><?xml version="1.0" encoding="UTF-8" standalone="yes"?>
<Relationships xmlns="http://schemas.openxmlformats.org/package/2006/relationships"><Relationship Id="rId1" Type="http://schemas.microsoft.com/office/2006/relationships/activeXControlBinary" Target="activeX27.bin"/></Relationships>
</file>

<file path=ppt/activeX/_rels/activeX28.xml.rels><?xml version="1.0" encoding="UTF-8" standalone="yes"?>
<Relationships xmlns="http://schemas.openxmlformats.org/package/2006/relationships"><Relationship Id="rId1" Type="http://schemas.microsoft.com/office/2006/relationships/activeXControlBinary" Target="activeX28.bin"/></Relationships>
</file>

<file path=ppt/activeX/_rels/activeX29.xml.rels><?xml version="1.0" encoding="UTF-8" standalone="yes"?>
<Relationships xmlns="http://schemas.openxmlformats.org/package/2006/relationships"><Relationship Id="rId1" Type="http://schemas.microsoft.com/office/2006/relationships/activeXControlBinary" Target="activeX29.bin"/></Relationships>
</file>

<file path=ppt/activeX/_rels/activeX30.xml.rels><?xml version="1.0" encoding="UTF-8" standalone="yes"?>
<Relationships xmlns="http://schemas.openxmlformats.org/package/2006/relationships"><Relationship Id="rId1" Type="http://schemas.microsoft.com/office/2006/relationships/activeXControlBinary" Target="activeX30.bin"/></Relationships>
</file>

<file path=ppt/activeX/_rels/activeX31.xml.rels><?xml version="1.0" encoding="UTF-8" standalone="yes"?>
<Relationships xmlns="http://schemas.openxmlformats.org/package/2006/relationships"><Relationship Id="rId1" Type="http://schemas.microsoft.com/office/2006/relationships/activeXControlBinary" Target="activeX31.bin"/></Relationships>
</file>

<file path=ppt/activeX/_rels/activeX32.xml.rels><?xml version="1.0" encoding="UTF-8" standalone="yes"?>
<Relationships xmlns="http://schemas.openxmlformats.org/package/2006/relationships"><Relationship Id="rId1" Type="http://schemas.microsoft.com/office/2006/relationships/activeXControlBinary" Target="activeX32.bin"/></Relationships>
</file>

<file path=ppt/activeX/_rels/activeX33.xml.rels><?xml version="1.0" encoding="UTF-8" standalone="yes"?>
<Relationships xmlns="http://schemas.openxmlformats.org/package/2006/relationships"><Relationship Id="rId1" Type="http://schemas.microsoft.com/office/2006/relationships/activeXControlBinary" Target="activeX33.bin"/></Relationships>
</file>

<file path=ppt/activeX/_rels/activeX34.xml.rels><?xml version="1.0" encoding="UTF-8" standalone="yes"?>
<Relationships xmlns="http://schemas.openxmlformats.org/package/2006/relationships"><Relationship Id="rId1" Type="http://schemas.microsoft.com/office/2006/relationships/activeXControlBinary" Target="activeX34.bin"/></Relationships>
</file>

<file path=ppt/activeX/_rels/activeX35.xml.rels><?xml version="1.0" encoding="UTF-8" standalone="yes"?>
<Relationships xmlns="http://schemas.openxmlformats.org/package/2006/relationships"><Relationship Id="rId1" Type="http://schemas.microsoft.com/office/2006/relationships/activeXControlBinary" Target="activeX35.bin"/></Relationships>
</file>

<file path=ppt/activeX/_rels/activeX36.xml.rels><?xml version="1.0" encoding="UTF-8" standalone="yes"?>
<Relationships xmlns="http://schemas.openxmlformats.org/package/2006/relationships"><Relationship Id="rId1" Type="http://schemas.microsoft.com/office/2006/relationships/activeXControlBinary" Target="activeX36.bin"/></Relationships>
</file>

<file path=ppt/activeX/_rels/activeX37.xml.rels><?xml version="1.0" encoding="UTF-8" standalone="yes"?>
<Relationships xmlns="http://schemas.openxmlformats.org/package/2006/relationships"><Relationship Id="rId1" Type="http://schemas.microsoft.com/office/2006/relationships/activeXControlBinary" Target="activeX37.bin"/></Relationships>
</file>

<file path=ppt/activeX/_rels/activeX38.xml.rels><?xml version="1.0" encoding="UTF-8" standalone="yes"?>
<Relationships xmlns="http://schemas.openxmlformats.org/package/2006/relationships"><Relationship Id="rId1" Type="http://schemas.microsoft.com/office/2006/relationships/activeXControlBinary" Target="activeX38.bin"/></Relationships>
</file>

<file path=ppt/activeX/_rels/activeX39.xml.rels><?xml version="1.0" encoding="UTF-8" standalone="yes"?>
<Relationships xmlns="http://schemas.openxmlformats.org/package/2006/relationships"><Relationship Id="rId1" Type="http://schemas.microsoft.com/office/2006/relationships/activeXControlBinary" Target="activeX39.bin"/></Relationships>
</file>

<file path=ppt/activeX/_rels/activeX40.xml.rels><?xml version="1.0" encoding="UTF-8" standalone="yes"?>
<Relationships xmlns="http://schemas.openxmlformats.org/package/2006/relationships"><Relationship Id="rId1" Type="http://schemas.microsoft.com/office/2006/relationships/activeXControlBinary" Target="activeX40.bin"/></Relationships>
</file>

<file path=ppt/activeX/_rels/activeX41.xml.rels><?xml version="1.0" encoding="UTF-8" standalone="yes"?>
<Relationships xmlns="http://schemas.openxmlformats.org/package/2006/relationships"><Relationship Id="rId1" Type="http://schemas.microsoft.com/office/2006/relationships/activeXControlBinary" Target="activeX41.bin"/></Relationships>
</file>

<file path=ppt/activeX/_rels/activeX42.xml.rels><?xml version="1.0" encoding="UTF-8" standalone="yes"?>
<Relationships xmlns="http://schemas.openxmlformats.org/package/2006/relationships"><Relationship Id="rId1" Type="http://schemas.microsoft.com/office/2006/relationships/activeXControlBinary" Target="activeX42.bin"/></Relationships>
</file>

<file path=ppt/activeX/activeX1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7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8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9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10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11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12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13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14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15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16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17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18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19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20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21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22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23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24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25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26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27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28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29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30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31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32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33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34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35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36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37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38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39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40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41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42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G:\Thesis\TRACS%20survey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6"/>
    </mc:Choice>
    <mc:Fallback>
      <c:style val="6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Reasons</a:t>
            </a:r>
            <a:r>
              <a:rPr lang="en-US" baseline="0"/>
              <a:t> for Water Conservation</a:t>
            </a:r>
            <a:endParaRPr lang="en-US"/>
          </a:p>
        </c:rich>
      </c:tx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invertIfNegative val="0"/>
          <c:cat>
            <c:strRef>
              <c:f>Sheet3!$C$2:$J$2</c:f>
              <c:strCache>
                <c:ptCount val="8"/>
                <c:pt idx="0">
                  <c:v>Incentives</c:v>
                </c:pt>
                <c:pt idx="1">
                  <c:v>Public Relations</c:v>
                </c:pt>
                <c:pt idx="2">
                  <c:v>Regulation Requirements</c:v>
                </c:pt>
                <c:pt idx="3">
                  <c:v>Educational Demonstration</c:v>
                </c:pt>
                <c:pt idx="4">
                  <c:v>Administration/Board Demand</c:v>
                </c:pt>
                <c:pt idx="5">
                  <c:v>Water Shortages/Drought</c:v>
                </c:pt>
                <c:pt idx="6">
                  <c:v>Building Code Requirements</c:v>
                </c:pt>
                <c:pt idx="7">
                  <c:v>Cost Savings</c:v>
                </c:pt>
              </c:strCache>
            </c:strRef>
          </c:cat>
          <c:val>
            <c:numRef>
              <c:f>Sheet3!$C$22:$J$22</c:f>
              <c:numCache>
                <c:formatCode>0.00</c:formatCode>
                <c:ptCount val="8"/>
                <c:pt idx="0">
                  <c:v>2.8947368421052633</c:v>
                </c:pt>
                <c:pt idx="1">
                  <c:v>4.0526315789473681</c:v>
                </c:pt>
                <c:pt idx="2">
                  <c:v>4.5263157894736841</c:v>
                </c:pt>
                <c:pt idx="3">
                  <c:v>3.5263157894736841</c:v>
                </c:pt>
                <c:pt idx="4">
                  <c:v>3.9473684210526314</c:v>
                </c:pt>
                <c:pt idx="5">
                  <c:v>4.9473684210526319</c:v>
                </c:pt>
                <c:pt idx="6">
                  <c:v>4.4736842105263159</c:v>
                </c:pt>
                <c:pt idx="7">
                  <c:v>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61694336"/>
        <c:axId val="61714816"/>
      </c:barChart>
      <c:catAx>
        <c:axId val="61694336"/>
        <c:scaling>
          <c:orientation val="minMax"/>
        </c:scaling>
        <c:delete val="0"/>
        <c:axPos val="b"/>
        <c:majorTickMark val="out"/>
        <c:minorTickMark val="none"/>
        <c:tickLblPos val="nextTo"/>
        <c:crossAx val="61714816"/>
        <c:crosses val="autoZero"/>
        <c:auto val="1"/>
        <c:lblAlgn val="ctr"/>
        <c:lblOffset val="100"/>
        <c:noMultiLvlLbl val="0"/>
      </c:catAx>
      <c:valAx>
        <c:axId val="61714816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Importance</a:t>
                </a:r>
              </a:p>
            </c:rich>
          </c:tx>
          <c:layout/>
          <c:overlay val="0"/>
        </c:title>
        <c:numFmt formatCode="0.00" sourceLinked="1"/>
        <c:majorTickMark val="out"/>
        <c:minorTickMark val="none"/>
        <c:tickLblPos val="nextTo"/>
        <c:crossAx val="61694336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279A46-F8BB-4E4F-B927-562C673F51B8}" type="datetimeFigureOut">
              <a:rPr lang="en-US" smtClean="0"/>
              <a:t>12/2/2013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756BD3-0450-4395-A71B-454FE03C12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6069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lassicirrigationco.com/water-conservation/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Image: </a:t>
            </a:r>
            <a:r>
              <a:rPr lang="en-US" dirty="0" smtClean="0">
                <a:hlinkClick r:id="rId3"/>
              </a:rPr>
              <a:t>http://classicirrigationco.com/water-conservation/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756BD3-0450-4395-A71B-454FE03C12D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9356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21 participating</a:t>
            </a:r>
            <a:r>
              <a:rPr lang="en-US" baseline="0" dirty="0" smtClean="0"/>
              <a:t> schools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756BD3-0450-4395-A71B-454FE03C12D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594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09D78-CF2A-463F-8C32-6E011A21AD8C}" type="datetimeFigureOut">
              <a:rPr lang="en-US" smtClean="0"/>
              <a:t>12/2/2013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87ADA-AA86-4DF5-B0C4-D38C75066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09D78-CF2A-463F-8C32-6E011A21AD8C}" type="datetimeFigureOut">
              <a:rPr lang="en-US" smtClean="0"/>
              <a:t>12/2/2013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87ADA-AA86-4DF5-B0C4-D38C75066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09D78-CF2A-463F-8C32-6E011A21AD8C}" type="datetimeFigureOut">
              <a:rPr lang="en-US" smtClean="0"/>
              <a:t>12/2/2013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87ADA-AA86-4DF5-B0C4-D38C75066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09D78-CF2A-463F-8C32-6E011A21AD8C}" type="datetimeFigureOut">
              <a:rPr lang="en-US" smtClean="0"/>
              <a:t>12/2/2013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87ADA-AA86-4DF5-B0C4-D38C75066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09D78-CF2A-463F-8C32-6E011A21AD8C}" type="datetimeFigureOut">
              <a:rPr lang="en-US" smtClean="0"/>
              <a:t>12/2/2013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87ADA-AA86-4DF5-B0C4-D38C75066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09D78-CF2A-463F-8C32-6E011A21AD8C}" type="datetimeFigureOut">
              <a:rPr lang="en-US" smtClean="0"/>
              <a:t>12/2/2013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87ADA-AA86-4DF5-B0C4-D38C75066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09D78-CF2A-463F-8C32-6E011A21AD8C}" type="datetimeFigureOut">
              <a:rPr lang="en-US" smtClean="0"/>
              <a:t>12/2/2013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87ADA-AA86-4DF5-B0C4-D38C75066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09D78-CF2A-463F-8C32-6E011A21AD8C}" type="datetimeFigureOut">
              <a:rPr lang="en-US" smtClean="0"/>
              <a:t>12/2/2013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87ADA-AA86-4DF5-B0C4-D38C7506696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09D78-CF2A-463F-8C32-6E011A21AD8C}" type="datetimeFigureOut">
              <a:rPr lang="en-US" smtClean="0"/>
              <a:t>12/2/2013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3587ADA-AA86-4DF5-B0C4-D38C7506696D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09D78-CF2A-463F-8C32-6E011A21AD8C}" type="datetimeFigureOut">
              <a:rPr lang="en-US" smtClean="0"/>
              <a:t>12/2/2013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87ADA-AA86-4DF5-B0C4-D38C75066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09D78-CF2A-463F-8C32-6E011A21AD8C}" type="datetimeFigureOut">
              <a:rPr lang="en-US" smtClean="0"/>
              <a:t>12/2/2013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87ADA-AA86-4DF5-B0C4-D38C75066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43587ADA-AA86-4DF5-B0C4-D38C7506696D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4109D78-CF2A-463F-8C32-6E011A21AD8C}" type="datetimeFigureOut">
              <a:rPr lang="en-US" smtClean="0"/>
              <a:t>12/2/2013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.xml"/><Relationship Id="rId13" Type="http://schemas.openxmlformats.org/officeDocument/2006/relationships/control" Target="../activeX/activeX12.xml"/><Relationship Id="rId18" Type="http://schemas.openxmlformats.org/officeDocument/2006/relationships/control" Target="../activeX/activeX17.xml"/><Relationship Id="rId26" Type="http://schemas.openxmlformats.org/officeDocument/2006/relationships/control" Target="../activeX/activeX25.xml"/><Relationship Id="rId39" Type="http://schemas.openxmlformats.org/officeDocument/2006/relationships/control" Target="../activeX/activeX38.xml"/><Relationship Id="rId3" Type="http://schemas.openxmlformats.org/officeDocument/2006/relationships/control" Target="../activeX/activeX2.xml"/><Relationship Id="rId21" Type="http://schemas.openxmlformats.org/officeDocument/2006/relationships/control" Target="../activeX/activeX20.xml"/><Relationship Id="rId34" Type="http://schemas.openxmlformats.org/officeDocument/2006/relationships/control" Target="../activeX/activeX33.xml"/><Relationship Id="rId42" Type="http://schemas.openxmlformats.org/officeDocument/2006/relationships/control" Target="../activeX/activeX41.xml"/><Relationship Id="rId7" Type="http://schemas.openxmlformats.org/officeDocument/2006/relationships/control" Target="../activeX/activeX6.xml"/><Relationship Id="rId12" Type="http://schemas.openxmlformats.org/officeDocument/2006/relationships/control" Target="../activeX/activeX11.xml"/><Relationship Id="rId17" Type="http://schemas.openxmlformats.org/officeDocument/2006/relationships/control" Target="../activeX/activeX16.xml"/><Relationship Id="rId25" Type="http://schemas.openxmlformats.org/officeDocument/2006/relationships/control" Target="../activeX/activeX24.xml"/><Relationship Id="rId33" Type="http://schemas.openxmlformats.org/officeDocument/2006/relationships/control" Target="../activeX/activeX32.xml"/><Relationship Id="rId38" Type="http://schemas.openxmlformats.org/officeDocument/2006/relationships/control" Target="../activeX/activeX37.xml"/><Relationship Id="rId46" Type="http://schemas.openxmlformats.org/officeDocument/2006/relationships/image" Target="../media/image8.wmf"/><Relationship Id="rId2" Type="http://schemas.openxmlformats.org/officeDocument/2006/relationships/control" Target="../activeX/activeX1.xml"/><Relationship Id="rId16" Type="http://schemas.openxmlformats.org/officeDocument/2006/relationships/control" Target="../activeX/activeX15.xml"/><Relationship Id="rId20" Type="http://schemas.openxmlformats.org/officeDocument/2006/relationships/control" Target="../activeX/activeX19.xml"/><Relationship Id="rId29" Type="http://schemas.openxmlformats.org/officeDocument/2006/relationships/control" Target="../activeX/activeX28.xml"/><Relationship Id="rId41" Type="http://schemas.openxmlformats.org/officeDocument/2006/relationships/control" Target="../activeX/activeX40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control" Target="../activeX/activeX10.xml"/><Relationship Id="rId24" Type="http://schemas.openxmlformats.org/officeDocument/2006/relationships/control" Target="../activeX/activeX23.xml"/><Relationship Id="rId32" Type="http://schemas.openxmlformats.org/officeDocument/2006/relationships/control" Target="../activeX/activeX31.xml"/><Relationship Id="rId37" Type="http://schemas.openxmlformats.org/officeDocument/2006/relationships/control" Target="../activeX/activeX36.xml"/><Relationship Id="rId40" Type="http://schemas.openxmlformats.org/officeDocument/2006/relationships/control" Target="../activeX/activeX39.xml"/><Relationship Id="rId45" Type="http://schemas.openxmlformats.org/officeDocument/2006/relationships/chart" Target="../charts/chart1.xml"/><Relationship Id="rId5" Type="http://schemas.openxmlformats.org/officeDocument/2006/relationships/control" Target="../activeX/activeX4.xml"/><Relationship Id="rId15" Type="http://schemas.openxmlformats.org/officeDocument/2006/relationships/control" Target="../activeX/activeX14.xml"/><Relationship Id="rId23" Type="http://schemas.openxmlformats.org/officeDocument/2006/relationships/control" Target="../activeX/activeX22.xml"/><Relationship Id="rId28" Type="http://schemas.openxmlformats.org/officeDocument/2006/relationships/control" Target="../activeX/activeX27.xml"/><Relationship Id="rId36" Type="http://schemas.openxmlformats.org/officeDocument/2006/relationships/control" Target="../activeX/activeX35.xml"/><Relationship Id="rId10" Type="http://schemas.openxmlformats.org/officeDocument/2006/relationships/control" Target="../activeX/activeX9.xml"/><Relationship Id="rId19" Type="http://schemas.openxmlformats.org/officeDocument/2006/relationships/control" Target="../activeX/activeX18.xml"/><Relationship Id="rId31" Type="http://schemas.openxmlformats.org/officeDocument/2006/relationships/control" Target="../activeX/activeX30.xml"/><Relationship Id="rId44" Type="http://schemas.openxmlformats.org/officeDocument/2006/relationships/slideLayout" Target="../slideLayouts/slideLayout2.xml"/><Relationship Id="rId4" Type="http://schemas.openxmlformats.org/officeDocument/2006/relationships/control" Target="../activeX/activeX3.xml"/><Relationship Id="rId9" Type="http://schemas.openxmlformats.org/officeDocument/2006/relationships/control" Target="../activeX/activeX8.xml"/><Relationship Id="rId14" Type="http://schemas.openxmlformats.org/officeDocument/2006/relationships/control" Target="../activeX/activeX13.xml"/><Relationship Id="rId22" Type="http://schemas.openxmlformats.org/officeDocument/2006/relationships/control" Target="../activeX/activeX21.xml"/><Relationship Id="rId27" Type="http://schemas.openxmlformats.org/officeDocument/2006/relationships/control" Target="../activeX/activeX26.xml"/><Relationship Id="rId30" Type="http://schemas.openxmlformats.org/officeDocument/2006/relationships/control" Target="../activeX/activeX29.xml"/><Relationship Id="rId35" Type="http://schemas.openxmlformats.org/officeDocument/2006/relationships/control" Target="../activeX/activeX34.xml"/><Relationship Id="rId43" Type="http://schemas.openxmlformats.org/officeDocument/2006/relationships/control" Target="../activeX/activeX4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Water Conservation on Campuses of Higher Education in Texas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Hannah </a:t>
            </a:r>
            <a:r>
              <a:rPr lang="en-US" dirty="0" err="1" smtClean="0"/>
              <a:t>Zellner</a:t>
            </a:r>
            <a:endParaRPr lang="en-US" dirty="0" smtClean="0"/>
          </a:p>
          <a:p>
            <a:r>
              <a:rPr lang="en-US" dirty="0" smtClean="0"/>
              <a:t>Energy and Earth Resources</a:t>
            </a:r>
          </a:p>
          <a:p>
            <a:r>
              <a:rPr lang="en-US" dirty="0" smtClean="0"/>
              <a:t>Jackson School of Geology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1827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Water Conservation</a:t>
            </a:r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1447800"/>
            <a:ext cx="6115050" cy="40767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28575">
            <a:solidFill>
              <a:schemeClr val="accent1"/>
            </a:solidFill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036890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HEI: Role in Sustainability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52600"/>
            <a:ext cx="4648200" cy="4590288"/>
          </a:xfrm>
        </p:spPr>
        <p:txBody>
          <a:bodyPr/>
          <a:lstStyle/>
          <a:p>
            <a:r>
              <a:rPr lang="en-US" dirty="0" smtClean="0"/>
              <a:t>Small </a:t>
            </a:r>
            <a:r>
              <a:rPr lang="en-US" dirty="0" smtClean="0"/>
              <a:t>cities</a:t>
            </a:r>
          </a:p>
          <a:p>
            <a:r>
              <a:rPr lang="en-US" dirty="0" smtClean="0"/>
              <a:t>“Living laboratory”</a:t>
            </a:r>
            <a:endParaRPr lang="en-US" dirty="0" smtClean="0"/>
          </a:p>
          <a:p>
            <a:r>
              <a:rPr lang="en-US" dirty="0" smtClean="0"/>
              <a:t>Technical </a:t>
            </a:r>
            <a:r>
              <a:rPr lang="en-US" dirty="0" smtClean="0"/>
              <a:t>and Behavioral </a:t>
            </a:r>
          </a:p>
          <a:p>
            <a:r>
              <a:rPr lang="en-US" dirty="0" smtClean="0"/>
              <a:t>UT Austin Office of Sustainability</a:t>
            </a:r>
          </a:p>
          <a:p>
            <a:r>
              <a:rPr lang="en-US" dirty="0"/>
              <a:t>Texas Regional Alliance for Campus </a:t>
            </a:r>
            <a:r>
              <a:rPr lang="en-US" dirty="0" smtClean="0"/>
              <a:t>Sustainability</a:t>
            </a:r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0600" y="1815025"/>
            <a:ext cx="3276600" cy="3137975"/>
          </a:xfrm>
        </p:spPr>
      </p:pic>
    </p:spTree>
    <p:extLst>
      <p:ext uri="{BB962C8B-B14F-4D97-AF65-F5344CB8AC3E}">
        <p14:creationId xmlns:p14="http://schemas.microsoft.com/office/powerpoint/2010/main" val="2843267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TRACS- Water Conservation Survey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52600"/>
            <a:ext cx="6934200" cy="4373880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Comprehensive survey of best practices </a:t>
            </a:r>
          </a:p>
          <a:p>
            <a:r>
              <a:rPr lang="en-US" dirty="0" smtClean="0"/>
              <a:t>Six sections</a:t>
            </a:r>
          </a:p>
          <a:p>
            <a:pPr marL="868680" lvl="1" indent="-457200">
              <a:buFont typeface="+mj-lt"/>
              <a:buAutoNum type="arabicPeriod"/>
            </a:pPr>
            <a:r>
              <a:rPr lang="en-US" dirty="0"/>
              <a:t>Irrigation and landscaping</a:t>
            </a:r>
          </a:p>
          <a:p>
            <a:pPr marL="868680" lvl="1" indent="-457200">
              <a:buFont typeface="+mj-lt"/>
              <a:buAutoNum type="arabicPeriod"/>
            </a:pPr>
            <a:r>
              <a:rPr lang="en-US" dirty="0"/>
              <a:t>Building use:</a:t>
            </a:r>
          </a:p>
          <a:p>
            <a:pPr lvl="2"/>
            <a:r>
              <a:rPr lang="en-US" dirty="0"/>
              <a:t>General and </a:t>
            </a:r>
            <a:r>
              <a:rPr lang="en-US" smtClean="0"/>
              <a:t>Educational </a:t>
            </a:r>
            <a:endParaRPr lang="en-US" dirty="0" smtClean="0"/>
          </a:p>
          <a:p>
            <a:pPr marL="868680" lvl="1" indent="-457200">
              <a:buFont typeface="+mj-lt"/>
              <a:buAutoNum type="arabicPeriod"/>
            </a:pPr>
            <a:r>
              <a:rPr lang="en-US" dirty="0" smtClean="0"/>
              <a:t>Building use:</a:t>
            </a:r>
          </a:p>
          <a:p>
            <a:pPr lvl="2"/>
            <a:r>
              <a:rPr lang="en-US" dirty="0" err="1" smtClean="0"/>
              <a:t>Auxilliary</a:t>
            </a:r>
            <a:endParaRPr lang="en-US" dirty="0" smtClean="0"/>
          </a:p>
          <a:p>
            <a:pPr marL="868680" lvl="1" indent="-457200">
              <a:buFont typeface="+mj-lt"/>
              <a:buAutoNum type="arabicPeriod"/>
            </a:pPr>
            <a:r>
              <a:rPr lang="en-US" dirty="0" smtClean="0"/>
              <a:t>Utilities</a:t>
            </a:r>
            <a:endParaRPr lang="en-US" dirty="0" smtClean="0"/>
          </a:p>
          <a:p>
            <a:pPr marL="868680" lvl="1" indent="-457200">
              <a:buFont typeface="+mj-lt"/>
              <a:buAutoNum type="arabicPeriod"/>
            </a:pPr>
            <a:r>
              <a:rPr lang="en-US" dirty="0" smtClean="0"/>
              <a:t>Education</a:t>
            </a:r>
            <a:endParaRPr lang="en-US" dirty="0"/>
          </a:p>
          <a:p>
            <a:pPr marL="868680" lvl="1" indent="-457200">
              <a:buFont typeface="+mj-lt"/>
              <a:buAutoNum type="arabicPeriod"/>
            </a:pPr>
            <a:r>
              <a:rPr lang="en-US" dirty="0"/>
              <a:t>Governance and </a:t>
            </a:r>
            <a:r>
              <a:rPr lang="en-US" dirty="0" smtClean="0"/>
              <a:t>Policy</a:t>
            </a:r>
          </a:p>
        </p:txBody>
      </p:sp>
    </p:spTree>
    <p:extLst>
      <p:ext uri="{BB962C8B-B14F-4D97-AF65-F5344CB8AC3E}">
        <p14:creationId xmlns:p14="http://schemas.microsoft.com/office/powerpoint/2010/main" val="2651142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TRACS- Water Conservation Survey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65" t="12897" r="28871" b="25835"/>
          <a:stretch/>
        </p:blipFill>
        <p:spPr bwMode="auto">
          <a:xfrm>
            <a:off x="1295400" y="1635056"/>
            <a:ext cx="6248400" cy="4918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7686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TRACS- Water Conservation Survey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6362" y="1828800"/>
            <a:ext cx="2300638" cy="4191000"/>
          </a:xfrm>
        </p:spPr>
        <p:txBody>
          <a:bodyPr/>
          <a:lstStyle/>
          <a:p>
            <a:r>
              <a:rPr lang="en-US" dirty="0"/>
              <a:t>176 </a:t>
            </a:r>
            <a:r>
              <a:rPr lang="en-US" dirty="0" smtClean="0"/>
              <a:t>schools</a:t>
            </a:r>
          </a:p>
          <a:p>
            <a:pPr lvl="1"/>
            <a:r>
              <a:rPr lang="en-US" dirty="0"/>
              <a:t>Private, public and community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smtClean="0"/>
              <a:t>10 regions</a:t>
            </a:r>
          </a:p>
          <a:p>
            <a:r>
              <a:rPr lang="en-US" dirty="0" smtClean="0"/>
              <a:t>Varying environments and water sources</a:t>
            </a:r>
            <a:endParaRPr lang="en-US" dirty="0" smtClean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195" t="17519" r="16671" b="10512"/>
          <a:stretch/>
        </p:blipFill>
        <p:spPr bwMode="auto">
          <a:xfrm>
            <a:off x="2667000" y="1600200"/>
            <a:ext cx="5703568" cy="4343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6548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Distribution and Population</a:t>
            </a:r>
            <a:endParaRPr lang="en-US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31" t="19048" r="14550" b="10227"/>
          <a:stretch/>
        </p:blipFill>
        <p:spPr bwMode="auto">
          <a:xfrm>
            <a:off x="665018" y="1227115"/>
            <a:ext cx="7418779" cy="517368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7849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Survey Results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3962400" cy="4800600"/>
          </a:xfrm>
        </p:spPr>
        <p:txBody>
          <a:bodyPr>
            <a:normAutofit fontScale="92500"/>
          </a:bodyPr>
          <a:lstStyle/>
          <a:p>
            <a:r>
              <a:rPr lang="en-US" dirty="0"/>
              <a:t>If you have or will have water conservation initiatives on campus, please rate the most important factors in your decision to implement these </a:t>
            </a:r>
            <a:r>
              <a:rPr lang="en-US" dirty="0" smtClean="0"/>
              <a:t>technologies:</a:t>
            </a:r>
          </a:p>
          <a:p>
            <a:pPr lvl="1"/>
            <a:r>
              <a:rPr lang="en-US" dirty="0" smtClean="0"/>
              <a:t>Incentives</a:t>
            </a:r>
          </a:p>
          <a:p>
            <a:pPr lvl="1"/>
            <a:r>
              <a:rPr lang="en-US" dirty="0" smtClean="0"/>
              <a:t>Public Relations</a:t>
            </a:r>
          </a:p>
          <a:p>
            <a:pPr lvl="1"/>
            <a:r>
              <a:rPr lang="en-US" b="1" dirty="0" smtClean="0"/>
              <a:t>Regulation Requirements</a:t>
            </a:r>
          </a:p>
          <a:p>
            <a:pPr lvl="1"/>
            <a:r>
              <a:rPr lang="en-US" dirty="0" smtClean="0"/>
              <a:t>Educational Demonstration</a:t>
            </a:r>
          </a:p>
          <a:p>
            <a:pPr lvl="1"/>
            <a:r>
              <a:rPr lang="en-US" dirty="0" smtClean="0"/>
              <a:t>Administration/Board Demand</a:t>
            </a:r>
          </a:p>
          <a:p>
            <a:pPr lvl="1"/>
            <a:r>
              <a:rPr lang="en-US" b="1" dirty="0" smtClean="0"/>
              <a:t>Water Shortages/Drought</a:t>
            </a:r>
          </a:p>
          <a:p>
            <a:pPr lvl="1"/>
            <a:r>
              <a:rPr lang="en-US" dirty="0" smtClean="0"/>
              <a:t>Building Code Requirements</a:t>
            </a:r>
          </a:p>
          <a:p>
            <a:pPr lvl="1"/>
            <a:r>
              <a:rPr lang="en-US" b="1" dirty="0" smtClean="0"/>
              <a:t>Cost Savings</a:t>
            </a:r>
            <a:endParaRPr lang="en-US" b="1" dirty="0"/>
          </a:p>
        </p:txBody>
      </p:sp>
      <p:graphicFrame>
        <p:nvGraphicFramePr>
          <p:cNvPr id="5" name="Chart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99130343"/>
              </p:ext>
            </p:extLst>
          </p:nvPr>
        </p:nvGraphicFramePr>
        <p:xfrm>
          <a:off x="4191000" y="1600200"/>
          <a:ext cx="3986390" cy="48006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5"/>
          </a:graphicData>
        </a:graphic>
      </p:graphicFrame>
      <p:cxnSp>
        <p:nvCxnSpPr>
          <p:cNvPr id="7" name="Straight Arrow Connector 6"/>
          <p:cNvCxnSpPr/>
          <p:nvPr/>
        </p:nvCxnSpPr>
        <p:spPr>
          <a:xfrm flipV="1">
            <a:off x="3886200" y="2743200"/>
            <a:ext cx="2971800" cy="266700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ontrols>
      <mc:AlternateContent xmlns:mc="http://schemas.openxmlformats.org/markup-compatibility/2006">
        <mc:Choice xmlns:v="urn:schemas-microsoft-com:vml" Requires="v">
          <p:control spid="6145" name="DefaultOcx" r:id="rId2" imgW="1371600" imgH="304920"/>
        </mc:Choice>
        <mc:Fallback>
          <p:control name="DefaultOcx" r:id="rId2" imgW="1371600" imgH="30492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46" name="HTMLOption1" r:id="rId3" imgW="1371600" imgH="304920"/>
        </mc:Choice>
        <mc:Fallback>
          <p:control name="HTMLOption1" r:id="rId3" imgW="1371600" imgH="304920">
            <p:pic>
              <p:nvPicPr>
                <p:cNvPr id="0" name="HTMLOption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47" name="HTMLOption2" r:id="rId4" imgW="1371600" imgH="304920"/>
        </mc:Choice>
        <mc:Fallback>
          <p:control name="HTMLOption2" r:id="rId4" imgW="1371600" imgH="304920">
            <p:pic>
              <p:nvPicPr>
                <p:cNvPr id="0" name="HTMLOption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48" name="HTMLOption3" r:id="rId5" imgW="1371600" imgH="304920"/>
        </mc:Choice>
        <mc:Fallback>
          <p:control name="HTMLOption3" r:id="rId5" imgW="1371600" imgH="304920">
            <p:pic>
              <p:nvPicPr>
                <p:cNvPr id="0" name="HTMLOption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49" name="HTMLOption4" r:id="rId6" imgW="1371600" imgH="304920"/>
        </mc:Choice>
        <mc:Fallback>
          <p:control name="HTMLOption4" r:id="rId6" imgW="1371600" imgH="304920">
            <p:pic>
              <p:nvPicPr>
                <p:cNvPr id="0" name="HTMLOption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50" name="HTMLOption5" r:id="rId7" imgW="1371600" imgH="304920"/>
        </mc:Choice>
        <mc:Fallback>
          <p:control name="HTMLOption5" r:id="rId7" imgW="1371600" imgH="304920">
            <p:pic>
              <p:nvPicPr>
                <p:cNvPr id="0" name="HTMLOption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51" name="HTMLOption6" r:id="rId8" imgW="1371600" imgH="304920"/>
        </mc:Choice>
        <mc:Fallback>
          <p:control name="HTMLOption6" r:id="rId8" imgW="1371600" imgH="304920">
            <p:pic>
              <p:nvPicPr>
                <p:cNvPr id="0" name="HTMLOption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52" name="HTMLOption7" r:id="rId9" imgW="1371600" imgH="304920"/>
        </mc:Choice>
        <mc:Fallback>
          <p:control name="HTMLOption7" r:id="rId9" imgW="1371600" imgH="304920">
            <p:pic>
              <p:nvPicPr>
                <p:cNvPr id="0" name="HTMLOption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53" name="HTMLOption8" r:id="rId10" imgW="1371600" imgH="304920"/>
        </mc:Choice>
        <mc:Fallback>
          <p:control name="HTMLOption8" r:id="rId10" imgW="1371600" imgH="304920">
            <p:pic>
              <p:nvPicPr>
                <p:cNvPr id="0" name="HTMLOption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54" name="HTMLOption9" r:id="rId11" imgW="1371600" imgH="304920"/>
        </mc:Choice>
        <mc:Fallback>
          <p:control name="HTMLOption9" r:id="rId11" imgW="1371600" imgH="304920">
            <p:pic>
              <p:nvPicPr>
                <p:cNvPr id="0" name="HTMLOption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55" name="HTMLOption10" r:id="rId12" imgW="1371600" imgH="304920"/>
        </mc:Choice>
        <mc:Fallback>
          <p:control name="HTMLOption10" r:id="rId12" imgW="1371600" imgH="304920">
            <p:pic>
              <p:nvPicPr>
                <p:cNvPr id="0" name="HTMLOption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56" name="HTMLOption11" r:id="rId13" imgW="1371600" imgH="304920"/>
        </mc:Choice>
        <mc:Fallback>
          <p:control name="HTMLOption11" r:id="rId13" imgW="1371600" imgH="304920">
            <p:pic>
              <p:nvPicPr>
                <p:cNvPr id="0" name="HTMLOption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57" name="HTMLOption12" r:id="rId14" imgW="1371600" imgH="304920"/>
        </mc:Choice>
        <mc:Fallback>
          <p:control name="HTMLOption12" r:id="rId14" imgW="1371600" imgH="304920">
            <p:pic>
              <p:nvPicPr>
                <p:cNvPr id="0" name="HTMLOption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58" name="HTMLOption13" r:id="rId15" imgW="1371600" imgH="304920"/>
        </mc:Choice>
        <mc:Fallback>
          <p:control name="HTMLOption13" r:id="rId15" imgW="1371600" imgH="304920">
            <p:pic>
              <p:nvPicPr>
                <p:cNvPr id="0" name="HTMLOption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59" name="HTMLOption14" r:id="rId16" imgW="1371600" imgH="304920"/>
        </mc:Choice>
        <mc:Fallback>
          <p:control name="HTMLOption14" r:id="rId16" imgW="1371600" imgH="304920">
            <p:pic>
              <p:nvPicPr>
                <p:cNvPr id="0" name="HTMLOption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60" name="HTMLOption15" r:id="rId17" imgW="1371600" imgH="304920"/>
        </mc:Choice>
        <mc:Fallback>
          <p:control name="HTMLOption15" r:id="rId17" imgW="1371600" imgH="304920">
            <p:pic>
              <p:nvPicPr>
                <p:cNvPr id="0" name="HTMLOption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61" name="HTMLOption16" r:id="rId18" imgW="1371600" imgH="304920"/>
        </mc:Choice>
        <mc:Fallback>
          <p:control name="HTMLOption16" r:id="rId18" imgW="1371600" imgH="304920">
            <p:pic>
              <p:nvPicPr>
                <p:cNvPr id="0" name="HTMLOption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62" name="HTMLOption17" r:id="rId19" imgW="1371600" imgH="304920"/>
        </mc:Choice>
        <mc:Fallback>
          <p:control name="HTMLOption17" r:id="rId19" imgW="1371600" imgH="304920">
            <p:pic>
              <p:nvPicPr>
                <p:cNvPr id="0" name="HTMLOption1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63" name="HTMLOption18" r:id="rId20" imgW="1371600" imgH="304920"/>
        </mc:Choice>
        <mc:Fallback>
          <p:control name="HTMLOption18" r:id="rId20" imgW="1371600" imgH="304920">
            <p:pic>
              <p:nvPicPr>
                <p:cNvPr id="0" name="HTMLOption1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64" name="HTMLOption19" r:id="rId21" imgW="1371600" imgH="304920"/>
        </mc:Choice>
        <mc:Fallback>
          <p:control name="HTMLOption19" r:id="rId21" imgW="1371600" imgH="304920">
            <p:pic>
              <p:nvPicPr>
                <p:cNvPr id="0" name="HTMLOption1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65" name="HTMLOption20" r:id="rId22" imgW="1371600" imgH="304920"/>
        </mc:Choice>
        <mc:Fallback>
          <p:control name="HTMLOption20" r:id="rId22" imgW="1371600" imgH="304920">
            <p:pic>
              <p:nvPicPr>
                <p:cNvPr id="0" name="HTMLOption2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66" name="HTMLOption21" r:id="rId23" imgW="1371600" imgH="304920"/>
        </mc:Choice>
        <mc:Fallback>
          <p:control name="HTMLOption21" r:id="rId23" imgW="1371600" imgH="304920">
            <p:pic>
              <p:nvPicPr>
                <p:cNvPr id="0" name="HTMLOption2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67" name="HTMLOption22" r:id="rId24" imgW="1371600" imgH="304920"/>
        </mc:Choice>
        <mc:Fallback>
          <p:control name="HTMLOption22" r:id="rId24" imgW="1371600" imgH="304920">
            <p:pic>
              <p:nvPicPr>
                <p:cNvPr id="0" name="HTMLOption2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68" name="HTMLOption23" r:id="rId25" imgW="1371600" imgH="304920"/>
        </mc:Choice>
        <mc:Fallback>
          <p:control name="HTMLOption23" r:id="rId25" imgW="1371600" imgH="304920">
            <p:pic>
              <p:nvPicPr>
                <p:cNvPr id="0" name="HTMLOption2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69" name="HTMLOption24" r:id="rId26" imgW="1371600" imgH="304920"/>
        </mc:Choice>
        <mc:Fallback>
          <p:control name="HTMLOption24" r:id="rId26" imgW="1371600" imgH="304920">
            <p:pic>
              <p:nvPicPr>
                <p:cNvPr id="0" name="HTMLOption2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70" name="HTMLOption25" r:id="rId27" imgW="1371600" imgH="304920"/>
        </mc:Choice>
        <mc:Fallback>
          <p:control name="HTMLOption25" r:id="rId27" imgW="1371600" imgH="304920">
            <p:pic>
              <p:nvPicPr>
                <p:cNvPr id="0" name="HTMLOption2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71" name="HTMLOption26" r:id="rId28" imgW="1371600" imgH="304920"/>
        </mc:Choice>
        <mc:Fallback>
          <p:control name="HTMLOption26" r:id="rId28" imgW="1371600" imgH="304920">
            <p:pic>
              <p:nvPicPr>
                <p:cNvPr id="0" name="HTMLOption2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72" name="HTMLOption27" r:id="rId29" imgW="1371600" imgH="304920"/>
        </mc:Choice>
        <mc:Fallback>
          <p:control name="HTMLOption27" r:id="rId29" imgW="1371600" imgH="304920">
            <p:pic>
              <p:nvPicPr>
                <p:cNvPr id="0" name="HTMLOption2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73" name="HTMLOption28" r:id="rId30" imgW="1371600" imgH="304920"/>
        </mc:Choice>
        <mc:Fallback>
          <p:control name="HTMLOption28" r:id="rId30" imgW="1371600" imgH="304920">
            <p:pic>
              <p:nvPicPr>
                <p:cNvPr id="0" name="HTMLOption2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74" name="HTMLOption29" r:id="rId31" imgW="1371600" imgH="304920"/>
        </mc:Choice>
        <mc:Fallback>
          <p:control name="HTMLOption29" r:id="rId31" imgW="1371600" imgH="304920">
            <p:pic>
              <p:nvPicPr>
                <p:cNvPr id="0" name="HTMLOption2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75" name="HTMLOption30" r:id="rId32" imgW="1371600" imgH="304920"/>
        </mc:Choice>
        <mc:Fallback>
          <p:control name="HTMLOption30" r:id="rId32" imgW="1371600" imgH="304920">
            <p:pic>
              <p:nvPicPr>
                <p:cNvPr id="0" name="HTMLOption3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76" name="HTMLOption31" r:id="rId33" imgW="1371600" imgH="304920"/>
        </mc:Choice>
        <mc:Fallback>
          <p:control name="HTMLOption31" r:id="rId33" imgW="1371600" imgH="304920">
            <p:pic>
              <p:nvPicPr>
                <p:cNvPr id="0" name="HTMLOption3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77" name="HTMLOption32" r:id="rId34" imgW="1371600" imgH="304920"/>
        </mc:Choice>
        <mc:Fallback>
          <p:control name="HTMLOption32" r:id="rId34" imgW="1371600" imgH="304920">
            <p:pic>
              <p:nvPicPr>
                <p:cNvPr id="0" name="HTMLOption3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78" name="HTMLOption33" r:id="rId35" imgW="1371600" imgH="304920"/>
        </mc:Choice>
        <mc:Fallback>
          <p:control name="HTMLOption33" r:id="rId35" imgW="1371600" imgH="304920">
            <p:pic>
              <p:nvPicPr>
                <p:cNvPr id="0" name="HTMLOption3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79" name="HTMLOption34" r:id="rId36" imgW="1371600" imgH="304920"/>
        </mc:Choice>
        <mc:Fallback>
          <p:control name="HTMLOption34" r:id="rId36" imgW="1371600" imgH="304920">
            <p:pic>
              <p:nvPicPr>
                <p:cNvPr id="0" name="HTMLOption3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80" name="HTMLOption35" r:id="rId37" imgW="1371600" imgH="304920"/>
        </mc:Choice>
        <mc:Fallback>
          <p:control name="HTMLOption35" r:id="rId37" imgW="1371600" imgH="304920">
            <p:pic>
              <p:nvPicPr>
                <p:cNvPr id="0" name="HTMLOption3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81" name="HTMLOption36" r:id="rId38" imgW="1371600" imgH="304920"/>
        </mc:Choice>
        <mc:Fallback>
          <p:control name="HTMLOption36" r:id="rId38" imgW="1371600" imgH="304920">
            <p:pic>
              <p:nvPicPr>
                <p:cNvPr id="0" name="HTMLOption3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82" name="HTMLOption37" r:id="rId39" imgW="1371600" imgH="304920"/>
        </mc:Choice>
        <mc:Fallback>
          <p:control name="HTMLOption37" r:id="rId39" imgW="1371600" imgH="304920">
            <p:pic>
              <p:nvPicPr>
                <p:cNvPr id="0" name="HTMLOption3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83" name="HTMLOption38" r:id="rId40" imgW="1371600" imgH="304920"/>
        </mc:Choice>
        <mc:Fallback>
          <p:control name="HTMLOption38" r:id="rId40" imgW="1371600" imgH="304920">
            <p:pic>
              <p:nvPicPr>
                <p:cNvPr id="0" name="HTMLOption3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84" name="HTMLOption39" r:id="rId41" imgW="1371600" imgH="304920"/>
        </mc:Choice>
        <mc:Fallback>
          <p:control name="HTMLOption39" r:id="rId41" imgW="1371600" imgH="304920">
            <p:pic>
              <p:nvPicPr>
                <p:cNvPr id="0" name="HTMLOption3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85" name="HTMLOption40" r:id="rId42" imgW="1371600" imgH="304920"/>
        </mc:Choice>
        <mc:Fallback>
          <p:control name="HTMLOption40" r:id="rId42" imgW="1371600" imgH="304920">
            <p:pic>
              <p:nvPicPr>
                <p:cNvPr id="0" name="HTMLOption4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86" name="HTMLOption41" r:id="rId43" imgW="1371600" imgH="304920"/>
        </mc:Choice>
        <mc:Fallback>
          <p:control name="HTMLOption41" r:id="rId43" imgW="1371600" imgH="304920">
            <p:pic>
              <p:nvPicPr>
                <p:cNvPr id="0" name="HTMLOption4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4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148265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GRACE Total Water Storage</a:t>
            </a:r>
            <a:br>
              <a:rPr lang="en-US" dirty="0" smtClean="0"/>
            </a:br>
            <a:r>
              <a:rPr lang="en-US" dirty="0"/>
              <a:t>	</a:t>
            </a:r>
            <a:r>
              <a:rPr lang="en-US" dirty="0" smtClean="0"/>
              <a:t>(</a:t>
            </a:r>
            <a:r>
              <a:rPr lang="en-US" dirty="0"/>
              <a:t>2/1/03- </a:t>
            </a:r>
            <a:r>
              <a:rPr lang="en-US" dirty="0" smtClean="0"/>
              <a:t>9/1/13)</a:t>
            </a:r>
            <a:endParaRPr lang="en-US" dirty="0"/>
          </a:p>
        </p:txBody>
      </p:sp>
      <p:pic>
        <p:nvPicPr>
          <p:cNvPr id="6" name="GRACE.avi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16545" r="18363"/>
          <a:stretch/>
        </p:blipFill>
        <p:spPr>
          <a:xfrm>
            <a:off x="1371600" y="1676400"/>
            <a:ext cx="5612550" cy="4437063"/>
          </a:xfrm>
        </p:spPr>
      </p:pic>
    </p:spTree>
    <p:extLst>
      <p:ext uri="{BB962C8B-B14F-4D97-AF65-F5344CB8AC3E}">
        <p14:creationId xmlns:p14="http://schemas.microsoft.com/office/powerpoint/2010/main" val="2462923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Further Work</a:t>
            </a:r>
            <a:endParaRPr lang="en-US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866" t="17262" r="20128" b="10416"/>
          <a:stretch/>
        </p:blipFill>
        <p:spPr bwMode="auto">
          <a:xfrm>
            <a:off x="1600200" y="1302327"/>
            <a:ext cx="5335320" cy="52904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7148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Questions?</a:t>
            </a:r>
            <a:endParaRPr lang="en-US" dirty="0"/>
          </a:p>
        </p:txBody>
      </p:sp>
      <p:pic>
        <p:nvPicPr>
          <p:cNvPr id="4" name="Content Placeholder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" y="1143000"/>
            <a:ext cx="7535739" cy="51054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4232564"/>
            <a:ext cx="7620000" cy="1981200"/>
          </a:xfrm>
        </p:spPr>
        <p:txBody>
          <a:bodyPr/>
          <a:lstStyle/>
          <a:p>
            <a:pPr marL="114300" indent="0" algn="ctr">
              <a:buNone/>
            </a:pPr>
            <a:r>
              <a:rPr lang="en-US" dirty="0" smtClean="0">
                <a:solidFill>
                  <a:schemeClr val="bg1"/>
                </a:solidFill>
              </a:rPr>
              <a:t>Special thanks to:</a:t>
            </a:r>
          </a:p>
          <a:p>
            <a:pPr marL="114300" indent="0" algn="ctr">
              <a:buNone/>
            </a:pPr>
            <a:r>
              <a:rPr lang="en-US" sz="1800" dirty="0" smtClean="0">
                <a:solidFill>
                  <a:schemeClr val="bg1"/>
                </a:solidFill>
              </a:rPr>
              <a:t>Jim Walker and Alice </a:t>
            </a:r>
            <a:r>
              <a:rPr lang="en-US" sz="1800" dirty="0" err="1" smtClean="0">
                <a:solidFill>
                  <a:schemeClr val="bg1"/>
                </a:solidFill>
              </a:rPr>
              <a:t>Gerhert</a:t>
            </a:r>
            <a:endParaRPr lang="en-US" sz="1800" dirty="0" smtClean="0">
              <a:solidFill>
                <a:schemeClr val="bg1"/>
              </a:solidFill>
            </a:endParaRPr>
          </a:p>
          <a:p>
            <a:pPr marL="114300" indent="0" algn="ctr">
              <a:buNone/>
            </a:pPr>
            <a:r>
              <a:rPr lang="en-US" sz="1800" dirty="0" smtClean="0">
                <a:solidFill>
                  <a:schemeClr val="bg1"/>
                </a:solidFill>
              </a:rPr>
              <a:t>TRACS Steering Committee Members</a:t>
            </a:r>
          </a:p>
          <a:p>
            <a:pPr marL="114300" indent="0" algn="ctr">
              <a:buNone/>
            </a:pPr>
            <a:r>
              <a:rPr lang="en-US" sz="1800" dirty="0" smtClean="0">
                <a:solidFill>
                  <a:schemeClr val="bg1"/>
                </a:solidFill>
              </a:rPr>
              <a:t>Dr. Suzanne Pierce </a:t>
            </a:r>
          </a:p>
          <a:p>
            <a:pPr marL="114300" indent="0" algn="ctr">
              <a:buNone/>
            </a:pPr>
            <a:r>
              <a:rPr lang="en-US" sz="1800" dirty="0" smtClean="0">
                <a:solidFill>
                  <a:schemeClr val="bg1"/>
                </a:solidFill>
              </a:rPr>
              <a:t>Earth-Society Systems Research Group (especially Colleen and Natalie!)</a:t>
            </a:r>
            <a:endParaRPr lang="en-US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1489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4235</TotalTime>
  <Words>196</Words>
  <Application>Microsoft Office PowerPoint</Application>
  <PresentationFormat>On-screen Show (4:3)</PresentationFormat>
  <Paragraphs>53</Paragraphs>
  <Slides>11</Slides>
  <Notes>2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Adjacency</vt:lpstr>
      <vt:lpstr>Water Conservation on Campuses of Higher Education in Texas</vt:lpstr>
      <vt:lpstr>Water Conservation</vt:lpstr>
      <vt:lpstr>HEI: Role in Sustainability</vt:lpstr>
      <vt:lpstr>TRACS- Water Conservation Survey</vt:lpstr>
      <vt:lpstr>TRACS- Water Conservation Survey</vt:lpstr>
      <vt:lpstr>TRACS- Water Conservation Survey</vt:lpstr>
      <vt:lpstr>Distribution and Population</vt:lpstr>
      <vt:lpstr>Survey Results</vt:lpstr>
      <vt:lpstr>GRACE Total Water Storage  (2/1/03- 9/1/13)</vt:lpstr>
      <vt:lpstr>Further Work</vt:lpstr>
      <vt:lpstr>Questions?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Water Conservation on Campuses of Higher Education in Texas</dc:title>
  <dc:creator>Hannah Zellner</dc:creator>
  <cp:lastModifiedBy>Hannah Zellner</cp:lastModifiedBy>
  <cp:revision>48</cp:revision>
  <dcterms:created xsi:type="dcterms:W3CDTF">2013-11-25T01:53:40Z</dcterms:created>
  <dcterms:modified xsi:type="dcterms:W3CDTF">2013-12-03T16:23:39Z</dcterms:modified>
</cp:coreProperties>
</file>