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9" r:id="rId6"/>
    <p:sldId id="263" r:id="rId7"/>
    <p:sldId id="262" r:id="rId8"/>
    <p:sldId id="266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2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84833" autoAdjust="0"/>
  </p:normalViewPr>
  <p:slideViewPr>
    <p:cSldViewPr snapToGrid="0">
      <p:cViewPr varScale="1">
        <p:scale>
          <a:sx n="101" d="100"/>
          <a:sy n="101" d="100"/>
        </p:scale>
        <p:origin x="1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2B6C5-1EC0-4893-A770-15DBB127DAC9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D7141-5D0F-4D8D-8C36-15D18CA63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1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Naturally discharges several streams Generally,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springflows</a:t>
            </a:r>
            <a:r>
              <a:rPr lang="en-US" baseline="0" dirty="0" smtClean="0"/>
              <a:t> in Texas are reportedly diminishing due to groundwater pumping, but there can be exceptions due to urban recharge. This segment is an urban system with great uncertainty.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can this uncertainty be used to determine best management?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D7141-5D0F-4D8D-8C36-15D18CA637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5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D7141-5D0F-4D8D-8C36-15D18CA637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3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D7141-5D0F-4D8D-8C36-15D18CA637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D7141-5D0F-4D8D-8C36-15D18CA637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91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2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1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86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9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1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0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5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2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7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D77E409-6FA4-4337-8CB7-BB07B41EA333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1EDFB2-2C08-4031-B60E-4886C025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29477"/>
            <a:ext cx="7475220" cy="2926080"/>
          </a:xfrm>
        </p:spPr>
        <p:txBody>
          <a:bodyPr>
            <a:normAutofit fontScale="90000"/>
          </a:bodyPr>
          <a:lstStyle/>
          <a:p>
            <a:r>
              <a:rPr lang="en-US" cap="none" dirty="0" smtClean="0"/>
              <a:t>Drought Triggers in Barton Springs Segment of Edwards Aquifer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Natalie Ballew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Jackson School of Geosciences, Energy &amp; Earth Resources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LBJ School of Public Affairs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5 December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1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Questions?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 Thanks to</a:t>
            </a:r>
          </a:p>
          <a:p>
            <a:r>
              <a:rPr lang="en-US" dirty="0" smtClean="0"/>
              <a:t>Dr. Suzanne Pierce</a:t>
            </a:r>
          </a:p>
          <a:p>
            <a:r>
              <a:rPr lang="en-US" dirty="0" smtClean="0"/>
              <a:t>Earth-Society Systems Research Group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r>
              <a:rPr lang="en-US" dirty="0" smtClean="0"/>
              <a:t> &amp; Gil </a:t>
            </a:r>
            <a:r>
              <a:rPr lang="en-US" dirty="0" err="1" smtClean="0"/>
              <a:t>Strassberg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628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007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Barton Springs Segment of Edwards Aquifer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2" t="1982" r="996" b="1677"/>
          <a:stretch/>
        </p:blipFill>
        <p:spPr>
          <a:xfrm>
            <a:off x="195385" y="1617203"/>
            <a:ext cx="8762811" cy="5046272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9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0076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Barton Springs Segment of Edwards Aquifer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Barton </a:t>
            </a:r>
            <a:r>
              <a:rPr lang="en-US" dirty="0"/>
              <a:t>Springs: </a:t>
            </a:r>
          </a:p>
          <a:p>
            <a:pPr marL="460375" lvl="1" indent="0">
              <a:buNone/>
            </a:pPr>
            <a:r>
              <a:rPr lang="en-US" dirty="0"/>
              <a:t>Average discharge – 53 </a:t>
            </a:r>
            <a:r>
              <a:rPr lang="en-US" dirty="0" err="1"/>
              <a:t>cfs</a:t>
            </a:r>
            <a:endParaRPr lang="en-US" dirty="0"/>
          </a:p>
          <a:p>
            <a:pPr marL="460375" lvl="1" indent="0">
              <a:buNone/>
            </a:pPr>
            <a:r>
              <a:rPr lang="en-US" dirty="0"/>
              <a:t>Lowest discharge – 11 </a:t>
            </a:r>
            <a:r>
              <a:rPr lang="en-US" dirty="0" err="1"/>
              <a:t>cfs</a:t>
            </a:r>
            <a:r>
              <a:rPr lang="en-US" dirty="0"/>
              <a:t> (1950s</a:t>
            </a:r>
            <a:r>
              <a:rPr lang="en-US" dirty="0" smtClean="0"/>
              <a:t>)</a:t>
            </a:r>
          </a:p>
          <a:p>
            <a:pPr indent="-168275"/>
            <a:r>
              <a:rPr lang="en-US" dirty="0" smtClean="0"/>
              <a:t>Austin average </a:t>
            </a:r>
            <a:r>
              <a:rPr lang="en-US" dirty="0"/>
              <a:t>p</a:t>
            </a:r>
            <a:r>
              <a:rPr lang="en-US" dirty="0" smtClean="0"/>
              <a:t>umping – 12 </a:t>
            </a:r>
            <a:r>
              <a:rPr lang="en-US" dirty="0" err="1" smtClean="0"/>
              <a:t>cfs</a:t>
            </a:r>
            <a:endParaRPr lang="en-US" dirty="0" smtClean="0"/>
          </a:p>
          <a:p>
            <a:pPr indent="-168275"/>
            <a:r>
              <a:rPr lang="en-US" dirty="0" smtClean="0"/>
              <a:t>Increasing population and urbanization</a:t>
            </a:r>
          </a:p>
          <a:p>
            <a:pPr indent="-168275"/>
            <a:r>
              <a:rPr lang="en-US" dirty="0" smtClean="0"/>
              <a:t>Conflict</a:t>
            </a:r>
          </a:p>
          <a:p>
            <a:pPr marL="460375" lvl="1" indent="0">
              <a:buNone/>
            </a:pPr>
            <a:r>
              <a:rPr lang="en-US" dirty="0" smtClean="0"/>
              <a:t>Urban development</a:t>
            </a:r>
          </a:p>
          <a:p>
            <a:pPr marL="460375" lvl="1" indent="0">
              <a:buNone/>
            </a:pPr>
            <a:r>
              <a:rPr lang="en-US" dirty="0" smtClean="0"/>
              <a:t>Water users</a:t>
            </a:r>
          </a:p>
          <a:p>
            <a:pPr marL="460375" lvl="1" indent="0">
              <a:buNone/>
            </a:pPr>
            <a:r>
              <a:rPr lang="en-US" dirty="0" smtClean="0"/>
              <a:t>Environmentalists</a:t>
            </a:r>
          </a:p>
          <a:p>
            <a:pPr indent="-168275"/>
            <a:r>
              <a:rPr lang="en-US" dirty="0" smtClean="0"/>
              <a:t>How to plan for sustainable yield given multiple-use interests and drought conditions?</a:t>
            </a:r>
          </a:p>
          <a:p>
            <a:pPr marL="174625" lvl="1" indent="0">
              <a:buNone/>
            </a:pPr>
            <a:endParaRPr lang="en-US" dirty="0"/>
          </a:p>
          <a:p>
            <a:pPr marL="174625" lvl="1" indent="0">
              <a:buNone/>
            </a:pPr>
            <a:endParaRPr lang="en-US" dirty="0"/>
          </a:p>
          <a:p>
            <a:endParaRPr lang="en-US" dirty="0" smtClean="0"/>
          </a:p>
          <a:p>
            <a:pPr marL="4603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23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for Groundwater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Demonstrate effects of various management decisions in light of uncertainty</a:t>
            </a:r>
          </a:p>
          <a:p>
            <a:r>
              <a:rPr lang="en-US" dirty="0" smtClean="0"/>
              <a:t>Use map as a tool in decision settings to demonstrate effects of pumping and pumping restrictions on spring flow and volume of water in the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6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007603"/>
          </a:xfrm>
        </p:spPr>
        <p:txBody>
          <a:bodyPr/>
          <a:lstStyle/>
          <a:p>
            <a:r>
              <a:rPr lang="en-US" dirty="0" smtClean="0"/>
              <a:t>Groundwater Availability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" t="23367" r="750" b="1130"/>
          <a:stretch/>
        </p:blipFill>
        <p:spPr>
          <a:xfrm>
            <a:off x="190500" y="1554480"/>
            <a:ext cx="8770620" cy="5120640"/>
          </a:xfrm>
        </p:spPr>
      </p:pic>
    </p:spTree>
    <p:extLst>
      <p:ext uri="{BB962C8B-B14F-4D97-AF65-F5344CB8AC3E}">
        <p14:creationId xmlns:p14="http://schemas.microsoft.com/office/powerpoint/2010/main" val="186593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920" r="932" b="1548"/>
          <a:stretch/>
        </p:blipFill>
        <p:spPr>
          <a:xfrm>
            <a:off x="661866" y="323250"/>
            <a:ext cx="7836486" cy="60207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Triggers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0" r="9290" b="8141"/>
          <a:stretch/>
        </p:blipFill>
        <p:spPr>
          <a:xfrm>
            <a:off x="1232389" y="1848729"/>
            <a:ext cx="1961661" cy="19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8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1231" y="1965960"/>
            <a:ext cx="8734878" cy="3643863"/>
            <a:chOff x="2619375" y="242337"/>
            <a:chExt cx="6337428" cy="2643737"/>
          </a:xfrm>
        </p:grpSpPr>
        <p:pic>
          <p:nvPicPr>
            <p:cNvPr id="4" name="Content Placeholder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0"/>
            <a:stretch/>
          </p:blipFill>
          <p:spPr>
            <a:xfrm>
              <a:off x="2619375" y="242337"/>
              <a:ext cx="6337428" cy="2409256"/>
            </a:xfrm>
            <a:prstGeom prst="rect">
              <a:avLst/>
            </a:prstGeom>
          </p:spPr>
        </p:pic>
        <p:sp>
          <p:nvSpPr>
            <p:cNvPr id="6" name="Left Brace 5"/>
            <p:cNvSpPr/>
            <p:nvPr/>
          </p:nvSpPr>
          <p:spPr>
            <a:xfrm rot="16200000">
              <a:off x="5019694" y="303089"/>
              <a:ext cx="207108" cy="4958862"/>
            </a:xfrm>
            <a:prstGeom prst="leftBrace">
              <a:avLst>
                <a:gd name="adj1" fmla="val 8333"/>
                <a:gd name="adj2" fmla="val 47647"/>
              </a:avLst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8410647" y="2339917"/>
              <a:ext cx="207108" cy="885203"/>
            </a:xfrm>
            <a:prstGeom prst="leftBrace">
              <a:avLst>
                <a:gd name="adj1" fmla="val 8333"/>
                <a:gd name="adj2" fmla="val 47647"/>
              </a:avLst>
            </a:prstGeom>
            <a:ln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43817" y="403225"/>
              <a:ext cx="4958862" cy="2235200"/>
            </a:xfrm>
            <a:prstGeom prst="rect">
              <a:avLst/>
            </a:prstGeom>
            <a:solidFill>
              <a:srgbClr val="FF6600">
                <a:alpha val="3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071599" y="403225"/>
              <a:ext cx="885204" cy="2235200"/>
            </a:xfrm>
            <a:prstGeom prst="rect">
              <a:avLst/>
            </a:prstGeom>
            <a:solidFill>
              <a:srgbClr val="0070C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07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59" y="1210990"/>
            <a:ext cx="4406045" cy="5189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"/>
          <a:stretch/>
        </p:blipFill>
        <p:spPr>
          <a:xfrm>
            <a:off x="417636" y="1295400"/>
            <a:ext cx="4218670" cy="5020654"/>
          </a:xfrm>
          <a:prstGeom prst="snip1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142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MODFLOW Analyst in </a:t>
            </a:r>
            <a:r>
              <a:rPr lang="en-US" dirty="0" err="1" smtClean="0"/>
              <a:t>ArcHydro</a:t>
            </a:r>
            <a:r>
              <a:rPr lang="en-US" dirty="0" smtClean="0"/>
              <a:t> Groundwater</a:t>
            </a:r>
          </a:p>
          <a:p>
            <a:r>
              <a:rPr lang="en-US" dirty="0" smtClean="0"/>
              <a:t>Demand Centers, Volume Demand, Urban Density</a:t>
            </a:r>
          </a:p>
          <a:p>
            <a:r>
              <a:rPr lang="en-US" dirty="0" smtClean="0"/>
              <a:t>Monitoring Wells </a:t>
            </a:r>
            <a:r>
              <a:rPr lang="en-US" dirty="0" err="1" smtClean="0"/>
              <a:t>vs</a:t>
            </a:r>
            <a:r>
              <a:rPr lang="en-US" dirty="0" smtClean="0"/>
              <a:t> Pumping Wells</a:t>
            </a:r>
          </a:p>
        </p:txBody>
      </p:sp>
    </p:spTree>
    <p:extLst>
      <p:ext uri="{BB962C8B-B14F-4D97-AF65-F5344CB8AC3E}">
        <p14:creationId xmlns:p14="http://schemas.microsoft.com/office/powerpoint/2010/main" val="142303202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96</TotalTime>
  <Words>224</Words>
  <Application>Microsoft Office PowerPoint</Application>
  <PresentationFormat>On-screen Show (4:3)</PresentationFormat>
  <Paragraphs>42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Corbel</vt:lpstr>
      <vt:lpstr>Garamond</vt:lpstr>
      <vt:lpstr>Basis</vt:lpstr>
      <vt:lpstr>Drought Triggers in Barton Springs Segment of Edwards Aquifer</vt:lpstr>
      <vt:lpstr>Barton Springs Segment of Edwards Aquifer</vt:lpstr>
      <vt:lpstr>Barton Springs Segment of Edwards Aquifer</vt:lpstr>
      <vt:lpstr>Tool for Groundwater Planning</vt:lpstr>
      <vt:lpstr>Groundwater Availability Model</vt:lpstr>
      <vt:lpstr>Drought Triggers</vt:lpstr>
      <vt:lpstr>Data</vt:lpstr>
      <vt:lpstr>Result</vt:lpstr>
      <vt:lpstr>What’s next?</vt:lpstr>
      <vt:lpstr>Questions?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Drought Triggers in Barton Springs Segment of Edwards Aquifer</dc:title>
  <dc:creator>Ballew, Natalie J</dc:creator>
  <cp:lastModifiedBy>Ballew, Natalie J</cp:lastModifiedBy>
  <cp:revision>12</cp:revision>
  <dcterms:created xsi:type="dcterms:W3CDTF">2013-12-05T15:14:21Z</dcterms:created>
  <dcterms:modified xsi:type="dcterms:W3CDTF">2013-12-05T16:50:21Z</dcterms:modified>
</cp:coreProperties>
</file>