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notesMasterIdLst>
    <p:notesMasterId r:id="rId12"/>
  </p:notesMasterIdLst>
  <p:sldIdLst>
    <p:sldId id="256" r:id="rId2"/>
    <p:sldId id="258" r:id="rId3"/>
    <p:sldId id="259" r:id="rId4"/>
    <p:sldId id="262" r:id="rId5"/>
    <p:sldId id="263" r:id="rId6"/>
    <p:sldId id="267" r:id="rId7"/>
    <p:sldId id="266" r:id="rId8"/>
    <p:sldId id="268" r:id="rId9"/>
    <p:sldId id="261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6305" autoAdjust="0"/>
  </p:normalViewPr>
  <p:slideViewPr>
    <p:cSldViewPr snapToGrid="0">
      <p:cViewPr varScale="1">
        <p:scale>
          <a:sx n="108" d="100"/>
          <a:sy n="108" d="100"/>
        </p:scale>
        <p:origin x="978" y="3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FE3CB-4DF4-44DD-B7EA-151444F24F6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A26DD441-2637-4690-84D1-521C0AB72119}">
      <dgm:prSet phldrT="[Text]"/>
      <dgm:spPr/>
      <dgm:t>
        <a:bodyPr/>
        <a:lstStyle/>
        <a:p>
          <a:r>
            <a:rPr lang="en-US" dirty="0" smtClean="0"/>
            <a:t>Bathymetry Raster</a:t>
          </a:r>
          <a:endParaRPr lang="en-US" dirty="0"/>
        </a:p>
      </dgm:t>
    </dgm:pt>
    <dgm:pt modelId="{B0F107B7-F927-4208-8AE7-55C004D110C0}" type="parTrans" cxnId="{8C7F0014-7932-47C5-9259-CC9CF1F0E28C}">
      <dgm:prSet/>
      <dgm:spPr/>
      <dgm:t>
        <a:bodyPr/>
        <a:lstStyle/>
        <a:p>
          <a:endParaRPr lang="en-US"/>
        </a:p>
      </dgm:t>
    </dgm:pt>
    <dgm:pt modelId="{4C5C4AAD-428D-43E5-806B-6265933495BC}" type="sibTrans" cxnId="{8C7F0014-7932-47C5-9259-CC9CF1F0E28C}">
      <dgm:prSet/>
      <dgm:spPr/>
      <dgm:t>
        <a:bodyPr/>
        <a:lstStyle/>
        <a:p>
          <a:endParaRPr lang="en-US"/>
        </a:p>
      </dgm:t>
    </dgm:pt>
    <dgm:pt modelId="{04898632-9A41-4254-95CA-98F0F23A2416}">
      <dgm:prSet phldrT="[Text]" custT="1"/>
      <dgm:spPr/>
      <dgm:t>
        <a:bodyPr/>
        <a:lstStyle/>
        <a:p>
          <a:r>
            <a:rPr lang="en-US" sz="2000" dirty="0" smtClean="0"/>
            <a:t>Numerical Model</a:t>
          </a:r>
          <a:endParaRPr lang="en-US" sz="2000" dirty="0"/>
        </a:p>
      </dgm:t>
    </dgm:pt>
    <dgm:pt modelId="{7A50D6ED-448B-4A8B-846F-3FE8DE37F515}" type="parTrans" cxnId="{E524D652-CD22-4D1D-AAF4-A74D66475664}">
      <dgm:prSet/>
      <dgm:spPr/>
      <dgm:t>
        <a:bodyPr/>
        <a:lstStyle/>
        <a:p>
          <a:endParaRPr lang="en-US"/>
        </a:p>
      </dgm:t>
    </dgm:pt>
    <dgm:pt modelId="{472D5492-F6C3-472C-9474-DB789047E877}" type="sibTrans" cxnId="{E524D652-CD22-4D1D-AAF4-A74D66475664}">
      <dgm:prSet/>
      <dgm:spPr/>
      <dgm:t>
        <a:bodyPr/>
        <a:lstStyle/>
        <a:p>
          <a:endParaRPr lang="en-US"/>
        </a:p>
      </dgm:t>
    </dgm:pt>
    <dgm:pt modelId="{359941D3-FE9C-4959-8BBA-A0D65D222A05}">
      <dgm:prSet phldrT="[Text]" custT="1"/>
      <dgm:spPr/>
      <dgm:t>
        <a:bodyPr/>
        <a:lstStyle/>
        <a:p>
          <a:r>
            <a:rPr lang="en-US" sz="1600" dirty="0" smtClean="0"/>
            <a:t>Hydrodynamic Data Field</a:t>
          </a:r>
          <a:endParaRPr lang="en-US" sz="1600" dirty="0"/>
        </a:p>
      </dgm:t>
    </dgm:pt>
    <dgm:pt modelId="{0D8A7FD7-6767-4BCC-A0FB-C8E4B9A954B4}" type="parTrans" cxnId="{56E2520F-75E8-4B72-8CE9-D8095663A7AF}">
      <dgm:prSet/>
      <dgm:spPr/>
      <dgm:t>
        <a:bodyPr/>
        <a:lstStyle/>
        <a:p>
          <a:endParaRPr lang="en-US"/>
        </a:p>
      </dgm:t>
    </dgm:pt>
    <dgm:pt modelId="{F21F593C-BFF3-4033-8C95-0FC8105DA13C}" type="sibTrans" cxnId="{56E2520F-75E8-4B72-8CE9-D8095663A7AF}">
      <dgm:prSet/>
      <dgm:spPr/>
      <dgm:t>
        <a:bodyPr/>
        <a:lstStyle/>
        <a:p>
          <a:endParaRPr lang="en-US"/>
        </a:p>
      </dgm:t>
    </dgm:pt>
    <dgm:pt modelId="{698EF9E4-C180-4976-B463-0686FEEF0072}" type="pres">
      <dgm:prSet presAssocID="{29FFE3CB-4DF4-44DD-B7EA-151444F24F68}" presName="Name0" presStyleCnt="0">
        <dgm:presLayoutVars>
          <dgm:dir/>
          <dgm:resizeHandles val="exact"/>
        </dgm:presLayoutVars>
      </dgm:prSet>
      <dgm:spPr/>
    </dgm:pt>
    <dgm:pt modelId="{6DC86DEF-A181-4B72-A0C1-71799FC0737A}" type="pres">
      <dgm:prSet presAssocID="{A26DD441-2637-4690-84D1-521C0AB72119}" presName="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2F74D0B-85C7-4957-822E-FC2D3AD46EC5}" type="pres">
      <dgm:prSet presAssocID="{4C5C4AAD-428D-43E5-806B-6265933495BC}" presName="sibTrans" presStyleLbl="sibTrans2D1" presStyleIdx="0" presStyleCnt="2"/>
      <dgm:spPr/>
      <dgm:t>
        <a:bodyPr/>
        <a:lstStyle/>
        <a:p>
          <a:endParaRPr lang="en-US"/>
        </a:p>
      </dgm:t>
    </dgm:pt>
    <dgm:pt modelId="{BD90B2DC-81A3-41BE-9C99-197E136B1BAF}" type="pres">
      <dgm:prSet presAssocID="{4C5C4AAD-428D-43E5-806B-6265933495BC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25CC0E19-CCB1-4FD7-8DAF-D65603548F81}" type="pres">
      <dgm:prSet presAssocID="{04898632-9A41-4254-95CA-98F0F23A241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18397-90F7-4A49-8BF6-7BFB6977CE76}" type="pres">
      <dgm:prSet presAssocID="{472D5492-F6C3-472C-9474-DB789047E877}" presName="sibTrans" presStyleLbl="sibTrans2D1" presStyleIdx="1" presStyleCnt="2"/>
      <dgm:spPr/>
      <dgm:t>
        <a:bodyPr/>
        <a:lstStyle/>
        <a:p>
          <a:endParaRPr lang="en-US"/>
        </a:p>
      </dgm:t>
    </dgm:pt>
    <dgm:pt modelId="{40271EDA-F9D2-43A0-874C-EABB75435D64}" type="pres">
      <dgm:prSet presAssocID="{472D5492-F6C3-472C-9474-DB789047E877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4ACBC8E9-EE36-44FB-B263-FF4BA7C61935}" type="pres">
      <dgm:prSet presAssocID="{359941D3-FE9C-4959-8BBA-A0D65D222A05}" presName="node" presStyleLbl="node1" presStyleIdx="2" presStyleCnt="3" custScaleX="145526" custScaleY="9390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3456BAB0-7967-4756-AE9C-4C6B983C10E8}" type="presOf" srcId="{359941D3-FE9C-4959-8BBA-A0D65D222A05}" destId="{4ACBC8E9-EE36-44FB-B263-FF4BA7C61935}" srcOrd="0" destOrd="0" presId="urn:microsoft.com/office/officeart/2005/8/layout/process1"/>
    <dgm:cxn modelId="{D8E27BD7-07ED-4338-9B80-B17F4B16DEBB}" type="presOf" srcId="{04898632-9A41-4254-95CA-98F0F23A2416}" destId="{25CC0E19-CCB1-4FD7-8DAF-D65603548F81}" srcOrd="0" destOrd="0" presId="urn:microsoft.com/office/officeart/2005/8/layout/process1"/>
    <dgm:cxn modelId="{354A5375-0250-4D8C-B220-04D59BC0F14B}" type="presOf" srcId="{472D5492-F6C3-472C-9474-DB789047E877}" destId="{40271EDA-F9D2-43A0-874C-EABB75435D64}" srcOrd="1" destOrd="0" presId="urn:microsoft.com/office/officeart/2005/8/layout/process1"/>
    <dgm:cxn modelId="{2E1B527F-C043-42BB-A2EC-71572CF615AF}" type="presOf" srcId="{472D5492-F6C3-472C-9474-DB789047E877}" destId="{CFB18397-90F7-4A49-8BF6-7BFB6977CE76}" srcOrd="0" destOrd="0" presId="urn:microsoft.com/office/officeart/2005/8/layout/process1"/>
    <dgm:cxn modelId="{1FDD8B9C-66B4-4825-8CAE-D3A72886E1D7}" type="presOf" srcId="{4C5C4AAD-428D-43E5-806B-6265933495BC}" destId="{B2F74D0B-85C7-4957-822E-FC2D3AD46EC5}" srcOrd="0" destOrd="0" presId="urn:microsoft.com/office/officeart/2005/8/layout/process1"/>
    <dgm:cxn modelId="{12EE20D4-FCC7-4495-B045-AE8A3D19F61B}" type="presOf" srcId="{29FFE3CB-4DF4-44DD-B7EA-151444F24F68}" destId="{698EF9E4-C180-4976-B463-0686FEEF0072}" srcOrd="0" destOrd="0" presId="urn:microsoft.com/office/officeart/2005/8/layout/process1"/>
    <dgm:cxn modelId="{79A0B232-7DEA-4771-9D8B-4AE99113693D}" type="presOf" srcId="{4C5C4AAD-428D-43E5-806B-6265933495BC}" destId="{BD90B2DC-81A3-41BE-9C99-197E136B1BAF}" srcOrd="1" destOrd="0" presId="urn:microsoft.com/office/officeart/2005/8/layout/process1"/>
    <dgm:cxn modelId="{56E2520F-75E8-4B72-8CE9-D8095663A7AF}" srcId="{29FFE3CB-4DF4-44DD-B7EA-151444F24F68}" destId="{359941D3-FE9C-4959-8BBA-A0D65D222A05}" srcOrd="2" destOrd="0" parTransId="{0D8A7FD7-6767-4BCC-A0FB-C8E4B9A954B4}" sibTransId="{F21F593C-BFF3-4033-8C95-0FC8105DA13C}"/>
    <dgm:cxn modelId="{9913FFA3-0F86-4C50-A26F-579C7A4325EB}" type="presOf" srcId="{A26DD441-2637-4690-84D1-521C0AB72119}" destId="{6DC86DEF-A181-4B72-A0C1-71799FC0737A}" srcOrd="0" destOrd="0" presId="urn:microsoft.com/office/officeart/2005/8/layout/process1"/>
    <dgm:cxn modelId="{8C7F0014-7932-47C5-9259-CC9CF1F0E28C}" srcId="{29FFE3CB-4DF4-44DD-B7EA-151444F24F68}" destId="{A26DD441-2637-4690-84D1-521C0AB72119}" srcOrd="0" destOrd="0" parTransId="{B0F107B7-F927-4208-8AE7-55C004D110C0}" sibTransId="{4C5C4AAD-428D-43E5-806B-6265933495BC}"/>
    <dgm:cxn modelId="{E524D652-CD22-4D1D-AAF4-A74D66475664}" srcId="{29FFE3CB-4DF4-44DD-B7EA-151444F24F68}" destId="{04898632-9A41-4254-95CA-98F0F23A2416}" srcOrd="1" destOrd="0" parTransId="{7A50D6ED-448B-4A8B-846F-3FE8DE37F515}" sibTransId="{472D5492-F6C3-472C-9474-DB789047E877}"/>
    <dgm:cxn modelId="{45CA91E3-902C-47E9-8ADA-DCC7685BA67A}" type="presParOf" srcId="{698EF9E4-C180-4976-B463-0686FEEF0072}" destId="{6DC86DEF-A181-4B72-A0C1-71799FC0737A}" srcOrd="0" destOrd="0" presId="urn:microsoft.com/office/officeart/2005/8/layout/process1"/>
    <dgm:cxn modelId="{7EAF1C2C-52E2-45F6-B3B2-4DB97D447C50}" type="presParOf" srcId="{698EF9E4-C180-4976-B463-0686FEEF0072}" destId="{B2F74D0B-85C7-4957-822E-FC2D3AD46EC5}" srcOrd="1" destOrd="0" presId="urn:microsoft.com/office/officeart/2005/8/layout/process1"/>
    <dgm:cxn modelId="{86002843-5BA7-4FE2-8BFC-2106069BC554}" type="presParOf" srcId="{B2F74D0B-85C7-4957-822E-FC2D3AD46EC5}" destId="{BD90B2DC-81A3-41BE-9C99-197E136B1BAF}" srcOrd="0" destOrd="0" presId="urn:microsoft.com/office/officeart/2005/8/layout/process1"/>
    <dgm:cxn modelId="{6B6B0967-260E-48EF-843E-55E3F5B4DFF1}" type="presParOf" srcId="{698EF9E4-C180-4976-B463-0686FEEF0072}" destId="{25CC0E19-CCB1-4FD7-8DAF-D65603548F81}" srcOrd="2" destOrd="0" presId="urn:microsoft.com/office/officeart/2005/8/layout/process1"/>
    <dgm:cxn modelId="{F93D8E5C-BC47-4365-A8BA-06894656A87E}" type="presParOf" srcId="{698EF9E4-C180-4976-B463-0686FEEF0072}" destId="{CFB18397-90F7-4A49-8BF6-7BFB6977CE76}" srcOrd="3" destOrd="0" presId="urn:microsoft.com/office/officeart/2005/8/layout/process1"/>
    <dgm:cxn modelId="{7ABAEF11-940F-4D60-BEAF-341BB188FB9C}" type="presParOf" srcId="{CFB18397-90F7-4A49-8BF6-7BFB6977CE76}" destId="{40271EDA-F9D2-43A0-874C-EABB75435D64}" srcOrd="0" destOrd="0" presId="urn:microsoft.com/office/officeart/2005/8/layout/process1"/>
    <dgm:cxn modelId="{C7907D9A-031D-4B7A-9938-AD263ED4FADE}" type="presParOf" srcId="{698EF9E4-C180-4976-B463-0686FEEF0072}" destId="{4ACBC8E9-EE36-44FB-B263-FF4BA7C61935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C86DEF-A181-4B72-A0C1-71799FC0737A}">
      <dsp:nvSpPr>
        <dsp:cNvPr id="0" name=""/>
        <dsp:cNvSpPr/>
      </dsp:nvSpPr>
      <dsp:spPr>
        <a:xfrm>
          <a:off x="5274" y="182657"/>
          <a:ext cx="1574851" cy="13005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Bathymetry Raster</a:t>
          </a:r>
          <a:endParaRPr lang="en-US" sz="1400" kern="1200" dirty="0"/>
        </a:p>
      </dsp:txBody>
      <dsp:txXfrm>
        <a:off x="235906" y="373114"/>
        <a:ext cx="1113587" cy="919608"/>
      </dsp:txXfrm>
    </dsp:sp>
    <dsp:sp modelId="{B2F74D0B-85C7-4957-822E-FC2D3AD46EC5}">
      <dsp:nvSpPr>
        <dsp:cNvPr id="0" name=""/>
        <dsp:cNvSpPr/>
      </dsp:nvSpPr>
      <dsp:spPr>
        <a:xfrm>
          <a:off x="1737610" y="637637"/>
          <a:ext cx="333868" cy="390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1737610" y="715750"/>
        <a:ext cx="233708" cy="234337"/>
      </dsp:txXfrm>
    </dsp:sp>
    <dsp:sp modelId="{25CC0E19-CCB1-4FD7-8DAF-D65603548F81}">
      <dsp:nvSpPr>
        <dsp:cNvPr id="0" name=""/>
        <dsp:cNvSpPr/>
      </dsp:nvSpPr>
      <dsp:spPr>
        <a:xfrm>
          <a:off x="2210066" y="182657"/>
          <a:ext cx="1574851" cy="1300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Numerical Model</a:t>
          </a:r>
          <a:endParaRPr lang="en-US" sz="2000" kern="1200" dirty="0"/>
        </a:p>
      </dsp:txBody>
      <dsp:txXfrm>
        <a:off x="2248157" y="220748"/>
        <a:ext cx="1498669" cy="1224340"/>
      </dsp:txXfrm>
    </dsp:sp>
    <dsp:sp modelId="{CFB18397-90F7-4A49-8BF6-7BFB6977CE76}">
      <dsp:nvSpPr>
        <dsp:cNvPr id="0" name=""/>
        <dsp:cNvSpPr/>
      </dsp:nvSpPr>
      <dsp:spPr>
        <a:xfrm>
          <a:off x="3942402" y="637637"/>
          <a:ext cx="333868" cy="3905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>
        <a:off x="3942402" y="715750"/>
        <a:ext cx="233708" cy="234337"/>
      </dsp:txXfrm>
    </dsp:sp>
    <dsp:sp modelId="{4ACBC8E9-EE36-44FB-B263-FF4BA7C61935}">
      <dsp:nvSpPr>
        <dsp:cNvPr id="0" name=""/>
        <dsp:cNvSpPr/>
      </dsp:nvSpPr>
      <dsp:spPr>
        <a:xfrm>
          <a:off x="4414857" y="222304"/>
          <a:ext cx="2291817" cy="1221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Hydrodynamic Data Field</a:t>
          </a:r>
          <a:endParaRPr lang="en-US" sz="1600" kern="1200" dirty="0"/>
        </a:p>
      </dsp:txBody>
      <dsp:txXfrm>
        <a:off x="4750486" y="401149"/>
        <a:ext cx="1620559" cy="863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38C1B-020F-434E-BBBF-29091E566B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0904F-2EC8-43F9-B367-FBB9F0144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0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-the focus is on method</a:t>
            </a:r>
            <a:r>
              <a:rPr lang="en-US" baseline="0" dirty="0" smtClean="0"/>
              <a:t>, rather than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904F-2EC8-43F9-B367-FBB9F01444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55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baseline="0" dirty="0" smtClean="0"/>
              <a:t> Transects approximately </a:t>
            </a:r>
            <a:r>
              <a:rPr lang="en-US" dirty="0" smtClean="0"/>
              <a:t>perpendicular</a:t>
            </a:r>
            <a:r>
              <a:rPr lang="en-US" baseline="0" dirty="0" smtClean="0"/>
              <a:t> to flow (note those that aren’t)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Downstream points don’t line up</a:t>
            </a:r>
            <a:r>
              <a:rPr lang="en-US" baseline="0" dirty="0" smtClean="0"/>
              <a:t> well with image (upstream edges line up with ~0 m depth)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Goal – interpolate, run Man’s numerical model, plot flow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904F-2EC8-43F9-B367-FBB9F0144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28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Range from ~-7 m to ~1.4 m</a:t>
            </a:r>
          </a:p>
          <a:p>
            <a:r>
              <a:rPr lang="en-US" dirty="0" smtClean="0"/>
              <a:t>Justify</a:t>
            </a:r>
            <a:r>
              <a:rPr lang="en-US" baseline="0" dirty="0" smtClean="0"/>
              <a:t> choice; point out work to be done (some channels not represented, inlet/outlets not well-defined)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904F-2EC8-43F9-B367-FBB9F01444D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263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attempt</a:t>
            </a:r>
          </a:p>
          <a:p>
            <a:r>
              <a:rPr lang="en-US" dirty="0" smtClean="0"/>
              <a:t>Nearest neighbor</a:t>
            </a:r>
          </a:p>
          <a:p>
            <a:r>
              <a:rPr lang="en-US" dirty="0" smtClean="0"/>
              <a:t>Not</a:t>
            </a:r>
            <a:r>
              <a:rPr lang="en-US" baseline="0" dirty="0" smtClean="0"/>
              <a:t> any better with other interpolation methods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904F-2EC8-43F9-B367-FBB9F0144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45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</a:t>
            </a:r>
            <a:r>
              <a:rPr lang="en-US" baseline="0" dirty="0" smtClean="0"/>
              <a:t> 12 iterations of adding points, editing depths/locations and running interpolation before I was satisfied enough for this one to be run</a:t>
            </a:r>
            <a:endParaRPr lang="en-US" dirty="0" smtClean="0"/>
          </a:p>
          <a:p>
            <a:r>
              <a:rPr lang="en-US" dirty="0" smtClean="0"/>
              <a:t>Interpolated points – assumed</a:t>
            </a:r>
            <a:r>
              <a:rPr lang="en-US" baseline="0" dirty="0" smtClean="0"/>
              <a:t> linear (along channel or parallel to channel) changes between transects, which means both USACE data and imagery were used</a:t>
            </a:r>
          </a:p>
          <a:p>
            <a:r>
              <a:rPr lang="en-US" baseline="0" dirty="0" smtClean="0"/>
              <a:t>Southwest points – necessary because the model needs defined outlets; otherwise interpolation would give values estimated from edges of transects, which don’t correspond to actual values (as suggested by imagery)</a:t>
            </a:r>
          </a:p>
          <a:p>
            <a:r>
              <a:rPr lang="en-US" baseline="0" dirty="0" smtClean="0"/>
              <a:t>Inlet points – extrapolated based on image (color) and first-hand knowledge of delta; not perfect, but main purpose is to allow numerical model to run (land acts as fences)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904F-2EC8-43F9-B367-FBB9F01444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82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BR-seen in last slide</a:t>
            </a:r>
            <a:br>
              <a:rPr lang="en-US" dirty="0" smtClean="0"/>
            </a:br>
            <a:r>
              <a:rPr lang="en-US" dirty="0" smtClean="0"/>
              <a:t>NM-many</a:t>
            </a:r>
            <a:r>
              <a:rPr lang="en-US" baseline="0" dirty="0" smtClean="0"/>
              <a:t> different kinds; the kind I used is developed by postdoc Man Liang who works in Dr. </a:t>
            </a:r>
            <a:r>
              <a:rPr lang="en-US" baseline="0" dirty="0" err="1" smtClean="0"/>
              <a:t>Passalacqua’s</a:t>
            </a:r>
            <a:r>
              <a:rPr lang="en-US" baseline="0" dirty="0" smtClean="0"/>
              <a:t> group, and is called a reduced complexity model (RCM) as opposed to the high-fidelity models more commonly used; it takes bathymetry data and uses a “weighted random walk” to determine where the water flows; can also be used to model sediment transport, but here just used for water flux</a:t>
            </a:r>
          </a:p>
          <a:p>
            <a:r>
              <a:rPr lang="en-US" baseline="0" dirty="0" smtClean="0"/>
              <a:t>HDF-shown below, illustrates direction and speed of water flow through the delta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904F-2EC8-43F9-B367-FBB9F0144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8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points in islands – so channels</a:t>
            </a:r>
            <a:r>
              <a:rPr lang="en-US" baseline="0" dirty="0" smtClean="0"/>
              <a:t> aren’t rounded, island detail is finer (can illustrate overbank flow into, through islands)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904F-2EC8-43F9-B367-FBB9F0144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846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904F-2EC8-43F9-B367-FBB9F0144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5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00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4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79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31276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0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95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17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06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9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44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9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1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23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9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9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91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7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7B85ED1-346B-46CC-AA99-8A096EC33BB2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C7C723-6315-41CD-98C7-A4648525DB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034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105775" cy="2266950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tx1"/>
                </a:solidFill>
              </a:rPr>
              <a:t>Geographic and Hydrodynamic Analysis of Wax Lake Delta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/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Corey Van Dyk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79237"/>
            <a:ext cx="2724150" cy="1378763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b="1" cap="none" dirty="0" smtClean="0">
                <a:solidFill>
                  <a:schemeClr val="tx1"/>
                </a:solidFill>
              </a:rPr>
              <a:t>Progress Report</a:t>
            </a:r>
          </a:p>
          <a:p>
            <a:pPr algn="l">
              <a:lnSpc>
                <a:spcPct val="110000"/>
              </a:lnSpc>
            </a:pPr>
            <a:r>
              <a:rPr lang="en-US" b="1" cap="none" dirty="0" smtClean="0">
                <a:solidFill>
                  <a:schemeClr val="tx1"/>
                </a:solidFill>
              </a:rPr>
              <a:t>November 19, 2013</a:t>
            </a:r>
          </a:p>
          <a:p>
            <a:pPr algn="l">
              <a:lnSpc>
                <a:spcPct val="110000"/>
              </a:lnSpc>
            </a:pPr>
            <a:r>
              <a:rPr lang="en-US" b="1" cap="none" dirty="0" smtClean="0">
                <a:solidFill>
                  <a:schemeClr val="tx1"/>
                </a:solidFill>
              </a:rPr>
              <a:t>CE 394K</a:t>
            </a:r>
            <a:endParaRPr lang="en-US" b="1" cap="none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91475" y="6581001"/>
            <a:ext cx="1152525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Google Earth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36573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>
                <a:solidFill>
                  <a:schemeClr val="tx1"/>
                </a:solidFill>
              </a:rPr>
              <a:t>Questions</a:t>
            </a:r>
            <a:endParaRPr lang="en-US" sz="8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2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Wax Lake Delta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10" y="1512872"/>
            <a:ext cx="6711654" cy="115412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Past and projected land gain</a:t>
            </a:r>
          </a:p>
          <a:p>
            <a:r>
              <a:rPr lang="en-US" dirty="0" smtClean="0"/>
              <a:t>Understanding important for future delta restoration</a:t>
            </a:r>
          </a:p>
          <a:p>
            <a:pPr lvl="1"/>
            <a:r>
              <a:rPr lang="en-US" dirty="0" smtClean="0"/>
              <a:t>Open channel flow (OCF) insufficient to describe hydrodynamics</a:t>
            </a:r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825137"/>
            <a:ext cx="9144000" cy="40328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" y="6611779"/>
            <a:ext cx="44481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/>
              <a:t>http://www.nwrc.usgs.gov/factshts/2005-3101/2005-3101-figure1.htm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9777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80782"/>
          </a:xfrm>
        </p:spPr>
        <p:txBody>
          <a:bodyPr/>
          <a:lstStyle/>
          <a:p>
            <a:r>
              <a:rPr lang="en-US" dirty="0" smtClean="0"/>
              <a:t>Bathymetric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573" y="5543551"/>
            <a:ext cx="6711654" cy="10383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1999 U.S. Army Corps of Engineers Atchafalaya Hydrographic Survey</a:t>
            </a:r>
          </a:p>
          <a:p>
            <a:r>
              <a:rPr lang="en-US" dirty="0" smtClean="0"/>
              <a:t>Transects spaced 800 m apart, sounding every 30 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573" y="1333500"/>
            <a:ext cx="6696410" cy="405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3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99832"/>
          </a:xfrm>
        </p:spPr>
        <p:txBody>
          <a:bodyPr/>
          <a:lstStyle/>
          <a:p>
            <a:r>
              <a:rPr lang="en-US" dirty="0" smtClean="0"/>
              <a:t>First Interpolations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12" y="1257275"/>
            <a:ext cx="3693120" cy="2762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106" r="3439"/>
          <a:stretch/>
        </p:blipFill>
        <p:spPr>
          <a:xfrm>
            <a:off x="4292132" y="1257262"/>
            <a:ext cx="3603796" cy="2762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12" y="4019526"/>
            <a:ext cx="3693120" cy="26826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0460" y="4019526"/>
            <a:ext cx="3607141" cy="268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9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6"/>
          <a:stretch/>
        </p:blipFill>
        <p:spPr>
          <a:xfrm>
            <a:off x="675778" y="1524774"/>
            <a:ext cx="7762274" cy="4772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27" t="232" r="726" b="417"/>
          <a:stretch/>
        </p:blipFill>
        <p:spPr>
          <a:xfrm>
            <a:off x="674703" y="1527305"/>
            <a:ext cx="7772227" cy="4769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141208" cy="878932"/>
          </a:xfrm>
        </p:spPr>
        <p:txBody>
          <a:bodyPr/>
          <a:lstStyle/>
          <a:p>
            <a:r>
              <a:rPr lang="en-US" dirty="0" smtClean="0"/>
              <a:t>Interpolation Improvement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867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229985" cy="905565"/>
          </a:xfrm>
        </p:spPr>
        <p:txBody>
          <a:bodyPr/>
          <a:lstStyle/>
          <a:p>
            <a:r>
              <a:rPr lang="en-US" dirty="0" smtClean="0"/>
              <a:t>Interpolation Improvement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95" y="1433697"/>
            <a:ext cx="7922913" cy="5064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797" y="1599358"/>
            <a:ext cx="7819258" cy="487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96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850981"/>
          </a:xfrm>
        </p:spPr>
        <p:txBody>
          <a:bodyPr/>
          <a:lstStyle/>
          <a:p>
            <a:r>
              <a:rPr lang="en-US" dirty="0" smtClean="0"/>
              <a:t>Formulating Flow Field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94235"/>
              </p:ext>
            </p:extLst>
          </p:nvPr>
        </p:nvGraphicFramePr>
        <p:xfrm>
          <a:off x="909621" y="1303699"/>
          <a:ext cx="6711950" cy="1665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3784" y="3036162"/>
            <a:ext cx="6017231" cy="352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6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246" y="2102390"/>
            <a:ext cx="3898208" cy="4187877"/>
          </a:xfrm>
        </p:spPr>
        <p:txBody>
          <a:bodyPr>
            <a:normAutofit/>
          </a:bodyPr>
          <a:lstStyle/>
          <a:p>
            <a:r>
              <a:rPr lang="en-US" dirty="0" smtClean="0"/>
              <a:t>Further interpolation improvements</a:t>
            </a:r>
          </a:p>
          <a:p>
            <a:pPr lvl="1"/>
            <a:r>
              <a:rPr lang="en-US" dirty="0" smtClean="0"/>
              <a:t>More points in islands</a:t>
            </a:r>
          </a:p>
          <a:p>
            <a:pPr lvl="1"/>
            <a:r>
              <a:rPr lang="en-US" dirty="0" smtClean="0"/>
              <a:t>Relocating points for more accurate channel widths</a:t>
            </a:r>
          </a:p>
          <a:p>
            <a:r>
              <a:rPr lang="en-US" dirty="0"/>
              <a:t>Characterization of geographic data</a:t>
            </a:r>
          </a:p>
          <a:p>
            <a:pPr lvl="1"/>
            <a:r>
              <a:rPr lang="en-US" dirty="0"/>
              <a:t>Island size</a:t>
            </a:r>
          </a:p>
          <a:p>
            <a:pPr lvl="1"/>
            <a:r>
              <a:rPr lang="en-US" dirty="0"/>
              <a:t>Channel width</a:t>
            </a:r>
          </a:p>
          <a:p>
            <a:pPr lvl="1"/>
            <a:r>
              <a:rPr lang="en-US" dirty="0"/>
              <a:t>Channel curvature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482"/>
          <a:stretch/>
        </p:blipFill>
        <p:spPr>
          <a:xfrm>
            <a:off x="5205045" y="2016225"/>
            <a:ext cx="3211983" cy="2266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1" b="1071"/>
          <a:stretch/>
        </p:blipFill>
        <p:spPr>
          <a:xfrm>
            <a:off x="5205046" y="2012859"/>
            <a:ext cx="3211983" cy="22696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1805" t="4392" r="10578"/>
          <a:stretch/>
        </p:blipFill>
        <p:spPr>
          <a:xfrm>
            <a:off x="5205046" y="2012859"/>
            <a:ext cx="3211982" cy="22696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3725" t="9621" r="4399" b="7989"/>
          <a:stretch/>
        </p:blipFill>
        <p:spPr>
          <a:xfrm>
            <a:off x="5194998" y="2004935"/>
            <a:ext cx="3222030" cy="22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Acknowledgements,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Passalacqua</a:t>
            </a:r>
            <a:r>
              <a:rPr lang="en-US" dirty="0" smtClean="0"/>
              <a:t> Research Group</a:t>
            </a:r>
          </a:p>
          <a:p>
            <a:pPr lvl="1"/>
            <a:r>
              <a:rPr lang="en-US" dirty="0" smtClean="0"/>
              <a:t>Dr. Paola </a:t>
            </a:r>
            <a:r>
              <a:rPr lang="en-US" dirty="0" err="1" smtClean="0"/>
              <a:t>Passalacqua</a:t>
            </a:r>
            <a:endParaRPr lang="en-US" dirty="0" smtClean="0"/>
          </a:p>
          <a:p>
            <a:pPr lvl="1"/>
            <a:r>
              <a:rPr lang="en-US" dirty="0" smtClean="0"/>
              <a:t>Dr. Man Liang</a:t>
            </a:r>
          </a:p>
          <a:p>
            <a:pPr lvl="1"/>
            <a:r>
              <a:rPr lang="en-US" dirty="0" smtClean="0"/>
              <a:t>Matthew Hiatt</a:t>
            </a:r>
          </a:p>
          <a:p>
            <a:r>
              <a:rPr lang="en-US" dirty="0" smtClean="0"/>
              <a:t>Classmates </a:t>
            </a:r>
            <a:r>
              <a:rPr lang="en-US" dirty="0" smtClean="0"/>
              <a:t>and Professors in </a:t>
            </a:r>
            <a:r>
              <a:rPr lang="en-US" dirty="0" smtClean="0"/>
              <a:t>Texas and Utah</a:t>
            </a:r>
          </a:p>
          <a:p>
            <a:pPr marL="457207" lvl="1" indent="0">
              <a:buNone/>
            </a:pPr>
            <a:endParaRPr lang="en-US" dirty="0"/>
          </a:p>
          <a:p>
            <a:pPr marL="457207" lvl="1" indent="0">
              <a:buNone/>
            </a:pPr>
            <a:endParaRPr lang="en-US" dirty="0" smtClean="0"/>
          </a:p>
          <a:p>
            <a:r>
              <a:rPr lang="en-US" sz="1200" dirty="0"/>
              <a:t>U.S. Army Corps of Engineers (USACE) (1999), Atchafalaya River hydrographic survey, 1998–1999: Old River to Atchafalaya Bay including main channel and distributaries, The District, New Orleans, LA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Shaw</a:t>
            </a:r>
            <a:r>
              <a:rPr lang="en-US" sz="1200" dirty="0"/>
              <a:t>, J. B., D. </a:t>
            </a:r>
            <a:r>
              <a:rPr lang="en-US" sz="1200" dirty="0" err="1"/>
              <a:t>Mohrig</a:t>
            </a:r>
            <a:r>
              <a:rPr lang="en-US" sz="1200" dirty="0"/>
              <a:t>, and S. K. Whitman (2013), The morphology and evolution of channels on the Wax Lake Delta, Louisiana, USA, J. </a:t>
            </a:r>
            <a:r>
              <a:rPr lang="en-US" sz="1200" dirty="0" err="1"/>
              <a:t>Geophys</a:t>
            </a:r>
            <a:r>
              <a:rPr lang="en-US" sz="1200" dirty="0"/>
              <a:t>. Res. Earth Surf., 118, doi:10.1002/jgrf.20123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All pictures without a source are from ArcGIS.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65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Custom 7">
      <a:dk1>
        <a:srgbClr val="000000"/>
      </a:dk1>
      <a:lt1>
        <a:sysClr val="window" lastClr="FFFFFF"/>
      </a:lt1>
      <a:dk2>
        <a:srgbClr val="335B74"/>
      </a:dk2>
      <a:lt2>
        <a:srgbClr val="DFE3E5"/>
      </a:lt2>
      <a:accent1>
        <a:srgbClr val="3E8853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366</TotalTime>
  <Words>474</Words>
  <Application>Microsoft Office PowerPoint</Application>
  <PresentationFormat>On-screen Show (4:3)</PresentationFormat>
  <Paragraphs>64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Geographic and Hydrodynamic Analysis of Wax Lake Delta  Corey Van Dyk</vt:lpstr>
      <vt:lpstr>Wax Lake Delta</vt:lpstr>
      <vt:lpstr>Bathymetric Data</vt:lpstr>
      <vt:lpstr>First Interpolations</vt:lpstr>
      <vt:lpstr>Interpolation Improvement</vt:lpstr>
      <vt:lpstr>Interpolation Improvement</vt:lpstr>
      <vt:lpstr>Formulating Flow Field</vt:lpstr>
      <vt:lpstr>Future Work</vt:lpstr>
      <vt:lpstr>Acknowledgements, Sources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Dyk, Corey</dc:creator>
  <cp:lastModifiedBy>Van Dyk, Corey</cp:lastModifiedBy>
  <cp:revision>45</cp:revision>
  <dcterms:created xsi:type="dcterms:W3CDTF">2013-11-18T19:22:43Z</dcterms:created>
  <dcterms:modified xsi:type="dcterms:W3CDTF">2013-11-19T16:56:56Z</dcterms:modified>
</cp:coreProperties>
</file>