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1" autoAdjust="0"/>
    <p:restoredTop sz="63324" autoAdjust="0"/>
  </p:normalViewPr>
  <p:slideViewPr>
    <p:cSldViewPr snapToGrid="0">
      <p:cViewPr varScale="1">
        <p:scale>
          <a:sx n="84" d="100"/>
          <a:sy n="84" d="100"/>
        </p:scale>
        <p:origin x="15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Grad%20School\GIS\Term%20Project\Water%20Balances\LakeAust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LakeAustin!$J$2</c:f>
              <c:strCache>
                <c:ptCount val="1"/>
                <c:pt idx="0">
                  <c:v>Change In Storage (Storage Terms)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LakeAustin!$A$3:$A$59</c:f>
              <c:numCache>
                <c:formatCode>m/d/yyyy</c:formatCode>
                <c:ptCount val="57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</c:numCache>
            </c:numRef>
          </c:xVal>
          <c:yVal>
            <c:numRef>
              <c:f>LakeAustin!$J$4:$J$60</c:f>
              <c:numCache>
                <c:formatCode>0.0000</c:formatCode>
                <c:ptCount val="57"/>
                <c:pt idx="0">
                  <c:v>580.40309159313631</c:v>
                </c:pt>
                <c:pt idx="1">
                  <c:v>3484.6594881363621</c:v>
                </c:pt>
                <c:pt idx="2">
                  <c:v>1549.8022107564557</c:v>
                </c:pt>
                <c:pt idx="3">
                  <c:v>-2237.4515998791849</c:v>
                </c:pt>
                <c:pt idx="4">
                  <c:v>-5221.2226790544764</c:v>
                </c:pt>
                <c:pt idx="5">
                  <c:v>-6303.5766935894389</c:v>
                </c:pt>
                <c:pt idx="6">
                  <c:v>-4648.2475261085774</c:v>
                </c:pt>
                <c:pt idx="7">
                  <c:v>9095.3804740974028</c:v>
                </c:pt>
                <c:pt idx="8">
                  <c:v>14552.732396546309</c:v>
                </c:pt>
                <c:pt idx="9">
                  <c:v>10753.24035669604</c:v>
                </c:pt>
                <c:pt idx="10">
                  <c:v>6015.0751701620611</c:v>
                </c:pt>
                <c:pt idx="11">
                  <c:v>4221.6771404918854</c:v>
                </c:pt>
                <c:pt idx="12">
                  <c:v>12538.978626486816</c:v>
                </c:pt>
                <c:pt idx="13">
                  <c:v>3809.5955818854145</c:v>
                </c:pt>
                <c:pt idx="14">
                  <c:v>-1910.496729566722</c:v>
                </c:pt>
                <c:pt idx="15">
                  <c:v>-5223.7050980822396</c:v>
                </c:pt>
                <c:pt idx="16">
                  <c:v>-4268.8720796731559</c:v>
                </c:pt>
                <c:pt idx="17">
                  <c:v>-103.14112987670815</c:v>
                </c:pt>
                <c:pt idx="18">
                  <c:v>-9298.5428064345906</c:v>
                </c:pt>
                <c:pt idx="19">
                  <c:v>23559.70204822738</c:v>
                </c:pt>
                <c:pt idx="20">
                  <c:v>-1153.6293842071923</c:v>
                </c:pt>
                <c:pt idx="21">
                  <c:v>-6820.0164435414899</c:v>
                </c:pt>
                <c:pt idx="22">
                  <c:v>-3853.2359288401599</c:v>
                </c:pt>
                <c:pt idx="23">
                  <c:v>5691.9550093982934</c:v>
                </c:pt>
                <c:pt idx="24">
                  <c:v>965.12008558632328</c:v>
                </c:pt>
                <c:pt idx="25">
                  <c:v>-5428.3259723384635</c:v>
                </c:pt>
                <c:pt idx="26">
                  <c:v>-7772.5892049369431</c:v>
                </c:pt>
                <c:pt idx="27">
                  <c:v>-7726.379505992385</c:v>
                </c:pt>
                <c:pt idx="28">
                  <c:v>-9799.0158690213975</c:v>
                </c:pt>
                <c:pt idx="29">
                  <c:v>-8025.023208326882</c:v>
                </c:pt>
                <c:pt idx="30">
                  <c:v>-6182.0637310637931</c:v>
                </c:pt>
                <c:pt idx="31">
                  <c:v>-3669.6818090567808</c:v>
                </c:pt>
                <c:pt idx="32">
                  <c:v>1536.9844284614426</c:v>
                </c:pt>
                <c:pt idx="33">
                  <c:v>150.29743218593856</c:v>
                </c:pt>
                <c:pt idx="34">
                  <c:v>14760.231717768587</c:v>
                </c:pt>
                <c:pt idx="35">
                  <c:v>5148.7495663493964</c:v>
                </c:pt>
                <c:pt idx="36">
                  <c:v>9177.5514416813112</c:v>
                </c:pt>
                <c:pt idx="37">
                  <c:v>6019.5280696632126</c:v>
                </c:pt>
                <c:pt idx="38">
                  <c:v>-4095.2862728728046</c:v>
                </c:pt>
                <c:pt idx="39">
                  <c:v>871.13589438006625</c:v>
                </c:pt>
                <c:pt idx="40">
                  <c:v>-9660.4640459317216</c:v>
                </c:pt>
                <c:pt idx="41">
                  <c:v>768.69022819986048</c:v>
                </c:pt>
                <c:pt idx="42">
                  <c:v>-3787.8140452800599</c:v>
                </c:pt>
                <c:pt idx="43">
                  <c:v>924.36784481559187</c:v>
                </c:pt>
                <c:pt idx="44">
                  <c:v>2258.4700582620176</c:v>
                </c:pt>
                <c:pt idx="45">
                  <c:v>-6289.0492297072005</c:v>
                </c:pt>
                <c:pt idx="46">
                  <c:v>-3115.0881479778491</c:v>
                </c:pt>
                <c:pt idx="47">
                  <c:v>7487.5746592100368</c:v>
                </c:pt>
                <c:pt idx="48">
                  <c:v>-479.15516844575961</c:v>
                </c:pt>
                <c:pt idx="49">
                  <c:v>-1764.207872853591</c:v>
                </c:pt>
                <c:pt idx="50">
                  <c:v>2539.0123860517642</c:v>
                </c:pt>
                <c:pt idx="51">
                  <c:v>-2965.7180007205511</c:v>
                </c:pt>
                <c:pt idx="52">
                  <c:v>-3068.9943596493645</c:v>
                </c:pt>
                <c:pt idx="53">
                  <c:v>-5702.9471994900387</c:v>
                </c:pt>
                <c:pt idx="54">
                  <c:v>-3461.8444152042744</c:v>
                </c:pt>
                <c:pt idx="55">
                  <c:v>886.47473257488286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LakeAustin!$K$2</c:f>
              <c:strCache>
                <c:ptCount val="1"/>
                <c:pt idx="0">
                  <c:v>Change In Storage (Fluxes)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LakeAustin!$A$3:$A$59</c:f>
              <c:numCache>
                <c:formatCode>m/d/yyyy</c:formatCode>
                <c:ptCount val="57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</c:numCache>
            </c:numRef>
          </c:xVal>
          <c:yVal>
            <c:numRef>
              <c:f>LakeAustin!$K$3:$K$59</c:f>
              <c:numCache>
                <c:formatCode>0.0000</c:formatCode>
                <c:ptCount val="57"/>
                <c:pt idx="1">
                  <c:v>891.37195610433412</c:v>
                </c:pt>
                <c:pt idx="2">
                  <c:v>4970.9813181520803</c:v>
                </c:pt>
                <c:pt idx="3">
                  <c:v>1546.4021660180713</c:v>
                </c:pt>
                <c:pt idx="4">
                  <c:v>-5912.2721129156007</c:v>
                </c:pt>
                <c:pt idx="5">
                  <c:v>-5182.6920584253157</c:v>
                </c:pt>
                <c:pt idx="6">
                  <c:v>-6275.0143859432992</c:v>
                </c:pt>
                <c:pt idx="7">
                  <c:v>-3291.6876307963339</c:v>
                </c:pt>
                <c:pt idx="8">
                  <c:v>18287.082670158692</c:v>
                </c:pt>
                <c:pt idx="9">
                  <c:v>15550.76143788184</c:v>
                </c:pt>
                <c:pt idx="10">
                  <c:v>4963.2732621826472</c:v>
                </c:pt>
                <c:pt idx="11">
                  <c:v>3958.8498185266194</c:v>
                </c:pt>
                <c:pt idx="12">
                  <c:v>9430.5843165876813</c:v>
                </c:pt>
                <c:pt idx="13">
                  <c:v>7225.3848456332207</c:v>
                </c:pt>
                <c:pt idx="14">
                  <c:v>3678.0370326326743</c:v>
                </c:pt>
                <c:pt idx="15">
                  <c:v>-6282.0462966522573</c:v>
                </c:pt>
                <c:pt idx="16">
                  <c:v>-4533.7085189838417</c:v>
                </c:pt>
                <c:pt idx="17">
                  <c:v>-2161.4625318196308</c:v>
                </c:pt>
                <c:pt idx="18">
                  <c:v>-3990.6093273330061</c:v>
                </c:pt>
                <c:pt idx="19">
                  <c:v>-8687.9063624801638</c:v>
                </c:pt>
                <c:pt idx="20">
                  <c:v>32392.303496449549</c:v>
                </c:pt>
                <c:pt idx="21">
                  <c:v>-11043.499857800638</c:v>
                </c:pt>
                <c:pt idx="22">
                  <c:v>-4592.2820169771312</c:v>
                </c:pt>
                <c:pt idx="23">
                  <c:v>148.17240422444763</c:v>
                </c:pt>
                <c:pt idx="24">
                  <c:v>5743.8733061848961</c:v>
                </c:pt>
                <c:pt idx="25">
                  <c:v>-2646.0075439131888</c:v>
                </c:pt>
                <c:pt idx="26">
                  <c:v>-6564.2693283751987</c:v>
                </c:pt>
                <c:pt idx="27">
                  <c:v>-9242.2295654549089</c:v>
                </c:pt>
                <c:pt idx="28">
                  <c:v>-7694.6876117120391</c:v>
                </c:pt>
                <c:pt idx="29">
                  <c:v>-7998.7211576943519</c:v>
                </c:pt>
                <c:pt idx="30">
                  <c:v>-8613.2599257235452</c:v>
                </c:pt>
                <c:pt idx="31">
                  <c:v>-4497.3898592782407</c:v>
                </c:pt>
                <c:pt idx="32">
                  <c:v>-3027.6625657982195</c:v>
                </c:pt>
                <c:pt idx="33">
                  <c:v>2140.4633918728273</c:v>
                </c:pt>
                <c:pt idx="34">
                  <c:v>6087.0460035307997</c:v>
                </c:pt>
                <c:pt idx="35">
                  <c:v>13676.602686456732</c:v>
                </c:pt>
                <c:pt idx="36">
                  <c:v>6745.9012637752294</c:v>
                </c:pt>
                <c:pt idx="37">
                  <c:v>6180.5472338367108</c:v>
                </c:pt>
                <c:pt idx="38">
                  <c:v>5425.0032013441187</c:v>
                </c:pt>
                <c:pt idx="39">
                  <c:v>-11884.547288089496</c:v>
                </c:pt>
                <c:pt idx="40">
                  <c:v>3872.8248229579794</c:v>
                </c:pt>
                <c:pt idx="41">
                  <c:v>-12968.949056841902</c:v>
                </c:pt>
                <c:pt idx="42">
                  <c:v>6519.3346462075233</c:v>
                </c:pt>
                <c:pt idx="43">
                  <c:v>-6576.6910827319543</c:v>
                </c:pt>
                <c:pt idx="44">
                  <c:v>10496.073336482756</c:v>
                </c:pt>
                <c:pt idx="45">
                  <c:v>-7968.1400734847975</c:v>
                </c:pt>
                <c:pt idx="46">
                  <c:v>-4554.1667427222628</c:v>
                </c:pt>
                <c:pt idx="47">
                  <c:v>-1675.1981789208585</c:v>
                </c:pt>
                <c:pt idx="48">
                  <c:v>8859.6279402052114</c:v>
                </c:pt>
                <c:pt idx="49">
                  <c:v>-2905.8984636043879</c:v>
                </c:pt>
                <c:pt idx="50">
                  <c:v>-2254.5001196612129</c:v>
                </c:pt>
                <c:pt idx="51">
                  <c:v>1146.6457695882764</c:v>
                </c:pt>
                <c:pt idx="52">
                  <c:v>3472.701376243931</c:v>
                </c:pt>
                <c:pt idx="53">
                  <c:v>-11016.743823921777</c:v>
                </c:pt>
                <c:pt idx="54">
                  <c:v>-830.86661450968325</c:v>
                </c:pt>
                <c:pt idx="55">
                  <c:v>-5811.0435082042441</c:v>
                </c:pt>
                <c:pt idx="56">
                  <c:v>11231.951201113478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LakeAustin!$P$2</c:f>
              <c:strCache>
                <c:ptCount val="1"/>
                <c:pt idx="0">
                  <c:v>Change in Storage (Historic Data)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LakeAustin!$A$3:$A$59</c:f>
              <c:numCache>
                <c:formatCode>m/d/yyyy</c:formatCode>
                <c:ptCount val="57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</c:numCache>
            </c:numRef>
          </c:xVal>
          <c:yVal>
            <c:numRef>
              <c:f>LakeAustin!$P$3:$P$59</c:f>
              <c:numCache>
                <c:formatCode>General</c:formatCode>
                <c:ptCount val="57"/>
                <c:pt idx="1">
                  <c:v>-64.280026741758903</c:v>
                </c:pt>
                <c:pt idx="2">
                  <c:v>-66.824156287876747</c:v>
                </c:pt>
                <c:pt idx="3">
                  <c:v>67.072024213208522</c:v>
                </c:pt>
                <c:pt idx="4">
                  <c:v>-66.824156287876747</c:v>
                </c:pt>
                <c:pt idx="5">
                  <c:v>0</c:v>
                </c:pt>
                <c:pt idx="6">
                  <c:v>-68.533426895232964</c:v>
                </c:pt>
                <c:pt idx="7">
                  <c:v>136.10993877294038</c:v>
                </c:pt>
                <c:pt idx="8">
                  <c:v>-66.824156287876747</c:v>
                </c:pt>
                <c:pt idx="9">
                  <c:v>-68.533426895232964</c:v>
                </c:pt>
                <c:pt idx="10">
                  <c:v>68.782781591077779</c:v>
                </c:pt>
                <c:pt idx="11">
                  <c:v>-68.533426895232964</c:v>
                </c:pt>
                <c:pt idx="12">
                  <c:v>68.782781591077779</c:v>
                </c:pt>
                <c:pt idx="13">
                  <c:v>67.072024213208522</c:v>
                </c:pt>
                <c:pt idx="14">
                  <c:v>-66.824156287876747</c:v>
                </c:pt>
                <c:pt idx="15">
                  <c:v>-68.533426895232964</c:v>
                </c:pt>
                <c:pt idx="16">
                  <c:v>68.782781591077779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67.072024213208522</c:v>
                </c:pt>
                <c:pt idx="21">
                  <c:v>-135.11532899127846</c:v>
                </c:pt>
                <c:pt idx="22">
                  <c:v>136.10993877294038</c:v>
                </c:pt>
                <c:pt idx="23">
                  <c:v>-66.824156287876747</c:v>
                </c:pt>
                <c:pt idx="24">
                  <c:v>-4030.1775593032376</c:v>
                </c:pt>
                <c:pt idx="25">
                  <c:v>1728.6728477369691</c:v>
                </c:pt>
                <c:pt idx="26">
                  <c:v>3300.5177398979577</c:v>
                </c:pt>
                <c:pt idx="27">
                  <c:v>-66.824156287876747</c:v>
                </c:pt>
                <c:pt idx="28">
                  <c:v>67.072024213208522</c:v>
                </c:pt>
                <c:pt idx="29">
                  <c:v>0</c:v>
                </c:pt>
                <c:pt idx="30">
                  <c:v>-66.824156287876747</c:v>
                </c:pt>
                <c:pt idx="31">
                  <c:v>0</c:v>
                </c:pt>
                <c:pt idx="32">
                  <c:v>-68.533426895232964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68.782781591077779</c:v>
                </c:pt>
                <c:pt idx="39">
                  <c:v>0</c:v>
                </c:pt>
                <c:pt idx="40">
                  <c:v>-68.533426895232964</c:v>
                </c:pt>
                <c:pt idx="41">
                  <c:v>0</c:v>
                </c:pt>
                <c:pt idx="42">
                  <c:v>0</c:v>
                </c:pt>
                <c:pt idx="43">
                  <c:v>-70.686627113296908</c:v>
                </c:pt>
                <c:pt idx="44">
                  <c:v>70.937367221969964</c:v>
                </c:pt>
                <c:pt idx="45">
                  <c:v>-70.686627113296908</c:v>
                </c:pt>
                <c:pt idx="46">
                  <c:v>70.937367221969964</c:v>
                </c:pt>
                <c:pt idx="47">
                  <c:v>-70.686627113296908</c:v>
                </c:pt>
                <c:pt idx="48">
                  <c:v>70.937367221969964</c:v>
                </c:pt>
                <c:pt idx="49">
                  <c:v>0</c:v>
                </c:pt>
                <c:pt idx="50">
                  <c:v>0</c:v>
                </c:pt>
                <c:pt idx="51">
                  <c:v>68.782781591077779</c:v>
                </c:pt>
                <c:pt idx="52">
                  <c:v>-68.533426895232964</c:v>
                </c:pt>
                <c:pt idx="53">
                  <c:v>68.782781591077779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614144"/>
        <c:axId val="152619040"/>
      </c:scatterChart>
      <c:valAx>
        <c:axId val="152614144"/>
        <c:scaling>
          <c:orientation val="minMax"/>
          <c:max val="41550"/>
          <c:min val="398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19040"/>
        <c:crosses val="autoZero"/>
        <c:crossBetween val="midCat"/>
      </c:valAx>
      <c:valAx>
        <c:axId val="15261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Change In Storage (acre-ft)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6141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CDC4A-4013-4EC6-ADB5-BDA0AB1DC9FF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BAC9A-3957-4BF0-82A2-F40CD022C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9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everyone</a:t>
            </a:r>
          </a:p>
          <a:p>
            <a:endParaRPr lang="en-US" dirty="0" smtClean="0"/>
          </a:p>
          <a:p>
            <a:r>
              <a:rPr lang="en-US" dirty="0" smtClean="0"/>
              <a:t>Introduce self</a:t>
            </a:r>
          </a:p>
          <a:p>
            <a:endParaRPr lang="en-US" dirty="0" smtClean="0"/>
          </a:p>
          <a:p>
            <a:r>
              <a:rPr lang="en-US" dirty="0" smtClean="0"/>
              <a:t>Mention</a:t>
            </a:r>
            <a:r>
              <a:rPr lang="en-US" baseline="0" dirty="0" smtClean="0"/>
              <a:t> title of project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BAC9A-3957-4BF0-82A2-F40CD022C6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we’ll go through a really</a:t>
            </a:r>
            <a:r>
              <a:rPr lang="en-US" baseline="0" dirty="0" smtClean="0"/>
              <a:t> quick intro into the current drought situation in TX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we’ll look at recent reservoir levels show visualize these impacts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Introduce water </a:t>
            </a:r>
            <a:r>
              <a:rPr lang="en-US" baseline="0" dirty="0" err="1" smtClean="0"/>
              <a:t>balanace</a:t>
            </a:r>
            <a:r>
              <a:rPr lang="en-US" baseline="0" dirty="0" smtClean="0"/>
              <a:t> methodology and data used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through some preliminary results and conclusion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future work and close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BAC9A-3957-4BF0-82A2-F40CD022C6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9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lower Colorado River</a:t>
            </a:r>
            <a:r>
              <a:rPr lang="en-US" baseline="0" dirty="0" smtClean="0"/>
              <a:t> basin and Region K Planning Area</a:t>
            </a:r>
          </a:p>
          <a:p>
            <a:endParaRPr lang="en-US" baseline="0" dirty="0" smtClean="0"/>
          </a:p>
          <a:p>
            <a:r>
              <a:rPr lang="en-US" dirty="0" smtClean="0"/>
              <a:t>Highland lakes</a:t>
            </a:r>
            <a:r>
              <a:rPr lang="en-US" baseline="0" dirty="0" smtClean="0"/>
              <a:t> are seven </a:t>
            </a:r>
            <a:r>
              <a:rPr lang="en-US" baseline="0" dirty="0" err="1" smtClean="0"/>
              <a:t>conected</a:t>
            </a:r>
            <a:r>
              <a:rPr lang="en-US" baseline="0" dirty="0" smtClean="0"/>
              <a:t> reservoirs spanning the lower Colorado river basin</a:t>
            </a:r>
          </a:p>
          <a:p>
            <a:r>
              <a:rPr lang="en-US" baseline="0" dirty="0" smtClean="0"/>
              <a:t>Provide drinking water, recreation, hydroelectric power, and flood control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Though things haven’t gotten as bad as current drought of record was from 1950s, care still needs to be taken to increase water supply</a:t>
            </a:r>
          </a:p>
          <a:p>
            <a:endParaRPr lang="en-US" baseline="0" dirty="0" smtClean="0"/>
          </a:p>
          <a:p>
            <a:r>
              <a:rPr lang="en-US" dirty="0" smtClean="0"/>
              <a:t>4 of the top ten lowest inflows on record occurred in the past 5 years</a:t>
            </a:r>
          </a:p>
          <a:p>
            <a:endParaRPr lang="en-US" dirty="0" smtClean="0"/>
          </a:p>
          <a:p>
            <a:r>
              <a:rPr lang="en-US" dirty="0" smtClean="0"/>
              <a:t>Lowest combined Lake Travis and Buchanan levels were 31% in 1952.</a:t>
            </a:r>
            <a:r>
              <a:rPr lang="en-US" baseline="0" dirty="0" smtClean="0"/>
              <a:t>  Currently about 37% full.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BAC9A-3957-4BF0-82A2-F40CD022C6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2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TWDB releases an annual state</a:t>
            </a:r>
            <a:r>
              <a:rPr lang="en-US" baseline="0" dirty="0" smtClean="0"/>
              <a:t> water plan outlining projected demands and water supply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Plan to add 100,000 acre-</a:t>
            </a:r>
            <a:r>
              <a:rPr lang="en-US" baseline="0" dirty="0" err="1" smtClean="0"/>
              <a:t>ft</a:t>
            </a:r>
            <a:r>
              <a:rPr lang="en-US" baseline="0" dirty="0" smtClean="0"/>
              <a:t> by 2017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Increases in population combined with reduction in irrigation demand will lead to larger share of water demand for municipal purposes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way to mitigate municipal water use is the adoption of water efficient technologies in the building sector (Toilets, clothes washers, faucet, dishwashers, showerheads, aerators)</a:t>
            </a:r>
          </a:p>
          <a:p>
            <a:endParaRPr lang="en-US" dirty="0" smtClean="0"/>
          </a:p>
          <a:p>
            <a:r>
              <a:rPr lang="en-US" dirty="0" smtClean="0"/>
              <a:t>This project aims to conduct a water balance for the lower Colorado</a:t>
            </a:r>
            <a:r>
              <a:rPr lang="en-US" baseline="0" dirty="0" smtClean="0"/>
              <a:t> river basin and assess affects demand reduction through adoption of efficient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BAC9A-3957-4BF0-82A2-F40CD022C6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3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Highland Lakes comprised of seven man-made reservoirs that start</a:t>
            </a:r>
            <a:r>
              <a:rPr lang="en-US" baseline="0" dirty="0" smtClean="0"/>
              <a:t> with lake Buchanan and end in Austin with Lady Bird Lake, supplying water for entire Lower Colorado Basin.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BAC9A-3957-4BF0-82A2-F40CD022C6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4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BAC9A-3957-4BF0-82A2-F40CD022C6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4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water balance, I wanted to compare two sources of data</a:t>
            </a:r>
          </a:p>
          <a:p>
            <a:endParaRPr lang="en-US" dirty="0" smtClean="0"/>
          </a:p>
          <a:p>
            <a:r>
              <a:rPr lang="en-US" dirty="0" smtClean="0"/>
              <a:t>NLDAS measurements which indicate storage and hydrologic</a:t>
            </a:r>
            <a:r>
              <a:rPr lang="en-US" baseline="0" dirty="0" smtClean="0"/>
              <a:t> fluxes through drainage areas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Historic reservoir data to correlate fluxes with water management strategies used by LCRA (water release, storage,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BAC9A-3957-4BF0-82A2-F40CD022C6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6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</a:t>
            </a:r>
            <a:r>
              <a:rPr lang="en-US" baseline="0" dirty="0" smtClean="0"/>
              <a:t> to find historic discharge rates for dams.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Switch focus to lake Buchanan and lake </a:t>
            </a:r>
            <a:r>
              <a:rPr lang="en-US" baseline="0" dirty="0" err="1" smtClean="0"/>
              <a:t>travis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Estimate changes in supply infrastructure needed to accommodate reduction in water demand and therefore upstream supply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BAC9A-3957-4BF0-82A2-F40CD022C6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8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38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8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00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7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5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5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D106B5-46A3-4E2B-9CFB-D7C21CB5F303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C0BF6D-4AB8-411D-B710-017EE4176EA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06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54083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Water Balance for the Lower Colorado River Basin:</a:t>
            </a:r>
            <a:br>
              <a:rPr lang="en-US" sz="3600" dirty="0" smtClean="0"/>
            </a:br>
            <a:r>
              <a:rPr lang="en-US" sz="2800" i="1" dirty="0" smtClean="0"/>
              <a:t>Impacts of Water Efficiency</a:t>
            </a:r>
            <a:endParaRPr lang="en-US" sz="2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Bruk Berhanu</a:t>
            </a:r>
          </a:p>
          <a:p>
            <a:r>
              <a:rPr lang="en-US" sz="2000" dirty="0" smtClean="0"/>
              <a:t>11/26/2013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34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Questions? ( I hope not!)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43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This Presentation…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 of Drought History in Texas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Recent Reservoir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Water Balance Methodology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Preliminary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History of Drought In LCR Basin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820355" cy="4023360"/>
          </a:xfrm>
        </p:spPr>
        <p:txBody>
          <a:bodyPr/>
          <a:lstStyle/>
          <a:p>
            <a:r>
              <a:rPr lang="en-US" dirty="0" smtClean="0"/>
              <a:t>Highland Lakes provide drinking water for more than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one-million</a:t>
            </a:r>
            <a:r>
              <a:rPr lang="en-US" dirty="0" smtClean="0"/>
              <a:t> people in the Lower Colorado River Basin</a:t>
            </a:r>
          </a:p>
          <a:p>
            <a:pPr lvl="1"/>
            <a:r>
              <a:rPr lang="en-US" dirty="0" smtClean="0"/>
              <a:t>Comprised of (from Northwest to Southeast): </a:t>
            </a:r>
          </a:p>
          <a:p>
            <a:pPr lvl="2"/>
            <a:r>
              <a:rPr lang="en-US" dirty="0" smtClean="0"/>
              <a:t>Lake Buchanan</a:t>
            </a:r>
          </a:p>
          <a:p>
            <a:pPr lvl="2"/>
            <a:r>
              <a:rPr lang="en-US" dirty="0" smtClean="0"/>
              <a:t>Inks Lake</a:t>
            </a:r>
          </a:p>
          <a:p>
            <a:pPr lvl="2"/>
            <a:r>
              <a:rPr lang="en-US" dirty="0" smtClean="0"/>
              <a:t>Lake Lyndon B Johnson</a:t>
            </a:r>
          </a:p>
          <a:p>
            <a:pPr lvl="2"/>
            <a:r>
              <a:rPr lang="en-US" dirty="0" smtClean="0"/>
              <a:t>Lake Marble Falls</a:t>
            </a:r>
          </a:p>
          <a:p>
            <a:pPr lvl="2"/>
            <a:r>
              <a:rPr lang="en-US" dirty="0" smtClean="0"/>
              <a:t>Lake Travis</a:t>
            </a:r>
          </a:p>
          <a:p>
            <a:pPr lvl="2"/>
            <a:r>
              <a:rPr lang="en-US" dirty="0" smtClean="0"/>
              <a:t>Lake Austin</a:t>
            </a:r>
          </a:p>
          <a:p>
            <a:pPr lvl="2"/>
            <a:r>
              <a:rPr lang="en-US" dirty="0" smtClean="0"/>
              <a:t>Lady Bird Lake</a:t>
            </a:r>
          </a:p>
          <a:p>
            <a:r>
              <a:rPr lang="en-US" dirty="0" smtClean="0"/>
              <a:t>Some of the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lowest inflows on record </a:t>
            </a:r>
            <a:r>
              <a:rPr lang="en-US" dirty="0" smtClean="0"/>
              <a:t>in the past 5 years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3901" y="5869094"/>
            <a:ext cx="2055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waterdatafortexas.org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922" y="2030730"/>
            <a:ext cx="4339457" cy="3544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79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2012 State Water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Texas Water Development Board (TWDB) outlines several water management strategies to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create</a:t>
            </a:r>
            <a:r>
              <a:rPr lang="en-US" dirty="0" smtClean="0"/>
              <a:t> more water supply and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curb</a:t>
            </a:r>
            <a:r>
              <a:rPr lang="en-US" dirty="0" smtClean="0"/>
              <a:t> current use. </a:t>
            </a:r>
            <a:r>
              <a:rPr lang="en-US" dirty="0"/>
              <a:t> </a:t>
            </a:r>
            <a:r>
              <a:rPr lang="en-US" dirty="0" smtClean="0"/>
              <a:t>Strategies for Region K (LCR Basin) include:</a:t>
            </a:r>
          </a:p>
          <a:p>
            <a:pPr lvl="1"/>
            <a:r>
              <a:rPr lang="en-US" dirty="0" smtClean="0"/>
              <a:t>New reservoirs</a:t>
            </a:r>
          </a:p>
          <a:p>
            <a:pPr lvl="1"/>
            <a:r>
              <a:rPr lang="en-US" dirty="0" smtClean="0"/>
              <a:t>Water Rights Amendments</a:t>
            </a:r>
          </a:p>
          <a:p>
            <a:pPr lvl="1"/>
            <a:r>
              <a:rPr lang="en-US" dirty="0" smtClean="0"/>
              <a:t>Reuse</a:t>
            </a:r>
          </a:p>
          <a:p>
            <a:pPr lvl="1"/>
            <a:r>
              <a:rPr lang="en-US" dirty="0" smtClean="0"/>
              <a:t>Conservation</a:t>
            </a:r>
          </a:p>
          <a:p>
            <a:r>
              <a:rPr lang="en-US" dirty="0" smtClean="0"/>
              <a:t>With Region K population expected to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double by 2060</a:t>
            </a:r>
            <a:r>
              <a:rPr lang="en-US" dirty="0" smtClean="0"/>
              <a:t>, increases in end-use efficiency technologies will help lower projected water demands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5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63" y="2017184"/>
            <a:ext cx="5032799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Highland Lakes Reservoirs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688" y="2007704"/>
            <a:ext cx="5818367" cy="402336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Lakes Buchanan, LBJ, Travis, and Austin </a:t>
            </a:r>
            <a:r>
              <a:rPr lang="en-US" dirty="0" smtClean="0"/>
              <a:t>serve as major </a:t>
            </a:r>
            <a:r>
              <a:rPr lang="en-US" b="1" dirty="0" smtClean="0">
                <a:solidFill>
                  <a:srgbClr val="FF0000"/>
                </a:solidFill>
              </a:rPr>
              <a:t>storage reservoirs for times of drought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Austin and LBJ are mostly kept at constant levels while Buchanan and Travis are allowed to fluctuate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Inks Lake, Lake Marble Falls, and Lady Bird Lake </a:t>
            </a:r>
            <a:r>
              <a:rPr lang="en-US" dirty="0" smtClean="0"/>
              <a:t>used primarily for </a:t>
            </a:r>
            <a:r>
              <a:rPr lang="en-US" b="1" dirty="0" smtClean="0">
                <a:solidFill>
                  <a:srgbClr val="0070C0"/>
                </a:solidFill>
              </a:rPr>
              <a:t>flood control, recreation, and hydroelectric power generation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437954">
            <a:off x="430961" y="1995007"/>
            <a:ext cx="854770" cy="1390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397288">
            <a:off x="697673" y="3695983"/>
            <a:ext cx="506896" cy="1093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7297270">
            <a:off x="2831822" y="4022615"/>
            <a:ext cx="1146808" cy="2228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5686762">
            <a:off x="4242048" y="5389282"/>
            <a:ext cx="263609" cy="987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599527">
            <a:off x="876269" y="3090797"/>
            <a:ext cx="325735" cy="82875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5400000">
            <a:off x="1814387" y="3976793"/>
            <a:ext cx="325735" cy="10746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8376307">
            <a:off x="4866772" y="5744381"/>
            <a:ext cx="392132" cy="92962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Visualization of Recent Reservoir Levels (2009-Present)</a:t>
            </a:r>
            <a:endParaRPr lang="en-US" sz="3600" dirty="0"/>
          </a:p>
        </p:txBody>
      </p:sp>
      <p:pic>
        <p:nvPicPr>
          <p:cNvPr id="4" name="LCRBasi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79850" y="1846263"/>
            <a:ext cx="4491038" cy="4022725"/>
          </a:xfrm>
        </p:spPr>
      </p:pic>
    </p:spTree>
    <p:extLst>
      <p:ext uri="{BB962C8B-B14F-4D97-AF65-F5344CB8AC3E}">
        <p14:creationId xmlns:p14="http://schemas.microsoft.com/office/powerpoint/2010/main" val="37382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Water Balance Methodology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24031"/>
            <a:ext cx="6913658" cy="4023360"/>
          </a:xfrm>
        </p:spPr>
        <p:txBody>
          <a:bodyPr/>
          <a:lstStyle/>
          <a:p>
            <a:r>
              <a:rPr lang="en-US" dirty="0" smtClean="0"/>
              <a:t>2 Sources of Data:</a:t>
            </a:r>
          </a:p>
          <a:p>
            <a:pPr lvl="1"/>
            <a:r>
              <a:rPr lang="en-US" dirty="0" smtClean="0"/>
              <a:t>NLDAS</a:t>
            </a:r>
          </a:p>
          <a:p>
            <a:pPr lvl="2"/>
            <a:r>
              <a:rPr lang="en-US" dirty="0" smtClean="0"/>
              <a:t>Change In Storage </a:t>
            </a:r>
          </a:p>
          <a:p>
            <a:pPr marL="566928" lvl="3" indent="0">
              <a:buNone/>
            </a:pPr>
            <a:r>
              <a:rPr lang="en-US" dirty="0" smtClean="0"/>
              <a:t>= Precipitation (Snowfall and Rainfall) – Evapotranspiration – Surface Runoff - </a:t>
            </a:r>
            <a:r>
              <a:rPr lang="en-US" dirty="0" err="1" smtClean="0"/>
              <a:t>Baseflow</a:t>
            </a:r>
            <a:endParaRPr lang="en-US" dirty="0" smtClean="0"/>
          </a:p>
          <a:p>
            <a:pPr marL="566928" lvl="3" indent="0">
              <a:buNone/>
            </a:pPr>
            <a:r>
              <a:rPr lang="en-US" dirty="0" smtClean="0"/>
              <a:t>= (Sum of Storage Terms @ Time 2) – (Sum of Storage Terms @ Time 1)</a:t>
            </a:r>
          </a:p>
          <a:p>
            <a:pPr lvl="1"/>
            <a:r>
              <a:rPr lang="en-US" dirty="0" smtClean="0"/>
              <a:t>Historic Reservoir Level Data</a:t>
            </a:r>
          </a:p>
          <a:p>
            <a:pPr lvl="2"/>
            <a:r>
              <a:rPr lang="en-US" dirty="0" smtClean="0"/>
              <a:t>Use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Elevation-Area-Capacity rating curve </a:t>
            </a:r>
            <a:r>
              <a:rPr lang="en-US" dirty="0" smtClean="0">
                <a:solidFill>
                  <a:schemeClr val="tx1"/>
                </a:solidFill>
              </a:rPr>
              <a:t>to estimate change in storage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smtClean="0"/>
              <a:t>from monthly water level data</a:t>
            </a:r>
            <a:endParaRPr lang="en-US" dirty="0"/>
          </a:p>
          <a:p>
            <a:r>
              <a:rPr lang="en-US" dirty="0" smtClean="0"/>
              <a:t>Compare these datasets to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resolve discrepancies and gain insight </a:t>
            </a:r>
            <a:r>
              <a:rPr lang="en-US" dirty="0" smtClean="0"/>
              <a:t>into hydrology of Lower Colorado River Basin and water management strategies.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8443" y="2124031"/>
            <a:ext cx="2633870" cy="3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Preliminary Results – Lake Austin</a:t>
            </a:r>
            <a:endParaRPr lang="en-US" sz="3600" dirty="0"/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344244"/>
              </p:ext>
            </p:extLst>
          </p:nvPr>
        </p:nvGraphicFramePr>
        <p:xfrm>
          <a:off x="667265" y="1737360"/>
          <a:ext cx="10676237" cy="461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95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Future 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out discrepancies between water balance data and historic reservoir levels</a:t>
            </a:r>
          </a:p>
          <a:p>
            <a:pPr lvl="1"/>
            <a:r>
              <a:rPr lang="en-US" dirty="0" smtClean="0"/>
              <a:t>Correlation to dam discharge</a:t>
            </a:r>
          </a:p>
          <a:p>
            <a:r>
              <a:rPr lang="en-US" dirty="0" smtClean="0"/>
              <a:t>Focus on Lake Buchanan and Lake Travis</a:t>
            </a:r>
          </a:p>
          <a:p>
            <a:pPr lvl="1"/>
            <a:r>
              <a:rPr lang="en-US" dirty="0" smtClean="0"/>
              <a:t>Highest variability, Lakes LBJ and Austin are usually kept constant</a:t>
            </a:r>
          </a:p>
          <a:p>
            <a:pPr lvl="1"/>
            <a:endParaRPr lang="en-US" dirty="0"/>
          </a:p>
          <a:p>
            <a:r>
              <a:rPr lang="en-US" dirty="0" smtClean="0"/>
              <a:t>Incorporate reductions in municipal demand from water efficiency technologies and determine impact on reservoir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</TotalTime>
  <Words>745</Words>
  <Application>Microsoft Office PowerPoint</Application>
  <PresentationFormat>Widescreen</PresentationFormat>
  <Paragraphs>106</Paragraphs>
  <Slides>10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Water Balance for the Lower Colorado River Basin: Impacts of Water Efficiency</vt:lpstr>
      <vt:lpstr>In This Presentation…</vt:lpstr>
      <vt:lpstr>History of Drought In LCR Basin</vt:lpstr>
      <vt:lpstr>2012 State Water Plan</vt:lpstr>
      <vt:lpstr>Highland Lakes Reservoirs</vt:lpstr>
      <vt:lpstr>Visualization of Recent Reservoir Levels (2009-Present)</vt:lpstr>
      <vt:lpstr>Water Balance Methodology</vt:lpstr>
      <vt:lpstr>Preliminary Results – Lake Austin</vt:lpstr>
      <vt:lpstr>Future Work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Balance for the Lower Colorado River Basin: Impacts of Water Efficiency</dc:title>
  <dc:creator>Bruk Berhanu</dc:creator>
  <cp:lastModifiedBy>Maidment, David R</cp:lastModifiedBy>
  <cp:revision>18</cp:revision>
  <dcterms:created xsi:type="dcterms:W3CDTF">2013-11-26T05:20:48Z</dcterms:created>
  <dcterms:modified xsi:type="dcterms:W3CDTF">2013-11-26T17:40:58Z</dcterms:modified>
</cp:coreProperties>
</file>