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330" r:id="rId4"/>
    <p:sldId id="331" r:id="rId5"/>
    <p:sldId id="332" r:id="rId6"/>
    <p:sldId id="314" r:id="rId7"/>
    <p:sldId id="315" r:id="rId8"/>
    <p:sldId id="343" r:id="rId9"/>
    <p:sldId id="341" r:id="rId10"/>
    <p:sldId id="342" r:id="rId11"/>
    <p:sldId id="344" r:id="rId12"/>
    <p:sldId id="346" r:id="rId13"/>
    <p:sldId id="334" r:id="rId14"/>
    <p:sldId id="345" r:id="rId15"/>
    <p:sldId id="347" r:id="rId16"/>
    <p:sldId id="335" r:id="rId17"/>
    <p:sldId id="327" r:id="rId18"/>
    <p:sldId id="329" r:id="rId19"/>
    <p:sldId id="333" r:id="rId20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44D"/>
    <a:srgbClr val="4489AC"/>
    <a:srgbClr val="076D18"/>
    <a:srgbClr val="008080"/>
    <a:srgbClr val="0D5B48"/>
    <a:srgbClr val="800080"/>
    <a:srgbClr val="0F6528"/>
    <a:srgbClr val="0A4938"/>
    <a:srgbClr val="0F65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 snapToGrid="0" snapToObjects="1">
      <p:cViewPr>
        <p:scale>
          <a:sx n="70" d="100"/>
          <a:sy n="70" d="100"/>
        </p:scale>
        <p:origin x="-188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047" tIns="46523" rIns="93047" bIns="465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047" tIns="46523" rIns="93047" bIns="46523" rtlCol="0"/>
          <a:lstStyle>
            <a:lvl1pPr algn="r">
              <a:defRPr sz="1300"/>
            </a:lvl1pPr>
          </a:lstStyle>
          <a:p>
            <a:fld id="{38F7675E-A361-456C-A873-B681A5B18AA0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047" tIns="46523" rIns="93047" bIns="465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047" tIns="46523" rIns="93047" bIns="46523" rtlCol="0" anchor="b"/>
          <a:lstStyle>
            <a:lvl1pPr algn="r">
              <a:defRPr sz="1300"/>
            </a:lvl1pPr>
          </a:lstStyle>
          <a:p>
            <a:fld id="{FFDED447-D7FF-4614-AB1A-249250485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71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4"/>
          </a:xfrm>
          <a:prstGeom prst="rect">
            <a:avLst/>
          </a:prstGeom>
        </p:spPr>
        <p:txBody>
          <a:bodyPr vert="horz" lIns="93047" tIns="46523" rIns="93047" bIns="465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474"/>
          </a:xfrm>
          <a:prstGeom prst="rect">
            <a:avLst/>
          </a:prstGeom>
        </p:spPr>
        <p:txBody>
          <a:bodyPr vert="horz" lIns="93047" tIns="46523" rIns="93047" bIns="46523" rtlCol="0"/>
          <a:lstStyle>
            <a:lvl1pPr algn="r">
              <a:defRPr sz="1300"/>
            </a:lvl1pPr>
          </a:lstStyle>
          <a:p>
            <a:fld id="{46502554-9358-48AC-B0A7-5843EAAA5EF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7" tIns="46523" rIns="93047" bIns="465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8101"/>
            <a:ext cx="5661660" cy="4213065"/>
          </a:xfrm>
          <a:prstGeom prst="rect">
            <a:avLst/>
          </a:prstGeom>
        </p:spPr>
        <p:txBody>
          <a:bodyPr vert="horz" lIns="93047" tIns="46523" rIns="93047" bIns="465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6733" cy="468474"/>
          </a:xfrm>
          <a:prstGeom prst="rect">
            <a:avLst/>
          </a:prstGeom>
        </p:spPr>
        <p:txBody>
          <a:bodyPr vert="horz" lIns="93047" tIns="46523" rIns="93047" bIns="465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003"/>
            <a:ext cx="3066733" cy="468474"/>
          </a:xfrm>
          <a:prstGeom prst="rect">
            <a:avLst/>
          </a:prstGeom>
        </p:spPr>
        <p:txBody>
          <a:bodyPr vert="horz" lIns="93047" tIns="46523" rIns="93047" bIns="46523" rtlCol="0" anchor="b"/>
          <a:lstStyle>
            <a:lvl1pPr algn="r">
              <a:defRPr sz="1300"/>
            </a:lvl1pPr>
          </a:lstStyle>
          <a:p>
            <a:fld id="{62A4B46C-6BED-4D5F-A61E-1DC9B8CB3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05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35972"/>
            <a:ext cx="9144000" cy="758952"/>
          </a:xfrm>
          <a:prstGeom prst="rect">
            <a:avLst/>
          </a:prstGeom>
        </p:spPr>
      </p:pic>
      <p:pic>
        <p:nvPicPr>
          <p:cNvPr id="2" name="Picture 1" descr="CUTR_ppt_bkg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872" y="1"/>
            <a:ext cx="9167280" cy="3755992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-3592" y="636156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4BD97"/>
                </a:solidFill>
              </a:rPr>
              <a:t>Center for Urban Transportation Research | University of South Florida</a:t>
            </a:r>
            <a:endParaRPr lang="en-US" sz="1400" dirty="0">
              <a:solidFill>
                <a:srgbClr val="C4BD97"/>
              </a:solidFill>
            </a:endParaRPr>
          </a:p>
        </p:txBody>
      </p:sp>
      <p:pic>
        <p:nvPicPr>
          <p:cNvPr id="4" name="Picture 3" descr="CUTR_mark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630" y="1062441"/>
            <a:ext cx="3634860" cy="2303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3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8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63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14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29" y="4406900"/>
            <a:ext cx="76425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129" y="2906713"/>
            <a:ext cx="76425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133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79121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7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274638"/>
            <a:ext cx="791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7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7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25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25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13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74638"/>
            <a:ext cx="7912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97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5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306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7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27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27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526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209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8051799" y="6465945"/>
            <a:ext cx="1010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b="0" i="0" smtClean="0">
                <a:solidFill>
                  <a:schemeClr val="bg1"/>
                </a:solidFill>
              </a:rPr>
              <a:pPr/>
              <a:t>‹#›</a:t>
            </a:fld>
            <a:endParaRPr lang="en-US" sz="1000" b="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6163"/>
            <a:ext cx="9144000" cy="7589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0D5B48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0322" y="274638"/>
            <a:ext cx="782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322" y="1600200"/>
            <a:ext cx="78264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259097" y="6465945"/>
            <a:ext cx="80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D6905-FF9A-484F-9A08-56196603D6BF}" type="slidenum">
              <a:rPr lang="en-US" sz="1000" smtClean="0">
                <a:solidFill>
                  <a:schemeClr val="tx1"/>
                </a:solidFill>
              </a:rPr>
              <a:pPr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5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8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lang="en-US" sz="3000" b="1" i="0" kern="1200" dirty="0">
          <a:solidFill>
            <a:srgbClr val="0D5B48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5218" y="3562066"/>
            <a:ext cx="7370407" cy="2334810"/>
          </a:xfrm>
        </p:spPr>
        <p:txBody>
          <a:bodyPr vert="horz"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sz="4500" b="1" dirty="0" smtClean="0">
                <a:solidFill>
                  <a:srgbClr val="0070C0"/>
                </a:solidFill>
              </a:rPr>
              <a:t>Implications on Land Use from</a:t>
            </a:r>
          </a:p>
          <a:p>
            <a:pPr marL="0" indent="0" algn="r">
              <a:buNone/>
            </a:pPr>
            <a:r>
              <a:rPr lang="en-US" sz="4500" b="1" dirty="0" smtClean="0">
                <a:solidFill>
                  <a:srgbClr val="0070C0"/>
                </a:solidFill>
              </a:rPr>
              <a:t>Automated </a:t>
            </a:r>
            <a:r>
              <a:rPr lang="en-US" sz="4500" b="1" dirty="0">
                <a:solidFill>
                  <a:srgbClr val="0070C0"/>
                </a:solidFill>
              </a:rPr>
              <a:t>or Connected </a:t>
            </a:r>
            <a:r>
              <a:rPr lang="en-US" sz="4500" b="1" dirty="0" smtClean="0">
                <a:solidFill>
                  <a:srgbClr val="0070C0"/>
                </a:solidFill>
              </a:rPr>
              <a:t>Vehicles</a:t>
            </a:r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2800" dirty="0" smtClean="0"/>
              <a:t> </a:t>
            </a:r>
            <a:endParaRPr lang="en-US" sz="2200" dirty="0" smtClean="0">
              <a:cs typeface="Helvetica Neue"/>
            </a:endParaRPr>
          </a:p>
          <a:p>
            <a:pPr marL="0" indent="0" algn="r">
              <a:buNone/>
            </a:pPr>
            <a:r>
              <a:rPr lang="en-US" sz="2600" dirty="0" smtClean="0">
                <a:cs typeface="Helvetica Neue"/>
              </a:rPr>
              <a:t>Steven E.  Polzin, PhD</a:t>
            </a:r>
            <a:endParaRPr lang="en-US" sz="1900" dirty="0" smtClean="0">
              <a:cs typeface="Helvetica Neue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900" dirty="0" smtClean="0">
                <a:cs typeface="Helvetica Neue"/>
              </a:rPr>
              <a:t>January , 2014 </a:t>
            </a:r>
          </a:p>
          <a:p>
            <a:pPr algn="r">
              <a:buNone/>
            </a:pPr>
            <a:endParaRPr lang="en-US" sz="2200" dirty="0"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22" y="231966"/>
            <a:ext cx="7826478" cy="1143000"/>
          </a:xfrm>
        </p:spPr>
        <p:txBody>
          <a:bodyPr/>
          <a:lstStyle/>
          <a:p>
            <a:r>
              <a:rPr lang="en-US" dirty="0"/>
              <a:t>Traveler </a:t>
            </a:r>
            <a:r>
              <a:rPr lang="en-US" dirty="0" smtClean="0"/>
              <a:t>Time Costs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323" y="1144683"/>
            <a:ext cx="7826477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Duration (speed)</a:t>
            </a:r>
            <a:endParaRPr lang="en-US" dirty="0"/>
          </a:p>
          <a:p>
            <a:pPr lvl="1"/>
            <a:r>
              <a:rPr lang="en-US" dirty="0" smtClean="0"/>
              <a:t>Improved logistics minimize time </a:t>
            </a:r>
          </a:p>
          <a:p>
            <a:pPr lvl="1"/>
            <a:r>
              <a:rPr lang="en-US" dirty="0" smtClean="0"/>
              <a:t>Faster speed due to greater capacity</a:t>
            </a:r>
          </a:p>
          <a:p>
            <a:pPr lvl="1"/>
            <a:r>
              <a:rPr lang="en-US" dirty="0" smtClean="0"/>
              <a:t>Time minimized as vehicle driver not required (pick up prescription, drop off child at school, pick up pizza, etc.)</a:t>
            </a:r>
          </a:p>
          <a:p>
            <a:pPr lvl="1"/>
            <a:r>
              <a:rPr lang="en-US" dirty="0" smtClean="0"/>
              <a:t>Travel time certainty improves reducing contingency time in travel.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23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22" y="231966"/>
            <a:ext cx="7826478" cy="1143000"/>
          </a:xfrm>
        </p:spPr>
        <p:txBody>
          <a:bodyPr/>
          <a:lstStyle/>
          <a:p>
            <a:r>
              <a:rPr lang="en-US" dirty="0"/>
              <a:t>Traveler </a:t>
            </a:r>
            <a:r>
              <a:rPr lang="en-US" dirty="0" smtClean="0"/>
              <a:t>Time Costs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323" y="1144683"/>
            <a:ext cx="7826477" cy="4525963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Value of Time (ability to multitask)</a:t>
            </a:r>
            <a:endParaRPr lang="en-US" dirty="0"/>
          </a:p>
          <a:p>
            <a:r>
              <a:rPr lang="en-US" sz="2800" dirty="0" smtClean="0"/>
              <a:t>Time available to do other things reduces the time cost.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094" y="2945784"/>
            <a:ext cx="5867589" cy="38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7925" y="3855422"/>
            <a:ext cx="16160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7014950" y="3940207"/>
            <a:ext cx="155448" cy="3217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7258903" y="4109613"/>
            <a:ext cx="269022" cy="18157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7" descr="MCj040402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3845">
            <a:off x="8169633" y="2746533"/>
            <a:ext cx="495222" cy="88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28042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206" y="4726959"/>
            <a:ext cx="829504" cy="87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Cj0371064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844" y="4950948"/>
            <a:ext cx="489106" cy="43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Cj0238685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7006" y="5381054"/>
            <a:ext cx="617676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767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22" y="274638"/>
            <a:ext cx="3828040" cy="1143000"/>
          </a:xfrm>
        </p:spPr>
        <p:txBody>
          <a:bodyPr/>
          <a:lstStyle/>
          <a:p>
            <a:r>
              <a:rPr lang="en-US" dirty="0" smtClean="0"/>
              <a:t>Free up Driver Time?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9" r="7988"/>
          <a:stretch/>
        </p:blipFill>
        <p:spPr bwMode="auto">
          <a:xfrm>
            <a:off x="5602762" y="142520"/>
            <a:ext cx="3383280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322" y="3692382"/>
            <a:ext cx="4303998" cy="2872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257" y="1417636"/>
            <a:ext cx="2900505" cy="2900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http://ts2.mm.bing.net/th?id=H.4964072884994129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713" y="4122406"/>
            <a:ext cx="3835287" cy="2544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72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Travel Infrastructure/Operations Cost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504" y="1231711"/>
            <a:ext cx="7826477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Vehicle</a:t>
            </a:r>
          </a:p>
          <a:p>
            <a:pPr lvl="2"/>
            <a:r>
              <a:rPr lang="en-US" dirty="0" smtClean="0"/>
              <a:t>Higher cost for technology</a:t>
            </a:r>
          </a:p>
          <a:p>
            <a:pPr lvl="2"/>
            <a:r>
              <a:rPr lang="en-US" dirty="0" smtClean="0"/>
              <a:t>Lower cost from shared ownership</a:t>
            </a:r>
            <a:endParaRPr lang="en-US" dirty="0"/>
          </a:p>
          <a:p>
            <a:pPr lvl="1"/>
            <a:r>
              <a:rPr lang="en-US" dirty="0"/>
              <a:t>Travel </a:t>
            </a:r>
            <a:r>
              <a:rPr lang="en-US" dirty="0" smtClean="0"/>
              <a:t>way</a:t>
            </a:r>
          </a:p>
          <a:p>
            <a:pPr lvl="2"/>
            <a:r>
              <a:rPr lang="en-US" dirty="0" smtClean="0"/>
              <a:t>Higher cost to accommodate technology</a:t>
            </a:r>
          </a:p>
          <a:p>
            <a:pPr lvl="2"/>
            <a:r>
              <a:rPr lang="en-US" dirty="0" smtClean="0"/>
              <a:t>Lower cost as efficient utilizations amortizes cost over higher volumes</a:t>
            </a:r>
            <a:endParaRPr lang="en-US" dirty="0"/>
          </a:p>
          <a:p>
            <a:pPr lvl="1"/>
            <a:r>
              <a:rPr lang="en-US" dirty="0" smtClean="0"/>
              <a:t>Insurance</a:t>
            </a:r>
          </a:p>
          <a:p>
            <a:pPr lvl="2"/>
            <a:r>
              <a:rPr lang="en-US" dirty="0" smtClean="0"/>
              <a:t>Lower cost from improved safety</a:t>
            </a:r>
          </a:p>
          <a:p>
            <a:pPr lvl="2"/>
            <a:r>
              <a:rPr lang="en-US" dirty="0" smtClean="0"/>
              <a:t>Higher cost due to higher asset liability cost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594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Travel Infrastructure/Operations Cost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504" y="1231711"/>
            <a:ext cx="7826477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Operations and Maintenance Cost</a:t>
            </a:r>
          </a:p>
          <a:p>
            <a:pPr lvl="2"/>
            <a:r>
              <a:rPr lang="en-US" dirty="0" smtClean="0"/>
              <a:t>Lower cost for fuel from improved logistics, technology optimization</a:t>
            </a:r>
          </a:p>
          <a:p>
            <a:pPr lvl="2"/>
            <a:r>
              <a:rPr lang="en-US" dirty="0" smtClean="0"/>
              <a:t>Maintenance costs?</a:t>
            </a:r>
          </a:p>
          <a:p>
            <a:pPr lvl="2"/>
            <a:r>
              <a:rPr lang="en-US" dirty="0" smtClean="0"/>
              <a:t>Depreciation/technology upgrades?</a:t>
            </a:r>
          </a:p>
          <a:p>
            <a:pPr lvl="2"/>
            <a:r>
              <a:rPr lang="en-US" dirty="0" smtClean="0"/>
              <a:t>Parking costs? Shared ownership? Offsite parking?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2196" y="5049673"/>
            <a:ext cx="6537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If automated vehicles change the fundamental nature of ownership of vehicles it could significantly affect several factors that influence mode choice and overall travel behavior.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5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Impacts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545" y="1600199"/>
            <a:ext cx="485298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 t="1412" r="37822" b="1412"/>
          <a:stretch/>
        </p:blipFill>
        <p:spPr bwMode="auto">
          <a:xfrm>
            <a:off x="5445812" y="3989142"/>
            <a:ext cx="301752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577" r="1001" b="2803"/>
          <a:stretch/>
        </p:blipFill>
        <p:spPr bwMode="auto">
          <a:xfrm>
            <a:off x="8463332" y="4002790"/>
            <a:ext cx="457200" cy="210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236" y="3989142"/>
            <a:ext cx="3770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Drive till you qualify </a:t>
            </a:r>
          </a:p>
          <a:p>
            <a:pPr algn="ctr"/>
            <a:r>
              <a:rPr lang="en-US" sz="2800" b="1" dirty="0" smtClean="0"/>
              <a:t>becomes </a:t>
            </a:r>
          </a:p>
          <a:p>
            <a:pPr algn="ctr"/>
            <a:r>
              <a:rPr lang="en-US" sz="2800" b="1" dirty="0" smtClean="0"/>
              <a:t>Nap till you qualify?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777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322" y="1190767"/>
            <a:ext cx="8092609" cy="51417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00" dirty="0"/>
          </a:p>
          <a:p>
            <a:pPr>
              <a:spcAft>
                <a:spcPts val="1000"/>
              </a:spcAft>
            </a:pPr>
            <a:r>
              <a:rPr lang="en-US" sz="2000" dirty="0" smtClean="0"/>
              <a:t>The mechanisms by which autonomous or connected vehicles could impact travel costs are so numerous and complex it is difficult to assess the impacts at this time.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To the extent that land use intensiveness is impacted by travel cost, there are several arguments that costs would go down and development disperse.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Autonomous vehicle enabled higher capacity on existing travel ways could enable more intense development as less land would be required for facility capacity expansion.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Fundamental preferences may be more important than the impact of autonomous vehicles.   </a:t>
            </a:r>
          </a:p>
          <a:p>
            <a:pPr>
              <a:spcAft>
                <a:spcPts val="1000"/>
              </a:spcAft>
            </a:pPr>
            <a:endParaRPr lang="en-U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0322" y="179104"/>
            <a:ext cx="7826478" cy="1143000"/>
          </a:xfrm>
        </p:spPr>
        <p:txBody>
          <a:bodyPr/>
          <a:lstStyle/>
          <a:p>
            <a:r>
              <a:rPr lang="en-US" dirty="0" smtClean="0"/>
              <a:t>Summary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4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788" y="481083"/>
            <a:ext cx="8092609" cy="51417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1400" dirty="0"/>
          </a:p>
        </p:txBody>
      </p:sp>
      <p:pic>
        <p:nvPicPr>
          <p:cNvPr id="2" name="Picture 2" descr="C:\Users\polzin\AppData\Local\Microsoft\Windows\Temporary Internet Files\Content.IE5\YRH4QRZO\MC90024057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976" y="3152633"/>
            <a:ext cx="3176648" cy="30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811358" y="955344"/>
            <a:ext cx="3998875" cy="2197290"/>
          </a:xfrm>
          <a:prstGeom prst="wedgeEllipseCallout">
            <a:avLst>
              <a:gd name="adj1" fmla="val -17485"/>
              <a:gd name="adj2" fmla="val 8463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I sent the car to get dinner – it should be here soon.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9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5" descr="white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75" y="6192838"/>
            <a:ext cx="4587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usf 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675" y="6037263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AutoShape 9" descr="http://upload.wikimedia.org/wikipedia/commons/9/98/Aldrin_Apollo_11_original.jpg"/>
          <p:cNvSpPr>
            <a:spLocks noChangeAspect="1" noChangeArrowheads="1"/>
          </p:cNvSpPr>
          <p:nvPr/>
        </p:nvSpPr>
        <p:spPr bwMode="auto">
          <a:xfrm>
            <a:off x="63500" y="-136525"/>
            <a:ext cx="9620250" cy="9715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75713" y="5099695"/>
            <a:ext cx="460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9G  </a:t>
            </a:r>
            <a:r>
              <a:rPr lang="en-US" sz="2400" dirty="0" err="1" smtClean="0"/>
              <a:t>iOS</a:t>
            </a:r>
            <a:r>
              <a:rPr lang="en-US" sz="2400" dirty="0" smtClean="0"/>
              <a:t> 13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 Teleportation  App</a:t>
            </a:r>
          </a:p>
        </p:txBody>
      </p:sp>
      <p:pic>
        <p:nvPicPr>
          <p:cNvPr id="10" name="Content Placeholder 5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46139" y="244530"/>
            <a:ext cx="2525691" cy="482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Amer-pol.gif"/>
          <p:cNvPicPr>
            <a:picLocks noChangeAspect="1"/>
          </p:cNvPicPr>
          <p:nvPr/>
        </p:nvPicPr>
        <p:blipFill>
          <a:blip r:embed="rId5" cstate="print"/>
          <a:srcRect l="17778" t="-1368" r="6838" b="1368"/>
          <a:stretch>
            <a:fillRect/>
          </a:stretch>
        </p:blipFill>
        <p:spPr>
          <a:xfrm>
            <a:off x="5589019" y="784225"/>
            <a:ext cx="2236736" cy="2819518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/>
        </p:nvSpPr>
        <p:spPr>
          <a:xfrm>
            <a:off x="6170359" y="3774034"/>
            <a:ext cx="1654432" cy="477056"/>
          </a:xfrm>
          <a:prstGeom prst="round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 to Transport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finger.png"/>
          <p:cNvPicPr>
            <a:picLocks noChangeAspect="1"/>
          </p:cNvPicPr>
          <p:nvPr/>
        </p:nvPicPr>
        <p:blipFill>
          <a:blip r:embed="rId6" cstate="print"/>
          <a:srcRect r="10601" b="21226"/>
          <a:stretch>
            <a:fillRect/>
          </a:stretch>
        </p:blipFill>
        <p:spPr>
          <a:xfrm>
            <a:off x="6426471" y="2849514"/>
            <a:ext cx="2717529" cy="3587535"/>
          </a:xfrm>
          <a:prstGeom prst="rect">
            <a:avLst/>
          </a:prstGeom>
        </p:spPr>
      </p:pic>
      <p:pic>
        <p:nvPicPr>
          <p:cNvPr id="17410" name="Picture 2" descr="http://upload.wikimedia.org/wikipedia/de/thumb/0/04/Target_Corporation_logo.svg/600px-Target_Corporation_logo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3424" y="2874158"/>
            <a:ext cx="252635" cy="25263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40483" y="1870818"/>
            <a:ext cx="4208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it might not make any difference</a:t>
            </a:r>
            <a:endParaRPr lang="en-US" sz="36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print">
            <a:lum bright="-19000" contrast="22000"/>
          </a:blip>
          <a:stretch>
            <a:fillRect/>
          </a:stretch>
        </p:blipFill>
        <p:spPr bwMode="auto">
          <a:xfrm>
            <a:off x="-14337" y="-711450"/>
            <a:ext cx="9158337" cy="68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0744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 animBg="1"/>
      <p:bldP spid="13" grpId="1" build="allAtOnce" animBg="1"/>
      <p:bldP spid="13" grpId="2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033" y="1994824"/>
            <a:ext cx="5076967" cy="275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2987"/>
          <a:stretch/>
        </p:blipFill>
        <p:spPr>
          <a:xfrm>
            <a:off x="286603" y="2008168"/>
            <a:ext cx="3780430" cy="2743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Prognosticating the Future of Transportation</a:t>
            </a:r>
            <a:endParaRPr lang="en-US" dirty="0"/>
          </a:p>
        </p:txBody>
      </p:sp>
      <p:pic>
        <p:nvPicPr>
          <p:cNvPr id="1029" name="Picture 5" descr="http://ts3.mm.bing.net/th?id=H.4582022656690322&amp;w=162&amp;h=169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02" y="1409699"/>
            <a:ext cx="4284603" cy="44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0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036"/>
            <a:ext cx="3841845" cy="900314"/>
          </a:xfrm>
        </p:spPr>
        <p:txBody>
          <a:bodyPr/>
          <a:lstStyle/>
          <a:p>
            <a:r>
              <a:rPr lang="en-US" dirty="0" smtClean="0"/>
              <a:t>Prognosticating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758" y="1549484"/>
            <a:ext cx="3609728" cy="4496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949" y="76366"/>
            <a:ext cx="5005051" cy="218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389" y="1699610"/>
            <a:ext cx="2743200" cy="2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180" y="3382204"/>
            <a:ext cx="4836330" cy="25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39" y="3236652"/>
            <a:ext cx="62007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781"/>
            <a:ext cx="54006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171859"/>
            <a:ext cx="53625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35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3932" y="265421"/>
            <a:ext cx="6275517" cy="262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0322" y="3659283"/>
            <a:ext cx="8089128" cy="257774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solidFill>
                  <a:srgbClr val="943634"/>
                </a:solidFill>
                <a:effectLst/>
                <a:latin typeface="Calibri"/>
                <a:ea typeface="Times New Roman"/>
                <a:cs typeface="AGaramondPro-Regular"/>
              </a:rPr>
              <a:t>“</a:t>
            </a:r>
            <a:r>
              <a:rPr lang="en-US" i="1" dirty="0">
                <a:solidFill>
                  <a:srgbClr val="990000"/>
                </a:solidFill>
                <a:effectLst/>
                <a:latin typeface="Calibri"/>
                <a:ea typeface="Times New Roman"/>
                <a:cs typeface="Times New Roman"/>
              </a:rPr>
              <a:t>The benefit of </a:t>
            </a:r>
            <a:r>
              <a:rPr lang="en-US" b="1" i="1" dirty="0">
                <a:solidFill>
                  <a:srgbClr val="990000"/>
                </a:solidFill>
                <a:effectLst/>
                <a:latin typeface="Calibri"/>
                <a:ea typeface="Times New Roman"/>
                <a:cs typeface="Times New Roman"/>
              </a:rPr>
              <a:t>driverless </a:t>
            </a:r>
            <a:r>
              <a:rPr lang="en-US" i="1" dirty="0">
                <a:solidFill>
                  <a:srgbClr val="990000"/>
                </a:solidFill>
                <a:effectLst/>
                <a:latin typeface="Calibri"/>
                <a:ea typeface="Times New Roman"/>
                <a:cs typeface="Times New Roman"/>
              </a:rPr>
              <a:t>is captured not by the individual car buyer/owner, but by the emerging "mass transit" company that has purchased a fleet of these vehicles for the purpose of making them available to the traveling public on a "per ride" basis.  This corporate entity will manage its fleet to best serve its potential customers without incurring a labor cost with each vehicle.  Conventional mass transit does something close to this with large vehicle carrying lots of people.          </a:t>
            </a:r>
            <a:endParaRPr lang="en-US" i="1" dirty="0" smtClean="0">
              <a:solidFill>
                <a:srgbClr val="99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solidFill>
                  <a:srgbClr val="99000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US" dirty="0" smtClean="0">
                <a:solidFill>
                  <a:srgbClr val="C00000"/>
                </a:solidFill>
                <a:effectLst/>
                <a:latin typeface="Calibri"/>
                <a:ea typeface="Times New Roman"/>
                <a:cs typeface="Times New Roman"/>
              </a:rPr>
              <a:t>Alain </a:t>
            </a:r>
            <a:r>
              <a:rPr lang="en-US" dirty="0" err="1">
                <a:solidFill>
                  <a:srgbClr val="C00000"/>
                </a:solidFill>
                <a:effectLst/>
                <a:latin typeface="Calibri"/>
                <a:ea typeface="Times New Roman"/>
                <a:cs typeface="Times New Roman"/>
              </a:rPr>
              <a:t>Kornhauser</a:t>
            </a:r>
            <a:r>
              <a:rPr lang="en-US" dirty="0">
                <a:solidFill>
                  <a:srgbClr val="C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US" sz="2400" dirty="0">
              <a:solidFill>
                <a:srgbClr val="C0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943634"/>
                </a:solidFill>
                <a:effectLst/>
                <a:latin typeface="Swiss721BT-Heavy"/>
                <a:ea typeface="Times New Roman"/>
                <a:cs typeface="Swiss721BT-Heavy"/>
              </a:rPr>
              <a:t> </a:t>
            </a:r>
            <a:endParaRPr lang="en-US" sz="2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2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145" y="150740"/>
            <a:ext cx="7826478" cy="544228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Framework </a:t>
            </a:r>
            <a:r>
              <a:rPr lang="en-US" dirty="0"/>
              <a:t>for </a:t>
            </a:r>
            <a:r>
              <a:rPr lang="en-US" dirty="0" smtClean="0"/>
              <a:t>Assessing Impacts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145" y="783166"/>
            <a:ext cx="7922892" cy="578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01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Concentration is Premised on Agglomeration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ubiquitous communications diminish the value of agglomeration economies and hence concentration of activity?</a:t>
            </a:r>
          </a:p>
          <a:p>
            <a:r>
              <a:rPr lang="en-US" dirty="0" smtClean="0"/>
              <a:t>i.e. if we had teleportation what would the land use pattern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16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81" y="276321"/>
            <a:ext cx="325447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Transportation Land Use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323" y="1600200"/>
            <a:ext cx="335683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economic foundation for the transportation land use relationship is premised on the cost of travel impacting the accessibility and hence value of 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4986"/>
            <a:ext cx="50292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76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Would Autonomous Vehicles impact Travel Costs?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Travel cost components</a:t>
            </a:r>
          </a:p>
          <a:p>
            <a:r>
              <a:rPr lang="en-US" dirty="0" smtClean="0"/>
              <a:t>Traveler time costs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value</a:t>
            </a:r>
          </a:p>
          <a:p>
            <a:r>
              <a:rPr lang="en-US" dirty="0" smtClean="0"/>
              <a:t>Travel infrastructure/operations cost</a:t>
            </a:r>
          </a:p>
          <a:p>
            <a:pPr lvl="1"/>
            <a:r>
              <a:rPr lang="en-US" dirty="0" smtClean="0"/>
              <a:t>Vehicle</a:t>
            </a:r>
          </a:p>
          <a:p>
            <a:pPr lvl="1"/>
            <a:r>
              <a:rPr lang="en-US" dirty="0" smtClean="0"/>
              <a:t>Travel way</a:t>
            </a:r>
          </a:p>
          <a:p>
            <a:pPr lvl="1"/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O&amp;M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9422289"/>
      </p:ext>
    </p:extLst>
  </p:cSld>
  <p:clrMapOvr>
    <a:masterClrMapping/>
  </p:clrMapOvr>
</p:sld>
</file>

<file path=ppt/theme/theme1.xml><?xml version="1.0" encoding="utf-8"?>
<a:theme xmlns:a="http://schemas.openxmlformats.org/drawingml/2006/main" name="CUTR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CUTR_PowerPoint_Template</Template>
  <TotalTime>7154</TotalTime>
  <Words>482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CUTR_PowerPoint_Template</vt:lpstr>
      <vt:lpstr>Custom Design</vt:lpstr>
      <vt:lpstr>Slide 1</vt:lpstr>
      <vt:lpstr>Prognosticating the Future of Transportation</vt:lpstr>
      <vt:lpstr>Prognosticating</vt:lpstr>
      <vt:lpstr>Slide 4</vt:lpstr>
      <vt:lpstr>Slide 5</vt:lpstr>
      <vt:lpstr>A Framework for Assessing Impacts</vt:lpstr>
      <vt:lpstr>Activity Concentration is Premised on Agglomeration Economies</vt:lpstr>
      <vt:lpstr>Transportation Land Use Relationship</vt:lpstr>
      <vt:lpstr>So How Would Autonomous Vehicles impact Travel Costs?</vt:lpstr>
      <vt:lpstr>Traveler Time Costs </vt:lpstr>
      <vt:lpstr>Traveler Time Costs </vt:lpstr>
      <vt:lpstr>Free up Driver Time?</vt:lpstr>
      <vt:lpstr> Travel Infrastructure/Operations Cost  </vt:lpstr>
      <vt:lpstr> Travel Infrastructure/Operations Cost  </vt:lpstr>
      <vt:lpstr>Land Use Impacts</vt:lpstr>
      <vt:lpstr>Summary Comments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xchu</dc:creator>
  <cp:lastModifiedBy>weyantlj</cp:lastModifiedBy>
  <cp:revision>221</cp:revision>
  <cp:lastPrinted>2013-11-04T20:23:55Z</cp:lastPrinted>
  <dcterms:created xsi:type="dcterms:W3CDTF">2013-07-23T19:31:39Z</dcterms:created>
  <dcterms:modified xsi:type="dcterms:W3CDTF">2014-03-20T19:29:30Z</dcterms:modified>
</cp:coreProperties>
</file>