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6" r:id="rId2"/>
    <p:sldId id="257" r:id="rId3"/>
    <p:sldId id="450" r:id="rId4"/>
    <p:sldId id="467" r:id="rId5"/>
    <p:sldId id="435" r:id="rId6"/>
    <p:sldId id="436" r:id="rId7"/>
    <p:sldId id="458" r:id="rId8"/>
    <p:sldId id="468" r:id="rId9"/>
    <p:sldId id="469" r:id="rId10"/>
    <p:sldId id="470" r:id="rId11"/>
  </p:sldIdLst>
  <p:sldSz cx="12192000" cy="6858000"/>
  <p:notesSz cx="7010400" cy="92964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egoe UI Light" charset="0"/>
      <p:regular r:id="rId18"/>
    </p:embeddedFont>
    <p:embeddedFont>
      <p:font typeface="Segoe UI" pitchFamily="34" charset="0"/>
      <p:regular r:id="rId19"/>
      <p:bold r:id="rId20"/>
      <p:italic r:id="rId21"/>
      <p:boldItalic r:id="rId22"/>
    </p:embeddedFont>
    <p:embeddedFont>
      <p:font typeface="Calibri Light" charset="0"/>
      <p:regular r:id="rId23"/>
      <p: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217A"/>
    <a:srgbClr val="E0C1FF"/>
    <a:srgbClr val="007ACC"/>
    <a:srgbClr val="D3B5E9"/>
    <a:srgbClr val="B889DB"/>
    <a:srgbClr val="2D2D30"/>
    <a:srgbClr val="7033BD"/>
    <a:srgbClr val="EFEFF2"/>
    <a:srgbClr val="807E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446" y="-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8690-BEE0-489A-80E7-0DD46797340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D61F-2439-49B4-9A09-A2E4ED74B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E2FD49-7226-452D-9A76-D5561FE8A0A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4EA89D-4795-460A-84CF-AE511AF8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66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94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65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404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15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6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70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22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866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387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871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9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7A8E-181D-4956-871E-82D0DD82C4BC}" type="datetimeFigureOut">
              <a:rPr lang="en-US" smtClean="0"/>
              <a:pPr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D6BA-1BCA-4F7E-B062-13A2C4E5D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8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885509"/>
          </a:xfrm>
          <a:prstGeom prst="rect">
            <a:avLst/>
          </a:prstGeom>
          <a:solidFill>
            <a:srgbClr val="6821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87104" y="1793543"/>
            <a:ext cx="10009495" cy="4252416"/>
            <a:chOff x="790528" y="1793543"/>
            <a:chExt cx="10106072" cy="425241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0528" y="1793543"/>
              <a:ext cx="10106072" cy="23876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1800" b="0" i="1" kern="1200">
                  <a:solidFill>
                    <a:schemeClr val="bg1">
                      <a:lumMod val="85000"/>
                    </a:schemeClr>
                  </a:solidFill>
                  <a:latin typeface="Georgia" pitchFamily="18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5400" i="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Introduction and Workshop Objectives</a:t>
              </a:r>
              <a:endParaRPr lang="en-US" sz="5400" i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797928" y="5117522"/>
              <a:ext cx="7502941" cy="9284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rgbClr val="2D2D3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Chandra R. Bhat</a:t>
              </a:r>
            </a:p>
            <a:p>
              <a:pPr marL="0" indent="0">
                <a:buNone/>
              </a:pPr>
              <a:r>
                <a:rPr lang="en-US" sz="1800" dirty="0" smtClean="0">
                  <a:solidFill>
                    <a:srgbClr val="2D2D3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Center for Transportation Research, The University of Texas at Austin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166" y="5056264"/>
            <a:ext cx="1016443" cy="1015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105" y="750626"/>
            <a:ext cx="9976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0C1FF"/>
                </a:solidFill>
              </a:rPr>
              <a:t>WORKSHOP 188</a:t>
            </a:r>
            <a:r>
              <a:rPr lang="en-US" sz="2800" b="1" smtClean="0">
                <a:solidFill>
                  <a:srgbClr val="E0C1FF"/>
                </a:solidFill>
              </a:rPr>
              <a:t>: Activity-Travel Behavioral </a:t>
            </a:r>
            <a:r>
              <a:rPr lang="en-US" sz="2800" b="1" dirty="0" smtClean="0">
                <a:solidFill>
                  <a:srgbClr val="E0C1FF"/>
                </a:solidFill>
              </a:rPr>
              <a:t>Impacts and Travel Demand Modeling Implications of Driverless Cars</a:t>
            </a:r>
            <a:endParaRPr lang="en-US" sz="2800" b="1" dirty="0">
              <a:solidFill>
                <a:srgbClr val="E0C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7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09684" y="1282890"/>
            <a:ext cx="1110292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Segoe UI Light" charset="0"/>
                <a:cs typeface="Segoe UI Light" panose="020B0502040204020203" pitchFamily="34" charset="0"/>
              </a:rPr>
              <a:t>The Path Forward; </a:t>
            </a:r>
            <a:r>
              <a:rPr lang="en-US" sz="2400" i="1" dirty="0" smtClean="0">
                <a:latin typeface="Segoe UI Light" charset="0"/>
              </a:rPr>
              <a:t>Moderator: Charlie Howard</a:t>
            </a:r>
            <a:endParaRPr lang="en-US" sz="2400" b="1" dirty="0">
              <a:latin typeface="Segoe UI Light" charset="0"/>
              <a:cs typeface="Segoe UI Light" panose="020B05020402040202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Likely deployment paths and considerations </a:t>
            </a:r>
            <a:r>
              <a:rPr lang="en-US" sz="2400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	</a:t>
            </a:r>
            <a:r>
              <a:rPr lang="en-US" sz="2400" dirty="0" smtClean="0">
                <a:latin typeface="Segoe UI Light" charset="0"/>
              </a:rPr>
              <a:t>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Todd </a:t>
            </a:r>
            <a:r>
              <a:rPr lang="en-US" sz="2400" dirty="0" err="1" smtClean="0">
                <a:latin typeface="Segoe UI Light" charset="0"/>
              </a:rPr>
              <a:t>Litman</a:t>
            </a:r>
            <a:endParaRPr lang="en-US" sz="2400" dirty="0">
              <a:latin typeface="Segoe UI Light" charset="0"/>
              <a:cs typeface="Segoe UI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Pilot studies and experimentation </a:t>
            </a:r>
            <a:r>
              <a:rPr lang="en-US" sz="2400" b="1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	</a:t>
            </a:r>
            <a:r>
              <a:rPr lang="en-US" sz="2400" dirty="0" smtClean="0">
                <a:latin typeface="Segoe UI Light" charset="0"/>
              </a:rPr>
              <a:t>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Shannon Crum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What will policy leaders be looking for from travel models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Jane </a:t>
            </a:r>
            <a:r>
              <a:rPr lang="en-US" sz="2400" dirty="0" err="1" smtClean="0">
                <a:latin typeface="Segoe UI Light" charset="0"/>
              </a:rPr>
              <a:t>Hayse</a:t>
            </a:r>
            <a:endParaRPr lang="en-US" sz="2400" dirty="0" smtClean="0">
              <a:latin typeface="Segoe UI Light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Planning implications of driverless cars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Bob </a:t>
            </a:r>
            <a:r>
              <a:rPr lang="en-US" sz="2400" dirty="0" err="1" smtClean="0">
                <a:latin typeface="Segoe UI Light" charset="0"/>
              </a:rPr>
              <a:t>Hazlett</a:t>
            </a:r>
            <a:endParaRPr lang="en-US" sz="2400" dirty="0" smtClean="0">
              <a:latin typeface="Segoe UI Light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Segoe UI Light" charset="0"/>
              </a:rPr>
              <a:t>Audience participation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389" y="415831"/>
            <a:ext cx="9163210" cy="71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5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Workshop Structure</a:t>
            </a:r>
            <a:endParaRPr lang="en-US" sz="5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1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927473" y="0"/>
            <a:ext cx="10438228" cy="6858000"/>
          </a:xfrm>
          <a:prstGeom prst="rtTriangle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7463" cy="6858000"/>
          </a:xfrm>
          <a:prstGeom prst="rect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376" y="3717795"/>
            <a:ext cx="6400589" cy="148725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5400" i="0" dirty="0" smtClean="0">
                <a:solidFill>
                  <a:srgbClr val="EFEF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4838" y="318655"/>
            <a:ext cx="4045414" cy="3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8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38596" y="347591"/>
            <a:ext cx="4078361" cy="785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6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 Context</a:t>
            </a:r>
            <a:endParaRPr lang="en-US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4268" y="1183202"/>
            <a:ext cx="11243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A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Automated Vehicles: </a:t>
            </a:r>
            <a:r>
              <a:rPr lang="en-US" sz="2400" dirty="0">
                <a:solidFill>
                  <a:srgbClr val="2D2D3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r>
              <a:rPr lang="en-US" sz="2400" dirty="0" smtClean="0">
                <a:solidFill>
                  <a:srgbClr val="2D2D3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ehicles that are able to guide themselves from an origin point to a destination point desired by the individual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2D2D3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2D2D3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Individual yields near-full or partial control to artificial intelligence technology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Individual decides an activity-travel </a:t>
            </a:r>
            <a:r>
              <a:rPr lang="en-US" sz="2400" dirty="0" smtClean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plan (or tour-specific information)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plan is keyed into the car’s intelligence system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car (or an external entity connected to the car) decides on a routing and circuit to complete the plan</a:t>
            </a:r>
          </a:p>
          <a:p>
            <a:endParaRPr lang="en-US" sz="2400" dirty="0">
              <a:solidFill>
                <a:srgbClr val="2D2D3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2D2D3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User will still retain some control (even during a single trip)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Possibility of changing her/his activity plan </a:t>
            </a:r>
            <a:r>
              <a:rPr lang="en-US" sz="2400" dirty="0" err="1" smtClean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enroute</a:t>
            </a:r>
            <a:endParaRPr lang="en-US" sz="2400" dirty="0" smtClean="0">
              <a:solidFill>
                <a:srgbClr val="68217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rgbClr val="2D2D3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2D2D3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Individual may make more </a:t>
            </a:r>
            <a:r>
              <a:rPr lang="en-US" sz="2400" dirty="0" smtClean="0">
                <a:solidFill>
                  <a:srgbClr val="007A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“on-the-fly” decisions </a:t>
            </a:r>
            <a:r>
              <a:rPr lang="en-US" sz="2400" dirty="0" smtClean="0">
                <a:solidFill>
                  <a:srgbClr val="2D2D3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regarding her/his daily activity-travel pattern</a:t>
            </a:r>
            <a:endParaRPr lang="en-US" sz="2400" dirty="0">
              <a:solidFill>
                <a:srgbClr val="2D2D3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1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1401" y="347590"/>
            <a:ext cx="10295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Automated Vehicles and Transportation</a:t>
            </a:r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1545" y="1702676"/>
            <a:ext cx="2695903" cy="1150882"/>
          </a:xfrm>
          <a:prstGeom prst="rect">
            <a:avLst/>
          </a:prstGeom>
          <a:solidFill>
            <a:srgbClr val="007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Technology</a:t>
            </a:r>
            <a:endParaRPr lang="en-US" sz="2800" b="1" dirty="0">
              <a:latin typeface="Segoe UI Light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4828" y="4272455"/>
            <a:ext cx="2685392" cy="1114095"/>
          </a:xfrm>
          <a:prstGeom prst="rect">
            <a:avLst/>
          </a:prstGeom>
          <a:solidFill>
            <a:srgbClr val="6821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Infrastructure</a:t>
            </a:r>
            <a:endParaRPr lang="en-US" sz="2800" b="1" dirty="0">
              <a:latin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67903" y="4272455"/>
            <a:ext cx="2722180" cy="111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Traveler </a:t>
            </a:r>
          </a:p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Behavior</a:t>
            </a:r>
            <a:endParaRPr lang="en-US" sz="2800" b="1" dirty="0">
              <a:latin typeface="Segoe UI Light" panose="020B0502040204020203" pitchFamily="34" charset="0"/>
            </a:endParaRPr>
          </a:p>
        </p:txBody>
      </p:sp>
      <p:cxnSp>
        <p:nvCxnSpPr>
          <p:cNvPr id="31" name="Straight Arrow Connector 30"/>
          <p:cNvCxnSpPr>
            <a:stCxn id="28" idx="0"/>
            <a:endCxn id="3" idx="1"/>
          </p:cNvCxnSpPr>
          <p:nvPr/>
        </p:nvCxnSpPr>
        <p:spPr>
          <a:xfrm flipV="1">
            <a:off x="3707524" y="2278117"/>
            <a:ext cx="1164021" cy="1994338"/>
          </a:xfrm>
          <a:prstGeom prst="straightConnector1">
            <a:avLst/>
          </a:prstGeom>
          <a:ln w="57150">
            <a:solidFill>
              <a:srgbClr val="2D2D3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3" idx="3"/>
          </p:cNvCxnSpPr>
          <p:nvPr/>
        </p:nvCxnSpPr>
        <p:spPr>
          <a:xfrm flipH="1" flipV="1">
            <a:off x="7567448" y="2278117"/>
            <a:ext cx="1061545" cy="1994338"/>
          </a:xfrm>
          <a:prstGeom prst="straightConnector1">
            <a:avLst/>
          </a:prstGeom>
          <a:ln w="57150">
            <a:solidFill>
              <a:srgbClr val="2D2D3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  <a:endCxn id="28" idx="3"/>
          </p:cNvCxnSpPr>
          <p:nvPr/>
        </p:nvCxnSpPr>
        <p:spPr>
          <a:xfrm flipH="1">
            <a:off x="5050220" y="4829503"/>
            <a:ext cx="2217683" cy="0"/>
          </a:xfrm>
          <a:prstGeom prst="straightConnector1">
            <a:avLst/>
          </a:prstGeom>
          <a:ln w="57150">
            <a:solidFill>
              <a:srgbClr val="2D2D3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49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0" animBg="1"/>
      <p:bldP spid="28" grpId="1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10893" y="1318021"/>
            <a:ext cx="1122900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Technology and infrastructure combination can lead to many benefits</a:t>
            </a:r>
          </a:p>
          <a:p>
            <a:pPr algn="just"/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Potential safety enhancements</a:t>
            </a:r>
          </a:p>
          <a:p>
            <a:pPr algn="just"/>
            <a:endParaRPr lang="en-US" sz="2400" dirty="0">
              <a:solidFill>
                <a:srgbClr val="68217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Virtual elimination of driver error (primary factor in 80 percent of crashes)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Enhanced vehicle control, positioning, spacing, and speed harmonization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about offsetting behavior on part of drivers? Need to eliminate possibility of offsetting behavior…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drowsy drivers, impaired drivers, stressed drivers, or aggressive drivers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Reduced number of incidents and network disruptions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2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10893" y="1051321"/>
            <a:ext cx="1122900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Potential capacity enhancements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Vehicle platooning greatly increases density (reduced headways) and improves flow at transitions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Vehicle positioning (lateral control) allows reduced lane widths and utilization of shoulders; accurate mapping critical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Optimization of route choice, passage through intersections, and navigation through and around work </a:t>
            </a:r>
            <a:r>
              <a:rPr lang="en-US" sz="2400" dirty="0" smtClean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zones</a:t>
            </a:r>
          </a:p>
          <a:p>
            <a:pPr lvl="1" algn="just"/>
            <a:endParaRPr lang="en-US" sz="2400" dirty="0">
              <a:solidFill>
                <a:srgbClr val="68217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Potential energy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environmental benefits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Increased fuel efficiency and reduced pollutant emissions through vehicle operation improvement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Clean-fuel vehicles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Car-sharing provides additional </a:t>
            </a:r>
            <a:r>
              <a:rPr lang="en-US" sz="2400" dirty="0" smtClean="0">
                <a:solidFill>
                  <a:srgbClr val="68217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</a:t>
            </a:r>
            <a:endParaRPr lang="en-US" sz="3000" dirty="0">
              <a:solidFill>
                <a:srgbClr val="68217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1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927473" y="0"/>
            <a:ext cx="10438228" cy="6858000"/>
          </a:xfrm>
          <a:prstGeom prst="rtTriangle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7463" cy="6858000"/>
          </a:xfrm>
          <a:prstGeom prst="rect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6254" y="3717795"/>
            <a:ext cx="7850946" cy="148725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5400" i="0" dirty="0" smtClean="0">
                <a:solidFill>
                  <a:srgbClr val="EFEF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But Let’s Not Forget Traveler Behavior Issues!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4838" y="318655"/>
            <a:ext cx="4045414" cy="3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5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09684" y="1706425"/>
            <a:ext cx="1056336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Setting the Stage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Urban Planning and Community Design Considerations in the Era of Driverless Cars</a:t>
            </a:r>
          </a:p>
          <a:p>
            <a:pPr marL="800100" lvl="1" indent="-342900">
              <a:spcAft>
                <a:spcPts val="3000"/>
              </a:spcAft>
            </a:pPr>
            <a:r>
              <a:rPr lang="en-US" sz="2400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	</a:t>
            </a:r>
            <a:r>
              <a:rPr lang="en-US" sz="2400" dirty="0" smtClean="0">
                <a:latin typeface="Segoe UI Light" charset="0"/>
                <a:cs typeface="Segoe UI" pitchFamily="34" charset="0"/>
              </a:rPr>
              <a:t>Alain </a:t>
            </a:r>
            <a:r>
              <a:rPr lang="en-US" sz="2400" dirty="0" err="1" smtClean="0">
                <a:latin typeface="Segoe UI Light" charset="0"/>
                <a:cs typeface="Segoe UI" pitchFamily="34" charset="0"/>
              </a:rPr>
              <a:t>Kornhauser</a:t>
            </a:r>
            <a:endParaRPr lang="en-US" sz="2400" dirty="0">
              <a:latin typeface="Segoe UI Light" charset="0"/>
              <a:cs typeface="Segoe UI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The Activity-Travel Behavior Impacts of Driverless Cars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	</a:t>
            </a:r>
            <a:r>
              <a:rPr lang="en-US" sz="2400" dirty="0" smtClean="0">
                <a:latin typeface="Segoe UI Light" charset="0"/>
                <a:cs typeface="Segoe UI" pitchFamily="34" charset="0"/>
              </a:rPr>
              <a:t>Ram Pendyala and Chandra Bhat</a:t>
            </a:r>
            <a:endParaRPr lang="en-US" sz="2400" dirty="0">
              <a:solidFill>
                <a:srgbClr val="68217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389" y="415831"/>
            <a:ext cx="9163210" cy="71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5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Workshop Structure</a:t>
            </a:r>
            <a:endParaRPr lang="en-US" sz="5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1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8"/>
            <a:ext cx="12192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09684" y="1282890"/>
            <a:ext cx="1110292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Segoe UI Light" charset="0"/>
                <a:cs typeface="Segoe UI Light" panose="020B0502040204020203" pitchFamily="34" charset="0"/>
              </a:rPr>
              <a:t>Panel Discussion</a:t>
            </a:r>
            <a:endParaRPr lang="en-US" sz="2400" b="1" dirty="0">
              <a:latin typeface="Segoe UI Light" charset="0"/>
              <a:cs typeface="Segoe UI Light" panose="020B05020402040202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Activity-travel behavior implications</a:t>
            </a:r>
            <a:r>
              <a:rPr lang="en-US" sz="2400" b="1" dirty="0" smtClean="0">
                <a:latin typeface="Segoe UI Light" charset="0"/>
              </a:rPr>
              <a:t> </a:t>
            </a:r>
            <a:r>
              <a:rPr lang="en-US" sz="2400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	</a:t>
            </a:r>
            <a:r>
              <a:rPr lang="en-US" sz="2400" dirty="0" smtClean="0">
                <a:latin typeface="Segoe UI Light" charset="0"/>
              </a:rPr>
              <a:t>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Steven Polzin</a:t>
            </a:r>
            <a:endParaRPr lang="en-US" sz="2400" dirty="0">
              <a:latin typeface="Segoe UI Light" charset="0"/>
              <a:cs typeface="Segoe UI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Modeling and forecasting implications </a:t>
            </a:r>
            <a:r>
              <a:rPr lang="en-US" sz="2400" b="1" dirty="0" smtClean="0">
                <a:solidFill>
                  <a:srgbClr val="68217A"/>
                </a:solidFill>
                <a:latin typeface="Segoe UI Light" charset="0"/>
                <a:cs typeface="Segoe UI" pitchFamily="34" charset="0"/>
              </a:rPr>
              <a:t>	</a:t>
            </a:r>
            <a:r>
              <a:rPr lang="en-US" sz="2400" dirty="0" smtClean="0">
                <a:latin typeface="Segoe UI Light" charset="0"/>
              </a:rPr>
              <a:t>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Joan Walker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Cohort effects and connected systems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Hani </a:t>
            </a:r>
            <a:r>
              <a:rPr lang="en-US" sz="2400" dirty="0" err="1" smtClean="0">
                <a:latin typeface="Segoe UI Light" charset="0"/>
              </a:rPr>
              <a:t>Mahmassani</a:t>
            </a:r>
            <a:endParaRPr lang="en-US" sz="2400" dirty="0" smtClean="0">
              <a:latin typeface="Segoe UI Light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68217A"/>
                </a:solidFill>
                <a:latin typeface="Segoe UI Light" charset="0"/>
              </a:rPr>
              <a:t>Modeling at the frontier of technology and activity-travel behavior </a:t>
            </a:r>
          </a:p>
          <a:p>
            <a:pPr marL="800100" lvl="1" indent="-342900" algn="just">
              <a:spcAft>
                <a:spcPts val="1800"/>
              </a:spcAft>
            </a:pPr>
            <a:r>
              <a:rPr lang="en-US" sz="2400" dirty="0" smtClean="0">
                <a:latin typeface="Segoe UI Light" charset="0"/>
              </a:rPr>
              <a:t>	Billy Charlton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Segoe UI Light" charset="0"/>
              </a:rPr>
              <a:t>Audience participation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389" y="415831"/>
            <a:ext cx="9163210" cy="71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5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Workshop Structure</a:t>
            </a:r>
            <a:endParaRPr lang="en-US" sz="5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1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253&quot;&gt;&lt;property id=&quot;20148&quot; value=&quot;5&quot;/&gt;&lt;property id=&quot;20300&quot; value=&quot;Slide 4&quot;/&gt;&lt;property id=&quot;20307&quot; value=&quot;257&quot;/&gt;&lt;/object&gt;&lt;object type=&quot;3&quot; unique_id=&quot;10254&quot;&gt;&lt;property id=&quot;20148&quot; value=&quot;5&quot;/&gt;&lt;property id=&quot;20300&quot; value=&quot;Slide 2&quot;/&gt;&lt;property id=&quot;20307&quot; value=&quot;258&quot;/&gt;&lt;/object&gt;&lt;object type=&quot;3&quot; unique_id=&quot;10255&quot;&gt;&lt;property id=&quot;20148&quot; value=&quot;5&quot;/&gt;&lt;property id=&quot;20300&quot; value=&quot;Slide 3&quot;/&gt;&lt;property id=&quot;20307&quot; value=&quot;259&quot;/&gt;&lt;/object&gt;&lt;object type=&quot;3&quot; unique_id=&quot;10324&quot;&gt;&lt;property id=&quot;20148&quot; value=&quot;5&quot;/&gt;&lt;property id=&quot;20300&quot; value=&quot;Slide 5&quot;/&gt;&lt;property id=&quot;20307&quot; value=&quot;260&quot;/&gt;&lt;/object&gt;&lt;object type=&quot;3&quot; unique_id=&quot;10325&quot;&gt;&lt;property id=&quot;20148&quot; value=&quot;5&quot;/&gt;&lt;property id=&quot;20300&quot; value=&quot;Slide 6&quot;/&gt;&lt;property id=&quot;20307&quot; value=&quot;261&quot;/&gt;&lt;/object&gt;&lt;object type=&quot;3&quot; unique_id=&quot;10358&quot;&gt;&lt;property id=&quot;20148&quot; value=&quot;5&quot;/&gt;&lt;property id=&quot;20300&quot; value=&quot;Slide 7&quot;/&gt;&lt;property id=&quot;20307&quot; value=&quot;262&quot;/&gt;&lt;/object&gt;&lt;object type=&quot;3&quot; unique_id=&quot;10494&quot;&gt;&lt;property id=&quot;20148&quot; value=&quot;5&quot;/&gt;&lt;property id=&quot;20300&quot; value=&quot;Slide 8&quot;/&gt;&lt;property id=&quot;20307&quot; value=&quot;263&quot;/&gt;&lt;/object&gt;&lt;object type=&quot;3&quot; unique_id=&quot;10525&quot;&gt;&lt;property id=&quot;20148&quot; value=&quot;5&quot;/&gt;&lt;property id=&quot;20300&quot; value=&quot;Slide 9&quot;/&gt;&lt;property id=&quot;20307&quot; value=&quot;264&quot;/&gt;&lt;/object&gt;&lt;object type=&quot;3&quot; unique_id=&quot;10559&quot;&gt;&lt;property id=&quot;20148&quot; value=&quot;5&quot;/&gt;&lt;property id=&quot;20300&quot; value=&quot;Slide 10&quot;/&gt;&lt;property id=&quot;20307&quot; value=&quot;265&quot;/&gt;&lt;/object&gt;&lt;object type=&quot;3&quot; unique_id=&quot;10711&quot;&gt;&lt;property id=&quot;20148&quot; value=&quot;5&quot;/&gt;&lt;property id=&quot;20300&quot; value=&quot;Slide 11&quot;/&gt;&lt;property id=&quot;20307&quot; value=&quot;269&quot;/&gt;&lt;/object&gt;&lt;object type=&quot;3&quot; unique_id=&quot;10712&quot;&gt;&lt;property id=&quot;20148&quot; value=&quot;5&quot;/&gt;&lt;property id=&quot;20300&quot; value=&quot;Slide 12&quot;/&gt;&lt;property id=&quot;20307&quot; value=&quot;270&quot;/&gt;&lt;/object&gt;&lt;object type=&quot;3&quot; unique_id=&quot;10760&quot;&gt;&lt;property id=&quot;20148&quot; value=&quot;5&quot;/&gt;&lt;property id=&quot;20300&quot; value=&quot;Slide 13&quot;/&gt;&lt;property id=&quot;20307&quot; value=&quot;271&quot;/&gt;&lt;/object&gt;&lt;object type=&quot;3&quot; unique_id=&quot;10809&quot;&gt;&lt;property id=&quot;20148&quot; value=&quot;5&quot;/&gt;&lt;property id=&quot;20300&quot; value=&quot;Slide 14&quot;/&gt;&lt;property id=&quot;20307&quot; value=&quot;272&quot;/&gt;&lt;/object&gt;&lt;object type=&quot;3&quot; unique_id=&quot;10987&quot;&gt;&lt;property id=&quot;20148&quot; value=&quot;5&quot;/&gt;&lt;property id=&quot;20300&quot; value=&quot;Slide 15&quot;/&gt;&lt;property id=&quot;20307&quot; value=&quot;273&quot;/&gt;&lt;/object&gt;&lt;object type=&quot;3&quot; unique_id=&quot;10988&quot;&gt;&lt;property id=&quot;20148&quot; value=&quot;5&quot;/&gt;&lt;property id=&quot;20300&quot; value=&quot;Slide 16&quot;/&gt;&lt;property id=&quot;20307&quot; value=&quot;274&quot;/&gt;&lt;/object&gt;&lt;object type=&quot;3&quot; unique_id=&quot;10989&quot;&gt;&lt;property id=&quot;20148&quot; value=&quot;5&quot;/&gt;&lt;property id=&quot;20300&quot; value=&quot;Slide 17&quot;/&gt;&lt;property id=&quot;20307&quot; value=&quot;275&quot;/&gt;&lt;/object&gt;&lt;object type=&quot;3&quot; unique_id=&quot;10990&quot;&gt;&lt;property id=&quot;20148&quot; value=&quot;5&quot;/&gt;&lt;property id=&quot;20300&quot; value=&quot;Slide 18&quot;/&gt;&lt;property id=&quot;20307&quot; value=&quot;276&quot;/&gt;&lt;/object&gt;&lt;object type=&quot;3&quot; unique_id=&quot;10991&quot;&gt;&lt;property id=&quot;20148&quot; value=&quot;5&quot;/&gt;&lt;property id=&quot;20300&quot; value=&quot;Slide 19&quot;/&gt;&lt;property id=&quot;20307&quot; value=&quot;277&quot;/&gt;&lt;/object&gt;&lt;object type=&quot;3&quot; unique_id=&quot;11076&quot;&gt;&lt;property id=&quot;20148&quot; value=&quot;5&quot;/&gt;&lt;property id=&quot;20300&quot; value=&quot;Slide 20&quot;/&gt;&lt;property id=&quot;20307&quot; value=&quot;278&quot;/&gt;&lt;/object&gt;&lt;object type=&quot;3&quot; unique_id=&quot;11077&quot;&gt;&lt;property id=&quot;20148&quot; value=&quot;5&quot;/&gt;&lt;property id=&quot;20300&quot; value=&quot;Slide 21&quot;/&gt;&lt;property id=&quot;20307&quot; value=&quot;279&quot;/&gt;&lt;/object&gt;&lt;object type=&quot;3&quot; unique_id=&quot;11193&quot;&gt;&lt;property id=&quot;20148&quot; value=&quot;5&quot;/&gt;&lt;property id=&quot;20300&quot; value=&quot;Slide 22&quot;/&gt;&lt;property id=&quot;20307&quot; value=&quot;280&quot;/&gt;&lt;/object&gt;&lt;object type=&quot;3&quot; unique_id=&quot;11266&quot;&gt;&lt;property id=&quot;20148&quot; value=&quot;5&quot;/&gt;&lt;property id=&quot;20300&quot; value=&quot;Slide 23&quot;/&gt;&lt;property id=&quot;20307&quot; value=&quot;281&quot;/&gt;&lt;/object&gt;&lt;object type=&quot;3&quot; unique_id=&quot;11342&quot;&gt;&lt;property id=&quot;20148&quot; value=&quot;5&quot;/&gt;&lt;property id=&quot;20300&quot; value=&quot;Slide 24&quot;/&gt;&lt;property id=&quot;20307&quot; value=&quot;282&quot;/&gt;&lt;/object&gt;&lt;object type=&quot;3&quot; unique_id=&quot;11821&quot;&gt;&lt;property id=&quot;20148&quot; value=&quot;5&quot;/&gt;&lt;property id=&quot;20300&quot; value=&quot;Slide 25&quot;/&gt;&lt;property id=&quot;20307&quot; value=&quot;288&quot;/&gt;&lt;/object&gt;&lt;object type=&quot;3&quot; unique_id=&quot;12326&quot;&gt;&lt;property id=&quot;20148&quot; value=&quot;5&quot;/&gt;&lt;property id=&quot;20300&quot; value=&quot;Slide 28&quot;/&gt;&lt;property id=&quot;20307&quot; value=&quot;291&quot;/&gt;&lt;/object&gt;&lt;object type=&quot;3&quot; unique_id=&quot;12327&quot;&gt;&lt;property id=&quot;20148&quot; value=&quot;5&quot;/&gt;&lt;property id=&quot;20300&quot; value=&quot;Slide 29&quot;/&gt;&lt;property id=&quot;20307&quot; value=&quot;292&quot;/&gt;&lt;/object&gt;&lt;object type=&quot;3&quot; unique_id=&quot;12332&quot;&gt;&lt;property id=&quot;20148&quot; value=&quot;5&quot;/&gt;&lt;property id=&quot;20300&quot; value=&quot;Slide 30&quot;/&gt;&lt;property id=&quot;20307&quot; value=&quot;297&quot;/&gt;&lt;/object&gt;&lt;object type=&quot;3&quot; unique_id=&quot;12590&quot;&gt;&lt;property id=&quot;20148&quot; value=&quot;5&quot;/&gt;&lt;property id=&quot;20300&quot; value=&quot;Slide 31&quot;/&gt;&lt;property id=&quot;20307&quot; value=&quot;300&quot;/&gt;&lt;/object&gt;&lt;object type=&quot;3&quot; unique_id=&quot;12723&quot;&gt;&lt;property id=&quot;20148&quot; value=&quot;5&quot;/&gt;&lt;property id=&quot;20300&quot; value=&quot;Slide 32&quot;/&gt;&lt;property id=&quot;20307&quot; value=&quot;301&quot;/&gt;&lt;/object&gt;&lt;object type=&quot;3&quot; unique_id=&quot;12859&quot;&gt;&lt;property id=&quot;20148&quot; value=&quot;5&quot;/&gt;&lt;property id=&quot;20300&quot; value=&quot;Slide 33&quot;/&gt;&lt;property id=&quot;20307&quot; value=&quot;302&quot;/&gt;&lt;/object&gt;&lt;object type=&quot;3&quot; unique_id=&quot;13828&quot;&gt;&lt;property id=&quot;20148&quot; value=&quot;5&quot;/&gt;&lt;property id=&quot;20300&quot; value=&quot;Slide 34&quot;/&gt;&lt;property id=&quot;20307&quot; value=&quot;308&quot;/&gt;&lt;/object&gt;&lt;object type=&quot;3&quot; unique_id=&quot;13829&quot;&gt;&lt;property id=&quot;20148&quot; value=&quot;5&quot;/&gt;&lt;property id=&quot;20300&quot; value=&quot;Slide 35&quot;/&gt;&lt;property id=&quot;20307&quot; value=&quot;309&quot;/&gt;&lt;/object&gt;&lt;object type=&quot;3&quot; unique_id=&quot;13830&quot;&gt;&lt;property id=&quot;20148&quot; value=&quot;5&quot;/&gt;&lt;property id=&quot;20300&quot; value=&quot;Slide 36&quot;/&gt;&lt;property id=&quot;20307&quot; value=&quot;310&quot;/&gt;&lt;/object&gt;&lt;object type=&quot;3&quot; unique_id=&quot;14047&quot;&gt;&lt;property id=&quot;20148&quot; value=&quot;5&quot;/&gt;&lt;property id=&quot;20300&quot; value=&quot;Slide 37&quot;/&gt;&lt;property id=&quot;20307&quot; value=&quot;311&quot;/&gt;&lt;/object&gt;&lt;object type=&quot;3&quot; unique_id=&quot;14048&quot;&gt;&lt;property id=&quot;20148&quot; value=&quot;5&quot;/&gt;&lt;property id=&quot;20300&quot; value=&quot;Slide 38&quot;/&gt;&lt;property id=&quot;20307&quot; value=&quot;312&quot;/&gt;&lt;/object&gt;&lt;object type=&quot;3&quot; unique_id=&quot;14554&quot;&gt;&lt;property id=&quot;20148&quot; value=&quot;5&quot;/&gt;&lt;property id=&quot;20300&quot; value=&quot;Slide 42&quot;/&gt;&lt;property id=&quot;20307&quot; value=&quot;314&quot;/&gt;&lt;/object&gt;&lt;object type=&quot;3&quot; unique_id=&quot;14555&quot;&gt;&lt;property id=&quot;20148&quot; value=&quot;5&quot;/&gt;&lt;property id=&quot;20300&quot; value=&quot;Slide 43&quot;/&gt;&lt;property id=&quot;20307&quot; value=&quot;315&quot;/&gt;&lt;/object&gt;&lt;object type=&quot;3&quot; unique_id=&quot;14556&quot;&gt;&lt;property id=&quot;20148&quot; value=&quot;5&quot;/&gt;&lt;property id=&quot;20300&quot; value=&quot;Slide 44&quot;/&gt;&lt;property id=&quot;20307&quot; value=&quot;316&quot;/&gt;&lt;/object&gt;&lt;object type=&quot;3&quot; unique_id=&quot;14557&quot;&gt;&lt;property id=&quot;20148&quot; value=&quot;5&quot;/&gt;&lt;property id=&quot;20300&quot; value=&quot;Slide 45&quot;/&gt;&lt;property id=&quot;20307&quot; value=&quot;317&quot;/&gt;&lt;/object&gt;&lt;object type=&quot;3&quot; unique_id=&quot;14558&quot;&gt;&lt;property id=&quot;20148&quot; value=&quot;5&quot;/&gt;&lt;property id=&quot;20300&quot; value=&quot;Slide 46&quot;/&gt;&lt;property id=&quot;20307&quot; value=&quot;318&quot;/&gt;&lt;/object&gt;&lt;object type=&quot;3&quot; unique_id=&quot;14559&quot;&gt;&lt;property id=&quot;20148&quot; value=&quot;5&quot;/&gt;&lt;property id=&quot;20300&quot; value=&quot;Slide 47&quot;/&gt;&lt;property id=&quot;20307&quot; value=&quot;319&quot;/&gt;&lt;/object&gt;&lt;object type=&quot;3&quot; unique_id=&quot;14812&quot;&gt;&lt;property id=&quot;20148&quot; value=&quot;5&quot;/&gt;&lt;property id=&quot;20300&quot; value=&quot;Slide 48&quot;/&gt;&lt;property id=&quot;20307&quot; value=&quot;320&quot;/&gt;&lt;/object&gt;&lt;object type=&quot;3&quot; unique_id=&quot;16579&quot;&gt;&lt;property id=&quot;20148&quot; value=&quot;5&quot;/&gt;&lt;property id=&quot;20300&quot; value=&quot;Slide 60&quot;/&gt;&lt;property id=&quot;20307&quot; value=&quot;338&quot;/&gt;&lt;/object&gt;&lt;object type=&quot;3&quot; unique_id=&quot;16582&quot;&gt;&lt;property id=&quot;20148&quot; value=&quot;5&quot;/&gt;&lt;property id=&quot;20300&quot; value=&quot;Slide 39&quot;/&gt;&lt;property id=&quot;20307&quot; value=&quot;354&quot;/&gt;&lt;/object&gt;&lt;object type=&quot;3&quot; unique_id=&quot;16583&quot;&gt;&lt;property id=&quot;20148&quot; value=&quot;5&quot;/&gt;&lt;property id=&quot;20300&quot; value=&quot;Slide 40&quot;/&gt;&lt;property id=&quot;20307&quot; value=&quot;359&quot;/&gt;&lt;/object&gt;&lt;object type=&quot;3&quot; unique_id=&quot;16584&quot;&gt;&lt;property id=&quot;20148&quot; value=&quot;5&quot;/&gt;&lt;property id=&quot;20300&quot; value=&quot;Slide 41&quot;/&gt;&lt;property id=&quot;20307&quot; value=&quot;355&quot;/&gt;&lt;/object&gt;&lt;object type=&quot;3&quot; unique_id=&quot;16585&quot;&gt;&lt;property id=&quot;20148&quot; value=&quot;5&quot;/&gt;&lt;property id=&quot;20300&quot; value=&quot;Slide 49&quot;/&gt;&lt;property id=&quot;20307&quot; value=&quot;383&quot;/&gt;&lt;/object&gt;&lt;object type=&quot;3&quot; unique_id=&quot;16594&quot;&gt;&lt;property id=&quot;20148&quot; value=&quot;5&quot;/&gt;&lt;property id=&quot;20300&quot; value=&quot;Slide 58&quot;/&gt;&lt;property id=&quot;20307&quot; value=&quot;382&quot;/&gt;&lt;/object&gt;&lt;object type=&quot;3&quot; unique_id=&quot;16596&quot;&gt;&lt;property id=&quot;20148&quot; value=&quot;5&quot;/&gt;&lt;property id=&quot;20300&quot; value=&quot;Slide 61&quot;/&gt;&lt;property id=&quot;20307&quot; value=&quot;339&quot;/&gt;&lt;/object&gt;&lt;object type=&quot;3&quot; unique_id=&quot;16597&quot;&gt;&lt;property id=&quot;20148&quot; value=&quot;5&quot;/&gt;&lt;property id=&quot;20300&quot; value=&quot;Slide 62&quot;/&gt;&lt;property id=&quot;20307&quot; value=&quot;340&quot;/&gt;&lt;/object&gt;&lt;object type=&quot;3&quot; unique_id=&quot;16598&quot;&gt;&lt;property id=&quot;20148&quot; value=&quot;5&quot;/&gt;&lt;property id=&quot;20300&quot; value=&quot;Slide 63&quot;/&gt;&lt;property id=&quot;20307&quot; value=&quot;341&quot;/&gt;&lt;/object&gt;&lt;object type=&quot;3&quot; unique_id=&quot;16599&quot;&gt;&lt;property id=&quot;20148&quot; value=&quot;5&quot;/&gt;&lt;property id=&quot;20300&quot; value=&quot;Slide 64&quot;/&gt;&lt;property id=&quot;20307&quot; value=&quot;342&quot;/&gt;&lt;/object&gt;&lt;object type=&quot;3&quot; unique_id=&quot;16600&quot;&gt;&lt;property id=&quot;20148&quot; value=&quot;5&quot;/&gt;&lt;property id=&quot;20300&quot; value=&quot;Slide 65&quot;/&gt;&lt;property id=&quot;20307&quot; value=&quot;343&quot;/&gt;&lt;/object&gt;&lt;object type=&quot;3&quot; unique_id=&quot;16601&quot;&gt;&lt;property id=&quot;20148&quot; value=&quot;5&quot;/&gt;&lt;property id=&quot;20300&quot; value=&quot;Slide 66&quot;/&gt;&lt;property id=&quot;20307&quot; value=&quot;344&quot;/&gt;&lt;/object&gt;&lt;object type=&quot;3&quot; unique_id=&quot;16602&quot;&gt;&lt;property id=&quot;20148&quot; value=&quot;5&quot;/&gt;&lt;property id=&quot;20300&quot; value=&quot;Slide 67&quot;/&gt;&lt;property id=&quot;20307&quot; value=&quot;345&quot;/&gt;&lt;/object&gt;&lt;object type=&quot;3&quot; unique_id=&quot;16603&quot;&gt;&lt;property id=&quot;20148&quot; value=&quot;5&quot;/&gt;&lt;property id=&quot;20300&quot; value=&quot;Slide 68&quot;/&gt;&lt;property id=&quot;20307&quot; value=&quot;350&quot;/&gt;&lt;/object&gt;&lt;object type=&quot;3&quot; unique_id=&quot;16604&quot;&gt;&lt;property id=&quot;20148&quot; value=&quot;5&quot;/&gt;&lt;property id=&quot;20300&quot; value=&quot;Slide 69&quot;/&gt;&lt;property id=&quot;20307&quot; value=&quot;346&quot;/&gt;&lt;/object&gt;&lt;object type=&quot;3&quot; unique_id=&quot;16605&quot;&gt;&lt;property id=&quot;20148&quot; value=&quot;5&quot;/&gt;&lt;property id=&quot;20300&quot; value=&quot;Slide 70&quot;/&gt;&lt;property id=&quot;20307&quot; value=&quot;347&quot;/&gt;&lt;/object&gt;&lt;object type=&quot;3&quot; unique_id=&quot;16606&quot;&gt;&lt;property id=&quot;20148&quot; value=&quot;5&quot;/&gt;&lt;property id=&quot;20300&quot; value=&quot;Slide 71&quot;/&gt;&lt;property id=&quot;20307&quot; value=&quot;348&quot;/&gt;&lt;/object&gt;&lt;object type=&quot;3&quot; unique_id=&quot;16607&quot;&gt;&lt;property id=&quot;20148&quot; value=&quot;5&quot;/&gt;&lt;property id=&quot;20300&quot; value=&quot;Slide 72&quot;/&gt;&lt;property id=&quot;20307&quot; value=&quot;351&quot;/&gt;&lt;/object&gt;&lt;object type=&quot;3&quot; unique_id=&quot;16608&quot;&gt;&lt;property id=&quot;20148&quot; value=&quot;5&quot;/&gt;&lt;property id=&quot;20300&quot; value=&quot;Slide 73&quot;/&gt;&lt;property id=&quot;20307&quot; value=&quot;352&quot;/&gt;&lt;/object&gt;&lt;object type=&quot;3&quot; unique_id=&quot;16609&quot;&gt;&lt;property id=&quot;20148&quot; value=&quot;5&quot;/&gt;&lt;property id=&quot;20300&quot; value=&quot;Slide 74&quot;/&gt;&lt;property id=&quot;20307&quot; value=&quot;353&quot;/&gt;&lt;/object&gt;&lt;object type=&quot;3&quot; unique_id=&quot;16610&quot;&gt;&lt;property id=&quot;20148&quot; value=&quot;5&quot;/&gt;&lt;property id=&quot;20300&quot; value=&quot;Slide 75&quot;/&gt;&lt;property id=&quot;20307&quot; value=&quot;356&quot;/&gt;&lt;/object&gt;&lt;object type=&quot;3&quot; unique_id=&quot;16611&quot;&gt;&lt;property id=&quot;20148&quot; value=&quot;5&quot;/&gt;&lt;property id=&quot;20300&quot; value=&quot;Slide 76&quot;/&gt;&lt;property id=&quot;20307&quot; value=&quot;357&quot;/&gt;&lt;/object&gt;&lt;object type=&quot;3&quot; unique_id=&quot;16612&quot;&gt;&lt;property id=&quot;20148&quot; value=&quot;5&quot;/&gt;&lt;property id=&quot;20300&quot; value=&quot;Slide 77&quot;/&gt;&lt;property id=&quot;20307&quot; value=&quot;358&quot;/&gt;&lt;/object&gt;&lt;object type=&quot;3&quot; unique_id=&quot;16613&quot;&gt;&lt;property id=&quot;20148&quot; value=&quot;5&quot;/&gt;&lt;property id=&quot;20300&quot; value=&quot;Slide 78&quot;/&gt;&lt;property id=&quot;20307&quot; value=&quot;360&quot;/&gt;&lt;/object&gt;&lt;object type=&quot;3&quot; unique_id=&quot;16614&quot;&gt;&lt;property id=&quot;20148&quot; value=&quot;5&quot;/&gt;&lt;property id=&quot;20300&quot; value=&quot;Slide 79&quot;/&gt;&lt;property id=&quot;20307&quot; value=&quot;361&quot;/&gt;&lt;/object&gt;&lt;object type=&quot;3&quot; unique_id=&quot;16615&quot;&gt;&lt;property id=&quot;20148&quot; value=&quot;5&quot;/&gt;&lt;property id=&quot;20300&quot; value=&quot;Slide 80&quot;/&gt;&lt;property id=&quot;20307&quot; value=&quot;362&quot;/&gt;&lt;/object&gt;&lt;object type=&quot;3&quot; unique_id=&quot;16616&quot;&gt;&lt;property id=&quot;20148&quot; value=&quot;5&quot;/&gt;&lt;property id=&quot;20300&quot; value=&quot;Slide 81&quot;/&gt;&lt;property id=&quot;20307&quot; value=&quot;363&quot;/&gt;&lt;/object&gt;&lt;object type=&quot;3&quot; unique_id=&quot;16617&quot;&gt;&lt;property id=&quot;20148&quot; value=&quot;5&quot;/&gt;&lt;property id=&quot;20300&quot; value=&quot;Slide 82&quot;/&gt;&lt;property id=&quot;20307&quot; value=&quot;364&quot;/&gt;&lt;/object&gt;&lt;object type=&quot;3&quot; unique_id=&quot;16618&quot;&gt;&lt;property id=&quot;20148&quot; value=&quot;5&quot;/&gt;&lt;property id=&quot;20300&quot; value=&quot;Slide 83&quot;/&gt;&lt;property id=&quot;20307&quot; value=&quot;365&quot;/&gt;&lt;/object&gt;&lt;object type=&quot;3&quot; unique_id=&quot;17929&quot;&gt;&lt;property id=&quot;20148&quot; value=&quot;5&quot;/&gt;&lt;property id=&quot;20300&quot; value=&quot;Slide 26&quot;/&gt;&lt;property id=&quot;20307&quot; value=&quot;385&quot;/&gt;&lt;/object&gt;&lt;object type=&quot;3&quot; unique_id=&quot;17930&quot;&gt;&lt;property id=&quot;20148&quot; value=&quot;5&quot;/&gt;&lt;property id=&quot;20300&quot; value=&quot;Slide 27&quot;/&gt;&lt;property id=&quot;20307&quot; value=&quot;387&quot;/&gt;&lt;/object&gt;&lt;object type=&quot;3&quot; unique_id=&quot;17931&quot;&gt;&lt;property id=&quot;20148&quot; value=&quot;5&quot;/&gt;&lt;property id=&quot;20300&quot; value=&quot;Slide 50&quot;/&gt;&lt;property id=&quot;20307&quot; value=&quot;388&quot;/&gt;&lt;/object&gt;&lt;object type=&quot;3&quot; unique_id=&quot;17932&quot;&gt;&lt;property id=&quot;20148&quot; value=&quot;5&quot;/&gt;&lt;property id=&quot;20300&quot; value=&quot;Slide 51&quot;/&gt;&lt;property id=&quot;20307&quot; value=&quot;389&quot;/&gt;&lt;/object&gt;&lt;object type=&quot;3&quot; unique_id=&quot;17933&quot;&gt;&lt;property id=&quot;20148&quot; value=&quot;5&quot;/&gt;&lt;property id=&quot;20300&quot; value=&quot;Slide 52&quot;/&gt;&lt;property id=&quot;20307&quot; value=&quot;390&quot;/&gt;&lt;/object&gt;&lt;object type=&quot;3&quot; unique_id=&quot;17934&quot;&gt;&lt;property id=&quot;20148&quot; value=&quot;5&quot;/&gt;&lt;property id=&quot;20300&quot; value=&quot;Slide 53&quot;/&gt;&lt;property id=&quot;20307&quot; value=&quot;391&quot;/&gt;&lt;/object&gt;&lt;object type=&quot;3&quot; unique_id=&quot;17935&quot;&gt;&lt;property id=&quot;20148&quot; value=&quot;5&quot;/&gt;&lt;property id=&quot;20300&quot; value=&quot;Slide 54&quot;/&gt;&lt;property id=&quot;20307&quot; value=&quot;392&quot;/&gt;&lt;/object&gt;&lt;object type=&quot;3&quot; unique_id=&quot;17936&quot;&gt;&lt;property id=&quot;20148&quot; value=&quot;5&quot;/&gt;&lt;property id=&quot;20300&quot; value=&quot;Slide 55&quot;/&gt;&lt;property id=&quot;20307&quot; value=&quot;393&quot;/&gt;&lt;/object&gt;&lt;object type=&quot;3&quot; unique_id=&quot;17937&quot;&gt;&lt;property id=&quot;20148&quot; value=&quot;5&quot;/&gt;&lt;property id=&quot;20300&quot; value=&quot;Slide 56&quot;/&gt;&lt;property id=&quot;20307&quot; value=&quot;394&quot;/&gt;&lt;/object&gt;&lt;object type=&quot;3&quot; unique_id=&quot;17939&quot;&gt;&lt;property id=&quot;20148&quot; value=&quot;5&quot;/&gt;&lt;property id=&quot;20300&quot; value=&quot;Slide 57&quot;/&gt;&lt;property id=&quot;20307&quot; value=&quot;396&quot;/&gt;&lt;/object&gt;&lt;object type=&quot;3&quot; unique_id=&quot;17940&quot;&gt;&lt;property id=&quot;20148&quot; value=&quot;5&quot;/&gt;&lt;property id=&quot;20300&quot; value=&quot;Slide 59&quot;/&gt;&lt;property id=&quot;20307&quot; value=&quot;3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344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 Light</vt:lpstr>
      <vt:lpstr>Wingdings</vt:lpstr>
      <vt:lpstr>Segoe UI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 Narayanamoorthy</dc:creator>
  <cp:keywords>Travel Demand Model;Activity Based Model</cp:keywords>
  <cp:lastModifiedBy>weyantlj</cp:lastModifiedBy>
  <cp:revision>239</cp:revision>
  <dcterms:created xsi:type="dcterms:W3CDTF">2012-09-15T22:22:29Z</dcterms:created>
  <dcterms:modified xsi:type="dcterms:W3CDTF">2014-03-20T19:12:58Z</dcterms:modified>
</cp:coreProperties>
</file>