
<file path=[Content_Types].xml><?xml version="1.0" encoding="utf-8"?>
<Types xmlns="http://schemas.openxmlformats.org/package/2006/content-types">
  <Default Extension="png" ContentType="image/png"/>
  <Default Extension="jpeg" ContentType="image/jpeg"/>
  <Default Extension="wma" ContentType="audio/x-ms-wma"/>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62" r:id="rId2"/>
    <p:sldId id="257" r:id="rId3"/>
    <p:sldId id="272" r:id="rId4"/>
    <p:sldId id="273" r:id="rId5"/>
    <p:sldId id="258" r:id="rId6"/>
    <p:sldId id="259" r:id="rId7"/>
    <p:sldId id="260" r:id="rId8"/>
    <p:sldId id="264" r:id="rId9"/>
    <p:sldId id="263" r:id="rId10"/>
    <p:sldId id="266" r:id="rId11"/>
    <p:sldId id="267" r:id="rId12"/>
    <p:sldId id="274" r:id="rId13"/>
    <p:sldId id="269" r:id="rId1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63" autoAdjust="0"/>
    <p:restoredTop sz="76207" autoAdjust="0"/>
  </p:normalViewPr>
  <p:slideViewPr>
    <p:cSldViewPr>
      <p:cViewPr>
        <p:scale>
          <a:sx n="78" d="100"/>
          <a:sy n="78" d="100"/>
        </p:scale>
        <p:origin x="-1493" y="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34CDE28C-655F-4A4E-B8F9-BF6D08F4DDF0}" type="datetimeFigureOut">
              <a:rPr lang="en-US" smtClean="0"/>
              <a:t>9/8/2013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E236BE8-F160-43EF-AFCB-00FEAE57938C}" type="slidenum">
              <a:rPr lang="en-US" smtClean="0"/>
              <a:t>‹#›</a:t>
            </a:fld>
            <a:endParaRPr lang="en-US"/>
          </a:p>
        </p:txBody>
      </p:sp>
    </p:spTree>
    <p:extLst>
      <p:ext uri="{BB962C8B-B14F-4D97-AF65-F5344CB8AC3E}">
        <p14:creationId xmlns:p14="http://schemas.microsoft.com/office/powerpoint/2010/main" val="3206294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My name is Chandra </a:t>
            </a:r>
            <a:r>
              <a:rPr lang="en-US" dirty="0" err="1" smtClean="0">
                <a:latin typeface="Arial" charset="0"/>
              </a:rPr>
              <a:t>Bhat</a:t>
            </a:r>
            <a:r>
              <a:rPr lang="en-US" dirty="0" smtClean="0">
                <a:latin typeface="Arial" charset="0"/>
              </a:rPr>
              <a:t>. I am the Director of the Center for Transportation Research at the University of Texas at Austin. Welcome to this series of videos on choice modeling. In this first in the series of voice over slides videos, I will introduce choice modeling </a:t>
            </a:r>
            <a:r>
              <a:rPr lang="en-US" baseline="0" dirty="0" smtClean="0">
                <a:latin typeface="Arial" charset="0"/>
              </a:rPr>
              <a:t>rather broadly</a:t>
            </a:r>
            <a:r>
              <a:rPr lang="en-US" dirty="0" smtClean="0">
                <a:latin typeface="Arial" charset="0"/>
              </a:rPr>
              <a:t>. Subsequent videos will go into additional</a:t>
            </a:r>
            <a:r>
              <a:rPr lang="en-US" baseline="0" dirty="0" smtClean="0">
                <a:latin typeface="Arial" charset="0"/>
              </a:rPr>
              <a:t> and specific </a:t>
            </a:r>
            <a:r>
              <a:rPr lang="en-US" dirty="0" smtClean="0">
                <a:latin typeface="Arial" charset="0"/>
              </a:rPr>
              <a:t>details. </a:t>
            </a:r>
          </a:p>
          <a:p>
            <a:pPr eaLnBrk="1" hangingPunct="1"/>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FE236BE8-F160-43EF-AFCB-00FEAE57938C}" type="slidenum">
              <a:rPr lang="en-US" smtClean="0"/>
              <a:t>1</a:t>
            </a:fld>
            <a:endParaRPr lang="en-US"/>
          </a:p>
        </p:txBody>
      </p:sp>
    </p:spTree>
    <p:extLst>
      <p:ext uri="{BB962C8B-B14F-4D97-AF65-F5344CB8AC3E}">
        <p14:creationId xmlns:p14="http://schemas.microsoft.com/office/powerpoint/2010/main" val="3951071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latin typeface="Arial" charset="0"/>
              </a:rPr>
              <a:t>Another choice phenomenon of interest, but now in the environmental economics field, is an angler’s choice of fishing site, which may be a function of travel cost to the site, any fees at the site, the quality of the water at the site, the variety of fishes at the site, and other aspects of the site and of the angler. In this context, welfare measurement may focus on the result of closing a site or on improving water quality at a site. </a:t>
            </a:r>
          </a:p>
          <a:p>
            <a:endParaRPr lang="en-US" dirty="0"/>
          </a:p>
        </p:txBody>
      </p:sp>
      <p:sp>
        <p:nvSpPr>
          <p:cNvPr id="4" name="Slide Number Placeholder 3"/>
          <p:cNvSpPr>
            <a:spLocks noGrp="1"/>
          </p:cNvSpPr>
          <p:nvPr>
            <p:ph type="sldNum" sz="quarter" idx="10"/>
          </p:nvPr>
        </p:nvSpPr>
        <p:spPr/>
        <p:txBody>
          <a:bodyPr/>
          <a:lstStyle/>
          <a:p>
            <a:fld id="{FE236BE8-F160-43EF-AFCB-00FEAE57938C}" type="slidenum">
              <a:rPr lang="en-US" smtClean="0"/>
              <a:t>10</a:t>
            </a:fld>
            <a:endParaRPr lang="en-US"/>
          </a:p>
        </p:txBody>
      </p:sp>
    </p:spTree>
    <p:extLst>
      <p:ext uri="{BB962C8B-B14F-4D97-AF65-F5344CB8AC3E}">
        <p14:creationId xmlns:p14="http://schemas.microsoft.com/office/powerpoint/2010/main" val="320945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latin typeface="Arial" charset="0"/>
              </a:rPr>
              <a:t>In geography, an important choice phenomenon that has been modeled is firm location decisions. Here, the firm is the decision maker. The firm’s decision may be based on other similar firms located in the area, other complementary types of firms, the cost of doing business in a location, the availability of talent pool, and accessibility to markets. </a:t>
            </a:r>
          </a:p>
        </p:txBody>
      </p:sp>
      <p:sp>
        <p:nvSpPr>
          <p:cNvPr id="4" name="Slide Number Placeholder 3"/>
          <p:cNvSpPr>
            <a:spLocks noGrp="1"/>
          </p:cNvSpPr>
          <p:nvPr>
            <p:ph type="sldNum" sz="quarter" idx="10"/>
          </p:nvPr>
        </p:nvSpPr>
        <p:spPr/>
        <p:txBody>
          <a:bodyPr/>
          <a:lstStyle/>
          <a:p>
            <a:fld id="{FE236BE8-F160-43EF-AFCB-00FEAE57938C}" type="slidenum">
              <a:rPr lang="en-US" smtClean="0"/>
              <a:t>11</a:t>
            </a:fld>
            <a:endParaRPr lang="en-US"/>
          </a:p>
        </p:txBody>
      </p:sp>
    </p:spTree>
    <p:extLst>
      <p:ext uri="{BB962C8B-B14F-4D97-AF65-F5344CB8AC3E}">
        <p14:creationId xmlns:p14="http://schemas.microsoft.com/office/powerpoint/2010/main" val="1147936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latin typeface="Arial" charset="0"/>
              </a:rPr>
              <a:t>Of course, choice models are used extensively in activity-based travel forecasting platforms. As a simple example, consider the daily activity pattern of a working individual with a child in the household. There are several choice</a:t>
            </a:r>
            <a:r>
              <a:rPr lang="en-US" baseline="0" dirty="0" smtClean="0">
                <a:latin typeface="Arial" charset="0"/>
              </a:rPr>
              <a:t> decisions embedded in the individual’s activity-travel pattern illustrated here, including</a:t>
            </a:r>
            <a:r>
              <a:rPr lang="en-US" dirty="0" smtClean="0">
                <a:latin typeface="Arial" charset="0"/>
              </a:rPr>
              <a:t> the work timings of the individual, which,</a:t>
            </a:r>
            <a:r>
              <a:rPr lang="en-US" baseline="0" dirty="0" smtClean="0">
                <a:latin typeface="Arial" charset="0"/>
              </a:rPr>
              <a:t> in the illustration is from 8 am to 5 pm, </a:t>
            </a:r>
            <a:r>
              <a:rPr lang="en-US" dirty="0" smtClean="0">
                <a:latin typeface="Arial" charset="0"/>
              </a:rPr>
              <a:t>whether the person will drive her</a:t>
            </a:r>
            <a:r>
              <a:rPr lang="en-US" baseline="0" dirty="0" smtClean="0">
                <a:latin typeface="Arial" charset="0"/>
              </a:rPr>
              <a:t> or his</a:t>
            </a:r>
            <a:r>
              <a:rPr lang="en-US" dirty="0" smtClean="0">
                <a:latin typeface="Arial" charset="0"/>
              </a:rPr>
              <a:t> child</a:t>
            </a:r>
            <a:r>
              <a:rPr lang="en-US" baseline="0" dirty="0" smtClean="0">
                <a:latin typeface="Arial" charset="0"/>
              </a:rPr>
              <a:t> </a:t>
            </a:r>
            <a:r>
              <a:rPr lang="en-US" dirty="0" smtClean="0">
                <a:latin typeface="Arial" charset="0"/>
              </a:rPr>
              <a:t>to school in the morning, if so, the departure time from home, whether or not the person will make a stop at a restaurant during the midday, the departure</a:t>
            </a:r>
            <a:r>
              <a:rPr lang="en-US" baseline="0" dirty="0" smtClean="0">
                <a:latin typeface="Arial" charset="0"/>
              </a:rPr>
              <a:t> time from work if there is a stop during the mid-day, </a:t>
            </a:r>
            <a:r>
              <a:rPr lang="en-US" dirty="0" smtClean="0">
                <a:latin typeface="Arial" charset="0"/>
              </a:rPr>
              <a:t>and so on. </a:t>
            </a:r>
          </a:p>
        </p:txBody>
      </p:sp>
      <p:sp>
        <p:nvSpPr>
          <p:cNvPr id="4" name="Slide Number Placeholder 3"/>
          <p:cNvSpPr>
            <a:spLocks noGrp="1"/>
          </p:cNvSpPr>
          <p:nvPr>
            <p:ph type="sldNum" sz="quarter" idx="10"/>
          </p:nvPr>
        </p:nvSpPr>
        <p:spPr/>
        <p:txBody>
          <a:bodyPr/>
          <a:lstStyle/>
          <a:p>
            <a:fld id="{FE236BE8-F160-43EF-AFCB-00FEAE57938C}" type="slidenum">
              <a:rPr lang="en-US" smtClean="0"/>
              <a:t>12</a:t>
            </a:fld>
            <a:endParaRPr lang="en-US"/>
          </a:p>
        </p:txBody>
      </p:sp>
    </p:spTree>
    <p:extLst>
      <p:ext uri="{BB962C8B-B14F-4D97-AF65-F5344CB8AC3E}">
        <p14:creationId xmlns:p14="http://schemas.microsoft.com/office/powerpoint/2010/main" val="2490824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Well, we have seen many examples of choices in</a:t>
            </a:r>
            <a:r>
              <a:rPr lang="en-US" baseline="0" dirty="0" smtClean="0">
                <a:latin typeface="Arial" charset="0"/>
              </a:rPr>
              <a:t> different fields. But now, I would like to come back to the application of choice models. </a:t>
            </a:r>
            <a:r>
              <a:rPr lang="en-US" dirty="0" smtClean="0">
                <a:latin typeface="Arial" charset="0"/>
              </a:rPr>
              <a:t>There are at least three aspects to the application of choice models, once they are estimated based on observed choice data. The first is to forecast choices and market shares into the future, because of changing demographic characteristics of consumers and alternative attributes. For example, the aging of the US population can have impacts on the mode and activity participation choices of individuals. The second is to proactively influence choice behavior rather than use choice models simply as a reactive tool. For instance, if a choice model indicates that mixed land-use encourages walking and bicycling, then a development strategy to proactively increase walking and bicycling would be to promote land-use mixing. The third is to inform policy analysis to decide whether to invest in a certain capital investment or not. For instance, in the transportation field, a new bus rapid transit system may provide overall welfare value that has to be compared to its cost. Similarly, in environmental economics, the degradation caused by an oil spill to water quality leads to a loss in value to anglers because of a deterioration in the quantity and diversity of fishes, and assessing this environmental harm is an important component of legal action against the polluter. </a:t>
            </a:r>
          </a:p>
          <a:p>
            <a:endParaRPr lang="en-US" dirty="0" smtClean="0">
              <a:latin typeface="Arial" charset="0"/>
            </a:endParaRPr>
          </a:p>
          <a:p>
            <a:r>
              <a:rPr lang="en-US" dirty="0" smtClean="0">
                <a:latin typeface="Arial" charset="0"/>
              </a:rPr>
              <a:t>Well, that’s it for this introductory video on choice modeling.</a:t>
            </a:r>
            <a:r>
              <a:rPr lang="en-US" baseline="0" dirty="0" smtClean="0">
                <a:latin typeface="Arial" charset="0"/>
              </a:rPr>
              <a:t> H</a:t>
            </a:r>
            <a:r>
              <a:rPr lang="en-US" dirty="0" smtClean="0">
                <a:latin typeface="Arial" charset="0"/>
              </a:rPr>
              <a:t>ave fun with the rest of the videos. Cheers.</a:t>
            </a:r>
            <a:endParaRPr lang="en-US" dirty="0"/>
          </a:p>
        </p:txBody>
      </p:sp>
      <p:sp>
        <p:nvSpPr>
          <p:cNvPr id="4" name="Slide Number Placeholder 3"/>
          <p:cNvSpPr>
            <a:spLocks noGrp="1"/>
          </p:cNvSpPr>
          <p:nvPr>
            <p:ph type="sldNum" sz="quarter" idx="10"/>
          </p:nvPr>
        </p:nvSpPr>
        <p:spPr/>
        <p:txBody>
          <a:bodyPr/>
          <a:lstStyle/>
          <a:p>
            <a:fld id="{FE236BE8-F160-43EF-AFCB-00FEAE57938C}" type="slidenum">
              <a:rPr lang="en-US" smtClean="0"/>
              <a:t>13</a:t>
            </a:fld>
            <a:endParaRPr lang="en-US"/>
          </a:p>
        </p:txBody>
      </p:sp>
    </p:spTree>
    <p:extLst>
      <p:ext uri="{BB962C8B-B14F-4D97-AF65-F5344CB8AC3E}">
        <p14:creationId xmlns:p14="http://schemas.microsoft.com/office/powerpoint/2010/main" val="297073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In general, choice modeling refers to a set of tools to predict the choice behavior of a group of decision-makers in a specific choice context. As we will see shortly, the decision-maker </a:t>
            </a:r>
            <a:r>
              <a:rPr lang="en-US" b="1" dirty="0" smtClean="0">
                <a:latin typeface="Arial" charset="0"/>
              </a:rPr>
              <a:t>may be </a:t>
            </a:r>
            <a:r>
              <a:rPr lang="en-US" dirty="0" smtClean="0">
                <a:latin typeface="Arial" charset="0"/>
              </a:rPr>
              <a:t>an individual, a household, a shipper, an organization, or some other decision making entity. At a fundamental level, choice modeling allows us to determine the relative influence of different attributes of alternatives and characteristics of decision makers when they make choice decisions.</a:t>
            </a:r>
          </a:p>
          <a:p>
            <a:endParaRPr lang="en-US" dirty="0"/>
          </a:p>
        </p:txBody>
      </p:sp>
      <p:sp>
        <p:nvSpPr>
          <p:cNvPr id="4" name="Slide Number Placeholder 3"/>
          <p:cNvSpPr>
            <a:spLocks noGrp="1"/>
          </p:cNvSpPr>
          <p:nvPr>
            <p:ph type="sldNum" sz="quarter" idx="10"/>
          </p:nvPr>
        </p:nvSpPr>
        <p:spPr/>
        <p:txBody>
          <a:bodyPr/>
          <a:lstStyle/>
          <a:p>
            <a:fld id="{FE236BE8-F160-43EF-AFCB-00FEAE57938C}" type="slidenum">
              <a:rPr lang="en-US" smtClean="0"/>
              <a:t>2</a:t>
            </a:fld>
            <a:endParaRPr lang="en-US"/>
          </a:p>
        </p:txBody>
      </p:sp>
    </p:spTree>
    <p:extLst>
      <p:ext uri="{BB962C8B-B14F-4D97-AF65-F5344CB8AC3E}">
        <p14:creationId xmlns:p14="http://schemas.microsoft.com/office/powerpoint/2010/main" val="393463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29665" eaLnBrk="0" hangingPunct="0">
              <a:defRPr sz="1300">
                <a:solidFill>
                  <a:schemeClr val="tx1"/>
                </a:solidFill>
                <a:latin typeface="Times New Roman" pitchFamily="18" charset="0"/>
              </a:defRPr>
            </a:lvl1pPr>
            <a:lvl2pPr marL="714422" indent="-274778" defTabSz="929665" eaLnBrk="0" hangingPunct="0">
              <a:defRPr sz="1300">
                <a:solidFill>
                  <a:schemeClr val="tx1"/>
                </a:solidFill>
                <a:latin typeface="Times New Roman" pitchFamily="18" charset="0"/>
              </a:defRPr>
            </a:lvl2pPr>
            <a:lvl3pPr marL="1099111" indent="-219822" defTabSz="929665" eaLnBrk="0" hangingPunct="0">
              <a:defRPr sz="1300">
                <a:solidFill>
                  <a:schemeClr val="tx1"/>
                </a:solidFill>
                <a:latin typeface="Times New Roman" pitchFamily="18" charset="0"/>
              </a:defRPr>
            </a:lvl3pPr>
            <a:lvl4pPr marL="1538755" indent="-219822" defTabSz="929665" eaLnBrk="0" hangingPunct="0">
              <a:defRPr sz="1300">
                <a:solidFill>
                  <a:schemeClr val="tx1"/>
                </a:solidFill>
                <a:latin typeface="Times New Roman" pitchFamily="18" charset="0"/>
              </a:defRPr>
            </a:lvl4pPr>
            <a:lvl5pPr marL="1978400" indent="-219822" defTabSz="929665" eaLnBrk="0" hangingPunct="0">
              <a:defRPr sz="1300">
                <a:solidFill>
                  <a:schemeClr val="tx1"/>
                </a:solidFill>
                <a:latin typeface="Times New Roman" pitchFamily="18" charset="0"/>
              </a:defRPr>
            </a:lvl5pPr>
            <a:lvl6pPr marL="2418044" indent="-219822" algn="ctr" defTabSz="929665" eaLnBrk="0" fontAlgn="base" hangingPunct="0">
              <a:spcBef>
                <a:spcPct val="50000"/>
              </a:spcBef>
              <a:spcAft>
                <a:spcPct val="0"/>
              </a:spcAft>
              <a:defRPr sz="1300">
                <a:solidFill>
                  <a:schemeClr val="tx1"/>
                </a:solidFill>
                <a:latin typeface="Times New Roman" pitchFamily="18" charset="0"/>
              </a:defRPr>
            </a:lvl6pPr>
            <a:lvl7pPr marL="2857689" indent="-219822" algn="ctr" defTabSz="929665" eaLnBrk="0" fontAlgn="base" hangingPunct="0">
              <a:spcBef>
                <a:spcPct val="50000"/>
              </a:spcBef>
              <a:spcAft>
                <a:spcPct val="0"/>
              </a:spcAft>
              <a:defRPr sz="1300">
                <a:solidFill>
                  <a:schemeClr val="tx1"/>
                </a:solidFill>
                <a:latin typeface="Times New Roman" pitchFamily="18" charset="0"/>
              </a:defRPr>
            </a:lvl7pPr>
            <a:lvl8pPr marL="3297333" indent="-219822" algn="ctr" defTabSz="929665" eaLnBrk="0" fontAlgn="base" hangingPunct="0">
              <a:spcBef>
                <a:spcPct val="50000"/>
              </a:spcBef>
              <a:spcAft>
                <a:spcPct val="0"/>
              </a:spcAft>
              <a:defRPr sz="1300">
                <a:solidFill>
                  <a:schemeClr val="tx1"/>
                </a:solidFill>
                <a:latin typeface="Times New Roman" pitchFamily="18" charset="0"/>
              </a:defRPr>
            </a:lvl8pPr>
            <a:lvl9pPr marL="3736978" indent="-219822" algn="ctr" defTabSz="929665" eaLnBrk="0" fontAlgn="base" hangingPunct="0">
              <a:spcBef>
                <a:spcPct val="50000"/>
              </a:spcBef>
              <a:spcAft>
                <a:spcPct val="0"/>
              </a:spcAft>
              <a:defRPr sz="1300">
                <a:solidFill>
                  <a:schemeClr val="tx1"/>
                </a:solidFill>
                <a:latin typeface="Times New Roman" pitchFamily="18" charset="0"/>
              </a:defRPr>
            </a:lvl9pPr>
          </a:lstStyle>
          <a:p>
            <a:pPr eaLnBrk="1" hangingPunct="1"/>
            <a:fld id="{4B8687ED-1573-4EDB-B792-B869927442AA}" type="slidenum">
              <a:rPr lang="en-US" sz="1200">
                <a:latin typeface="Arial" charset="0"/>
              </a:rPr>
              <a:pPr eaLnBrk="1" hangingPunct="1"/>
              <a:t>3</a:t>
            </a:fld>
            <a:endParaRPr lang="en-US" sz="120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dirty="0" smtClean="0">
                <a:latin typeface="Arial" charset="0"/>
              </a:rPr>
              <a:t>To get a better appreciation of what I mean, I will present a somewhat imperfect, but easy-to-understand, analogy developed by Steve Cook and Michael McGee. Consider that we observe a product choice made by an individual as well as the features of the many products from which the individual chooses the particular product. The features of the many products from which the individual chose the product may include brand name, color, size, advertising, and price. Think of the product choice along with all the features of the products as being a white beam of light that shines onto a transparent glass prism that represents a choice model. Then, the Choice Model, like a clear prism refracting a white beam of light into its component spectrum, will identify the ‘value’ of each component feature manifested in the multi-dimensional feature set represented in the products. More specifically, given the product choice made by an individual from a set of available products, the goal of the estimation phase of choice modeling is to infer how much the individual values each of several features of a product.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29665" eaLnBrk="0" hangingPunct="0">
              <a:defRPr sz="1300">
                <a:solidFill>
                  <a:schemeClr val="tx1"/>
                </a:solidFill>
                <a:latin typeface="Times New Roman" pitchFamily="18" charset="0"/>
              </a:defRPr>
            </a:lvl1pPr>
            <a:lvl2pPr marL="714422" indent="-274778" defTabSz="929665" eaLnBrk="0" hangingPunct="0">
              <a:defRPr sz="1300">
                <a:solidFill>
                  <a:schemeClr val="tx1"/>
                </a:solidFill>
                <a:latin typeface="Times New Roman" pitchFamily="18" charset="0"/>
              </a:defRPr>
            </a:lvl2pPr>
            <a:lvl3pPr marL="1099111" indent="-219822" defTabSz="929665" eaLnBrk="0" hangingPunct="0">
              <a:defRPr sz="1300">
                <a:solidFill>
                  <a:schemeClr val="tx1"/>
                </a:solidFill>
                <a:latin typeface="Times New Roman" pitchFamily="18" charset="0"/>
              </a:defRPr>
            </a:lvl3pPr>
            <a:lvl4pPr marL="1538755" indent="-219822" defTabSz="929665" eaLnBrk="0" hangingPunct="0">
              <a:defRPr sz="1300">
                <a:solidFill>
                  <a:schemeClr val="tx1"/>
                </a:solidFill>
                <a:latin typeface="Times New Roman" pitchFamily="18" charset="0"/>
              </a:defRPr>
            </a:lvl4pPr>
            <a:lvl5pPr marL="1978400" indent="-219822" defTabSz="929665" eaLnBrk="0" hangingPunct="0">
              <a:defRPr sz="1300">
                <a:solidFill>
                  <a:schemeClr val="tx1"/>
                </a:solidFill>
                <a:latin typeface="Times New Roman" pitchFamily="18" charset="0"/>
              </a:defRPr>
            </a:lvl5pPr>
            <a:lvl6pPr marL="2418044" indent="-219822" algn="ctr" defTabSz="929665" eaLnBrk="0" fontAlgn="base" hangingPunct="0">
              <a:spcBef>
                <a:spcPct val="50000"/>
              </a:spcBef>
              <a:spcAft>
                <a:spcPct val="0"/>
              </a:spcAft>
              <a:defRPr sz="1300">
                <a:solidFill>
                  <a:schemeClr val="tx1"/>
                </a:solidFill>
                <a:latin typeface="Times New Roman" pitchFamily="18" charset="0"/>
              </a:defRPr>
            </a:lvl6pPr>
            <a:lvl7pPr marL="2857689" indent="-219822" algn="ctr" defTabSz="929665" eaLnBrk="0" fontAlgn="base" hangingPunct="0">
              <a:spcBef>
                <a:spcPct val="50000"/>
              </a:spcBef>
              <a:spcAft>
                <a:spcPct val="0"/>
              </a:spcAft>
              <a:defRPr sz="1300">
                <a:solidFill>
                  <a:schemeClr val="tx1"/>
                </a:solidFill>
                <a:latin typeface="Times New Roman" pitchFamily="18" charset="0"/>
              </a:defRPr>
            </a:lvl7pPr>
            <a:lvl8pPr marL="3297333" indent="-219822" algn="ctr" defTabSz="929665" eaLnBrk="0" fontAlgn="base" hangingPunct="0">
              <a:spcBef>
                <a:spcPct val="50000"/>
              </a:spcBef>
              <a:spcAft>
                <a:spcPct val="0"/>
              </a:spcAft>
              <a:defRPr sz="1300">
                <a:solidFill>
                  <a:schemeClr val="tx1"/>
                </a:solidFill>
                <a:latin typeface="Times New Roman" pitchFamily="18" charset="0"/>
              </a:defRPr>
            </a:lvl8pPr>
            <a:lvl9pPr marL="3736978" indent="-219822" algn="ctr" defTabSz="929665" eaLnBrk="0" fontAlgn="base" hangingPunct="0">
              <a:spcBef>
                <a:spcPct val="50000"/>
              </a:spcBef>
              <a:spcAft>
                <a:spcPct val="0"/>
              </a:spcAft>
              <a:defRPr sz="1300">
                <a:solidFill>
                  <a:schemeClr val="tx1"/>
                </a:solidFill>
                <a:latin typeface="Times New Roman" pitchFamily="18" charset="0"/>
              </a:defRPr>
            </a:lvl9pPr>
          </a:lstStyle>
          <a:p>
            <a:pPr eaLnBrk="1" hangingPunct="1"/>
            <a:fld id="{6D8BC445-2FA2-4695-9BC6-F699BCF44001}" type="slidenum">
              <a:rPr lang="en-US" sz="1200">
                <a:latin typeface="Arial" charset="0"/>
              </a:rPr>
              <a:pPr eaLnBrk="1" hangingPunct="1"/>
              <a:t>4</a:t>
            </a:fld>
            <a:endParaRPr lang="en-US" sz="120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dirty="0" smtClean="0">
                <a:latin typeface="Arial" charset="0"/>
              </a:rPr>
              <a:t>In application, we then use the choice model to combine the valuation of an individual to specified features of a product to predict whether the individual will purchase the product</a:t>
            </a:r>
            <a:r>
              <a:rPr lang="en-US" baseline="0" dirty="0" smtClean="0">
                <a:latin typeface="Arial" charset="0"/>
              </a:rPr>
              <a:t> </a:t>
            </a:r>
            <a:r>
              <a:rPr lang="en-US" dirty="0" smtClean="0">
                <a:latin typeface="Arial" charset="0"/>
              </a:rPr>
              <a:t>from a wider choice set of products. We will return later again to this concept of application of choice models at the individual-level. Of course, when applied across individuals in the population, the individual-level choice predictions translate to a market share for each product in the market place.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To summarize, discrete choice models can be used to understand and predict a decision maker’s choice of one discrete alternative from a choice set of alternatives.</a:t>
            </a:r>
            <a:r>
              <a:rPr lang="en-US" baseline="0" dirty="0" smtClean="0">
                <a:latin typeface="Arial" charset="0"/>
              </a:rPr>
              <a:t> </a:t>
            </a:r>
            <a:r>
              <a:rPr lang="en-US" dirty="0" smtClean="0">
                <a:latin typeface="Arial" charset="0"/>
              </a:rPr>
              <a:t>Such models have numerous applications because</a:t>
            </a:r>
            <a:r>
              <a:rPr lang="en-US" baseline="0" dirty="0" smtClean="0">
                <a:latin typeface="Arial" charset="0"/>
              </a:rPr>
              <a:t> </a:t>
            </a:r>
            <a:r>
              <a:rPr lang="en-US" dirty="0" smtClean="0">
                <a:latin typeface="Arial" charset="0"/>
              </a:rPr>
              <a:t>many behavioral responses are discrete or qualitative in nature. Indeed, discrete choice models are used in many fields.</a:t>
            </a:r>
          </a:p>
        </p:txBody>
      </p:sp>
      <p:sp>
        <p:nvSpPr>
          <p:cNvPr id="4" name="Slide Number Placeholder 3"/>
          <p:cNvSpPr>
            <a:spLocks noGrp="1"/>
          </p:cNvSpPr>
          <p:nvPr>
            <p:ph type="sldNum" sz="quarter" idx="10"/>
          </p:nvPr>
        </p:nvSpPr>
        <p:spPr/>
        <p:txBody>
          <a:bodyPr/>
          <a:lstStyle/>
          <a:p>
            <a:fld id="{FE236BE8-F160-43EF-AFCB-00FEAE57938C}" type="slidenum">
              <a:rPr lang="en-US" smtClean="0"/>
              <a:t>5</a:t>
            </a:fld>
            <a:endParaRPr lang="en-US"/>
          </a:p>
        </p:txBody>
      </p:sp>
    </p:spTree>
    <p:extLst>
      <p:ext uri="{BB962C8B-B14F-4D97-AF65-F5344CB8AC3E}">
        <p14:creationId xmlns:p14="http://schemas.microsoft.com/office/powerpoint/2010/main" val="415907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latin typeface="Arial" charset="0"/>
              </a:rPr>
              <a:t>In marketing, consumer brand choice is a ubiquitous</a:t>
            </a:r>
            <a:r>
              <a:rPr lang="en-US" baseline="0" dirty="0" smtClean="0">
                <a:latin typeface="Arial" charset="0"/>
              </a:rPr>
              <a:t> context for analysis. For example, </a:t>
            </a:r>
            <a:r>
              <a:rPr lang="en-US" dirty="0" smtClean="0">
                <a:latin typeface="Arial" charset="0"/>
              </a:rPr>
              <a:t>yoghurt manufacturers and packagers may be interested in what features of their yoghurt, in terms of texture, fat-free or regular, package size, shelving and advertising actions, cost, and even simply the brand name affect consumer choices. </a:t>
            </a:r>
          </a:p>
          <a:p>
            <a:endParaRPr lang="en-US" dirty="0"/>
          </a:p>
        </p:txBody>
      </p:sp>
      <p:sp>
        <p:nvSpPr>
          <p:cNvPr id="4" name="Slide Number Placeholder 3"/>
          <p:cNvSpPr>
            <a:spLocks noGrp="1"/>
          </p:cNvSpPr>
          <p:nvPr>
            <p:ph type="sldNum" sz="quarter" idx="10"/>
          </p:nvPr>
        </p:nvSpPr>
        <p:spPr/>
        <p:txBody>
          <a:bodyPr/>
          <a:lstStyle/>
          <a:p>
            <a:fld id="{FE236BE8-F160-43EF-AFCB-00FEAE57938C}" type="slidenum">
              <a:rPr lang="en-US" smtClean="0"/>
              <a:t>6</a:t>
            </a:fld>
            <a:endParaRPr lang="en-US"/>
          </a:p>
        </p:txBody>
      </p:sp>
    </p:spTree>
    <p:extLst>
      <p:ext uri="{BB962C8B-B14F-4D97-AF65-F5344CB8AC3E}">
        <p14:creationId xmlns:p14="http://schemas.microsoft.com/office/powerpoint/2010/main" val="170742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latin typeface="Segoe UI Light" pitchFamily="34" charset="0"/>
              </a:rPr>
              <a:t>Another example in marketing would be in consumer product development, such as in the design of an electric car. What features would be important to consumers? Which population segment is most likely to buy? What is the interplay between the product features and who might buy, and how do I strategize to increase the</a:t>
            </a:r>
            <a:r>
              <a:rPr lang="en-US" baseline="0" dirty="0" smtClean="0">
                <a:latin typeface="Segoe UI Light" pitchFamily="34" charset="0"/>
              </a:rPr>
              <a:t> acceptance</a:t>
            </a:r>
            <a:r>
              <a:rPr lang="en-US" dirty="0" smtClean="0">
                <a:latin typeface="Segoe UI Light" pitchFamily="34" charset="0"/>
              </a:rPr>
              <a:t> of my new product?   </a:t>
            </a:r>
          </a:p>
        </p:txBody>
      </p:sp>
      <p:sp>
        <p:nvSpPr>
          <p:cNvPr id="4" name="Slide Number Placeholder 3"/>
          <p:cNvSpPr>
            <a:spLocks noGrp="1"/>
          </p:cNvSpPr>
          <p:nvPr>
            <p:ph type="sldNum" sz="quarter" idx="10"/>
          </p:nvPr>
        </p:nvSpPr>
        <p:spPr/>
        <p:txBody>
          <a:bodyPr/>
          <a:lstStyle/>
          <a:p>
            <a:fld id="{FE236BE8-F160-43EF-AFCB-00FEAE57938C}" type="slidenum">
              <a:rPr lang="en-US" smtClean="0"/>
              <a:t>7</a:t>
            </a:fld>
            <a:endParaRPr lang="en-US"/>
          </a:p>
        </p:txBody>
      </p:sp>
    </p:spTree>
    <p:extLst>
      <p:ext uri="{BB962C8B-B14F-4D97-AF65-F5344CB8AC3E}">
        <p14:creationId xmlns:p14="http://schemas.microsoft.com/office/powerpoint/2010/main" val="3336912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latin typeface="Arial" charset="0"/>
              </a:rPr>
              <a:t>In the transportation field, analysts and policy-makers may want to know how pricing affects route choice. Different routes may entail different travel times, travel time reliabilities, and</a:t>
            </a:r>
            <a:r>
              <a:rPr lang="en-US" baseline="0" dirty="0" smtClean="0">
                <a:latin typeface="Arial" charset="0"/>
              </a:rPr>
              <a:t> costs, among other characteristics. The analyst may then be interested in knowing whether a driver will select a planned new toll roadway or a current roadway with a new pricing scheme. This has implications for the level of travel time and travel time reliability changes on the priced route and other non-priced routes, as well as for the potential revenues generated. Of interest is also the design of the pricing scheme. </a:t>
            </a:r>
            <a:r>
              <a:rPr lang="en-US" dirty="0" smtClean="0">
                <a:latin typeface="Arial" charset="0"/>
              </a:rPr>
              <a:t>Or this can be turned around to ask how much is</a:t>
            </a:r>
            <a:r>
              <a:rPr lang="en-US" baseline="0" dirty="0" smtClean="0">
                <a:latin typeface="Arial" charset="0"/>
              </a:rPr>
              <a:t> a </a:t>
            </a:r>
            <a:r>
              <a:rPr lang="en-US" dirty="0" smtClean="0">
                <a:latin typeface="Arial" charset="0"/>
              </a:rPr>
              <a:t>driver</a:t>
            </a:r>
            <a:r>
              <a:rPr lang="en-US" baseline="0" dirty="0" smtClean="0">
                <a:latin typeface="Arial" charset="0"/>
              </a:rPr>
              <a:t> </a:t>
            </a:r>
            <a:r>
              <a:rPr lang="en-US" dirty="0" smtClean="0">
                <a:latin typeface="Arial" charset="0"/>
              </a:rPr>
              <a:t>willing to pay to reduce travel time and increase reliability?</a:t>
            </a:r>
          </a:p>
        </p:txBody>
      </p:sp>
      <p:sp>
        <p:nvSpPr>
          <p:cNvPr id="4" name="Slide Number Placeholder 3"/>
          <p:cNvSpPr>
            <a:spLocks noGrp="1"/>
          </p:cNvSpPr>
          <p:nvPr>
            <p:ph type="sldNum" sz="quarter" idx="10"/>
          </p:nvPr>
        </p:nvSpPr>
        <p:spPr/>
        <p:txBody>
          <a:bodyPr/>
          <a:lstStyle/>
          <a:p>
            <a:fld id="{FE236BE8-F160-43EF-AFCB-00FEAE57938C}" type="slidenum">
              <a:rPr lang="en-US" smtClean="0"/>
              <a:t>8</a:t>
            </a:fld>
            <a:endParaRPr lang="en-US"/>
          </a:p>
        </p:txBody>
      </p:sp>
    </p:spTree>
    <p:extLst>
      <p:ext uri="{BB962C8B-B14F-4D97-AF65-F5344CB8AC3E}">
        <p14:creationId xmlns:p14="http://schemas.microsoft.com/office/powerpoint/2010/main" val="2153501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latin typeface="Arial" charset="0"/>
              </a:rPr>
              <a:t>As indicated earlier, the decision maker may not always be an individual consumer. In the field of energy economics, a choice context of interest</a:t>
            </a:r>
            <a:r>
              <a:rPr lang="en-US" baseline="0" dirty="0" smtClean="0">
                <a:latin typeface="Arial" charset="0"/>
              </a:rPr>
              <a:t> may be how a </a:t>
            </a:r>
            <a:r>
              <a:rPr lang="en-US" dirty="0" smtClean="0">
                <a:latin typeface="Arial" charset="0"/>
              </a:rPr>
              <a:t>city decides</a:t>
            </a:r>
            <a:r>
              <a:rPr lang="en-US" baseline="0" dirty="0" smtClean="0">
                <a:latin typeface="Arial" charset="0"/>
              </a:rPr>
              <a:t> on </a:t>
            </a:r>
            <a:r>
              <a:rPr lang="en-US" dirty="0" smtClean="0">
                <a:latin typeface="Arial" charset="0"/>
              </a:rPr>
              <a:t>investing its resources to generate more energy. Should the city invest in conventional power grid systems, or in solar power, or in wind energy infrastructure. This choice is likely to be affected by the profile of consumers residing in the city, the current infrastructure in the city, and the cost and possible benefits of each type of energy source investment. Another point to note here is that the city may actually invest in a combination of different energy sources and to different extents, which can be analyzed through what are now referred to as multiple discrete choice models. However, unless otherwise stated, the focus of the early parts of the video course at the site will be on decision agents choosing one alternative from a set of mutually exclusive alternatives. </a:t>
            </a:r>
          </a:p>
        </p:txBody>
      </p:sp>
      <p:sp>
        <p:nvSpPr>
          <p:cNvPr id="4" name="Slide Number Placeholder 3"/>
          <p:cNvSpPr>
            <a:spLocks noGrp="1"/>
          </p:cNvSpPr>
          <p:nvPr>
            <p:ph type="sldNum" sz="quarter" idx="10"/>
          </p:nvPr>
        </p:nvSpPr>
        <p:spPr/>
        <p:txBody>
          <a:bodyPr/>
          <a:lstStyle/>
          <a:p>
            <a:fld id="{FE236BE8-F160-43EF-AFCB-00FEAE57938C}" type="slidenum">
              <a:rPr lang="en-US" smtClean="0"/>
              <a:t>9</a:t>
            </a:fld>
            <a:endParaRPr lang="en-US"/>
          </a:p>
        </p:txBody>
      </p:sp>
    </p:spTree>
    <p:extLst>
      <p:ext uri="{BB962C8B-B14F-4D97-AF65-F5344CB8AC3E}">
        <p14:creationId xmlns:p14="http://schemas.microsoft.com/office/powerpoint/2010/main" val="3524765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hasCustomPrompt="1"/>
          </p:nvPr>
        </p:nvSpPr>
        <p:spPr>
          <a:xfrm>
            <a:off x="0" y="3733800"/>
            <a:ext cx="9144000" cy="9906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Topic</a:t>
            </a:r>
            <a:endParaRPr kumimoji="0" lang="en-US" dirty="0"/>
          </a:p>
        </p:txBody>
      </p:sp>
      <p:sp>
        <p:nvSpPr>
          <p:cNvPr id="7" name="Rectangle 6"/>
          <p:cNvSpPr/>
          <p:nvPr/>
        </p:nvSpPr>
        <p:spPr>
          <a:xfrm>
            <a:off x="62931" y="1066800"/>
            <a:ext cx="9021537" cy="1909852"/>
          </a:xfrm>
          <a:prstGeom prst="rect">
            <a:avLst/>
          </a:prstGeom>
          <a:solidFill>
            <a:schemeClr val="tx2">
              <a:lumMod val="20000"/>
              <a:lumOff val="8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1232" y="990600"/>
            <a:ext cx="9021537"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6"/>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solidFill>
                <a:schemeClr val="accent6"/>
              </a:solidFill>
            </a:endParaRPr>
          </a:p>
        </p:txBody>
      </p:sp>
      <p:sp>
        <p:nvSpPr>
          <p:cNvPr id="15" name="TextBox 14"/>
          <p:cNvSpPr txBox="1"/>
          <p:nvPr userDrawn="1"/>
        </p:nvSpPr>
        <p:spPr>
          <a:xfrm>
            <a:off x="3429000" y="3276600"/>
            <a:ext cx="2286000" cy="381000"/>
          </a:xfrm>
          <a:prstGeom prst="rect">
            <a:avLst/>
          </a:prstGeom>
          <a:noFill/>
        </p:spPr>
        <p:txBody>
          <a:bodyPr wrap="square" rtlCol="0">
            <a:spAutoFit/>
          </a:bodyPr>
          <a:lstStyle/>
          <a:p>
            <a:pPr algn="ctr"/>
            <a:r>
              <a:rPr lang="en-US" b="1" dirty="0" smtClean="0">
                <a:latin typeface="Arial Narrow" pitchFamily="34" charset="0"/>
              </a:rPr>
              <a:t>Topic</a:t>
            </a:r>
            <a:endParaRPr lang="en-US" b="1" dirty="0">
              <a:latin typeface="Arial Narrow" pitchFamily="34" charset="0"/>
            </a:endParaRPr>
          </a:p>
        </p:txBody>
      </p:sp>
      <p:sp>
        <p:nvSpPr>
          <p:cNvPr id="16" name="TextBox 15"/>
          <p:cNvSpPr txBox="1"/>
          <p:nvPr userDrawn="1"/>
        </p:nvSpPr>
        <p:spPr>
          <a:xfrm>
            <a:off x="3429000" y="4800600"/>
            <a:ext cx="2286000" cy="381000"/>
          </a:xfrm>
          <a:prstGeom prst="rect">
            <a:avLst/>
          </a:prstGeom>
          <a:noFill/>
        </p:spPr>
        <p:txBody>
          <a:bodyPr wrap="square" rtlCol="0">
            <a:spAutoFit/>
          </a:bodyPr>
          <a:lstStyle/>
          <a:p>
            <a:pPr algn="ctr"/>
            <a:r>
              <a:rPr lang="en-US" b="1" dirty="0" smtClean="0">
                <a:latin typeface="Arial Narrow" pitchFamily="34" charset="0"/>
              </a:rPr>
              <a:t>Presented By</a:t>
            </a:r>
            <a:endParaRPr lang="en-US" b="1" dirty="0">
              <a:latin typeface="Arial Narrow" pitchFamily="34" charset="0"/>
            </a:endParaRPr>
          </a:p>
        </p:txBody>
      </p:sp>
      <p:pic>
        <p:nvPicPr>
          <p:cNvPr id="20" name="Picture 19" descr="OnChoiceModelingTitle.png"/>
          <p:cNvPicPr>
            <a:picLocks noChangeAspect="1"/>
          </p:cNvPicPr>
          <p:nvPr userDrawn="1"/>
        </p:nvPicPr>
        <p:blipFill>
          <a:blip r:embed="rId2"/>
          <a:stretch>
            <a:fillRect/>
          </a:stretch>
        </p:blipFill>
        <p:spPr>
          <a:xfrm>
            <a:off x="0" y="1219200"/>
            <a:ext cx="9144000" cy="1712730"/>
          </a:xfrm>
          <a:prstGeom prst="rect">
            <a:avLst/>
          </a:prstGeom>
        </p:spPr>
      </p:pic>
      <p:sp>
        <p:nvSpPr>
          <p:cNvPr id="24" name="Text Placeholder 23"/>
          <p:cNvSpPr>
            <a:spLocks noGrp="1"/>
          </p:cNvSpPr>
          <p:nvPr>
            <p:ph type="body" sz="quarter" idx="11" hasCustomPrompt="1"/>
          </p:nvPr>
        </p:nvSpPr>
        <p:spPr>
          <a:xfrm>
            <a:off x="0" y="5715000"/>
            <a:ext cx="9144000" cy="381000"/>
          </a:xfrm>
        </p:spPr>
        <p:txBody>
          <a:bodyPr/>
          <a:lstStyle>
            <a:lvl1pPr marL="0" marR="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solidFill>
                  <a:srgbClr val="0070C0"/>
                </a:solidFill>
              </a:defRPr>
            </a:lvl1p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000" b="0" i="0" u="none" strike="noStrike" kern="1200" cap="none" spc="0" normalizeH="0" baseline="0" noProof="0" dirty="0" smtClean="0">
                <a:ln>
                  <a:noFill/>
                </a:ln>
                <a:solidFill>
                  <a:schemeClr val="tx2"/>
                </a:solidFill>
                <a:effectLst/>
                <a:uLnTx/>
                <a:uFillTx/>
                <a:latin typeface="Arial Narrow" pitchFamily="34" charset="0"/>
                <a:ea typeface="+mn-ea"/>
                <a:cs typeface="+mn-cs"/>
              </a:rPr>
              <a:t>Click to edit Institution</a:t>
            </a:r>
            <a:endParaRPr kumimoji="0" lang="en-US" sz="2000" b="0" i="0" u="none" strike="noStrike" kern="1200" cap="none" spc="0" normalizeH="0" baseline="0" noProof="0" dirty="0">
              <a:ln>
                <a:noFill/>
              </a:ln>
              <a:solidFill>
                <a:schemeClr val="tx2"/>
              </a:solidFill>
              <a:effectLst/>
              <a:uLnTx/>
              <a:uFillTx/>
              <a:latin typeface="Arial Narrow" pitchFamily="34" charset="0"/>
              <a:ea typeface="+mn-ea"/>
              <a:cs typeface="+mn-cs"/>
            </a:endParaRPr>
          </a:p>
        </p:txBody>
      </p:sp>
      <p:sp>
        <p:nvSpPr>
          <p:cNvPr id="22" name="Text Placeholder 21"/>
          <p:cNvSpPr>
            <a:spLocks noGrp="1"/>
          </p:cNvSpPr>
          <p:nvPr>
            <p:ph type="body" sz="quarter" idx="10" hasCustomPrompt="1"/>
          </p:nvPr>
        </p:nvSpPr>
        <p:spPr>
          <a:xfrm>
            <a:off x="0" y="5181600"/>
            <a:ext cx="9144000" cy="457200"/>
          </a:xfrm>
        </p:spPr>
        <p:txBody>
          <a:bodyPr/>
          <a:lstStyle>
            <a:lvl1pPr marL="0" marR="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solidFill>
                  <a:srgbClr val="0070C0"/>
                </a:solidFill>
              </a:defRPr>
            </a:lvl1p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600" b="0" i="0" u="none" strike="noStrike" kern="1200" cap="none" spc="0" normalizeH="0" baseline="0" noProof="0" dirty="0" smtClean="0">
                <a:ln>
                  <a:noFill/>
                </a:ln>
                <a:solidFill>
                  <a:schemeClr val="tx2"/>
                </a:solidFill>
                <a:effectLst/>
                <a:uLnTx/>
                <a:uFillTx/>
                <a:latin typeface="Arial Narrow" pitchFamily="34" charset="0"/>
                <a:ea typeface="+mn-ea"/>
                <a:cs typeface="+mn-cs"/>
              </a:rPr>
              <a:t>Click to edit Name</a:t>
            </a:r>
            <a:endParaRPr kumimoji="0" lang="en-US" sz="2600" b="0" i="0" u="none" strike="noStrike" kern="1200" cap="none" spc="0" normalizeH="0" baseline="0" noProof="0" dirty="0">
              <a:ln>
                <a:noFill/>
              </a:ln>
              <a:solidFill>
                <a:schemeClr val="tx2"/>
              </a:solidFill>
              <a:effectLst/>
              <a:uLnTx/>
              <a:uFillTx/>
              <a:latin typeface="Arial Narrow" pitchFamily="34" charset="0"/>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fld id="{B299FB50-7DB3-45F0-9D9D-C61F50DAFD2D}" type="datetimeFigureOut">
              <a:rPr lang="en-US" smtClean="0"/>
              <a:pPr/>
              <a:t>9/8/2013</a:t>
            </a:fld>
            <a:endParaRPr lang="en-US"/>
          </a:p>
        </p:txBody>
      </p:sp>
      <p:sp>
        <p:nvSpPr>
          <p:cNvPr id="5" name="Footer Placeholder 4"/>
          <p:cNvSpPr>
            <a:spLocks noGrp="1"/>
          </p:cNvSpPr>
          <p:nvPr>
            <p:ph type="ftr" sz="quarter" idx="11"/>
          </p:nvPr>
        </p:nvSpPr>
        <p:spPr>
          <a:xfrm>
            <a:off x="609600" y="6248400"/>
            <a:ext cx="3200400" cy="381000"/>
          </a:xfrm>
          <a:prstGeom prst="rect">
            <a:avLst/>
          </a:prstGeom>
        </p:spPr>
        <p:txBody>
          <a:bodyPr/>
          <a:lstStyle/>
          <a:p>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F2A5D52A-4AB7-4036-999C-03C594E7F8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fld id="{B299FB50-7DB3-45F0-9D9D-C61F50DAFD2D}" type="datetimeFigureOut">
              <a:rPr lang="en-US" smtClean="0"/>
              <a:pPr/>
              <a:t>9/8/2013</a:t>
            </a:fld>
            <a:endParaRPr lang="en-US"/>
          </a:p>
        </p:txBody>
      </p:sp>
      <p:sp>
        <p:nvSpPr>
          <p:cNvPr id="5" name="Footer Placeholder 4"/>
          <p:cNvSpPr>
            <a:spLocks noGrp="1"/>
          </p:cNvSpPr>
          <p:nvPr>
            <p:ph type="ftr" sz="quarter" idx="11"/>
          </p:nvPr>
        </p:nvSpPr>
        <p:spPr>
          <a:xfrm>
            <a:off x="609600" y="6248400"/>
            <a:ext cx="3200400" cy="381000"/>
          </a:xfrm>
          <a:prstGeom prst="rect">
            <a:avLst/>
          </a:prstGeom>
        </p:spPr>
        <p:txBody>
          <a:bodyPr/>
          <a:lstStyle/>
          <a:p>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F2A5D52A-4AB7-4036-999C-03C594E7F8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228600" y="152400"/>
            <a:ext cx="8686800" cy="838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28600" y="274638"/>
            <a:ext cx="8686800" cy="715962"/>
          </a:xfrm>
        </p:spPr>
        <p:txBody>
          <a:bodyPr/>
          <a:lstStyle>
            <a:lvl1pPr>
              <a:defRPr>
                <a:solidFill>
                  <a:schemeClr val="accent6">
                    <a:lumMod val="40000"/>
                    <a:lumOff val="60000"/>
                  </a:schemeClr>
                </a:solidFill>
                <a:latin typeface="Arial Black" pitchFamily="34" charset="0"/>
              </a:defRPr>
            </a:lvl1pPr>
          </a:lstStyle>
          <a:p>
            <a:r>
              <a:rPr kumimoji="0" lang="en-US" dirty="0" smtClean="0"/>
              <a:t>Edit Master title style</a:t>
            </a:r>
            <a:endParaRPr kumimoji="0" lang="en-US" dirty="0"/>
          </a:p>
        </p:txBody>
      </p:sp>
      <p:sp>
        <p:nvSpPr>
          <p:cNvPr id="8" name="Content Placeholder 7"/>
          <p:cNvSpPr>
            <a:spLocks noGrp="1"/>
          </p:cNvSpPr>
          <p:nvPr>
            <p:ph sz="quarter" idx="1"/>
          </p:nvPr>
        </p:nvSpPr>
        <p:spPr>
          <a:xfrm>
            <a:off x="228600" y="1066800"/>
            <a:ext cx="8686800" cy="4953000"/>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userDrawn="1"/>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6">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6" name="Footer Placeholder 5"/>
          <p:cNvSpPr>
            <a:spLocks noGrp="1"/>
          </p:cNvSpPr>
          <p:nvPr>
            <p:ph type="ftr" sz="quarter" idx="11"/>
          </p:nvPr>
        </p:nvSpPr>
        <p:spPr>
          <a:xfrm>
            <a:off x="914400" y="6172200"/>
            <a:ext cx="3886200" cy="457200"/>
          </a:xfrm>
          <a:prstGeom prst="rect">
            <a:avLst/>
          </a:prstGeom>
        </p:spPr>
        <p:txBody>
          <a:bodyPr/>
          <a:lstStyle/>
          <a:p>
            <a:endParaRPr lang="en-US"/>
          </a:p>
        </p:txBody>
      </p:sp>
      <p:sp>
        <p:nvSpPr>
          <p:cNvPr id="7" name="Slide Number Placeholder 6"/>
          <p:cNvSpPr>
            <a:spLocks noGrp="1"/>
          </p:cNvSpPr>
          <p:nvPr>
            <p:ph type="sldNum" sz="quarter" idx="12"/>
          </p:nvPr>
        </p:nvSpPr>
        <p:spPr>
          <a:xfrm>
            <a:off x="146304" y="6208776"/>
            <a:ext cx="457200" cy="457200"/>
          </a:xfrm>
          <a:prstGeom prst="ellipse">
            <a:avLst/>
          </a:prstGeom>
        </p:spPr>
        <p:txBody>
          <a:bodyPr/>
          <a:lstStyle/>
          <a:p>
            <a:fld id="{F2A5D52A-4AB7-4036-999C-03C594E7F88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13" name="Text Placeholder 12"/>
          <p:cNvSpPr>
            <a:spLocks noGrp="1"/>
          </p:cNvSpPr>
          <p:nvPr>
            <p:ph type="body" idx="1"/>
          </p:nvPr>
        </p:nvSpPr>
        <p:spPr>
          <a:xfrm>
            <a:off x="228600" y="1066800"/>
            <a:ext cx="8686800" cy="4953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1" name="Rounded Rectangle 10"/>
          <p:cNvSpPr/>
          <p:nvPr userDrawn="1"/>
        </p:nvSpPr>
        <p:spPr>
          <a:xfrm>
            <a:off x="228600" y="152400"/>
            <a:ext cx="8686800" cy="838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21"/>
          <p:cNvSpPr>
            <a:spLocks noGrp="1"/>
          </p:cNvSpPr>
          <p:nvPr>
            <p:ph type="title"/>
          </p:nvPr>
        </p:nvSpPr>
        <p:spPr>
          <a:xfrm>
            <a:off x="228600" y="274638"/>
            <a:ext cx="8686800" cy="715962"/>
          </a:xfrm>
          <a:prstGeom prst="rect">
            <a:avLst/>
          </a:prstGeom>
        </p:spPr>
        <p:txBody>
          <a:bodyPr bIns="91440" anchor="b" anchorCtr="0">
            <a:normAutofit/>
          </a:bodyPr>
          <a:lstStyle/>
          <a:p>
            <a:r>
              <a:rPr kumimoji="0" lang="en-US" dirty="0" smtClean="0"/>
              <a:t>Edit Master title style</a:t>
            </a:r>
            <a:endParaRPr kumimoji="0" lang="en-US" dirty="0"/>
          </a:p>
        </p:txBody>
      </p:sp>
      <p:sp>
        <p:nvSpPr>
          <p:cNvPr id="12" name="TextBox 11"/>
          <p:cNvSpPr txBox="1"/>
          <p:nvPr userDrawn="1"/>
        </p:nvSpPr>
        <p:spPr>
          <a:xfrm>
            <a:off x="762000" y="6324600"/>
            <a:ext cx="3810000"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6">
                    <a:lumMod val="75000"/>
                  </a:schemeClr>
                </a:solidFill>
                <a:latin typeface="Arial Narrow" pitchFamily="34" charset="0"/>
              </a:rPr>
              <a:t>On Choice Modeling: A TRB Web Video Resource</a:t>
            </a:r>
            <a:endParaRPr lang="en-US" sz="1400" dirty="0">
              <a:solidFill>
                <a:schemeClr val="accent6">
                  <a:lumMod val="75000"/>
                </a:schemeClr>
              </a:solidFill>
              <a:latin typeface="Arial Narrow" pitchFamily="34" charset="0"/>
            </a:endParaRPr>
          </a:p>
        </p:txBody>
      </p:sp>
      <p:pic>
        <p:nvPicPr>
          <p:cNvPr id="10" name="Picture 9" descr="sign_fork.png"/>
          <p:cNvPicPr>
            <a:picLocks noChangeAspect="1"/>
          </p:cNvPicPr>
          <p:nvPr userDrawn="1"/>
        </p:nvPicPr>
        <p:blipFill>
          <a:blip r:embed="rId13" cstate="print"/>
          <a:stretch>
            <a:fillRect/>
          </a:stretch>
        </p:blipFill>
        <p:spPr>
          <a:xfrm>
            <a:off x="0" y="6019800"/>
            <a:ext cx="838200" cy="8382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accent6">
              <a:lumMod val="40000"/>
              <a:lumOff val="60000"/>
            </a:schemeClr>
          </a:solidFill>
          <a:latin typeface="Arial Black" pitchFamily="34" charset="0"/>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Arial Narrow" pitchFamily="34" charset="0"/>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Arial Narrow"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Arial Narrow" pitchFamily="34" charset="0"/>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Arial Narrow" pitchFamily="34" charset="0"/>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Arial Narrow"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media10.wma"/><Relationship Id="rId7" Type="http://schemas.openxmlformats.org/officeDocument/2006/relationships/image" Target="../media/image4.png"/><Relationship Id="rId2" Type="http://schemas.microsoft.com/office/2007/relationships/media" Target="../media/media10.wma"/><Relationship Id="rId1" Type="http://schemas.openxmlformats.org/officeDocument/2006/relationships/tags" Target="../tags/tag4.xml"/><Relationship Id="rId6" Type="http://schemas.openxmlformats.org/officeDocument/2006/relationships/image" Target="../media/image19.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7" Type="http://schemas.openxmlformats.org/officeDocument/2006/relationships/image" Target="../media/image4.png"/><Relationship Id="rId2" Type="http://schemas.microsoft.com/office/2007/relationships/media" Target="../media/media11.wma"/><Relationship Id="rId1" Type="http://schemas.openxmlformats.org/officeDocument/2006/relationships/tags" Target="../tags/tag5.xml"/><Relationship Id="rId6" Type="http://schemas.openxmlformats.org/officeDocument/2006/relationships/image" Target="../media/image20.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slideLayout" Target="../slideLayouts/slideLayout2.xml"/><Relationship Id="rId7" Type="http://schemas.openxmlformats.org/officeDocument/2006/relationships/image" Target="../media/image23.wmf"/><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22.wmf"/><Relationship Id="rId5" Type="http://schemas.openxmlformats.org/officeDocument/2006/relationships/image" Target="../media/image21.wmf"/><Relationship Id="rId10" Type="http://schemas.openxmlformats.org/officeDocument/2006/relationships/image" Target="../media/image4.png"/><Relationship Id="rId4" Type="http://schemas.openxmlformats.org/officeDocument/2006/relationships/notesSlide" Target="../notesSlides/notesSlide12.xml"/><Relationship Id="rId9"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2" Type="http://schemas.microsoft.com/office/2007/relationships/media" Target="../media/media13.wma"/><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audio" Target="../media/media3.wma"/><Relationship Id="rId7" Type="http://schemas.openxmlformats.org/officeDocument/2006/relationships/image" Target="../media/image7.jpg"/><Relationship Id="rId2" Type="http://schemas.microsoft.com/office/2007/relationships/media" Target="../media/media3.wma"/><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media8.wma"/><Relationship Id="rId7" Type="http://schemas.openxmlformats.org/officeDocument/2006/relationships/image" Target="../media/image14.jpeg"/><Relationship Id="rId2" Type="http://schemas.microsoft.com/office/2007/relationships/media" Target="../media/media8.wma"/><Relationship Id="rId1" Type="http://schemas.openxmlformats.org/officeDocument/2006/relationships/tags" Target="../tags/tag2.xml"/><Relationship Id="rId6" Type="http://schemas.openxmlformats.org/officeDocument/2006/relationships/image" Target="../media/image13.jpeg"/><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media9.wma"/><Relationship Id="rId7" Type="http://schemas.openxmlformats.org/officeDocument/2006/relationships/image" Target="../media/image16.jpeg"/><Relationship Id="rId2" Type="http://schemas.microsoft.com/office/2007/relationships/media" Target="../media/media9.wma"/><Relationship Id="rId1" Type="http://schemas.openxmlformats.org/officeDocument/2006/relationships/tags" Target="../tags/tag3.xml"/><Relationship Id="rId6" Type="http://schemas.openxmlformats.org/officeDocument/2006/relationships/image" Target="../media/image15.jpeg"/><Relationship Id="rId5" Type="http://schemas.openxmlformats.org/officeDocument/2006/relationships/notesSlide" Target="../notesSlides/notesSlide9.xml"/><Relationship Id="rId10" Type="http://schemas.openxmlformats.org/officeDocument/2006/relationships/image" Target="../media/image4.png"/><Relationship Id="rId4" Type="http://schemas.openxmlformats.org/officeDocument/2006/relationships/slideLayout" Target="../slideLayouts/slideLayout2.xml"/><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General Introduction to Choice Modeling</a:t>
            </a:r>
            <a:endParaRPr lang="en-US" dirty="0"/>
          </a:p>
        </p:txBody>
      </p:sp>
      <p:sp>
        <p:nvSpPr>
          <p:cNvPr id="6" name="Text Placeholder 5"/>
          <p:cNvSpPr>
            <a:spLocks noGrp="1"/>
          </p:cNvSpPr>
          <p:nvPr>
            <p:ph type="body" sz="quarter" idx="11"/>
          </p:nvPr>
        </p:nvSpPr>
        <p:spPr/>
        <p:txBody>
          <a:bodyPr>
            <a:normAutofit fontScale="85000" lnSpcReduction="20000"/>
          </a:bodyPr>
          <a:lstStyle/>
          <a:p>
            <a:r>
              <a:rPr lang="en-US" dirty="0" smtClean="0"/>
              <a:t>University of Texas at Austin</a:t>
            </a:r>
            <a:endParaRPr lang="en-US" dirty="0"/>
          </a:p>
        </p:txBody>
      </p:sp>
      <p:sp>
        <p:nvSpPr>
          <p:cNvPr id="5" name="Text Placeholder 4"/>
          <p:cNvSpPr>
            <a:spLocks noGrp="1"/>
          </p:cNvSpPr>
          <p:nvPr>
            <p:ph type="body" sz="quarter" idx="10"/>
          </p:nvPr>
        </p:nvSpPr>
        <p:spPr/>
        <p:txBody>
          <a:bodyPr>
            <a:normAutofit lnSpcReduction="10000"/>
          </a:bodyPr>
          <a:lstStyle/>
          <a:p>
            <a:r>
              <a:rPr lang="en-US" dirty="0" smtClean="0"/>
              <a:t>Chandra R. </a:t>
            </a:r>
            <a:r>
              <a:rPr lang="en-US" dirty="0" err="1" smtClean="0"/>
              <a:t>Bhat</a:t>
            </a:r>
            <a:endParaRPr lang="en-US" dirty="0"/>
          </a:p>
        </p:txBody>
      </p:sp>
      <p:pic>
        <p:nvPicPr>
          <p:cNvPr id="29" name="Audio 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386"/>
    </mc:Choice>
    <mc:Fallback xmlns="">
      <p:transition spd="slow" advTm="233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Economics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An Angler’s choice of fishing site</a:t>
            </a:r>
            <a:endParaRPr lang="en-US" dirty="0"/>
          </a:p>
        </p:txBody>
      </p:sp>
      <p:pic>
        <p:nvPicPr>
          <p:cNvPr id="4" name="Picture 2" descr="C:\Users\caee-rp22687-la\Desktop\Images\fishing si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496880"/>
            <a:ext cx="44196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04238" y="6218238"/>
            <a:ext cx="487362" cy="487362"/>
          </a:xfrm>
          <a:prstGeom prst="rect">
            <a:avLst/>
          </a:prstGeom>
        </p:spPr>
      </p:pic>
    </p:spTree>
    <p:custDataLst>
      <p:tags r:id="rId1"/>
    </p:custDataLst>
    <p:extLst>
      <p:ext uri="{BB962C8B-B14F-4D97-AF65-F5344CB8AC3E}">
        <p14:creationId xmlns:p14="http://schemas.microsoft.com/office/powerpoint/2010/main" val="194540491"/>
      </p:ext>
    </p:extLst>
  </p:cSld>
  <p:clrMapOvr>
    <a:masterClrMapping/>
  </p:clrMapOvr>
  <mc:AlternateContent xmlns:mc="http://schemas.openxmlformats.org/markup-compatibility/2006" xmlns:p14="http://schemas.microsoft.com/office/powerpoint/2010/main">
    <mc:Choice Requires="p14">
      <p:transition spd="slow" p14:dur="2000" advTm="29014"/>
    </mc:Choice>
    <mc:Fallback xmlns="">
      <p:transition spd="slow" advTm="290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Geography</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Firm location </a:t>
            </a:r>
            <a:r>
              <a:rPr lang="en-US" dirty="0"/>
              <a:t>d</a:t>
            </a:r>
            <a:r>
              <a:rPr lang="en-US" dirty="0" smtClean="0"/>
              <a:t>ecisions</a:t>
            </a:r>
            <a:endParaRPr lang="en-US" dirty="0"/>
          </a:p>
        </p:txBody>
      </p:sp>
      <p:pic>
        <p:nvPicPr>
          <p:cNvPr id="4" name="Picture 2" descr="C:\Users\caee-rp22687-la\Desktop\Images\industry loc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1700" y="2362200"/>
            <a:ext cx="4800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04238" y="6218238"/>
            <a:ext cx="487362" cy="487362"/>
          </a:xfrm>
          <a:prstGeom prst="rect">
            <a:avLst/>
          </a:prstGeom>
        </p:spPr>
      </p:pic>
    </p:spTree>
    <p:custDataLst>
      <p:tags r:id="rId1"/>
    </p:custDataLst>
    <p:extLst>
      <p:ext uri="{BB962C8B-B14F-4D97-AF65-F5344CB8AC3E}">
        <p14:creationId xmlns:p14="http://schemas.microsoft.com/office/powerpoint/2010/main" val="1655459241"/>
      </p:ext>
    </p:extLst>
  </p:cSld>
  <p:clrMapOvr>
    <a:masterClrMapping/>
  </p:clrMapOvr>
  <mc:AlternateContent xmlns:mc="http://schemas.openxmlformats.org/markup-compatibility/2006" xmlns:p14="http://schemas.microsoft.com/office/powerpoint/2010/main">
    <mc:Choice Requires="p14">
      <p:transition spd="slow" p14:dur="2000" advTm="25810"/>
    </mc:Choice>
    <mc:Fallback xmlns="">
      <p:transition spd="slow" advTm="258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2800" dirty="0" smtClean="0"/>
              <a:t>Example: </a:t>
            </a:r>
            <a:r>
              <a:rPr lang="en-US" sz="2800" i="1" dirty="0" smtClean="0"/>
              <a:t>Daily activity-travel pattern of an individual</a:t>
            </a:r>
            <a:endParaRPr lang="en-US" sz="2800" i="1" dirty="0"/>
          </a:p>
        </p:txBody>
      </p:sp>
      <p:sp>
        <p:nvSpPr>
          <p:cNvPr id="5" name="Rectangle 3"/>
          <p:cNvSpPr txBox="1">
            <a:spLocks noChangeArrowheads="1"/>
          </p:cNvSpPr>
          <p:nvPr/>
        </p:nvSpPr>
        <p:spPr>
          <a:xfrm>
            <a:off x="427512" y="1492251"/>
            <a:ext cx="8229600" cy="3886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Arial Narrow" pitchFamily="34" charset="0"/>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Arial Narrow"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Arial Narrow" pitchFamily="34" charset="0"/>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Arial Narrow" pitchFamily="34" charset="0"/>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Arial Narrow"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en-US" smtClean="0"/>
          </a:p>
          <a:p>
            <a:endParaRPr lang="en-US" smtClean="0"/>
          </a:p>
        </p:txBody>
      </p:sp>
      <p:grpSp>
        <p:nvGrpSpPr>
          <p:cNvPr id="6" name="Group 4"/>
          <p:cNvGrpSpPr>
            <a:grpSpLocks/>
          </p:cNvGrpSpPr>
          <p:nvPr/>
        </p:nvGrpSpPr>
        <p:grpSpPr bwMode="auto">
          <a:xfrm>
            <a:off x="122712" y="1658939"/>
            <a:ext cx="8839200" cy="3871912"/>
            <a:chOff x="192" y="1161"/>
            <a:chExt cx="5568" cy="2439"/>
          </a:xfrm>
        </p:grpSpPr>
        <p:pic>
          <p:nvPicPr>
            <p:cNvPr id="7" name="Picture 5" descr="bd0642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 y="2073"/>
              <a:ext cx="1110"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e01644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8" y="1161"/>
              <a:ext cx="72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bd06141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2" y="1785"/>
              <a:ext cx="735"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bl00531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0" y="1929"/>
              <a:ext cx="57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pe02248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0" y="2745"/>
              <a:ext cx="645"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AutoShape 10"/>
            <p:cNvCxnSpPr>
              <a:cxnSpLocks noChangeShapeType="1"/>
              <a:stCxn id="7" idx="0"/>
              <a:endCxn id="8" idx="1"/>
            </p:cNvCxnSpPr>
            <p:nvPr/>
          </p:nvCxnSpPr>
          <p:spPr bwMode="auto">
            <a:xfrm rot="-5400000">
              <a:off x="950" y="1295"/>
              <a:ext cx="623" cy="933"/>
            </a:xfrm>
            <a:prstGeom prst="curvedConnector2">
              <a:avLst/>
            </a:prstGeom>
            <a:noFill/>
            <a:ln w="3175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1"/>
            <p:cNvCxnSpPr>
              <a:cxnSpLocks noChangeShapeType="1"/>
            </p:cNvCxnSpPr>
            <p:nvPr/>
          </p:nvCxnSpPr>
          <p:spPr bwMode="auto">
            <a:xfrm>
              <a:off x="2448" y="1449"/>
              <a:ext cx="1232" cy="335"/>
            </a:xfrm>
            <a:prstGeom prst="curvedConnector2">
              <a:avLst/>
            </a:prstGeom>
            <a:noFill/>
            <a:ln w="3175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2"/>
            <p:cNvCxnSpPr>
              <a:cxnSpLocks noChangeShapeType="1"/>
              <a:stCxn id="9" idx="0"/>
              <a:endCxn id="10" idx="0"/>
            </p:cNvCxnSpPr>
            <p:nvPr/>
          </p:nvCxnSpPr>
          <p:spPr bwMode="auto">
            <a:xfrm rot="5400000" flipV="1">
              <a:off x="4312" y="1153"/>
              <a:ext cx="144" cy="1408"/>
            </a:xfrm>
            <a:prstGeom prst="curvedConnector3">
              <a:avLst>
                <a:gd name="adj1" fmla="val -302782"/>
              </a:avLst>
            </a:prstGeom>
            <a:noFill/>
            <a:ln w="3175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3"/>
            <p:cNvCxnSpPr>
              <a:cxnSpLocks noChangeShapeType="1"/>
              <a:stCxn id="10" idx="2"/>
              <a:endCxn id="9" idx="2"/>
            </p:cNvCxnSpPr>
            <p:nvPr/>
          </p:nvCxnSpPr>
          <p:spPr bwMode="auto">
            <a:xfrm rot="5400000">
              <a:off x="4331" y="1796"/>
              <a:ext cx="106" cy="1408"/>
            </a:xfrm>
            <a:prstGeom prst="curvedConnector3">
              <a:avLst>
                <a:gd name="adj1" fmla="val 486792"/>
              </a:avLst>
            </a:prstGeom>
            <a:noFill/>
            <a:ln w="3175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14"/>
            <p:cNvCxnSpPr>
              <a:cxnSpLocks noChangeShapeType="1"/>
              <a:stCxn id="9" idx="2"/>
              <a:endCxn id="11" idx="3"/>
            </p:cNvCxnSpPr>
            <p:nvPr/>
          </p:nvCxnSpPr>
          <p:spPr bwMode="auto">
            <a:xfrm rot="5400000">
              <a:off x="2832" y="2286"/>
              <a:ext cx="581" cy="1115"/>
            </a:xfrm>
            <a:prstGeom prst="curvedConnector2">
              <a:avLst/>
            </a:prstGeom>
            <a:noFill/>
            <a:ln w="3175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15"/>
            <p:cNvCxnSpPr>
              <a:cxnSpLocks noChangeShapeType="1"/>
              <a:stCxn id="11" idx="1"/>
              <a:endCxn id="7" idx="2"/>
            </p:cNvCxnSpPr>
            <p:nvPr/>
          </p:nvCxnSpPr>
          <p:spPr bwMode="auto">
            <a:xfrm rot="10800000">
              <a:off x="795" y="2609"/>
              <a:ext cx="1125" cy="525"/>
            </a:xfrm>
            <a:prstGeom prst="curvedConnector2">
              <a:avLst/>
            </a:prstGeom>
            <a:noFill/>
            <a:ln w="3175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16"/>
            <p:cNvSpPr txBox="1">
              <a:spLocks noChangeArrowheads="1"/>
            </p:cNvSpPr>
            <p:nvPr/>
          </p:nvSpPr>
          <p:spPr bwMode="auto">
            <a:xfrm>
              <a:off x="240" y="2553"/>
              <a:ext cx="67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sz="1800" b="1">
                  <a:solidFill>
                    <a:schemeClr val="folHlink"/>
                  </a:solidFill>
                  <a:latin typeface="Arial" charset="0"/>
                </a:rPr>
                <a:t>Home</a:t>
              </a:r>
            </a:p>
          </p:txBody>
        </p:sp>
        <p:sp>
          <p:nvSpPr>
            <p:cNvPr id="19" name="Text Box 17"/>
            <p:cNvSpPr txBox="1">
              <a:spLocks noChangeArrowheads="1"/>
            </p:cNvSpPr>
            <p:nvPr/>
          </p:nvSpPr>
          <p:spPr bwMode="auto">
            <a:xfrm>
              <a:off x="3024" y="2361"/>
              <a:ext cx="67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sz="1800" b="1">
                  <a:solidFill>
                    <a:schemeClr val="folHlink"/>
                  </a:solidFill>
                  <a:latin typeface="Arial" charset="0"/>
                </a:rPr>
                <a:t>Work</a:t>
              </a:r>
            </a:p>
          </p:txBody>
        </p:sp>
        <p:sp>
          <p:nvSpPr>
            <p:cNvPr id="20" name="Text Box 18"/>
            <p:cNvSpPr txBox="1">
              <a:spLocks noChangeArrowheads="1"/>
            </p:cNvSpPr>
            <p:nvPr/>
          </p:nvSpPr>
          <p:spPr bwMode="auto">
            <a:xfrm>
              <a:off x="4704" y="2409"/>
              <a:ext cx="96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sz="1800" b="1">
                  <a:solidFill>
                    <a:schemeClr val="folHlink"/>
                  </a:solidFill>
                  <a:latin typeface="Arial" charset="0"/>
                </a:rPr>
                <a:t>Restaurant</a:t>
              </a:r>
            </a:p>
          </p:txBody>
        </p:sp>
        <p:sp>
          <p:nvSpPr>
            <p:cNvPr id="21" name="Text Box 19"/>
            <p:cNvSpPr txBox="1">
              <a:spLocks noChangeArrowheads="1"/>
            </p:cNvSpPr>
            <p:nvPr/>
          </p:nvSpPr>
          <p:spPr bwMode="auto">
            <a:xfrm>
              <a:off x="2304" y="3369"/>
              <a:ext cx="67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sz="1800" b="1">
                  <a:solidFill>
                    <a:schemeClr val="folHlink"/>
                  </a:solidFill>
                  <a:latin typeface="Arial" charset="0"/>
                </a:rPr>
                <a:t>Shop</a:t>
              </a:r>
            </a:p>
          </p:txBody>
        </p:sp>
        <p:sp>
          <p:nvSpPr>
            <p:cNvPr id="22" name="Text Box 20"/>
            <p:cNvSpPr txBox="1">
              <a:spLocks noChangeArrowheads="1"/>
            </p:cNvSpPr>
            <p:nvPr/>
          </p:nvSpPr>
          <p:spPr bwMode="auto">
            <a:xfrm>
              <a:off x="1776" y="1689"/>
              <a:ext cx="100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sz="1800" b="1">
                  <a:solidFill>
                    <a:schemeClr val="folHlink"/>
                  </a:solidFill>
                  <a:latin typeface="Arial" charset="0"/>
                </a:rPr>
                <a:t>Kid’s School</a:t>
              </a:r>
            </a:p>
          </p:txBody>
        </p:sp>
        <p:sp>
          <p:nvSpPr>
            <p:cNvPr id="23" name="Text Box 21"/>
            <p:cNvSpPr txBox="1">
              <a:spLocks noChangeArrowheads="1"/>
            </p:cNvSpPr>
            <p:nvPr/>
          </p:nvSpPr>
          <p:spPr bwMode="auto">
            <a:xfrm>
              <a:off x="192" y="1929"/>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solidFill>
                    <a:schemeClr val="hlink"/>
                  </a:solidFill>
                  <a:latin typeface="Arial" charset="0"/>
                </a:rPr>
                <a:t>7:15 am</a:t>
              </a:r>
            </a:p>
          </p:txBody>
        </p:sp>
        <p:sp>
          <p:nvSpPr>
            <p:cNvPr id="24" name="Text Box 22"/>
            <p:cNvSpPr txBox="1">
              <a:spLocks noChangeArrowheads="1"/>
            </p:cNvSpPr>
            <p:nvPr/>
          </p:nvSpPr>
          <p:spPr bwMode="auto">
            <a:xfrm>
              <a:off x="1056" y="1257"/>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solidFill>
                    <a:schemeClr val="hlink"/>
                  </a:solidFill>
                  <a:latin typeface="Arial" charset="0"/>
                </a:rPr>
                <a:t>7:30 am</a:t>
              </a:r>
            </a:p>
          </p:txBody>
        </p:sp>
        <p:sp>
          <p:nvSpPr>
            <p:cNvPr id="25" name="Text Box 23"/>
            <p:cNvSpPr txBox="1">
              <a:spLocks noChangeArrowheads="1"/>
            </p:cNvSpPr>
            <p:nvPr/>
          </p:nvSpPr>
          <p:spPr bwMode="auto">
            <a:xfrm>
              <a:off x="2880" y="1737"/>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solidFill>
                    <a:schemeClr val="hlink"/>
                  </a:solidFill>
                  <a:latin typeface="Arial" charset="0"/>
                </a:rPr>
                <a:t>8:00 am</a:t>
              </a:r>
            </a:p>
          </p:txBody>
        </p:sp>
        <p:sp>
          <p:nvSpPr>
            <p:cNvPr id="26" name="Text Box 24"/>
            <p:cNvSpPr txBox="1">
              <a:spLocks noChangeArrowheads="1"/>
            </p:cNvSpPr>
            <p:nvPr/>
          </p:nvSpPr>
          <p:spPr bwMode="auto">
            <a:xfrm>
              <a:off x="2304" y="1257"/>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solidFill>
                    <a:schemeClr val="hlink"/>
                  </a:solidFill>
                  <a:latin typeface="Arial" charset="0"/>
                </a:rPr>
                <a:t>7:35 am</a:t>
              </a:r>
            </a:p>
          </p:txBody>
        </p:sp>
        <p:sp>
          <p:nvSpPr>
            <p:cNvPr id="27" name="Text Box 25"/>
            <p:cNvSpPr txBox="1">
              <a:spLocks noChangeArrowheads="1"/>
            </p:cNvSpPr>
            <p:nvPr/>
          </p:nvSpPr>
          <p:spPr bwMode="auto">
            <a:xfrm>
              <a:off x="3600" y="1737"/>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solidFill>
                    <a:schemeClr val="hlink"/>
                  </a:solidFill>
                  <a:latin typeface="Arial" charset="0"/>
                </a:rPr>
                <a:t>12:30 pm</a:t>
              </a:r>
            </a:p>
          </p:txBody>
        </p:sp>
        <p:sp>
          <p:nvSpPr>
            <p:cNvPr id="28" name="Text Box 26"/>
            <p:cNvSpPr txBox="1">
              <a:spLocks noChangeArrowheads="1"/>
            </p:cNvSpPr>
            <p:nvPr/>
          </p:nvSpPr>
          <p:spPr bwMode="auto">
            <a:xfrm>
              <a:off x="5088" y="1881"/>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solidFill>
                    <a:schemeClr val="hlink"/>
                  </a:solidFill>
                  <a:latin typeface="Arial" charset="0"/>
                </a:rPr>
                <a:t>12:35 pm</a:t>
              </a:r>
            </a:p>
          </p:txBody>
        </p:sp>
        <p:sp>
          <p:nvSpPr>
            <p:cNvPr id="29" name="Text Box 27"/>
            <p:cNvSpPr txBox="1">
              <a:spLocks noChangeArrowheads="1"/>
            </p:cNvSpPr>
            <p:nvPr/>
          </p:nvSpPr>
          <p:spPr bwMode="auto">
            <a:xfrm>
              <a:off x="5088" y="2697"/>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solidFill>
                    <a:schemeClr val="hlink"/>
                  </a:solidFill>
                  <a:latin typeface="Arial" charset="0"/>
                </a:rPr>
                <a:t>1:00 pm</a:t>
              </a:r>
            </a:p>
          </p:txBody>
        </p:sp>
        <p:sp>
          <p:nvSpPr>
            <p:cNvPr id="30" name="Text Box 28"/>
            <p:cNvSpPr txBox="1">
              <a:spLocks noChangeArrowheads="1"/>
            </p:cNvSpPr>
            <p:nvPr/>
          </p:nvSpPr>
          <p:spPr bwMode="auto">
            <a:xfrm>
              <a:off x="3744" y="2505"/>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solidFill>
                    <a:schemeClr val="hlink"/>
                  </a:solidFill>
                  <a:latin typeface="Arial" charset="0"/>
                </a:rPr>
                <a:t>1:05 pm</a:t>
              </a:r>
            </a:p>
          </p:txBody>
        </p:sp>
        <p:sp>
          <p:nvSpPr>
            <p:cNvPr id="31" name="Text Box 29"/>
            <p:cNvSpPr txBox="1">
              <a:spLocks noChangeArrowheads="1"/>
            </p:cNvSpPr>
            <p:nvPr/>
          </p:nvSpPr>
          <p:spPr bwMode="auto">
            <a:xfrm>
              <a:off x="2976" y="2553"/>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solidFill>
                    <a:schemeClr val="hlink"/>
                  </a:solidFill>
                  <a:latin typeface="Arial" charset="0"/>
                </a:rPr>
                <a:t>5:00 pm</a:t>
              </a:r>
            </a:p>
          </p:txBody>
        </p:sp>
        <p:sp>
          <p:nvSpPr>
            <p:cNvPr id="32" name="Text Box 30"/>
            <p:cNvSpPr txBox="1">
              <a:spLocks noChangeArrowheads="1"/>
            </p:cNvSpPr>
            <p:nvPr/>
          </p:nvSpPr>
          <p:spPr bwMode="auto">
            <a:xfrm>
              <a:off x="2688" y="3177"/>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solidFill>
                    <a:schemeClr val="hlink"/>
                  </a:solidFill>
                  <a:latin typeface="Arial" charset="0"/>
                </a:rPr>
                <a:t>5:30 pm</a:t>
              </a:r>
            </a:p>
          </p:txBody>
        </p:sp>
        <p:sp>
          <p:nvSpPr>
            <p:cNvPr id="33" name="Text Box 31"/>
            <p:cNvSpPr txBox="1">
              <a:spLocks noChangeArrowheads="1"/>
            </p:cNvSpPr>
            <p:nvPr/>
          </p:nvSpPr>
          <p:spPr bwMode="auto">
            <a:xfrm>
              <a:off x="1392" y="3177"/>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solidFill>
                    <a:schemeClr val="hlink"/>
                  </a:solidFill>
                  <a:latin typeface="Arial" charset="0"/>
                </a:rPr>
                <a:t>6:00 pm</a:t>
              </a:r>
            </a:p>
          </p:txBody>
        </p:sp>
        <p:sp>
          <p:nvSpPr>
            <p:cNvPr id="34" name="Text Box 32"/>
            <p:cNvSpPr txBox="1">
              <a:spLocks noChangeArrowheads="1"/>
            </p:cNvSpPr>
            <p:nvPr/>
          </p:nvSpPr>
          <p:spPr bwMode="auto">
            <a:xfrm>
              <a:off x="816" y="2601"/>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solidFill>
                    <a:schemeClr val="hlink"/>
                  </a:solidFill>
                  <a:latin typeface="Arial" charset="0"/>
                </a:rPr>
                <a:t>6:30 pm</a:t>
              </a:r>
            </a:p>
          </p:txBody>
        </p:sp>
        <p:sp>
          <p:nvSpPr>
            <p:cNvPr id="35" name="Text Box 33"/>
            <p:cNvSpPr txBox="1">
              <a:spLocks noChangeArrowheads="1"/>
            </p:cNvSpPr>
            <p:nvPr/>
          </p:nvSpPr>
          <p:spPr bwMode="auto">
            <a:xfrm>
              <a:off x="720" y="1593"/>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latin typeface="Arial" charset="0"/>
                </a:rPr>
                <a:t>drive</a:t>
              </a:r>
            </a:p>
          </p:txBody>
        </p:sp>
        <p:sp>
          <p:nvSpPr>
            <p:cNvPr id="36" name="Text Box 34"/>
            <p:cNvSpPr txBox="1">
              <a:spLocks noChangeArrowheads="1"/>
            </p:cNvSpPr>
            <p:nvPr/>
          </p:nvSpPr>
          <p:spPr bwMode="auto">
            <a:xfrm>
              <a:off x="2688" y="1449"/>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latin typeface="Arial" charset="0"/>
                </a:rPr>
                <a:t>drive</a:t>
              </a:r>
            </a:p>
          </p:txBody>
        </p:sp>
        <p:sp>
          <p:nvSpPr>
            <p:cNvPr id="37" name="Text Box 35"/>
            <p:cNvSpPr txBox="1">
              <a:spLocks noChangeArrowheads="1"/>
            </p:cNvSpPr>
            <p:nvPr/>
          </p:nvSpPr>
          <p:spPr bwMode="auto">
            <a:xfrm>
              <a:off x="960" y="2889"/>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latin typeface="Arial" charset="0"/>
                </a:rPr>
                <a:t>drive</a:t>
              </a:r>
            </a:p>
          </p:txBody>
        </p:sp>
        <p:sp>
          <p:nvSpPr>
            <p:cNvPr id="38" name="Text Box 36"/>
            <p:cNvSpPr txBox="1">
              <a:spLocks noChangeArrowheads="1"/>
            </p:cNvSpPr>
            <p:nvPr/>
          </p:nvSpPr>
          <p:spPr bwMode="auto">
            <a:xfrm>
              <a:off x="2784" y="2937"/>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latin typeface="Arial" charset="0"/>
                </a:rPr>
                <a:t>drive</a:t>
              </a:r>
            </a:p>
          </p:txBody>
        </p:sp>
        <p:sp>
          <p:nvSpPr>
            <p:cNvPr id="39" name="Text Box 37"/>
            <p:cNvSpPr txBox="1">
              <a:spLocks noChangeArrowheads="1"/>
            </p:cNvSpPr>
            <p:nvPr/>
          </p:nvSpPr>
          <p:spPr bwMode="auto">
            <a:xfrm>
              <a:off x="4080" y="1305"/>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latin typeface="Arial" charset="0"/>
                </a:rPr>
                <a:t>walk</a:t>
              </a:r>
            </a:p>
          </p:txBody>
        </p:sp>
        <p:sp>
          <p:nvSpPr>
            <p:cNvPr id="40" name="Text Box 38"/>
            <p:cNvSpPr txBox="1">
              <a:spLocks noChangeArrowheads="1"/>
            </p:cNvSpPr>
            <p:nvPr/>
          </p:nvSpPr>
          <p:spPr bwMode="auto">
            <a:xfrm>
              <a:off x="4128" y="2841"/>
              <a:ext cx="6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r>
                <a:rPr lang="en-US" b="1">
                  <a:latin typeface="Arial" charset="0"/>
                </a:rPr>
                <a:t>walk</a:t>
              </a:r>
            </a:p>
          </p:txBody>
        </p:sp>
      </p:gr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711975934"/>
      </p:ext>
    </p:extLst>
  </p:cSld>
  <p:clrMapOvr>
    <a:masterClrMapping/>
  </p:clrMapOvr>
  <mc:AlternateContent xmlns:mc="http://schemas.openxmlformats.org/markup-compatibility/2006" xmlns:p14="http://schemas.microsoft.com/office/powerpoint/2010/main">
    <mc:Choice Requires="p14">
      <p:transition spd="slow" p14:dur="2000" advTm="47436"/>
    </mc:Choice>
    <mc:Fallback xmlns="">
      <p:transition spd="slow" advTm="474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3A86A75C-4F4B-4683-9AE1-C65F6400EC91}">
      <p14:laserTraceLst xmlns:p14="http://schemas.microsoft.com/office/powerpoint/2010/main">
        <p14:tracePtLst>
          <p14:tracePt t="7579" x="3536950" y="3009900"/>
          <p14:tracePt t="8483" x="3536950" y="3028950"/>
          <p14:tracePt t="8492" x="3536950" y="3060700"/>
          <p14:tracePt t="8506" x="3536950" y="3067050"/>
          <p14:tracePt t="8515" x="3543300" y="3086100"/>
          <p14:tracePt t="8540" x="3556000" y="3098800"/>
          <p14:tracePt t="8568" x="3568700" y="3105150"/>
          <p14:tracePt t="8590" x="3619500" y="3124200"/>
          <p14:tracePt t="8615" x="3670300" y="3136900"/>
          <p14:tracePt t="8644" x="3721100" y="3143250"/>
          <p14:tracePt t="8665" x="3727450" y="3143250"/>
          <p14:tracePt t="8740" x="3733800" y="3143250"/>
          <p14:tracePt t="8749" x="3740150" y="3149600"/>
          <p14:tracePt t="8763" x="3752850" y="3149600"/>
          <p14:tracePt t="8791" x="3759200" y="3149600"/>
          <p14:tracePt t="8820" x="3759200" y="3162300"/>
          <p14:tracePt t="8821" x="3733800" y="3175000"/>
          <p14:tracePt t="8840" x="3689350" y="3194050"/>
          <p14:tracePt t="8865" x="3581400" y="3270250"/>
          <p14:tracePt t="8892" x="3524250" y="3302000"/>
          <p14:tracePt t="8915" x="3448050" y="3333750"/>
          <p14:tracePt t="8941" x="3378200" y="3346450"/>
          <p14:tracePt t="8965" x="3302000" y="3346450"/>
          <p14:tracePt t="8990" x="3124200" y="3340100"/>
          <p14:tracePt t="9014" x="2952750" y="3340100"/>
          <p14:tracePt t="9040" x="2667000" y="3321050"/>
          <p14:tracePt t="9064" x="2540000" y="3321050"/>
          <p14:tracePt t="9090" x="2495550" y="3321050"/>
          <p14:tracePt t="9115" x="2482850" y="3321050"/>
          <p14:tracePt t="9386" x="2552700" y="3321050"/>
          <p14:tracePt t="9398" x="2717800" y="3333750"/>
          <p14:tracePt t="9413" x="2901950" y="3340100"/>
          <p14:tracePt t="9417" x="3676650" y="3340100"/>
          <p14:tracePt t="9441" x="4254500" y="3263900"/>
          <p14:tracePt t="9464" x="5149850" y="3206750"/>
          <p14:tracePt t="9489" x="5588000" y="3155950"/>
          <p14:tracePt t="9515" x="5803900" y="3155950"/>
          <p14:tracePt t="9538" x="5975350" y="3175000"/>
          <p14:tracePt t="9565" x="6026150" y="3175000"/>
          <p14:tracePt t="9914" x="6051550" y="3175000"/>
          <p14:tracePt t="9929" x="6070600" y="3175000"/>
          <p14:tracePt t="9939" x="6089650" y="3175000"/>
          <p14:tracePt t="9940" x="6121400" y="3168650"/>
          <p14:tracePt t="9963" x="6153150" y="3155950"/>
          <p14:tracePt t="9987" x="6223000" y="3130550"/>
          <p14:tracePt t="10012" x="6235700" y="3124200"/>
          <p14:tracePt t="10037" x="6235700" y="3111500"/>
          <p14:tracePt t="10109" x="6235700" y="3105150"/>
          <p14:tracePt t="10130" x="6235700" y="3098800"/>
          <p14:tracePt t="10140" x="6229350" y="3092450"/>
          <p14:tracePt t="10141" x="6223000" y="3079750"/>
          <p14:tracePt t="10161" x="6203950" y="3060700"/>
          <p14:tracePt t="10188" x="6184900" y="3041650"/>
          <p14:tracePt t="10241" x="6178550" y="3035300"/>
          <p14:tracePt t="10272" x="6172200" y="3028950"/>
          <p14:tracePt t="10292" x="6159500" y="3022600"/>
          <p14:tracePt t="10293" x="6121400" y="3009900"/>
          <p14:tracePt t="10312" x="6096000" y="3003550"/>
          <p14:tracePt t="10337" x="6076950" y="2997200"/>
          <p14:tracePt t="10363" x="6070600" y="2997200"/>
          <p14:tracePt t="10387" x="6064250" y="2997200"/>
          <p14:tracePt t="10412" x="6064250" y="2990850"/>
          <p14:tracePt t="10466" x="6057900" y="2990850"/>
          <p14:tracePt t="10526" x="6051550" y="2990850"/>
          <p14:tracePt t="10536" x="6038850" y="2990850"/>
          <p14:tracePt t="10544" x="6019800" y="2990850"/>
          <p14:tracePt t="10562" x="5949950" y="3022600"/>
          <p14:tracePt t="10587" x="5924550" y="3041650"/>
          <p14:tracePt t="10611" x="5886450" y="3054350"/>
          <p14:tracePt t="10636" x="5867400" y="3079750"/>
          <p14:tracePt t="10661" x="5854700" y="3111500"/>
          <p14:tracePt t="10687" x="5848350" y="3175000"/>
          <p14:tracePt t="10711" x="5854700" y="3219450"/>
          <p14:tracePt t="10736" x="5886450" y="3263900"/>
          <p14:tracePt t="10761" x="5962650" y="3321050"/>
          <p14:tracePt t="10786" x="6007100" y="3333750"/>
          <p14:tracePt t="10811" x="6070600" y="3340100"/>
          <p14:tracePt t="10836" x="6115050" y="3340100"/>
          <p14:tracePt t="10861" x="6242050" y="3289300"/>
          <p14:tracePt t="10886" x="6311900" y="3244850"/>
          <p14:tracePt t="10911" x="6318250" y="3225800"/>
          <p14:tracePt t="10936" x="6318250" y="3219450"/>
          <p14:tracePt t="10961" x="6292850" y="3060700"/>
          <p14:tracePt t="10988" x="6242050" y="2971800"/>
          <p14:tracePt t="11011" x="6115050" y="2838450"/>
          <p14:tracePt t="11035" x="6051550" y="2800350"/>
          <p14:tracePt t="11060" x="5924550" y="2787650"/>
          <p14:tracePt t="11086" x="5829300" y="2787650"/>
          <p14:tracePt t="11110" x="5715000" y="2794000"/>
          <p14:tracePt t="11135" x="5480050" y="2863850"/>
          <p14:tracePt t="11160" x="5334000" y="2946400"/>
          <p14:tracePt t="11185" x="5124450" y="3092450"/>
          <p14:tracePt t="11210" x="5022850" y="3155950"/>
          <p14:tracePt t="11235" x="4953000" y="3276600"/>
          <p14:tracePt t="11260" x="4927600" y="3340100"/>
          <p14:tracePt t="11285" x="4921250" y="3435350"/>
          <p14:tracePt t="11310" x="4933950" y="3498850"/>
          <p14:tracePt t="11335" x="5054600" y="3600450"/>
          <p14:tracePt t="11360" x="5149850" y="3644900"/>
          <p14:tracePt t="11385" x="5302250" y="3663950"/>
          <p14:tracePt t="11410" x="5435600" y="3663950"/>
          <p14:tracePt t="11435" x="5568950" y="3632200"/>
          <p14:tracePt t="11460" x="5791200" y="3511550"/>
          <p14:tracePt t="11486" x="6127750" y="3200400"/>
          <p14:tracePt t="11511" x="6254750" y="3048000"/>
          <p14:tracePt t="11535" x="6324600" y="2895600"/>
          <p14:tracePt t="11559" x="6356350" y="2825750"/>
          <p14:tracePt t="11585" x="6369050" y="2762250"/>
          <p14:tracePt t="11610" x="6362700" y="2686050"/>
          <p14:tracePt t="11635" x="6286500" y="2597150"/>
          <p14:tracePt t="11659" x="6229350" y="2571750"/>
          <p14:tracePt t="11684" x="6134100" y="2565400"/>
          <p14:tracePt t="11709" x="6019800" y="2616200"/>
          <p14:tracePt t="11734" x="5778500" y="2787650"/>
          <p14:tracePt t="11759" x="5676900" y="2882900"/>
          <p14:tracePt t="11784" x="5613400" y="2997200"/>
          <p14:tracePt t="11809" x="5607050" y="3054350"/>
          <p14:tracePt t="11834" x="5626100" y="3143250"/>
          <p14:tracePt t="11859" x="5664200" y="3194050"/>
          <p14:tracePt t="11884" x="5746750" y="3251200"/>
          <p14:tracePt t="11909" x="5816600" y="3263900"/>
          <p14:tracePt t="11934" x="5892800" y="3263900"/>
          <p14:tracePt t="12867" x="0" y="0"/>
        </p14:tracePtLst>
        <p14:tracePtLst>
          <p14:tracePt t="21187" x="5892800" y="3263900"/>
          <p14:tracePt t="21650" x="5892800" y="3257550"/>
          <p14:tracePt t="21658" x="5892800" y="3251200"/>
          <p14:tracePt t="21668" x="5886450" y="3251200"/>
          <p14:tracePt t="21669" x="5873750" y="3238500"/>
          <p14:tracePt t="21690" x="5861050" y="3225800"/>
          <p14:tracePt t="21715" x="5810250" y="3200400"/>
          <p14:tracePt t="21740" x="5746750" y="3181350"/>
          <p14:tracePt t="21765" x="5664200" y="3162300"/>
          <p14:tracePt t="22096" x="5638800" y="3143250"/>
          <p14:tracePt t="22106" x="5619750" y="3124200"/>
          <p14:tracePt t="22115" x="5600700" y="3111500"/>
          <p14:tracePt t="22118" x="5562600" y="3073400"/>
          <p14:tracePt t="22141" x="5518150" y="3048000"/>
          <p14:tracePt t="22165" x="5454650" y="3028950"/>
          <p14:tracePt t="22190" x="5422900" y="3028950"/>
          <p14:tracePt t="22215" x="5372100" y="3016250"/>
          <p14:tracePt t="22240" x="5334000" y="3016250"/>
          <p14:tracePt t="22265" x="5289550" y="3016250"/>
          <p14:tracePt t="22290" x="5257800" y="3028950"/>
          <p14:tracePt t="22315" x="5226050" y="3060700"/>
          <p14:tracePt t="22340" x="5194300" y="3079750"/>
          <p14:tracePt t="22365" x="5156200" y="3111500"/>
          <p14:tracePt t="22390" x="5124450" y="3130550"/>
          <p14:tracePt t="22414" x="5105400" y="3155950"/>
          <p14:tracePt t="22440" x="5092700" y="3168650"/>
          <p14:tracePt t="22464" x="5086350" y="3187700"/>
          <p14:tracePt t="22490" x="5080000" y="3200400"/>
          <p14:tracePt t="22514" x="5080000" y="3213100"/>
          <p14:tracePt t="22572" x="5080000" y="3219450"/>
          <p14:tracePt t="22594" x="5080000" y="3225800"/>
          <p14:tracePt t="22596" x="5092700" y="3225800"/>
          <p14:tracePt t="22614" x="5105400" y="3232150"/>
          <p14:tracePt t="22639" x="5124450" y="3238500"/>
          <p14:tracePt t="22664" x="5143500" y="3238500"/>
          <p14:tracePt t="22689" x="5200650" y="3232150"/>
          <p14:tracePt t="22714" x="5276850" y="3175000"/>
          <p14:tracePt t="22739" x="5416550" y="3092450"/>
          <p14:tracePt t="22763" x="5607050" y="2978150"/>
          <p14:tracePt t="22789" x="5619750" y="2971800"/>
          <p14:tracePt t="22814" x="5619750" y="2959100"/>
          <p14:tracePt t="22840" x="5619750" y="2933700"/>
          <p14:tracePt t="22865" x="5588000" y="2908300"/>
          <p14:tracePt t="22892" x="5568950" y="2889250"/>
          <p14:tracePt t="22915" x="5530850" y="2882900"/>
          <p14:tracePt t="22940" x="5441950" y="2889250"/>
          <p14:tracePt t="22964" x="5378450" y="2921000"/>
          <p14:tracePt t="22989" x="5321300" y="2965450"/>
          <p14:tracePt t="23015" x="5276850" y="2997200"/>
          <p14:tracePt t="23040" x="5251450" y="3022600"/>
          <p14:tracePt t="23064" x="5238750" y="3035300"/>
          <p14:tracePt t="23529" x="5232400" y="3035300"/>
          <p14:tracePt t="23536" x="5226050" y="3035300"/>
          <p14:tracePt t="23538" x="5219700" y="3035300"/>
          <p14:tracePt t="23564" x="5207000" y="3035300"/>
          <p14:tracePt t="23588" x="5194300" y="3035300"/>
          <p14:tracePt t="23680" x="5194300" y="3028950"/>
          <p14:tracePt t="23697" x="5187950" y="3028950"/>
          <p14:tracePt t="23713" x="5181600" y="3022600"/>
          <p14:tracePt t="23723" x="5175250" y="3016250"/>
          <p14:tracePt t="23723" x="5175250" y="3009900"/>
          <p14:tracePt t="23753" x="5168900" y="3009900"/>
          <p14:tracePt t="23764" x="5162550" y="2997200"/>
          <p14:tracePt t="23778" x="5156200" y="2997200"/>
          <p14:tracePt t="23825" x="5156200" y="2990850"/>
          <p14:tracePt t="23832" x="5149850" y="2984500"/>
          <p14:tracePt t="23837" x="5137150" y="2978150"/>
          <p14:tracePt t="23864" x="5118100" y="2971800"/>
          <p14:tracePt t="23914" x="5118100" y="2965450"/>
          <p14:tracePt t="23915" x="5111750" y="2965450"/>
          <p14:tracePt t="24271" x="5105400" y="2959100"/>
          <p14:tracePt t="24291" x="5092700" y="2952750"/>
          <p14:tracePt t="24298" x="5080000" y="2952750"/>
          <p14:tracePt t="24311" x="5080000" y="2946400"/>
          <p14:tracePt t="24313" x="5067300" y="2940050"/>
          <p14:tracePt t="24337" x="5060950" y="2927350"/>
          <p14:tracePt t="24361" x="5048250" y="2921000"/>
          <p14:tracePt t="24387" x="5041900" y="2914650"/>
          <p14:tracePt t="24441" x="5041900" y="2908300"/>
          <p14:tracePt t="24443" x="5035550" y="2908300"/>
          <p14:tracePt t="24462" x="5029200" y="2908300"/>
          <p14:tracePt t="24486" x="5010150" y="2901950"/>
          <p14:tracePt t="24511" x="4978400" y="2895600"/>
          <p14:tracePt t="24536" x="4933950" y="2895600"/>
          <p14:tracePt t="24561" x="4800600" y="2921000"/>
          <p14:tracePt t="24587" x="4711700" y="2933700"/>
          <p14:tracePt t="24613" x="4641850" y="2952750"/>
          <p14:tracePt t="24636" x="4546600" y="2965450"/>
          <p14:tracePt t="24661" x="4476750" y="2978150"/>
          <p14:tracePt t="24686" x="4413250" y="2978150"/>
          <p14:tracePt t="24711" x="4349750" y="2959100"/>
          <p14:tracePt t="24737" x="4311650" y="2940050"/>
          <p14:tracePt t="24761" x="4292600" y="2927350"/>
          <p14:tracePt t="24787" x="4286250" y="2895600"/>
          <p14:tracePt t="24811" x="4286250" y="2857500"/>
          <p14:tracePt t="24836" x="4330700" y="2781300"/>
          <p14:tracePt t="24861" x="4381500" y="2730500"/>
          <p14:tracePt t="24886" x="4489450" y="2654300"/>
          <p14:tracePt t="24911" x="4552950" y="2628900"/>
          <p14:tracePt t="24936" x="4603750" y="2609850"/>
          <p14:tracePt t="24936" x="4629150" y="2603500"/>
          <p14:tracePt t="24962" x="4673600" y="2590800"/>
          <p14:tracePt t="24986" x="4705350" y="2590800"/>
          <p14:tracePt t="25010" x="4749800" y="2603500"/>
          <p14:tracePt t="25036" x="4787900" y="2622550"/>
          <p14:tracePt t="25061" x="4845050" y="2647950"/>
          <p14:tracePt t="25085" x="4889500" y="2679700"/>
          <p14:tracePt t="25111" x="4978400" y="2711450"/>
          <p14:tracePt t="25137" x="5010150" y="2724150"/>
          <p14:tracePt t="25162" x="5048250" y="2755900"/>
          <p14:tracePt t="25186" x="5054600" y="2781300"/>
          <p14:tracePt t="25210" x="5054600" y="2825750"/>
          <p14:tracePt t="25236" x="5048250" y="2832100"/>
          <p14:tracePt t="25261" x="5041900" y="2838450"/>
          <p14:tracePt t="25286" x="5029200" y="2844800"/>
          <p14:tracePt t="25309" x="4997450" y="2857500"/>
          <p14:tracePt t="25336" x="4921250" y="2882900"/>
          <p14:tracePt t="25360" x="4838700" y="2895600"/>
          <p14:tracePt t="25384" x="4768850" y="2895600"/>
          <p14:tracePt t="25410" x="4730750" y="2882900"/>
          <p14:tracePt t="25435" x="4718050" y="2876550"/>
          <p14:tracePt t="25435" x="4711700" y="2870200"/>
          <p14:tracePt t="25460" x="4705350" y="2857500"/>
          <p14:tracePt t="25484" x="4724400" y="2794000"/>
          <p14:tracePt t="25511" x="4787900" y="2730500"/>
          <p14:tracePt t="25535" x="4864100" y="2692400"/>
          <p14:tracePt t="25535" x="4883150" y="2692400"/>
          <p14:tracePt t="25561" x="4914900" y="2692400"/>
          <p14:tracePt t="25584" x="4953000" y="2692400"/>
          <p14:tracePt t="25609" x="4997450" y="2692400"/>
          <p14:tracePt t="25634" x="5016500" y="2692400"/>
          <p14:tracePt t="25659" x="5067300" y="2705100"/>
          <p14:tracePt t="25685" x="5092700" y="2717800"/>
          <p14:tracePt t="25709" x="5130800" y="2736850"/>
          <p14:tracePt t="25734" x="5149850" y="2755900"/>
          <p14:tracePt t="25759" x="5175250" y="2781300"/>
          <p14:tracePt t="25784" x="5207000" y="2825750"/>
          <p14:tracePt t="25809" x="5213350" y="2863850"/>
          <p14:tracePt t="25834" x="5213350" y="2927350"/>
          <p14:tracePt t="25859" x="5213350" y="2978150"/>
          <p14:tracePt t="25884" x="5187950" y="3048000"/>
          <p14:tracePt t="25909" x="5168900" y="3092450"/>
          <p14:tracePt t="26178" x="5143500" y="3130550"/>
          <p14:tracePt t="26193" x="5111750" y="3194050"/>
          <p14:tracePt t="26194" x="5067300" y="3263900"/>
          <p14:tracePt t="26212" x="4953000" y="3467100"/>
          <p14:tracePt t="26233" x="4927600" y="3575050"/>
          <p14:tracePt t="26258" x="4921250" y="3644900"/>
          <p14:tracePt t="26258" x="4914900" y="3670300"/>
          <p14:tracePt t="26284" x="4914900" y="3714750"/>
          <p14:tracePt t="26308" x="4914900" y="3740150"/>
          <p14:tracePt t="26434" x="4914900" y="3752850"/>
          <p14:tracePt t="26448" x="4914900" y="3765550"/>
          <p14:tracePt t="26449" x="4902200" y="3784600"/>
          <p14:tracePt t="26457" x="4876800" y="3829050"/>
          <p14:tracePt t="26483" x="4819650" y="3943350"/>
          <p14:tracePt t="26508" x="4806950" y="4000500"/>
          <p14:tracePt t="26533" x="4806950" y="4051300"/>
          <p14:tracePt t="26831" x="4806950" y="4064000"/>
          <p14:tracePt t="26838" x="4806950" y="4089400"/>
          <p14:tracePt t="26856" x="4806950" y="4114800"/>
          <p14:tracePt t="26858" x="4813300" y="4235450"/>
          <p14:tracePt t="26883" x="4845050" y="4279900"/>
          <p14:tracePt t="26909" x="4883150" y="4298950"/>
          <p14:tracePt t="26932" x="4972050" y="4311650"/>
          <p14:tracePt t="26957" x="5029200" y="4311650"/>
          <p14:tracePt t="26982" x="5111750" y="4292600"/>
          <p14:tracePt t="27007" x="5168900" y="4260850"/>
          <p14:tracePt t="27032" x="5346700" y="4095750"/>
          <p14:tracePt t="27058" x="5454650" y="4032250"/>
          <p14:tracePt t="27082" x="5511800" y="3987800"/>
          <p14:tracePt t="27082" x="5524500" y="3975100"/>
          <p14:tracePt t="27147" x="5524500" y="3968750"/>
          <p14:tracePt t="27159" x="5524500" y="3956050"/>
          <p14:tracePt t="27166" x="5524500" y="3937000"/>
          <p14:tracePt t="27181" x="5486400" y="3892550"/>
          <p14:tracePt t="27181" x="5467350" y="3860800"/>
          <p14:tracePt t="27207" x="5429250" y="3803650"/>
          <p14:tracePt t="27231" x="5397500" y="3784600"/>
          <p14:tracePt t="27256" x="5308600" y="3765550"/>
          <p14:tracePt t="27281" x="5168900" y="3784600"/>
          <p14:tracePt t="27306" x="4991100" y="3848100"/>
          <p14:tracePt t="27331" x="4953000" y="3867150"/>
          <p14:tracePt t="27356" x="4883150" y="3937000"/>
          <p14:tracePt t="27381" x="4851400" y="3975100"/>
          <p14:tracePt t="27406" x="4838700" y="4025900"/>
          <p14:tracePt t="27431" x="4838700" y="4064000"/>
          <p14:tracePt t="27456" x="4838700" y="4070350"/>
          <p14:tracePt t="27481" x="4870450" y="4070350"/>
          <p14:tracePt t="27506" x="4908550" y="4070350"/>
          <p14:tracePt t="27530" x="5010150" y="4057650"/>
          <p14:tracePt t="27555" x="5067300" y="4038600"/>
          <p14:tracePt t="27581" x="5080000" y="4032250"/>
          <p14:tracePt t="27704" x="0" y="0"/>
        </p14:tracePtLst>
        <p14:tracePtLst>
          <p14:tracePt t="30909" x="1631950" y="2457450"/>
          <p14:tracePt t="30937" x="1612900" y="2457450"/>
          <p14:tracePt t="30947" x="1587500" y="2476500"/>
          <p14:tracePt t="30957" x="1530350" y="2520950"/>
          <p14:tracePt t="30977" x="1492250" y="2540000"/>
          <p14:tracePt t="30977" x="1473200" y="2546350"/>
          <p14:tracePt t="31011" x="1447800" y="2571750"/>
          <p14:tracePt t="31024" x="1428750" y="2578100"/>
          <p14:tracePt t="31102" x="1441450" y="2578100"/>
          <p14:tracePt t="31112" x="1466850" y="2559050"/>
          <p14:tracePt t="31124" x="1504950" y="2527300"/>
          <p14:tracePt t="31125" x="1555750" y="2508250"/>
          <p14:tracePt t="31149" x="1600200" y="2470150"/>
          <p14:tracePt t="31174" x="1631950" y="2444750"/>
          <p14:tracePt t="31200" x="1689100" y="2413000"/>
          <p14:tracePt t="31225" x="1784350" y="2368550"/>
          <p14:tracePt t="31249" x="1866900" y="2330450"/>
          <p14:tracePt t="31274" x="1898650" y="2324100"/>
          <p14:tracePt t="31298" x="1955800" y="2298700"/>
          <p14:tracePt t="31323" x="2019300" y="2273300"/>
          <p14:tracePt t="31349" x="2127250" y="2228850"/>
          <p14:tracePt t="31375" x="2190750" y="2216150"/>
          <p14:tracePt t="31398" x="2235200" y="2203450"/>
          <p14:tracePt t="31424" x="2266950" y="2190750"/>
          <p14:tracePt t="31448" x="2298700" y="2184400"/>
          <p14:tracePt t="31473" x="2343150" y="2171700"/>
          <p14:tracePt t="31501" x="2362200" y="2165350"/>
          <p14:tracePt t="31523" x="2374900" y="2159000"/>
          <p14:tracePt t="31668" x="2368550" y="2159000"/>
          <p14:tracePt t="31679" x="2362200" y="2159000"/>
          <p14:tracePt t="31689" x="2343150" y="2159000"/>
          <p14:tracePt t="31698" x="2235200" y="2209800"/>
          <p14:tracePt t="31722" x="2165350" y="2247900"/>
          <p14:tracePt t="31747" x="2108200" y="2286000"/>
          <p14:tracePt t="31773" x="2051050" y="2311400"/>
          <p14:tracePt t="31798" x="1949450" y="2368550"/>
          <p14:tracePt t="31823" x="1905000" y="2400300"/>
          <p14:tracePt t="31847" x="1847850" y="2444750"/>
          <p14:tracePt t="31872" x="1752600" y="2520950"/>
          <p14:tracePt t="31898" x="1695450" y="2559050"/>
          <p14:tracePt t="31922" x="1670050" y="2565400"/>
          <p14:tracePt t="31947" x="1670050" y="2571750"/>
          <p14:tracePt t="32045" x="1676400" y="2571750"/>
          <p14:tracePt t="32055" x="1682750" y="2565400"/>
          <p14:tracePt t="32096" x="1689100" y="2565400"/>
          <p14:tracePt t="32106" x="1708150" y="2552700"/>
          <p14:tracePt t="32116" x="1739900" y="2533650"/>
          <p14:tracePt t="32126" x="1835150" y="2489200"/>
          <p14:tracePt t="32146" x="2032000" y="2387600"/>
          <p14:tracePt t="32172" x="2184400" y="2349500"/>
          <p14:tracePt t="32197" x="2235200" y="2336800"/>
          <p14:tracePt t="32222" x="2273300" y="2330450"/>
          <p14:tracePt t="32249" x="2311400" y="2324100"/>
          <p14:tracePt t="32272" x="2343150" y="2311400"/>
          <p14:tracePt t="32297" x="2381250" y="2305050"/>
          <p14:tracePt t="32321" x="2413000" y="2298700"/>
          <p14:tracePt t="32347" x="2419350" y="2298700"/>
          <p14:tracePt t="32402" x="2419350" y="2292350"/>
          <p14:tracePt t="32542" x="2413000" y="2292350"/>
          <p14:tracePt t="32553" x="2406650" y="2292350"/>
          <p14:tracePt t="32564" x="2387600" y="2292350"/>
          <p14:tracePt t="32570" x="2311400" y="2317750"/>
          <p14:tracePt t="32596" x="2216150" y="2355850"/>
          <p14:tracePt t="32620" x="2108200" y="2413000"/>
          <p14:tracePt t="32646" x="1993900" y="2476500"/>
          <p14:tracePt t="32671" x="1962150" y="2495550"/>
          <p14:tracePt t="32696" x="1930400" y="2501900"/>
          <p14:tracePt t="32720" x="1917700" y="2508250"/>
          <p14:tracePt t="32745" x="1917700" y="2514600"/>
          <p14:tracePt t="32848" x="1917700" y="2508250"/>
          <p14:tracePt t="32861" x="1924050" y="2508250"/>
          <p14:tracePt t="32862" x="1936750" y="2501900"/>
          <p14:tracePt t="32870" x="1987550" y="2463800"/>
          <p14:tracePt t="32895" x="2165350" y="2374900"/>
          <p14:tracePt t="32921" x="2222500" y="2349500"/>
          <p14:tracePt t="32945" x="2241550" y="2343150"/>
          <p14:tracePt t="33417" x="2241550" y="2336800"/>
          <p14:tracePt t="33833" x="2235200" y="2336800"/>
          <p14:tracePt t="33844" x="2222500" y="2336800"/>
          <p14:tracePt t="33847" x="2209800" y="2343150"/>
          <p14:tracePt t="33869" x="2178050" y="2362200"/>
          <p14:tracePt t="33893" x="2133600" y="2393950"/>
          <p14:tracePt t="33918" x="2076450" y="2432050"/>
          <p14:tracePt t="33945" x="1974850" y="2482850"/>
          <p14:tracePt t="33968" x="1936750" y="2501900"/>
          <p14:tracePt t="33995" x="1892300" y="2540000"/>
          <p14:tracePt t="34019" x="1873250" y="2540000"/>
          <p14:tracePt t="34043" x="1860550" y="2540000"/>
          <p14:tracePt t="34068" x="1847850" y="2546350"/>
          <p14:tracePt t="34094" x="1816100" y="2571750"/>
          <p14:tracePt t="34120" x="1784350" y="2603500"/>
          <p14:tracePt t="34143" x="1733550" y="2647950"/>
          <p14:tracePt t="34170" x="1714500" y="2660650"/>
          <p14:tracePt t="34193" x="1708150" y="2660650"/>
          <p14:tracePt t="34271" x="1701800" y="2660650"/>
          <p14:tracePt t="34376" x="1701800" y="2667000"/>
          <p14:tracePt t="34771" x="1670050" y="2673350"/>
          <p14:tracePt t="34781" x="1625600" y="2692400"/>
          <p14:tracePt t="34790" x="1574800" y="2698750"/>
          <p14:tracePt t="34792" x="1504950" y="2711450"/>
          <p14:tracePt t="34817" x="1441450" y="2724150"/>
          <p14:tracePt t="34841" x="1390650" y="2762250"/>
          <p14:tracePt t="34866" x="1327150" y="2774950"/>
          <p14:tracePt t="34890" x="1301750" y="2800350"/>
          <p14:tracePt t="34916" x="1270000" y="2825750"/>
          <p14:tracePt t="34941" x="1257300" y="2832100"/>
          <p14:tracePt t="34965" x="1238250" y="2844800"/>
          <p14:tracePt t="34990" x="1219200" y="2857500"/>
          <p14:tracePt t="35015" x="1193800" y="2876550"/>
          <p14:tracePt t="35040" x="1162050" y="2895600"/>
          <p14:tracePt t="35065" x="1155700" y="2908300"/>
          <p14:tracePt t="35090" x="1130300" y="2933700"/>
          <p14:tracePt t="35115" x="1104900" y="2965450"/>
          <p14:tracePt t="35140" x="1092200" y="2984500"/>
          <p14:tracePt t="35165" x="1085850" y="2990850"/>
          <p14:tracePt t="35190" x="1085850" y="3003550"/>
          <p14:tracePt t="35256" x="1092200" y="3003550"/>
          <p14:tracePt t="35267" x="1098550" y="3003550"/>
          <p14:tracePt t="35268" x="1143000" y="3003550"/>
          <p14:tracePt t="35289" x="1193800" y="2984500"/>
          <p14:tracePt t="35316" x="1276350" y="2914650"/>
          <p14:tracePt t="35339" x="1301750" y="2876550"/>
          <p14:tracePt t="35365" x="1320800" y="2851150"/>
          <p14:tracePt t="35389" x="1320800" y="2844800"/>
          <p14:tracePt t="35414" x="1320800" y="2819400"/>
          <p14:tracePt t="35440" x="1320800" y="2800350"/>
          <p14:tracePt t="35465" x="1301750" y="2774950"/>
          <p14:tracePt t="35490" x="1282700" y="2774950"/>
          <p14:tracePt t="35514" x="1270000" y="2774950"/>
          <p14:tracePt t="35541" x="1244600" y="2781300"/>
          <p14:tracePt t="35564" x="1231900" y="2787650"/>
          <p14:tracePt t="35589" x="1219200" y="2819400"/>
          <p14:tracePt t="35614" x="1212850" y="2851150"/>
          <p14:tracePt t="35639" x="1212850" y="2876550"/>
          <p14:tracePt t="35664" x="1219200" y="2914650"/>
          <p14:tracePt t="35689" x="1231900" y="2940050"/>
          <p14:tracePt t="35714" x="1257300" y="2959100"/>
          <p14:tracePt t="35739" x="1295400" y="2990850"/>
          <p14:tracePt t="35764" x="1327150" y="2990850"/>
          <p14:tracePt t="35789" x="1358900" y="2997200"/>
          <p14:tracePt t="35789" x="1390650" y="2997200"/>
          <p14:tracePt t="35815" x="1473200" y="2978150"/>
          <p14:tracePt t="35839" x="1644650" y="2882900"/>
          <p14:tracePt t="35867" x="1663700" y="2876550"/>
          <p14:tracePt t="35888" x="1663700" y="2870200"/>
          <p14:tracePt t="35940" x="1663700" y="2857500"/>
          <p14:tracePt t="35941" x="1663700" y="2800350"/>
          <p14:tracePt t="35964" x="1670050" y="2787650"/>
          <p14:tracePt t="35988" x="1670050" y="2774950"/>
          <p14:tracePt t="36108" x="1670050" y="2768600"/>
          <p14:tracePt t="36617" x="1727200" y="2749550"/>
          <p14:tracePt t="36628" x="1828800" y="2724150"/>
          <p14:tracePt t="36638" x="1943100" y="2686050"/>
          <p14:tracePt t="36640" x="2120900" y="2641600"/>
          <p14:tracePt t="36662" x="2286000" y="2578100"/>
          <p14:tracePt t="36688" x="2444750" y="2540000"/>
          <p14:tracePt t="36712" x="2514600" y="2533650"/>
          <p14:tracePt t="36737" x="2578100" y="2527300"/>
          <p14:tracePt t="36762" x="2597150" y="2527300"/>
          <p14:tracePt t="36787" x="2603500" y="2527300"/>
          <p14:tracePt t="36811" x="2622550" y="2527300"/>
          <p14:tracePt t="36838" x="2628900" y="2527300"/>
          <p14:tracePt t="37135" x="2686050" y="2520950"/>
          <p14:tracePt t="37151" x="2762250" y="2520950"/>
          <p14:tracePt t="37153" x="2838450" y="2520950"/>
          <p14:tracePt t="37162" x="2984500" y="2514600"/>
          <p14:tracePt t="37186" x="3079750" y="2533650"/>
          <p14:tracePt t="37211" x="3124200" y="2540000"/>
          <p14:tracePt t="37236" x="3206750" y="2571750"/>
          <p14:tracePt t="37261" x="3257550" y="2590800"/>
          <p14:tracePt t="37286" x="3333750" y="2609850"/>
          <p14:tracePt t="37646" x="3371850" y="2609850"/>
          <p14:tracePt t="37657" x="3448050" y="2609850"/>
          <p14:tracePt t="37666" x="3505200" y="2609850"/>
          <p14:tracePt t="37676" x="3568700" y="2616200"/>
          <p14:tracePt t="37685" x="3771900" y="2647950"/>
          <p14:tracePt t="37710" x="3867150" y="2647950"/>
          <p14:tracePt t="37735" x="3975100" y="2667000"/>
          <p14:tracePt t="37760" x="4006850" y="2679700"/>
          <p14:tracePt t="38013" x="4089400" y="2667000"/>
          <p14:tracePt t="38025" x="4197350" y="2667000"/>
          <p14:tracePt t="38026" x="4413250" y="2711450"/>
          <p14:tracePt t="38034" x="5022850" y="2686050"/>
          <p14:tracePt t="38059" x="5689600" y="2679700"/>
          <p14:tracePt t="38085" x="5956300" y="2679700"/>
          <p14:tracePt t="38109" x="6559550" y="2749550"/>
          <p14:tracePt t="38134" x="6896100" y="2832100"/>
          <p14:tracePt t="38159" x="6959600" y="2857500"/>
          <p14:tracePt t="38398" x="7131050" y="2844800"/>
          <p14:tracePt t="38406" x="7226300" y="2844800"/>
          <p14:tracePt t="38409" x="7416800" y="2876550"/>
          <p14:tracePt t="38433" x="7600950" y="2889250"/>
          <p14:tracePt t="38458" x="7797800" y="2914650"/>
          <p14:tracePt t="38485" x="7905750" y="2914650"/>
          <p14:tracePt t="38508" x="8051800" y="2933700"/>
          <p14:tracePt t="38533" x="8153400" y="2933700"/>
          <p14:tracePt t="38558" x="8166100" y="2933700"/>
          <p14:tracePt t="38610" x="8166100" y="2940050"/>
          <p14:tracePt t="38670" x="8191500" y="2940050"/>
          <p14:tracePt t="38681" x="8216900" y="2940050"/>
          <p14:tracePt t="38690" x="8229600" y="2940050"/>
          <p14:tracePt t="38708" x="8248650" y="2946400"/>
          <p14:tracePt t="38709" x="8274050" y="2978150"/>
          <p14:tracePt t="38735" x="8280400" y="3016250"/>
          <p14:tracePt t="38946" x="8210550" y="3035300"/>
          <p14:tracePt t="38955" x="8102600" y="3060700"/>
          <p14:tracePt t="38965" x="8013700" y="3086100"/>
          <p14:tracePt t="38973" x="7931150" y="3130550"/>
          <p14:tracePt t="38982" x="7772400" y="3276600"/>
          <p14:tracePt t="39008" x="7740650" y="3314700"/>
          <p14:tracePt t="39032" x="7715250" y="3359150"/>
          <p14:tracePt t="39057" x="7702550" y="3403600"/>
          <p14:tracePt t="39083" x="7670800" y="3505200"/>
          <p14:tracePt t="39108" x="7658100" y="3562350"/>
          <p14:tracePt t="39132" x="7658100" y="3632200"/>
          <p14:tracePt t="39157" x="7696200" y="3752850"/>
          <p14:tracePt t="39182" x="7721600" y="3790950"/>
          <p14:tracePt t="39207" x="7759700" y="3803650"/>
          <p14:tracePt t="39232" x="7835900" y="3803650"/>
          <p14:tracePt t="39257" x="7918450" y="3803650"/>
          <p14:tracePt t="39282" x="8039100" y="3784600"/>
          <p14:tracePt t="39307" x="8134350" y="3759200"/>
          <p14:tracePt t="39332" x="8382000" y="3663950"/>
          <p14:tracePt t="39357" x="8559800" y="3581400"/>
          <p14:tracePt t="39383" x="8616950" y="3524250"/>
          <p14:tracePt t="39407" x="8674100" y="3454400"/>
          <p14:tracePt t="39432" x="8718550" y="3403600"/>
          <p14:tracePt t="39456" x="8724900" y="3365500"/>
          <p14:tracePt t="39482" x="8724900" y="3308350"/>
          <p14:tracePt t="39507" x="8724900" y="3225800"/>
          <p14:tracePt t="39531" x="8680450" y="3111500"/>
          <p14:tracePt t="39556" x="8572500" y="3028950"/>
          <p14:tracePt t="39582" x="8445500" y="2965450"/>
          <p14:tracePt t="39606" x="8350250" y="2901950"/>
          <p14:tracePt t="39631" x="8280400" y="2882900"/>
          <p14:tracePt t="39656" x="8064500" y="2927350"/>
          <p14:tracePt t="39681" x="7905750" y="2990850"/>
          <p14:tracePt t="39707" x="7721600" y="3092450"/>
          <p14:tracePt t="39731" x="7626350" y="3155950"/>
          <p14:tracePt t="39756" x="7480300" y="3308350"/>
          <p14:tracePt t="39781" x="7429500" y="3384550"/>
          <p14:tracePt t="39807" x="7391400" y="3473450"/>
          <p14:tracePt t="39831" x="7385050" y="3543300"/>
          <p14:tracePt t="39856" x="7385050" y="3663950"/>
          <p14:tracePt t="39882" x="7429500" y="3771900"/>
          <p14:tracePt t="39906" x="7524750" y="3930650"/>
          <p14:tracePt t="39932" x="7600950" y="3975100"/>
          <p14:tracePt t="39955" x="7747000" y="4006850"/>
          <p14:tracePt t="39982" x="7848600" y="4006850"/>
          <p14:tracePt t="40006" x="8026400" y="3975100"/>
          <p14:tracePt t="40031" x="8312150" y="3848100"/>
          <p14:tracePt t="40056" x="8578850" y="3733800"/>
          <p14:tracePt t="40081" x="8756650" y="3587750"/>
          <p14:tracePt t="40106" x="8909050" y="3435350"/>
          <p14:tracePt t="40130" x="8934450" y="3397250"/>
          <p14:tracePt t="40155" x="8928100" y="3276600"/>
          <p14:tracePt t="40180" x="8883650" y="3194050"/>
          <p14:tracePt t="40180" x="8858250" y="3124200"/>
          <p14:tracePt t="40205" x="8794750" y="3022600"/>
          <p14:tracePt t="40230" x="8712200" y="2952750"/>
          <p14:tracePt t="40255" x="8604250" y="2908300"/>
          <p14:tracePt t="40280" x="8515350" y="2901950"/>
          <p14:tracePt t="40280" x="8426450" y="2901950"/>
          <p14:tracePt t="40308" x="8267700" y="2946400"/>
          <p14:tracePt t="40332" x="8102600" y="3022600"/>
          <p14:tracePt t="40356" x="7880350" y="3194050"/>
          <p14:tracePt t="40383" x="7791450" y="3327400"/>
          <p14:tracePt t="40407" x="7721600" y="3454400"/>
          <p14:tracePt t="40431" x="7677150" y="3613150"/>
          <p14:tracePt t="40456" x="7677150" y="3714750"/>
          <p14:tracePt t="40480" x="7727950" y="3822700"/>
          <p14:tracePt t="40506" x="7810500" y="3879850"/>
          <p14:tracePt t="40530" x="7924800" y="3892550"/>
          <p14:tracePt t="40555" x="8032750" y="3873500"/>
          <p14:tracePt t="40580" x="8242300" y="3784600"/>
          <p14:tracePt t="40605" x="8394700" y="3657600"/>
          <p14:tracePt t="40630" x="8559800" y="3486150"/>
          <p14:tracePt t="40655" x="8604250" y="3416300"/>
          <p14:tracePt t="40680" x="8629650" y="3346450"/>
          <p14:tracePt t="40705" x="8636000" y="3276600"/>
          <p14:tracePt t="40730" x="8623300" y="3206750"/>
          <p14:tracePt t="40756" x="8591550" y="3168650"/>
          <p14:tracePt t="40780" x="8559800" y="3149600"/>
          <p14:tracePt t="40805" x="8521700" y="3130550"/>
          <p14:tracePt t="40830" x="8509000" y="3130550"/>
          <p14:tracePt t="40888" x="8502650" y="3130550"/>
          <p14:tracePt t="41387" x="8432800" y="3111500"/>
          <p14:tracePt t="41397" x="8324850" y="3098800"/>
          <p14:tracePt t="41406" x="8197850" y="3098800"/>
          <p14:tracePt t="41415" x="7823200" y="3067050"/>
          <p14:tracePt t="41429" x="7569200" y="3054350"/>
          <p14:tracePt t="41453" x="7264400" y="3035300"/>
          <p14:tracePt t="41478" x="7048500" y="3028950"/>
          <p14:tracePt t="41504" x="6788150" y="3028950"/>
          <p14:tracePt t="41529" x="6718300" y="3035300"/>
          <p14:tracePt t="41554" x="6667500" y="3067050"/>
          <p14:tracePt t="41855" x="6616700" y="3067050"/>
          <p14:tracePt t="41856" x="6527800" y="3054350"/>
          <p14:tracePt t="41878" x="6464300" y="3048000"/>
          <p14:tracePt t="41879" x="6330950" y="3022600"/>
          <p14:tracePt t="41903" x="6216650" y="3009900"/>
          <p14:tracePt t="41928" x="6172200" y="2990850"/>
          <p14:tracePt t="41953" x="6089650" y="2971800"/>
          <p14:tracePt t="41978" x="6019800" y="2971800"/>
          <p14:tracePt t="42003" x="5943600" y="2959100"/>
          <p14:tracePt t="42028" x="5899150" y="2952750"/>
          <p14:tracePt t="42053" x="5854700" y="2946400"/>
          <p14:tracePt t="42077" x="5784850" y="2921000"/>
          <p14:tracePt t="42102" x="5746750" y="2914650"/>
          <p14:tracePt t="42128" x="5683250" y="2882900"/>
          <p14:tracePt t="42152" x="5657850" y="2882900"/>
          <p14:tracePt t="42179" x="5632450" y="2844800"/>
          <p14:tracePt t="42202" x="5619750" y="2838450"/>
          <p14:tracePt t="42227" x="5613400" y="2838450"/>
          <p14:tracePt t="42253" x="5613400" y="2832100"/>
          <p14:tracePt t="42330" x="5613400" y="2825750"/>
          <p14:tracePt t="42547" x="5619750" y="2813050"/>
          <p14:tracePt t="42557" x="5626100" y="2800350"/>
          <p14:tracePt t="42567" x="5645150" y="2787650"/>
          <p14:tracePt t="42576" x="5683250" y="2755900"/>
          <p14:tracePt t="42601" x="5727700" y="2730500"/>
          <p14:tracePt t="42627" x="5746750" y="2724150"/>
          <p14:tracePt t="42652" x="5784850" y="2711450"/>
          <p14:tracePt t="42677" x="5829300" y="2705100"/>
          <p14:tracePt t="42702" x="5873750" y="2692400"/>
          <p14:tracePt t="42726" x="5962650" y="2679700"/>
          <p14:tracePt t="42751" x="6032500" y="2673350"/>
          <p14:tracePt t="42776" x="6121400" y="2673350"/>
          <p14:tracePt t="42801" x="6178550" y="2686050"/>
          <p14:tracePt t="42826" x="6242050" y="2692400"/>
          <p14:tracePt t="42851" x="6286500" y="2711450"/>
          <p14:tracePt t="42876" x="6330950" y="2743200"/>
          <p14:tracePt t="42901" x="6388100" y="2781300"/>
          <p14:tracePt t="42927" x="6400800" y="2806700"/>
          <p14:tracePt t="42951" x="6407150" y="2832100"/>
          <p14:tracePt t="42976" x="6400800" y="2857500"/>
          <p14:tracePt t="43001" x="6350000" y="2927350"/>
          <p14:tracePt t="43026" x="6337300" y="2940050"/>
          <p14:tracePt t="43050" x="6305550" y="2952750"/>
          <p14:tracePt t="43076" x="6242050" y="2978150"/>
          <p14:tracePt t="43101" x="6127750" y="3016250"/>
          <p14:tracePt t="43125" x="6051550" y="3028950"/>
          <p14:tracePt t="43152" x="5842000" y="3048000"/>
          <p14:tracePt t="43175" x="5772150" y="3048000"/>
          <p14:tracePt t="43200" x="5676900" y="3028950"/>
          <p14:tracePt t="43225" x="5607050" y="3009900"/>
          <p14:tracePt t="43251" x="5562600" y="2978150"/>
          <p14:tracePt t="43275" x="5524500" y="2933700"/>
          <p14:tracePt t="43300" x="5518150" y="2901950"/>
          <p14:tracePt t="43325" x="5511800" y="2857500"/>
          <p14:tracePt t="43350" x="5511800" y="2825750"/>
          <p14:tracePt t="43376" x="5530850" y="2800350"/>
          <p14:tracePt t="43400" x="5549900" y="2755900"/>
          <p14:tracePt t="43425" x="5626100" y="2705100"/>
          <p14:tracePt t="43451" x="5670550" y="2686050"/>
          <p14:tracePt t="43475" x="5746750" y="2667000"/>
          <p14:tracePt t="43500" x="5797550" y="2647950"/>
          <p14:tracePt t="43524" x="5854700" y="2647950"/>
          <p14:tracePt t="43524" x="5880100" y="2647950"/>
          <p14:tracePt t="43550" x="5918200" y="2647950"/>
          <p14:tracePt t="43575" x="5949950" y="2647950"/>
          <p14:tracePt t="43600" x="6013450" y="2654300"/>
          <p14:tracePt t="43624" x="6076950" y="2673350"/>
          <p14:tracePt t="43651" x="6165850" y="2698750"/>
          <p14:tracePt t="43675" x="6229350" y="2724150"/>
          <p14:tracePt t="43700" x="6286500" y="2749550"/>
          <p14:tracePt t="43726" x="6330950" y="2774950"/>
          <p14:tracePt t="43749" x="6375400" y="2806700"/>
          <p14:tracePt t="43774" x="6413500" y="2838450"/>
          <p14:tracePt t="43799" x="6419850" y="2851150"/>
          <p14:tracePt t="43824" x="6375400" y="2914650"/>
          <p14:tracePt t="43849" x="6273800" y="2990850"/>
          <p14:tracePt t="43874" x="6102350" y="3054350"/>
          <p14:tracePt t="43899" x="6026150" y="3060700"/>
          <p14:tracePt t="43924" x="5924550" y="3060700"/>
          <p14:tracePt t="43949" x="5873750" y="3060700"/>
          <p14:tracePt t="43976" x="5727700" y="3028950"/>
          <p14:tracePt t="43999" x="5651500" y="3003550"/>
          <p14:tracePt t="44024" x="5600700" y="2952750"/>
          <p14:tracePt t="44049" x="5581650" y="2908300"/>
          <p14:tracePt t="44074" x="5581650" y="2844800"/>
          <p14:tracePt t="44099" x="5607050" y="2743200"/>
          <p14:tracePt t="44124" x="5664200" y="2692400"/>
          <p14:tracePt t="44148" x="5784850" y="2641600"/>
          <p14:tracePt t="44173" x="5886450" y="2609850"/>
          <p14:tracePt t="44198" x="6064250" y="2584450"/>
          <p14:tracePt t="44223" x="6165850" y="2584450"/>
          <p14:tracePt t="44248" x="6280150" y="2584450"/>
          <p14:tracePt t="44273" x="6369050" y="2609850"/>
          <p14:tracePt t="44299" x="6496050" y="2679700"/>
          <p14:tracePt t="44323" x="6534150" y="2717800"/>
          <p14:tracePt t="44348" x="6584950" y="2774950"/>
          <p14:tracePt t="44348" x="6604000" y="2806700"/>
          <p14:tracePt t="44374" x="6616700" y="2857500"/>
          <p14:tracePt t="44399" x="6616700" y="2882900"/>
          <p14:tracePt t="44424" x="6540500" y="2971800"/>
          <p14:tracePt t="44449" x="6375400" y="3028950"/>
          <p14:tracePt t="44473" x="6197600" y="3054350"/>
          <p14:tracePt t="44498" x="6089650" y="3054350"/>
          <p14:tracePt t="44523" x="6007100" y="3054350"/>
          <p14:tracePt t="44548" x="5873750" y="3003550"/>
          <p14:tracePt t="44573" x="5810250" y="2940050"/>
          <p14:tracePt t="44598" x="5734050" y="2882900"/>
          <p14:tracePt t="44622" x="5702300" y="2844800"/>
          <p14:tracePt t="44649" x="5702300" y="2800350"/>
          <p14:tracePt t="44673" x="5721350" y="2768600"/>
          <p14:tracePt t="44673" x="5734050" y="2755900"/>
          <p14:tracePt t="44700" x="5765800" y="2736850"/>
          <p14:tracePt t="44722" x="5797550" y="2724150"/>
          <p14:tracePt t="44747" x="5854700" y="2705100"/>
          <p14:tracePt t="44772" x="5949950" y="2686050"/>
          <p14:tracePt t="44798" x="6178550" y="2647950"/>
          <p14:tracePt t="44822" x="6292850" y="2641600"/>
          <p14:tracePt t="44847" x="6375400" y="2647950"/>
          <p14:tracePt t="44872" x="6413500" y="2660650"/>
          <p14:tracePt t="44897" x="6426200" y="2679700"/>
          <p14:tracePt t="44922" x="6432550" y="2705100"/>
          <p14:tracePt t="45147" x="6432550" y="2711450"/>
          <p14:tracePt t="45167" x="6432550" y="2717800"/>
          <p14:tracePt t="45176" x="6432550" y="2724150"/>
          <p14:tracePt t="45184" x="6426200" y="2724150"/>
          <p14:tracePt t="45331" x="0" y="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smtClean="0"/>
              <a:t>Use understanding to…</a:t>
            </a:r>
          </a:p>
          <a:p>
            <a:endParaRPr lang="en-US" dirty="0" smtClean="0"/>
          </a:p>
          <a:p>
            <a:r>
              <a:rPr lang="en-US" dirty="0" smtClean="0"/>
              <a:t>Forecast choices and market shares</a:t>
            </a:r>
          </a:p>
          <a:p>
            <a:r>
              <a:rPr lang="en-US" dirty="0" smtClean="0"/>
              <a:t>Influence choices</a:t>
            </a:r>
          </a:p>
          <a:p>
            <a:r>
              <a:rPr lang="en-US" dirty="0" smtClean="0"/>
              <a:t>Inform policy analysis </a:t>
            </a:r>
          </a:p>
          <a:p>
            <a:endParaRPr lang="en-US"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04238" y="6218238"/>
            <a:ext cx="487362" cy="487362"/>
          </a:xfrm>
          <a:prstGeom prst="rect">
            <a:avLst/>
          </a:prstGeom>
        </p:spPr>
      </p:pic>
    </p:spTree>
    <p:custDataLst>
      <p:tags r:id="rId1"/>
    </p:custDataLst>
    <p:extLst>
      <p:ext uri="{BB962C8B-B14F-4D97-AF65-F5344CB8AC3E}">
        <p14:creationId xmlns:p14="http://schemas.microsoft.com/office/powerpoint/2010/main" val="3252374002"/>
      </p:ext>
    </p:extLst>
  </p:cSld>
  <p:clrMapOvr>
    <a:masterClrMapping/>
  </p:clrMapOvr>
  <mc:AlternateContent xmlns:mc="http://schemas.openxmlformats.org/markup-compatibility/2006" xmlns:p14="http://schemas.microsoft.com/office/powerpoint/2010/main">
    <mc:Choice Requires="p14">
      <p:transition spd="slow" p14:dur="2000" advTm="108029"/>
    </mc:Choice>
    <mc:Fallback xmlns="">
      <p:transition spd="slow" advTm="1080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a:t>
            </a:r>
            <a:r>
              <a:rPr lang="en-US" i="1" dirty="0" smtClean="0"/>
              <a:t>Choice Modeling</a:t>
            </a:r>
            <a:endParaRPr lang="en-US" i="1" dirty="0"/>
          </a:p>
        </p:txBody>
      </p:sp>
      <p:sp>
        <p:nvSpPr>
          <p:cNvPr id="3" name="Content Placeholder 2"/>
          <p:cNvSpPr>
            <a:spLocks noGrp="1"/>
          </p:cNvSpPr>
          <p:nvPr>
            <p:ph sz="quarter" idx="1"/>
          </p:nvPr>
        </p:nvSpPr>
        <p:spPr/>
        <p:txBody>
          <a:bodyPr/>
          <a:lstStyle/>
          <a:p>
            <a:endParaRPr lang="en-US" dirty="0" smtClean="0"/>
          </a:p>
          <a:p>
            <a:r>
              <a:rPr lang="en-US" dirty="0" smtClean="0"/>
              <a:t>A set of tools to predict the choice behavior of a group of decision-makers in a specific choice context.</a:t>
            </a:r>
            <a:endParaRPr lang="en-US" dirty="0"/>
          </a:p>
        </p:txBody>
      </p:sp>
      <p:pic>
        <p:nvPicPr>
          <p:cNvPr id="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9168" y="2819400"/>
            <a:ext cx="2125663"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Audio 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4609"/>
    </mc:Choice>
    <mc:Fallback xmlns="">
      <p:transition spd="slow" advTm="34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extLst mod="1">
    <p:ext uri="{3A86A75C-4F4B-4683-9AE1-C65F6400EC91}">
      <p14:laserTraceLst xmlns:p14="http://schemas.microsoft.com/office/powerpoint/2010/main">
        <p14:tracePtLst>
          <p14:tracePt t="11814" x="4413250" y="3568700"/>
          <p14:tracePt t="12199" x="4406900" y="3581400"/>
          <p14:tracePt t="12209" x="4387850" y="3606800"/>
          <p14:tracePt t="12220" x="4375150" y="3632200"/>
          <p14:tracePt t="12227" x="4311650" y="3778250"/>
          <p14:tracePt t="12253" x="4273550" y="3892550"/>
          <p14:tracePt t="12277" x="4260850" y="4044950"/>
          <p14:tracePt t="12302" x="4279900" y="4273550"/>
          <p14:tracePt t="12327" x="4349750" y="4425950"/>
          <p14:tracePt t="12353" x="4483100" y="4546600"/>
          <p14:tracePt t="12377" x="4546600" y="4584700"/>
          <p14:tracePt t="12402" x="4692650" y="4610100"/>
          <p14:tracePt t="12427" x="4794250" y="4610100"/>
          <p14:tracePt t="12451" x="5035550" y="4419600"/>
          <p14:tracePt t="12476" x="5283200" y="4197350"/>
          <p14:tracePt t="12501" x="5473700" y="3867150"/>
          <p14:tracePt t="12526" x="5486400" y="3702050"/>
          <p14:tracePt t="12551" x="5441950" y="3575050"/>
          <p14:tracePt t="12576" x="5372100" y="3511550"/>
          <p14:tracePt t="12601" x="5168900" y="3467100"/>
          <p14:tracePt t="12626" x="5016500" y="3479800"/>
          <p14:tracePt t="12651" x="4832350" y="3581400"/>
          <p14:tracePt t="12676" x="4457700" y="4083050"/>
          <p14:tracePt t="12701" x="4292600" y="4375150"/>
          <p14:tracePt t="12726" x="4222750" y="4686300"/>
          <p14:tracePt t="12751" x="4260850" y="4838700"/>
          <p14:tracePt t="12776" x="4381500" y="4984750"/>
          <p14:tracePt t="12801" x="4464050" y="5022850"/>
          <p14:tracePt t="12827" x="4660900" y="5003800"/>
          <p14:tracePt t="12851" x="4826000" y="4883150"/>
          <p14:tracePt t="12877" x="5080000" y="4508500"/>
          <p14:tracePt t="12902" x="5194300" y="4267200"/>
          <p14:tracePt t="12926" x="5257800" y="3962400"/>
          <p14:tracePt t="12951" x="5251450" y="3676650"/>
          <p14:tracePt t="12975" x="5194300" y="3549650"/>
          <p14:tracePt t="13001" x="5022850" y="3492500"/>
          <p14:tracePt t="13026" x="4857750" y="3511550"/>
          <p14:tracePt t="13050" x="4718050" y="3594100"/>
          <p14:tracePt t="13076" x="4514850" y="3956050"/>
          <p14:tracePt t="13101" x="4425950" y="4260850"/>
          <p14:tracePt t="13127" x="4413250" y="4438650"/>
          <p14:tracePt t="13150" x="4432300" y="4578350"/>
          <p14:tracePt t="13175" x="4502150" y="4673600"/>
          <p14:tracePt t="13200" x="4584700" y="4724400"/>
          <p14:tracePt t="13225" x="4711700" y="4743450"/>
          <p14:tracePt t="13250" x="4794250" y="4743450"/>
          <p14:tracePt t="13275" x="4883150" y="4705350"/>
          <p14:tracePt t="13300" x="4921250" y="4635500"/>
          <p14:tracePt t="13326" x="4972050" y="4406900"/>
          <p14:tracePt t="13350" x="4978400" y="4349750"/>
          <p14:tracePt t="13375" x="4978400" y="4286250"/>
          <p14:tracePt t="13400" x="4972050" y="4273550"/>
          <p14:tracePt t="13425" x="4927600" y="4260850"/>
          <p14:tracePt t="13450" x="4870450" y="4260850"/>
          <p14:tracePt t="13474" x="4781550" y="4305300"/>
          <p14:tracePt t="13500" x="4699000" y="4432300"/>
          <p14:tracePt t="13524" x="4667250" y="4546600"/>
          <p14:tracePt t="13549" x="4629150" y="4724400"/>
          <p14:tracePt t="13574" x="4648200" y="4806950"/>
          <p14:tracePt t="13599" x="4718050" y="4870450"/>
          <p14:tracePt t="13625" x="4794250" y="4883150"/>
          <p14:tracePt t="13649" x="5035550" y="4743450"/>
          <p14:tracePt t="13674" x="5245100" y="4432300"/>
          <p14:tracePt t="13699" x="5353050" y="4235450"/>
          <p14:tracePt t="13754" x="5353050" y="4216400"/>
          <p14:tracePt t="13754" x="5302250" y="4121150"/>
          <p14:tracePt t="13776" x="5181600" y="4057650"/>
          <p14:tracePt t="13799" x="5048250" y="3994150"/>
          <p14:tracePt t="13824" x="4851400" y="3994150"/>
          <p14:tracePt t="13849" x="4762500" y="4064000"/>
          <p14:tracePt t="13874" x="4686300" y="4267200"/>
          <p14:tracePt t="13901" x="4667250" y="4432300"/>
          <p14:tracePt t="13926" x="4648200" y="4603750"/>
          <p14:tracePt t="13948" x="4711700" y="4718050"/>
          <p14:tracePt t="13974" x="4762500" y="4743450"/>
          <p14:tracePt t="14000" x="4895850" y="4743450"/>
          <p14:tracePt t="14024" x="5035550" y="4711700"/>
          <p14:tracePt t="14048" x="5168900" y="4546600"/>
          <p14:tracePt t="14073" x="5238750" y="4387850"/>
          <p14:tracePt t="14098" x="5257800" y="4241800"/>
          <p14:tracePt t="14123" x="5245100" y="4210050"/>
          <p14:tracePt t="14149" x="5181600" y="4165600"/>
          <p14:tracePt t="14173" x="5130800" y="4146550"/>
          <p14:tracePt t="14198" x="5035550" y="4146550"/>
          <p14:tracePt t="14224" x="4927600" y="4171950"/>
          <p14:tracePt t="14248" x="4794250" y="4298950"/>
          <p14:tracePt t="14273" x="4749800" y="4445000"/>
          <p14:tracePt t="14298" x="4699000" y="4610100"/>
          <p14:tracePt t="15417" x="0" y="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fontScale="90000"/>
          </a:bodyPr>
          <a:lstStyle/>
          <a:p>
            <a:pPr eaLnBrk="1" hangingPunct="1"/>
            <a:endParaRPr lang="en-US" i="1" smtClean="0">
              <a:solidFill>
                <a:srgbClr val="660066"/>
              </a:solidFill>
            </a:endParaRPr>
          </a:p>
        </p:txBody>
      </p:sp>
      <p:pic>
        <p:nvPicPr>
          <p:cNvPr id="9220" name="Picture 5"/>
          <p:cNvPicPr>
            <a:picLocks noGrp="1" noChangeAspect="1" noChangeArrowheads="1"/>
          </p:cNvPicPr>
          <p:nvPr>
            <p:ph type="body" idx="1"/>
          </p:nvPr>
        </p:nvPicPr>
        <p:blipFill>
          <a:blip r:embed="rId6">
            <a:extLst>
              <a:ext uri="{28A0092B-C50C-407E-A947-70E740481C1C}">
                <a14:useLocalDpi xmlns:a14="http://schemas.microsoft.com/office/drawing/2010/main" val="0"/>
              </a:ext>
            </a:extLst>
          </a:blip>
          <a:srcRect/>
          <a:stretch>
            <a:fillRect/>
          </a:stretch>
        </p:blipFill>
        <p:spPr>
          <a:xfrm>
            <a:off x="857250" y="1643365"/>
            <a:ext cx="7429500" cy="4236119"/>
          </a:xfrm>
        </p:spPr>
      </p:pic>
      <p:sp>
        <p:nvSpPr>
          <p:cNvPr id="9221" name="Text Box 6"/>
          <p:cNvSpPr txBox="1">
            <a:spLocks noChangeArrowheads="1"/>
          </p:cNvSpPr>
          <p:nvPr/>
        </p:nvSpPr>
        <p:spPr bwMode="auto">
          <a:xfrm>
            <a:off x="4267200" y="6081713"/>
            <a:ext cx="4621212"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pPr eaLnBrk="1" hangingPunct="1"/>
            <a:r>
              <a:rPr lang="en-US" sz="800" i="1" dirty="0">
                <a:latin typeface="Arial" charset="0"/>
              </a:rPr>
              <a:t>Picture Reference: Future and Simple-Choice Modeling (by Steve Cook and Michael McGee)</a:t>
            </a:r>
          </a:p>
          <a:p>
            <a:pPr eaLnBrk="1" hangingPunct="1"/>
            <a:r>
              <a:rPr lang="en-US" sz="800" i="1" u="sng" dirty="0">
                <a:latin typeface="Arial" charset="0"/>
              </a:rPr>
              <a:t>http://www.futureandsimple.com/research/choicemodelling/what-is-choice-modelling.html</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250" y="1643365"/>
            <a:ext cx="7429500" cy="4236119"/>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250" y="1638793"/>
            <a:ext cx="7429500" cy="4236119"/>
          </a:xfrm>
          <a:prstGeom prst="rect">
            <a:avLst/>
          </a:prstGeom>
        </p:spPr>
      </p:pic>
      <p:pic>
        <p:nvPicPr>
          <p:cNvPr id="16" name="Audio 1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504238" y="6218238"/>
            <a:ext cx="487362" cy="487362"/>
          </a:xfrm>
          <a:prstGeom prst="rect">
            <a:avLst/>
          </a:prstGeom>
        </p:spPr>
      </p:pic>
    </p:spTree>
    <p:custDataLst>
      <p:tags r:id="rId1"/>
    </p:custDataLst>
    <p:extLst>
      <p:ext uri="{BB962C8B-B14F-4D97-AF65-F5344CB8AC3E}">
        <p14:creationId xmlns:p14="http://schemas.microsoft.com/office/powerpoint/2010/main" val="3972312017"/>
      </p:ext>
    </p:extLst>
  </p:cSld>
  <p:clrMapOvr>
    <a:masterClrMapping/>
  </p:clrMapOvr>
  <mc:AlternateContent xmlns:mc="http://schemas.openxmlformats.org/markup-compatibility/2006" xmlns:p14="http://schemas.microsoft.com/office/powerpoint/2010/main">
    <mc:Choice Requires="p14">
      <p:transition spd="slow" p14:dur="2000" advTm="74803"/>
    </mc:Choice>
    <mc:Fallback xmlns="">
      <p:transition spd="slow" advTm="748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6"/>
                </p:tgtEl>
              </p:cMediaNode>
            </p:audio>
          </p:childTnLst>
        </p:cTn>
      </p:par>
    </p:tnLst>
  </p:timing>
  <p:extLst mod="1">
    <p:ext uri="{3A86A75C-4F4B-4683-9AE1-C65F6400EC91}">
      <p14:laserTraceLst xmlns:p14="http://schemas.microsoft.com/office/powerpoint/2010/main">
        <p14:tracePtLst>
          <p14:tracePt t="11121" x="3333750" y="4489450"/>
          <p14:tracePt t="11574" x="3321050" y="4483100"/>
          <p14:tracePt t="11584" x="3295650" y="4476750"/>
          <p14:tracePt t="11594" x="3270250" y="4470400"/>
          <p14:tracePt t="11612" x="3244850" y="4470400"/>
          <p14:tracePt t="11613" x="3143250" y="4457700"/>
          <p14:tracePt t="11637" x="3041650" y="4451350"/>
          <p14:tracePt t="11663" x="2838450" y="4451350"/>
          <p14:tracePt t="11687" x="2730500" y="4451350"/>
          <p14:tracePt t="11712" x="2546350" y="4502150"/>
          <p14:tracePt t="11737" x="2463800" y="4533900"/>
          <p14:tracePt t="11761" x="2343150" y="4584700"/>
          <p14:tracePt t="11787" x="2241550" y="4641850"/>
          <p14:tracePt t="11812" x="2171700" y="4673600"/>
          <p14:tracePt t="11837" x="2108200" y="4718050"/>
          <p14:tracePt t="11862" x="2063750" y="4749800"/>
          <p14:tracePt t="11887" x="2006600" y="4787900"/>
          <p14:tracePt t="11912" x="1974850" y="4800600"/>
          <p14:tracePt t="11936" x="1930400" y="4819650"/>
          <p14:tracePt t="11961" x="1930400" y="4826000"/>
          <p14:tracePt t="11986" x="1930400" y="4838700"/>
          <p14:tracePt t="12011" x="1930400" y="4870450"/>
          <p14:tracePt t="12036" x="1943100" y="4914900"/>
          <p14:tracePt t="12061" x="2012950" y="4959350"/>
          <p14:tracePt t="12086" x="2082800" y="4978400"/>
          <p14:tracePt t="12086" x="2114550" y="4978400"/>
          <p14:tracePt t="12113" x="2203450" y="4978400"/>
          <p14:tracePt t="12136" x="2349500" y="4953000"/>
          <p14:tracePt t="12162" x="2540000" y="4902200"/>
          <p14:tracePt t="12186" x="2628900" y="4857750"/>
          <p14:tracePt t="12211" x="2813050" y="4724400"/>
          <p14:tracePt t="12236" x="2895600" y="4648200"/>
          <p14:tracePt t="12261" x="2921000" y="4610100"/>
          <p14:tracePt t="12286" x="2927350" y="4610100"/>
          <p14:tracePt t="12311" x="2927350" y="4597400"/>
          <p14:tracePt t="12336" x="2908300" y="4476750"/>
          <p14:tracePt t="12360" x="2889250" y="4406900"/>
          <p14:tracePt t="12387" x="2838450" y="4330700"/>
          <p14:tracePt t="12411" x="2787650" y="4298950"/>
          <p14:tracePt t="12435" x="2698750" y="4286250"/>
          <p14:tracePt t="12460" x="2647950" y="4273550"/>
          <p14:tracePt t="12486" x="2590800" y="4273550"/>
          <p14:tracePt t="12510" x="2393950" y="4337050"/>
          <p14:tracePt t="12535" x="2133600" y="4489450"/>
          <p14:tracePt t="12560" x="1993900" y="4597400"/>
          <p14:tracePt t="12585" x="1885950" y="4781550"/>
          <p14:tracePt t="12610" x="1873250" y="4864100"/>
          <p14:tracePt t="12636" x="1885950" y="5010150"/>
          <p14:tracePt t="12662" x="1930400" y="5092700"/>
          <p14:tracePt t="12685" x="2051050" y="5187950"/>
          <p14:tracePt t="12712" x="2209800" y="5226050"/>
          <p14:tracePt t="12735" x="2336800" y="5219700"/>
          <p14:tracePt t="12760" x="2584450" y="5111750"/>
          <p14:tracePt t="12785" x="2743200" y="5022850"/>
          <p14:tracePt t="12810" x="2870200" y="4933950"/>
          <p14:tracePt t="12835" x="2984500" y="4686300"/>
          <p14:tracePt t="12860" x="3009900" y="4521200"/>
          <p14:tracePt t="12885" x="2997200" y="4457700"/>
          <p14:tracePt t="12909" x="2965450" y="4400550"/>
          <p14:tracePt t="12934" x="2870200" y="4337050"/>
          <p14:tracePt t="12961" x="2768600" y="4311650"/>
          <p14:tracePt t="12985" x="2628900" y="4292600"/>
          <p14:tracePt t="13011" x="2463800" y="4343400"/>
          <p14:tracePt t="13034" x="2209800" y="4489450"/>
          <p14:tracePt t="13059" x="2089150" y="4572000"/>
          <p14:tracePt t="13085" x="1955800" y="4724400"/>
          <p14:tracePt t="13109" x="1905000" y="4908550"/>
          <p14:tracePt t="13135" x="1905000" y="4997450"/>
          <p14:tracePt t="13159" x="1943100" y="5060950"/>
          <p14:tracePt t="13185" x="2012950" y="5111750"/>
          <p14:tracePt t="13209" x="2197100" y="5156200"/>
          <p14:tracePt t="13234" x="2305050" y="5156200"/>
          <p14:tracePt t="13259" x="2495550" y="5118100"/>
          <p14:tracePt t="13285" x="2641600" y="5048250"/>
          <p14:tracePt t="13309" x="2895600" y="4864100"/>
          <p14:tracePt t="13335" x="3048000" y="4692650"/>
          <p14:tracePt t="13359" x="3136900" y="4457700"/>
          <p14:tracePt t="13384" x="3143250" y="4356100"/>
          <p14:tracePt t="13409" x="3098800" y="4286250"/>
          <p14:tracePt t="13409" x="3048000" y="4260850"/>
          <p14:tracePt t="13434" x="2952750" y="4216400"/>
          <p14:tracePt t="13458" x="2851150" y="4197350"/>
          <p14:tracePt t="13484" x="2673350" y="4210050"/>
          <p14:tracePt t="13508" x="2451100" y="4311650"/>
          <p14:tracePt t="13533" x="2120900" y="4540250"/>
          <p14:tracePt t="13558" x="2000250" y="4673600"/>
          <p14:tracePt t="13585" x="1905000" y="4864100"/>
          <p14:tracePt t="13608" x="1885950" y="4978400"/>
          <p14:tracePt t="13633" x="1905000" y="5060950"/>
          <p14:tracePt t="13658" x="1943100" y="5111750"/>
          <p14:tracePt t="13684" x="2044700" y="5118100"/>
          <p14:tracePt t="13709" x="2197100" y="5035550"/>
          <p14:tracePt t="13733" x="2343150" y="4959350"/>
          <p14:tracePt t="13758" x="2533650" y="4845050"/>
          <p14:tracePt t="13783" x="2584450" y="4800600"/>
          <p14:tracePt t="13808" x="2622550" y="4686300"/>
          <p14:tracePt t="13833" x="2628900" y="4648200"/>
          <p14:tracePt t="13858" x="2628900" y="4603750"/>
          <p14:tracePt t="13883" x="2590800" y="4597400"/>
          <p14:tracePt t="13908" x="2552700" y="4597400"/>
          <p14:tracePt t="13933" x="2508250" y="4597400"/>
          <p14:tracePt t="14096" x="0" y="0"/>
        </p14:tracePtLst>
        <p14:tracePtLst>
          <p14:tracePt t="28855" x="2508250" y="4597400"/>
          <p14:tracePt t="29184" x="2482850" y="4597400"/>
          <p14:tracePt t="29184" x="2451100" y="4597400"/>
          <p14:tracePt t="29203" x="2419350" y="4597400"/>
          <p14:tracePt t="29213" x="2381250" y="4597400"/>
          <p14:tracePt t="29223" x="2336800" y="4616450"/>
          <p14:tracePt t="29232" x="2133600" y="4667250"/>
          <p14:tracePt t="29254" x="2006600" y="4724400"/>
          <p14:tracePt t="29280" x="1885950" y="4787900"/>
          <p14:tracePt t="29305" x="1847850" y="4826000"/>
          <p14:tracePt t="29330" x="1809750" y="4889500"/>
          <p14:tracePt t="29355" x="1803400" y="4921250"/>
          <p14:tracePt t="29380" x="1803400" y="4946650"/>
          <p14:tracePt t="29406" x="1809750" y="4965700"/>
          <p14:tracePt t="29429" x="1828800" y="4978400"/>
          <p14:tracePt t="29454" x="1885950" y="4978400"/>
          <p14:tracePt t="29480" x="1930400" y="4959350"/>
          <p14:tracePt t="29504" x="2044700" y="4883150"/>
          <p14:tracePt t="29529" x="2082800" y="4857750"/>
          <p14:tracePt t="29554" x="2133600" y="4813300"/>
          <p14:tracePt t="29579" x="2165350" y="4781550"/>
          <p14:tracePt t="29604" x="2184400" y="4756150"/>
          <p14:tracePt t="29629" x="2216150" y="4699000"/>
          <p14:tracePt t="29654" x="2216150" y="4673600"/>
          <p14:tracePt t="29679" x="2216150" y="4629150"/>
          <p14:tracePt t="29704" x="2216150" y="4603750"/>
          <p14:tracePt t="29729" x="2184400" y="4578350"/>
          <p14:tracePt t="29754" x="2159000" y="4559300"/>
          <p14:tracePt t="29779" x="2101850" y="4546600"/>
          <p14:tracePt t="29804" x="2051050" y="4546600"/>
          <p14:tracePt t="29829" x="1943100" y="4584700"/>
          <p14:tracePt t="29856" x="1892300" y="4616450"/>
          <p14:tracePt t="29879" x="1835150" y="4667250"/>
          <p14:tracePt t="29905" x="1822450" y="4705350"/>
          <p14:tracePt t="29930" x="1816100" y="4787900"/>
          <p14:tracePt t="29954" x="1828800" y="4838700"/>
          <p14:tracePt t="29979" x="1841500" y="4876800"/>
          <p14:tracePt t="30004" x="1892300" y="4902200"/>
          <p14:tracePt t="30028" x="1949450" y="4902200"/>
          <p14:tracePt t="30053" x="2070100" y="4864100"/>
          <p14:tracePt t="30079" x="2197100" y="4781550"/>
          <p14:tracePt t="30103" x="2355850" y="4648200"/>
          <p14:tracePt t="30128" x="2400300" y="4610100"/>
          <p14:tracePt t="30153" x="2495550" y="4445000"/>
          <p14:tracePt t="30178" x="2508250" y="4368800"/>
          <p14:tracePt t="30203" x="2457450" y="4254500"/>
          <p14:tracePt t="30227" x="2400300" y="4210050"/>
          <p14:tracePt t="30252" x="2336800" y="4197350"/>
          <p14:tracePt t="30276" x="2159000" y="4222750"/>
          <p14:tracePt t="30302" x="2032000" y="4267200"/>
          <p14:tracePt t="30327" x="1835150" y="4368800"/>
          <p14:tracePt t="30352" x="1758950" y="4413250"/>
          <p14:tracePt t="30377" x="1689100" y="4502150"/>
          <p14:tracePt t="30403" x="1676400" y="4533900"/>
          <p14:tracePt t="30427" x="1670050" y="4584700"/>
          <p14:tracePt t="30452" x="1682750" y="4679950"/>
          <p14:tracePt t="30477" x="1746250" y="4762500"/>
          <p14:tracePt t="30502" x="1866900" y="4889500"/>
          <p14:tracePt t="30528" x="1987550" y="4940300"/>
          <p14:tracePt t="30528" x="2032000" y="4946650"/>
          <p14:tracePt t="30552" x="2171700" y="4959350"/>
          <p14:tracePt t="30576" x="2317750" y="4940300"/>
          <p14:tracePt t="30601" x="2457450" y="4889500"/>
          <p14:tracePt t="30626" x="2559050" y="4819650"/>
          <p14:tracePt t="30652" x="2686050" y="4629150"/>
          <p14:tracePt t="30676" x="2762250" y="4489450"/>
          <p14:tracePt t="30701" x="2768600" y="4387850"/>
          <p14:tracePt t="30728" x="2730500" y="4324350"/>
          <p14:tracePt t="30751" x="2635250" y="4248150"/>
          <p14:tracePt t="30776" x="2457450" y="4165600"/>
          <p14:tracePt t="30801" x="2368550" y="4152900"/>
          <p14:tracePt t="30826" x="2190750" y="4152900"/>
          <p14:tracePt t="30852" x="2032000" y="4216400"/>
          <p14:tracePt t="30876" x="1854200" y="4324350"/>
          <p14:tracePt t="30900" x="1790700" y="4413250"/>
          <p14:tracePt t="30926" x="1720850" y="4597400"/>
          <p14:tracePt t="30950" x="1720850" y="4692650"/>
          <p14:tracePt t="30976" x="1765300" y="4806950"/>
          <p14:tracePt t="31001" x="1816100" y="4857750"/>
          <p14:tracePt t="31026" x="1943100" y="4908550"/>
          <p14:tracePt t="31051" x="2095500" y="4908550"/>
          <p14:tracePt t="31075" x="2406650" y="4851400"/>
          <p14:tracePt t="31100" x="2520950" y="4781550"/>
          <p14:tracePt t="31126" x="2603500" y="4705350"/>
          <p14:tracePt t="31150" x="2698750" y="4527550"/>
          <p14:tracePt t="31175" x="2774950" y="4356100"/>
          <p14:tracePt t="31200" x="2825750" y="4102100"/>
          <p14:tracePt t="31225" x="2819400" y="3962400"/>
          <p14:tracePt t="31250" x="2679700" y="3841750"/>
          <p14:tracePt t="31276" x="2584450" y="3822700"/>
          <p14:tracePt t="31300" x="2387600" y="3822700"/>
          <p14:tracePt t="31300" x="2305050" y="3829050"/>
          <p14:tracePt t="31326" x="2076450" y="3905250"/>
          <p14:tracePt t="31352" x="1885950" y="3987800"/>
          <p14:tracePt t="31375" x="1708150" y="4108450"/>
          <p14:tracePt t="31401" x="1600200" y="4235450"/>
          <p14:tracePt t="31425" x="1581150" y="4356100"/>
          <p14:tracePt t="31450" x="1587500" y="4425950"/>
          <p14:tracePt t="31474" x="1676400" y="4514850"/>
          <p14:tracePt t="31500" x="1758950" y="4552950"/>
          <p14:tracePt t="31525" x="1943100" y="4584700"/>
          <p14:tracePt t="31550" x="2063750" y="4591050"/>
          <p14:tracePt t="31574" x="2228850" y="4565650"/>
          <p14:tracePt t="31601" x="2476500" y="4451350"/>
          <p14:tracePt t="31624" x="2622550" y="4368800"/>
          <p14:tracePt t="31650" x="2673350" y="4330700"/>
          <p14:tracePt t="31674" x="2673350" y="4318000"/>
          <p14:tracePt t="31700" x="2628900" y="4191000"/>
          <p14:tracePt t="31725" x="2578100" y="4140200"/>
          <p14:tracePt t="31749" x="2501900" y="4108450"/>
          <p14:tracePt t="31774" x="2451100" y="4102100"/>
          <p14:tracePt t="31799" x="2330450" y="4159250"/>
          <p14:tracePt t="31824" x="2279650" y="4210050"/>
          <p14:tracePt t="31849" x="2241550" y="4273550"/>
          <p14:tracePt t="31874" x="2235200" y="4298950"/>
          <p14:tracePt t="31899" x="2241550" y="4324350"/>
          <p14:tracePt t="31925" x="2273300" y="4343400"/>
          <p14:tracePt t="31951" x="2324100" y="4343400"/>
          <p14:tracePt t="32208" x="0" y="0"/>
        </p14:tracePtLst>
        <p14:tracePtLst>
          <p14:tracePt t="37890" x="4102100" y="3860800"/>
          <p14:tracePt t="38225" x="4095750" y="3873500"/>
          <p14:tracePt t="38236" x="4076700" y="3886200"/>
          <p14:tracePt t="38246" x="4070350" y="3905250"/>
          <p14:tracePt t="38253" x="4057650" y="3924300"/>
          <p14:tracePt t="38262" x="4038600" y="3956050"/>
          <p14:tracePt t="38287" x="4013200" y="4006850"/>
          <p14:tracePt t="38311" x="3994150" y="4032250"/>
          <p14:tracePt t="38337" x="3975100" y="4089400"/>
          <p14:tracePt t="38362" x="3962400" y="4133850"/>
          <p14:tracePt t="38387" x="3956050" y="4191000"/>
          <p14:tracePt t="38411" x="3956050" y="4235450"/>
          <p14:tracePt t="38436" x="3962400" y="4260850"/>
          <p14:tracePt t="38461" x="3987800" y="4286250"/>
          <p14:tracePt t="38487" x="3994150" y="4305300"/>
          <p14:tracePt t="38512" x="4019550" y="4311650"/>
          <p14:tracePt t="38536" x="4025900" y="4311650"/>
          <p14:tracePt t="38561" x="4032250" y="4311650"/>
          <p14:tracePt t="38623" x="4038600" y="4292600"/>
          <p14:tracePt t="38633" x="4064000" y="4248150"/>
          <p14:tracePt t="38643" x="4114800" y="4140200"/>
          <p14:tracePt t="38661" x="4146550" y="4038600"/>
          <p14:tracePt t="38685" x="4152900" y="3994150"/>
          <p14:tracePt t="38710" x="4146550" y="3930650"/>
          <p14:tracePt t="38735" x="4127500" y="3892550"/>
          <p14:tracePt t="38760" x="4095750" y="3816350"/>
          <p14:tracePt t="38785" x="4064000" y="3759200"/>
          <p14:tracePt t="38812" x="4032250" y="3740150"/>
          <p14:tracePt t="38835" x="3981450" y="3733800"/>
          <p14:tracePt t="38860" x="3956050" y="3733800"/>
          <p14:tracePt t="38885" x="3892550" y="3778250"/>
          <p14:tracePt t="38910" x="3790950" y="3898900"/>
          <p14:tracePt t="38935" x="3740150" y="4006850"/>
          <p14:tracePt t="38960" x="3727450" y="4051300"/>
          <p14:tracePt t="38985" x="3708400" y="4165600"/>
          <p14:tracePt t="39012" x="3708400" y="4248150"/>
          <p14:tracePt t="39036" x="3746500" y="4387850"/>
          <p14:tracePt t="39060" x="3790950" y="4476750"/>
          <p14:tracePt t="39085" x="3848100" y="4521200"/>
          <p14:tracePt t="39111" x="3911600" y="4533900"/>
          <p14:tracePt t="39134" x="3981450" y="4533900"/>
          <p14:tracePt t="39160" x="4038600" y="4495800"/>
          <p14:tracePt t="39185" x="4102100" y="4406900"/>
          <p14:tracePt t="39209" x="4171950" y="4273550"/>
          <p14:tracePt t="39234" x="4184650" y="4165600"/>
          <p14:tracePt t="39259" x="4184650" y="4083050"/>
          <p14:tracePt t="39284" x="4165600" y="3905250"/>
          <p14:tracePt t="39309" x="4133850" y="3816350"/>
          <p14:tracePt t="39334" x="4044950" y="3695700"/>
          <p14:tracePt t="39359" x="4006850" y="3670300"/>
          <p14:tracePt t="39384" x="3937000" y="3676650"/>
          <p14:tracePt t="39409" x="3841750" y="3733800"/>
          <p14:tracePt t="39434" x="3632200" y="3975100"/>
          <p14:tracePt t="39459" x="3581400" y="4095750"/>
          <p14:tracePt t="39485" x="3556000" y="4292600"/>
          <p14:tracePt t="39510" x="3575050" y="4394200"/>
          <p14:tracePt t="39534" x="3670300" y="4502150"/>
          <p14:tracePt t="39561" x="3752850" y="4559300"/>
          <p14:tracePt t="39584" x="3930650" y="4565650"/>
          <p14:tracePt t="39609" x="4032250" y="4540250"/>
          <p14:tracePt t="39634" x="4171950" y="4470400"/>
          <p14:tracePt t="39659" x="4273550" y="4305300"/>
          <p14:tracePt t="39684" x="4324350" y="4159250"/>
          <p14:tracePt t="39709" x="4368800" y="3949700"/>
          <p14:tracePt t="39734" x="4362450" y="3886200"/>
          <p14:tracePt t="39758" x="4311650" y="3816350"/>
          <p14:tracePt t="39784" x="4248150" y="3771900"/>
          <p14:tracePt t="39809" x="4133850" y="3740150"/>
          <p14:tracePt t="39834" x="4089400" y="3733800"/>
          <p14:tracePt t="39859" x="3956050" y="3816350"/>
          <p14:tracePt t="39884" x="3867150" y="3943350"/>
          <p14:tracePt t="39909" x="3790950" y="4064000"/>
          <p14:tracePt t="39909" x="3771900" y="4127500"/>
          <p14:tracePt t="39933" x="3765550" y="4229100"/>
          <p14:tracePt t="39958" x="3765550" y="4311650"/>
          <p14:tracePt t="39984" x="3822700" y="4394200"/>
          <p14:tracePt t="40009" x="3867150" y="4413250"/>
          <p14:tracePt t="40033" x="3987800" y="4413250"/>
          <p14:tracePt t="40060" x="4102100" y="4362450"/>
          <p14:tracePt t="40083" x="4191000" y="4305300"/>
          <p14:tracePt t="40108" x="4248150" y="4210050"/>
          <p14:tracePt t="40133" x="4292600" y="4044950"/>
          <p14:tracePt t="40157" x="4330700" y="3886200"/>
          <p14:tracePt t="40183" x="4337050" y="3822700"/>
          <p14:tracePt t="40208" x="4311650" y="3778250"/>
          <p14:tracePt t="40232" x="4286250" y="3765550"/>
          <p14:tracePt t="40258" x="4273550" y="3765550"/>
          <p14:tracePt t="40283" x="4267200" y="3765550"/>
          <p14:tracePt t="41134" x="0" y="0"/>
        </p14:tracePtLst>
        <p14:tracePtLst>
          <p14:tracePt t="49402" x="6623050" y="3467100"/>
          <p14:tracePt t="49816" x="6635750" y="3467100"/>
          <p14:tracePt t="49825" x="6654800" y="3479800"/>
          <p14:tracePt t="49835" x="6673850" y="3492500"/>
          <p14:tracePt t="49845" x="6718300" y="3524250"/>
          <p14:tracePt t="49865" x="6756400" y="3581400"/>
          <p14:tracePt t="49891" x="6769100" y="3606800"/>
          <p14:tracePt t="49915" x="6769100" y="3638550"/>
          <p14:tracePt t="49942" x="6769100" y="3676650"/>
          <p14:tracePt t="49965" x="6762750" y="3733800"/>
          <p14:tracePt t="49990" x="6756400" y="3771900"/>
          <p14:tracePt t="50016" x="6750050" y="3784600"/>
          <p14:tracePt t="50039" x="6750050" y="3790950"/>
          <p14:tracePt t="50334" x="6724650" y="3822700"/>
          <p14:tracePt t="50344" x="6692900" y="3905250"/>
          <p14:tracePt t="50364" x="6692900" y="3949700"/>
          <p14:tracePt t="50364" x="6699250" y="4038600"/>
          <p14:tracePt t="50389" x="6756400" y="4114800"/>
          <p14:tracePt t="50414" x="6813550" y="4222750"/>
          <p14:tracePt t="50439" x="6845300" y="4273550"/>
          <p14:tracePt t="50464" x="6896100" y="4375150"/>
          <p14:tracePt t="50489" x="6940550" y="4432300"/>
          <p14:tracePt t="50514" x="7023100" y="4514850"/>
          <p14:tracePt t="50539" x="7073900" y="4540250"/>
          <p14:tracePt t="50564" x="7118350" y="4565650"/>
          <p14:tracePt t="50589" x="7143750" y="4565650"/>
          <p14:tracePt t="50614" x="7181850" y="4565650"/>
          <p14:tracePt t="50639" x="7226300" y="4521200"/>
          <p14:tracePt t="50664" x="7270750" y="4489450"/>
          <p14:tracePt t="50689" x="7308850" y="4457700"/>
          <p14:tracePt t="50713" x="7327900" y="4419600"/>
          <p14:tracePt t="50738" x="7391400" y="4318000"/>
          <p14:tracePt t="50763" x="7435850" y="4152900"/>
          <p14:tracePt t="50788" x="7454900" y="3987800"/>
          <p14:tracePt t="50813" x="7454900" y="3854450"/>
          <p14:tracePt t="50838" x="7454900" y="3784600"/>
          <p14:tracePt t="50863" x="7454900" y="3695700"/>
          <p14:tracePt t="50888" x="7442200" y="3632200"/>
          <p14:tracePt t="50913" x="7416800" y="3543300"/>
          <p14:tracePt t="50938" x="7404100" y="3473450"/>
          <p14:tracePt t="50963" x="7346950" y="3429000"/>
          <p14:tracePt t="50988" x="7258050" y="3429000"/>
          <p14:tracePt t="51013" x="7035800" y="3568700"/>
          <p14:tracePt t="51038" x="6845300" y="3740150"/>
          <p14:tracePt t="51062" x="6692900" y="3917950"/>
          <p14:tracePt t="51088" x="6616700" y="4057650"/>
          <p14:tracePt t="51113" x="6591300" y="4318000"/>
          <p14:tracePt t="51138" x="6591300" y="4470400"/>
          <p14:tracePt t="51163" x="6591300" y="4679950"/>
          <p14:tracePt t="51188" x="6604000" y="4864100"/>
          <p14:tracePt t="51213" x="6629400" y="5010150"/>
          <p14:tracePt t="51237" x="6661150" y="5219700"/>
          <p14:tracePt t="51262" x="6718300" y="5327650"/>
          <p14:tracePt t="51287" x="6807200" y="5372100"/>
          <p14:tracePt t="51312" x="6877050" y="5372100"/>
          <p14:tracePt t="51337" x="7112000" y="5308600"/>
          <p14:tracePt t="51362" x="7188200" y="5251450"/>
          <p14:tracePt t="51386" x="7277100" y="5041900"/>
          <p14:tracePt t="51412" x="7315200" y="4889500"/>
          <p14:tracePt t="51437" x="7346950" y="4552950"/>
          <p14:tracePt t="51461" x="7391400" y="4121150"/>
          <p14:tracePt t="51487" x="7397750" y="3905250"/>
          <p14:tracePt t="51512" x="7410450" y="3619500"/>
          <p14:tracePt t="51536" x="7410450" y="3479800"/>
          <p14:tracePt t="51561" x="7410450" y="3340100"/>
          <p14:tracePt t="51587" x="7410450" y="3289300"/>
          <p14:tracePt t="51613" x="7410450" y="3257550"/>
          <p14:tracePt t="51636" x="7353300" y="3244850"/>
          <p14:tracePt t="51661" x="7239000" y="3244850"/>
          <p14:tracePt t="51686" x="6877050" y="3422650"/>
          <p14:tracePt t="51711" x="6527800" y="3740150"/>
          <p14:tracePt t="51736" x="6203950" y="4121150"/>
          <p14:tracePt t="51761" x="6108700" y="4311650"/>
          <p14:tracePt t="51786" x="6070600" y="4546600"/>
          <p14:tracePt t="51811" x="6070600" y="4705350"/>
          <p14:tracePt t="51836" x="6121400" y="4908550"/>
          <p14:tracePt t="51861" x="6178550" y="5054600"/>
          <p14:tracePt t="51885" x="6261100" y="5181600"/>
          <p14:tracePt t="51910" x="6330950" y="5219700"/>
          <p14:tracePt t="51936" x="6496050" y="5251450"/>
          <p14:tracePt t="51960" x="6692900" y="5200650"/>
          <p14:tracePt t="51985" x="6832600" y="5124450"/>
          <p14:tracePt t="52011" x="6972300" y="4984750"/>
          <p14:tracePt t="52035" x="7035800" y="4845050"/>
          <p14:tracePt t="52060" x="7061200" y="4749800"/>
          <p14:tracePt t="52086" x="7112000" y="4470400"/>
          <p14:tracePt t="52110" x="7131050" y="4356100"/>
          <p14:tracePt t="52521" x="7207250" y="4337050"/>
          <p14:tracePt t="52531" x="7308850" y="4311650"/>
          <p14:tracePt t="52541" x="7467600" y="4260850"/>
          <p14:tracePt t="52551" x="7569200" y="4210050"/>
          <p14:tracePt t="52560" x="7816850" y="4013200"/>
          <p14:tracePt t="52585" x="7912100" y="3911600"/>
          <p14:tracePt t="52610" x="8064500" y="3708400"/>
          <p14:tracePt t="52635" x="8121650" y="3638550"/>
          <p14:tracePt t="52660" x="8153400" y="3536950"/>
          <p14:tracePt t="52685" x="8172450" y="3479800"/>
          <p14:tracePt t="52709" x="8191500" y="3302000"/>
          <p14:tracePt t="52735" x="8191500" y="3213100"/>
          <p14:tracePt t="52759" x="8159750" y="3117850"/>
          <p14:tracePt t="52784" x="8134350" y="3079750"/>
          <p14:tracePt t="52809" x="8102600" y="3067050"/>
          <p14:tracePt t="52834" x="8001000" y="3028950"/>
          <p14:tracePt t="52859" x="7880350" y="3022600"/>
          <p14:tracePt t="52884" x="7677150" y="3073400"/>
          <p14:tracePt t="52909" x="7518400" y="3162300"/>
          <p14:tracePt t="52934" x="7372350" y="3346450"/>
          <p14:tracePt t="52959" x="7270750" y="3448050"/>
          <p14:tracePt t="52984" x="7200900" y="3562350"/>
          <p14:tracePt t="53009" x="7181850" y="3594100"/>
          <p14:tracePt t="53034" x="7124700" y="3708400"/>
          <p14:tracePt t="53059" x="7099300" y="3810000"/>
          <p14:tracePt t="53084" x="7048500" y="4032250"/>
          <p14:tracePt t="53109" x="7016750" y="4191000"/>
          <p14:tracePt t="53134" x="6972300" y="4343400"/>
          <p14:tracePt t="53159" x="6965950" y="4572000"/>
          <p14:tracePt t="53185" x="6965950" y="4660900"/>
          <p14:tracePt t="53209" x="6997700" y="4813300"/>
          <p14:tracePt t="53236" x="7061200" y="4889500"/>
          <p14:tracePt t="53261" x="7137400" y="4933950"/>
          <p14:tracePt t="53284" x="7232650" y="4978400"/>
          <p14:tracePt t="53308" x="7315200" y="4978400"/>
          <p14:tracePt t="53333" x="7550150" y="4959350"/>
          <p14:tracePt t="53358" x="7734300" y="4889500"/>
          <p14:tracePt t="53384" x="7931150" y="4743450"/>
          <p14:tracePt t="53409" x="7969250" y="4686300"/>
          <p14:tracePt t="53433" x="8020050" y="4464050"/>
          <p14:tracePt t="53458" x="8083550" y="4260850"/>
          <p14:tracePt t="53483" x="8147050" y="3841750"/>
          <p14:tracePt t="53508" x="8147050" y="3657600"/>
          <p14:tracePt t="53534" x="8089900" y="3403600"/>
          <p14:tracePt t="53558" x="8039100" y="3282950"/>
          <p14:tracePt t="53584" x="7931150" y="3175000"/>
          <p14:tracePt t="53608" x="7880350" y="3155950"/>
          <p14:tracePt t="53634" x="7804150" y="3155950"/>
          <p14:tracePt t="53658" x="7702550" y="3175000"/>
          <p14:tracePt t="53683" x="7569200" y="3238500"/>
          <p14:tracePt t="53708" x="7366000" y="3346450"/>
          <p14:tracePt t="53732" x="7251700" y="3435350"/>
          <p14:tracePt t="53757" x="7137400" y="3619500"/>
          <p14:tracePt t="53782" x="7092950" y="3714750"/>
          <p14:tracePt t="53807" x="7042150" y="3867150"/>
          <p14:tracePt t="53832" x="7035800" y="3987800"/>
          <p14:tracePt t="53857" x="7035800" y="4108450"/>
          <p14:tracePt t="53882" x="7048500" y="4165600"/>
          <p14:tracePt t="53907" x="7061200" y="4191000"/>
          <p14:tracePt t="53932" x="7067550" y="4203700"/>
          <p14:tracePt t="54348" x="0" y="0"/>
        </p14:tracePtLst>
        <p14:tracePtLst>
          <p14:tracePt t="59200" x="7067550" y="4203700"/>
          <p14:tracePt t="59442" x="7048500" y="4203700"/>
          <p14:tracePt t="59452" x="7010400" y="4203700"/>
          <p14:tracePt t="59462" x="6953250" y="4203700"/>
          <p14:tracePt t="59471" x="6673850" y="4216400"/>
          <p14:tracePt t="59497" x="6502400" y="4229100"/>
          <p14:tracePt t="59521" x="6305550" y="4229100"/>
          <p14:tracePt t="59548" x="6108700" y="4229100"/>
          <p14:tracePt t="59572" x="5956300" y="4235450"/>
          <p14:tracePt t="59596" x="5759450" y="4241800"/>
          <p14:tracePt t="59621" x="5651500" y="4260850"/>
          <p14:tracePt t="59646" x="5429250" y="4305300"/>
          <p14:tracePt t="59671" x="5257800" y="4349750"/>
          <p14:tracePt t="59697" x="5067300" y="4406900"/>
          <p14:tracePt t="59721" x="4972050" y="4445000"/>
          <p14:tracePt t="59747" x="4940300" y="4457700"/>
          <p14:tracePt t="59771" x="4921250" y="4464050"/>
          <p14:tracePt t="59979" x="4889500" y="4457700"/>
          <p14:tracePt t="60003" x="4724400" y="4445000"/>
          <p14:tracePt t="60020" x="4432300" y="4457700"/>
          <p14:tracePt t="60024" x="3429000" y="4572000"/>
          <p14:tracePt t="60046" x="2832100" y="4660900"/>
          <p14:tracePt t="60071" x="2349500" y="4660900"/>
          <p14:tracePt t="60095" x="1898650" y="4654550"/>
          <p14:tracePt t="60120" x="1708150" y="4648200"/>
          <p14:tracePt t="60146" x="1619250" y="4648200"/>
          <p14:tracePt t="60170" x="1536700" y="4660900"/>
          <p14:tracePt t="60196" x="1524000" y="4673600"/>
          <p14:tracePt t="60480" x="1473200" y="4673600"/>
          <p14:tracePt t="60490" x="1422400" y="4673600"/>
          <p14:tracePt t="60500" x="1377950" y="4673600"/>
          <p14:tracePt t="60519" x="1327150" y="4654550"/>
          <p14:tracePt t="60520" x="1206500" y="4610100"/>
          <p14:tracePt t="60544" x="1174750" y="4603750"/>
          <p14:tracePt t="60569" x="1123950" y="4616450"/>
          <p14:tracePt t="60594" x="1079500" y="4648200"/>
          <p14:tracePt t="60620" x="1066800" y="4711700"/>
          <p14:tracePt t="60644" x="1085850" y="4743450"/>
          <p14:tracePt t="60669" x="1238250" y="4775200"/>
          <p14:tracePt t="60694" x="1428750" y="4762500"/>
          <p14:tracePt t="60719" x="1600200" y="4718050"/>
          <p14:tracePt t="60745" x="1733550" y="4705350"/>
          <p14:tracePt t="60769" x="1835150" y="4667250"/>
          <p14:tracePt t="60794" x="2051050" y="4584700"/>
          <p14:tracePt t="60819" x="2171700" y="4508500"/>
          <p14:tracePt t="60844" x="2273300" y="4432300"/>
          <p14:tracePt t="60897" x="2273300" y="4425950"/>
          <p14:tracePt t="60926" x="2279650" y="4425950"/>
          <p14:tracePt t="60946" x="2273300" y="4394200"/>
          <p14:tracePt t="60968" x="2266950" y="4375150"/>
          <p14:tracePt t="60969" x="2254250" y="4343400"/>
          <p14:tracePt t="60994" x="2235200" y="4279900"/>
          <p14:tracePt t="61019" x="2209800" y="4254500"/>
          <p14:tracePt t="61043" x="2184400" y="4235450"/>
          <p14:tracePt t="61069" x="2146300" y="4235450"/>
          <p14:tracePt t="61094" x="2076450" y="4235450"/>
          <p14:tracePt t="61120" x="2000250" y="4273550"/>
          <p14:tracePt t="61143" x="1905000" y="4330700"/>
          <p14:tracePt t="61168" x="1784350" y="4457700"/>
          <p14:tracePt t="61195" x="1752600" y="4546600"/>
          <p14:tracePt t="61218" x="1746250" y="4610100"/>
          <p14:tracePt t="61243" x="1746250" y="4667250"/>
          <p14:tracePt t="61268" x="1790700" y="4699000"/>
          <p14:tracePt t="61268" x="1816100" y="4699000"/>
          <p14:tracePt t="61294" x="1892300" y="4699000"/>
          <p14:tracePt t="61320" x="2101850" y="4641850"/>
          <p14:tracePt t="61343" x="2178050" y="4603750"/>
          <p14:tracePt t="61368" x="2241550" y="4552950"/>
          <p14:tracePt t="61393" x="2343150" y="4451350"/>
          <p14:tracePt t="61418" x="2355850" y="4425950"/>
          <p14:tracePt t="61443" x="2362200" y="4381500"/>
          <p14:tracePt t="61468" x="2349500" y="4349750"/>
          <p14:tracePt t="61493" x="2286000" y="4311650"/>
          <p14:tracePt t="61520" x="2235200" y="4298950"/>
          <p14:tracePt t="61542" x="2178050" y="4298950"/>
          <p14:tracePt t="61567" x="2051050" y="4330700"/>
          <p14:tracePt t="61592" x="1949450" y="4425950"/>
          <p14:tracePt t="61617" x="1866900" y="4533900"/>
          <p14:tracePt t="61642" x="1841500" y="4603750"/>
          <p14:tracePt t="61667" x="1841500" y="4673600"/>
          <p14:tracePt t="61692" x="1885950" y="4705350"/>
          <p14:tracePt t="61718" x="2000250" y="4737100"/>
          <p14:tracePt t="61743" x="2178050" y="4718050"/>
          <p14:tracePt t="61768" x="2413000" y="4610100"/>
          <p14:tracePt t="61793" x="2476500" y="4552950"/>
          <p14:tracePt t="61819" x="2552700" y="4470400"/>
          <p14:tracePt t="61843" x="2603500" y="4368800"/>
          <p14:tracePt t="61868" x="2609850" y="4305300"/>
          <p14:tracePt t="61894" x="2603500" y="4279900"/>
          <p14:tracePt t="61918" x="2527300" y="4254500"/>
          <p14:tracePt t="61943" x="2349500" y="4248150"/>
          <p14:tracePt t="61967" x="2273300" y="4267200"/>
          <p14:tracePt t="61993" x="2159000" y="4318000"/>
          <p14:tracePt t="62018" x="2057400" y="4400550"/>
          <p14:tracePt t="62042" x="1987550" y="4521200"/>
          <p14:tracePt t="62068" x="1987550" y="4572000"/>
          <p14:tracePt t="62093" x="2089150" y="4629150"/>
          <p14:tracePt t="62119" x="2241550" y="4654550"/>
          <p14:tracePt t="62146" x="2514600" y="4641850"/>
          <p14:tracePt t="62167" x="2679700" y="4572000"/>
          <p14:tracePt t="62192" x="2736850" y="4540250"/>
          <p14:tracePt t="62217" x="2743200" y="4533900"/>
          <p14:tracePt t="62269" x="2743200" y="4527550"/>
          <p14:tracePt t="62270" x="2743200" y="4400550"/>
          <p14:tracePt t="62292" x="2743200" y="4013200"/>
          <p14:tracePt t="62318" x="2717800" y="3917950"/>
          <p14:tracePt t="62342" x="2686050" y="3886200"/>
          <p14:tracePt t="62368" x="2641600" y="3873500"/>
          <p14:tracePt t="62392" x="2590800" y="3867150"/>
          <p14:tracePt t="62417" x="2552700" y="3867150"/>
          <p14:tracePt t="62441" x="2463800" y="3917950"/>
          <p14:tracePt t="62466" x="2400300" y="3949700"/>
          <p14:tracePt t="62493" x="2343150" y="4006850"/>
          <p14:tracePt t="62516" x="2324100" y="4038600"/>
          <p14:tracePt t="62541" x="2324100" y="4083050"/>
          <p14:tracePt t="62566" x="2330450" y="4121150"/>
          <p14:tracePt t="62591" x="2387600" y="4165600"/>
          <p14:tracePt t="62619" x="2457450" y="4184650"/>
          <p14:tracePt t="62642" x="2590800" y="4191000"/>
          <p14:tracePt t="62668" x="2635250" y="4191000"/>
          <p14:tracePt t="62691" x="2641600" y="4191000"/>
          <p14:tracePt t="62830" x="2635250" y="4203700"/>
          <p14:tracePt t="62841" x="2622550" y="4210050"/>
          <p14:tracePt t="62842" x="2616200" y="4241800"/>
          <p14:tracePt t="62866" x="2616200" y="4286250"/>
          <p14:tracePt t="62891" x="2616200" y="4324350"/>
          <p14:tracePt t="62917" x="2635250" y="4356100"/>
          <p14:tracePt t="62941" x="2647950" y="4375150"/>
          <p14:tracePt t="62966" x="2660650" y="4413250"/>
          <p14:tracePt t="62991" x="2660650" y="4451350"/>
          <p14:tracePt t="63016" x="2660650" y="4470400"/>
          <p14:tracePt t="63409" x="0" y="0"/>
        </p14:tracePtLst>
        <p14:tracePtLst>
          <p14:tracePt t="66467" x="4146550" y="4356100"/>
          <p14:tracePt t="66825" x="4146550" y="4337050"/>
          <p14:tracePt t="66835" x="4140200" y="4318000"/>
          <p14:tracePt t="66836" x="4127500" y="4298950"/>
          <p14:tracePt t="66858" x="4114800" y="4286250"/>
          <p14:tracePt t="66883" x="4025900" y="4292600"/>
          <p14:tracePt t="66908" x="3905250" y="4356100"/>
          <p14:tracePt t="66933" x="3784600" y="4476750"/>
          <p14:tracePt t="66958" x="3746500" y="4533900"/>
          <p14:tracePt t="66983" x="3733800" y="4597400"/>
          <p14:tracePt t="67008" x="3733800" y="4648200"/>
          <p14:tracePt t="67033" x="3759200" y="4705350"/>
          <p14:tracePt t="67058" x="3784600" y="4737100"/>
          <p14:tracePt t="67083" x="3829050" y="4762500"/>
          <p14:tracePt t="67083" x="3841750" y="4762500"/>
          <p14:tracePt t="67107" x="3924300" y="4749800"/>
          <p14:tracePt t="67133" x="4070350" y="4705350"/>
          <p14:tracePt t="67157" x="4216400" y="4603750"/>
          <p14:tracePt t="67182" x="4273550" y="4533900"/>
          <p14:tracePt t="67207" x="4324350" y="4451350"/>
          <p14:tracePt t="67232" x="4330700" y="4394200"/>
          <p14:tracePt t="67258" x="4337050" y="4324350"/>
          <p14:tracePt t="67282" x="4324350" y="4298950"/>
          <p14:tracePt t="67307" x="4260850" y="4260850"/>
          <p14:tracePt t="67332" x="4191000" y="4260850"/>
          <p14:tracePt t="67357" x="3975100" y="4356100"/>
          <p14:tracePt t="67382" x="3873500" y="4419600"/>
          <p14:tracePt t="67408" x="3816350" y="4495800"/>
          <p14:tracePt t="67432" x="3797300" y="4584700"/>
          <p14:tracePt t="67458" x="3797300" y="4641850"/>
          <p14:tracePt t="67483" x="3835400" y="4686300"/>
          <p14:tracePt t="67507" x="4051300" y="4699000"/>
          <p14:tracePt t="67543" x="4222750" y="4610100"/>
          <p14:tracePt t="67560" x="4368800" y="4502150"/>
          <p14:tracePt t="67581" x="4419600" y="4451350"/>
          <p14:tracePt t="67606" x="4425950" y="4451350"/>
          <p14:tracePt t="67984" x="4502150" y="4425950"/>
          <p14:tracePt t="67996" x="4673600" y="4394200"/>
          <p14:tracePt t="68005" x="4972050" y="4337050"/>
          <p14:tracePt t="68006" x="5613400" y="4254500"/>
          <p14:tracePt t="68031" x="6273800" y="4254500"/>
          <p14:tracePt t="68055" x="6934200" y="4216400"/>
          <p14:tracePt t="68080" x="7251700" y="4210050"/>
          <p14:tracePt t="68106" x="7372350" y="4197350"/>
          <p14:tracePt t="68131" x="7454900" y="4191000"/>
          <p14:tracePt t="68432" x="7531100" y="4171950"/>
          <p14:tracePt t="68441" x="7639050" y="4152900"/>
          <p14:tracePt t="68455" x="7753350" y="4127500"/>
          <p14:tracePt t="68455" x="7950200" y="4070350"/>
          <p14:tracePt t="68480" x="8115300" y="4006850"/>
          <p14:tracePt t="68505" x="8147050" y="3981450"/>
          <p14:tracePt t="68530" x="8172450" y="3962400"/>
          <p14:tracePt t="68603" x="8172450" y="3949700"/>
          <p14:tracePt t="68612" x="8172450" y="3930650"/>
          <p14:tracePt t="68630" x="8172450" y="3892550"/>
          <p14:tracePt t="68630" x="8147050" y="3803650"/>
          <p14:tracePt t="68655" x="8134350" y="3778250"/>
          <p14:tracePt t="68680" x="8121650" y="3752850"/>
          <p14:tracePt t="68937" x="8121650" y="3708400"/>
          <p14:tracePt t="68950" x="8121650" y="3663950"/>
          <p14:tracePt t="68958" x="8121650" y="3632200"/>
          <p14:tracePt t="68968" x="8134350" y="3568700"/>
          <p14:tracePt t="68984" x="8134350" y="3530600"/>
          <p14:tracePt t="69004" x="8134350" y="3486150"/>
          <p14:tracePt t="69004" x="8134350" y="3467100"/>
          <p14:tracePt t="69029" x="8115300" y="3441700"/>
          <p14:tracePt t="69054" x="8089900" y="3409950"/>
          <p14:tracePt t="69079" x="8051800" y="3371850"/>
          <p14:tracePt t="69104" x="8039100" y="3352800"/>
          <p14:tracePt t="69130" x="8007350" y="3314700"/>
          <p14:tracePt t="69154" x="7994650" y="3308350"/>
          <p14:tracePt t="69179" x="7962900" y="3282950"/>
          <p14:tracePt t="69205" x="7943850" y="3282950"/>
          <p14:tracePt t="69229" x="7912100" y="3270250"/>
          <p14:tracePt t="69254" x="7899400" y="3263900"/>
          <p14:tracePt t="69279" x="7867650" y="3263900"/>
          <p14:tracePt t="69304" x="7848600" y="3263900"/>
          <p14:tracePt t="69329" x="7835900" y="3263900"/>
          <p14:tracePt t="69353" x="7810500" y="3257550"/>
          <p14:tracePt t="69378" x="7797800" y="3257550"/>
          <p14:tracePt t="69403" x="7785100" y="3257550"/>
          <p14:tracePt t="69429" x="7753350" y="3257550"/>
          <p14:tracePt t="69455" x="7708900" y="3263900"/>
          <p14:tracePt t="69479" x="7683500" y="3270250"/>
          <p14:tracePt t="69503" x="7664450" y="3270250"/>
          <p14:tracePt t="69528" x="7613650" y="3289300"/>
          <p14:tracePt t="69553" x="7531100" y="3327400"/>
          <p14:tracePt t="69578" x="7372350" y="3403600"/>
          <p14:tracePt t="69602" x="7327900" y="3435350"/>
          <p14:tracePt t="69628" x="7258050" y="3511550"/>
          <p14:tracePt t="69653" x="7207250" y="3568700"/>
          <p14:tracePt t="69677" x="7156450" y="3619500"/>
          <p14:tracePt t="69702" x="7124700" y="3676650"/>
          <p14:tracePt t="69728" x="7092950" y="3790950"/>
          <p14:tracePt t="69753" x="7086600" y="3841750"/>
          <p14:tracePt t="69777" x="7067550" y="3937000"/>
          <p14:tracePt t="69803" x="7061200" y="4013200"/>
          <p14:tracePt t="69828" x="7023100" y="4165600"/>
          <p14:tracePt t="69854" x="7004050" y="4311650"/>
          <p14:tracePt t="69878" x="6997700" y="4387850"/>
          <p14:tracePt t="69903" x="6997700" y="4476750"/>
          <p14:tracePt t="69929" x="6997700" y="4546600"/>
          <p14:tracePt t="69956" x="7010400" y="4622800"/>
          <p14:tracePt t="69979" x="7029450" y="4673600"/>
          <p14:tracePt t="70003" x="7054850" y="4737100"/>
          <p14:tracePt t="70028" x="7086600" y="4800600"/>
          <p14:tracePt t="70053" x="7124700" y="4851400"/>
          <p14:tracePt t="70078" x="7137400" y="4870450"/>
          <p14:tracePt t="70425" x="7118350" y="4908550"/>
          <p14:tracePt t="70436" x="7092950" y="4978400"/>
          <p14:tracePt t="70436" x="7067550" y="5022850"/>
          <p14:tracePt t="70453" x="7048500" y="5181600"/>
          <p14:tracePt t="70481" x="7061200" y="5226050"/>
          <p14:tracePt t="70503" x="7124700" y="5276850"/>
          <p14:tracePt t="70527" x="7175500" y="5302250"/>
          <p14:tracePt t="70552" x="7251700" y="5346700"/>
          <p14:tracePt t="70577" x="7302500" y="5365750"/>
          <p14:tracePt t="70602" x="7366000" y="5365750"/>
          <p14:tracePt t="70627" x="7397750" y="5372100"/>
          <p14:tracePt t="70653" x="7429500" y="5372100"/>
          <p14:tracePt t="70653" x="7461250" y="5365750"/>
          <p14:tracePt t="70677" x="7518400" y="5334000"/>
          <p14:tracePt t="70702" x="7607300" y="5276850"/>
          <p14:tracePt t="70727" x="7670800" y="5213350"/>
          <p14:tracePt t="70753" x="7708900" y="5175250"/>
          <p14:tracePt t="70776" x="7759700" y="5111750"/>
          <p14:tracePt t="70805" x="7778750" y="5060950"/>
          <p14:tracePt t="70827" x="7791450" y="4978400"/>
          <p14:tracePt t="70851" x="7804150" y="4876800"/>
          <p14:tracePt t="70877" x="7829550" y="4686300"/>
          <p14:tracePt t="70903" x="7835900" y="4616450"/>
          <p14:tracePt t="70926" x="7835900" y="4533900"/>
          <p14:tracePt t="70954" x="7816850" y="4495800"/>
          <p14:tracePt t="70976" x="7791450" y="4419600"/>
          <p14:tracePt t="71001" x="7759700" y="4318000"/>
          <p14:tracePt t="71026" x="7747000" y="4267200"/>
          <p14:tracePt t="71052" x="7734300" y="4159250"/>
          <p14:tracePt t="71076" x="7727950" y="4089400"/>
          <p14:tracePt t="71101" x="7721600" y="4044950"/>
          <p14:tracePt t="71126" x="7702550" y="3962400"/>
          <p14:tracePt t="71151" x="7689850" y="3930650"/>
          <p14:tracePt t="71176" x="7658100" y="3892550"/>
          <p14:tracePt t="71201" x="7645400" y="3886200"/>
          <p14:tracePt t="71226" x="7632700" y="3879850"/>
          <p14:tracePt t="71491" x="7632700" y="3841750"/>
          <p14:tracePt t="71503" x="7639050" y="3797300"/>
          <p14:tracePt t="71513" x="7651750" y="3746500"/>
          <p14:tracePt t="71513" x="7683500" y="3670300"/>
          <p14:tracePt t="71534" x="7696200" y="3606800"/>
          <p14:tracePt t="71544" x="7696200" y="3568700"/>
          <p14:tracePt t="71551" x="7696200" y="3448050"/>
          <p14:tracePt t="71575" x="7696200" y="3352800"/>
          <p14:tracePt t="71600" x="7696200" y="3270250"/>
          <p14:tracePt t="71625" x="7689850" y="3194050"/>
          <p14:tracePt t="71650" x="7639050" y="3155950"/>
          <p14:tracePt t="71675" x="7600950" y="3149600"/>
          <p14:tracePt t="71700" x="7518400" y="3143250"/>
          <p14:tracePt t="71725" x="7454900" y="3143250"/>
          <p14:tracePt t="71749" x="7334250" y="3181350"/>
          <p14:tracePt t="71775" x="7232650" y="3251200"/>
          <p14:tracePt t="71799" x="7048500" y="3384550"/>
          <p14:tracePt t="71826" x="6953250" y="3486150"/>
          <p14:tracePt t="71850" x="6921500" y="3568700"/>
          <p14:tracePt t="71875" x="6883400" y="3644900"/>
          <p14:tracePt t="71900" x="6813550" y="3797300"/>
          <p14:tracePt t="71925" x="6794500" y="3879850"/>
          <p14:tracePt t="71950" x="6788150" y="4013200"/>
          <p14:tracePt t="71974" x="6788150" y="4152900"/>
          <p14:tracePt t="72000" x="6788150" y="4419600"/>
          <p14:tracePt t="72024" x="6788150" y="4540250"/>
          <p14:tracePt t="72049" x="6800850" y="4667250"/>
          <p14:tracePt t="72074" x="6819900" y="4737100"/>
          <p14:tracePt t="72099" x="6883400" y="4889500"/>
          <p14:tracePt t="72124" x="6927850" y="5048250"/>
          <p14:tracePt t="72149" x="6997700" y="5137150"/>
          <p14:tracePt t="72174" x="7061200" y="5175250"/>
          <p14:tracePt t="72199" x="7162800" y="5207000"/>
          <p14:tracePt t="72227" x="7226300" y="5207000"/>
          <p14:tracePt t="72249" x="7461250" y="5143500"/>
          <p14:tracePt t="72275" x="7645400" y="5041900"/>
          <p14:tracePt t="72299" x="7962900" y="4806950"/>
          <p14:tracePt t="72324" x="8178800" y="4578350"/>
          <p14:tracePt t="72348" x="8312150" y="4451350"/>
          <p14:tracePt t="72373" x="8477250" y="4165600"/>
          <p14:tracePt t="72398" x="8629650" y="3879850"/>
          <p14:tracePt t="72423" x="8731250" y="3549650"/>
          <p14:tracePt t="72448" x="8718550" y="3397250"/>
          <p14:tracePt t="72474" x="8642350" y="3200400"/>
          <p14:tracePt t="72499" x="8591550" y="3105150"/>
          <p14:tracePt t="72525" x="8451850" y="2990850"/>
          <p14:tracePt t="72548" x="8382000" y="2946400"/>
          <p14:tracePt t="72573" x="8312150" y="2933700"/>
          <p14:tracePt t="72598" x="8128000" y="2946400"/>
          <p14:tracePt t="72623" x="7924800" y="3016250"/>
          <p14:tracePt t="72648" x="7664450" y="3181350"/>
          <p14:tracePt t="72673" x="7556500" y="3321050"/>
          <p14:tracePt t="72698" x="7454900" y="3441700"/>
          <p14:tracePt t="72698" x="7416800" y="3479800"/>
          <p14:tracePt t="72723" x="7378700" y="3613150"/>
          <p14:tracePt t="72748" x="7366000" y="3683000"/>
          <p14:tracePt t="72772" x="7366000" y="3746500"/>
          <p14:tracePt t="73065" x="0" y="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fontScale="90000"/>
          </a:bodyPr>
          <a:lstStyle/>
          <a:p>
            <a:pPr eaLnBrk="1" hangingPunct="1"/>
            <a:endParaRPr lang="en-US" i="1" dirty="0" smtClean="0">
              <a:solidFill>
                <a:srgbClr val="660066"/>
              </a:solidFill>
            </a:endParaRPr>
          </a:p>
        </p:txBody>
      </p:sp>
      <p:pic>
        <p:nvPicPr>
          <p:cNvPr id="10244" name="Picture 3"/>
          <p:cNvPicPr>
            <a:picLocks noGrp="1" noChangeAspect="1" noChangeArrowheads="1"/>
          </p:cNvPicPr>
          <p:nvPr>
            <p:ph type="body" idx="1"/>
          </p:nvPr>
        </p:nvPicPr>
        <p:blipFill>
          <a:blip r:embed="rId5">
            <a:extLst>
              <a:ext uri="{28A0092B-C50C-407E-A947-70E740481C1C}">
                <a14:useLocalDpi xmlns:a14="http://schemas.microsoft.com/office/drawing/2010/main" val="0"/>
              </a:ext>
            </a:extLst>
          </a:blip>
          <a:srcRect/>
          <a:stretch>
            <a:fillRect/>
          </a:stretch>
        </p:blipFill>
        <p:spPr>
          <a:xfrm>
            <a:off x="876300" y="1600200"/>
            <a:ext cx="7391400" cy="4214395"/>
          </a:xfrm>
        </p:spPr>
      </p:pic>
      <p:sp>
        <p:nvSpPr>
          <p:cNvPr id="7" name="Text Box 6"/>
          <p:cNvSpPr txBox="1">
            <a:spLocks noChangeArrowheads="1"/>
          </p:cNvSpPr>
          <p:nvPr/>
        </p:nvSpPr>
        <p:spPr bwMode="auto">
          <a:xfrm>
            <a:off x="4267200" y="6081713"/>
            <a:ext cx="4621212"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50000"/>
              </a:spcBef>
              <a:spcAft>
                <a:spcPct val="0"/>
              </a:spcAft>
              <a:defRPr sz="1400">
                <a:solidFill>
                  <a:schemeClr val="tx1"/>
                </a:solidFill>
                <a:latin typeface="Times New Roman" pitchFamily="18" charset="0"/>
              </a:defRPr>
            </a:lvl6pPr>
            <a:lvl7pPr marL="2971800" indent="-228600" algn="ctr" eaLnBrk="0" fontAlgn="base" hangingPunct="0">
              <a:spcBef>
                <a:spcPct val="50000"/>
              </a:spcBef>
              <a:spcAft>
                <a:spcPct val="0"/>
              </a:spcAft>
              <a:defRPr sz="1400">
                <a:solidFill>
                  <a:schemeClr val="tx1"/>
                </a:solidFill>
                <a:latin typeface="Times New Roman" pitchFamily="18" charset="0"/>
              </a:defRPr>
            </a:lvl7pPr>
            <a:lvl8pPr marL="3429000" indent="-228600" algn="ctr" eaLnBrk="0" fontAlgn="base" hangingPunct="0">
              <a:spcBef>
                <a:spcPct val="50000"/>
              </a:spcBef>
              <a:spcAft>
                <a:spcPct val="0"/>
              </a:spcAft>
              <a:defRPr sz="1400">
                <a:solidFill>
                  <a:schemeClr val="tx1"/>
                </a:solidFill>
                <a:latin typeface="Times New Roman" pitchFamily="18" charset="0"/>
              </a:defRPr>
            </a:lvl8pPr>
            <a:lvl9pPr marL="3886200" indent="-228600" algn="ctr" eaLnBrk="0" fontAlgn="base" hangingPunct="0">
              <a:spcBef>
                <a:spcPct val="50000"/>
              </a:spcBef>
              <a:spcAft>
                <a:spcPct val="0"/>
              </a:spcAft>
              <a:defRPr sz="1400">
                <a:solidFill>
                  <a:schemeClr val="tx1"/>
                </a:solidFill>
                <a:latin typeface="Times New Roman" pitchFamily="18" charset="0"/>
              </a:defRPr>
            </a:lvl9pPr>
          </a:lstStyle>
          <a:p>
            <a:pPr eaLnBrk="1" hangingPunct="1"/>
            <a:r>
              <a:rPr lang="en-US" sz="800" i="1" dirty="0">
                <a:latin typeface="Arial" charset="0"/>
              </a:rPr>
              <a:t>Picture Reference: Future and Simple-Choice Modeling (by Steve Cook and Michael McGee)</a:t>
            </a:r>
          </a:p>
          <a:p>
            <a:pPr eaLnBrk="1" hangingPunct="1"/>
            <a:r>
              <a:rPr lang="en-US" sz="800" i="1" u="sng" dirty="0">
                <a:latin typeface="Arial" charset="0"/>
              </a:rPr>
              <a:t>http://www.futureandsimple.com/research/choicemodelling/what-is-choice-modelling.html</a:t>
            </a: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807609503"/>
      </p:ext>
    </p:extLst>
  </p:cSld>
  <p:clrMapOvr>
    <a:masterClrMapping/>
  </p:clrMapOvr>
  <mc:AlternateContent xmlns:mc="http://schemas.openxmlformats.org/markup-compatibility/2006" xmlns:p14="http://schemas.microsoft.com/office/powerpoint/2010/main">
    <mc:Choice Requires="p14">
      <p:transition spd="slow" p14:dur="2000" advTm="30936"/>
    </mc:Choice>
    <mc:Fallback xmlns="">
      <p:transition spd="slow" advTm="30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extLst mod="1">
    <p:ext uri="{3A86A75C-4F4B-4683-9AE1-C65F6400EC91}">
      <p14:laserTraceLst xmlns:p14="http://schemas.microsoft.com/office/powerpoint/2010/main">
        <p14:tracePtLst>
          <p14:tracePt t="6875" x="7366000" y="3746500"/>
          <p14:tracePt t="7299" x="7359650" y="3733800"/>
          <p14:tracePt t="7309" x="7353300" y="3714750"/>
          <p14:tracePt t="7315" x="7346950" y="3689350"/>
          <p14:tracePt t="7319" x="7334250" y="3625850"/>
          <p14:tracePt t="7345" x="7296150" y="3549650"/>
          <p14:tracePt t="7369" x="7270750" y="3511550"/>
          <p14:tracePt t="7395" x="7207250" y="3467100"/>
          <p14:tracePt t="7420" x="7175500" y="3441700"/>
          <p14:tracePt t="7444" x="7156450" y="3409950"/>
          <p14:tracePt t="7469" x="7143750" y="3409950"/>
          <p14:tracePt t="7705" x="7143750" y="3384550"/>
          <p14:tracePt t="7715" x="7143750" y="3352800"/>
          <p14:tracePt t="7725" x="7150100" y="3282950"/>
          <p14:tracePt t="7735" x="7150100" y="3232150"/>
          <p14:tracePt t="7745" x="7150100" y="3073400"/>
          <p14:tracePt t="7768" x="7143750" y="2946400"/>
          <p14:tracePt t="7794" x="7105650" y="2794000"/>
          <p14:tracePt t="7819" x="7073900" y="2736850"/>
          <p14:tracePt t="7843" x="7029450" y="2692400"/>
          <p14:tracePt t="7869" x="7004050" y="2679700"/>
          <p14:tracePt t="7893" x="6940550" y="2660650"/>
          <p14:tracePt t="7918" x="6877050" y="2647950"/>
          <p14:tracePt t="7944" x="6788150" y="2647950"/>
          <p14:tracePt t="7968" x="6743700" y="2647950"/>
          <p14:tracePt t="7994" x="6705600" y="2654300"/>
          <p14:tracePt t="8018" x="6546850" y="2717800"/>
          <p14:tracePt t="8043" x="6413500" y="2800350"/>
          <p14:tracePt t="8069" x="6292850" y="2940050"/>
          <p14:tracePt t="8093" x="6248400" y="2984500"/>
          <p14:tracePt t="8118" x="6223000" y="3003550"/>
          <p14:tracePt t="8384" x="6159500" y="3041650"/>
          <p14:tracePt t="8395" x="5988050" y="3194050"/>
          <p14:tracePt t="8417" x="5911850" y="3276600"/>
          <p14:tracePt t="8418" x="5842000" y="3409950"/>
          <p14:tracePt t="8442" x="5772150" y="3568700"/>
          <p14:tracePt t="8467" x="5702300" y="3784600"/>
          <p14:tracePt t="8493" x="5689600" y="3917950"/>
          <p14:tracePt t="8517" x="5676900" y="4127500"/>
          <p14:tracePt t="8542" x="5676900" y="4222750"/>
          <p14:tracePt t="8567" x="5676900" y="4387850"/>
          <p14:tracePt t="8592" x="5702300" y="4470400"/>
          <p14:tracePt t="8592" x="5715000" y="4495800"/>
          <p14:tracePt t="8618" x="5746750" y="4559300"/>
          <p14:tracePt t="8642" x="5765800" y="4597400"/>
          <p14:tracePt t="8667" x="5835650" y="4648200"/>
          <p14:tracePt t="8692" x="5867400" y="4686300"/>
          <p14:tracePt t="8692" x="5899150" y="4705350"/>
          <p14:tracePt t="8720" x="5962650" y="4737100"/>
          <p14:tracePt t="8742" x="6032500" y="4762500"/>
          <p14:tracePt t="8768" x="6140450" y="4794250"/>
          <p14:tracePt t="8792" x="6210300" y="4800600"/>
          <p14:tracePt t="8817" x="6261100" y="4806950"/>
          <p14:tracePt t="8843" x="6350000" y="4819650"/>
          <p14:tracePt t="8867" x="6388100" y="4819650"/>
          <p14:tracePt t="8891" x="6438900" y="4819650"/>
          <p14:tracePt t="8917" x="6489700" y="4806950"/>
          <p14:tracePt t="8942" x="6692900" y="4673600"/>
          <p14:tracePt t="8966" x="6813550" y="4572000"/>
          <p14:tracePt t="8993" x="6972300" y="4292600"/>
          <p14:tracePt t="9016" x="7112000" y="4102100"/>
          <p14:tracePt t="9042" x="7213600" y="3816350"/>
          <p14:tracePt t="9066" x="7296150" y="3613150"/>
          <p14:tracePt t="9091" x="7359650" y="3162300"/>
          <p14:tracePt t="9116" x="7359650" y="2959100"/>
          <p14:tracePt t="9143" x="7353300" y="2781300"/>
          <p14:tracePt t="9166" x="7258050" y="2527300"/>
          <p14:tracePt t="9192" x="7181850" y="2374900"/>
          <p14:tracePt t="9216" x="7035800" y="2298700"/>
          <p14:tracePt t="9242" x="6921500" y="2279650"/>
          <p14:tracePt t="9266" x="6838950" y="2266950"/>
          <p14:tracePt t="9291" x="6724650" y="2241550"/>
          <p14:tracePt t="9316" x="6565900" y="2260600"/>
          <p14:tracePt t="9341" x="6489700" y="2273300"/>
          <p14:tracePt t="9366" x="6407150" y="2305050"/>
          <p14:tracePt t="9391" x="6369050" y="2317750"/>
          <p14:tracePt t="9416" x="6292850" y="2362200"/>
          <p14:tracePt t="9442" x="6197600" y="2419350"/>
          <p14:tracePt t="9465" x="6140450" y="2457450"/>
          <p14:tracePt t="9490" x="6108700" y="2501900"/>
          <p14:tracePt t="9515" x="6096000" y="2508250"/>
          <p14:tracePt t="9540" x="6089650" y="2527300"/>
          <p14:tracePt t="9565" x="6083300" y="2546350"/>
          <p14:tracePt t="9591" x="6064250" y="2565400"/>
          <p14:tracePt t="9615" x="6019800" y="2711450"/>
          <p14:tracePt t="9642" x="5975350" y="2882900"/>
          <p14:tracePt t="9665" x="5930900" y="3136900"/>
          <p14:tracePt t="9690" x="5905500" y="3276600"/>
          <p14:tracePt t="9715" x="5873750" y="3511550"/>
          <p14:tracePt t="9742" x="5867400" y="3638550"/>
          <p14:tracePt t="9742" x="5867400" y="3676650"/>
          <p14:tracePt t="9768" x="5867400" y="3803650"/>
          <p14:tracePt t="9789" x="5873750" y="3981450"/>
          <p14:tracePt t="9814" x="5930900" y="4127500"/>
          <p14:tracePt t="10123" x="5930900" y="4146550"/>
          <p14:tracePt t="10133" x="5930900" y="4165600"/>
          <p14:tracePt t="10143" x="5930900" y="4191000"/>
          <p14:tracePt t="10153" x="5924550" y="4267200"/>
          <p14:tracePt t="10163" x="5930900" y="4330700"/>
          <p14:tracePt t="10188" x="5988050" y="4432300"/>
          <p14:tracePt t="10213" x="6019800" y="4457700"/>
          <p14:tracePt t="10239" x="6038850" y="4483100"/>
          <p14:tracePt t="10263" x="6089650" y="4489450"/>
          <p14:tracePt t="10288" x="6115050" y="4495800"/>
          <p14:tracePt t="10312" x="6159500" y="4508500"/>
          <p14:tracePt t="10338" x="6197600" y="4514850"/>
          <p14:tracePt t="10363" x="6203950" y="4514850"/>
          <p14:tracePt t="10416" x="6210300" y="4514850"/>
          <p14:tracePt t="10460" x="6216650" y="4514850"/>
          <p14:tracePt t="10469" x="6223000" y="4514850"/>
          <p14:tracePt t="10480" x="6235700" y="4514850"/>
          <p14:tracePt t="10489" x="6248400" y="4508500"/>
          <p14:tracePt t="10512" x="6254750" y="4502150"/>
          <p14:tracePt t="10537" x="6261100" y="4502150"/>
          <p14:tracePt t="10562" x="6267450" y="4495800"/>
          <p14:tracePt t="10587" x="6337300" y="4464050"/>
          <p14:tracePt t="10612" x="6375400" y="4445000"/>
          <p14:tracePt t="10637" x="6407150" y="4425950"/>
          <p14:tracePt t="10662" x="6413500" y="4419600"/>
          <p14:tracePt t="10761" x="6407150" y="4413250"/>
          <p14:tracePt t="10772" x="6400800" y="4413250"/>
          <p14:tracePt t="10783" x="6388100" y="4406900"/>
          <p14:tracePt t="10787" x="6337300" y="4406900"/>
          <p14:tracePt t="10812" x="6165850" y="4495800"/>
          <p14:tracePt t="10837" x="6013450" y="4616450"/>
          <p14:tracePt t="10862" x="5810250" y="4813300"/>
          <p14:tracePt t="10888" x="5702300" y="4946650"/>
          <p14:tracePt t="10912" x="5619750" y="5073650"/>
          <p14:tracePt t="10938" x="5575300" y="5124450"/>
          <p14:tracePt t="10962" x="5549900" y="5181600"/>
          <p14:tracePt t="10986" x="5530850" y="5232400"/>
          <p14:tracePt t="11012" x="5530850" y="5308600"/>
          <p14:tracePt t="11036" x="5537200" y="5334000"/>
          <p14:tracePt t="11283" x="5473700" y="5403850"/>
          <p14:tracePt t="11293" x="5410200" y="5467350"/>
          <p14:tracePt t="11303" x="5384800" y="5505450"/>
          <p14:tracePt t="11312" x="5372100" y="5581650"/>
          <p14:tracePt t="11336" x="5422900" y="5613400"/>
          <p14:tracePt t="11361" x="5607050" y="5664200"/>
          <p14:tracePt t="11386" x="5715000" y="5664200"/>
          <p14:tracePt t="11410" x="5854700" y="5664200"/>
          <p14:tracePt t="11436" x="5937250" y="5664200"/>
          <p14:tracePt t="11460" x="6127750" y="5626100"/>
          <p14:tracePt t="11485" x="6223000" y="5588000"/>
          <p14:tracePt t="11511" x="6292850" y="5568950"/>
          <p14:tracePt t="11535" x="6318250" y="5562600"/>
          <p14:tracePt t="11560" x="6381750" y="5537200"/>
          <p14:tracePt t="11585" x="6584950" y="5416550"/>
          <p14:tracePt t="11610" x="6711950" y="5340350"/>
          <p14:tracePt t="11635" x="6807200" y="5270500"/>
          <p14:tracePt t="11660" x="6851650" y="5232400"/>
          <p14:tracePt t="11685" x="6864350" y="5226050"/>
          <p14:tracePt t="11710" x="6864350" y="5219700"/>
          <p14:tracePt t="11735" x="6883400" y="5143500"/>
          <p14:tracePt t="11761" x="6915150" y="5048250"/>
          <p14:tracePt t="11787" x="6934200" y="4965700"/>
          <p14:tracePt t="11811" x="6940550" y="4940300"/>
          <p14:tracePt t="11835" x="6940550" y="4908550"/>
          <p14:tracePt t="11860" x="6908800" y="4876800"/>
          <p14:tracePt t="11885" x="6819900" y="4826000"/>
          <p14:tracePt t="11910" x="6692900" y="4743450"/>
          <p14:tracePt t="11935" x="6648450" y="4711700"/>
          <p14:tracePt t="11960" x="6502400" y="4686300"/>
          <p14:tracePt t="11985" x="6305550" y="4692650"/>
          <p14:tracePt t="12010" x="6038850" y="4756150"/>
          <p14:tracePt t="12034" x="5784850" y="4826000"/>
          <p14:tracePt t="12059" x="5638800" y="4895850"/>
          <p14:tracePt t="12084" x="5448300" y="5016500"/>
          <p14:tracePt t="12109" x="5372100" y="5060950"/>
          <p14:tracePt t="12134" x="5302250" y="5143500"/>
          <p14:tracePt t="12159" x="5251450" y="5194300"/>
          <p14:tracePt t="12184" x="5200650" y="5270500"/>
          <p14:tracePt t="12209" x="5187950" y="5327650"/>
          <p14:tracePt t="12234" x="5175250" y="5422900"/>
          <p14:tracePt t="12260" x="5175250" y="5480050"/>
          <p14:tracePt t="12284" x="5200650" y="5556250"/>
          <p14:tracePt t="12309" x="5238750" y="5594350"/>
          <p14:tracePt t="12334" x="5372100" y="5632450"/>
          <p14:tracePt t="12358" x="5543550" y="5645150"/>
          <p14:tracePt t="12384" x="5746750" y="5645150"/>
          <p14:tracePt t="12409" x="6184900" y="5568950"/>
          <p14:tracePt t="12433" x="6362700" y="5505450"/>
          <p14:tracePt t="12459" x="6623050" y="5378450"/>
          <p14:tracePt t="12484" x="6794500" y="5264150"/>
          <p14:tracePt t="12508" x="6978650" y="5168900"/>
          <p14:tracePt t="12533" x="7035800" y="5080000"/>
          <p14:tracePt t="12559" x="7092950" y="4978400"/>
          <p14:tracePt t="12584" x="7118350" y="4876800"/>
          <p14:tracePt t="12608" x="7124700" y="4800600"/>
          <p14:tracePt t="12634" x="7086600" y="4699000"/>
          <p14:tracePt t="12658" x="6978650" y="4578350"/>
          <p14:tracePt t="12685" x="6877050" y="4540250"/>
          <p14:tracePt t="12711" x="6794500" y="4527550"/>
          <p14:tracePt t="12733" x="6477000" y="4540250"/>
          <p14:tracePt t="12759" x="6235700" y="4591050"/>
          <p14:tracePt t="12786" x="5962650" y="4660900"/>
          <p14:tracePt t="12810" x="5759450" y="4730750"/>
          <p14:tracePt t="12834" x="5562600" y="4845050"/>
          <p14:tracePt t="12858" x="5359400" y="4940300"/>
          <p14:tracePt t="12884" x="5207000" y="5073650"/>
          <p14:tracePt t="12908" x="5022850" y="5219700"/>
          <p14:tracePt t="12932" x="4953000" y="5321300"/>
          <p14:tracePt t="12957" x="4902200" y="5422900"/>
          <p14:tracePt t="12982" x="4864100" y="5505450"/>
          <p14:tracePt t="13007" x="4864100" y="5651500"/>
          <p14:tracePt t="13032" x="4921250" y="5759450"/>
          <p14:tracePt t="13057" x="5048250" y="5854700"/>
          <p14:tracePt t="13083" x="5194300" y="5880100"/>
          <p14:tracePt t="13107" x="5556250" y="5829300"/>
          <p14:tracePt t="13133" x="5816600" y="5721350"/>
          <p14:tracePt t="13157" x="6350000" y="5492750"/>
          <p14:tracePt t="13182" x="6553200" y="5397500"/>
          <p14:tracePt t="13207" x="6800850" y="5238750"/>
          <p14:tracePt t="13233" x="7029450" y="5054600"/>
          <p14:tracePt t="13256" x="7112000" y="4959350"/>
          <p14:tracePt t="13282" x="7162800" y="4883150"/>
          <p14:tracePt t="13307" x="7181850" y="4794250"/>
          <p14:tracePt t="13332" x="7131050" y="4660900"/>
          <p14:tracePt t="13356" x="7029450" y="4540250"/>
          <p14:tracePt t="13382" x="6889750" y="4445000"/>
          <p14:tracePt t="13408" x="6718300" y="4425950"/>
          <p14:tracePt t="13432" x="6330950" y="4514850"/>
          <p14:tracePt t="13457" x="5969000" y="4635500"/>
          <p14:tracePt t="13481" x="5473700" y="4806950"/>
          <p14:tracePt t="13507" x="5302250" y="4870450"/>
          <p14:tracePt t="13532" x="5156200" y="4959350"/>
          <p14:tracePt t="13556" x="4927600" y="5143500"/>
          <p14:tracePt t="13582" x="4826000" y="5289550"/>
          <p14:tracePt t="13607" x="4768850" y="5416550"/>
          <p14:tracePt t="13632" x="4762500" y="5499100"/>
          <p14:tracePt t="13656" x="4762500" y="5568950"/>
          <p14:tracePt t="13682" x="4870450" y="5695950"/>
          <p14:tracePt t="13706" x="5073650" y="5778500"/>
          <p14:tracePt t="13732" x="5238750" y="5791200"/>
          <p14:tracePt t="13756" x="5594350" y="5695950"/>
          <p14:tracePt t="13782" x="5873750" y="5588000"/>
          <p14:tracePt t="13807" x="6223000" y="5378450"/>
          <p14:tracePt t="13834" x="6362700" y="5270500"/>
          <p14:tracePt t="13856" x="6477000" y="5149850"/>
          <p14:tracePt t="13881" x="6559550" y="5035550"/>
          <p14:tracePt t="13907" x="6578600" y="4953000"/>
          <p14:tracePt t="13931" x="6470650" y="4876800"/>
          <p14:tracePt t="13956" x="6337300" y="4851400"/>
          <p14:tracePt t="13981" x="6267450" y="4845050"/>
          <p14:tracePt t="14329" x="0" y="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Discrete</a:t>
            </a:r>
            <a:r>
              <a:rPr lang="en-US" dirty="0" smtClean="0"/>
              <a:t> Choice Models</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r>
              <a:rPr lang="en-US" dirty="0" smtClean="0"/>
              <a:t>Discrete choice models can be used to understand and predict a decision maker’s choice of one discrete alternative from a choice set.</a:t>
            </a:r>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796"/>
    </mc:Choice>
    <mc:Fallback xmlns="">
      <p:transition spd="slow" advTm="227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Marketing</a:t>
            </a:r>
            <a:endParaRPr lang="en-US" dirty="0"/>
          </a:p>
        </p:txBody>
      </p:sp>
      <p:sp>
        <p:nvSpPr>
          <p:cNvPr id="3" name="Content Placeholder 2"/>
          <p:cNvSpPr>
            <a:spLocks noGrp="1"/>
          </p:cNvSpPr>
          <p:nvPr>
            <p:ph sz="quarter" idx="1"/>
          </p:nvPr>
        </p:nvSpPr>
        <p:spPr/>
        <p:txBody>
          <a:bodyPr/>
          <a:lstStyle/>
          <a:p>
            <a:r>
              <a:rPr lang="en-US" dirty="0" smtClean="0"/>
              <a:t>Consumer brand choice (Yogurt purchases)</a:t>
            </a:r>
            <a:endParaRPr lang="en-US" dirty="0"/>
          </a:p>
        </p:txBody>
      </p:sp>
      <p:pic>
        <p:nvPicPr>
          <p:cNvPr id="4" name="Picture 3" descr="C:\Users\caee-rp22687-la\Desktop\Images\yogu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2588" y="1963738"/>
            <a:ext cx="4148137"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caee-rp22687-la\Desktop\Images\thinking m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450" y="3702050"/>
            <a:ext cx="254635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2667000" y="3962400"/>
            <a:ext cx="15240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273"/>
    </mc:Choice>
    <mc:Fallback xmlns="">
      <p:transition spd="slow" advTm="302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extLst mod="1">
    <p:ext uri="{3A86A75C-4F4B-4683-9AE1-C65F6400EC91}">
      <p14:laserTraceLst xmlns:p14="http://schemas.microsoft.com/office/powerpoint/2010/main">
        <p14:tracePtLst>
          <p14:tracePt t="9031" x="6267450" y="4845050"/>
          <p14:tracePt t="10966" x="6267450" y="4851400"/>
          <p14:tracePt t="10976" x="6261100" y="4870450"/>
          <p14:tracePt t="10986" x="6254750" y="4883150"/>
          <p14:tracePt t="11004" x="6248400" y="4908550"/>
          <p14:tracePt t="11029" x="6242050" y="4921250"/>
          <p14:tracePt t="11054" x="6229350" y="4965700"/>
          <p14:tracePt t="11079" x="6223000" y="5003800"/>
          <p14:tracePt t="11104" x="6216650" y="5035550"/>
          <p14:tracePt t="11129" x="6216650" y="5054600"/>
          <p14:tracePt t="11154" x="6223000" y="5073650"/>
          <p14:tracePt t="11179" x="6261100" y="5086350"/>
          <p14:tracePt t="11204" x="6318250" y="5092700"/>
          <p14:tracePt t="11229" x="6350000" y="5092700"/>
          <p14:tracePt t="11254" x="6369050" y="5092700"/>
          <p14:tracePt t="11279" x="6419850" y="5092700"/>
          <p14:tracePt t="11306" x="6502400" y="5086350"/>
          <p14:tracePt t="11328" x="6584950" y="5073650"/>
          <p14:tracePt t="11354" x="6654800" y="5054600"/>
          <p14:tracePt t="11378" x="6699250" y="5041900"/>
          <p14:tracePt t="11404" x="6711950" y="5035550"/>
          <p14:tracePt t="11604" x="6711950" y="5029200"/>
          <p14:tracePt t="11614" x="6711950" y="5022850"/>
          <p14:tracePt t="11628" x="6711950" y="5003800"/>
          <p14:tracePt t="11628" x="6731000" y="4946650"/>
          <p14:tracePt t="11653" x="6743700" y="4883150"/>
          <p14:tracePt t="11678" x="6750050" y="4800600"/>
          <p14:tracePt t="11703" x="6750050" y="4762500"/>
          <p14:tracePt t="11728" x="6750050" y="4679950"/>
          <p14:tracePt t="11753" x="6743700" y="4578350"/>
          <p14:tracePt t="11778" x="6724650" y="4464050"/>
          <p14:tracePt t="11803" x="6711950" y="4394200"/>
          <p14:tracePt t="11827" x="6711950" y="4311650"/>
          <p14:tracePt t="11853" x="6711950" y="4267200"/>
          <p14:tracePt t="12104" x="6711950" y="4229100"/>
          <p14:tracePt t="12113" x="6692900" y="4191000"/>
          <p14:tracePt t="12126" x="6686550" y="4171950"/>
          <p14:tracePt t="12127" x="6635750" y="4140200"/>
          <p14:tracePt t="12152" x="6546850" y="4108450"/>
          <p14:tracePt t="12177" x="6451600" y="4108450"/>
          <p14:tracePt t="12202" x="6261100" y="4133850"/>
          <p14:tracePt t="12227" x="6146800" y="4171950"/>
          <p14:tracePt t="12252" x="5988050" y="4273550"/>
          <p14:tracePt t="12276" x="5956300" y="4318000"/>
          <p14:tracePt t="12302" x="5943600" y="4375150"/>
          <p14:tracePt t="12327" x="5981700" y="4406900"/>
          <p14:tracePt t="12352" x="6254750" y="4438650"/>
          <p14:tracePt t="12377" x="6496050" y="4438650"/>
          <p14:tracePt t="12401" x="6711950" y="4438650"/>
          <p14:tracePt t="12426" x="6985000" y="4375150"/>
          <p14:tracePt t="12451" x="7175500" y="4305300"/>
          <p14:tracePt t="12476" x="7512050" y="4044950"/>
          <p14:tracePt t="12501" x="7645400" y="3924300"/>
          <p14:tracePt t="12526" x="7734300" y="3765550"/>
          <p14:tracePt t="12551" x="7835900" y="3568700"/>
          <p14:tracePt t="12575" x="7835900" y="3441700"/>
          <p14:tracePt t="12603" x="7816850" y="3359150"/>
          <p14:tracePt t="12627" x="7721600" y="3270250"/>
          <p14:tracePt t="12651" x="7632700" y="3225800"/>
          <p14:tracePt t="12675" x="7512050" y="3206750"/>
          <p14:tracePt t="12700" x="7200900" y="3219450"/>
          <p14:tracePt t="12726" x="6870700" y="3282950"/>
          <p14:tracePt t="12726" x="6769100" y="3321050"/>
          <p14:tracePt t="12752" x="6470650" y="3486150"/>
          <p14:tracePt t="12776" x="6165850" y="3670300"/>
          <p14:tracePt t="12801" x="5867400" y="3975100"/>
          <p14:tracePt t="12825" x="5702300" y="4203700"/>
          <p14:tracePt t="12851" x="5657850" y="4413250"/>
          <p14:tracePt t="12875" x="5657850" y="4603750"/>
          <p14:tracePt t="12901" x="5727700" y="4673600"/>
          <p14:tracePt t="12925" x="5981700" y="4737100"/>
          <p14:tracePt t="12951" x="6197600" y="4743450"/>
          <p14:tracePt t="12975" x="6527800" y="4711700"/>
          <p14:tracePt t="13001" x="6737350" y="4616450"/>
          <p14:tracePt t="13025" x="7137400" y="4311650"/>
          <p14:tracePt t="13050" x="7327900" y="4095750"/>
          <p14:tracePt t="13075" x="7651750" y="3492500"/>
          <p14:tracePt t="13100" x="7727950" y="3263900"/>
          <p14:tracePt t="13125" x="7740650" y="3003550"/>
          <p14:tracePt t="13150" x="7645400" y="2863850"/>
          <p14:tracePt t="13175" x="7340600" y="2806700"/>
          <p14:tracePt t="13200" x="6946900" y="2889250"/>
          <p14:tracePt t="13224" x="6375400" y="3168650"/>
          <p14:tracePt t="13250" x="5657850" y="3695700"/>
          <p14:tracePt t="13275" x="5213350" y="4178300"/>
          <p14:tracePt t="13299" x="4794250" y="4851400"/>
          <p14:tracePt t="13324" x="4762500" y="5016500"/>
          <p14:tracePt t="13349" x="4794250" y="5156200"/>
          <p14:tracePt t="13375" x="4908550" y="5200650"/>
          <p14:tracePt t="13399" x="5226050" y="5226050"/>
          <p14:tracePt t="13424" x="5664200" y="5194300"/>
          <p14:tracePt t="13449" x="6153150" y="4997450"/>
          <p14:tracePt t="13474" x="6464300" y="4711700"/>
          <p14:tracePt t="13500" x="6680200" y="4349750"/>
          <p14:tracePt t="13526" x="6724650" y="4184650"/>
          <p14:tracePt t="13549" x="6724650" y="4076700"/>
          <p14:tracePt t="13574" x="6699250" y="4013200"/>
          <p14:tracePt t="13600" x="6673850" y="4006850"/>
          <p14:tracePt t="13625" x="6667500" y="4006850"/>
          <p14:tracePt t="13649" x="6623050" y="4038600"/>
          <p14:tracePt t="13674" x="6584950" y="4051300"/>
          <p14:tracePt t="13699" x="6584950" y="4057650"/>
          <p14:tracePt t="13724" x="6584950" y="4064000"/>
          <p14:tracePt t="13810" x="6578600" y="4070350"/>
          <p14:tracePt t="13821" x="6565900" y="4076700"/>
          <p14:tracePt t="13829" x="6553200" y="4083050"/>
          <p14:tracePt t="13839" x="6534150" y="4089400"/>
          <p14:tracePt t="13850" x="6432550" y="4152900"/>
          <p14:tracePt t="13874" x="6388100" y="4184650"/>
          <p14:tracePt t="13900" x="6330950" y="4229100"/>
          <p14:tracePt t="13925" x="6299200" y="4254500"/>
          <p14:tracePt t="13949" x="6292850" y="4305300"/>
          <p14:tracePt t="13973" x="6305550" y="4318000"/>
          <p14:tracePt t="13999" x="6381750" y="4330700"/>
          <p14:tracePt t="14023" x="6616700" y="4324350"/>
          <p14:tracePt t="14048" x="6826250" y="4273550"/>
          <p14:tracePt t="14073" x="7035800" y="4165600"/>
          <p14:tracePt t="14099" x="7118350" y="4057650"/>
          <p14:tracePt t="14123" x="7169150" y="3968750"/>
          <p14:tracePt t="14148" x="7175500" y="3924300"/>
          <p14:tracePt t="14174" x="7175500" y="3898900"/>
          <p14:tracePt t="14198" x="7169150" y="3886200"/>
          <p14:tracePt t="14223" x="7118350" y="3879850"/>
          <p14:tracePt t="14247" x="7067550" y="3892550"/>
          <p14:tracePt t="14273" x="6832600" y="4000500"/>
          <p14:tracePt t="14298" x="6673850" y="4070350"/>
          <p14:tracePt t="14322" x="6597650" y="4121150"/>
          <p14:tracePt t="14347" x="6527800" y="4171950"/>
          <p14:tracePt t="14372" x="6527800" y="4197350"/>
          <p14:tracePt t="14399" x="6521450" y="4235450"/>
          <p14:tracePt t="14423" x="6559550" y="4279900"/>
          <p14:tracePt t="14447" x="6673850" y="4311650"/>
          <p14:tracePt t="14472" x="6832600" y="4305300"/>
          <p14:tracePt t="14472" x="6927850" y="4273550"/>
          <p14:tracePt t="14498" x="7150100" y="4146550"/>
          <p14:tracePt t="14522" x="7277100" y="4000500"/>
          <p14:tracePt t="15405" x="0" y="0"/>
        </p14:tracePtLst>
        <p14:tracePtLst>
          <p14:tracePt t="24009" x="7277100" y="4000500"/>
          <p14:tracePt t="24026" x="7207250" y="4000500"/>
          <p14:tracePt t="24037" x="7054850" y="4013200"/>
          <p14:tracePt t="24047" x="6883400" y="4051300"/>
          <p14:tracePt t="24057" x="6661150" y="4083050"/>
          <p14:tracePt t="24087" x="6508750" y="4108450"/>
          <p14:tracePt t="24108" x="6273800" y="4159250"/>
          <p14:tracePt t="24138" x="6127750" y="4203700"/>
          <p14:tracePt t="24155" x="5924550" y="4273550"/>
          <p14:tracePt t="24180" x="5778500" y="4343400"/>
          <p14:tracePt t="24205" x="5657850" y="4425950"/>
          <p14:tracePt t="24230" x="5549900" y="4502150"/>
          <p14:tracePt t="24255" x="5473700" y="4559300"/>
          <p14:tracePt t="24280" x="5403850" y="4622800"/>
          <p14:tracePt t="24304" x="5353050" y="4673600"/>
          <p14:tracePt t="24329" x="5295900" y="4737100"/>
          <p14:tracePt t="24355" x="5226050" y="4762500"/>
          <p14:tracePt t="24524" x="5219700" y="4762500"/>
          <p14:tracePt t="24535" x="5187950" y="4787900"/>
          <p14:tracePt t="24535" x="5099050" y="4826000"/>
          <p14:tracePt t="24554" x="4648200" y="4902200"/>
          <p14:tracePt t="24579" x="4051300" y="4972050"/>
          <p14:tracePt t="24604" x="3568700" y="4972050"/>
          <p14:tracePt t="24628" x="2946400" y="4927600"/>
          <p14:tracePt t="24654" x="2673350" y="4908550"/>
          <p14:tracePt t="24679" x="2305050" y="4927600"/>
          <p14:tracePt t="24706" x="2127250" y="4953000"/>
          <p14:tracePt t="24728" x="1924050" y="4997450"/>
          <p14:tracePt t="24754" x="1847850" y="5054600"/>
          <p14:tracePt t="24754" x="1822450" y="5080000"/>
          <p14:tracePt t="24780" x="1746250" y="5175250"/>
          <p14:tracePt t="24804" x="1708150" y="5219700"/>
          <p14:tracePt t="24829" x="1670050" y="5289550"/>
          <p14:tracePt t="24853" x="1651000" y="5359400"/>
          <p14:tracePt t="24879" x="1670050" y="5454650"/>
          <p14:tracePt t="24903" x="1708150" y="5480050"/>
          <p14:tracePt t="24929" x="1847850" y="5473700"/>
          <p14:tracePt t="24953" x="2006600" y="5378450"/>
          <p14:tracePt t="24978" x="2305050" y="5181600"/>
          <p14:tracePt t="25003" x="2457450" y="4984750"/>
          <p14:tracePt t="25028" x="2489200" y="4895850"/>
          <p14:tracePt t="25053" x="2489200" y="4851400"/>
          <p14:tracePt t="25078" x="2463800" y="4838700"/>
          <p14:tracePt t="25103" x="2432050" y="4819650"/>
          <p14:tracePt t="25128" x="2413000" y="4819650"/>
          <p14:tracePt t="25153" x="2343150" y="4864100"/>
          <p14:tracePt t="25179" x="2324100" y="4895850"/>
          <p14:tracePt t="25203" x="2330450" y="4959350"/>
          <p14:tracePt t="25228" x="2387600" y="4984750"/>
          <p14:tracePt t="25252" x="2501900" y="4991100"/>
          <p14:tracePt t="25278" x="2540000" y="4978400"/>
          <p14:tracePt t="25405" x="0" y="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Marketing</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Consumer product </a:t>
            </a:r>
            <a:r>
              <a:rPr lang="en-US" dirty="0"/>
              <a:t>d</a:t>
            </a:r>
            <a:r>
              <a:rPr lang="en-US" dirty="0" smtClean="0"/>
              <a:t>evelopment</a:t>
            </a:r>
            <a:endParaRPr lang="en-US" dirty="0"/>
          </a:p>
        </p:txBody>
      </p:sp>
      <p:pic>
        <p:nvPicPr>
          <p:cNvPr id="4" name="Picture 2" descr="C:\Users\caee-rp22687-la\Desktop\Images\new car laun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7912" y="2532321"/>
            <a:ext cx="44481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700"/>
    </mc:Choice>
    <mc:Fallback xmlns="">
      <p:transition spd="slow" advTm="20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Transportation</a:t>
            </a:r>
            <a:endParaRPr lang="en-US" dirty="0"/>
          </a:p>
        </p:txBody>
      </p:sp>
      <p:sp>
        <p:nvSpPr>
          <p:cNvPr id="3" name="Content Placeholder 2"/>
          <p:cNvSpPr>
            <a:spLocks noGrp="1"/>
          </p:cNvSpPr>
          <p:nvPr>
            <p:ph sz="quarter" idx="1"/>
          </p:nvPr>
        </p:nvSpPr>
        <p:spPr/>
        <p:txBody>
          <a:bodyPr/>
          <a:lstStyle/>
          <a:p>
            <a:r>
              <a:rPr lang="en-US" dirty="0" smtClean="0"/>
              <a:t>How pricing affects route choice</a:t>
            </a:r>
          </a:p>
          <a:p>
            <a:r>
              <a:rPr lang="en-US" dirty="0" smtClean="0"/>
              <a:t>How much is a driver willing to pay</a:t>
            </a:r>
            <a:endParaRPr lang="en-US" dirty="0"/>
          </a:p>
        </p:txBody>
      </p:sp>
      <p:pic>
        <p:nvPicPr>
          <p:cNvPr id="4" name="Picture 2" descr="C:\Users\caee-rp22687-la\Desktop\Images\route_choi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133600"/>
            <a:ext cx="35814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caee-rp22687-la\Desktop\Images\route_choice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114800"/>
            <a:ext cx="31242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caee-rp22687-la\Desktop\Images\thinking ma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057400"/>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2590800" y="3200400"/>
            <a:ext cx="1905000" cy="7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504238" y="6218238"/>
            <a:ext cx="487362" cy="487362"/>
          </a:xfrm>
          <a:prstGeom prst="rect">
            <a:avLst/>
          </a:prstGeom>
        </p:spPr>
      </p:pic>
    </p:spTree>
    <p:custDataLst>
      <p:tags r:id="rId1"/>
    </p:custDataLst>
    <p:extLst>
      <p:ext uri="{BB962C8B-B14F-4D97-AF65-F5344CB8AC3E}">
        <p14:creationId xmlns:p14="http://schemas.microsoft.com/office/powerpoint/2010/main" val="1643484703"/>
      </p:ext>
    </p:extLst>
  </p:cSld>
  <p:clrMapOvr>
    <a:masterClrMapping/>
  </p:clrMapOvr>
  <mc:AlternateContent xmlns:mc="http://schemas.openxmlformats.org/markup-compatibility/2006" xmlns:p14="http://schemas.microsoft.com/office/powerpoint/2010/main">
    <mc:Choice Requires="p14">
      <p:transition spd="slow" p14:dur="2000" advTm="55001"/>
    </mc:Choice>
    <mc:Fallback xmlns="">
      <p:transition spd="slow" advTm="550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10"/>
                </p:tgtEl>
              </p:cMediaNode>
            </p:audio>
          </p:childTnLst>
        </p:cTn>
      </p:par>
    </p:tnLst>
  </p:timing>
  <p:extLst mod="1">
    <p:ext uri="{3A86A75C-4F4B-4683-9AE1-C65F6400EC91}">
      <p14:laserTraceLst xmlns:p14="http://schemas.microsoft.com/office/powerpoint/2010/main">
        <p14:tracePtLst>
          <p14:tracePt t="12939" x="2540000" y="4978400"/>
          <p14:tracePt t="13313" x="2559050" y="4991100"/>
          <p14:tracePt t="13327" x="2590800" y="5029200"/>
          <p14:tracePt t="13336" x="2616200" y="5067300"/>
          <p14:tracePt t="13336" x="2692400" y="5143500"/>
          <p14:tracePt t="13362" x="2806700" y="5238750"/>
          <p14:tracePt t="13387" x="2921000" y="5283200"/>
          <p14:tracePt t="13411" x="3130550" y="5302250"/>
          <p14:tracePt t="13437" x="3276600" y="5295900"/>
          <p14:tracePt t="13437" x="3365500" y="5276850"/>
          <p14:tracePt t="13463" x="3511550" y="5226050"/>
          <p14:tracePt t="13486" x="3670300" y="5143500"/>
          <p14:tracePt t="13511" x="3892550" y="5003800"/>
          <p14:tracePt t="13537" x="3975100" y="4902200"/>
          <p14:tracePt t="13561" x="4025900" y="4845050"/>
          <p14:tracePt t="13586" x="4044950" y="4806950"/>
          <p14:tracePt t="13611" x="4051300" y="4768850"/>
          <p14:tracePt t="13636" x="4076700" y="4705350"/>
          <p14:tracePt t="13662" x="4108450" y="4667250"/>
          <p14:tracePt t="13849" x="4114800" y="4654550"/>
          <p14:tracePt t="13849" x="4184650" y="4591050"/>
          <p14:tracePt t="13876" x="4425950" y="4432300"/>
          <p14:tracePt t="13886" x="4921250" y="4191000"/>
          <p14:tracePt t="13886" x="6610350" y="3651250"/>
          <p14:tracePt t="13912" x="7448550" y="3397250"/>
          <p14:tracePt t="13936" x="8128000" y="3105150"/>
          <p14:tracePt t="13936" x="8375650" y="2933700"/>
          <p14:tracePt t="13962" x="8686800" y="2730500"/>
          <p14:tracePt t="13985" x="8807450" y="2590800"/>
          <p14:tracePt t="14010" x="8820150" y="2578100"/>
          <p14:tracePt t="14035" x="8820150" y="2571750"/>
          <p14:tracePt t="14060" x="8813800" y="2540000"/>
          <p14:tracePt t="14085" x="8629650" y="2476500"/>
          <p14:tracePt t="14110" x="8426450" y="2413000"/>
          <p14:tracePt t="14135" x="8204200" y="2349500"/>
          <p14:tracePt t="14162" x="8039100" y="2343150"/>
          <p14:tracePt t="14185" x="7753350" y="2406650"/>
          <p14:tracePt t="14210" x="7588250" y="2470150"/>
          <p14:tracePt t="14235" x="7296150" y="2654300"/>
          <p14:tracePt t="14260" x="7181850" y="2787650"/>
          <p14:tracePt t="14285" x="7124700" y="2940050"/>
          <p14:tracePt t="14310" x="7099300" y="3054350"/>
          <p14:tracePt t="14336" x="7099300" y="3187700"/>
          <p14:tracePt t="14360" x="7150100" y="3282950"/>
          <p14:tracePt t="14385" x="7251700" y="3359150"/>
          <p14:tracePt t="14409" x="7480300" y="3397250"/>
          <p14:tracePt t="14435" x="7689850" y="3378200"/>
          <p14:tracePt t="14460" x="7962900" y="3314700"/>
          <p14:tracePt t="14485" x="8121650" y="3232150"/>
          <p14:tracePt t="14509" x="8356600" y="3028950"/>
          <p14:tracePt t="14535" x="8426450" y="2844800"/>
          <p14:tracePt t="14560" x="8470900" y="2584450"/>
          <p14:tracePt t="14585" x="8445500" y="2438400"/>
          <p14:tracePt t="14609" x="8178800" y="2228850"/>
          <p14:tracePt t="14634" x="7899400" y="2171700"/>
          <p14:tracePt t="14659" x="7258050" y="2292350"/>
          <p14:tracePt t="14685" x="6648450" y="2533650"/>
          <p14:tracePt t="14709" x="5981700" y="2984500"/>
          <p14:tracePt t="14735" x="5746750" y="3238500"/>
          <p14:tracePt t="14759" x="5676900" y="3416300"/>
          <p14:tracePt t="14784" x="5670550" y="3676650"/>
          <p14:tracePt t="14809" x="5740400" y="3822700"/>
          <p14:tracePt t="14834" x="5842000" y="3924300"/>
          <p14:tracePt t="14859" x="6203950" y="3987800"/>
          <p14:tracePt t="14884" x="6896100" y="3829050"/>
          <p14:tracePt t="14909" x="7385050" y="3581400"/>
          <p14:tracePt t="14934" x="7651750" y="3321050"/>
          <p14:tracePt t="14959" x="7772400" y="3079750"/>
          <p14:tracePt t="14984" x="7804150" y="2787650"/>
          <p14:tracePt t="15009" x="7778750" y="2635250"/>
          <p14:tracePt t="15033" x="7651750" y="2559050"/>
          <p14:tracePt t="15058" x="7270750" y="2520950"/>
          <p14:tracePt t="15083" x="6711950" y="2686050"/>
          <p14:tracePt t="15108" x="6159500" y="3073400"/>
          <p14:tracePt t="15133" x="5854700" y="3390900"/>
          <p14:tracePt t="15159" x="5740400" y="3651250"/>
          <p14:tracePt t="15185" x="5740400" y="3797300"/>
          <p14:tracePt t="15208" x="5829300" y="3924300"/>
          <p14:tracePt t="15233" x="6248400" y="4000500"/>
          <p14:tracePt t="15258" x="6629400" y="4013200"/>
          <p14:tracePt t="15283" x="7397750" y="3810000"/>
          <p14:tracePt t="15308" x="7645400" y="3657600"/>
          <p14:tracePt t="15333" x="7981950" y="3384550"/>
          <p14:tracePt t="15358" x="8070850" y="3213100"/>
          <p14:tracePt t="15383" x="8102600" y="3086100"/>
          <p14:tracePt t="15435" x="8083550" y="3086100"/>
          <p14:tracePt t="16465" x="8020050" y="3117850"/>
          <p14:tracePt t="16475" x="7937500" y="3181350"/>
          <p14:tracePt t="16485" x="7848600" y="3225800"/>
          <p14:tracePt t="16495" x="7721600" y="3327400"/>
          <p14:tracePt t="16505" x="7569200" y="3416300"/>
          <p14:tracePt t="16530" x="7499350" y="3479800"/>
          <p14:tracePt t="16555" x="7454900" y="3524250"/>
          <p14:tracePt t="16581" x="7423150" y="3587750"/>
          <p14:tracePt t="16605" x="7429500" y="3638550"/>
          <p14:tracePt t="16630" x="7493000" y="3683000"/>
          <p14:tracePt t="16655" x="7575550" y="3689350"/>
          <p14:tracePt t="16680" x="7658100" y="3670300"/>
          <p14:tracePt t="16708" x="7664450" y="3657600"/>
          <p14:tracePt t="16730" x="7670800" y="3657600"/>
          <p14:tracePt t="16755" x="7670800" y="3632200"/>
          <p14:tracePt t="16780" x="7664450" y="3467100"/>
          <p14:tracePt t="16805" x="7550150" y="3333750"/>
          <p14:tracePt t="16829" x="7327900" y="3244850"/>
          <p14:tracePt t="16854" x="7169150" y="3219450"/>
          <p14:tracePt t="16880" x="6953250" y="3232150"/>
          <p14:tracePt t="16905" x="6775450" y="3302000"/>
          <p14:tracePt t="16930" x="6553200" y="3416300"/>
          <p14:tracePt t="16955" x="6496050" y="3467100"/>
          <p14:tracePt t="16979" x="6464300" y="3517900"/>
          <p14:tracePt t="17005" x="6470650" y="3549650"/>
          <p14:tracePt t="17029" x="6527800" y="3600450"/>
          <p14:tracePt t="17054" x="6610350" y="3613150"/>
          <p14:tracePt t="17080" x="6775450" y="3619500"/>
          <p14:tracePt t="17105" x="6934200" y="3568700"/>
          <p14:tracePt t="17129" x="7194550" y="3416300"/>
          <p14:tracePt t="17154" x="7385050" y="3263900"/>
          <p14:tracePt t="17179" x="7461250" y="3155950"/>
          <p14:tracePt t="17205" x="7473950" y="3105150"/>
          <p14:tracePt t="17231" x="7461250" y="3067050"/>
          <p14:tracePt t="17254" x="7410450" y="3054350"/>
          <p14:tracePt t="17279" x="7378700" y="3060700"/>
          <p14:tracePt t="17304" x="0" y="0"/>
        </p14:tracePtLst>
        <p14:tracePtLst>
          <p14:tracePt t="48699" x="7378700" y="3060700"/>
          <p14:tracePt t="48801" x="7372350" y="3048000"/>
          <p14:tracePt t="48811" x="7366000" y="3022600"/>
          <p14:tracePt t="48821" x="7340600" y="2952750"/>
          <p14:tracePt t="48831" x="7321550" y="2717800"/>
          <p14:tracePt t="48852" x="7296150" y="2527300"/>
          <p14:tracePt t="48872" x="7239000" y="2406650"/>
          <p14:tracePt t="48896" x="7219950" y="2374900"/>
          <p14:tracePt t="48921" x="7169150" y="2336800"/>
          <p14:tracePt t="48946" x="7131050" y="2305050"/>
          <p14:tracePt t="48971" x="7054850" y="2247900"/>
          <p14:tracePt t="48995" x="6959600" y="2190750"/>
          <p14:tracePt t="49021" x="6915150" y="2178050"/>
          <p14:tracePt t="49046" x="6858000" y="2165350"/>
          <p14:tracePt t="49071" x="6826250" y="2165350"/>
          <p14:tracePt t="49096" x="6762750" y="2159000"/>
          <p14:tracePt t="49120" x="6654800" y="2159000"/>
          <p14:tracePt t="49146" x="6381750" y="2159000"/>
          <p14:tracePt t="49172" x="6057900" y="2146300"/>
          <p14:tracePt t="49195" x="5264150" y="2279650"/>
          <p14:tracePt t="49221" x="4959350" y="2330450"/>
          <p14:tracePt t="49492" x="4883150" y="2305050"/>
          <p14:tracePt t="49500" x="4794250" y="2254250"/>
          <p14:tracePt t="49519" x="4711700" y="2222500"/>
          <p14:tracePt t="49520" x="4514850" y="2127250"/>
          <p14:tracePt t="49546" x="4419600" y="2051050"/>
          <p14:tracePt t="49570" x="4324350" y="1993900"/>
          <p14:tracePt t="49595" x="4260850" y="1974850"/>
          <p14:tracePt t="49619" x="4178300" y="1968500"/>
          <p14:tracePt t="49647" x="4127500" y="1981200"/>
          <p14:tracePt t="49671" x="4051300" y="2019300"/>
          <p14:tracePt t="49695" x="3917950" y="2095500"/>
          <p14:tracePt t="49720" x="3860800" y="2146300"/>
          <p14:tracePt t="49745" x="3810000" y="2197100"/>
          <p14:tracePt t="49745" x="3797300" y="2222500"/>
          <p14:tracePt t="49770" x="3797300" y="2254250"/>
          <p14:tracePt t="49797" x="3816350" y="2286000"/>
          <p14:tracePt t="49819" x="3860800" y="2317750"/>
          <p14:tracePt t="49844" x="3911600" y="2362200"/>
          <p14:tracePt t="49869" x="3962400" y="2374900"/>
          <p14:tracePt t="49894" x="4038600" y="2381250"/>
          <p14:tracePt t="49919" x="4298950" y="2374900"/>
          <p14:tracePt t="49944" x="4489450" y="2324100"/>
          <p14:tracePt t="49969" x="4610100" y="2260600"/>
          <p14:tracePt t="49994" x="4673600" y="2235200"/>
          <p14:tracePt t="50019" x="4813300" y="2146300"/>
          <p14:tracePt t="50044" x="4914900" y="2089150"/>
          <p14:tracePt t="50069" x="5016500" y="2006600"/>
          <p14:tracePt t="50094" x="5105400" y="1924050"/>
          <p14:tracePt t="50118" x="5105400" y="1911350"/>
          <p14:tracePt t="50186" x="5105400" y="1905000"/>
          <p14:tracePt t="50196" x="5105400" y="1898650"/>
          <p14:tracePt t="50197" x="5105400" y="1879600"/>
          <p14:tracePt t="50218" x="5099050" y="1701800"/>
          <p14:tracePt t="50243" x="5060950" y="1638300"/>
          <p14:tracePt t="50268" x="5022850" y="1612900"/>
          <p14:tracePt t="50294" x="4972050" y="1600200"/>
          <p14:tracePt t="50318" x="4927600" y="1600200"/>
          <p14:tracePt t="50343" x="4845050" y="1600200"/>
          <p14:tracePt t="50368" x="4768850" y="1600200"/>
          <p14:tracePt t="50394" x="4629150" y="1612900"/>
          <p14:tracePt t="50418" x="4495800" y="1638300"/>
          <p14:tracePt t="50443" x="4349750" y="1701800"/>
          <p14:tracePt t="50468" x="4197350" y="1778000"/>
          <p14:tracePt t="50493" x="4095750" y="1879600"/>
          <p14:tracePt t="50518" x="4025900" y="1987550"/>
          <p14:tracePt t="50543" x="4013200" y="2025650"/>
          <p14:tracePt t="50568" x="4006850" y="2101850"/>
          <p14:tracePt t="50593" x="4006850" y="2139950"/>
          <p14:tracePt t="50618" x="4057650" y="2184400"/>
          <p14:tracePt t="50643" x="4114800" y="2216150"/>
          <p14:tracePt t="50668" x="4273550" y="2241550"/>
          <p14:tracePt t="50693" x="4451350" y="2241550"/>
          <p14:tracePt t="50718" x="4591050" y="2216150"/>
          <p14:tracePt t="50742" x="4794250" y="2159000"/>
          <p14:tracePt t="50767" x="4914900" y="2114550"/>
          <p14:tracePt t="50792" x="5130800" y="2019300"/>
          <p14:tracePt t="50817" x="5187950" y="1962150"/>
          <p14:tracePt t="50841" x="5251450" y="1892300"/>
          <p14:tracePt t="50898" x="5251450" y="1885950"/>
          <p14:tracePt t="50898" x="5251450" y="1879600"/>
          <p14:tracePt t="50938" x="5245100" y="1854200"/>
          <p14:tracePt t="50948" x="5226050" y="1765300"/>
          <p14:tracePt t="50957" x="5213350" y="1720850"/>
          <p14:tracePt t="50967" x="5137150" y="1600200"/>
          <p14:tracePt t="50994" x="5073650" y="1574800"/>
          <p14:tracePt t="51017" x="4984750" y="1549400"/>
          <p14:tracePt t="51042" x="4908550" y="1543050"/>
          <p14:tracePt t="51067" x="4686300" y="1543050"/>
          <p14:tracePt t="51094" x="4521200" y="1568450"/>
          <p14:tracePt t="51117" x="4254500" y="1638300"/>
          <p14:tracePt t="51142" x="4089400" y="1739900"/>
          <p14:tracePt t="51166" x="3898900" y="1828800"/>
          <p14:tracePt t="51192" x="3797300" y="1911350"/>
          <p14:tracePt t="51217" x="3727450" y="1974850"/>
          <p14:tracePt t="51241" x="3714750" y="2000250"/>
          <p14:tracePt t="51266" x="3714750" y="2006600"/>
          <p14:tracePt t="51291" x="3708400" y="2032000"/>
          <p14:tracePt t="51317" x="3727450" y="2063750"/>
          <p14:tracePt t="51341" x="3810000" y="2120900"/>
          <p14:tracePt t="51367" x="3911600" y="2139950"/>
          <p14:tracePt t="51391" x="4013200" y="2146300"/>
          <p14:tracePt t="51416" x="4070350" y="2146300"/>
          <p14:tracePt t="51441" x="4229100" y="2114550"/>
          <p14:tracePt t="51466" x="4368800" y="2063750"/>
          <p14:tracePt t="51491" x="4495800" y="2019300"/>
          <p14:tracePt t="51516" x="4699000" y="1898650"/>
          <p14:tracePt t="51540" x="4889500" y="1758950"/>
          <p14:tracePt t="51540" x="4946650" y="1720850"/>
          <p14:tracePt t="51566" x="4972050" y="1708150"/>
          <p14:tracePt t="51627" x="4972050" y="1701800"/>
          <p14:tracePt t="51668" x="4972050" y="1695450"/>
          <p14:tracePt t="51671" x="4972050" y="1657350"/>
          <p14:tracePt t="51691" x="4972050" y="1625600"/>
          <p14:tracePt t="51692" x="4959350" y="1612900"/>
          <p14:tracePt t="51716" x="4959350" y="1606550"/>
          <p14:tracePt t="52113" x="0" y="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Energy Economics</a:t>
            </a:r>
            <a:endParaRPr lang="en-US" dirty="0"/>
          </a:p>
        </p:txBody>
      </p:sp>
      <p:cxnSp>
        <p:nvCxnSpPr>
          <p:cNvPr id="10" name="Straight Arrow Connector 9"/>
          <p:cNvCxnSpPr>
            <a:stCxn id="16" idx="3"/>
            <a:endCxn id="13" idx="1"/>
          </p:cNvCxnSpPr>
          <p:nvPr/>
        </p:nvCxnSpPr>
        <p:spPr>
          <a:xfrm flipV="1">
            <a:off x="2510689" y="1852737"/>
            <a:ext cx="2751618" cy="16054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6" idx="3"/>
            <a:endCxn id="14" idx="1"/>
          </p:cNvCxnSpPr>
          <p:nvPr/>
        </p:nvCxnSpPr>
        <p:spPr>
          <a:xfrm>
            <a:off x="2510689" y="3458183"/>
            <a:ext cx="2775675" cy="23935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6" idx="3"/>
            <a:endCxn id="15" idx="1"/>
          </p:cNvCxnSpPr>
          <p:nvPr/>
        </p:nvCxnSpPr>
        <p:spPr>
          <a:xfrm>
            <a:off x="2510689" y="3458183"/>
            <a:ext cx="2770242" cy="213537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3" name="Picture 2" descr="C:\Users\caee-rp22687-la\Desktop\Images\energ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2307" y="1151006"/>
            <a:ext cx="2506181" cy="140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caee-rp22687-la\Desktop\Images\sola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364" y="2993257"/>
            <a:ext cx="2515463" cy="140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Users\caee-rp22687-la\Desktop\Images\wind_mi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0931" y="4838095"/>
            <a:ext cx="2520896" cy="151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C:\Users\caee-rp22687-la\Desktop\Images\cit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2597105"/>
            <a:ext cx="1977289" cy="172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504238" y="6218238"/>
            <a:ext cx="487362" cy="487362"/>
          </a:xfrm>
          <a:prstGeom prst="rect">
            <a:avLst/>
          </a:prstGeom>
        </p:spPr>
      </p:pic>
    </p:spTree>
    <p:custDataLst>
      <p:tags r:id="rId1"/>
    </p:custDataLst>
    <p:extLst>
      <p:ext uri="{BB962C8B-B14F-4D97-AF65-F5344CB8AC3E}">
        <p14:creationId xmlns:p14="http://schemas.microsoft.com/office/powerpoint/2010/main" val="1308825404"/>
      </p:ext>
    </p:extLst>
  </p:cSld>
  <p:clrMapOvr>
    <a:masterClrMapping/>
  </p:clrMapOvr>
  <mc:AlternateContent xmlns:mc="http://schemas.openxmlformats.org/markup-compatibility/2006" xmlns:p14="http://schemas.microsoft.com/office/powerpoint/2010/main">
    <mc:Choice Requires="p14">
      <p:transition spd="slow" p14:dur="2000" advTm="63332"/>
    </mc:Choice>
    <mc:Fallback xmlns="">
      <p:transition spd="slow" advTm="633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3"/>
                </p:tgtEl>
              </p:cMediaNode>
            </p:audio>
          </p:childTnLst>
        </p:cTn>
      </p:par>
    </p:tnLst>
  </p:timing>
  <p:extLst mod="1">
    <p:ext uri="{3A86A75C-4F4B-4683-9AE1-C65F6400EC91}">
      <p14:laserTraceLst xmlns:p14="http://schemas.microsoft.com/office/powerpoint/2010/main">
        <p14:tracePtLst>
          <p14:tracePt t="4911" x="4959350" y="1606550"/>
          <p14:tracePt t="5139" x="4921250" y="1600200"/>
          <p14:tracePt t="5149" x="4883150" y="1587500"/>
          <p14:tracePt t="5160" x="4775200" y="1562100"/>
          <p14:tracePt t="5175" x="4552950" y="1555750"/>
          <p14:tracePt t="5201" x="4445000" y="1555750"/>
          <p14:tracePt t="5226" x="4318000" y="1612900"/>
          <p14:tracePt t="5251" x="4051300" y="1797050"/>
          <p14:tracePt t="5276" x="3663950" y="2101850"/>
          <p14:tracePt t="5301" x="3486150" y="2235200"/>
          <p14:tracePt t="5615" x="3390900" y="2279650"/>
          <p14:tracePt t="5641" x="3194050" y="2393950"/>
          <p14:tracePt t="5651" x="2908300" y="2590800"/>
          <p14:tracePt t="5651" x="2622550" y="2844800"/>
          <p14:tracePt t="5675" x="2489200" y="2990850"/>
          <p14:tracePt t="5701" x="2279650" y="3213100"/>
          <p14:tracePt t="5727" x="2203450" y="3352800"/>
          <p14:tracePt t="5750" x="2152650" y="3486150"/>
          <p14:tracePt t="5775" x="2159000" y="3517900"/>
          <p14:tracePt t="5775" x="2171700" y="3543300"/>
          <p14:tracePt t="5801" x="2209800" y="3568700"/>
          <p14:tracePt t="5824" x="2311400" y="3575050"/>
          <p14:tracePt t="5849" x="2552700" y="3517900"/>
          <p14:tracePt t="5874" x="2768600" y="3371850"/>
          <p14:tracePt t="5900" x="2927350" y="3168650"/>
          <p14:tracePt t="5924" x="2927350" y="3162300"/>
          <p14:tracePt t="5949" x="2908300" y="2984500"/>
          <p14:tracePt t="5974" x="2819400" y="2882900"/>
          <p14:tracePt t="5999" x="2724150" y="2844800"/>
          <p14:tracePt t="6024" x="2565400" y="2844800"/>
          <p14:tracePt t="6050" x="2413000" y="2946400"/>
          <p14:tracePt t="6074" x="2063750" y="3194050"/>
          <p14:tracePt t="6099" x="1917700" y="3346450"/>
          <p14:tracePt t="6124" x="1828800" y="3498850"/>
          <p14:tracePt t="6149" x="1816100" y="3536950"/>
          <p14:tracePt t="6174" x="1835150" y="3575050"/>
          <p14:tracePt t="6199" x="1898650" y="3594100"/>
          <p14:tracePt t="6224" x="2089150" y="3594100"/>
          <p14:tracePt t="6250" x="2444750" y="3511550"/>
          <p14:tracePt t="6274" x="2876550" y="3111500"/>
          <p14:tracePt t="6299" x="3060700" y="2800350"/>
          <p14:tracePt t="6323" x="3086100" y="2698750"/>
          <p14:tracePt t="6349" x="3073400" y="2679700"/>
          <p14:tracePt t="6374" x="3009900" y="2647950"/>
          <p14:tracePt t="6374" x="2965450" y="2647950"/>
          <p14:tracePt t="6400" x="2889250" y="2647950"/>
          <p14:tracePt t="6424" x="2781300" y="2698750"/>
          <p14:tracePt t="6449" x="2628900" y="2863850"/>
          <p14:tracePt t="6474" x="2590800" y="2978150"/>
          <p14:tracePt t="6499" x="2590800" y="3035300"/>
          <p14:tracePt t="6524" x="2705100" y="3086100"/>
          <p14:tracePt t="6548" x="2857500" y="3086100"/>
          <p14:tracePt t="6573" x="3302000" y="2921000"/>
          <p14:tracePt t="6598" x="3390900" y="2863850"/>
          <p14:tracePt t="6598" x="3397250" y="2863850"/>
          <p14:tracePt t="8144" x="0" y="0"/>
        </p14:tracePtLst>
        <p14:tracePtLst>
          <p14:tracePt t="11121" x="3397250" y="2863850"/>
          <p14:tracePt t="11312" x="3340100" y="2876550"/>
          <p14:tracePt t="11320" x="3263900" y="2889250"/>
          <p14:tracePt t="11330" x="3200400" y="2908300"/>
          <p14:tracePt t="11339" x="3035300" y="2978150"/>
          <p14:tracePt t="11364" x="2940050" y="3028950"/>
          <p14:tracePt t="11389" x="2813050" y="3105150"/>
          <p14:tracePt t="11414" x="2724150" y="3162300"/>
          <p14:tracePt t="11439" x="2533650" y="3308350"/>
          <p14:tracePt t="11464" x="2438400" y="3365500"/>
          <p14:tracePt t="11489" x="2349500" y="3448050"/>
          <p14:tracePt t="11514" x="2286000" y="3467100"/>
          <p14:tracePt t="11539" x="2241550" y="3486150"/>
          <p14:tracePt t="11563" x="2203450" y="3505200"/>
          <p14:tracePt t="11589" x="2197100" y="3505200"/>
          <p14:tracePt t="11678" x="2197100" y="3517900"/>
          <p14:tracePt t="11688" x="2190750" y="3530600"/>
          <p14:tracePt t="11697" x="2184400" y="3556000"/>
          <p14:tracePt t="11706" x="2178050" y="3581400"/>
          <p14:tracePt t="11713" x="2178050" y="3651250"/>
          <p14:tracePt t="11738" x="2178050" y="3695700"/>
          <p14:tracePt t="11763" x="2273300" y="3727450"/>
          <p14:tracePt t="11791" x="2425700" y="3727450"/>
          <p14:tracePt t="11816" x="2762250" y="3562350"/>
          <p14:tracePt t="11838" x="3041650" y="3282950"/>
          <p14:tracePt t="11864" x="3079750" y="3149600"/>
          <p14:tracePt t="11889" x="3079750" y="3092450"/>
          <p14:tracePt t="11914" x="3054350" y="3041650"/>
          <p14:tracePt t="11938" x="2959100" y="2971800"/>
          <p14:tracePt t="11963" x="2806700" y="2965450"/>
          <p14:tracePt t="11988" x="2654300" y="2990850"/>
          <p14:tracePt t="12013" x="2400300" y="3117850"/>
          <p14:tracePt t="12038" x="2279650" y="3251200"/>
          <p14:tracePt t="12063" x="2209800" y="3403600"/>
          <p14:tracePt t="12088" x="2197100" y="3473450"/>
          <p14:tracePt t="12112" x="2222500" y="3562350"/>
          <p14:tracePt t="12138" x="2260600" y="3594100"/>
          <p14:tracePt t="12162" x="2343150" y="3600450"/>
          <p14:tracePt t="12187" x="2476500" y="3587750"/>
          <p14:tracePt t="12213" x="2711450" y="3498850"/>
          <p14:tracePt t="12237" x="2781300" y="3422650"/>
          <p14:tracePt t="12262" x="2857500" y="3276600"/>
          <p14:tracePt t="12289" x="2870200" y="3244850"/>
          <p14:tracePt t="12313" x="2870200" y="3213100"/>
          <p14:tracePt t="12338" x="2832100" y="3194050"/>
          <p14:tracePt t="12362" x="2800350" y="3187700"/>
          <p14:tracePt t="12388" x="2724150" y="3200400"/>
          <p14:tracePt t="12412" x="2686050" y="3238500"/>
          <p14:tracePt t="12438" x="2654300" y="3314700"/>
          <p14:tracePt t="12462" x="2654300" y="3359150"/>
          <p14:tracePt t="12487" x="2705100" y="3435350"/>
          <p14:tracePt t="12512" x="2838450" y="3460750"/>
          <p14:tracePt t="12537" x="3073400" y="3390900"/>
          <p14:tracePt t="12562" x="3371850" y="3175000"/>
          <p14:tracePt t="12587" x="3530600" y="3016250"/>
          <p14:tracePt t="12612" x="3536950" y="3009900"/>
          <p14:tracePt t="12836" x="0" y="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3.7|11.1"/>
</p:tagLst>
</file>

<file path=ppt/tags/tag2.xml><?xml version="1.0" encoding="utf-8"?>
<p:tagLst xmlns:a="http://schemas.openxmlformats.org/drawingml/2006/main" xmlns:r="http://schemas.openxmlformats.org/officeDocument/2006/relationships" xmlns:p="http://schemas.openxmlformats.org/presentationml/2006/main">
  <p:tag name="TIMING" val="|7.1|15.5|23.5"/>
</p:tagLst>
</file>

<file path=ppt/tags/tag3.xml><?xml version="1.0" encoding="utf-8"?>
<p:tagLst xmlns:a="http://schemas.openxmlformats.org/drawingml/2006/main" xmlns:r="http://schemas.openxmlformats.org/officeDocument/2006/relationships" xmlns:p="http://schemas.openxmlformats.org/presentationml/2006/main">
  <p:tag name="TIMING" val="|1.8|16.8|2.6|2"/>
</p:tagLst>
</file>

<file path=ppt/tags/tag4.xml><?xml version="1.0" encoding="utf-8"?>
<p:tagLst xmlns:a="http://schemas.openxmlformats.org/drawingml/2006/main" xmlns:r="http://schemas.openxmlformats.org/officeDocument/2006/relationships" xmlns:p="http://schemas.openxmlformats.org/presentationml/2006/main">
  <p:tag name="TIMING" val="|5.6"/>
</p:tagLst>
</file>

<file path=ppt/tags/tag5.xml><?xml version="1.0" encoding="utf-8"?>
<p:tagLst xmlns:a="http://schemas.openxmlformats.org/drawingml/2006/main" xmlns:r="http://schemas.openxmlformats.org/officeDocument/2006/relationships" xmlns:p="http://schemas.openxmlformats.org/presentationml/2006/main">
  <p:tag name="TIMING" val="|4.1"/>
</p:tagLst>
</file>

<file path=ppt/tags/tag6.xml><?xml version="1.0" encoding="utf-8"?>
<p:tagLst xmlns:a="http://schemas.openxmlformats.org/drawingml/2006/main" xmlns:r="http://schemas.openxmlformats.org/officeDocument/2006/relationships" xmlns:p="http://schemas.openxmlformats.org/presentationml/2006/main">
  <p:tag name="TIMING" val="|17|24.8|2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1177</TotalTime>
  <Words>1695</Words>
  <Application>Microsoft Office PowerPoint</Application>
  <PresentationFormat>On-screen Show (4:3)</PresentationFormat>
  <Paragraphs>88</Paragraphs>
  <Slides>13</Slides>
  <Notes>13</Notes>
  <HiddenSlides>0</HiddenSlides>
  <MMClips>13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Equity</vt:lpstr>
      <vt:lpstr>PowerPoint Presentation</vt:lpstr>
      <vt:lpstr>Introduction: Choice Modeling</vt:lpstr>
      <vt:lpstr>PowerPoint Presentation</vt:lpstr>
      <vt:lpstr>PowerPoint Presentation</vt:lpstr>
      <vt:lpstr>Discrete Choice Models</vt:lpstr>
      <vt:lpstr>Marketing</vt:lpstr>
      <vt:lpstr>Marketing</vt:lpstr>
      <vt:lpstr>Transportation</vt:lpstr>
      <vt:lpstr>Energy Economics</vt:lpstr>
      <vt:lpstr>Environmental Economics</vt:lpstr>
      <vt:lpstr>Geography</vt:lpstr>
      <vt:lpstr>Example: Daily activity-travel pattern of an individual</vt:lpstr>
      <vt:lpstr>Application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Bhat, Chandra R</dc:creator>
  <cp:lastModifiedBy>Bhat, Chandra R</cp:lastModifiedBy>
  <cp:revision>62</cp:revision>
  <cp:lastPrinted>2013-09-08T17:08:14Z</cp:lastPrinted>
  <dcterms:created xsi:type="dcterms:W3CDTF">2013-08-26T16:27:43Z</dcterms:created>
  <dcterms:modified xsi:type="dcterms:W3CDTF">2013-09-08T20:42:35Z</dcterms:modified>
</cp:coreProperties>
</file>