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57" r:id="rId3"/>
    <p:sldId id="260" r:id="rId4"/>
    <p:sldId id="264" r:id="rId5"/>
    <p:sldId id="268" r:id="rId6"/>
    <p:sldId id="269" r:id="rId7"/>
    <p:sldId id="259" r:id="rId8"/>
    <p:sldId id="263" r:id="rId9"/>
    <p:sldId id="265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4.wmf"/><Relationship Id="rId7" Type="http://schemas.openxmlformats.org/officeDocument/2006/relationships/image" Target="../media/image27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12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Relationship Id="rId9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37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0" y="3733800"/>
            <a:ext cx="9144000" cy="9906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Topic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066800"/>
            <a:ext cx="9021537" cy="19098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1232" y="990600"/>
            <a:ext cx="9021537" cy="15240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6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3429000" y="32766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Narrow" pitchFamily="34" charset="0"/>
              </a:rPr>
              <a:t>Topic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429000" y="48006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Narrow" pitchFamily="34" charset="0"/>
              </a:rPr>
              <a:t>Presented By</a:t>
            </a:r>
            <a:endParaRPr lang="en-US" b="1" dirty="0">
              <a:latin typeface="Arial Narrow" pitchFamily="34" charset="0"/>
            </a:endParaRPr>
          </a:p>
        </p:txBody>
      </p:sp>
      <p:pic>
        <p:nvPicPr>
          <p:cNvPr id="20" name="Picture 19" descr="OnChoiceModelingTit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1712730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715000"/>
            <a:ext cx="9144000" cy="381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>
                <a:solidFill>
                  <a:srgbClr val="0070C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Click to edit Institution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181600"/>
            <a:ext cx="9144000" cy="4572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>
                <a:solidFill>
                  <a:srgbClr val="0070C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Click to edit Name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B299FB50-7DB3-45F0-9D9D-C61F50DAFD2D}" type="datetimeFigureOut">
              <a:rPr lang="en-US" smtClean="0"/>
              <a:pPr/>
              <a:t>3/1/2014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3200400" cy="38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F2A5D52A-4AB7-4036-999C-03C594E7F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B299FB50-7DB3-45F0-9D9D-C61F50DAFD2D}" type="datetimeFigureOut">
              <a:rPr lang="en-US" smtClean="0"/>
              <a:pPr/>
              <a:t>3/1/2014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3200400" cy="38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F2A5D52A-4AB7-4036-999C-03C594E7F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28600" y="152400"/>
            <a:ext cx="8686800" cy="838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74638"/>
            <a:ext cx="8686800" cy="715962"/>
          </a:xfrm>
        </p:spPr>
        <p:txBody>
          <a:bodyPr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  <a:latin typeface="Arial Black" pitchFamily="34" charset="0"/>
              </a:defRPr>
            </a:lvl1pPr>
          </a:lstStyle>
          <a:p>
            <a:r>
              <a:rPr kumimoji="0" lang="en-US" dirty="0" smtClean="0"/>
              <a:t>Edit Master title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28600" y="1066800"/>
            <a:ext cx="8686800" cy="49530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 userDrawn="1"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  <a:prstGeom prst="ellipse">
            <a:avLst/>
          </a:prstGeom>
        </p:spPr>
        <p:txBody>
          <a:bodyPr/>
          <a:lstStyle/>
          <a:p>
            <a:fld id="{F2A5D52A-4AB7-4036-999C-03C594E7F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686800" cy="495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1" name="Rounded Rectangle 10"/>
          <p:cNvSpPr/>
          <p:nvPr userDrawn="1"/>
        </p:nvSpPr>
        <p:spPr>
          <a:xfrm>
            <a:off x="228600" y="152400"/>
            <a:ext cx="8686800" cy="838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715962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dirty="0" smtClean="0"/>
              <a:t>Edit Master title style</a:t>
            </a:r>
            <a:endParaRPr kumimoji="0"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62000" y="6324600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On Choice Modeling: A TRB Web Video Resource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" name="Picture 9" descr="sign_fork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6019800"/>
            <a:ext cx="838200" cy="838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accent6">
              <a:lumMod val="40000"/>
              <a:lumOff val="60000"/>
            </a:schemeClr>
          </a:solidFill>
          <a:latin typeface="Arial Black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6.wmf"/><Relationship Id="rId3" Type="http://schemas.microsoft.com/office/2007/relationships/media" Target="../media/media10.wav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33.bin"/><Relationship Id="rId2" Type="http://schemas.openxmlformats.org/officeDocument/2006/relationships/tags" Target="../tags/tag8.xml"/><Relationship Id="rId16" Type="http://schemas.openxmlformats.org/officeDocument/2006/relationships/image" Target="../media/image4.pn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24.w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32.bin"/><Relationship Id="rId4" Type="http://schemas.openxmlformats.org/officeDocument/2006/relationships/audio" Target="../media/media10.wav"/><Relationship Id="rId9" Type="http://schemas.openxmlformats.org/officeDocument/2006/relationships/image" Target="../media/image9.jpeg"/><Relationship Id="rId14" Type="http://schemas.openxmlformats.org/officeDocument/2006/relationships/oleObject" Target="../embeddings/oleObject34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7.wmf"/><Relationship Id="rId3" Type="http://schemas.microsoft.com/office/2007/relationships/media" Target="../media/media2.wav"/><Relationship Id="rId7" Type="http://schemas.openxmlformats.org/officeDocument/2006/relationships/image" Target="../media/image9.jpeg"/><Relationship Id="rId12" Type="http://schemas.openxmlformats.org/officeDocument/2006/relationships/oleObject" Target="../embeddings/oleObject3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6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2.bin"/><Relationship Id="rId4" Type="http://schemas.openxmlformats.org/officeDocument/2006/relationships/audio" Target="../media/media2.wav"/><Relationship Id="rId9" Type="http://schemas.openxmlformats.org/officeDocument/2006/relationships/image" Target="../media/image5.wmf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5.wmf"/><Relationship Id="rId3" Type="http://schemas.microsoft.com/office/2007/relationships/media" Target="../media/media4.wav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9.bin"/><Relationship Id="rId2" Type="http://schemas.openxmlformats.org/officeDocument/2006/relationships/tags" Target="../tags/tag3.xml"/><Relationship Id="rId16" Type="http://schemas.openxmlformats.org/officeDocument/2006/relationships/image" Target="../media/image14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11" Type="http://schemas.openxmlformats.org/officeDocument/2006/relationships/oleObject" Target="../embeddings/oleObject6.bin"/><Relationship Id="rId5" Type="http://schemas.openxmlformats.org/officeDocument/2006/relationships/slideLayout" Target="../slideLayouts/slideLayout2.xml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1.wmf"/><Relationship Id="rId19" Type="http://schemas.openxmlformats.org/officeDocument/2006/relationships/image" Target="../media/image4.png"/><Relationship Id="rId4" Type="http://schemas.openxmlformats.org/officeDocument/2006/relationships/audio" Target="../media/media4.wav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20.wmf"/><Relationship Id="rId3" Type="http://schemas.microsoft.com/office/2007/relationships/media" Target="../media/media5.wav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13.bin"/><Relationship Id="rId2" Type="http://schemas.openxmlformats.org/officeDocument/2006/relationships/tags" Target="../tags/tag4.xml"/><Relationship Id="rId16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9.w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.wmf"/><Relationship Id="rId10" Type="http://schemas.openxmlformats.org/officeDocument/2006/relationships/oleObject" Target="../embeddings/oleObject12.bin"/><Relationship Id="rId4" Type="http://schemas.openxmlformats.org/officeDocument/2006/relationships/audio" Target="../media/media5.wav"/><Relationship Id="rId9" Type="http://schemas.openxmlformats.org/officeDocument/2006/relationships/image" Target="../media/image18.wmf"/><Relationship Id="rId14" Type="http://schemas.openxmlformats.org/officeDocument/2006/relationships/oleObject" Target="../embeddings/oleObject1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25.wmf"/><Relationship Id="rId18" Type="http://schemas.openxmlformats.org/officeDocument/2006/relationships/oleObject" Target="../embeddings/oleObject21.bin"/><Relationship Id="rId3" Type="http://schemas.microsoft.com/office/2007/relationships/media" Target="../media/media6.wav"/><Relationship Id="rId21" Type="http://schemas.openxmlformats.org/officeDocument/2006/relationships/image" Target="../media/image28.wmf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12.wmf"/><Relationship Id="rId2" Type="http://schemas.openxmlformats.org/officeDocument/2006/relationships/tags" Target="../tags/tag5.xml"/><Relationship Id="rId16" Type="http://schemas.openxmlformats.org/officeDocument/2006/relationships/oleObject" Target="../embeddings/oleObject20.bin"/><Relationship Id="rId20" Type="http://schemas.openxmlformats.org/officeDocument/2006/relationships/oleObject" Target="../embeddings/oleObject22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4.wmf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6.wmf"/><Relationship Id="rId23" Type="http://schemas.openxmlformats.org/officeDocument/2006/relationships/image" Target="../media/image29.wmf"/><Relationship Id="rId10" Type="http://schemas.openxmlformats.org/officeDocument/2006/relationships/oleObject" Target="../embeddings/oleObject17.bin"/><Relationship Id="rId19" Type="http://schemas.openxmlformats.org/officeDocument/2006/relationships/image" Target="../media/image27.wmf"/><Relationship Id="rId4" Type="http://schemas.openxmlformats.org/officeDocument/2006/relationships/audio" Target="../media/media6.wav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19.bin"/><Relationship Id="rId22" Type="http://schemas.openxmlformats.org/officeDocument/2006/relationships/oleObject" Target="../embeddings/oleObject2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audio" Target="../media/media7.wav"/><Relationship Id="rId7" Type="http://schemas.openxmlformats.org/officeDocument/2006/relationships/oleObject" Target="../embeddings/oleObject24.bin"/><Relationship Id="rId2" Type="http://schemas.microsoft.com/office/2007/relationships/media" Target="../media/media7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microsoft.com/office/2007/relationships/media" Target="../media/media8.wav"/><Relationship Id="rId7" Type="http://schemas.openxmlformats.org/officeDocument/2006/relationships/image" Target="../media/image31.wmf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5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8.wav"/><Relationship Id="rId9" Type="http://schemas.openxmlformats.org/officeDocument/2006/relationships/image" Target="../media/image3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13.wmf"/><Relationship Id="rId3" Type="http://schemas.microsoft.com/office/2007/relationships/media" Target="../media/media9.wav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30.bin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35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29.bin"/><Relationship Id="rId4" Type="http://schemas.openxmlformats.org/officeDocument/2006/relationships/audio" Target="../media/media9.wav"/><Relationship Id="rId9" Type="http://schemas.openxmlformats.org/officeDocument/2006/relationships/image" Target="../media/image34.wmf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Binary </a:t>
            </a:r>
            <a:r>
              <a:rPr lang="en-CA" smtClean="0"/>
              <a:t>Choice </a:t>
            </a:r>
            <a:r>
              <a:rPr lang="en-CA" smtClean="0"/>
              <a:t>Models</a:t>
            </a:r>
          </a:p>
          <a:p>
            <a:r>
              <a:rPr lang="en-CA" dirty="0" smtClean="0"/>
              <a:t>Error structures and Location/Scale Invariance</a:t>
            </a:r>
            <a:endParaRPr lang="en-CA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McGill University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Naveen Eluru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50"/>
    </mc:Choice>
    <mc:Fallback>
      <p:transition spd="slow" advTm="2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Only </a:t>
            </a:r>
            <a:r>
              <a:rPr lang="en-CA" dirty="0"/>
              <a:t>differences in utility </a:t>
            </a:r>
            <a:r>
              <a:rPr lang="en-CA" dirty="0" smtClean="0"/>
              <a:t>matters</a:t>
            </a:r>
            <a:endParaRPr lang="en-CA" dirty="0"/>
          </a:p>
          <a:p>
            <a:pPr lvl="1"/>
            <a:r>
              <a:rPr lang="en-CA" dirty="0" smtClean="0"/>
              <a:t>The </a:t>
            </a:r>
            <a:r>
              <a:rPr lang="en-CA" dirty="0"/>
              <a:t>absolute level of utility is </a:t>
            </a:r>
            <a:r>
              <a:rPr lang="en-CA" dirty="0" smtClean="0"/>
              <a:t>irrelevant</a:t>
            </a:r>
            <a:endParaRPr lang="en-CA" dirty="0"/>
          </a:p>
          <a:p>
            <a:r>
              <a:rPr lang="en-US" altLang="en-US" dirty="0"/>
              <a:t>Overall scale of utility is </a:t>
            </a:r>
            <a:r>
              <a:rPr lang="en-US" altLang="en-US" dirty="0" smtClean="0"/>
              <a:t>irrelevant</a:t>
            </a:r>
          </a:p>
          <a:p>
            <a:pPr lvl="1"/>
            <a:r>
              <a:rPr lang="en-US" altLang="en-US" dirty="0"/>
              <a:t>The alternative with the highest utility is the same no matter how utility is </a:t>
            </a:r>
            <a:r>
              <a:rPr lang="en-US" altLang="en-US" dirty="0" smtClean="0"/>
              <a:t>scaled</a:t>
            </a:r>
          </a:p>
          <a:p>
            <a:pPr lvl="1"/>
            <a:r>
              <a:rPr lang="en-US" altLang="en-US" dirty="0" smtClean="0"/>
              <a:t>Hence we set it to 1 for ease</a:t>
            </a:r>
            <a:endParaRPr lang="en-US" altLang="en-US" dirty="0"/>
          </a:p>
          <a:p>
            <a:endParaRPr lang="en-US" dirty="0"/>
          </a:p>
        </p:txBody>
      </p:sp>
      <p:graphicFrame>
        <p:nvGraphicFramePr>
          <p:cNvPr id="4" name="Object 27"/>
          <p:cNvGraphicFramePr>
            <a:graphicFrameLocks noChangeAspect="1"/>
          </p:cNvGraphicFramePr>
          <p:nvPr/>
        </p:nvGraphicFramePr>
        <p:xfrm>
          <a:off x="717550" y="2889250"/>
          <a:ext cx="32385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8" name="Equation" r:id="rId6" imgW="1206500" imgH="241300" progId="Equation.DSMT4">
                  <p:embed/>
                </p:oleObj>
              </mc:Choice>
              <mc:Fallback>
                <p:oleObj name="Equation" r:id="rId6" imgW="1206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550" y="2889250"/>
                        <a:ext cx="32385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6169025" y="1568450"/>
            <a:ext cx="1343025" cy="1343025"/>
            <a:chOff x="4758" y="1332"/>
            <a:chExt cx="846" cy="846"/>
          </a:xfrm>
        </p:grpSpPr>
        <p:pic>
          <p:nvPicPr>
            <p:cNvPr id="6" name="Picture 29" descr="MCj04338870000[1]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" y="1332"/>
              <a:ext cx="846" cy="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5322" y="1758"/>
              <a:ext cx="2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Arial" pitchFamily="34" charset="0"/>
                </a:rPr>
                <a:t>j</a:t>
              </a:r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1651000" y="1543050"/>
            <a:ext cx="1371600" cy="1371600"/>
            <a:chOff x="3660" y="1236"/>
            <a:chExt cx="864" cy="864"/>
          </a:xfrm>
        </p:grpSpPr>
        <p:pic>
          <p:nvPicPr>
            <p:cNvPr id="9" name="Picture 32" descr="MPj04393290000[1]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" y="1236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33"/>
            <p:cNvSpPr txBox="1">
              <a:spLocks noChangeArrowheads="1"/>
            </p:cNvSpPr>
            <p:nvPr/>
          </p:nvSpPr>
          <p:spPr bwMode="auto">
            <a:xfrm>
              <a:off x="4224" y="1824"/>
              <a:ext cx="2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Arial" pitchFamily="34" charset="0"/>
                </a:rPr>
                <a:t>i</a:t>
              </a:r>
            </a:p>
          </p:txBody>
        </p:sp>
      </p:grpSp>
      <p:graphicFrame>
        <p:nvGraphicFramePr>
          <p:cNvPr id="11" name="Object 34"/>
          <p:cNvGraphicFramePr>
            <a:graphicFrameLocks noChangeAspect="1"/>
          </p:cNvGraphicFramePr>
          <p:nvPr/>
        </p:nvGraphicFramePr>
        <p:xfrm>
          <a:off x="5494338" y="2965450"/>
          <a:ext cx="310356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9" name="Equation" r:id="rId10" imgW="1155700" imgH="241300" progId="Equation.DSMT4">
                  <p:embed/>
                </p:oleObj>
              </mc:Choice>
              <mc:Fallback>
                <p:oleObj name="Equation" r:id="rId10" imgW="1155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2965450"/>
                        <a:ext cx="3103562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36"/>
          <p:cNvGraphicFramePr>
            <a:graphicFrameLocks noChangeAspect="1"/>
          </p:cNvGraphicFramePr>
          <p:nvPr/>
        </p:nvGraphicFramePr>
        <p:xfrm>
          <a:off x="274638" y="3752850"/>
          <a:ext cx="40227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0" name="Equation" r:id="rId12" imgW="1497950" imgH="241195" progId="Equation.DSMT4">
                  <p:embed/>
                </p:oleObj>
              </mc:Choice>
              <mc:Fallback>
                <p:oleObj name="Equation" r:id="rId12" imgW="1497950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8" y="3752850"/>
                        <a:ext cx="402272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7"/>
          <p:cNvGraphicFramePr>
            <a:graphicFrameLocks noChangeAspect="1"/>
          </p:cNvGraphicFramePr>
          <p:nvPr/>
        </p:nvGraphicFramePr>
        <p:xfrm>
          <a:off x="5154613" y="3714750"/>
          <a:ext cx="398938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1" name="Equation" r:id="rId14" imgW="1485900" imgH="241300" progId="Equation.DSMT4">
                  <p:embed/>
                </p:oleObj>
              </mc:Choice>
              <mc:Fallback>
                <p:oleObj name="Equation" r:id="rId14" imgW="14859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4613" y="3714750"/>
                        <a:ext cx="398938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9315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61"/>
    </mc:Choice>
    <mc:Fallback xmlns="">
      <p:transition spd="slow" advTm="44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Binary Choice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sz="2800" dirty="0" smtClean="0"/>
              <a:t>The </a:t>
            </a:r>
            <a:r>
              <a:rPr lang="en-US" altLang="en-US" sz="2800" dirty="0"/>
              <a:t>choice set (</a:t>
            </a:r>
            <a:r>
              <a:rPr lang="en-US" altLang="en-US" sz="2800" i="1" dirty="0"/>
              <a:t>C</a:t>
            </a:r>
            <a:r>
              <a:rPr lang="en-US" altLang="en-US" sz="2800" dirty="0"/>
              <a:t>) contains only two </a:t>
            </a:r>
            <a:r>
              <a:rPr lang="en-US" altLang="en-US" sz="2800" dirty="0" smtClean="0"/>
              <a:t>alternatives</a:t>
            </a:r>
          </a:p>
          <a:p>
            <a:pPr lvl="1"/>
            <a:r>
              <a:rPr lang="en-US" altLang="en-US" dirty="0"/>
              <a:t>Individual </a:t>
            </a:r>
            <a:r>
              <a:rPr lang="en-US" altLang="en-US" i="1" dirty="0"/>
              <a:t>n</a:t>
            </a:r>
            <a:r>
              <a:rPr lang="en-US" altLang="en-US" dirty="0"/>
              <a:t> chooses alternative </a:t>
            </a:r>
            <a:r>
              <a:rPr lang="en-US" altLang="en-US" i="1" dirty="0" err="1"/>
              <a:t>i</a:t>
            </a:r>
            <a:r>
              <a:rPr lang="en-US" altLang="en-US" dirty="0"/>
              <a:t> if and only if:</a:t>
            </a:r>
          </a:p>
          <a:p>
            <a:pPr marL="0" indent="0">
              <a:buNone/>
            </a:pPr>
            <a:endParaRPr lang="en-US" altLang="en-US" sz="2800" dirty="0" smtClean="0"/>
          </a:p>
          <a:p>
            <a:pPr marL="0" indent="0">
              <a:buNone/>
            </a:pPr>
            <a:endParaRPr lang="en-US" altLang="en-US" sz="1200" dirty="0" smtClean="0"/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endParaRPr lang="en-US" altLang="en-US" sz="1200" dirty="0"/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endParaRPr lang="en-US" altLang="en-US" sz="1200" dirty="0" smtClean="0"/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endParaRPr lang="en-US" altLang="en-US" sz="1200" dirty="0"/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endParaRPr lang="en-US" altLang="en-US" sz="1200" dirty="0" smtClean="0"/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endParaRPr lang="en-US" altLang="en-US" sz="1200" dirty="0"/>
          </a:p>
          <a:p>
            <a:pPr lvl="1"/>
            <a:r>
              <a:rPr lang="en-US" altLang="en-US" dirty="0"/>
              <a:t>Since the analyst </a:t>
            </a:r>
            <a:r>
              <a:rPr lang="en-US" altLang="en-US" dirty="0" smtClean="0"/>
              <a:t>does </a:t>
            </a:r>
            <a:r>
              <a:rPr lang="en-US" altLang="en-US" dirty="0"/>
              <a:t>not have full knowledge on decision making process: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endParaRPr lang="en-US" altLang="en-US" sz="1200" dirty="0"/>
          </a:p>
          <a:p>
            <a:endParaRPr lang="en-US" dirty="0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7762875" y="1981200"/>
            <a:ext cx="1343025" cy="1343025"/>
            <a:chOff x="4758" y="1332"/>
            <a:chExt cx="846" cy="846"/>
          </a:xfrm>
        </p:grpSpPr>
        <p:pic>
          <p:nvPicPr>
            <p:cNvPr id="5" name="Picture 10" descr="MCj04338870000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" y="1332"/>
              <a:ext cx="846" cy="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20"/>
            <p:cNvSpPr txBox="1">
              <a:spLocks noChangeArrowheads="1"/>
            </p:cNvSpPr>
            <p:nvPr/>
          </p:nvSpPr>
          <p:spPr bwMode="auto">
            <a:xfrm>
              <a:off x="5322" y="1758"/>
              <a:ext cx="2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Arial" pitchFamily="34" charset="0"/>
                </a:rPr>
                <a:t>j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6019800" y="2057400"/>
            <a:ext cx="1371600" cy="1371600"/>
            <a:chOff x="3660" y="1236"/>
            <a:chExt cx="864" cy="864"/>
          </a:xfrm>
        </p:grpSpPr>
        <p:pic>
          <p:nvPicPr>
            <p:cNvPr id="8" name="Picture 7" descr="MPj04393290000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" y="1236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4224" y="1824"/>
              <a:ext cx="2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Arial" pitchFamily="34" charset="0"/>
                </a:rPr>
                <a:t>i</a:t>
              </a:r>
            </a:p>
          </p:txBody>
        </p:sp>
      </p:grp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202049"/>
              </p:ext>
            </p:extLst>
          </p:nvPr>
        </p:nvGraphicFramePr>
        <p:xfrm>
          <a:off x="1219200" y="2681288"/>
          <a:ext cx="2917825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Equation" r:id="rId8" imgW="939392" imgH="241195" progId="Equation.DSMT4">
                  <p:embed/>
                </p:oleObj>
              </mc:Choice>
              <mc:Fallback>
                <p:oleObj name="Equation" r:id="rId8" imgW="939392" imgH="241195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681288"/>
                        <a:ext cx="2917825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7191134"/>
              </p:ext>
            </p:extLst>
          </p:nvPr>
        </p:nvGraphicFramePr>
        <p:xfrm>
          <a:off x="4191000" y="3365500"/>
          <a:ext cx="19192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Equation" r:id="rId10" imgW="888614" imgH="241195" progId="Equation.DSMT4">
                  <p:embed/>
                </p:oleObj>
              </mc:Choice>
              <mc:Fallback>
                <p:oleObj name="Equation" r:id="rId10" imgW="888614" imgH="241195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365500"/>
                        <a:ext cx="19192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8825725"/>
              </p:ext>
            </p:extLst>
          </p:nvPr>
        </p:nvGraphicFramePr>
        <p:xfrm>
          <a:off x="2927350" y="4500562"/>
          <a:ext cx="54546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12" imgW="2032000" imgH="736600" progId="Equation.DSMT4">
                  <p:embed/>
                </p:oleObj>
              </mc:Choice>
              <mc:Fallback>
                <p:oleObj name="Equation" r:id="rId12" imgW="2032000" imgH="73660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0" y="4500562"/>
                        <a:ext cx="5454650" cy="197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85"/>
    </mc:Choice>
    <mc:Fallback xmlns="">
      <p:transition spd="slow" advTm="76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CA" dirty="0"/>
              <a:t>The mathematical form of a discrete choice model is determined by the assumptions made regarding the error terms of the utility function for each alternative.</a:t>
            </a:r>
          </a:p>
          <a:p>
            <a:endParaRPr lang="en-CA" dirty="0"/>
          </a:p>
          <a:p>
            <a:r>
              <a:rPr lang="en-CA" dirty="0"/>
              <a:t>Specific assumptions in binary choice models</a:t>
            </a:r>
            <a:r>
              <a:rPr lang="en-CA" dirty="0" smtClean="0"/>
              <a:t>:</a:t>
            </a:r>
            <a:endParaRPr lang="en-CA" dirty="0"/>
          </a:p>
          <a:p>
            <a:pPr lvl="1"/>
            <a:r>
              <a:rPr lang="en-CA" dirty="0"/>
              <a:t>Error terms are  identically and independently distributed across decision </a:t>
            </a:r>
            <a:r>
              <a:rPr lang="en-CA" dirty="0" smtClean="0"/>
              <a:t>makers</a:t>
            </a:r>
            <a:endParaRPr lang="en-CA" dirty="0"/>
          </a:p>
          <a:p>
            <a:pPr lvl="1"/>
            <a:r>
              <a:rPr lang="en-CA" dirty="0"/>
              <a:t>Error terms are identically and independently distributed across </a:t>
            </a:r>
            <a:r>
              <a:rPr lang="en-CA" dirty="0" smtClean="0"/>
              <a:t>alternatives</a:t>
            </a:r>
            <a:endParaRPr lang="en-CA" dirty="0"/>
          </a:p>
          <a:p>
            <a:pPr lvl="1"/>
            <a:r>
              <a:rPr lang="en-CA" dirty="0"/>
              <a:t>Assumptions above not needed really in binary case, but convenient when extending to multinomial </a:t>
            </a:r>
            <a:r>
              <a:rPr lang="en-CA" dirty="0" err="1"/>
              <a:t>logit</a:t>
            </a:r>
            <a:r>
              <a:rPr lang="en-CA" dirty="0"/>
              <a:t> case; also variances and covariance, even if present, cannot be identified (detail, not to worry now</a:t>
            </a:r>
            <a:r>
              <a:rPr lang="en-CA" dirty="0" smtClean="0"/>
              <a:t>)</a:t>
            </a:r>
            <a:endParaRPr lang="en-CA" dirty="0"/>
          </a:p>
          <a:p>
            <a:endParaRPr lang="en-CA" dirty="0" smtClean="0"/>
          </a:p>
          <a:p>
            <a:r>
              <a:rPr lang="en-CA" dirty="0" smtClean="0"/>
              <a:t>Two </a:t>
            </a:r>
            <a:r>
              <a:rPr lang="en-CA" dirty="0"/>
              <a:t>common assumptions for error distributions in the statistical and modeling literature:</a:t>
            </a:r>
          </a:p>
          <a:p>
            <a:pPr lvl="1"/>
            <a:r>
              <a:rPr lang="en-CA" dirty="0" smtClean="0"/>
              <a:t>Error </a:t>
            </a:r>
            <a:r>
              <a:rPr lang="en-CA" dirty="0"/>
              <a:t>terms are normal distributed	    Binary </a:t>
            </a:r>
            <a:r>
              <a:rPr lang="en-CA" dirty="0" err="1"/>
              <a:t>probit</a:t>
            </a:r>
            <a:endParaRPr lang="en-CA" dirty="0"/>
          </a:p>
          <a:p>
            <a:pPr lvl="1"/>
            <a:r>
              <a:rPr lang="en-CA" dirty="0" smtClean="0"/>
              <a:t>Error </a:t>
            </a:r>
            <a:r>
              <a:rPr lang="en-CA" dirty="0"/>
              <a:t>terms are extreme-value (or </a:t>
            </a:r>
            <a:r>
              <a:rPr lang="en-CA" dirty="0" err="1"/>
              <a:t>Gumbel</a:t>
            </a:r>
            <a:r>
              <a:rPr lang="en-CA" dirty="0"/>
              <a:t>) distributed	     Binary </a:t>
            </a:r>
            <a:r>
              <a:rPr lang="en-CA" dirty="0" err="1" smtClean="0"/>
              <a:t>logit</a:t>
            </a:r>
            <a:endParaRPr lang="en-CA" dirty="0"/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4369496" y="5008498"/>
            <a:ext cx="622300" cy="1778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6200231" y="5308600"/>
            <a:ext cx="622300" cy="1778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25"/>
    </mc:Choice>
    <mc:Fallback xmlns="">
      <p:transition spd="slow" advTm="14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Binary </a:t>
            </a:r>
            <a:r>
              <a:rPr lang="en-CA" dirty="0" err="1" smtClean="0"/>
              <a:t>Probit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sz="2800" dirty="0"/>
              <a:t>Assume normal distribution for error terms </a:t>
            </a:r>
            <a:r>
              <a:rPr lang="el-GR" altLang="en-US" sz="2800" i="1" dirty="0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altLang="en-US" sz="2800" i="1" baseline="-25000" dirty="0" err="1">
                <a:latin typeface="Times New Roman" pitchFamily="18" charset="0"/>
                <a:cs typeface="Times New Roman" pitchFamily="18" charset="0"/>
              </a:rPr>
              <a:t>DA,n</a:t>
            </a:r>
            <a:r>
              <a:rPr lang="en-US" altLang="en-US" sz="2800" i="1" dirty="0"/>
              <a:t> and </a:t>
            </a:r>
            <a:r>
              <a:rPr lang="el-GR" altLang="en-US" sz="2800" i="1" dirty="0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alt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TR,n</a:t>
            </a:r>
            <a:endParaRPr lang="en-US" altLang="en-US" sz="2800" i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en-US" dirty="0"/>
              <a:t>Also, assume that all error terms have zero means                    (innocuous normalization)</a:t>
            </a:r>
            <a:endParaRPr lang="en-CA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1676400"/>
            <a:ext cx="151765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381893"/>
              </p:ext>
            </p:extLst>
          </p:nvPr>
        </p:nvGraphicFramePr>
        <p:xfrm>
          <a:off x="260350" y="2667000"/>
          <a:ext cx="22098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" name="Equation" r:id="rId7" imgW="1079032" imgH="253890" progId="Equation.DSMT4">
                  <p:embed/>
                </p:oleObj>
              </mc:Choice>
              <mc:Fallback>
                <p:oleObj name="Equation" r:id="rId7" imgW="1079032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2667000"/>
                        <a:ext cx="22098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272085"/>
              </p:ext>
            </p:extLst>
          </p:nvPr>
        </p:nvGraphicFramePr>
        <p:xfrm>
          <a:off x="2774950" y="2667000"/>
          <a:ext cx="2132013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" name="Equation" r:id="rId9" imgW="1040948" imgH="253890" progId="Equation.DSMT4">
                  <p:embed/>
                </p:oleObj>
              </mc:Choice>
              <mc:Fallback>
                <p:oleObj name="Equation" r:id="rId9" imgW="1040948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4950" y="2667000"/>
                        <a:ext cx="2132013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909109"/>
              </p:ext>
            </p:extLst>
          </p:nvPr>
        </p:nvGraphicFramePr>
        <p:xfrm>
          <a:off x="233363" y="3414713"/>
          <a:ext cx="8789987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" name="Equation" r:id="rId11" imgW="5346700" imgH="241300" progId="Equation.DSMT4">
                  <p:embed/>
                </p:oleObj>
              </mc:Choice>
              <mc:Fallback>
                <p:oleObj name="Equation" r:id="rId11" imgW="5346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63" y="3414713"/>
                        <a:ext cx="8789987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601740"/>
              </p:ext>
            </p:extLst>
          </p:nvPr>
        </p:nvGraphicFramePr>
        <p:xfrm>
          <a:off x="249238" y="4191000"/>
          <a:ext cx="2913062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" name="Equation" r:id="rId13" imgW="1422400" imgH="254000" progId="Equation.DSMT4">
                  <p:embed/>
                </p:oleObj>
              </mc:Choice>
              <mc:Fallback>
                <p:oleObj name="Equation" r:id="rId13" imgW="14224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8" y="4191000"/>
                        <a:ext cx="2913062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029146"/>
              </p:ext>
            </p:extLst>
          </p:nvPr>
        </p:nvGraphicFramePr>
        <p:xfrm>
          <a:off x="4035425" y="3984625"/>
          <a:ext cx="270510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Equation" r:id="rId15" imgW="1320227" imgH="406224" progId="Equation.DSMT4">
                  <p:embed/>
                </p:oleObj>
              </mc:Choice>
              <mc:Fallback>
                <p:oleObj name="Equation" r:id="rId15" imgW="1320227" imgH="4062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425" y="3984625"/>
                        <a:ext cx="2705100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3213100" y="4308475"/>
            <a:ext cx="723900" cy="203200"/>
          </a:xfrm>
          <a:prstGeom prst="rightArrow">
            <a:avLst>
              <a:gd name="adj1" fmla="val 50000"/>
              <a:gd name="adj2" fmla="val 89063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1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874137"/>
              </p:ext>
            </p:extLst>
          </p:nvPr>
        </p:nvGraphicFramePr>
        <p:xfrm>
          <a:off x="1506538" y="4989513"/>
          <a:ext cx="574992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" name="Equation" r:id="rId17" imgW="3390900" imgH="406400" progId="Equation.DSMT4">
                  <p:embed/>
                </p:oleObj>
              </mc:Choice>
              <mc:Fallback>
                <p:oleObj name="Equation" r:id="rId17" imgW="33909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6538" y="4989513"/>
                        <a:ext cx="5749925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5257800" y="4213655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4"/>
            <a:r>
              <a:rPr lang="en-US" altLang="en-US" dirty="0">
                <a:latin typeface="Arial Narrow" panose="020B0606020202030204" pitchFamily="34" charset="0"/>
              </a:rPr>
              <a:t>“standard normal"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0" y="61722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0882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89"/>
    </mc:Choice>
    <mc:Fallback xmlns="">
      <p:transition spd="slow" advTm="7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Binary </a:t>
            </a:r>
            <a:r>
              <a:rPr lang="en-CA" dirty="0" err="1" smtClean="0"/>
              <a:t>Logit</a:t>
            </a:r>
            <a:r>
              <a:rPr lang="en-CA" dirty="0" smtClean="0"/>
              <a:t> Model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sz="2800" dirty="0"/>
              <a:t>Error terms are extreme-value (or </a:t>
            </a:r>
            <a:r>
              <a:rPr lang="en-US" altLang="en-US" sz="2800" dirty="0" err="1"/>
              <a:t>Gumbel</a:t>
            </a:r>
            <a:r>
              <a:rPr lang="en-US" altLang="en-US" sz="2800" dirty="0"/>
              <a:t>) distributed</a:t>
            </a:r>
            <a:r>
              <a:rPr lang="en-US" altLang="en-US" sz="2800" dirty="0" smtClean="0"/>
              <a:t>.</a:t>
            </a:r>
          </a:p>
          <a:p>
            <a:pPr lvl="1"/>
            <a:r>
              <a:rPr lang="en-US" altLang="en-US" dirty="0"/>
              <a:t>Independently and identically distributed error </a:t>
            </a:r>
            <a:r>
              <a:rPr lang="en-US" altLang="en-US" dirty="0" smtClean="0"/>
              <a:t>terms</a:t>
            </a:r>
          </a:p>
          <a:p>
            <a:r>
              <a:rPr lang="en-US" altLang="en-US" sz="2800" dirty="0"/>
              <a:t>The pdf and </a:t>
            </a:r>
            <a:r>
              <a:rPr lang="en-US" altLang="en-US" sz="2800" dirty="0" err="1"/>
              <a:t>cdf</a:t>
            </a:r>
            <a:r>
              <a:rPr lang="en-US" altLang="en-US" sz="2800" dirty="0"/>
              <a:t> functions for </a:t>
            </a:r>
            <a:r>
              <a:rPr lang="en-US" altLang="en-US" sz="2800" dirty="0" err="1"/>
              <a:t>Gumbel</a:t>
            </a:r>
            <a:r>
              <a:rPr lang="en-US" altLang="en-US" sz="2800" dirty="0"/>
              <a:t> </a:t>
            </a:r>
            <a:r>
              <a:rPr lang="en-US" altLang="en-US" sz="2800" i="1" dirty="0"/>
              <a:t>G(0,</a:t>
            </a:r>
            <a:r>
              <a:rPr lang="el-GR" altLang="en-US" sz="2800" i="1" dirty="0">
                <a:cs typeface="Arial" pitchFamily="34" charset="0"/>
              </a:rPr>
              <a:t>θ</a:t>
            </a:r>
            <a:r>
              <a:rPr lang="en-US" altLang="en-US" sz="2800" i="1" dirty="0">
                <a:cs typeface="Arial" pitchFamily="34" charset="0"/>
              </a:rPr>
              <a:t>)</a:t>
            </a:r>
            <a:r>
              <a:rPr lang="en-US" altLang="en-US" sz="2800" i="1" dirty="0"/>
              <a:t>:</a:t>
            </a:r>
            <a:endParaRPr lang="en-CA" dirty="0"/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836629"/>
              </p:ext>
            </p:extLst>
          </p:nvPr>
        </p:nvGraphicFramePr>
        <p:xfrm>
          <a:off x="976313" y="2563813"/>
          <a:ext cx="2652712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" name="Equation" r:id="rId6" imgW="1294838" imgH="444307" progId="Equation.DSMT4">
                  <p:embed/>
                </p:oleObj>
              </mc:Choice>
              <mc:Fallback>
                <p:oleObj name="Equation" r:id="rId6" imgW="1294838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313" y="2563813"/>
                        <a:ext cx="2652712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613404"/>
              </p:ext>
            </p:extLst>
          </p:nvPr>
        </p:nvGraphicFramePr>
        <p:xfrm>
          <a:off x="4206875" y="2500313"/>
          <a:ext cx="4344988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" name="Equation" r:id="rId8" imgW="2120900" imgH="444500" progId="Equation.DSMT4">
                  <p:embed/>
                </p:oleObj>
              </mc:Choice>
              <mc:Fallback>
                <p:oleObj name="Equation" r:id="rId8" imgW="21209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75" y="2500313"/>
                        <a:ext cx="4344988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1"/>
          <p:cNvSpPr>
            <a:spLocks noChangeShapeType="1"/>
          </p:cNvSpPr>
          <p:nvPr/>
        </p:nvSpPr>
        <p:spPr bwMode="auto">
          <a:xfrm flipH="1">
            <a:off x="1879600" y="3346450"/>
            <a:ext cx="19050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CA"/>
          </a:p>
        </p:txBody>
      </p:sp>
      <p:graphicFrame>
        <p:nvGraphicFramePr>
          <p:cNvPr id="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975003"/>
              </p:ext>
            </p:extLst>
          </p:nvPr>
        </p:nvGraphicFramePr>
        <p:xfrm>
          <a:off x="4676775" y="3663950"/>
          <a:ext cx="2262188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0" name="Equation" r:id="rId10" imgW="1104421" imgH="634725" progId="Equation.DSMT4">
                  <p:embed/>
                </p:oleObj>
              </mc:Choice>
              <mc:Fallback>
                <p:oleObj name="Equation" r:id="rId10" imgW="1104421" imgH="63472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6775" y="3663950"/>
                        <a:ext cx="2262188" cy="130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447591"/>
              </p:ext>
            </p:extLst>
          </p:nvPr>
        </p:nvGraphicFramePr>
        <p:xfrm>
          <a:off x="541338" y="4956175"/>
          <a:ext cx="2913062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1" name="Equation" r:id="rId12" imgW="1422400" imgH="241300" progId="Equation.DSMT4">
                  <p:embed/>
                </p:oleObj>
              </mc:Choice>
              <mc:Fallback>
                <p:oleObj name="Equation" r:id="rId12" imgW="1422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338" y="4956175"/>
                        <a:ext cx="2913062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100084"/>
              </p:ext>
            </p:extLst>
          </p:nvPr>
        </p:nvGraphicFramePr>
        <p:xfrm>
          <a:off x="1938338" y="5472113"/>
          <a:ext cx="1644650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2" name="Equation" r:id="rId14" imgW="1104900" imgH="419100" progId="Equation.DSMT4">
                  <p:embed/>
                </p:oleObj>
              </mc:Choice>
              <mc:Fallback>
                <p:oleObj name="Equation" r:id="rId14" imgW="11049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8338" y="5472113"/>
                        <a:ext cx="1644650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838200" y="3733800"/>
            <a:ext cx="25019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600" dirty="0"/>
              <a:t>Scale parameter that determines the variance of the distribution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7035800" y="4114800"/>
            <a:ext cx="2247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600"/>
              <a:t>For ease assume </a:t>
            </a:r>
            <a:r>
              <a:rPr lang="el-GR" altLang="en-US" sz="1600" i="1">
                <a:cs typeface="Times New Roman" pitchFamily="18" charset="0"/>
              </a:rPr>
              <a:t>θ</a:t>
            </a:r>
            <a:r>
              <a:rPr lang="en-US" altLang="en-US" sz="1600" i="1">
                <a:cs typeface="Times New Roman" pitchFamily="18" charset="0"/>
              </a:rPr>
              <a:t>=</a:t>
            </a:r>
            <a:r>
              <a:rPr lang="en-US" altLang="en-US" sz="1600">
                <a:cs typeface="Times New Roman" pitchFamily="18" charset="0"/>
              </a:rPr>
              <a:t>1</a:t>
            </a:r>
            <a:endParaRPr lang="el-GR" altLang="en-US" sz="1600">
              <a:cs typeface="Times New Roman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3851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73"/>
    </mc:Choice>
    <mc:Fallback xmlns="">
      <p:transition spd="slow" advTm="29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build="p"/>
      <p:bldP spid="6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Binary </a:t>
            </a:r>
            <a:r>
              <a:rPr lang="en-CA" dirty="0" err="1"/>
              <a:t>Logit</a:t>
            </a:r>
            <a:r>
              <a:rPr lang="en-CA" dirty="0"/>
              <a:t>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98475" y="1235075"/>
            <a:ext cx="8023225" cy="44354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000" smtClean="0"/>
          </a:p>
          <a:p>
            <a:pPr lvl="1"/>
            <a:endParaRPr lang="en-US" altLang="en-US" sz="1800" smtClean="0"/>
          </a:p>
          <a:p>
            <a:pPr lvl="2"/>
            <a:endParaRPr lang="en-US" altLang="en-US" sz="1600" smtClean="0"/>
          </a:p>
          <a:p>
            <a:pPr lvl="2"/>
            <a:endParaRPr lang="en-US" altLang="en-US" sz="1600" smtClean="0"/>
          </a:p>
          <a:p>
            <a:endParaRPr lang="en-US" altLang="en-US" sz="2000" smtClean="0"/>
          </a:p>
          <a:p>
            <a:pPr lvl="4">
              <a:buFont typeface="Wingdings" pitchFamily="2" charset="2"/>
              <a:buNone/>
            </a:pPr>
            <a:r>
              <a:rPr lang="en-US" altLang="en-US" sz="1400" smtClean="0"/>
              <a:t>			</a:t>
            </a:r>
          </a:p>
          <a:p>
            <a:endParaRPr lang="en-US" altLang="en-US" sz="2000" smtClean="0"/>
          </a:p>
          <a:p>
            <a:endParaRPr lang="en-US" altLang="en-US" sz="2000" smtClean="0"/>
          </a:p>
          <a:p>
            <a:endParaRPr lang="en-US" altLang="en-US" sz="2000" smtClean="0"/>
          </a:p>
          <a:p>
            <a:pPr>
              <a:buFont typeface="Wingdings" pitchFamily="2" charset="2"/>
              <a:buNone/>
            </a:pPr>
            <a:endParaRPr lang="en-US" altLang="en-US" sz="2000" smtClean="0"/>
          </a:p>
          <a:p>
            <a:endParaRPr lang="en-US" altLang="en-US" sz="2000" smtClean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889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endParaRPr lang="en-US" altLang="en-US" sz="1800">
              <a:latin typeface="Arial" pitchFamily="34" charset="0"/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357805"/>
              </p:ext>
            </p:extLst>
          </p:nvPr>
        </p:nvGraphicFramePr>
        <p:xfrm>
          <a:off x="5819775" y="3457575"/>
          <a:ext cx="3328988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6" name="Equation" r:id="rId6" imgW="1625400" imgH="241200" progId="Equation.DSMT4">
                  <p:embed/>
                </p:oleObj>
              </mc:Choice>
              <mc:Fallback>
                <p:oleObj name="Equation" r:id="rId6" imgW="1625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9775" y="3457575"/>
                        <a:ext cx="3328988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733931"/>
              </p:ext>
            </p:extLst>
          </p:nvPr>
        </p:nvGraphicFramePr>
        <p:xfrm>
          <a:off x="666750" y="1143000"/>
          <a:ext cx="32385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7" name="Equation" r:id="rId8" imgW="1206500" imgH="241300" progId="Equation.DSMT4">
                  <p:embed/>
                </p:oleObj>
              </mc:Choice>
              <mc:Fallback>
                <p:oleObj name="Equation" r:id="rId8" imgW="1206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" y="1143000"/>
                        <a:ext cx="32385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453881"/>
              </p:ext>
            </p:extLst>
          </p:nvPr>
        </p:nvGraphicFramePr>
        <p:xfrm>
          <a:off x="5443538" y="1155700"/>
          <a:ext cx="310356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8" name="Equation" r:id="rId10" imgW="1155700" imgH="241300" progId="Equation.DSMT4">
                  <p:embed/>
                </p:oleObj>
              </mc:Choice>
              <mc:Fallback>
                <p:oleObj name="Equation" r:id="rId10" imgW="1155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3538" y="1155700"/>
                        <a:ext cx="3103562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5743"/>
              </p:ext>
            </p:extLst>
          </p:nvPr>
        </p:nvGraphicFramePr>
        <p:xfrm>
          <a:off x="1152525" y="1882775"/>
          <a:ext cx="187166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9" name="Equation" r:id="rId12" imgW="914400" imgH="241300" progId="Equation.DSMT4">
                  <p:embed/>
                </p:oleObj>
              </mc:Choice>
              <mc:Fallback>
                <p:oleObj name="Equation" r:id="rId12" imgW="914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25" y="1882775"/>
                        <a:ext cx="1871663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544393"/>
              </p:ext>
            </p:extLst>
          </p:nvPr>
        </p:nvGraphicFramePr>
        <p:xfrm>
          <a:off x="5965825" y="1844675"/>
          <a:ext cx="184626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0" name="Equation" r:id="rId14" imgW="901309" imgH="241195" progId="Equation.DSMT4">
                  <p:embed/>
                </p:oleObj>
              </mc:Choice>
              <mc:Fallback>
                <p:oleObj name="Equation" r:id="rId14" imgW="901309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5825" y="1844675"/>
                        <a:ext cx="1846263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862441"/>
              </p:ext>
            </p:extLst>
          </p:nvPr>
        </p:nvGraphicFramePr>
        <p:xfrm>
          <a:off x="77787" y="2706688"/>
          <a:ext cx="906621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1" name="Equation" r:id="rId16" imgW="5346700" imgH="241300" progId="Equation.DSMT4">
                  <p:embed/>
                </p:oleObj>
              </mc:Choice>
              <mc:Fallback>
                <p:oleObj name="Equation" r:id="rId16" imgW="5346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7" y="2706688"/>
                        <a:ext cx="9066213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3608502"/>
              </p:ext>
            </p:extLst>
          </p:nvPr>
        </p:nvGraphicFramePr>
        <p:xfrm>
          <a:off x="1042988" y="4265613"/>
          <a:ext cx="2366962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2" name="Equation" r:id="rId18" imgW="1155199" imgH="444307" progId="Equation.DSMT4">
                  <p:embed/>
                </p:oleObj>
              </mc:Choice>
              <mc:Fallback>
                <p:oleObj name="Equation" r:id="rId18" imgW="1155199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4265613"/>
                        <a:ext cx="2366962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375856"/>
              </p:ext>
            </p:extLst>
          </p:nvPr>
        </p:nvGraphicFramePr>
        <p:xfrm>
          <a:off x="4270375" y="4279900"/>
          <a:ext cx="4294188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3" name="Equation" r:id="rId20" imgW="2095500" imgH="393700" progId="Equation.DSMT4">
                  <p:embed/>
                </p:oleObj>
              </mc:Choice>
              <mc:Fallback>
                <p:oleObj name="Equation" r:id="rId20" imgW="20955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375" y="4279900"/>
                        <a:ext cx="4294188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utoShape 22"/>
          <p:cNvSpPr>
            <a:spLocks noChangeArrowheads="1"/>
          </p:cNvSpPr>
          <p:nvPr/>
        </p:nvSpPr>
        <p:spPr bwMode="auto">
          <a:xfrm>
            <a:off x="6604000" y="3181350"/>
            <a:ext cx="177800" cy="342900"/>
          </a:xfrm>
          <a:prstGeom prst="downArrow">
            <a:avLst>
              <a:gd name="adj1" fmla="val 50000"/>
              <a:gd name="adj2" fmla="val 48214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482572"/>
              </p:ext>
            </p:extLst>
          </p:nvPr>
        </p:nvGraphicFramePr>
        <p:xfrm>
          <a:off x="447675" y="5330825"/>
          <a:ext cx="5707063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4" name="Equation" r:id="rId22" imgW="3365500" imgH="469900" progId="Equation.DSMT4">
                  <p:embed/>
                </p:oleObj>
              </mc:Choice>
              <mc:Fallback>
                <p:oleObj name="Equation" r:id="rId22" imgW="33655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5330825"/>
                        <a:ext cx="5707063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816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24"/>
    </mc:Choice>
    <mc:Fallback xmlns="">
      <p:transition spd="slow" advTm="22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Location Invariance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altLang="en-US" sz="2800" dirty="0" smtClean="0"/>
              <a:t>Adding/subtracting </a:t>
            </a:r>
            <a:r>
              <a:rPr lang="en-US" altLang="en-US" sz="2800" dirty="0"/>
              <a:t>a constant to/from both utilities does </a:t>
            </a:r>
            <a:r>
              <a:rPr lang="en-US" altLang="en-US" sz="2800" b="1" dirty="0"/>
              <a:t>not affect the choice probabilities;</a:t>
            </a:r>
            <a:r>
              <a:rPr lang="en-US" altLang="en-US" sz="2800" dirty="0"/>
              <a:t> only shifts the functions </a:t>
            </a:r>
            <a:r>
              <a:rPr lang="en-US" altLang="en-US" sz="2800" i="1" dirty="0"/>
              <a:t>V</a:t>
            </a:r>
            <a:r>
              <a:rPr lang="en-US" altLang="en-US" sz="2800" i="1" baseline="-25000" dirty="0"/>
              <a:t>in</a:t>
            </a:r>
            <a:r>
              <a:rPr lang="en-US" altLang="en-US" sz="2800" i="1" dirty="0"/>
              <a:t> and </a:t>
            </a:r>
            <a:r>
              <a:rPr lang="en-US" altLang="en-US" sz="2800" i="1" dirty="0" err="1"/>
              <a:t>V</a:t>
            </a:r>
            <a:r>
              <a:rPr lang="en-US" altLang="en-US" sz="2800" i="1" baseline="-25000" dirty="0" err="1"/>
              <a:t>jn</a:t>
            </a:r>
            <a:r>
              <a:rPr lang="en-US" altLang="en-US" sz="2800" dirty="0"/>
              <a:t> </a:t>
            </a:r>
            <a:r>
              <a:rPr lang="en-US" altLang="en-US" sz="2800" dirty="0" smtClean="0"/>
              <a:t>.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The choice probabilities only depend on the difference in utilities</a:t>
            </a:r>
            <a:endParaRPr lang="en-US" dirty="0"/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169025" y="1092200"/>
            <a:ext cx="1343025" cy="1343025"/>
            <a:chOff x="4758" y="1332"/>
            <a:chExt cx="846" cy="846"/>
          </a:xfrm>
        </p:grpSpPr>
        <p:pic>
          <p:nvPicPr>
            <p:cNvPr id="5" name="Picture 9" descr="MCj04338870000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" y="1332"/>
              <a:ext cx="846" cy="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5322" y="1758"/>
              <a:ext cx="2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Arial" pitchFamily="34" charset="0"/>
                </a:rPr>
                <a:t>j</a:t>
              </a:r>
            </a:p>
          </p:txBody>
        </p:sp>
      </p:grp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1651000" y="1066800"/>
            <a:ext cx="1371600" cy="1371600"/>
            <a:chOff x="3660" y="1236"/>
            <a:chExt cx="864" cy="864"/>
          </a:xfrm>
        </p:grpSpPr>
        <p:pic>
          <p:nvPicPr>
            <p:cNvPr id="8" name="Picture 12" descr="MPj04393290000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" y="1236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4224" y="1824"/>
              <a:ext cx="2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Arial" pitchFamily="34" charset="0"/>
                </a:rPr>
                <a:t>i</a:t>
              </a:r>
            </a:p>
          </p:txBody>
        </p:sp>
      </p:grpSp>
      <p:graphicFrame>
        <p:nvGraphicFramePr>
          <p:cNvPr id="10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758636"/>
              </p:ext>
            </p:extLst>
          </p:nvPr>
        </p:nvGraphicFramePr>
        <p:xfrm>
          <a:off x="1857375" y="3238500"/>
          <a:ext cx="6067425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Equation" r:id="rId7" imgW="2260600" imgH="723900" progId="Equation.DSMT4">
                  <p:embed/>
                </p:oleObj>
              </mc:Choice>
              <mc:Fallback>
                <p:oleObj name="Equation" r:id="rId7" imgW="2260600" imgH="723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75" y="3238500"/>
                        <a:ext cx="6067425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97"/>
    </mc:Choice>
    <mc:Fallback xmlns="">
      <p:transition spd="slow" advTm="45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Scale Invariance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2800" dirty="0"/>
              <a:t>Similarly, multiplying each alternative’s utility by a positive constant </a:t>
            </a:r>
            <a:r>
              <a:rPr lang="en-US" altLang="en-US" sz="2800" b="1" dirty="0"/>
              <a:t>does not affect the choice probabilities</a:t>
            </a:r>
            <a:r>
              <a:rPr lang="en-US" altLang="en-US" sz="2800" dirty="0" smtClean="0"/>
              <a:t>.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pPr lvl="1"/>
            <a:r>
              <a:rPr lang="en-US" altLang="en-US" dirty="0"/>
              <a:t>But, the variance of the error terms changes</a:t>
            </a:r>
            <a:r>
              <a:rPr lang="en-US" altLang="en-US" dirty="0" smtClean="0"/>
              <a:t>!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2"/>
            <a:r>
              <a:rPr lang="en-US" altLang="en-US" dirty="0"/>
              <a:t>Normalize the variance of the error terms (same as normalizing the scale of utility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506281"/>
              </p:ext>
            </p:extLst>
          </p:nvPr>
        </p:nvGraphicFramePr>
        <p:xfrm>
          <a:off x="1354138" y="2133600"/>
          <a:ext cx="6161087" cy="170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Equation" r:id="rId6" imgW="2616200" imgH="723900" progId="Equation.DSMT4">
                  <p:embed/>
                </p:oleObj>
              </mc:Choice>
              <mc:Fallback>
                <p:oleObj name="Equation" r:id="rId6" imgW="2616200" imgH="7239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4138" y="2133600"/>
                        <a:ext cx="6161087" cy="170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169224"/>
              </p:ext>
            </p:extLst>
          </p:nvPr>
        </p:nvGraphicFramePr>
        <p:xfrm>
          <a:off x="1319213" y="4343400"/>
          <a:ext cx="6748462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Equation" r:id="rId8" imgW="2679700" imgH="304800" progId="Equation.DSMT4">
                  <p:embed/>
                </p:oleObj>
              </mc:Choice>
              <mc:Fallback>
                <p:oleObj name="Equation" r:id="rId8" imgW="2679700" imgH="3048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9213" y="4343400"/>
                        <a:ext cx="6748462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2120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51"/>
    </mc:Choice>
    <mc:Fallback xmlns="">
      <p:transition spd="slow" advTm="36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Scale Invariance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en-US" altLang="en-US" sz="2800" dirty="0" smtClean="0"/>
          </a:p>
          <a:p>
            <a:endParaRPr lang="en-US" altLang="en-US" sz="2800" dirty="0"/>
          </a:p>
          <a:p>
            <a:endParaRPr lang="en-US" altLang="en-US" sz="2800" dirty="0" smtClean="0"/>
          </a:p>
          <a:p>
            <a:endParaRPr lang="en-US" altLang="en-US" sz="2800" dirty="0"/>
          </a:p>
          <a:p>
            <a:endParaRPr lang="en-US" altLang="en-US" sz="2800" dirty="0" smtClean="0"/>
          </a:p>
          <a:p>
            <a:pPr marL="594360" lvl="2" indent="0" algn="ctr">
              <a:buNone/>
            </a:pPr>
            <a:r>
              <a:rPr lang="en-US" altLang="en-US" dirty="0" smtClean="0"/>
              <a:t>Get </a:t>
            </a:r>
            <a:r>
              <a:rPr lang="en-US" altLang="en-US" dirty="0"/>
              <a:t>the standard normal by dividing the equation with standard deviation</a:t>
            </a:r>
            <a:r>
              <a:rPr lang="en-US" altLang="en-US" dirty="0" smtClean="0"/>
              <a:t>:</a:t>
            </a:r>
          </a:p>
          <a:p>
            <a:pPr marL="594360" lvl="2" indent="0" algn="ctr">
              <a:buNone/>
            </a:pPr>
            <a:endParaRPr lang="en-US" dirty="0"/>
          </a:p>
          <a:p>
            <a:pPr marL="594360" lvl="2" indent="0" algn="ctr">
              <a:buNone/>
            </a:pPr>
            <a:endParaRPr lang="en-US" dirty="0" smtClean="0"/>
          </a:p>
          <a:p>
            <a:pPr marL="594360" lvl="2" indent="0" algn="ctr">
              <a:buNone/>
            </a:pPr>
            <a:endParaRPr lang="en-US" altLang="en-US" dirty="0" smtClean="0"/>
          </a:p>
          <a:p>
            <a:pPr marL="594360" lvl="2" indent="0">
              <a:buNone/>
            </a:pPr>
            <a:r>
              <a:rPr lang="en-US" altLang="en-US" dirty="0" smtClean="0"/>
              <a:t>When </a:t>
            </a:r>
            <a:r>
              <a:rPr lang="en-US" altLang="en-US" dirty="0"/>
              <a:t>we multiply the utility function with a constant </a:t>
            </a:r>
            <a:r>
              <a:rPr lang="el-GR" altLang="en-US" dirty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altLang="en-US" dirty="0"/>
              <a:t>, the probability remains the same! </a:t>
            </a:r>
          </a:p>
          <a:p>
            <a:pPr lvl="2" algn="ctr"/>
            <a:r>
              <a:rPr lang="en-US" altLang="en-US" dirty="0"/>
              <a:t>Parameter estimates change (the coefficients are larger by a factor </a:t>
            </a:r>
            <a:r>
              <a:rPr lang="el-GR" altLang="en-US" dirty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altLang="en-US" dirty="0"/>
              <a:t>)</a:t>
            </a:r>
            <a:endParaRPr lang="en-CA" dirty="0"/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216164"/>
              </p:ext>
            </p:extLst>
          </p:nvPr>
        </p:nvGraphicFramePr>
        <p:xfrm>
          <a:off x="77788" y="1295400"/>
          <a:ext cx="906621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4" name="Equation" r:id="rId6" imgW="5346700" imgH="482600" progId="Equation.DSMT4">
                  <p:embed/>
                </p:oleObj>
              </mc:Choice>
              <mc:Fallback>
                <p:oleObj name="Equation" r:id="rId6" imgW="53467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1295400"/>
                        <a:ext cx="9066212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534988"/>
              </p:ext>
            </p:extLst>
          </p:nvPr>
        </p:nvGraphicFramePr>
        <p:xfrm>
          <a:off x="774700" y="2632075"/>
          <a:ext cx="358933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" name="Equation" r:id="rId8" imgW="1752600" imgH="254000" progId="Equation.DSMT4">
                  <p:embed/>
                </p:oleObj>
              </mc:Choice>
              <mc:Fallback>
                <p:oleObj name="Equation" r:id="rId8" imgW="17526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700" y="2632075"/>
                        <a:ext cx="358933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885045"/>
              </p:ext>
            </p:extLst>
          </p:nvPr>
        </p:nvGraphicFramePr>
        <p:xfrm>
          <a:off x="1628775" y="3886200"/>
          <a:ext cx="635317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" name="Equation" r:id="rId10" imgW="3746500" imgH="406400" progId="Equation.DSMT4">
                  <p:embed/>
                </p:oleObj>
              </mc:Choice>
              <mc:Fallback>
                <p:oleObj name="Equation" r:id="rId10" imgW="37465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775" y="3886200"/>
                        <a:ext cx="6353175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2171700" y="2203450"/>
            <a:ext cx="177800" cy="508000"/>
          </a:xfrm>
          <a:prstGeom prst="downArrow">
            <a:avLst>
              <a:gd name="adj1" fmla="val 50000"/>
              <a:gd name="adj2" fmla="val 71429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545648"/>
              </p:ext>
            </p:extLst>
          </p:nvPr>
        </p:nvGraphicFramePr>
        <p:xfrm>
          <a:off x="5900738" y="2289175"/>
          <a:ext cx="2913062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7" name="Equation" r:id="rId12" imgW="1422400" imgH="254000" progId="Equation.DSMT4">
                  <p:embed/>
                </p:oleObj>
              </mc:Choice>
              <mc:Fallback>
                <p:oleObj name="Equation" r:id="rId12" imgW="14224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0738" y="2289175"/>
                        <a:ext cx="2913062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0658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57"/>
    </mc:Choice>
    <mc:Fallback xmlns="">
      <p:transition spd="slow" advTm="31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6.1|2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0.5|9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|2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.8|1.5|1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3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0.6|1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9|0.9|7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4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130</TotalTime>
  <Words>404</Words>
  <Application>Microsoft Office PowerPoint</Application>
  <PresentationFormat>On-screen Show (4:3)</PresentationFormat>
  <Paragraphs>100</Paragraphs>
  <Slides>10</Slides>
  <Notes>0</Notes>
  <HiddenSlides>0</HiddenSlides>
  <MMClips>10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Equity</vt:lpstr>
      <vt:lpstr>Equation</vt:lpstr>
      <vt:lpstr>PowerPoint Presentation</vt:lpstr>
      <vt:lpstr>Binary Choice Models</vt:lpstr>
      <vt:lpstr>PowerPoint Presentation</vt:lpstr>
      <vt:lpstr>Binary Probit</vt:lpstr>
      <vt:lpstr>Binary Logit Model</vt:lpstr>
      <vt:lpstr>Binary Logit Model</vt:lpstr>
      <vt:lpstr>Location Invariance</vt:lpstr>
      <vt:lpstr>Scale Invariance</vt:lpstr>
      <vt:lpstr>Scale Invariance</vt:lpstr>
      <vt:lpstr>In summary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jjl0006</dc:creator>
  <cp:lastModifiedBy>NaveenE</cp:lastModifiedBy>
  <cp:revision>38</cp:revision>
  <dcterms:created xsi:type="dcterms:W3CDTF">2013-08-26T16:27:43Z</dcterms:created>
  <dcterms:modified xsi:type="dcterms:W3CDTF">2014-03-01T17:50:26Z</dcterms:modified>
</cp:coreProperties>
</file>