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81" autoAdjust="0"/>
    <p:restoredTop sz="92189" autoAdjust="0"/>
  </p:normalViewPr>
  <p:slideViewPr>
    <p:cSldViewPr snapToGrid="0">
      <p:cViewPr>
        <p:scale>
          <a:sx n="90" d="100"/>
          <a:sy n="90" d="100"/>
        </p:scale>
        <p:origin x="-1939" y="-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C7BAC-E575-4099-8714-9BAEAFC81347}" type="datetimeFigureOut">
              <a:rPr lang="en-US" smtClean="0"/>
              <a:t>9/21/2013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7958A-776B-497E-B325-9996C45FB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6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2E3011-796D-442C-86D2-696495CC0AFD}" type="slidenum">
              <a:rPr lang="en-US" sz="1200" smtClean="0">
                <a:latin typeface="Arial" charset="0"/>
              </a:rPr>
              <a:pPr eaLnBrk="1" hangingPunct="1"/>
              <a:t>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A20C614-33D2-4B35-B1FF-EE4965898846}" type="slidenum">
              <a:rPr lang="en-US" sz="1200" smtClean="0">
                <a:latin typeface="Arial" charset="0"/>
              </a:rPr>
              <a:pPr eaLnBrk="1" hangingPunct="1"/>
              <a:t>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BC6E91-6D6D-48F9-ACFA-BBEDB797CCD6}" type="slidenum">
              <a:rPr lang="en-US" sz="1200" smtClean="0">
                <a:latin typeface="Arial" charset="0"/>
              </a:rPr>
              <a:pPr eaLnBrk="1" hangingPunct="1"/>
              <a:t>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A406FC-BD70-4A21-A3F3-FEC063285914}" type="slidenum">
              <a:rPr lang="en-US" sz="1200" smtClean="0">
                <a:latin typeface="Arial" charset="0"/>
              </a:rPr>
              <a:pPr eaLnBrk="1" hangingPunct="1"/>
              <a:t>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397FCF-E25C-43E5-9ABD-C2E8D080366A}" type="slidenum">
              <a:rPr lang="en-US" sz="1200" smtClean="0">
                <a:latin typeface="Arial" charset="0"/>
              </a:rPr>
              <a:pPr eaLnBrk="1" hangingPunct="1"/>
              <a:t>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EDF75E-F2AA-49EB-BE9B-AAF9B312361B}" type="slidenum">
              <a:rPr lang="en-US" sz="1200" smtClean="0">
                <a:latin typeface="Arial" charset="0"/>
              </a:rPr>
              <a:pPr eaLnBrk="1" hangingPunct="1"/>
              <a:t>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AD68491-7690-490C-A380-F69BE0ECAD37}" type="slidenum">
              <a:rPr lang="en-US" sz="1200" smtClean="0">
                <a:latin typeface="Arial" charset="0"/>
              </a:rPr>
              <a:pPr eaLnBrk="1" hangingPunct="1"/>
              <a:t>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0" y="3733800"/>
            <a:ext cx="9144000" cy="9906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Topic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066800"/>
            <a:ext cx="9021537" cy="19098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1232" y="990600"/>
            <a:ext cx="9021537" cy="15240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429000" y="32766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Topic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429000" y="48006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Presented By</a:t>
            </a:r>
            <a:endParaRPr lang="en-US" b="1" dirty="0">
              <a:latin typeface="Arial Narrow" pitchFamily="34" charset="0"/>
            </a:endParaRPr>
          </a:p>
        </p:txBody>
      </p:sp>
      <p:pic>
        <p:nvPicPr>
          <p:cNvPr id="20" name="Picture 19" descr="OnChoiceModelingTit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1712730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5000"/>
            <a:ext cx="9144000" cy="381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>
                <a:solidFill>
                  <a:srgbClr val="0070C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Click to edit Institution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181600"/>
            <a:ext cx="9144000" cy="4572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>
                <a:solidFill>
                  <a:srgbClr val="0070C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Click to edit Name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B299FB50-7DB3-45F0-9D9D-C61F50DAFD2D}" type="datetimeFigureOut">
              <a:rPr lang="en-US" smtClean="0"/>
              <a:pPr/>
              <a:t>9/21/2013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32004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F2A5D52A-4AB7-4036-999C-03C594E7F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B299FB50-7DB3-45F0-9D9D-C61F50DAFD2D}" type="datetimeFigureOut">
              <a:rPr lang="en-US" smtClean="0"/>
              <a:pPr/>
              <a:t>9/21/2013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32004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F2A5D52A-4AB7-4036-999C-03C594E7F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28600" y="152400"/>
            <a:ext cx="8686800" cy="838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4638"/>
            <a:ext cx="8686800" cy="715962"/>
          </a:xfrm>
        </p:spPr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defRPr>
            </a:lvl1pPr>
          </a:lstStyle>
          <a:p>
            <a:r>
              <a:rPr kumimoji="0" lang="en-US" dirty="0" smtClean="0"/>
              <a:t>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8686800" cy="49530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</p:spPr>
        <p:txBody>
          <a:bodyPr/>
          <a:lstStyle/>
          <a:p>
            <a:fld id="{F2A5D52A-4AB7-4036-999C-03C594E7F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686800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Rounded Rectangle 10"/>
          <p:cNvSpPr/>
          <p:nvPr userDrawn="1"/>
        </p:nvSpPr>
        <p:spPr>
          <a:xfrm>
            <a:off x="228600" y="152400"/>
            <a:ext cx="8686800" cy="838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15962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dirty="0" smtClean="0"/>
              <a:t>Edit Master title style</a:t>
            </a:r>
            <a:endParaRPr kumimoji="0"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62000" y="63246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On Choice Modeling: A TRB Web Video Resource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" name="Picture 9" descr="sign_fork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6019800"/>
            <a:ext cx="838200" cy="83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accent6">
              <a:lumMod val="40000"/>
              <a:lumOff val="60000"/>
            </a:schemeClr>
          </a:solidFill>
          <a:latin typeface="Arial Black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r-project.org/)" TargetMode="Externa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hyperlink" Target="http://www-01.ibm.com/software/analytics/spss/" TargetMode="External"/><Relationship Id="rId5" Type="http://schemas.openxmlformats.org/officeDocument/2006/relationships/hyperlink" Target="http://alogit.com/" TargetMode="External"/><Relationship Id="rId4" Type="http://schemas.openxmlformats.org/officeDocument/2006/relationships/hyperlink" Target="http://biogeme.epfl.ch/)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5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4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7.wav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9.wav"/><Relationship Id="rId7" Type="http://schemas.openxmlformats.org/officeDocument/2006/relationships/image" Target="../media/image17.pn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Maximum </a:t>
            </a:r>
            <a:r>
              <a:rPr lang="en-US" dirty="0" smtClean="0"/>
              <a:t>Likelihood </a:t>
            </a:r>
            <a:r>
              <a:rPr lang="en-US" dirty="0"/>
              <a:t>E</a:t>
            </a:r>
            <a:r>
              <a:rPr lang="en-US" dirty="0" smtClean="0"/>
              <a:t>stimation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657850"/>
            <a:ext cx="9144000" cy="381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RSG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Nazneen Ferdous, Ph.D.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8"/>
    </mc:Choice>
    <mc:Fallback>
      <p:transition spd="slow" advTm="12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334" y="85725"/>
            <a:ext cx="8918575" cy="828675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Example </a:t>
            </a:r>
            <a:r>
              <a:rPr lang="en-US" sz="2200" dirty="0" smtClean="0">
                <a:solidFill>
                  <a:schemeClr val="bg1"/>
                </a:solidFill>
              </a:rPr>
              <a:t>of Some </a:t>
            </a:r>
            <a:r>
              <a:rPr lang="en-US" sz="2200" dirty="0">
                <a:solidFill>
                  <a:schemeClr val="bg1"/>
                </a:solidFill>
              </a:rPr>
              <a:t>Software </a:t>
            </a:r>
            <a:r>
              <a:rPr lang="en-US" sz="2200" dirty="0" smtClean="0">
                <a:solidFill>
                  <a:schemeClr val="bg1"/>
                </a:solidFill>
              </a:rPr>
              <a:t>and Additional Information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2453" y="1078084"/>
            <a:ext cx="8866771" cy="4817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dirty="0">
                <a:latin typeface="Arial Narrow" pitchFamily="34" charset="0"/>
              </a:rPr>
              <a:t>All </a:t>
            </a:r>
            <a:r>
              <a:rPr lang="en-US" sz="2000" dirty="0" smtClean="0">
                <a:latin typeface="Arial Narrow" pitchFamily="34" charset="0"/>
              </a:rPr>
              <a:t>software and packages that are capable of estimating binary or MNL models include MLE method.</a:t>
            </a: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en-US" sz="2000" dirty="0" smtClean="0">
                <a:latin typeface="Arial Narrow" pitchFamily="34" charset="0"/>
              </a:rPr>
              <a:t>  </a:t>
            </a:r>
            <a:endParaRPr lang="en-US" sz="2000" dirty="0">
              <a:latin typeface="Arial Narrow" pitchFamily="34" charset="0"/>
            </a:endParaRPr>
          </a:p>
          <a:p>
            <a:pPr marL="274320" indent="-27432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dirty="0">
                <a:latin typeface="Arial Narrow" pitchFamily="34" charset="0"/>
              </a:rPr>
              <a:t>Example of some software are: </a:t>
            </a:r>
            <a:endParaRPr lang="en-US" sz="2000" dirty="0" smtClean="0">
              <a:latin typeface="Arial Narrow" pitchFamily="34" charset="0"/>
            </a:endParaRPr>
          </a:p>
          <a:p>
            <a:pPr marL="548640" lvl="1" indent="-228600">
              <a:lnSpc>
                <a:spcPct val="80000"/>
              </a:lnSpc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1700" dirty="0" err="1" smtClean="0">
                <a:latin typeface="Arial Narrow" pitchFamily="34" charset="0"/>
              </a:rPr>
              <a:t>Biogeme</a:t>
            </a:r>
            <a:r>
              <a:rPr lang="en-US" sz="1700" dirty="0" smtClean="0">
                <a:latin typeface="Arial Narrow" pitchFamily="34" charset="0"/>
              </a:rPr>
              <a:t> (this is an open </a:t>
            </a:r>
            <a:r>
              <a:rPr lang="en-US" sz="1700" dirty="0">
                <a:latin typeface="Arial Narrow" pitchFamily="34" charset="0"/>
              </a:rPr>
              <a:t>source freeware (</a:t>
            </a:r>
            <a:r>
              <a:rPr lang="en-US" sz="1700" dirty="0">
                <a:latin typeface="Arial Narrow" pitchFamily="34" charset="0"/>
                <a:hlinkClick r:id="rId4"/>
              </a:rPr>
              <a:t>http://biogeme.epfl.ch</a:t>
            </a:r>
            <a:r>
              <a:rPr lang="en-US" sz="1700" dirty="0" smtClean="0">
                <a:latin typeface="Arial Narrow" pitchFamily="34" charset="0"/>
                <a:hlinkClick r:id="rId4"/>
              </a:rPr>
              <a:t>/)</a:t>
            </a:r>
            <a:r>
              <a:rPr lang="en-US" sz="1700" dirty="0" smtClean="0">
                <a:latin typeface="Arial Narrow" pitchFamily="34" charset="0"/>
              </a:rPr>
              <a:t>)</a:t>
            </a:r>
          </a:p>
          <a:p>
            <a:pPr marL="548640" lvl="1" indent="-228600">
              <a:lnSpc>
                <a:spcPct val="80000"/>
              </a:lnSpc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1700" dirty="0">
                <a:latin typeface="Arial Narrow" pitchFamily="34" charset="0"/>
              </a:rPr>
              <a:t>ALOGIT (</a:t>
            </a:r>
            <a:r>
              <a:rPr lang="en-US" sz="1700" dirty="0">
                <a:latin typeface="Arial Narrow" pitchFamily="34" charset="0"/>
                <a:hlinkClick r:id="rId5"/>
              </a:rPr>
              <a:t>http://alogit.com</a:t>
            </a:r>
            <a:r>
              <a:rPr lang="en-US" sz="1700" dirty="0" smtClean="0">
                <a:latin typeface="Arial Narrow" pitchFamily="34" charset="0"/>
                <a:hlinkClick r:id="rId5"/>
              </a:rPr>
              <a:t>/</a:t>
            </a:r>
            <a:r>
              <a:rPr lang="en-US" sz="1700" dirty="0" smtClean="0">
                <a:latin typeface="Arial Narrow" pitchFamily="34" charset="0"/>
              </a:rPr>
              <a:t>)</a:t>
            </a:r>
          </a:p>
          <a:p>
            <a:pPr marL="548640" lvl="1" indent="-228600">
              <a:lnSpc>
                <a:spcPct val="80000"/>
              </a:lnSpc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1700" dirty="0">
                <a:latin typeface="Arial Narrow" pitchFamily="34" charset="0"/>
              </a:rPr>
              <a:t>SPSS (</a:t>
            </a:r>
            <a:r>
              <a:rPr lang="en-US" sz="1700" dirty="0">
                <a:latin typeface="Arial Narrow" pitchFamily="34" charset="0"/>
                <a:hlinkClick r:id="rId6"/>
              </a:rPr>
              <a:t>http://www-01.ibm.com/software/analytics/spss</a:t>
            </a:r>
            <a:r>
              <a:rPr lang="en-US" sz="1700" dirty="0" smtClean="0">
                <a:latin typeface="Arial Narrow" pitchFamily="34" charset="0"/>
                <a:hlinkClick r:id="rId6"/>
              </a:rPr>
              <a:t>/</a:t>
            </a:r>
            <a:r>
              <a:rPr lang="en-US" sz="1700" dirty="0" smtClean="0">
                <a:latin typeface="Arial Narrow" pitchFamily="34" charset="0"/>
              </a:rPr>
              <a:t>)</a:t>
            </a:r>
          </a:p>
          <a:p>
            <a:pPr marL="548640" lvl="1" indent="-228600">
              <a:lnSpc>
                <a:spcPct val="80000"/>
              </a:lnSpc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1700" dirty="0" smtClean="0">
                <a:latin typeface="Arial Narrow" pitchFamily="34" charset="0"/>
              </a:rPr>
              <a:t>R (this is an open source programming language to code your </a:t>
            </a:r>
            <a:r>
              <a:rPr lang="en-US" sz="1700" dirty="0">
                <a:latin typeface="Arial Narrow" pitchFamily="34" charset="0"/>
              </a:rPr>
              <a:t>own models (</a:t>
            </a:r>
            <a:r>
              <a:rPr lang="en-US" sz="1700" dirty="0">
                <a:latin typeface="Arial Narrow" pitchFamily="34" charset="0"/>
                <a:hlinkClick r:id="rId7"/>
              </a:rPr>
              <a:t>http://www.r-project.org</a:t>
            </a:r>
            <a:r>
              <a:rPr lang="en-US" sz="1700" dirty="0" smtClean="0">
                <a:latin typeface="Arial Narrow" pitchFamily="34" charset="0"/>
                <a:hlinkClick r:id="rId7"/>
              </a:rPr>
              <a:t>/)</a:t>
            </a:r>
            <a:r>
              <a:rPr lang="en-US" sz="1700" dirty="0" smtClean="0">
                <a:latin typeface="Arial Narrow" pitchFamily="34" charset="0"/>
              </a:rPr>
              <a:t>)</a:t>
            </a:r>
          </a:p>
          <a:p>
            <a:pPr marL="548640" lvl="1" indent="-228600">
              <a:lnSpc>
                <a:spcPct val="80000"/>
              </a:lnSpc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endParaRPr lang="en-US" sz="1700" dirty="0">
              <a:latin typeface="Arial Narrow" pitchFamily="34" charset="0"/>
            </a:endParaRPr>
          </a:p>
          <a:p>
            <a:pPr marL="274320" indent="-27432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dirty="0">
                <a:latin typeface="Arial Narrow" pitchFamily="34" charset="0"/>
              </a:rPr>
              <a:t>Additional Information: </a:t>
            </a:r>
          </a:p>
          <a:p>
            <a:pPr marL="548640" lvl="1" indent="-228600">
              <a:lnSpc>
                <a:spcPct val="80000"/>
              </a:lnSpc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1700" dirty="0" smtClean="0">
                <a:latin typeface="Arial Narrow" pitchFamily="34" charset="0"/>
              </a:rPr>
              <a:t>Ben-</a:t>
            </a:r>
            <a:r>
              <a:rPr lang="en-US" sz="1700" dirty="0" err="1" smtClean="0">
                <a:latin typeface="Arial Narrow" pitchFamily="34" charset="0"/>
              </a:rPr>
              <a:t>Akiva,M</a:t>
            </a:r>
            <a:r>
              <a:rPr lang="en-US" sz="1700" dirty="0">
                <a:latin typeface="Arial Narrow" pitchFamily="34" charset="0"/>
              </a:rPr>
              <a:t>. and S. </a:t>
            </a:r>
            <a:r>
              <a:rPr lang="en-US" sz="1700" dirty="0" err="1">
                <a:latin typeface="Arial Narrow" pitchFamily="34" charset="0"/>
              </a:rPr>
              <a:t>Lerman</a:t>
            </a:r>
            <a:r>
              <a:rPr lang="en-US" sz="1700" dirty="0">
                <a:latin typeface="Arial Narrow" pitchFamily="34" charset="0"/>
              </a:rPr>
              <a:t> (1985), “Discrete Choice Analysis: Theory and Application to Travel Demand”, MIT Press, Cambridge, MA.</a:t>
            </a:r>
          </a:p>
          <a:p>
            <a:r>
              <a:rPr lang="en-US" dirty="0"/>
              <a:t> </a:t>
            </a:r>
            <a:endParaRPr lang="en-US" dirty="0" smtClean="0"/>
          </a:p>
          <a:p>
            <a:pPr marL="548640" lvl="1" indent="-228600">
              <a:lnSpc>
                <a:spcPct val="80000"/>
              </a:lnSpc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1700" dirty="0" smtClean="0">
                <a:latin typeface="Arial Narrow" pitchFamily="34" charset="0"/>
              </a:rPr>
              <a:t>McFadden, D. (1974), “Conditional </a:t>
            </a:r>
            <a:r>
              <a:rPr lang="en-US" sz="1700" dirty="0" err="1" smtClean="0">
                <a:latin typeface="Arial Narrow" pitchFamily="34" charset="0"/>
              </a:rPr>
              <a:t>logit</a:t>
            </a:r>
            <a:r>
              <a:rPr lang="en-US" sz="1700" dirty="0" smtClean="0">
                <a:latin typeface="Arial Narrow" pitchFamily="34" charset="0"/>
              </a:rPr>
              <a:t> analysis of qualitative choice behavior”, in P. </a:t>
            </a:r>
            <a:r>
              <a:rPr lang="en-US" sz="1700" dirty="0" err="1" smtClean="0">
                <a:latin typeface="Arial Narrow" pitchFamily="34" charset="0"/>
              </a:rPr>
              <a:t>Zarembka</a:t>
            </a:r>
            <a:r>
              <a:rPr lang="en-US" sz="1700" dirty="0" smtClean="0">
                <a:latin typeface="Arial Narrow" pitchFamily="34" charset="0"/>
              </a:rPr>
              <a:t>, ed., </a:t>
            </a:r>
            <a:r>
              <a:rPr lang="en-US" sz="1700" i="1" dirty="0" smtClean="0">
                <a:latin typeface="Arial Narrow" pitchFamily="34" charset="0"/>
              </a:rPr>
              <a:t>Frontiers in Econometrics</a:t>
            </a:r>
            <a:r>
              <a:rPr lang="en-US" sz="1700" dirty="0" smtClean="0">
                <a:latin typeface="Arial Narrow" pitchFamily="34" charset="0"/>
              </a:rPr>
              <a:t>, Academic Press, New York, pp. 105–142.</a:t>
            </a:r>
          </a:p>
          <a:p>
            <a:pPr marL="548640" lvl="1" indent="-228600">
              <a:lnSpc>
                <a:spcPct val="80000"/>
              </a:lnSpc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endParaRPr lang="en-US" sz="1700" dirty="0" smtClean="0">
              <a:latin typeface="Arial Narrow" pitchFamily="34" charset="0"/>
            </a:endParaRPr>
          </a:p>
          <a:p>
            <a:pPr marL="548640" lvl="1" indent="-228600">
              <a:lnSpc>
                <a:spcPct val="80000"/>
              </a:lnSpc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1700" dirty="0" smtClean="0">
                <a:latin typeface="Arial Narrow" pitchFamily="34" charset="0"/>
              </a:rPr>
              <a:t>Train</a:t>
            </a:r>
            <a:r>
              <a:rPr lang="en-US" sz="1700" dirty="0">
                <a:latin typeface="Arial Narrow" pitchFamily="34" charset="0"/>
              </a:rPr>
              <a:t>, K. (2009), “Discrete Choice Methods with Simulation”, Cambridge University Press</a:t>
            </a:r>
            <a:r>
              <a:rPr lang="en-US" sz="1700" dirty="0" smtClean="0">
                <a:latin typeface="Arial Narrow" pitchFamily="34" charset="0"/>
              </a:rPr>
              <a:t>. </a:t>
            </a:r>
            <a:endParaRPr lang="en-US" sz="1700" dirty="0">
              <a:latin typeface="Arial Narrow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79"/>
    </mc:Choice>
    <mc:Fallback>
      <p:transition spd="slow" advTm="6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E8D10C-9A32-4338-A3E7-36ADBFA68167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200" b="1" dirty="0" smtClean="0">
                <a:solidFill>
                  <a:schemeClr val="bg1"/>
                </a:solidFill>
              </a:rPr>
              <a:t>What do you need to know before starting this session?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73175"/>
            <a:ext cx="8229600" cy="4479925"/>
          </a:xfrm>
        </p:spPr>
        <p:txBody>
          <a:bodyPr/>
          <a:lstStyle/>
          <a:p>
            <a:pPr marL="914400" eaLnBrk="1" hangingPunct="1">
              <a:lnSpc>
                <a:spcPct val="80000"/>
              </a:lnSpc>
            </a:pPr>
            <a:r>
              <a:rPr lang="en-US" sz="2000" dirty="0" smtClean="0"/>
              <a:t>Elements of Choice Process</a:t>
            </a:r>
          </a:p>
          <a:p>
            <a:pPr marL="914400" eaLnBrk="1" hangingPunct="1">
              <a:lnSpc>
                <a:spcPct val="80000"/>
              </a:lnSpc>
            </a:pPr>
            <a:endParaRPr lang="en-US" sz="2000" dirty="0" smtClean="0"/>
          </a:p>
          <a:p>
            <a:pPr marL="914400" eaLnBrk="1" hangingPunct="1">
              <a:lnSpc>
                <a:spcPct val="80000"/>
              </a:lnSpc>
            </a:pPr>
            <a:r>
              <a:rPr lang="en-US" sz="2000" dirty="0" smtClean="0"/>
              <a:t>Random Utility Theory </a:t>
            </a:r>
          </a:p>
          <a:p>
            <a:pPr marL="914400" eaLnBrk="1" hangingPunct="1">
              <a:lnSpc>
                <a:spcPct val="80000"/>
              </a:lnSpc>
            </a:pPr>
            <a:endParaRPr lang="en-US" sz="2000" dirty="0" smtClean="0"/>
          </a:p>
          <a:p>
            <a:pPr marL="1314450" lvl="1">
              <a:lnSpc>
                <a:spcPct val="80000"/>
              </a:lnSpc>
            </a:pPr>
            <a:r>
              <a:rPr lang="en-US" sz="1800" dirty="0"/>
              <a:t>Basic assumptions</a:t>
            </a:r>
          </a:p>
          <a:p>
            <a:pPr marL="914400" eaLnBrk="1" hangingPunct="1">
              <a:lnSpc>
                <a:spcPct val="80000"/>
              </a:lnSpc>
            </a:pPr>
            <a:endParaRPr lang="en-US" sz="2000" dirty="0" smtClean="0"/>
          </a:p>
          <a:p>
            <a:pPr marL="914400">
              <a:lnSpc>
                <a:spcPct val="80000"/>
              </a:lnSpc>
            </a:pPr>
            <a:r>
              <a:rPr lang="en-US" sz="2000" dirty="0" smtClean="0"/>
              <a:t>Utility Specification: Deterministic and Random Terms</a:t>
            </a:r>
          </a:p>
          <a:p>
            <a:pPr marL="914400" eaLnBrk="1" hangingPunct="1">
              <a:lnSpc>
                <a:spcPct val="80000"/>
              </a:lnSpc>
            </a:pPr>
            <a:endParaRPr lang="en-US" sz="2000" dirty="0" smtClean="0"/>
          </a:p>
          <a:p>
            <a:pPr marL="914400" eaLnBrk="1" hangingPunct="1">
              <a:lnSpc>
                <a:spcPct val="80000"/>
              </a:lnSpc>
            </a:pPr>
            <a:r>
              <a:rPr lang="en-US" sz="2000" dirty="0" smtClean="0"/>
              <a:t>Binary Choice Models</a:t>
            </a:r>
          </a:p>
          <a:p>
            <a:pPr marL="914400" eaLnBrk="1" hangingPunct="1">
              <a:lnSpc>
                <a:spcPct val="80000"/>
              </a:lnSpc>
            </a:pPr>
            <a:endParaRPr lang="en-US" sz="2000" dirty="0" smtClean="0"/>
          </a:p>
          <a:p>
            <a:pPr marL="1314450" lvl="1" eaLnBrk="1" hangingPunct="1">
              <a:lnSpc>
                <a:spcPct val="80000"/>
              </a:lnSpc>
            </a:pPr>
            <a:r>
              <a:rPr lang="en-US" sz="1800" dirty="0" smtClean="0"/>
              <a:t>Choice probabilities</a:t>
            </a:r>
          </a:p>
          <a:p>
            <a:pPr marL="1314450" lvl="1" eaLnBrk="1" hangingPunct="1">
              <a:lnSpc>
                <a:spcPct val="80000"/>
              </a:lnSpc>
            </a:pPr>
            <a:endParaRPr lang="en-US" sz="1800" dirty="0" smtClean="0"/>
          </a:p>
          <a:p>
            <a:pPr marL="914400" lvl="1" indent="-274320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</a:pPr>
            <a:r>
              <a:rPr lang="en-US" sz="2000" dirty="0"/>
              <a:t>Asymptotic </a:t>
            </a:r>
            <a:r>
              <a:rPr lang="en-US" sz="2000" dirty="0" smtClean="0"/>
              <a:t>Properties </a:t>
            </a:r>
            <a:r>
              <a:rPr lang="en-US" sz="2000" dirty="0"/>
              <a:t>of an </a:t>
            </a:r>
            <a:r>
              <a:rPr lang="en-US" sz="2000" dirty="0" smtClean="0"/>
              <a:t>Estimator</a:t>
            </a:r>
            <a:endParaRPr lang="en-US" sz="20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67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69"/>
    </mc:Choice>
    <mc:Fallback>
      <p:transition spd="slow" advTm="5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650563-B9C9-4452-8732-51EF4269849D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000" b="1" dirty="0" smtClean="0">
                <a:solidFill>
                  <a:schemeClr val="bg1"/>
                </a:solidFill>
              </a:rPr>
              <a:t>What will you learn in this session?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38275"/>
            <a:ext cx="8705850" cy="4044950"/>
          </a:xfrm>
        </p:spPr>
        <p:txBody>
          <a:bodyPr/>
          <a:lstStyle/>
          <a:p>
            <a:pPr marL="914400" lvl="1" indent="-274320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</a:pPr>
            <a:r>
              <a:rPr lang="en-US" sz="2000" dirty="0"/>
              <a:t>What is the  Maximum Likelihood Estimation (MLE) </a:t>
            </a:r>
            <a:r>
              <a:rPr lang="en-US" sz="2000" dirty="0" smtClean="0"/>
              <a:t>method</a:t>
            </a:r>
          </a:p>
          <a:p>
            <a:pPr marL="914400" lvl="1" indent="-274320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</a:pPr>
            <a:endParaRPr lang="en-US" sz="2000" dirty="0" smtClean="0"/>
          </a:p>
          <a:p>
            <a:pPr marL="914400" lvl="1" indent="-274320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</a:pPr>
            <a:endParaRPr lang="en-US" sz="2000" dirty="0"/>
          </a:p>
          <a:p>
            <a:pPr marL="914400">
              <a:lnSpc>
                <a:spcPct val="80000"/>
              </a:lnSpc>
            </a:pPr>
            <a:r>
              <a:rPr lang="en-US" sz="2000" dirty="0" smtClean="0"/>
              <a:t>Assumptions</a:t>
            </a:r>
          </a:p>
          <a:p>
            <a:pPr marL="914400">
              <a:lnSpc>
                <a:spcPct val="80000"/>
              </a:lnSpc>
            </a:pPr>
            <a:endParaRPr lang="en-US" sz="2000" dirty="0" smtClean="0"/>
          </a:p>
          <a:p>
            <a:pPr marL="914400">
              <a:lnSpc>
                <a:spcPct val="80000"/>
              </a:lnSpc>
            </a:pPr>
            <a:endParaRPr lang="en-US" sz="2000" dirty="0"/>
          </a:p>
          <a:p>
            <a:pPr marL="914400" lvl="0">
              <a:lnSpc>
                <a:spcPct val="80000"/>
              </a:lnSpc>
            </a:pPr>
            <a:r>
              <a:rPr lang="en-US" sz="2000" dirty="0"/>
              <a:t>Steps to </a:t>
            </a:r>
            <a:r>
              <a:rPr lang="en-US" sz="2000" dirty="0" smtClean="0"/>
              <a:t>undertake a </a:t>
            </a:r>
            <a:r>
              <a:rPr lang="en-US" sz="2000" dirty="0"/>
              <a:t>MLE </a:t>
            </a:r>
            <a:r>
              <a:rPr lang="en-US" sz="2000" dirty="0" smtClean="0"/>
              <a:t>procedure</a:t>
            </a:r>
          </a:p>
          <a:p>
            <a:pPr marL="914400" lvl="0">
              <a:lnSpc>
                <a:spcPct val="80000"/>
              </a:lnSpc>
            </a:pPr>
            <a:endParaRPr lang="en-US" sz="2000" dirty="0"/>
          </a:p>
          <a:p>
            <a:pPr marL="914400">
              <a:lnSpc>
                <a:spcPct val="80000"/>
              </a:lnSpc>
            </a:pPr>
            <a:endParaRPr lang="en-US" sz="2000" dirty="0"/>
          </a:p>
          <a:p>
            <a:pPr marL="1085850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marL="914400" eaLnBrk="1" hangingPunct="1"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54"/>
    </mc:Choice>
    <mc:Fallback>
      <p:transition spd="slow" advTm="1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D6BC68-6740-44A3-826E-2215B98C977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5725"/>
            <a:ext cx="8918575" cy="8286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 smtClean="0">
                <a:solidFill>
                  <a:schemeClr val="bg1"/>
                </a:solidFill>
              </a:rPr>
              <a:t>Maximum Likelihood Estimation (MLE)</a:t>
            </a:r>
          </a:p>
        </p:txBody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41425"/>
            <a:ext cx="8534400" cy="46259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900" dirty="0" smtClean="0"/>
              <a:t>A statistical method used for fitting a statistical model to data, and providing estimates for the model's parameters.</a:t>
            </a:r>
          </a:p>
          <a:p>
            <a:pPr eaLnBrk="1" hangingPunct="1">
              <a:lnSpc>
                <a:spcPct val="80000"/>
              </a:lnSpc>
            </a:pPr>
            <a:endParaRPr lang="en-US" sz="1900" dirty="0" smtClean="0"/>
          </a:p>
          <a:p>
            <a:pPr eaLnBrk="1" hangingPunct="1">
              <a:lnSpc>
                <a:spcPct val="80000"/>
              </a:lnSpc>
            </a:pPr>
            <a:r>
              <a:rPr lang="en-US" sz="1900" dirty="0" smtClean="0"/>
              <a:t>Assumptions:</a:t>
            </a:r>
          </a:p>
          <a:p>
            <a:pPr eaLnBrk="1" hangingPunct="1">
              <a:lnSpc>
                <a:spcPct val="80000"/>
              </a:lnSpc>
            </a:pPr>
            <a:endParaRPr lang="en-US" sz="18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/>
              <a:t>Random sampling of decision makers.</a:t>
            </a:r>
          </a:p>
          <a:p>
            <a:pPr lvl="1" eaLnBrk="1" hangingPunct="1">
              <a:lnSpc>
                <a:spcPct val="80000"/>
              </a:lnSpc>
            </a:pPr>
            <a:endParaRPr lang="en-US" sz="17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/>
              <a:t>Only include individuals with both alternatives available.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 smtClean="0"/>
          </a:p>
          <a:p>
            <a:pPr>
              <a:lnSpc>
                <a:spcPct val="90000"/>
              </a:lnSpc>
            </a:pPr>
            <a:r>
              <a:rPr lang="en-US" sz="1900" dirty="0"/>
              <a:t>The procedure for maximum likelihood estimation involves two important steps: 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 lvl="1">
              <a:lnSpc>
                <a:spcPct val="90000"/>
              </a:lnSpc>
            </a:pPr>
            <a:r>
              <a:rPr lang="en-US" sz="1700" dirty="0"/>
              <a:t>Developing a joint probability of the observed sample, called the </a:t>
            </a:r>
            <a:r>
              <a:rPr lang="en-US" sz="1700" b="1" i="1" dirty="0">
                <a:solidFill>
                  <a:srgbClr val="7030A0"/>
                </a:solidFill>
              </a:rPr>
              <a:t>likelihood </a:t>
            </a:r>
            <a:r>
              <a:rPr lang="en-US" sz="1700" b="1" i="1" dirty="0" smtClean="0">
                <a:solidFill>
                  <a:srgbClr val="7030A0"/>
                </a:solidFill>
              </a:rPr>
              <a:t>function</a:t>
            </a:r>
            <a:r>
              <a:rPr lang="en-US" sz="1700" dirty="0" smtClean="0"/>
              <a:t>.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600" dirty="0"/>
              <a:t>Since we assume errors are independent across </a:t>
            </a:r>
            <a:r>
              <a:rPr lang="en-US" sz="1600" dirty="0" smtClean="0"/>
              <a:t>decision makers, </a:t>
            </a:r>
            <a:r>
              <a:rPr lang="en-US" sz="1600" dirty="0"/>
              <a:t>the likelihood of the entire sample is the product of the likelihoods of the individual observations.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700" dirty="0" smtClean="0"/>
              <a:t>Estimating </a:t>
            </a:r>
            <a:r>
              <a:rPr lang="en-US" sz="1700" dirty="0"/>
              <a:t>parameter values which maximize the likelihood function. </a:t>
            </a:r>
          </a:p>
          <a:p>
            <a:pPr eaLnBrk="1" hangingPunct="1"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endParaRPr lang="en-US" sz="1900" dirty="0">
              <a:cs typeface="Arial" charset="0"/>
            </a:endParaRPr>
          </a:p>
          <a:p>
            <a:pPr>
              <a:lnSpc>
                <a:spcPct val="90000"/>
              </a:lnSpc>
            </a:pPr>
            <a:endParaRPr lang="el-GR" sz="1800" dirty="0"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600" dirty="0" smtClean="0"/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787487"/>
      </p:ext>
    </p:extLst>
  </p:cSld>
  <p:clrMapOvr>
    <a:masterClrMapping/>
  </p:clrMapOvr>
  <p:transition advTm="107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2C47C5-F11A-493D-970E-174C8C29721D}" type="slidenum">
              <a:rPr lang="en-US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55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4800" y="1066800"/>
                <a:ext cx="8610600" cy="4953000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sz="1800" dirty="0" smtClean="0"/>
                  <a:t>Sample </a:t>
                </a:r>
                <a:r>
                  <a:rPr lang="en-US" sz="1800" dirty="0"/>
                  <a:t>of </a:t>
                </a:r>
                <a:r>
                  <a:rPr lang="en-US" sz="1800" i="1" dirty="0"/>
                  <a:t>N</a:t>
                </a:r>
                <a:r>
                  <a:rPr lang="en-US" sz="1800" dirty="0"/>
                  <a:t> individuals:</a:t>
                </a:r>
              </a:p>
              <a:p>
                <a:pPr lvl="1">
                  <a:lnSpc>
                    <a:spcPct val="80000"/>
                  </a:lnSpc>
                </a:pPr>
                <a:endParaRPr lang="en-US" sz="800" dirty="0"/>
              </a:p>
              <a:p>
                <a:pPr>
                  <a:lnSpc>
                    <a:spcPct val="80000"/>
                  </a:lnSpc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𝑖𝑛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cs typeface="Arial" charset="0"/>
                  </a:rPr>
                  <a:t>= </a:t>
                </a:r>
                <a:r>
                  <a:rPr lang="en-US" sz="1600" dirty="0">
                    <a:cs typeface="Arial" charset="0"/>
                  </a:rPr>
                  <a:t>{ 1 if individual </a:t>
                </a:r>
                <a:r>
                  <a:rPr lang="en-US" sz="1600" i="1" dirty="0">
                    <a:cs typeface="Arial" charset="0"/>
                  </a:rPr>
                  <a:t>n</a:t>
                </a:r>
                <a:r>
                  <a:rPr lang="en-US" sz="1600" dirty="0">
                    <a:cs typeface="Arial" charset="0"/>
                  </a:rPr>
                  <a:t> chooses alternative </a:t>
                </a:r>
                <a:r>
                  <a:rPr lang="en-US" sz="1600" i="1" dirty="0" err="1">
                    <a:cs typeface="Arial" charset="0"/>
                  </a:rPr>
                  <a:t>i</a:t>
                </a:r>
                <a:r>
                  <a:rPr lang="en-US" sz="1600" dirty="0">
                    <a:cs typeface="Arial" charset="0"/>
                  </a:rPr>
                  <a:t>; 0 otherwise}</a:t>
                </a:r>
              </a:p>
              <a:p>
                <a:pPr>
                  <a:lnSpc>
                    <a:spcPct val="80000"/>
                  </a:lnSpc>
                  <a:buNone/>
                </a:pPr>
                <a:endParaRPr lang="en-US" sz="800" dirty="0">
                  <a:cs typeface="Arial" charset="0"/>
                </a:endParaRPr>
              </a:p>
              <a:p>
                <a:pPr>
                  <a:lnSpc>
                    <a:spcPct val="80000"/>
                  </a:lnSpc>
                  <a:buNone/>
                </a:pPr>
                <a:r>
                  <a:rPr lang="en-US" sz="1600" dirty="0">
                    <a:cs typeface="Arial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𝑗</m:t>
                        </m:r>
                        <m:r>
                          <a:rPr lang="en-US" sz="16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cs typeface="Arial" charset="0"/>
                  </a:rPr>
                  <a:t>= </a:t>
                </a:r>
                <a:r>
                  <a:rPr lang="en-US" sz="1600" dirty="0">
                    <a:cs typeface="Arial" charset="0"/>
                  </a:rPr>
                  <a:t>{ 1 if individual </a:t>
                </a:r>
                <a:r>
                  <a:rPr lang="en-US" sz="1600" i="1" dirty="0">
                    <a:cs typeface="Arial" charset="0"/>
                  </a:rPr>
                  <a:t>n</a:t>
                </a:r>
                <a:r>
                  <a:rPr lang="en-US" sz="1600" dirty="0">
                    <a:cs typeface="Arial" charset="0"/>
                  </a:rPr>
                  <a:t> chooses alternative </a:t>
                </a:r>
                <a:r>
                  <a:rPr lang="en-US" sz="1600" i="1" dirty="0">
                    <a:cs typeface="Arial" charset="0"/>
                  </a:rPr>
                  <a:t>j</a:t>
                </a:r>
                <a:r>
                  <a:rPr lang="en-US" sz="1600" dirty="0">
                    <a:cs typeface="Arial" charset="0"/>
                  </a:rPr>
                  <a:t>; 0 otherwise</a:t>
                </a:r>
                <a:r>
                  <a:rPr lang="en-US" sz="1600" dirty="0" smtClean="0">
                    <a:cs typeface="Arial" charset="0"/>
                  </a:rPr>
                  <a:t>}</a:t>
                </a:r>
              </a:p>
              <a:p>
                <a:pPr>
                  <a:lnSpc>
                    <a:spcPct val="80000"/>
                  </a:lnSpc>
                  <a:buNone/>
                </a:pPr>
                <a:endParaRPr lang="en-US" sz="1600" dirty="0" smtClean="0">
                  <a:cs typeface="Arial" charset="0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1800" dirty="0" smtClean="0"/>
                  <a:t>Note that, for each individual: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𝑖𝑛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𝑗𝑛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=1</m:t>
                    </m:r>
                  </m:oMath>
                </a14:m>
                <a:endParaRPr lang="en-US" sz="1600" dirty="0">
                  <a:cs typeface="Arial" charset="0"/>
                </a:endParaRPr>
              </a:p>
              <a:p>
                <a:pPr>
                  <a:lnSpc>
                    <a:spcPct val="80000"/>
                  </a:lnSpc>
                  <a:buNone/>
                </a:pPr>
                <a:endParaRPr lang="en-US" sz="1000" dirty="0" smtClean="0"/>
              </a:p>
            </p:txBody>
          </p:sp>
        </mc:Choice>
        <mc:Fallback xmlns="">
          <p:sp>
            <p:nvSpPr>
              <p:cNvPr id="11755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1066800"/>
                <a:ext cx="8610600" cy="4953000"/>
              </a:xfrm>
              <a:blipFill rotWithShape="1">
                <a:blip r:embed="rId6"/>
                <a:stretch>
                  <a:fillRect l="-142" t="-1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5725"/>
            <a:ext cx="8918575" cy="8286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 smtClean="0">
                <a:solidFill>
                  <a:schemeClr val="bg1"/>
                </a:solidFill>
              </a:rPr>
              <a:t>Steps to Implement the MLE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3"/>
              <p:cNvSpPr txBox="1">
                <a:spLocks noChangeArrowheads="1"/>
              </p:cNvSpPr>
              <p:nvPr/>
            </p:nvSpPr>
            <p:spPr>
              <a:xfrm>
                <a:off x="304800" y="2971800"/>
                <a:ext cx="8023225" cy="3505200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274320" indent="-274320" algn="l" rtl="0" eaLnBrk="1" latinLnBrk="0" hangingPunct="1">
                  <a:spcBef>
                    <a:spcPts val="58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1pPr>
                <a:lvl2pPr marL="548640" indent="-228600" algn="l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SzPct val="85000"/>
                  <a:buFont typeface="Wingdings 2"/>
                  <a:buChar char=""/>
                  <a:defRPr kumimoji="0"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SzPct val="8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SzPct val="80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FontTx/>
                  <a:buChar char="o"/>
                  <a:defRPr kumimoji="0" sz="20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5pPr>
                <a:lvl6pPr marL="164592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228600" algn="l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rtl="0" eaLnBrk="1" latinLnBrk="0" hangingPunct="1">
                  <a:spcBef>
                    <a:spcPts val="370"/>
                  </a:spcBef>
                  <a:buClr>
                    <a:schemeClr val="accent2">
                      <a:tint val="60000"/>
                    </a:schemeClr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 smtClean="0"/>
                  <a:t>For single individual </a:t>
                </a:r>
                <a:r>
                  <a:rPr lang="en-US" sz="1800" i="1" dirty="0" smtClean="0"/>
                  <a:t>n</a:t>
                </a:r>
                <a:r>
                  <a:rPr lang="en-US" sz="1800" dirty="0" smtClean="0"/>
                  <a:t>, the likelihood function:</a:t>
                </a:r>
                <a:r>
                  <a:rPr lang="en-US" sz="1800" dirty="0" smtClean="0">
                    <a:cs typeface="Arial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sz="10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sz="1800" i="1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n-US" sz="18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1800" i="1">
                              <a:latin typeface="Cambria Math"/>
                            </a:rPr>
                            <m:t>]</m:t>
                          </m:r>
                        </m:e>
                        <m:sup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</m:sup>
                      </m:sSup>
                      <m:r>
                        <a:rPr lang="en-US" sz="1800" i="1"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/>
                                </a:rPr>
                                <m:t>𝑗𝑛</m:t>
                              </m:r>
                            </m:sub>
                          </m:sSub>
                          <m:r>
                            <a:rPr lang="en-US" sz="1800" i="1">
                              <a:latin typeface="Cambria Math"/>
                            </a:rPr>
                            <m:t>]</m:t>
                          </m:r>
                        </m:e>
                        <m:sup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/>
                                </a:rPr>
                                <m:t>𝑗𝑛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900" dirty="0" smtClean="0">
                  <a:cs typeface="Arial" charset="0"/>
                </a:endParaRPr>
              </a:p>
              <a:p>
                <a:pPr marL="0" indent="0">
                  <a:buNone/>
                </a:pPr>
                <a:endParaRPr lang="en-US" sz="800" dirty="0" smtClean="0">
                  <a:cs typeface="Arial" charset="0"/>
                </a:endParaRPr>
              </a:p>
              <a:p>
                <a:pPr marL="0" indent="0">
                  <a:buNone/>
                </a:pPr>
                <a:r>
                  <a:rPr lang="en-US" sz="1700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70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700">
                            <a:latin typeface="Cambria Math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sz="17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70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700">
                            <a:latin typeface="Cambria Math"/>
                          </a:rPr>
                          <m:t>𝑗𝑛</m:t>
                        </m:r>
                      </m:sub>
                    </m:sSub>
                  </m:oMath>
                </a14:m>
                <a:r>
                  <a:rPr lang="en-US" sz="1700" dirty="0"/>
                  <a:t> are probabilities of individual </a:t>
                </a:r>
                <a:r>
                  <a:rPr lang="en-US" sz="1700" i="1" dirty="0"/>
                  <a:t>n</a:t>
                </a:r>
                <a:r>
                  <a:rPr lang="en-US" sz="1700" dirty="0"/>
                  <a:t> choosing alternative </a:t>
                </a:r>
                <a:r>
                  <a:rPr lang="en-US" sz="1700" i="1" dirty="0" err="1"/>
                  <a:t>i</a:t>
                </a:r>
                <a:r>
                  <a:rPr lang="en-US" sz="1700" dirty="0"/>
                  <a:t> and </a:t>
                </a:r>
                <a:r>
                  <a:rPr lang="en-US" sz="1700" i="1" dirty="0"/>
                  <a:t>j</a:t>
                </a:r>
                <a:r>
                  <a:rPr lang="en-US" sz="1700" dirty="0"/>
                  <a:t>, respectively</a:t>
                </a:r>
                <a:r>
                  <a:rPr lang="en-US" sz="1700" dirty="0" smtClean="0"/>
                  <a:t>.</a:t>
                </a:r>
              </a:p>
              <a:p>
                <a:pPr marL="0" indent="0">
                  <a:buNone/>
                </a:pPr>
                <a:r>
                  <a:rPr lang="en-US" sz="800" dirty="0" smtClean="0"/>
                  <a:t> </a:t>
                </a:r>
                <a:r>
                  <a:rPr lang="en-US" sz="1800" dirty="0" smtClean="0"/>
                  <a:t> </a:t>
                </a:r>
                <a:endParaRPr lang="en-US" sz="800" dirty="0" smtClean="0"/>
              </a:p>
              <a:p>
                <a:pPr>
                  <a:lnSpc>
                    <a:spcPct val="80000"/>
                  </a:lnSpc>
                </a:pPr>
                <a:r>
                  <a:rPr lang="en-US" sz="1800" dirty="0" smtClean="0"/>
                  <a:t>For </a:t>
                </a:r>
                <a:r>
                  <a:rPr lang="en-US" sz="1800" dirty="0" err="1" smtClean="0"/>
                  <a:t>logit</a:t>
                </a:r>
                <a:r>
                  <a:rPr lang="en-US" sz="1800" dirty="0" smtClean="0"/>
                  <a:t> model,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𝑖𝑛</m:t>
                        </m:r>
                      </m:sub>
                    </m:sSub>
                    <m:r>
                      <a:rPr lang="en-US" sz="1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𝑖𝑛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𝑖𝑛</m:t>
                                </m:r>
                              </m:sub>
                            </m:sSub>
                          </m:sup>
                        </m:sSup>
                        <m:r>
                          <a:rPr lang="en-US" sz="18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𝑗𝑛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r>
                  <a:rPr lang="en-US" sz="1800" dirty="0" smtClean="0"/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𝑗𝑛</m:t>
                        </m:r>
                      </m:sub>
                    </m:sSub>
                    <m:r>
                      <a:rPr lang="en-US" sz="1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𝑗𝑛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𝑖𝑛</m:t>
                                </m:r>
                              </m:sub>
                            </m:sSub>
                          </m:sup>
                        </m:sSup>
                        <m:r>
                          <a:rPr lang="en-US" sz="18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𝑗𝑛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endParaRPr lang="en-US" sz="1800" dirty="0"/>
              </a:p>
              <a:p>
                <a:pPr marL="320040" lvl="1" indent="0">
                  <a:buNone/>
                </a:pPr>
                <a:r>
                  <a:rPr lang="en-US" sz="1700" dirty="0" smtClean="0"/>
                  <a:t>Where,</a:t>
                </a:r>
              </a:p>
              <a:p>
                <a:pPr marL="320040" lvl="1" indent="0">
                  <a:buNone/>
                </a:pPr>
                <a:r>
                  <a:rPr lang="en-US" sz="17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sz="1600" dirty="0"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𝑗𝑛</m:t>
                        </m:r>
                      </m:sub>
                    </m:sSub>
                  </m:oMath>
                </a14:m>
                <a:r>
                  <a:rPr lang="en-US" sz="1600" dirty="0" smtClean="0">
                    <a:cs typeface="Arial" charset="0"/>
                  </a:rPr>
                  <a:t> are vectors </a:t>
                </a:r>
                <a:r>
                  <a:rPr lang="en-US" sz="1600" dirty="0">
                    <a:cs typeface="Arial" charset="0"/>
                  </a:rPr>
                  <a:t>of </a:t>
                </a:r>
                <a:r>
                  <a:rPr lang="en-US" sz="1600" dirty="0" smtClean="0">
                    <a:cs typeface="Arial" charset="0"/>
                  </a:rPr>
                  <a:t>attributes, </a:t>
                </a:r>
                <a:r>
                  <a:rPr lang="en-US" sz="1600" dirty="0">
                    <a:cs typeface="Arial" charset="0"/>
                  </a:rPr>
                  <a:t>each containing </a:t>
                </a:r>
                <a:r>
                  <a:rPr lang="en-US" sz="1600" i="1" dirty="0">
                    <a:cs typeface="Arial" charset="0"/>
                  </a:rPr>
                  <a:t>K</a:t>
                </a:r>
                <a:r>
                  <a:rPr lang="en-US" sz="1600" dirty="0">
                    <a:cs typeface="Arial" charset="0"/>
                  </a:rPr>
                  <a:t> values of the relevant </a:t>
                </a:r>
                <a:r>
                  <a:rPr lang="en-US" sz="1600" dirty="0" smtClean="0">
                    <a:cs typeface="Arial" charset="0"/>
                  </a:rPr>
                  <a:t>variables, and</a:t>
                </a:r>
              </a:p>
              <a:p>
                <a:pPr marL="320040" lvl="1" indent="0">
                  <a:buNone/>
                </a:pPr>
                <a14:m>
                  <m:oMath xmlns:m="http://schemas.openxmlformats.org/officeDocument/2006/math">
                    <m:r>
                      <a:rPr lang="en-US" sz="1700" i="1" smtClean="0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sz="1700" dirty="0" smtClean="0"/>
                  <a:t> is a vector containing </a:t>
                </a:r>
                <a:r>
                  <a:rPr lang="en-US" sz="1700" i="1" dirty="0" smtClean="0"/>
                  <a:t>K</a:t>
                </a:r>
                <a:r>
                  <a:rPr lang="en-US" sz="1700" dirty="0" smtClean="0"/>
                  <a:t> parameters to be estimated. </a:t>
                </a:r>
              </a:p>
              <a:p>
                <a:pPr marL="320040" lvl="1" indent="0">
                  <a:buNone/>
                </a:pPr>
                <a:endParaRPr lang="en-US" sz="1700" dirty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 smtClean="0"/>
              </a:p>
            </p:txBody>
          </p:sp>
        </mc:Choice>
        <mc:Fallback xmlns="">
          <p:sp>
            <p:nvSpPr>
              <p:cNvPr id="11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971800"/>
                <a:ext cx="8023225" cy="3505200"/>
              </a:xfrm>
              <a:prstGeom prst="rect">
                <a:avLst/>
              </a:prstGeom>
              <a:blipFill rotWithShape="1">
                <a:blip r:embed="rId7"/>
                <a:stretch>
                  <a:fillRect l="-456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418179"/>
      </p:ext>
    </p:extLst>
  </p:cSld>
  <p:clrMapOvr>
    <a:masterClrMapping/>
  </p:clrMapOvr>
  <p:transition advTm="118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4A0343-C18F-4564-B0B3-78A442F22814}" type="slidenum">
              <a:rPr lang="en-US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9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4800" y="990600"/>
                <a:ext cx="8023225" cy="4435475"/>
              </a:xfrm>
            </p:spPr>
            <p:txBody>
              <a:bodyPr/>
              <a:lstStyle/>
              <a:p>
                <a:pPr eaLnBrk="1" hangingPunct="1"/>
                <a:endParaRPr lang="en-US" sz="1000" dirty="0" smtClean="0"/>
              </a:p>
              <a:p>
                <a:pPr eaLnBrk="1" hangingPunct="1"/>
                <a:r>
                  <a:rPr lang="en-US" sz="2000" dirty="0" smtClean="0"/>
                  <a:t>For the entire sample: </a:t>
                </a:r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/>
                            </a:rPr>
                            <m:t>𝐿</m:t>
                          </m:r>
                        </m:e>
                        <m:sup>
                          <m:r>
                            <a:rPr lang="en-US" sz="1800" i="1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sz="1800" i="1">
                          <a:latin typeface="Cambria Math"/>
                        </a:rPr>
                        <m:t>=</m:t>
                      </m:r>
                      <m:nary>
                        <m:naryPr>
                          <m:chr m:val="∏"/>
                          <m:limLoc m:val="undOvr"/>
                          <m:ctrlPr>
                            <a:rPr lang="en-US" sz="18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/>
                            </a:rPr>
                            <m:t>𝑛</m:t>
                          </m:r>
                          <m:r>
                            <a:rPr lang="en-US" sz="18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8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sz="1800" i="1">
                          <a:latin typeface="Cambria Math"/>
                        </a:rPr>
                        <m:t>=</m:t>
                      </m:r>
                      <m:nary>
                        <m:naryPr>
                          <m:chr m:val="∏"/>
                          <m:limLoc m:val="undOvr"/>
                          <m:ctrlPr>
                            <a:rPr lang="en-US" sz="18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/>
                            </a:rPr>
                            <m:t>𝑛</m:t>
                          </m:r>
                          <m:r>
                            <a:rPr lang="en-US" sz="18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8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𝑖𝑛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/>
                                </a:rPr>
                                <m:t>]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𝑖𝑛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1800" i="1">
                              <a:latin typeface="Cambria Math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𝑗𝑛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/>
                                </a:rPr>
                                <m:t>]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𝑗𝑛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1800" b="1" dirty="0" smtClean="0"/>
              </a:p>
              <a:p>
                <a:pPr eaLnBrk="1" hangingPunct="1"/>
                <a:endParaRPr lang="en-US" sz="1400" dirty="0" smtClean="0"/>
              </a:p>
              <a:p>
                <a:pPr marL="274320" lvl="1" indent="-274320">
                  <a:spcBef>
                    <a:spcPts val="580"/>
                  </a:spcBef>
                  <a:buClr>
                    <a:schemeClr val="accent1"/>
                  </a:buClr>
                </a:pPr>
                <a:r>
                  <a:rPr lang="en-US" sz="2000" dirty="0" smtClean="0"/>
                  <a:t>Log-likelihood function:</a:t>
                </a:r>
                <a:endParaRPr lang="en-US" sz="2000" dirty="0"/>
              </a:p>
              <a:p>
                <a:pPr marL="32004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𝐿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log</m:t>
                          </m:r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</a:rPr>
                            <m:t>𝐿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</a:rPr>
                            <m:t>𝑛</m:t>
                          </m:r>
                          <m:r>
                            <a:rPr lang="en-US" sz="20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[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</m:e>
                      </m:nary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𝑗𝑛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𝑙𝑜𝑔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𝑗𝑛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2000" dirty="0" smtClean="0"/>
              </a:p>
              <a:p>
                <a:pPr lvl="1" eaLnBrk="1" hangingPunct="1"/>
                <a:endParaRPr lang="en-US" sz="2000" dirty="0" smtClean="0"/>
              </a:p>
            </p:txBody>
          </p:sp>
        </mc:Choice>
        <mc:Fallback xmlns="">
          <p:sp>
            <p:nvSpPr>
              <p:cNvPr id="1179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990600"/>
                <a:ext cx="8023225" cy="4435475"/>
              </a:xfrm>
              <a:blipFill rotWithShape="1">
                <a:blip r:embed="rId6"/>
                <a:stretch>
                  <a:fillRect l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5725"/>
            <a:ext cx="8918575" cy="828675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Steps to Implement </a:t>
            </a:r>
            <a:r>
              <a:rPr lang="en-US" sz="3000" dirty="0" smtClean="0">
                <a:solidFill>
                  <a:schemeClr val="bg1"/>
                </a:solidFill>
              </a:rPr>
              <a:t>the MLE Method (</a:t>
            </a:r>
            <a:r>
              <a:rPr lang="en-US" sz="3000" dirty="0" err="1" smtClean="0">
                <a:solidFill>
                  <a:schemeClr val="bg1"/>
                </a:solidFill>
              </a:rPr>
              <a:t>con’t</a:t>
            </a:r>
            <a:r>
              <a:rPr lang="en-US" sz="3000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085011"/>
      </p:ext>
    </p:extLst>
  </p:cSld>
  <p:clrMapOvr>
    <a:masterClrMapping/>
  </p:clrMapOvr>
  <p:transition advTm="46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79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79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79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79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AF8786-1A39-43A5-9018-EF20810AC8B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0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9137"/>
            <a:ext cx="8762999" cy="448056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200" dirty="0" smtClean="0"/>
              <a:t>Recall, </a:t>
            </a:r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marL="320040" lvl="1" indent="0" eaLnBrk="1" hangingPunct="1">
              <a:lnSpc>
                <a:spcPct val="90000"/>
              </a:lnSpc>
              <a:buNone/>
            </a:pP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endParaRPr lang="en-US" sz="1800" dirty="0" smtClean="0"/>
          </a:p>
          <a:p>
            <a:pPr marL="320040" lvl="1" indent="0" eaLnBrk="1" hangingPunct="1">
              <a:lnSpc>
                <a:spcPct val="90000"/>
              </a:lnSpc>
              <a:buNone/>
            </a:pPr>
            <a:endParaRPr lang="en-US" sz="1800" dirty="0" smtClean="0"/>
          </a:p>
          <a:p>
            <a:pPr marL="274320" lvl="1" indent="-27432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</a:pPr>
            <a:endParaRPr lang="en-US" sz="2200" dirty="0"/>
          </a:p>
        </p:txBody>
      </p:sp>
      <p:sp>
        <p:nvSpPr>
          <p:cNvPr id="2057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9" name="Rectangle 6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5725"/>
            <a:ext cx="8918575" cy="828675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Steps to Implement </a:t>
            </a:r>
            <a:r>
              <a:rPr lang="en-US" sz="3000" dirty="0" smtClean="0">
                <a:solidFill>
                  <a:schemeClr val="bg1"/>
                </a:solidFill>
              </a:rPr>
              <a:t>the MLE Method (</a:t>
            </a:r>
            <a:r>
              <a:rPr lang="en-US" sz="3000" dirty="0" err="1">
                <a:solidFill>
                  <a:schemeClr val="bg1"/>
                </a:solidFill>
              </a:rPr>
              <a:t>con’t</a:t>
            </a:r>
            <a:r>
              <a:rPr lang="en-US" sz="3000" dirty="0" smtClean="0">
                <a:solidFill>
                  <a:schemeClr val="bg1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88444" y="1143000"/>
                <a:ext cx="4054956" cy="876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𝑖𝑛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𝜕𝛽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𝑗𝑛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𝜕𝛽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44" y="1143000"/>
                <a:ext cx="4054956" cy="87665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00200" y="2209800"/>
                <a:ext cx="2057551" cy="6431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𝑖𝑛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𝑖𝑛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𝑖𝑛</m:t>
                                </m:r>
                              </m:sub>
                            </m:sSub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𝑗𝑛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209800"/>
                <a:ext cx="2057551" cy="64312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1888644" y="1066800"/>
            <a:ext cx="6858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38464" y="3102876"/>
                <a:ext cx="4514536" cy="877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𝑖𝑛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𝑖𝑛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𝑗𝑛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𝑗𝑛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64" y="3102876"/>
                <a:ext cx="4514536" cy="87782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876800" y="1339334"/>
            <a:ext cx="453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………………………………..................(1)</a:t>
            </a:r>
            <a:endParaRPr lang="en-US" dirty="0">
              <a:latin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28600" y="3929399"/>
                <a:ext cx="7620000" cy="871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𝑖𝑛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𝑖𝑛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𝑗𝑛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𝑗𝑛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𝑗𝑛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𝑖𝑛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𝑗𝑛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𝑗𝑛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929399"/>
                <a:ext cx="7620000" cy="87120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82172" y="5013168"/>
                <a:ext cx="1513428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𝑗𝑛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172" y="5013168"/>
                <a:ext cx="1513428" cy="395558"/>
              </a:xfrm>
              <a:prstGeom prst="rect">
                <a:avLst/>
              </a:prstGeom>
              <a:blipFill rotWithShape="1">
                <a:blip r:embed="rId1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28600" y="5013168"/>
            <a:ext cx="1231106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200" dirty="0">
                <a:latin typeface="Arial Narrow" pitchFamily="34" charset="0"/>
              </a:rPr>
              <a:t>Recall,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72400" y="4114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..…(2)</a:t>
            </a:r>
            <a:endParaRPr lang="en-US" dirty="0">
              <a:latin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11206" y="5380883"/>
                <a:ext cx="5168787" cy="9311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/>
                                    </a:rPr>
                                    <m:t>𝑛𝑘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/>
                            </a:rPr>
                            <m:t>=0; ∀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 ;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∈{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 &amp; </m:t>
                          </m:r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</a:rPr>
                            <m:t>}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06" y="5380883"/>
                <a:ext cx="5168787" cy="93115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867400" y="55742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…………………………....…(3)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051403"/>
      </p:ext>
    </p:extLst>
  </p:cSld>
  <p:clrMapOvr>
    <a:masterClrMapping/>
  </p:clrMapOvr>
  <p:transition advTm="74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18" grpId="0" animBg="1"/>
      <p:bldP spid="5" grpId="0"/>
      <p:bldP spid="7" grpId="0"/>
      <p:bldP spid="22" grpId="0"/>
      <p:bldP spid="8" grpId="0"/>
      <p:bldP spid="10" grpId="0"/>
      <p:bldP spid="28" grpId="0"/>
      <p:bldP spid="13" grpId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33C417-0943-40CA-99EE-F91F48AC77E2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1989138"/>
            <a:ext cx="8023225" cy="44354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6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2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1200" dirty="0" smtClean="0"/>
          </a:p>
          <a:p>
            <a:pPr lvl="1" eaLnBrk="1" hangingPunct="1">
              <a:lnSpc>
                <a:spcPct val="90000"/>
              </a:lnSpc>
            </a:pP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endParaRPr lang="en-US" sz="1800" dirty="0" smtClean="0"/>
          </a:p>
          <a:p>
            <a:pPr marL="320040" lvl="1" indent="0" eaLnBrk="1" hangingPunct="1">
              <a:lnSpc>
                <a:spcPct val="90000"/>
              </a:lnSpc>
              <a:buNone/>
            </a:pP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endParaRPr lang="en-US" sz="1800" dirty="0" smtClean="0"/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30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82" name="Rectangle 6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5725"/>
            <a:ext cx="8918575" cy="828675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General </a:t>
            </a:r>
            <a:r>
              <a:rPr lang="en-US" sz="2500" dirty="0" smtClean="0">
                <a:solidFill>
                  <a:schemeClr val="bg1"/>
                </a:solidFill>
              </a:rPr>
              <a:t>Shape </a:t>
            </a:r>
            <a:r>
              <a:rPr lang="en-US" sz="2500" dirty="0">
                <a:solidFill>
                  <a:schemeClr val="bg1"/>
                </a:solidFill>
              </a:rPr>
              <a:t>of a </a:t>
            </a:r>
            <a:r>
              <a:rPr lang="en-US" sz="2500" dirty="0" smtClean="0">
                <a:solidFill>
                  <a:schemeClr val="bg1"/>
                </a:solidFill>
              </a:rPr>
              <a:t>Log-Likelihood Function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343150" y="5236296"/>
            <a:ext cx="5486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>
            <a:off x="514350" y="3419476"/>
            <a:ext cx="3657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89822" y="5263151"/>
                <a:ext cx="393056" cy="384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822" y="5263151"/>
                <a:ext cx="393056" cy="384208"/>
              </a:xfrm>
              <a:prstGeom prst="rect">
                <a:avLst/>
              </a:prstGeom>
              <a:blipFill rotWithShape="1">
                <a:blip r:embed="rId5"/>
                <a:stretch>
                  <a:fillRect t="-4762" r="-3077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794197" y="3031094"/>
                <a:ext cx="3658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197" y="3031094"/>
                <a:ext cx="36580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90525" y="3400425"/>
            <a:ext cx="272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(Varies from –</a:t>
            </a:r>
            <a:r>
              <a:rPr lang="en-US" dirty="0" smtClean="0">
                <a:latin typeface="Arial Narrow" pitchFamily="34" charset="0"/>
                <a:sym typeface="Symbol"/>
              </a:rPr>
              <a:t></a:t>
            </a:r>
            <a:r>
              <a:rPr lang="en-US" dirty="0" smtClean="0">
                <a:latin typeface="Arial Narrow" pitchFamily="34" charset="0"/>
              </a:rPr>
              <a:t> to 0)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6" name="Freeform 5"/>
          <p:cNvSpPr>
            <a:spLocks noChangeAspect="1"/>
          </p:cNvSpPr>
          <p:nvPr/>
        </p:nvSpPr>
        <p:spPr>
          <a:xfrm rot="1731984">
            <a:off x="3279646" y="2465966"/>
            <a:ext cx="2966037" cy="1828800"/>
          </a:xfrm>
          <a:custGeom>
            <a:avLst/>
            <a:gdLst>
              <a:gd name="connsiteX0" fmla="*/ 0 w 1145969"/>
              <a:gd name="connsiteY0" fmla="*/ 706582 h 706582"/>
              <a:gd name="connsiteX1" fmla="*/ 415637 w 1145969"/>
              <a:gd name="connsiteY1" fmla="*/ 148441 h 706582"/>
              <a:gd name="connsiteX2" fmla="*/ 1145969 w 1145969"/>
              <a:gd name="connsiteY2" fmla="*/ 0 h 706582"/>
              <a:gd name="connsiteX3" fmla="*/ 1145969 w 1145969"/>
              <a:gd name="connsiteY3" fmla="*/ 0 h 706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969" h="706582">
                <a:moveTo>
                  <a:pt x="0" y="706582"/>
                </a:moveTo>
                <a:cubicBezTo>
                  <a:pt x="112321" y="486393"/>
                  <a:pt x="224642" y="266205"/>
                  <a:pt x="415637" y="148441"/>
                </a:cubicBezTo>
                <a:cubicBezTo>
                  <a:pt x="606632" y="30677"/>
                  <a:pt x="1145969" y="0"/>
                  <a:pt x="1145969" y="0"/>
                </a:cubicBezTo>
                <a:lnTo>
                  <a:pt x="1145969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7959"/>
      </p:ext>
    </p:extLst>
  </p:cSld>
  <p:clrMapOvr>
    <a:masterClrMapping/>
  </p:clrMapOvr>
  <p:transition advTm="19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5725"/>
            <a:ext cx="8918575" cy="8286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Constant-Only </a:t>
            </a:r>
            <a:r>
              <a:rPr lang="en-US" sz="3000" dirty="0">
                <a:solidFill>
                  <a:schemeClr val="bg1"/>
                </a:solidFill>
              </a:rPr>
              <a:t>B</a:t>
            </a:r>
            <a:r>
              <a:rPr lang="en-US" sz="3000" dirty="0" smtClean="0">
                <a:solidFill>
                  <a:schemeClr val="bg1"/>
                </a:solidFill>
              </a:rPr>
              <a:t>inary </a:t>
            </a:r>
            <a:r>
              <a:rPr lang="en-US" sz="3000" dirty="0" err="1" smtClean="0">
                <a:solidFill>
                  <a:schemeClr val="bg1"/>
                </a:solidFill>
              </a:rPr>
              <a:t>Logit</a:t>
            </a:r>
            <a:r>
              <a:rPr lang="en-US" sz="3000" dirty="0" smtClean="0">
                <a:solidFill>
                  <a:schemeClr val="bg1"/>
                </a:solidFill>
              </a:rPr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>
              <a:xfrm>
                <a:off x="228600" y="1176849"/>
                <a:ext cx="8762999" cy="4480560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274320" indent="-274320" algn="l" rtl="0" eaLnBrk="1" latinLnBrk="0" hangingPunct="1">
                  <a:spcBef>
                    <a:spcPts val="58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1pPr>
                <a:lvl2pPr marL="548640" indent="-228600" algn="l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SzPct val="85000"/>
                  <a:buFont typeface="Wingdings 2"/>
                  <a:buChar char=""/>
                  <a:defRPr kumimoji="0" sz="24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SzPct val="8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SzPct val="80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FontTx/>
                  <a:buChar char="o"/>
                  <a:defRPr kumimoji="0" sz="2000"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5pPr>
                <a:lvl6pPr marL="164592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228600" algn="l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rtl="0" eaLnBrk="1" latinLnBrk="0" hangingPunct="1">
                  <a:spcBef>
                    <a:spcPts val="370"/>
                  </a:spcBef>
                  <a:buClr>
                    <a:schemeClr val="accent2">
                      <a:tint val="60000"/>
                    </a:schemeClr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90000"/>
                  </a:lnSpc>
                  <a:buFont typeface="Wingdings" pitchFamily="2" charset="2"/>
                  <a:buNone/>
                </a:pPr>
                <a:endParaRPr lang="en-US" sz="2000" dirty="0" smtClean="0">
                  <a:cs typeface="Arial" charset="0"/>
                </a:endParaRP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𝑖𝑛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=1</m:t>
                    </m:r>
                  </m:oMath>
                </a14:m>
                <a:r>
                  <a:rPr lang="en-US" sz="22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𝑗𝑛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200" dirty="0" smtClean="0"/>
                  <a:t>0 </a:t>
                </a:r>
              </a:p>
              <a:p>
                <a:pPr>
                  <a:lnSpc>
                    <a:spcPct val="90000"/>
                  </a:lnSpc>
                </a:pPr>
                <a:endParaRPr lang="en-US" sz="1800" dirty="0" smtClean="0"/>
              </a:p>
              <a:p>
                <a:pPr>
                  <a:lnSpc>
                    <a:spcPct val="90000"/>
                  </a:lnSpc>
                </a:pPr>
                <a:endParaRPr lang="en-US" sz="1800" dirty="0" smtClean="0"/>
              </a:p>
              <a:p>
                <a:pPr marL="320040" lvl="1" indent="0">
                  <a:lnSpc>
                    <a:spcPct val="90000"/>
                  </a:lnSpc>
                  <a:buFont typeface="Wingdings 2"/>
                  <a:buNone/>
                </a:pPr>
                <a:endParaRPr lang="en-US" sz="1800" dirty="0" smtClean="0"/>
              </a:p>
              <a:p>
                <a:pPr marL="320040" lvl="1" indent="0">
                  <a:lnSpc>
                    <a:spcPct val="90000"/>
                  </a:lnSpc>
                  <a:buFont typeface="Wingdings 2"/>
                  <a:buNone/>
                </a:pPr>
                <a:endParaRPr lang="en-US" sz="1800" dirty="0" smtClean="0"/>
              </a:p>
              <a:p>
                <a:pPr marL="320040" lvl="1" indent="0">
                  <a:lnSpc>
                    <a:spcPct val="90000"/>
                  </a:lnSpc>
                  <a:buNone/>
                </a:pPr>
                <a:endParaRPr lang="en-US" sz="1800" dirty="0" smtClean="0"/>
              </a:p>
              <a:p>
                <a:pPr marL="274320" lvl="1" indent="-274320">
                  <a:lnSpc>
                    <a:spcPct val="90000"/>
                  </a:lnSpc>
                  <a:spcBef>
                    <a:spcPts val="580"/>
                  </a:spcBef>
                  <a:buClr>
                    <a:schemeClr val="accent1"/>
                  </a:buClr>
                </a:pPr>
                <a:endParaRPr lang="en-US" sz="2200" dirty="0"/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76849"/>
                <a:ext cx="8762999" cy="4480560"/>
              </a:xfrm>
              <a:prstGeom prst="rect">
                <a:avLst/>
              </a:prstGeom>
              <a:blipFill rotWithShape="1">
                <a:blip r:embed="rId5"/>
                <a:stretch>
                  <a:fillRect l="-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34981" y="2256683"/>
                <a:ext cx="5168787" cy="9311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/>
                                    </a:rPr>
                                    <m:t>𝑛𝑘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/>
                            </a:rPr>
                            <m:t>=0; ∀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 ;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∈{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 &amp; </m:t>
                          </m:r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</a:rPr>
                            <m:t>}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81" y="2256683"/>
                <a:ext cx="5168787" cy="9311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324475" y="250721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…………………………....…(3)</a:t>
            </a:r>
            <a:endParaRPr lang="en-US" dirty="0">
              <a:latin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5931" y="3323483"/>
                <a:ext cx="3472682" cy="871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=0; 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=1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31" y="3323483"/>
                <a:ext cx="3472682" cy="87120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39756" y="4428383"/>
                <a:ext cx="5113195" cy="876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𝑁</m:t>
                      </m:r>
                      <m:r>
                        <a:rPr lang="en-US" i="1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      </m:t>
                      </m:r>
                      <m:r>
                        <a:rPr lang="en-US" b="1" i="1">
                          <a:latin typeface="Cambria Math"/>
                        </a:rPr>
                        <m:t>→</m:t>
                      </m:r>
                      <m:r>
                        <a:rPr lang="en-US" i="1">
                          <a:latin typeface="Cambria Math"/>
                        </a:rPr>
                        <m:t>     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𝑖𝑛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56" y="4428383"/>
                <a:ext cx="5113195" cy="87665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3305175" y="4210050"/>
            <a:ext cx="1066800" cy="1238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95800" y="4181475"/>
            <a:ext cx="1066800" cy="1238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52750" y="5448300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Observed share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2925" y="5486400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Predicted share</a:t>
            </a:r>
            <a:endParaRPr lang="en-US" b="1" dirty="0">
              <a:latin typeface="Arial Narrow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612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25"/>
    </mc:Choice>
    <mc:Fallback>
      <p:transition spd="slow" advTm="78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  <p:bldP spid="12" grpId="0" animBg="1"/>
      <p:bldP spid="13" grpId="0" animBg="1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7.9|14.8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4.9|35.5|5.9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2|23.7|11.3|9.8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0.5|30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4.4|2.6|0.3|8.2|7.1|7.9|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6|7.2|7.5|4.1|0.4|2.7|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13801</TotalTime>
  <Words>998</Words>
  <Application>Microsoft Office PowerPoint</Application>
  <PresentationFormat>On-screen Show (4:3)</PresentationFormat>
  <Paragraphs>146</Paragraphs>
  <Slides>10</Slides>
  <Notes>7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Equity</vt:lpstr>
      <vt:lpstr>PowerPoint Presentation</vt:lpstr>
      <vt:lpstr>What do you need to know before starting this session?</vt:lpstr>
      <vt:lpstr>What will you learn in this session?</vt:lpstr>
      <vt:lpstr>Maximum Likelihood Estimation (MLE)</vt:lpstr>
      <vt:lpstr>Steps to Implement the MLE Method</vt:lpstr>
      <vt:lpstr>Steps to Implement the MLE Method (con’t)</vt:lpstr>
      <vt:lpstr>Steps to Implement the MLE Method (con’t)</vt:lpstr>
      <vt:lpstr>General Shape of a Log-Likelihood Function</vt:lpstr>
      <vt:lpstr>Constant-Only Binary Logit Model</vt:lpstr>
      <vt:lpstr>Example of Some Software and Additional Information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jjl0006</dc:creator>
  <cp:lastModifiedBy>Nazneen Ferdous</cp:lastModifiedBy>
  <cp:revision>88</cp:revision>
  <dcterms:created xsi:type="dcterms:W3CDTF">2013-08-26T16:27:43Z</dcterms:created>
  <dcterms:modified xsi:type="dcterms:W3CDTF">2013-09-30T00:41:40Z</dcterms:modified>
</cp:coreProperties>
</file>