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2" r:id="rId2"/>
    <p:sldId id="268" r:id="rId3"/>
    <p:sldId id="263" r:id="rId4"/>
    <p:sldId id="264" r:id="rId5"/>
    <p:sldId id="265" r:id="rId6"/>
    <p:sldId id="266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09F-E8AA-4BC1-BF0C-D8A3AA961ED2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64E74-E5F1-4DC4-B95C-7B1B9F145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9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175EB4-0F25-4C9A-A9BE-A7AFCF5E6BAE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5CFA52-A931-4B1C-98FD-FF0B235FF25B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EE0A53-C062-48F8-A0E3-2E0D75CD991B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One measure for evaluating the response to changes is to calculate the derivatives of the choice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probabilities of each alternative with respect to the variable in question.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77D58A-114D-467D-860C-FD9C8D65240E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Elasticity is another measure that is used to quantify the extent to which the choice probabilities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of each alternative will change in response to the changes in the value of an attribute.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Economists often measure responses by </a:t>
            </a:r>
            <a:r>
              <a:rPr lang="en-US" dirty="0" err="1" smtClean="0">
                <a:latin typeface="Arial" charset="0"/>
              </a:rPr>
              <a:t>elasticities</a:t>
            </a:r>
            <a:r>
              <a:rPr lang="en-US" dirty="0" smtClean="0">
                <a:latin typeface="Arial" charset="0"/>
              </a:rPr>
              <a:t> rather than derivatives since </a:t>
            </a:r>
            <a:r>
              <a:rPr lang="en-US" dirty="0" err="1" smtClean="0">
                <a:latin typeface="Arial" charset="0"/>
              </a:rPr>
              <a:t>elasticities</a:t>
            </a:r>
            <a:r>
              <a:rPr lang="en-US" dirty="0" smtClean="0">
                <a:latin typeface="Arial" charset="0"/>
              </a:rPr>
              <a:t> are normalized by/for the variables’ units.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variable. In the context of </a:t>
            </a:r>
            <a:r>
              <a:rPr lang="en-US" dirty="0" err="1" smtClean="0">
                <a:latin typeface="Arial" charset="0"/>
              </a:rPr>
              <a:t>logit</a:t>
            </a:r>
            <a:r>
              <a:rPr lang="en-US" dirty="0" smtClean="0">
                <a:latin typeface="Arial" charset="0"/>
              </a:rPr>
              <a:t> models, the response variable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is the choice probability of an alternative, such as </a:t>
            </a:r>
            <a:r>
              <a:rPr lang="en-US" i="1" dirty="0" err="1" smtClean="0">
                <a:latin typeface="Arial" charset="0"/>
              </a:rPr>
              <a:t>i</a:t>
            </a:r>
            <a:r>
              <a:rPr lang="en-US" i="1" dirty="0" smtClean="0">
                <a:latin typeface="Arial" charset="0"/>
              </a:rPr>
              <a:t> P </a:t>
            </a:r>
            <a:r>
              <a:rPr lang="en-US" dirty="0" smtClean="0">
                <a:latin typeface="Arial" charset="0"/>
              </a:rPr>
              <a:t>, and the explanatory variable is the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attribute </a:t>
            </a:r>
            <a:r>
              <a:rPr lang="en-US" i="1" dirty="0" err="1" smtClean="0">
                <a:latin typeface="Arial" charset="0"/>
              </a:rPr>
              <a:t>ik</a:t>
            </a:r>
            <a:r>
              <a:rPr lang="en-US" i="1" dirty="0" smtClean="0">
                <a:latin typeface="Arial" charset="0"/>
              </a:rPr>
              <a:t> X </a:t>
            </a:r>
            <a:r>
              <a:rPr lang="en-US" dirty="0" smtClean="0">
                <a:latin typeface="Arial" charset="0"/>
              </a:rPr>
              <a:t>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Estimates of elasticity will differ depending on whether the normalization is at the start value,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final value or mid-point values. This confusion can be avoided by computing </a:t>
            </a:r>
            <a:r>
              <a:rPr lang="en-US" dirty="0" err="1" smtClean="0">
                <a:latin typeface="Arial" charset="0"/>
              </a:rPr>
              <a:t>elasticities</a:t>
            </a:r>
            <a:r>
              <a:rPr lang="en-US" dirty="0" smtClean="0">
                <a:latin typeface="Arial" charset="0"/>
              </a:rPr>
              <a:t> for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very small changes. When the elasticity is computed for infinitesimally small changes, the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elasticity obtained is termed the </a:t>
            </a:r>
            <a:r>
              <a:rPr lang="en-US" i="1" dirty="0" smtClean="0">
                <a:latin typeface="Arial" charset="0"/>
              </a:rPr>
              <a:t>point elasticity</a:t>
            </a:r>
            <a:r>
              <a:rPr lang="en-US" dirty="0" smtClean="0">
                <a:latin typeface="Arial" charset="0"/>
              </a:rPr>
              <a:t>. The expression for point elasticity is given as a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function of the derivatives.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D5F1BE-6580-4DF4-9CCE-DC53DA3BD891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When there is a constant uniform percentage change for x variable for each individual..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Effect of one-percent change uniform variable x on TR share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0" y="3733800"/>
            <a:ext cx="9144000" cy="9906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Topic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066800"/>
            <a:ext cx="9021537" cy="19098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1232" y="990600"/>
            <a:ext cx="9021537" cy="15240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429000" y="3276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Topic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429000" y="4800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Presented By</a:t>
            </a:r>
            <a:endParaRPr lang="en-US" b="1" dirty="0">
              <a:latin typeface="Arial Narrow" pitchFamily="34" charset="0"/>
            </a:endParaRPr>
          </a:p>
        </p:txBody>
      </p:sp>
      <p:pic>
        <p:nvPicPr>
          <p:cNvPr id="20" name="Picture 19" descr="OnChoiceModelingTit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44000" cy="1712730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00"/>
            <a:ext cx="9144000" cy="381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Click to edit Institution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81600"/>
            <a:ext cx="9144000" cy="4572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Click to edit Name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B299FB50-7DB3-45F0-9D9D-C61F50DAFD2D}" type="datetimeFigureOut">
              <a:rPr lang="en-US" smtClean="0"/>
              <a:pPr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32004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/>
          <a:p>
            <a:fld id="{B299FB50-7DB3-45F0-9D9D-C61F50DAFD2D}" type="datetimeFigureOut">
              <a:rPr lang="en-US" smtClean="0"/>
              <a:pPr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32004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28600" y="152400"/>
            <a:ext cx="8686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74638"/>
            <a:ext cx="8686800" cy="715962"/>
          </a:xfrm>
        </p:spPr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  <a:latin typeface="Arial Black" pitchFamily="34" charset="0"/>
              </a:defRPr>
            </a:lvl1pPr>
          </a:lstStyle>
          <a:p>
            <a:r>
              <a:rPr kumimoji="0" lang="en-US" dirty="0" smtClean="0"/>
              <a:t>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686800" cy="49530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</p:spPr>
        <p:txBody>
          <a:bodyPr/>
          <a:lstStyle/>
          <a:p>
            <a:fld id="{F2A5D52A-4AB7-4036-999C-03C594E7F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6868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228600" y="152400"/>
            <a:ext cx="8686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 smtClean="0"/>
              <a:t>Edit Master title style</a:t>
            </a:r>
            <a:endParaRPr kumimoji="0"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62000" y="63246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On Choice Modeling: A TRB Web Video Resource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9" descr="sign_fork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6019800"/>
            <a:ext cx="838200" cy="83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accent6">
              <a:lumMod val="40000"/>
              <a:lumOff val="60000"/>
            </a:schemeClr>
          </a:solidFill>
          <a:latin typeface="Arial Black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3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4.bin"/><Relationship Id="rId3" Type="http://schemas.microsoft.com/office/2007/relationships/media" Target="../media/media5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jpe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audio" Target="../media/media5.wav"/><Relationship Id="rId9" Type="http://schemas.openxmlformats.org/officeDocument/2006/relationships/oleObject" Target="../embeddings/oleObject3.bin"/><Relationship Id="rId1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microsoft.com/office/2007/relationships/media" Target="../media/media6.wav"/><Relationship Id="rId7" Type="http://schemas.openxmlformats.org/officeDocument/2006/relationships/oleObject" Target="../embeddings/oleObject5.bin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wmf"/><Relationship Id="rId4" Type="http://schemas.openxmlformats.org/officeDocument/2006/relationships/audio" Target="../media/media6.wav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4.png"/><Relationship Id="rId3" Type="http://schemas.microsoft.com/office/2007/relationships/media" Target="../media/media7.wav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6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wmf"/><Relationship Id="rId4" Type="http://schemas.openxmlformats.org/officeDocument/2006/relationships/audio" Target="../media/media7.wav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Parsons </a:t>
            </a:r>
            <a:r>
              <a:rPr lang="en-US" dirty="0" err="1" smtClean="0"/>
              <a:t>Brickerhoff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Rajesh </a:t>
            </a:r>
            <a:r>
              <a:rPr lang="en-US" dirty="0" err="1" smtClean="0"/>
              <a:t>Paleti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Important Specification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Only differences in the utilities matter</a:t>
            </a:r>
          </a:p>
          <a:p>
            <a:endParaRPr lang="en-US" dirty="0" smtClean="0"/>
          </a:p>
          <a:p>
            <a:r>
              <a:rPr lang="en-US" dirty="0" smtClean="0"/>
              <a:t>Not possible to estimate all alternate specific constants and all parameters on decision maker characteristics</a:t>
            </a:r>
          </a:p>
          <a:p>
            <a:endParaRPr lang="en-US" dirty="0" smtClean="0"/>
          </a:p>
          <a:p>
            <a:r>
              <a:rPr lang="en-US" dirty="0" smtClean="0"/>
              <a:t>Solution: Choose a base or reference alternative</a:t>
            </a:r>
          </a:p>
          <a:p>
            <a:endParaRPr lang="en-US" dirty="0" smtClean="0"/>
          </a:p>
          <a:p>
            <a:r>
              <a:rPr lang="en-US" dirty="0" smtClean="0"/>
              <a:t>Can be arbitrary and does not affect model quality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5942A0-2244-402E-B915-AF30F4A09462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152400"/>
            <a:ext cx="8918575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 smtClean="0">
                <a:solidFill>
                  <a:srgbClr val="660066"/>
                </a:solidFill>
              </a:rPr>
              <a:t>Binary Choice Models: </a:t>
            </a:r>
            <a:r>
              <a:rPr lang="en-US" sz="2400" i="1" dirty="0" smtClean="0">
                <a:solidFill>
                  <a:srgbClr val="660066"/>
                </a:solidFill>
              </a:rPr>
              <a:t>Empirical Specification and Interpretation: Model 1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960563"/>
            <a:ext cx="8023225" cy="4435475"/>
          </a:xfrm>
        </p:spPr>
        <p:txBody>
          <a:bodyPr/>
          <a:lstStyle/>
          <a:p>
            <a:pPr eaLnBrk="1" hangingPunct="1"/>
            <a:endParaRPr lang="en-US" sz="2000" smtClean="0"/>
          </a:p>
          <a:p>
            <a:pPr lvl="1" eaLnBrk="1" hangingPunct="1"/>
            <a:endParaRPr lang="en-US" sz="1800" smtClean="0"/>
          </a:p>
          <a:p>
            <a:pPr lvl="1" eaLnBrk="1" hangingPunct="1"/>
            <a:endParaRPr lang="en-US" sz="1800" smtClean="0"/>
          </a:p>
          <a:p>
            <a:pPr lvl="2" eaLnBrk="1" hangingPunct="1">
              <a:buFont typeface="Wingdings" pitchFamily="2" charset="2"/>
              <a:buNone/>
            </a:pPr>
            <a:r>
              <a:rPr lang="en-US" sz="1600" smtClean="0"/>
              <a:t>			     </a:t>
            </a:r>
          </a:p>
          <a:p>
            <a:pPr lvl="2" eaLnBrk="1" hangingPunct="1"/>
            <a:endParaRPr lang="en-US" sz="1600" smtClean="0"/>
          </a:p>
          <a:p>
            <a:pPr lvl="2" eaLnBrk="1" hangingPunct="1"/>
            <a:endParaRPr lang="en-US" sz="1600" smtClean="0"/>
          </a:p>
        </p:txBody>
      </p:sp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5362" name="Object 6"/>
          <p:cNvGraphicFramePr>
            <a:graphicFrameLocks noChangeAspect="1"/>
          </p:cNvGraphicFramePr>
          <p:nvPr/>
        </p:nvGraphicFramePr>
        <p:xfrm>
          <a:off x="1066800" y="1143000"/>
          <a:ext cx="6738938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6" imgW="6458852" imgH="4772691" progId="Paint.Picture">
                  <p:embed/>
                </p:oleObj>
              </mc:Choice>
              <mc:Fallback>
                <p:oleObj name="Bitmap Image" r:id="rId6" imgW="6458852" imgH="4772691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143000"/>
                        <a:ext cx="6738938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4A166B-3800-4167-BC87-A682878A2B8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152400"/>
            <a:ext cx="8918575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660066"/>
                </a:solidFill>
              </a:rPr>
              <a:t>Binary Choice Models: </a:t>
            </a:r>
            <a:r>
              <a:rPr lang="en-US" sz="2400" i="1" dirty="0" smtClean="0">
                <a:solidFill>
                  <a:srgbClr val="660066"/>
                </a:solidFill>
              </a:rPr>
              <a:t>Empirical Specification and Interpretation: Model 2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960563"/>
            <a:ext cx="8023225" cy="44354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smtClean="0"/>
              <a:t>			     </a:t>
            </a:r>
          </a:p>
          <a:p>
            <a:pPr lvl="2" eaLnBrk="1" hangingPunct="1"/>
            <a:endParaRPr lang="en-US" sz="1600" smtClean="0"/>
          </a:p>
          <a:p>
            <a:pPr lvl="2" eaLnBrk="1" hangingPunct="1"/>
            <a:endParaRPr lang="en-US" sz="1600" smtClean="0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143000"/>
            <a:ext cx="6745288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7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593725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0B96E9-18BA-4AE5-8760-ACFFF1E145D0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152400"/>
            <a:ext cx="8918575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660066"/>
                </a:solidFill>
              </a:rPr>
              <a:t>Binary Choice Models: </a:t>
            </a:r>
            <a:br>
              <a:rPr lang="en-US" sz="2400" b="1" dirty="0" smtClean="0">
                <a:solidFill>
                  <a:srgbClr val="660066"/>
                </a:solidFill>
              </a:rPr>
            </a:br>
            <a:r>
              <a:rPr lang="en-US" sz="2400" i="1" dirty="0" smtClean="0">
                <a:solidFill>
                  <a:srgbClr val="660066"/>
                </a:solidFill>
              </a:rPr>
              <a:t>Marginal Effects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556625" cy="5176838"/>
          </a:xfrm>
        </p:spPr>
        <p:txBody>
          <a:bodyPr/>
          <a:lstStyle/>
          <a:p>
            <a:pPr eaLnBrk="1" hangingPunct="1"/>
            <a:r>
              <a:rPr lang="en-US" sz="2000" b="1" i="1" dirty="0" smtClean="0"/>
              <a:t>Marginal effects:</a:t>
            </a:r>
            <a:r>
              <a:rPr lang="en-US" sz="2000" dirty="0" smtClean="0"/>
              <a:t> The change in the probability that decision maker </a:t>
            </a:r>
            <a:r>
              <a:rPr lang="en-US" sz="2000" i="1" dirty="0" smtClean="0"/>
              <a:t>n</a:t>
            </a:r>
            <a:r>
              <a:rPr lang="en-US" sz="2000" dirty="0" smtClean="0"/>
              <a:t> chooses alternative </a:t>
            </a:r>
            <a:r>
              <a:rPr lang="en-US" sz="2000" i="1" dirty="0" err="1" smtClean="0"/>
              <a:t>i</a:t>
            </a:r>
            <a:r>
              <a:rPr lang="en-US" sz="2000" dirty="0" smtClean="0"/>
              <a:t> in response to changes in explanatory variables, </a:t>
            </a:r>
            <a:r>
              <a:rPr lang="en-US" sz="2000" i="1" dirty="0" err="1" smtClean="0"/>
              <a:t>x</a:t>
            </a:r>
            <a:r>
              <a:rPr lang="en-US" sz="2000" i="1" baseline="-25000" dirty="0" err="1" smtClean="0"/>
              <a:t>in</a:t>
            </a:r>
            <a:endParaRPr lang="en-US" sz="2000" i="1" baseline="-250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/>
              <a:t>		     </a:t>
            </a:r>
          </a:p>
          <a:p>
            <a:pPr lvl="2" eaLnBrk="1" hangingPunct="1"/>
            <a:endParaRPr lang="en-US" sz="1600" dirty="0" smtClean="0"/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3" name="Rectangle 5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206278" name="Object 6"/>
          <p:cNvGraphicFramePr>
            <a:graphicFrameLocks noChangeAspect="1"/>
          </p:cNvGraphicFramePr>
          <p:nvPr/>
        </p:nvGraphicFramePr>
        <p:xfrm>
          <a:off x="4194175" y="3611563"/>
          <a:ext cx="462915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7" imgW="1854200" imgH="482600" progId="Equation.DSMT4">
                  <p:embed/>
                </p:oleObj>
              </mc:Choice>
              <mc:Fallback>
                <p:oleObj name="Equation" r:id="rId7" imgW="1854200" imgH="482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75" y="3611563"/>
                        <a:ext cx="4629150" cy="120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7"/>
          <p:cNvGraphicFramePr>
            <a:graphicFrameLocks noChangeAspect="1"/>
          </p:cNvGraphicFramePr>
          <p:nvPr/>
        </p:nvGraphicFramePr>
        <p:xfrm>
          <a:off x="3721100" y="2544763"/>
          <a:ext cx="2341563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9" imgW="1180588" imgH="444307" progId="Equation.DSMT4">
                  <p:embed/>
                </p:oleObj>
              </mc:Choice>
              <mc:Fallback>
                <p:oleObj name="Equation" r:id="rId9" imgW="1180588" imgH="444307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100" y="2544763"/>
                        <a:ext cx="2341563" cy="881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30836" y="2501900"/>
            <a:ext cx="1527175" cy="1343025"/>
            <a:chOff x="8" y="2892"/>
            <a:chExt cx="962" cy="846"/>
          </a:xfrm>
        </p:grpSpPr>
        <p:pic>
          <p:nvPicPr>
            <p:cNvPr id="16402" name="Picture 9" descr="MCj04338870000[1]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" y="2892"/>
              <a:ext cx="846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3" name="Text Box 10"/>
            <p:cNvSpPr txBox="1">
              <a:spLocks noChangeArrowheads="1"/>
            </p:cNvSpPr>
            <p:nvPr/>
          </p:nvSpPr>
          <p:spPr bwMode="auto">
            <a:xfrm>
              <a:off x="572" y="3318"/>
              <a:ext cx="398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Arial" charset="0"/>
                </a:rPr>
                <a:t>j; TR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79836" y="2362200"/>
            <a:ext cx="1743075" cy="1371600"/>
            <a:chOff x="224" y="1956"/>
            <a:chExt cx="1098" cy="864"/>
          </a:xfrm>
        </p:grpSpPr>
        <p:pic>
          <p:nvPicPr>
            <p:cNvPr id="16400" name="Picture 12" descr="MPj04393290000[1]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4" y="19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1" name="Text Box 13"/>
            <p:cNvSpPr txBox="1">
              <a:spLocks noChangeArrowheads="1"/>
            </p:cNvSpPr>
            <p:nvPr/>
          </p:nvSpPr>
          <p:spPr bwMode="auto">
            <a:xfrm>
              <a:off x="788" y="2544"/>
              <a:ext cx="534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Arial" charset="0"/>
                </a:rPr>
                <a:t>i; DA</a:t>
              </a:r>
            </a:p>
          </p:txBody>
        </p:sp>
      </p:grpSp>
      <p:graphicFrame>
        <p:nvGraphicFramePr>
          <p:cNvPr id="1206289" name="Object 17"/>
          <p:cNvGraphicFramePr>
            <a:graphicFrameLocks noChangeAspect="1"/>
          </p:cNvGraphicFramePr>
          <p:nvPr/>
        </p:nvGraphicFramePr>
        <p:xfrm>
          <a:off x="4184650" y="4983163"/>
          <a:ext cx="485140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13" imgW="1943100" imgH="482600" progId="Equation.DSMT4">
                  <p:embed/>
                </p:oleObj>
              </mc:Choice>
              <mc:Fallback>
                <p:oleObj name="Equation" r:id="rId13" imgW="1943100" imgH="4826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4983163"/>
                        <a:ext cx="4851400" cy="120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6290" name="Rectangle 18"/>
          <p:cNvSpPr>
            <a:spLocks noChangeArrowheads="1"/>
          </p:cNvSpPr>
          <p:nvPr/>
        </p:nvSpPr>
        <p:spPr bwMode="auto">
          <a:xfrm>
            <a:off x="460375" y="4027488"/>
            <a:ext cx="2724150" cy="641350"/>
          </a:xfrm>
          <a:prstGeom prst="rect">
            <a:avLst/>
          </a:prstGeom>
          <a:solidFill>
            <a:srgbClr val="F3D1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Marginal self effect; MSE</a:t>
            </a:r>
          </a:p>
        </p:txBody>
      </p:sp>
      <p:sp>
        <p:nvSpPr>
          <p:cNvPr id="1206291" name="Rectangle 19"/>
          <p:cNvSpPr>
            <a:spLocks noChangeArrowheads="1"/>
          </p:cNvSpPr>
          <p:nvPr/>
        </p:nvSpPr>
        <p:spPr bwMode="auto">
          <a:xfrm>
            <a:off x="473075" y="5183188"/>
            <a:ext cx="2724150" cy="641350"/>
          </a:xfrm>
          <a:prstGeom prst="rect">
            <a:avLst/>
          </a:prstGeom>
          <a:solidFill>
            <a:srgbClr val="F3D1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Marginal cross effect; MCE</a:t>
            </a:r>
          </a:p>
        </p:txBody>
      </p:sp>
      <p:sp>
        <p:nvSpPr>
          <p:cNvPr id="1206292" name="AutoShape 20"/>
          <p:cNvSpPr>
            <a:spLocks noChangeArrowheads="1"/>
          </p:cNvSpPr>
          <p:nvPr/>
        </p:nvSpPr>
        <p:spPr bwMode="auto">
          <a:xfrm>
            <a:off x="3352800" y="4146550"/>
            <a:ext cx="800100" cy="317500"/>
          </a:xfrm>
          <a:prstGeom prst="rightArrow">
            <a:avLst>
              <a:gd name="adj1" fmla="val 50000"/>
              <a:gd name="adj2" fmla="val 63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6293" name="AutoShape 21"/>
          <p:cNvSpPr>
            <a:spLocks noChangeArrowheads="1"/>
          </p:cNvSpPr>
          <p:nvPr/>
        </p:nvSpPr>
        <p:spPr bwMode="auto">
          <a:xfrm>
            <a:off x="3390900" y="5289550"/>
            <a:ext cx="800100" cy="317500"/>
          </a:xfrm>
          <a:prstGeom prst="rightArrow">
            <a:avLst>
              <a:gd name="adj1" fmla="val 50000"/>
              <a:gd name="adj2" fmla="val 63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77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0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6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0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0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0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06290" grpId="0" animBg="1"/>
      <p:bldP spid="1206291" grpId="0" animBg="1"/>
      <p:bldP spid="1206292" grpId="0" animBg="1"/>
      <p:bldP spid="12062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248400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6F18CD-41CE-468E-9966-FF2FC775FA8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228600"/>
            <a:ext cx="8918575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dirty="0" smtClean="0">
                <a:solidFill>
                  <a:srgbClr val="660066"/>
                </a:solidFill>
              </a:rPr>
              <a:t>Binary Choice Models: </a:t>
            </a:r>
            <a:br>
              <a:rPr lang="en-US" sz="2400" b="1" dirty="0" smtClean="0">
                <a:solidFill>
                  <a:srgbClr val="660066"/>
                </a:solidFill>
              </a:rPr>
            </a:br>
            <a:r>
              <a:rPr lang="en-US" sz="2400" i="1" dirty="0" smtClean="0">
                <a:solidFill>
                  <a:srgbClr val="660066"/>
                </a:solidFill>
              </a:rPr>
              <a:t>Elasticity Effects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1"/>
            <a:ext cx="8785225" cy="5405438"/>
          </a:xfrm>
        </p:spPr>
        <p:txBody>
          <a:bodyPr/>
          <a:lstStyle/>
          <a:p>
            <a:pPr eaLnBrk="1" hangingPunct="1"/>
            <a:r>
              <a:rPr lang="en-US" sz="2000" b="1" i="1" dirty="0" smtClean="0"/>
              <a:t>Elasticity effects:</a:t>
            </a:r>
            <a:r>
              <a:rPr lang="en-US" sz="2000" dirty="0" smtClean="0"/>
              <a:t> Percentage change in the response variable with respect to one-percent change in another variable</a:t>
            </a:r>
            <a:endParaRPr lang="en-US" sz="2000" i="1" baseline="-250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/>
              <a:t>		     </a:t>
            </a:r>
          </a:p>
          <a:p>
            <a:pPr lvl="2" eaLnBrk="1" hangingPunct="1"/>
            <a:endParaRPr lang="en-US" sz="1600" dirty="0" smtClean="0"/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214470" name="Object 6"/>
          <p:cNvGraphicFramePr>
            <a:graphicFrameLocks noChangeAspect="1"/>
          </p:cNvGraphicFramePr>
          <p:nvPr/>
        </p:nvGraphicFramePr>
        <p:xfrm>
          <a:off x="2795588" y="2414588"/>
          <a:ext cx="6056312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7" imgW="2425700" imgH="457200" progId="Equation.DSMT4">
                  <p:embed/>
                </p:oleObj>
              </mc:Choice>
              <mc:Fallback>
                <p:oleObj name="Equation" r:id="rId7" imgW="24257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2414588"/>
                        <a:ext cx="6056312" cy="1141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4479" name="Rectangle 15"/>
          <p:cNvSpPr>
            <a:spLocks noChangeArrowheads="1"/>
          </p:cNvSpPr>
          <p:nvPr/>
        </p:nvSpPr>
        <p:spPr bwMode="auto">
          <a:xfrm>
            <a:off x="396875" y="2760663"/>
            <a:ext cx="1238250" cy="641350"/>
          </a:xfrm>
          <a:prstGeom prst="rect">
            <a:avLst/>
          </a:prstGeom>
          <a:solidFill>
            <a:srgbClr val="F3D1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Self elasticity</a:t>
            </a:r>
          </a:p>
        </p:txBody>
      </p:sp>
      <p:sp>
        <p:nvSpPr>
          <p:cNvPr id="1214480" name="Rectangle 16"/>
          <p:cNvSpPr>
            <a:spLocks noChangeArrowheads="1"/>
          </p:cNvSpPr>
          <p:nvPr/>
        </p:nvSpPr>
        <p:spPr bwMode="auto">
          <a:xfrm>
            <a:off x="333375" y="4322763"/>
            <a:ext cx="1250950" cy="641350"/>
          </a:xfrm>
          <a:prstGeom prst="rect">
            <a:avLst/>
          </a:prstGeom>
          <a:solidFill>
            <a:srgbClr val="F3D1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Cross elasticity</a:t>
            </a:r>
          </a:p>
        </p:txBody>
      </p:sp>
      <p:sp>
        <p:nvSpPr>
          <p:cNvPr id="1214481" name="AutoShape 17"/>
          <p:cNvSpPr>
            <a:spLocks noChangeArrowheads="1"/>
          </p:cNvSpPr>
          <p:nvPr/>
        </p:nvSpPr>
        <p:spPr bwMode="auto">
          <a:xfrm>
            <a:off x="1943100" y="2841625"/>
            <a:ext cx="800100" cy="317500"/>
          </a:xfrm>
          <a:prstGeom prst="rightArrow">
            <a:avLst>
              <a:gd name="adj1" fmla="val 50000"/>
              <a:gd name="adj2" fmla="val 63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4482" name="AutoShape 18"/>
          <p:cNvSpPr>
            <a:spLocks noChangeArrowheads="1"/>
          </p:cNvSpPr>
          <p:nvPr/>
        </p:nvSpPr>
        <p:spPr bwMode="auto">
          <a:xfrm>
            <a:off x="1905000" y="4378325"/>
            <a:ext cx="800100" cy="317500"/>
          </a:xfrm>
          <a:prstGeom prst="rightArrow">
            <a:avLst>
              <a:gd name="adj1" fmla="val 50000"/>
              <a:gd name="adj2" fmla="val 63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14483" name="Object 19"/>
          <p:cNvGraphicFramePr>
            <a:graphicFrameLocks noChangeAspect="1"/>
          </p:cNvGraphicFramePr>
          <p:nvPr/>
        </p:nvGraphicFramePr>
        <p:xfrm>
          <a:off x="2720975" y="4040188"/>
          <a:ext cx="6308725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2527300" imgH="457200" progId="Equation.DSMT4">
                  <p:embed/>
                </p:oleObj>
              </mc:Choice>
              <mc:Fallback>
                <p:oleObj name="Equation" r:id="rId9" imgW="2527300" imgH="45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4040188"/>
                        <a:ext cx="6308725" cy="1141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1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1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14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14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1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14479" grpId="0" animBg="1"/>
      <p:bldP spid="1214480" grpId="0" animBg="1"/>
      <p:bldP spid="1214481" grpId="0" animBg="1"/>
      <p:bldP spid="12144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78300" y="6049962"/>
            <a:ext cx="45085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F56E438-C21C-4C46-8E5B-3171ED93225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84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228600"/>
            <a:ext cx="8918575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dirty="0" smtClean="0">
                <a:solidFill>
                  <a:srgbClr val="660066"/>
                </a:solidFill>
              </a:rPr>
              <a:t>Binary Choice Models: </a:t>
            </a:r>
            <a:br>
              <a:rPr lang="en-US" sz="2400" b="1" dirty="0" smtClean="0">
                <a:solidFill>
                  <a:srgbClr val="660066"/>
                </a:solidFill>
              </a:rPr>
            </a:br>
            <a:r>
              <a:rPr lang="en-US" sz="2400" i="1" dirty="0" smtClean="0">
                <a:solidFill>
                  <a:srgbClr val="660066"/>
                </a:solidFill>
              </a:rPr>
              <a:t>Aggregate Effects</a:t>
            </a:r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427163"/>
            <a:ext cx="8785225" cy="4435475"/>
          </a:xfrm>
        </p:spPr>
        <p:txBody>
          <a:bodyPr/>
          <a:lstStyle/>
          <a:p>
            <a:pPr eaLnBrk="1" hangingPunct="1"/>
            <a:endParaRPr lang="en-US" sz="2000" i="1" baseline="-25000" smtClean="0"/>
          </a:p>
          <a:p>
            <a:pPr lvl="1" eaLnBrk="1" hangingPunct="1"/>
            <a:endParaRPr lang="en-US" sz="1800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sz="1800" smtClean="0"/>
              <a:t>		     </a:t>
            </a:r>
          </a:p>
          <a:p>
            <a:pPr lvl="2" eaLnBrk="1" hangingPunct="1"/>
            <a:endParaRPr lang="en-US" sz="1600" smtClean="0"/>
          </a:p>
        </p:txBody>
      </p:sp>
      <p:sp>
        <p:nvSpPr>
          <p:cNvPr id="184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1" name="Rectangle 5"/>
          <p:cNvSpPr>
            <a:spLocks noChangeArrowheads="1"/>
          </p:cNvSpPr>
          <p:nvPr/>
        </p:nvSpPr>
        <p:spPr bwMode="auto">
          <a:xfrm>
            <a:off x="0" y="238125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graphicFrame>
        <p:nvGraphicFramePr>
          <p:cNvPr id="1216518" name="Object 6"/>
          <p:cNvGraphicFramePr>
            <a:graphicFrameLocks noChangeAspect="1"/>
          </p:cNvGraphicFramePr>
          <p:nvPr/>
        </p:nvGraphicFramePr>
        <p:xfrm>
          <a:off x="863600" y="2147888"/>
          <a:ext cx="7448550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7" imgW="4483100" imgH="2514600" progId="Equation.DSMT4">
                  <p:embed/>
                </p:oleObj>
              </mc:Choice>
              <mc:Fallback>
                <p:oleObj name="Equation" r:id="rId7" imgW="4483100" imgH="2514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2147888"/>
                        <a:ext cx="7448550" cy="417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14"/>
          <p:cNvGraphicFramePr>
            <a:graphicFrameLocks noChangeAspect="1"/>
          </p:cNvGraphicFramePr>
          <p:nvPr/>
        </p:nvGraphicFramePr>
        <p:xfrm>
          <a:off x="1457325" y="1341438"/>
          <a:ext cx="131127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9" imgW="825500" imgH="469900" progId="Equation.DSMT4">
                  <p:embed/>
                </p:oleObj>
              </mc:Choice>
              <mc:Fallback>
                <p:oleObj name="Equation" r:id="rId9" imgW="825500" imgH="4699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1341438"/>
                        <a:ext cx="1311275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15"/>
          <p:cNvGraphicFramePr>
            <a:graphicFrameLocks noChangeAspect="1"/>
          </p:cNvGraphicFramePr>
          <p:nvPr/>
        </p:nvGraphicFramePr>
        <p:xfrm>
          <a:off x="3824288" y="1344613"/>
          <a:ext cx="1331912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1" imgW="812447" imgH="469696" progId="Equation.DSMT4">
                  <p:embed/>
                </p:oleObj>
              </mc:Choice>
              <mc:Fallback>
                <p:oleObj name="Equation" r:id="rId11" imgW="812447" imgH="46969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288" y="1344613"/>
                        <a:ext cx="1331912" cy="769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6529" name="Rectangle 17"/>
          <p:cNvSpPr>
            <a:spLocks noChangeArrowheads="1"/>
          </p:cNvSpPr>
          <p:nvPr/>
        </p:nvSpPr>
        <p:spPr bwMode="auto">
          <a:xfrm>
            <a:off x="533400" y="2159000"/>
            <a:ext cx="7988300" cy="4152900"/>
          </a:xfrm>
          <a:prstGeom prst="rect">
            <a:avLst/>
          </a:prstGeom>
          <a:solidFill>
            <a:srgbClr val="F1C9FF">
              <a:alpha val="30196"/>
            </a:srgbClr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1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1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165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145</TotalTime>
  <Words>359</Words>
  <Application>Microsoft Office PowerPoint</Application>
  <PresentationFormat>On-screen Show (4:3)</PresentationFormat>
  <Paragraphs>65</Paragraphs>
  <Slides>7</Slides>
  <Notes>5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Equity</vt:lpstr>
      <vt:lpstr>Bitmap Image</vt:lpstr>
      <vt:lpstr>Equation</vt:lpstr>
      <vt:lpstr>PowerPoint Presentation</vt:lpstr>
      <vt:lpstr>Important Specification Issues</vt:lpstr>
      <vt:lpstr>Binary Choice Models: Empirical Specification and Interpretation: Model 1</vt:lpstr>
      <vt:lpstr>Binary Choice Models: Empirical Specification and Interpretation: Model 2</vt:lpstr>
      <vt:lpstr>Binary Choice Models:  Marginal Effects</vt:lpstr>
      <vt:lpstr>Binary Choice Models:  Elasticity Effects</vt:lpstr>
      <vt:lpstr>Binary Choice Models:  Aggregate Effects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jjl0006</dc:creator>
  <cp:lastModifiedBy>Paleti, Rajesh</cp:lastModifiedBy>
  <cp:revision>33</cp:revision>
  <dcterms:created xsi:type="dcterms:W3CDTF">2013-08-26T16:27:43Z</dcterms:created>
  <dcterms:modified xsi:type="dcterms:W3CDTF">2013-09-15T22:03:54Z</dcterms:modified>
</cp:coreProperties>
</file>