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51" r:id="rId2"/>
    <p:sldMasterId id="2147483811" r:id="rId3"/>
    <p:sldMasterId id="2147484059" r:id="rId4"/>
  </p:sldMasterIdLst>
  <p:notesMasterIdLst>
    <p:notesMasterId r:id="rId12"/>
  </p:notesMasterIdLst>
  <p:handoutMasterIdLst>
    <p:handoutMasterId r:id="rId13"/>
  </p:handoutMasterIdLst>
  <p:sldIdLst>
    <p:sldId id="574" r:id="rId5"/>
    <p:sldId id="575" r:id="rId6"/>
    <p:sldId id="576" r:id="rId7"/>
    <p:sldId id="578" r:id="rId8"/>
    <p:sldId id="579" r:id="rId9"/>
    <p:sldId id="580" r:id="rId10"/>
    <p:sldId id="573" r:id="rId11"/>
  </p:sldIdLst>
  <p:sldSz cx="9144000" cy="6858000" type="screen4x3"/>
  <p:notesSz cx="7315200" cy="9601200"/>
  <p:defaultTextStyle>
    <a:defPPr>
      <a:defRPr lang="en-US"/>
    </a:defPPr>
    <a:lvl1pPr algn="ctr" rtl="0" fontAlgn="base">
      <a:spcBef>
        <a:spcPct val="50000"/>
      </a:spcBef>
      <a:spcAft>
        <a:spcPct val="0"/>
      </a:spcAft>
      <a:defRPr sz="1400" kern="1200">
        <a:solidFill>
          <a:schemeClr val="tx1"/>
        </a:solidFill>
        <a:latin typeface="Times New Roman" pitchFamily="18" charset="0"/>
        <a:ea typeface="+mn-ea"/>
        <a:cs typeface="+mn-cs"/>
      </a:defRPr>
    </a:lvl1pPr>
    <a:lvl2pPr marL="457200" algn="ctr" rtl="0" fontAlgn="base">
      <a:spcBef>
        <a:spcPct val="50000"/>
      </a:spcBef>
      <a:spcAft>
        <a:spcPct val="0"/>
      </a:spcAft>
      <a:defRPr sz="1400" kern="1200">
        <a:solidFill>
          <a:schemeClr val="tx1"/>
        </a:solidFill>
        <a:latin typeface="Times New Roman" pitchFamily="18" charset="0"/>
        <a:ea typeface="+mn-ea"/>
        <a:cs typeface="+mn-cs"/>
      </a:defRPr>
    </a:lvl2pPr>
    <a:lvl3pPr marL="914400" algn="ctr" rtl="0" fontAlgn="base">
      <a:spcBef>
        <a:spcPct val="50000"/>
      </a:spcBef>
      <a:spcAft>
        <a:spcPct val="0"/>
      </a:spcAft>
      <a:defRPr sz="1400" kern="1200">
        <a:solidFill>
          <a:schemeClr val="tx1"/>
        </a:solidFill>
        <a:latin typeface="Times New Roman" pitchFamily="18" charset="0"/>
        <a:ea typeface="+mn-ea"/>
        <a:cs typeface="+mn-cs"/>
      </a:defRPr>
    </a:lvl3pPr>
    <a:lvl4pPr marL="1371600" algn="ctr" rtl="0" fontAlgn="base">
      <a:spcBef>
        <a:spcPct val="50000"/>
      </a:spcBef>
      <a:spcAft>
        <a:spcPct val="0"/>
      </a:spcAft>
      <a:defRPr sz="1400" kern="1200">
        <a:solidFill>
          <a:schemeClr val="tx1"/>
        </a:solidFill>
        <a:latin typeface="Times New Roman" pitchFamily="18" charset="0"/>
        <a:ea typeface="+mn-ea"/>
        <a:cs typeface="+mn-cs"/>
      </a:defRPr>
    </a:lvl4pPr>
    <a:lvl5pPr marL="1828800" algn="ctr" rtl="0" fontAlgn="base">
      <a:spcBef>
        <a:spcPct val="50000"/>
      </a:spcBef>
      <a:spcAft>
        <a:spcPct val="0"/>
      </a:spcAft>
      <a:defRPr sz="1400" kern="1200">
        <a:solidFill>
          <a:schemeClr val="tx1"/>
        </a:solidFill>
        <a:latin typeface="Times New Roman" pitchFamily="18" charset="0"/>
        <a:ea typeface="+mn-ea"/>
        <a:cs typeface="+mn-cs"/>
      </a:defRPr>
    </a:lvl5pPr>
    <a:lvl6pPr marL="2286000" algn="l" defTabSz="914400" rtl="0" eaLnBrk="1" latinLnBrk="0" hangingPunct="1">
      <a:defRPr sz="1400" kern="1200">
        <a:solidFill>
          <a:schemeClr val="tx1"/>
        </a:solidFill>
        <a:latin typeface="Times New Roman" pitchFamily="18" charset="0"/>
        <a:ea typeface="+mn-ea"/>
        <a:cs typeface="+mn-cs"/>
      </a:defRPr>
    </a:lvl6pPr>
    <a:lvl7pPr marL="2743200" algn="l" defTabSz="914400" rtl="0" eaLnBrk="1" latinLnBrk="0" hangingPunct="1">
      <a:defRPr sz="1400" kern="1200">
        <a:solidFill>
          <a:schemeClr val="tx1"/>
        </a:solidFill>
        <a:latin typeface="Times New Roman" pitchFamily="18" charset="0"/>
        <a:ea typeface="+mn-ea"/>
        <a:cs typeface="+mn-cs"/>
      </a:defRPr>
    </a:lvl7pPr>
    <a:lvl8pPr marL="3200400" algn="l" defTabSz="914400" rtl="0" eaLnBrk="1" latinLnBrk="0" hangingPunct="1">
      <a:defRPr sz="1400" kern="1200">
        <a:solidFill>
          <a:schemeClr val="tx1"/>
        </a:solidFill>
        <a:latin typeface="Times New Roman" pitchFamily="18" charset="0"/>
        <a:ea typeface="+mn-ea"/>
        <a:cs typeface="+mn-cs"/>
      </a:defRPr>
    </a:lvl8pPr>
    <a:lvl9pPr marL="3657600" algn="l" defTabSz="914400" rtl="0" eaLnBrk="1" latinLnBrk="0" hangingPunct="1">
      <a:defRPr sz="1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1C9FF"/>
    <a:srgbClr val="E7A3FF"/>
    <a:srgbClr val="660066"/>
    <a:srgbClr val="420042"/>
    <a:srgbClr val="A50021"/>
    <a:srgbClr val="006600"/>
    <a:srgbClr val="FCF3FF"/>
    <a:srgbClr val="00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3" autoAdjust="0"/>
    <p:restoredTop sz="49104" autoAdjust="0"/>
  </p:normalViewPr>
  <p:slideViewPr>
    <p:cSldViewPr snapToGrid="0">
      <p:cViewPr>
        <p:scale>
          <a:sx n="66" d="100"/>
          <a:sy n="66" d="100"/>
        </p:scale>
        <p:origin x="-1548" y="11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53" d="100"/>
          <a:sy n="53" d="100"/>
        </p:scale>
        <p:origin x="-2814" y="-96"/>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1890"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l" defTabSz="966788">
              <a:spcBef>
                <a:spcPct val="0"/>
              </a:spcBef>
              <a:defRPr sz="1300">
                <a:latin typeface="Arial" pitchFamily="34" charset="0"/>
              </a:defRPr>
            </a:lvl1pPr>
          </a:lstStyle>
          <a:p>
            <a:pPr>
              <a:defRPr/>
            </a:pPr>
            <a:endParaRPr lang="en-US"/>
          </a:p>
        </p:txBody>
      </p:sp>
      <p:sp>
        <p:nvSpPr>
          <p:cNvPr id="1061891" name="Rectangle 3"/>
          <p:cNvSpPr>
            <a:spLocks noGrp="1" noChangeArrowheads="1"/>
          </p:cNvSpPr>
          <p:nvPr>
            <p:ph type="dt" sz="quarter" idx="1"/>
          </p:nvPr>
        </p:nvSpPr>
        <p:spPr bwMode="auto">
          <a:xfrm>
            <a:off x="4143375"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r" defTabSz="966788">
              <a:spcBef>
                <a:spcPct val="0"/>
              </a:spcBef>
              <a:defRPr sz="1300">
                <a:latin typeface="Arial" pitchFamily="34" charset="0"/>
              </a:defRPr>
            </a:lvl1pPr>
          </a:lstStyle>
          <a:p>
            <a:pPr>
              <a:defRPr/>
            </a:pPr>
            <a:endParaRPr lang="en-US"/>
          </a:p>
        </p:txBody>
      </p:sp>
      <p:sp>
        <p:nvSpPr>
          <p:cNvPr id="1061892" name="Rectangle 4"/>
          <p:cNvSpPr>
            <a:spLocks noGrp="1" noChangeArrowheads="1"/>
          </p:cNvSpPr>
          <p:nvPr>
            <p:ph type="ftr" sz="quarter" idx="2"/>
          </p:nvPr>
        </p:nvSpPr>
        <p:spPr bwMode="auto">
          <a:xfrm>
            <a:off x="0"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l" defTabSz="966788">
              <a:spcBef>
                <a:spcPct val="0"/>
              </a:spcBef>
              <a:defRPr sz="1300">
                <a:latin typeface="Arial" pitchFamily="34" charset="0"/>
              </a:defRPr>
            </a:lvl1pPr>
          </a:lstStyle>
          <a:p>
            <a:pPr>
              <a:defRPr/>
            </a:pPr>
            <a:endParaRPr lang="en-US"/>
          </a:p>
        </p:txBody>
      </p:sp>
      <p:sp>
        <p:nvSpPr>
          <p:cNvPr id="1061893" name="Rectangle 5"/>
          <p:cNvSpPr>
            <a:spLocks noGrp="1" noChangeArrowheads="1"/>
          </p:cNvSpPr>
          <p:nvPr>
            <p:ph type="sldNum" sz="quarter" idx="3"/>
          </p:nvPr>
        </p:nvSpPr>
        <p:spPr bwMode="auto">
          <a:xfrm>
            <a:off x="4143375"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r" defTabSz="966788">
              <a:spcBef>
                <a:spcPct val="0"/>
              </a:spcBef>
              <a:defRPr sz="1300">
                <a:latin typeface="Arial" pitchFamily="34" charset="0"/>
              </a:defRPr>
            </a:lvl1pPr>
          </a:lstStyle>
          <a:p>
            <a:pPr>
              <a:defRPr/>
            </a:pPr>
            <a:fld id="{2CE82629-6B1C-480B-AD95-7266A9D5123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l" defTabSz="966788">
              <a:spcBef>
                <a:spcPct val="0"/>
              </a:spcBef>
              <a:defRPr sz="1300">
                <a:latin typeface="Arial" pitchFamily="34" charset="0"/>
              </a:defRPr>
            </a:lvl1pPr>
          </a:lstStyle>
          <a:p>
            <a:pPr>
              <a:defRPr/>
            </a:pPr>
            <a:endParaRPr lang="en-US"/>
          </a:p>
        </p:txBody>
      </p:sp>
      <p:sp>
        <p:nvSpPr>
          <p:cNvPr id="82947" name="Rectangle 3"/>
          <p:cNvSpPr>
            <a:spLocks noGrp="1" noChangeArrowheads="1"/>
          </p:cNvSpPr>
          <p:nvPr>
            <p:ph type="dt" idx="1"/>
          </p:nvPr>
        </p:nvSpPr>
        <p:spPr bwMode="auto">
          <a:xfrm>
            <a:off x="4143375"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r" defTabSz="966788">
              <a:spcBef>
                <a:spcPct val="0"/>
              </a:spcBef>
              <a:defRPr sz="1300">
                <a:latin typeface="Arial" pitchFamily="34" charset="0"/>
              </a:defRPr>
            </a:lvl1pPr>
          </a:lstStyle>
          <a:p>
            <a:pPr>
              <a:defRPr/>
            </a:pPr>
            <a:endParaRPr lang="en-US"/>
          </a:p>
        </p:txBody>
      </p:sp>
      <p:sp>
        <p:nvSpPr>
          <p:cNvPr id="16388" name="Rectangle 4"/>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2949" name="Rectangle 5"/>
          <p:cNvSpPr>
            <a:spLocks noGrp="1" noChangeArrowheads="1"/>
          </p:cNvSpPr>
          <p:nvPr>
            <p:ph type="body" sz="quarter" idx="3"/>
          </p:nvPr>
        </p:nvSpPr>
        <p:spPr bwMode="auto">
          <a:xfrm>
            <a:off x="731838" y="4560888"/>
            <a:ext cx="5851525" cy="4319587"/>
          </a:xfrm>
          <a:prstGeom prst="rect">
            <a:avLst/>
          </a:prstGeom>
          <a:noFill/>
          <a:ln>
            <a:noFill/>
          </a:ln>
          <a:effectLs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2950" name="Rectangle 6"/>
          <p:cNvSpPr>
            <a:spLocks noGrp="1" noChangeArrowheads="1"/>
          </p:cNvSpPr>
          <p:nvPr>
            <p:ph type="ftr" sz="quarter" idx="4"/>
          </p:nvPr>
        </p:nvSpPr>
        <p:spPr bwMode="auto">
          <a:xfrm>
            <a:off x="0"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l" defTabSz="966788">
              <a:spcBef>
                <a:spcPct val="0"/>
              </a:spcBef>
              <a:defRPr sz="1300">
                <a:latin typeface="Arial" pitchFamily="34" charset="0"/>
              </a:defRPr>
            </a:lvl1pPr>
          </a:lstStyle>
          <a:p>
            <a:pPr>
              <a:defRPr/>
            </a:pPr>
            <a:endParaRPr lang="en-US"/>
          </a:p>
        </p:txBody>
      </p:sp>
      <p:sp>
        <p:nvSpPr>
          <p:cNvPr id="82951" name="Rectangle 7"/>
          <p:cNvSpPr>
            <a:spLocks noGrp="1" noChangeArrowheads="1"/>
          </p:cNvSpPr>
          <p:nvPr>
            <p:ph type="sldNum" sz="quarter" idx="5"/>
          </p:nvPr>
        </p:nvSpPr>
        <p:spPr bwMode="auto">
          <a:xfrm>
            <a:off x="4143375"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r" defTabSz="966788">
              <a:spcBef>
                <a:spcPct val="0"/>
              </a:spcBef>
              <a:defRPr sz="1300">
                <a:latin typeface="Arial" pitchFamily="34" charset="0"/>
              </a:defRPr>
            </a:lvl1pPr>
          </a:lstStyle>
          <a:p>
            <a:pPr>
              <a:defRPr/>
            </a:pPr>
            <a:fld id="{2D37CA27-40CD-4CD1-92BB-B5C3A293E77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miter lim="800000"/>
            <a:headEnd/>
            <a:tailEnd/>
          </a:ln>
        </p:spPr>
        <p:txBody>
          <a:bodyPr/>
          <a:lstStyle/>
          <a:p>
            <a:fld id="{1BBD1F52-AA09-4C52-89F6-03ABC73323FC}" type="slidenum">
              <a:rPr lang="en-US" altLang="en-US" smtClean="0">
                <a:latin typeface="Arial" charset="0"/>
              </a:rPr>
              <a:pPr/>
              <a:t>1</a:t>
            </a:fld>
            <a:endParaRPr lang="en-US" altLang="en-US" smtClean="0">
              <a:latin typeface="Arial" charset="0"/>
            </a:endParaRPr>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dirty="0" smtClean="0">
                <a:latin typeface="Arial" charset="0"/>
              </a:rPr>
              <a:t>Hello, My name is </a:t>
            </a:r>
            <a:r>
              <a:rPr lang="en-US" altLang="en-US" dirty="0" err="1" smtClean="0">
                <a:latin typeface="Arial" charset="0"/>
              </a:rPr>
              <a:t>Raghu</a:t>
            </a:r>
            <a:r>
              <a:rPr lang="en-US" altLang="en-US" dirty="0" smtClean="0">
                <a:latin typeface="Arial" charset="0"/>
              </a:rPr>
              <a:t> </a:t>
            </a:r>
            <a:r>
              <a:rPr lang="en-US" altLang="en-US" dirty="0" err="1" smtClean="0">
                <a:latin typeface="Arial" charset="0"/>
              </a:rPr>
              <a:t>Sidharthan</a:t>
            </a:r>
            <a:r>
              <a:rPr lang="en-US" altLang="en-US" dirty="0" smtClean="0">
                <a:latin typeface="Arial" charset="0"/>
              </a:rPr>
              <a:t> and I work as a Travel demand modeler at Parsons Brinckerhoff in Seattle. In probabilistic choice models we have two components of utility. The first one is the deterministic portion of the utility and the second one is the stochastic portion of the utility. In this video I will discuss the various components that make the deterministic portion of the utility. The deterministic component of the utility is known by other names also such as the ‘the observable component’ and ‘the systematic component’. The idea behind using these names is that we can represent this deterministic component using mathematical functions of attributes that are observed or measured. </a:t>
            </a:r>
          </a:p>
          <a:p>
            <a:pPr eaLnBrk="1" hangingPunct="1"/>
            <a:endParaRPr lang="en-US" altLang="en-US" dirty="0" smtClean="0">
              <a:latin typeface="Arial" charset="0"/>
            </a:endParaRPr>
          </a:p>
          <a:p>
            <a:pPr eaLnBrk="1" hangingPunct="1"/>
            <a:r>
              <a:rPr lang="en-US" altLang="en-US" dirty="0" smtClean="0">
                <a:latin typeface="Arial" charset="0"/>
              </a:rPr>
              <a:t>Any mathematical form can be used for specifying the deterministic component; however in practice a linear additive form is used to simplify estimation. From a behavioral point of view the deterministic component of the utility can be said to be arising from three different sources. The first one is the one attributable to the characteristics of the decision maker. The second portion is the those that are attributable to the alternatives and finally the third one attributable to the interaction between individual alternatives and the decision maker. Now we will </a:t>
            </a:r>
            <a:r>
              <a:rPr lang="en-US" altLang="en-US" dirty="0" smtClean="0">
                <a:latin typeface="Arial" charset="0"/>
              </a:rPr>
              <a:t>discuss </a:t>
            </a:r>
            <a:r>
              <a:rPr lang="en-US" altLang="en-US" dirty="0" smtClean="0">
                <a:latin typeface="Arial" charset="0"/>
              </a:rPr>
              <a:t>each of these components in more detail.</a:t>
            </a:r>
          </a:p>
          <a:p>
            <a:pPr eaLnBrk="1" hangingPunct="1"/>
            <a:endParaRPr lang="en-US" alt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miter lim="800000"/>
            <a:headEnd/>
            <a:tailEnd/>
          </a:ln>
        </p:spPr>
        <p:txBody>
          <a:bodyPr/>
          <a:lstStyle/>
          <a:p>
            <a:fld id="{A167617E-8A13-47AF-9A3C-2D171EECD294}" type="slidenum">
              <a:rPr lang="en-US" altLang="en-US" smtClean="0">
                <a:latin typeface="Arial" charset="0"/>
              </a:rPr>
              <a:pPr/>
              <a:t>2</a:t>
            </a:fld>
            <a:endParaRPr lang="en-US" altLang="en-US" smtClean="0">
              <a:latin typeface="Arial" charset="0"/>
            </a:endParaRPr>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smtClean="0">
                <a:latin typeface="Arial" charset="0"/>
              </a:rPr>
              <a:t>First we will discuss the utility associated with the attributes of alternatives. So, these are factors that influence the utility of an alternative and is experienced by every decision maker who comes across that alternative. A good example of this type of variable  in the mode choice context is the level of service attributes such as travel time and travel cost of different transportation alternatives. These are characteristics of the alternatives of the choice process and by definition this can be different for different alternatives. </a:t>
            </a:r>
            <a:r>
              <a:rPr lang="en-US" altLang="en-US" sz="800" smtClean="0">
                <a:solidFill>
                  <a:srgbClr val="FFC000"/>
                </a:solidFill>
                <a:latin typeface="Arial" charset="0"/>
              </a:rPr>
              <a:t>Additionally, it must vary across different decision makers  for it to be used in the choice modeling process. Otherwise the effect of the attribute on the decision process cannot be distinguished from overall biases. In the equation at the bottom of the slide the variable Xi1 is a alternative specific variable and Gamma1 is the corresponding coefficient for the first alternative.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miter lim="800000"/>
            <a:headEnd/>
            <a:tailEnd/>
          </a:ln>
        </p:spPr>
        <p:txBody>
          <a:bodyPr/>
          <a:lstStyle/>
          <a:p>
            <a:fld id="{42E38672-108A-415E-915A-A934920991E0}" type="slidenum">
              <a:rPr lang="en-US" altLang="en-US" smtClean="0">
                <a:latin typeface="Arial" charset="0"/>
              </a:rPr>
              <a:pPr/>
              <a:t>3</a:t>
            </a:fld>
            <a:endParaRPr lang="en-US" altLang="en-US" smtClean="0">
              <a:latin typeface="Arial" charset="0"/>
            </a:endParaRPr>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dirty="0" smtClean="0">
                <a:latin typeface="Arial" charset="0"/>
              </a:rPr>
              <a:t>Now consider the mode choice context again – with three alternatives: Drive Alone, Share Ride and Transit.. Each of these modes has unique values for the travel time attribute and the travel cost attribute depending on the origin destination and the time of travel for each individual. Since these attributes are alternative specific it is theoretically possible to estimate a separate coefficient for each of the three alternatives. However, in practice this is not done due to both intuitive behavioral considerations and for parsimony in the number of estimated parameters. </a:t>
            </a:r>
          </a:p>
          <a:p>
            <a:pPr eaLnBrk="1" hangingPunct="1"/>
            <a:r>
              <a:rPr lang="en-US" altLang="en-US" dirty="0" smtClean="0">
                <a:latin typeface="Arial" charset="0"/>
              </a:rPr>
              <a:t>In the set of utility equations on the top of this slide, a generic set of coefficient is estimated for the travel time and travel cost attributes. However, in the bottom set of utility equations a different coefficient is specified for the transit travel time. The intuitive reasoning behind this is that transit travel time involves significant out-of-vehicle travel time and these are valued differently from in-vehicle travel time of the other two modes by passengers. Also note that the frequency attribute is applicable only for the transit alternative and is therefore included in the utility equation of only the transit alternative.</a:t>
            </a:r>
            <a:endParaRPr lang="en-US" alt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miter lim="800000"/>
            <a:headEnd/>
            <a:tailEnd/>
          </a:ln>
        </p:spPr>
        <p:txBody>
          <a:bodyPr/>
          <a:lstStyle/>
          <a:p>
            <a:fld id="{680CE574-BA19-4717-B711-DE0FFD42D0E4}" type="slidenum">
              <a:rPr lang="en-US" altLang="en-US" smtClean="0">
                <a:latin typeface="Arial" charset="0"/>
              </a:rPr>
              <a:pPr/>
              <a:t>4</a:t>
            </a:fld>
            <a:endParaRPr lang="en-US" altLang="en-US" smtClean="0">
              <a:latin typeface="Arial" charset="0"/>
            </a:endParaRPr>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dirty="0" smtClean="0">
                <a:latin typeface="Arial" charset="0"/>
              </a:rPr>
              <a:t>Before we move to the next section where we discuss the utility component related to the decision maker, we will take a look at the alternative specific constants. As we saw before, the probabilistic utility models takes into account unobserved factors that govern the choice process. However, it might happen that the attributes that contribute to the utility of some alternatives are better observed, while of others are not. So this creates a preference or bias towards some alternatives relative to other alternatives. This is captured in the modeling process by having coefficients called as alternative specific constants. In practice this is achieved by estimating alternative specific coefficients for variables which takes the value one for the corresponding alternative and zero for others. </a:t>
            </a:r>
          </a:p>
          <a:p>
            <a:pPr eaLnBrk="1" hangingPunct="1"/>
            <a:endParaRPr lang="en-US" altLang="en-US" dirty="0" smtClean="0">
              <a:latin typeface="Arial" charset="0"/>
            </a:endParaRPr>
          </a:p>
          <a:p>
            <a:pPr eaLnBrk="1" hangingPunct="1"/>
            <a:r>
              <a:rPr lang="en-US" altLang="en-US" dirty="0" smtClean="0">
                <a:latin typeface="Arial" charset="0"/>
              </a:rPr>
              <a:t>As noted earlier, since only the utility differences matter in the utility models, one of the alternative specific constant needs to be set to zero for estimation. </a:t>
            </a:r>
            <a:endParaRPr lang="en-US" alt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miter lim="800000"/>
            <a:headEnd/>
            <a:tailEnd/>
          </a:ln>
        </p:spPr>
        <p:txBody>
          <a:bodyPr/>
          <a:lstStyle/>
          <a:p>
            <a:fld id="{A5F2F436-95FA-4903-9823-AAEC408494D7}" type="slidenum">
              <a:rPr lang="en-US" altLang="en-US" smtClean="0">
                <a:latin typeface="Arial" charset="0"/>
              </a:rPr>
              <a:pPr/>
              <a:t>5</a:t>
            </a:fld>
            <a:endParaRPr lang="en-US" altLang="en-US" smtClean="0">
              <a:latin typeface="Arial" charset="0"/>
            </a:endParaRPr>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dirty="0" smtClean="0">
                <a:latin typeface="Arial" charset="0"/>
              </a:rPr>
              <a:t>Next we look at the second kind of variables, namely, those that are the characteristics of the decision maker. In a population different segments can have different preferences towards various alternatives; for example young adults might prefer transit relative to drive alone mode while a middle aged adult might prefer driving alone to using transit. Such variability in preferences are captured in the model by using these utility components that are decision maker specific. Some examples for this kind of variable in a mode choice context are: household income, gender of the individual, number of cars owned by the household etc. </a:t>
            </a:r>
          </a:p>
          <a:p>
            <a:pPr eaLnBrk="1" hangingPunct="1"/>
            <a:r>
              <a:rPr lang="en-US" altLang="en-US" dirty="0" smtClean="0">
                <a:latin typeface="Arial" charset="0"/>
              </a:rPr>
              <a:t>Since the decision maker specific variables do not change across alternatives, by the very definition, it is necessary that the coefficient of the variable is different in at least one of the alternatives. </a:t>
            </a:r>
            <a:endParaRPr lang="en-US" alt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miter lim="800000"/>
            <a:headEnd/>
            <a:tailEnd/>
          </a:ln>
        </p:spPr>
        <p:txBody>
          <a:bodyPr/>
          <a:lstStyle/>
          <a:p>
            <a:fld id="{A2958DFF-EB4B-47FE-AC1C-9CF0DC435992}" type="slidenum">
              <a:rPr lang="en-US" altLang="en-US" smtClean="0">
                <a:latin typeface="Arial" charset="0"/>
              </a:rPr>
              <a:pPr/>
              <a:t>6</a:t>
            </a:fld>
            <a:endParaRPr lang="en-US" altLang="en-US" smtClean="0">
              <a:latin typeface="Arial" charset="0"/>
            </a:endParaRPr>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dirty="0" smtClean="0">
                <a:latin typeface="Arial" charset="0"/>
              </a:rPr>
              <a:t>Finally, we look at the third kind of utility variables; those that capture the interaction between alternative attribute and decision maker characteristics. In many choice process scenarios the use of such interacted variables can be warranted. We again look at the mode choice context. A high income commuter might place less importance on travel cost compared to a low income commuter. This is captured by having a variable obtained by dividing the cost of travel by the annual income of the household. Similarly, a female traveler might be more sensitive to the travel time, which can be captured by having a variable composed of the product of a dummy variable for female times the travel time. </a:t>
            </a:r>
          </a:p>
          <a:p>
            <a:pPr eaLnBrk="1" hangingPunct="1"/>
            <a:endParaRPr lang="en-US" altLang="en-US" dirty="0" smtClean="0">
              <a:latin typeface="Arial" charset="0"/>
            </a:endParaRPr>
          </a:p>
          <a:p>
            <a:pPr eaLnBrk="1" hangingPunct="1"/>
            <a:r>
              <a:rPr lang="en-US" altLang="en-US" dirty="0" smtClean="0">
                <a:latin typeface="Arial" charset="0"/>
              </a:rPr>
              <a:t>As always care should be taken to interpret the estimated coefficients, especially when there are such interacted variables. In the set of utility equations in this slide, Gamma 1 represent the utility value of one minute of travel time to men and Gamma 2 represents the additional utility value of one minute of travel time to women. </a:t>
            </a:r>
          </a:p>
          <a:p>
            <a:pPr eaLnBrk="1" hangingPunct="1"/>
            <a:endParaRPr lang="en-US" alt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miter lim="800000"/>
            <a:headEnd/>
            <a:tailEnd/>
          </a:ln>
        </p:spPr>
        <p:txBody>
          <a:bodyPr/>
          <a:lstStyle/>
          <a:p>
            <a:fld id="{622AD568-CB61-4195-ABED-67C53D3851DA}" type="slidenum">
              <a:rPr lang="en-US" altLang="en-US" smtClean="0">
                <a:latin typeface="Arial" charset="0"/>
              </a:rPr>
              <a:pPr/>
              <a:t>7</a:t>
            </a:fld>
            <a:endParaRPr lang="en-US" altLang="en-US" smtClean="0">
              <a:latin typeface="Arial" charset="0"/>
            </a:endParaRPr>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dirty="0" smtClean="0">
                <a:latin typeface="Arial" charset="0"/>
              </a:rPr>
              <a:t>In the previous slides we examined the different components of the deterministic part of the utility. However, there will be unobserved factors that are not captured by the choice process in most discrete choice problems. These are represented by a random error term epsilon. Some of the factors that contributes to this random error are: Imperfect information to the decision maker, measurement errors, omission of model attributes, omission of characteristics of the individual that influence his/her choice decision and errors in the utility function.</a:t>
            </a:r>
          </a:p>
          <a:p>
            <a:pPr eaLnBrk="1" hangingPunct="1"/>
            <a:endParaRPr lang="en-US" altLang="en-US" sz="1600" dirty="0" smtClean="0">
              <a:latin typeface="Arial" charset="0"/>
            </a:endParaRPr>
          </a:p>
          <a:p>
            <a:pPr eaLnBrk="1" hangingPunct="1"/>
            <a:r>
              <a:rPr lang="en-US" altLang="en-US" sz="1600" dirty="0" smtClean="0">
                <a:latin typeface="Arial" charset="0"/>
              </a:rPr>
              <a:t>Different assumptions about the distribution of the random variables associated with the utility of each alternative result in different representations of the model used to describe and predict choice probabilities.</a:t>
            </a:r>
          </a:p>
          <a:p>
            <a:pPr eaLnBrk="1" hangingPunct="1"/>
            <a:endParaRPr lang="en-US" alt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8" name="Rectangle 10"/>
            <p:cNvSpPr>
              <a:spLocks noChangeArrowheads="1"/>
            </p:cNvSpPr>
            <p:nvPr/>
          </p:nvSpPr>
          <p:spPr bwMode="auto">
            <a:xfrm>
              <a:off x="400" y="1536"/>
              <a:ext cx="20" cy="663"/>
            </a:xfrm>
            <a:prstGeom prst="rect">
              <a:avLst/>
            </a:prstGeom>
            <a:solidFill>
              <a:schemeClr val="bg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grpSp>
      <p:sp>
        <p:nvSpPr>
          <p:cNvPr id="244748"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A7692489-54D4-4B5D-B08B-16A56B22E34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C4081A1-3F24-4FFE-B7B6-DB62C617802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0"/>
            <a:ext cx="1952625" cy="6132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0"/>
            <a:ext cx="5707063" cy="6132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4214180-65B3-436D-BB17-354D64FDBA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8" name="Rectangle 10"/>
            <p:cNvSpPr>
              <a:spLocks noChangeArrowheads="1"/>
            </p:cNvSpPr>
            <p:nvPr/>
          </p:nvSpPr>
          <p:spPr bwMode="auto">
            <a:xfrm>
              <a:off x="400" y="1536"/>
              <a:ext cx="20" cy="663"/>
            </a:xfrm>
            <a:prstGeom prst="rect">
              <a:avLst/>
            </a:prstGeom>
            <a:solidFill>
              <a:schemeClr val="bg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defRPr/>
              </a:pPr>
              <a:endParaRPr lang="en-US" altLang="en-US" smtClean="0"/>
            </a:p>
          </p:txBody>
        </p:sp>
      </p:grpSp>
      <p:sp>
        <p:nvSpPr>
          <p:cNvPr id="246796"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24679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3DCD6C4E-82CE-4A74-8719-64F542E3E9E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413113E-7F59-476D-A851-CA7C81F127D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A006FD7-A439-4D01-A3A9-D0FA2B5A06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CFF11AB-8763-490D-A4EE-F86D160E794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1045AF2E-F036-40B1-B354-D172C48EA7D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DE3A765D-2762-4E2F-AB78-9BA8922F6F9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B9FF82BB-72DC-48CC-BBF6-F64438E7C771}"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9E9AA7-7AA3-4D11-A823-E0F75E0577B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D19CBE4-6671-46D8-B7F2-4E7915DB12E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87E9050-1649-4E00-88FF-E96CBC2AF13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1196360B-933C-4CB5-A009-AC8A64AFD7A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863" y="284163"/>
            <a:ext cx="1989137"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82688" y="284163"/>
            <a:ext cx="5819775"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0761E42-AC0F-461A-B83D-1EB4D037546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lang="en-US" altLang="en-US" sz="2400" smtClean="0"/>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grpSp>
      </p:grpSp>
      <p:sp>
        <p:nvSpPr>
          <p:cNvPr id="106088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US" noProof="0" smtClean="0"/>
              <a:t>Click to edit Master title style</a:t>
            </a:r>
          </a:p>
        </p:txBody>
      </p:sp>
      <p:sp>
        <p:nvSpPr>
          <p:cNvPr id="106088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endParaRPr lang="en-US" noProof="0" smtClean="0"/>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a:xfrm>
            <a:off x="6553200" y="6248400"/>
            <a:ext cx="2133600" cy="457200"/>
          </a:xfrm>
        </p:spPr>
        <p:txBody>
          <a:bodyPr/>
          <a:lstStyle>
            <a:lvl1pPr>
              <a:defRPr sz="1200">
                <a:solidFill>
                  <a:schemeClr val="tx1"/>
                </a:solidFill>
                <a:latin typeface="Arial Black" pitchFamily="34" charset="0"/>
              </a:defRPr>
            </a:lvl1pPr>
          </a:lstStyle>
          <a:p>
            <a:pPr>
              <a:defRPr/>
            </a:pPr>
            <a:fld id="{BB0E9F64-6449-4A89-A249-7CAE0E37E311}"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111E63A-CFEC-4AA7-9605-E2D715BF3606}"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ECED727-1030-4E6A-A2C5-4BD6978C20B1}"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F9493AE-B1FF-435F-88EF-107DD6164911}"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F5E52F5A-3F2E-4C00-BC86-B4BCF2EE7BA7}"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9566414-301D-4437-870B-875BCC7D1A9E}"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CFBB7D46-066A-47EE-92DF-205D7AD826E4}"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96A440C-1E54-499E-9EB3-99B1128E153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809814-1CBE-4091-9B62-39691D34FCA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DB25DF4-20CA-41D7-B44C-FDE1E27C3DB6}"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C8C22E-B338-4F3F-950B-14CBA5877CAF}"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03A791-1D0E-4BD3-9EFB-A7B8AE856FF8}"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79AEF3-E494-4299-9F91-71F7D5F60850}" type="datetimeFigureOut">
              <a:rPr lang="en-US"/>
              <a:pPr>
                <a:defRPr/>
              </a:pPr>
              <a:t>2/16/2014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46DD95-39F9-4E0B-9445-4A34D9A7169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D056FF-A9A7-4FDE-8772-258AEB5B6651}" type="datetimeFigureOut">
              <a:rPr lang="en-US"/>
              <a:pPr>
                <a:defRPr/>
              </a:pPr>
              <a:t>2/16/2014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0F8030-5E43-4918-9A81-EB450A659653}"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D904BA8-7ED5-4DE7-9C6B-A220DFED511F}" type="datetimeFigureOut">
              <a:rPr lang="en-US"/>
              <a:pPr>
                <a:defRPr/>
              </a:pPr>
              <a:t>2/16/2014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474394-49DB-46EA-9B0F-499F9DA082AC}"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B415967-D0FC-466E-9DC4-D4EBB97E3525}" type="datetimeFigureOut">
              <a:rPr lang="en-US"/>
              <a:pPr>
                <a:defRPr/>
              </a:pPr>
              <a:t>2/16/2014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FFCF5-7B24-472E-BF28-739C47742B9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587B50-EB68-4DBD-8375-38C738797E9A}" type="datetimeFigureOut">
              <a:rPr lang="en-US"/>
              <a:pPr>
                <a:defRPr/>
              </a:pPr>
              <a:t>2/16/2014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C205A5-D791-4F3C-9C95-FD822DE31809}"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0CF66FF-0766-41B4-AEAC-1C8AC25E06E5}" type="datetimeFigureOut">
              <a:rPr lang="en-US"/>
              <a:pPr>
                <a:defRPr/>
              </a:pPr>
              <a:t>2/16/2014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35EFAA-59E4-4CDB-AD14-7A56B7DFB43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A5D1D48-CDA1-4447-B4B4-368DBCB9F1CC}"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9D571E-83D7-4368-8A38-F226BDDEAEA5}" type="datetimeFigureOut">
              <a:rPr lang="en-US"/>
              <a:pPr>
                <a:defRPr/>
              </a:pPr>
              <a:t>2/16/2014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7747FC4-89E9-41BF-96E6-D91B12C59681}"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E3127F-27BA-46E8-B2A5-BE2969BA0715}" type="datetimeFigureOut">
              <a:rPr lang="en-US"/>
              <a:pPr>
                <a:defRPr/>
              </a:pPr>
              <a:t>2/16/2014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7D0FD6-94D0-482E-9C58-2197F721E66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1794ED-5CAA-4529-B398-F620E77BB75B}" type="datetimeFigureOut">
              <a:rPr lang="en-US"/>
              <a:pPr>
                <a:defRPr/>
              </a:pPr>
              <a:t>2/16/2014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18EE8F-59E3-47CA-A119-F7F018B7037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46035E-9DFB-48E2-B316-7C86F9C9C1BA}" type="datetimeFigureOut">
              <a:rPr lang="en-US"/>
              <a:pPr>
                <a:defRPr/>
              </a:pPr>
              <a:t>2/16/2014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C0CAC4-EB3E-47C9-90E8-CB7088CE822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E03BF4-99D1-4EC4-8CCA-71B84FE3C595}" type="datetimeFigureOut">
              <a:rPr lang="en-US"/>
              <a:pPr>
                <a:defRPr/>
              </a:pPr>
              <a:t>2/16/2014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170DE3-A304-4A2A-B836-7CF58768607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FC248184-5A5E-45CA-8095-8E2787ACDF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28DD52D1-EEE1-4A6B-ADC6-B3E6D878A03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17CAAB1-325F-4ED6-AE07-4F7904B3D9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05C9D54-B3B2-44F7-AC3F-592A482C5E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69D92529-4DCC-4DA9-AB66-9DE3894746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09575" y="884238"/>
            <a:ext cx="438150" cy="474662"/>
          </a:xfrm>
          <a:prstGeom prst="rect">
            <a:avLst/>
          </a:prstGeom>
          <a:solidFill>
            <a:schemeClr val="accent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1027" name="Rectangle 3"/>
          <p:cNvSpPr>
            <a:spLocks noChangeArrowheads="1"/>
          </p:cNvSpPr>
          <p:nvPr/>
        </p:nvSpPr>
        <p:spPr bwMode="ltGray">
          <a:xfrm>
            <a:off x="792163" y="884238"/>
            <a:ext cx="328612" cy="474662"/>
          </a:xfrm>
          <a:prstGeom prst="rect">
            <a:avLst/>
          </a:prstGeom>
          <a:gradFill rotWithShape="0">
            <a:gsLst>
              <a:gs pos="0">
                <a:schemeClr val="accent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1028" name="Rectangle 4"/>
          <p:cNvSpPr>
            <a:spLocks noChangeArrowheads="1"/>
          </p:cNvSpPr>
          <p:nvPr/>
        </p:nvSpPr>
        <p:spPr bwMode="ltGray">
          <a:xfrm>
            <a:off x="533400" y="1306513"/>
            <a:ext cx="422275" cy="474662"/>
          </a:xfrm>
          <a:prstGeom prst="rect">
            <a:avLst/>
          </a:prstGeom>
          <a:solidFill>
            <a:schemeClr val="folHlink"/>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1029" name="Rectangle 5"/>
          <p:cNvSpPr>
            <a:spLocks noChangeArrowheads="1"/>
          </p:cNvSpPr>
          <p:nvPr/>
        </p:nvSpPr>
        <p:spPr bwMode="ltGray">
          <a:xfrm>
            <a:off x="903288" y="1306513"/>
            <a:ext cx="368300" cy="474662"/>
          </a:xfrm>
          <a:prstGeom prst="rect">
            <a:avLst/>
          </a:prstGeom>
          <a:gradFill rotWithShape="0">
            <a:gsLst>
              <a:gs pos="0">
                <a:schemeClr val="folHlink"/>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1030" name="Rectangle 6"/>
          <p:cNvSpPr>
            <a:spLocks noChangeArrowheads="1"/>
          </p:cNvSpPr>
          <p:nvPr/>
        </p:nvSpPr>
        <p:spPr bwMode="ltGray">
          <a:xfrm>
            <a:off x="119063" y="1233488"/>
            <a:ext cx="560387" cy="422275"/>
          </a:xfrm>
          <a:prstGeom prst="rect">
            <a:avLst/>
          </a:prstGeom>
          <a:gradFill rotWithShape="0">
            <a:gsLst>
              <a:gs pos="0">
                <a:schemeClr val="bg1"/>
              </a:gs>
              <a:gs pos="100000">
                <a:schemeClr val="hlink"/>
              </a:gs>
            </a:gsLst>
            <a:lin ang="1890000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1031" name="Rectangle 7"/>
          <p:cNvSpPr>
            <a:spLocks noChangeArrowheads="1"/>
          </p:cNvSpPr>
          <p:nvPr/>
        </p:nvSpPr>
        <p:spPr bwMode="gray">
          <a:xfrm>
            <a:off x="754063" y="776288"/>
            <a:ext cx="31750" cy="1052512"/>
          </a:xfrm>
          <a:prstGeom prst="rect">
            <a:avLst/>
          </a:prstGeom>
          <a:solidFill>
            <a:schemeClr val="bg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1032" name="Rectangle 8"/>
          <p:cNvSpPr>
            <a:spLocks noChangeArrowheads="1"/>
          </p:cNvSpPr>
          <p:nvPr/>
        </p:nvSpPr>
        <p:spPr bwMode="gray">
          <a:xfrm>
            <a:off x="434975" y="1566863"/>
            <a:ext cx="8226425" cy="31750"/>
          </a:xfrm>
          <a:prstGeom prst="rect">
            <a:avLst/>
          </a:prstGeom>
          <a:gradFill rotWithShape="0">
            <a:gsLst>
              <a:gs pos="0">
                <a:schemeClr val="bg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4105" name="Rectangle 9"/>
          <p:cNvSpPr>
            <a:spLocks noGrp="1" noChangeArrowheads="1"/>
          </p:cNvSpPr>
          <p:nvPr>
            <p:ph type="title"/>
          </p:nvPr>
        </p:nvSpPr>
        <p:spPr bwMode="auto">
          <a:xfrm>
            <a:off x="1143000" y="0"/>
            <a:ext cx="7793038" cy="14620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4106"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3723" name="Rectangle 11"/>
          <p:cNvSpPr>
            <a:spLocks noGrp="1" noChangeArrowheads="1"/>
          </p:cNvSpPr>
          <p:nvPr>
            <p:ph type="dt" sz="half" idx="2"/>
          </p:nvPr>
        </p:nvSpPr>
        <p:spPr bwMode="auto">
          <a:xfrm>
            <a:off x="1162050" y="6243638"/>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spcBef>
                <a:spcPct val="0"/>
              </a:spcBef>
              <a:defRPr>
                <a:latin typeface="+mn-lt"/>
              </a:defRPr>
            </a:lvl1pPr>
          </a:lstStyle>
          <a:p>
            <a:pPr>
              <a:defRPr/>
            </a:pPr>
            <a:endParaRPr lang="en-US"/>
          </a:p>
        </p:txBody>
      </p:sp>
      <p:sp>
        <p:nvSpPr>
          <p:cNvPr id="243724" name="Rectangle 12"/>
          <p:cNvSpPr>
            <a:spLocks noGrp="1" noChangeArrowheads="1"/>
          </p:cNvSpPr>
          <p:nvPr>
            <p:ph type="ftr" sz="quarter" idx="3"/>
          </p:nvPr>
        </p:nvSpPr>
        <p:spPr bwMode="auto">
          <a:xfrm>
            <a:off x="3657600" y="6243638"/>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a:latin typeface="+mn-lt"/>
              </a:defRPr>
            </a:lvl1pPr>
          </a:lstStyle>
          <a:p>
            <a:pPr>
              <a:defRPr/>
            </a:pPr>
            <a:endParaRPr lang="en-US"/>
          </a:p>
        </p:txBody>
      </p:sp>
      <p:sp>
        <p:nvSpPr>
          <p:cNvPr id="243725" name="Rectangle 13"/>
          <p:cNvSpPr>
            <a:spLocks noGrp="1" noChangeArrowheads="1"/>
          </p:cNvSpPr>
          <p:nvPr>
            <p:ph type="sldNum" sz="quarter" idx="4"/>
          </p:nvPr>
        </p:nvSpPr>
        <p:spPr bwMode="auto">
          <a:xfrm>
            <a:off x="7042150" y="6243638"/>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a:latin typeface="+mn-lt"/>
              </a:defRPr>
            </a:lvl1pPr>
          </a:lstStyle>
          <a:p>
            <a:pPr>
              <a:defRPr/>
            </a:pPr>
            <a:fld id="{81789FF8-7A9F-41C6-BC50-9B9BBFDD4B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0"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ltGray">
          <a:xfrm>
            <a:off x="450850" y="263525"/>
            <a:ext cx="438150" cy="474663"/>
          </a:xfrm>
          <a:prstGeom prst="rect">
            <a:avLst/>
          </a:prstGeom>
          <a:solidFill>
            <a:schemeClr val="accent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2051" name="Rectangle 3"/>
          <p:cNvSpPr>
            <a:spLocks noChangeArrowheads="1"/>
          </p:cNvSpPr>
          <p:nvPr/>
        </p:nvSpPr>
        <p:spPr bwMode="ltGray">
          <a:xfrm>
            <a:off x="833438" y="263525"/>
            <a:ext cx="328612" cy="474663"/>
          </a:xfrm>
          <a:prstGeom prst="rect">
            <a:avLst/>
          </a:prstGeom>
          <a:gradFill rotWithShape="0">
            <a:gsLst>
              <a:gs pos="0">
                <a:schemeClr val="accent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2052" name="Rectangle 4"/>
          <p:cNvSpPr>
            <a:spLocks noChangeArrowheads="1"/>
          </p:cNvSpPr>
          <p:nvPr/>
        </p:nvSpPr>
        <p:spPr bwMode="ltGray">
          <a:xfrm>
            <a:off x="574675" y="685800"/>
            <a:ext cx="422275" cy="474663"/>
          </a:xfrm>
          <a:prstGeom prst="rect">
            <a:avLst/>
          </a:prstGeom>
          <a:solidFill>
            <a:schemeClr val="folHlink"/>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2053" name="Rectangle 5"/>
          <p:cNvSpPr>
            <a:spLocks noChangeArrowheads="1"/>
          </p:cNvSpPr>
          <p:nvPr/>
        </p:nvSpPr>
        <p:spPr bwMode="ltGray">
          <a:xfrm>
            <a:off x="944563" y="685800"/>
            <a:ext cx="368300" cy="474663"/>
          </a:xfrm>
          <a:prstGeom prst="rect">
            <a:avLst/>
          </a:prstGeom>
          <a:gradFill rotWithShape="0">
            <a:gsLst>
              <a:gs pos="0">
                <a:schemeClr val="folHlink"/>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2054" name="Rectangle 6"/>
          <p:cNvSpPr>
            <a:spLocks noChangeArrowheads="1"/>
          </p:cNvSpPr>
          <p:nvPr/>
        </p:nvSpPr>
        <p:spPr bwMode="ltGray">
          <a:xfrm>
            <a:off x="160338" y="612775"/>
            <a:ext cx="560387" cy="422275"/>
          </a:xfrm>
          <a:prstGeom prst="rect">
            <a:avLst/>
          </a:prstGeom>
          <a:gradFill rotWithShape="0">
            <a:gsLst>
              <a:gs pos="0">
                <a:schemeClr val="bg1"/>
              </a:gs>
              <a:gs pos="100000">
                <a:schemeClr val="hlink"/>
              </a:gs>
            </a:gsLst>
            <a:lin ang="1890000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2055" name="Rectangle 7"/>
          <p:cNvSpPr>
            <a:spLocks noChangeArrowheads="1"/>
          </p:cNvSpPr>
          <p:nvPr/>
        </p:nvSpPr>
        <p:spPr bwMode="gray">
          <a:xfrm>
            <a:off x="795338" y="155575"/>
            <a:ext cx="31750" cy="1052513"/>
          </a:xfrm>
          <a:prstGeom prst="rect">
            <a:avLst/>
          </a:prstGeom>
          <a:solidFill>
            <a:schemeClr val="bg2"/>
          </a:soli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2056" name="Rectangle 8"/>
          <p:cNvSpPr>
            <a:spLocks noChangeArrowheads="1"/>
          </p:cNvSpPr>
          <p:nvPr/>
        </p:nvSpPr>
        <p:spPr bwMode="gray">
          <a:xfrm>
            <a:off x="476250" y="946150"/>
            <a:ext cx="8226425" cy="31750"/>
          </a:xfrm>
          <a:prstGeom prst="rect">
            <a:avLst/>
          </a:prstGeom>
          <a:gradFill rotWithShape="0">
            <a:gsLst>
              <a:gs pos="0">
                <a:schemeClr val="bg2"/>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kumimoji="1" lang="en-US" altLang="en-US" sz="2400" smtClean="0">
              <a:latin typeface="Tahoma" pitchFamily="34" charset="0"/>
            </a:endParaRPr>
          </a:p>
        </p:txBody>
      </p:sp>
      <p:sp>
        <p:nvSpPr>
          <p:cNvPr id="5129" name="Rectangle 9"/>
          <p:cNvSpPr>
            <a:spLocks noGrp="1" noChangeArrowheads="1"/>
          </p:cNvSpPr>
          <p:nvPr>
            <p:ph type="title"/>
          </p:nvPr>
        </p:nvSpPr>
        <p:spPr bwMode="auto">
          <a:xfrm>
            <a:off x="1350963" y="284163"/>
            <a:ext cx="7793037" cy="5778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513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5771" name="Rectangle 11"/>
          <p:cNvSpPr>
            <a:spLocks noGrp="1" noChangeArrowheads="1"/>
          </p:cNvSpPr>
          <p:nvPr>
            <p:ph type="dt" sz="half" idx="2"/>
          </p:nvPr>
        </p:nvSpPr>
        <p:spPr bwMode="auto">
          <a:xfrm>
            <a:off x="1162050" y="6243638"/>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spcBef>
                <a:spcPct val="0"/>
              </a:spcBef>
              <a:defRPr>
                <a:latin typeface="+mn-lt"/>
              </a:defRPr>
            </a:lvl1pPr>
          </a:lstStyle>
          <a:p>
            <a:pPr>
              <a:defRPr/>
            </a:pPr>
            <a:endParaRPr lang="en-US"/>
          </a:p>
        </p:txBody>
      </p:sp>
      <p:sp>
        <p:nvSpPr>
          <p:cNvPr id="245772" name="Rectangle 12"/>
          <p:cNvSpPr>
            <a:spLocks noGrp="1" noChangeArrowheads="1"/>
          </p:cNvSpPr>
          <p:nvPr>
            <p:ph type="ftr" sz="quarter" idx="3"/>
          </p:nvPr>
        </p:nvSpPr>
        <p:spPr bwMode="auto">
          <a:xfrm>
            <a:off x="3657600" y="6243638"/>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a:latin typeface="+mn-lt"/>
              </a:defRPr>
            </a:lvl1pPr>
          </a:lstStyle>
          <a:p>
            <a:pPr>
              <a:defRPr/>
            </a:pPr>
            <a:endParaRPr lang="en-US"/>
          </a:p>
        </p:txBody>
      </p:sp>
      <p:sp>
        <p:nvSpPr>
          <p:cNvPr id="245773" name="Rectangle 13"/>
          <p:cNvSpPr>
            <a:spLocks noGrp="1" noChangeArrowheads="1"/>
          </p:cNvSpPr>
          <p:nvPr>
            <p:ph type="sldNum" sz="quarter" idx="4"/>
          </p:nvPr>
        </p:nvSpPr>
        <p:spPr bwMode="auto">
          <a:xfrm>
            <a:off x="7042150" y="6243638"/>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a:latin typeface="+mn-lt"/>
              </a:defRPr>
            </a:lvl1pPr>
          </a:lstStyle>
          <a:p>
            <a:pPr>
              <a:defRPr/>
            </a:pPr>
            <a:fld id="{23F3D630-E42F-4382-9D7A-F3E1FD9444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1"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Tahoma" pitchFamily="34" charset="0"/>
        </a:defRPr>
      </a:lvl2pPr>
      <a:lvl3pPr algn="l" rtl="0" eaLnBrk="0" fontAlgn="base" hangingPunct="0">
        <a:spcBef>
          <a:spcPct val="0"/>
        </a:spcBef>
        <a:spcAft>
          <a:spcPct val="0"/>
        </a:spcAft>
        <a:defRPr sz="3200">
          <a:solidFill>
            <a:schemeClr val="tx2"/>
          </a:solidFill>
          <a:latin typeface="Tahoma" pitchFamily="34" charset="0"/>
        </a:defRPr>
      </a:lvl3pPr>
      <a:lvl4pPr algn="l" rtl="0" eaLnBrk="0" fontAlgn="base" hangingPunct="0">
        <a:spcBef>
          <a:spcPct val="0"/>
        </a:spcBef>
        <a:spcAft>
          <a:spcPct val="0"/>
        </a:spcAft>
        <a:defRPr sz="3200">
          <a:solidFill>
            <a:schemeClr val="tx2"/>
          </a:solidFill>
          <a:latin typeface="Tahoma" pitchFamily="34" charset="0"/>
        </a:defRPr>
      </a:lvl4pPr>
      <a:lvl5pPr algn="l" rtl="0" eaLnBrk="0" fontAlgn="base" hangingPunct="0">
        <a:spcBef>
          <a:spcPct val="0"/>
        </a:spcBef>
        <a:spcAft>
          <a:spcPct val="0"/>
        </a:spcAft>
        <a:defRPr sz="3200">
          <a:solidFill>
            <a:schemeClr val="tx2"/>
          </a:solidFill>
          <a:latin typeface="Tahoma" pitchFamily="34" charset="0"/>
        </a:defRPr>
      </a:lvl5pPr>
      <a:lvl6pPr marL="457200" algn="l" rtl="0" fontAlgn="base">
        <a:spcBef>
          <a:spcPct val="0"/>
        </a:spcBef>
        <a:spcAft>
          <a:spcPct val="0"/>
        </a:spcAft>
        <a:defRPr sz="3200">
          <a:solidFill>
            <a:schemeClr val="tx2"/>
          </a:solidFill>
          <a:latin typeface="Tahoma" pitchFamily="34" charset="0"/>
        </a:defRPr>
      </a:lvl6pPr>
      <a:lvl7pPr marL="914400" algn="l" rtl="0" fontAlgn="base">
        <a:spcBef>
          <a:spcPct val="0"/>
        </a:spcBef>
        <a:spcAft>
          <a:spcPct val="0"/>
        </a:spcAft>
        <a:defRPr sz="3200">
          <a:solidFill>
            <a:schemeClr val="tx2"/>
          </a:solidFill>
          <a:latin typeface="Tahoma" pitchFamily="34" charset="0"/>
        </a:defRPr>
      </a:lvl7pPr>
      <a:lvl8pPr marL="1371600" algn="l" rtl="0" fontAlgn="base">
        <a:spcBef>
          <a:spcPct val="0"/>
        </a:spcBef>
        <a:spcAft>
          <a:spcPct val="0"/>
        </a:spcAft>
        <a:defRPr sz="3200">
          <a:solidFill>
            <a:schemeClr val="tx2"/>
          </a:solidFill>
          <a:latin typeface="Tahoma" pitchFamily="34" charset="0"/>
        </a:defRPr>
      </a:lvl8pPr>
      <a:lvl9pPr marL="1828800" algn="l" rtl="0" fontAlgn="base">
        <a:spcBef>
          <a:spcPct val="0"/>
        </a:spcBef>
        <a:spcAft>
          <a:spcPct val="0"/>
        </a:spcAft>
        <a:defRPr sz="32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842" name="Rectangle 2"/>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spcBef>
                <a:spcPct val="0"/>
              </a:spcBef>
              <a:defRPr sz="1200">
                <a:latin typeface="+mn-lt"/>
              </a:defRPr>
            </a:lvl1pPr>
          </a:lstStyle>
          <a:p>
            <a:pPr>
              <a:defRPr/>
            </a:pPr>
            <a:endParaRPr lang="en-US"/>
          </a:p>
        </p:txBody>
      </p:sp>
      <p:sp>
        <p:nvSpPr>
          <p:cNvPr id="1059843" name="Rectangle 3"/>
          <p:cNvSpPr>
            <a:spLocks noGrp="1" noChangeArrowheads="1"/>
          </p:cNvSpPr>
          <p:nvPr>
            <p:ph type="sldNum" sz="quarter" idx="4"/>
          </p:nvPr>
        </p:nvSpPr>
        <p:spPr bwMode="auto">
          <a:xfrm>
            <a:off x="4178300" y="6248400"/>
            <a:ext cx="45085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spcBef>
                <a:spcPct val="0"/>
              </a:spcBef>
              <a:defRPr sz="800">
                <a:solidFill>
                  <a:srgbClr val="660066"/>
                </a:solidFill>
                <a:latin typeface="+mn-lt"/>
              </a:defRPr>
            </a:lvl1pPr>
          </a:lstStyle>
          <a:p>
            <a:pPr>
              <a:defRPr/>
            </a:pPr>
            <a:fld id="{3EB2879F-2AC2-45A9-87D3-84220A4381D4}" type="slidenum">
              <a:rPr lang="en-US"/>
              <a:pPr>
                <a:defRPr/>
              </a:pPr>
              <a:t>‹#›</a:t>
            </a:fld>
            <a:endParaRPr lang="en-US"/>
          </a:p>
        </p:txBody>
      </p:sp>
      <p:grpSp>
        <p:nvGrpSpPr>
          <p:cNvPr id="6148" name="Group 4"/>
          <p:cNvGrpSpPr>
            <a:grpSpLocks/>
          </p:cNvGrpSpPr>
          <p:nvPr/>
        </p:nvGrpSpPr>
        <p:grpSpPr bwMode="auto">
          <a:xfrm>
            <a:off x="0" y="0"/>
            <a:ext cx="9144000" cy="546100"/>
            <a:chOff x="0" y="0"/>
            <a:chExt cx="5760" cy="344"/>
          </a:xfrm>
        </p:grpSpPr>
        <p:sp>
          <p:nvSpPr>
            <p:cNvPr id="3080"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p:spPr>
          <p:txBody>
            <a:bodyPr wrap="none" anchor="ct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eaLnBrk="1" hangingPunct="1">
                <a:spcBef>
                  <a:spcPct val="0"/>
                </a:spcBef>
                <a:defRPr/>
              </a:pPr>
              <a:endParaRPr lang="en-US" altLang="en-US" sz="2400" smtClean="0"/>
            </a:p>
          </p:txBody>
        </p:sp>
        <p:sp>
          <p:nvSpPr>
            <p:cNvPr id="3081"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3082" name="Rectangle 7"/>
            <p:cNvSpPr>
              <a:spLocks noChangeArrowheads="1"/>
            </p:cNvSpPr>
            <p:nvPr/>
          </p:nvSpPr>
          <p:spPr bwMode="auto">
            <a:xfrm>
              <a:off x="258" y="85"/>
              <a:ext cx="87" cy="89"/>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1800" smtClean="0">
                <a:solidFill>
                  <a:schemeClr val="hlink"/>
                </a:solidFill>
                <a:latin typeface="Arial" charset="0"/>
              </a:endParaRPr>
            </a:p>
          </p:txBody>
        </p:sp>
        <p:sp>
          <p:nvSpPr>
            <p:cNvPr id="3083" name="Rectangle 8"/>
            <p:cNvSpPr>
              <a:spLocks noChangeArrowheads="1"/>
            </p:cNvSpPr>
            <p:nvPr/>
          </p:nvSpPr>
          <p:spPr bwMode="auto">
            <a:xfrm>
              <a:off x="345" y="0"/>
              <a:ext cx="88" cy="87"/>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1800" smtClean="0">
                <a:solidFill>
                  <a:schemeClr val="hlink"/>
                </a:solidFill>
                <a:latin typeface="Arial" charset="0"/>
              </a:endParaRPr>
            </a:p>
          </p:txBody>
        </p:sp>
        <p:sp>
          <p:nvSpPr>
            <p:cNvPr id="3084" name="Rectangle 9"/>
            <p:cNvSpPr>
              <a:spLocks noChangeArrowheads="1"/>
            </p:cNvSpPr>
            <p:nvPr/>
          </p:nvSpPr>
          <p:spPr bwMode="auto">
            <a:xfrm>
              <a:off x="345" y="85"/>
              <a:ext cx="88" cy="89"/>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1800" smtClean="0">
                <a:solidFill>
                  <a:schemeClr val="accent2"/>
                </a:solidFill>
                <a:latin typeface="Arial" charset="0"/>
              </a:endParaRPr>
            </a:p>
          </p:txBody>
        </p:sp>
        <p:sp>
          <p:nvSpPr>
            <p:cNvPr id="3085" name="Rectangle 10"/>
            <p:cNvSpPr>
              <a:spLocks noChangeArrowheads="1"/>
            </p:cNvSpPr>
            <p:nvPr/>
          </p:nvSpPr>
          <p:spPr bwMode="auto">
            <a:xfrm>
              <a:off x="173" y="173"/>
              <a:ext cx="86" cy="87"/>
            </a:xfrm>
            <a:prstGeom prst="rect">
              <a:avLst/>
            </a:prstGeom>
            <a:solidFill>
              <a:schemeClr val="folHlink"/>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1800" smtClean="0">
                <a:solidFill>
                  <a:schemeClr val="hlink"/>
                </a:solidFill>
                <a:latin typeface="Arial" charset="0"/>
              </a:endParaRPr>
            </a:p>
          </p:txBody>
        </p:sp>
        <p:sp>
          <p:nvSpPr>
            <p:cNvPr id="3086" name="Rectangle 11"/>
            <p:cNvSpPr>
              <a:spLocks noChangeArrowheads="1"/>
            </p:cNvSpPr>
            <p:nvPr/>
          </p:nvSpPr>
          <p:spPr bwMode="auto">
            <a:xfrm>
              <a:off x="83" y="86"/>
              <a:ext cx="89" cy="87"/>
            </a:xfrm>
            <a:prstGeom prst="rect">
              <a:avLst/>
            </a:prstGeom>
            <a:solidFill>
              <a:schemeClr val="bg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2400" smtClean="0"/>
            </a:p>
          </p:txBody>
        </p:sp>
        <p:sp>
          <p:nvSpPr>
            <p:cNvPr id="3087" name="Rectangle 12"/>
            <p:cNvSpPr>
              <a:spLocks noChangeArrowheads="1"/>
            </p:cNvSpPr>
            <p:nvPr/>
          </p:nvSpPr>
          <p:spPr bwMode="auto">
            <a:xfrm>
              <a:off x="258" y="171"/>
              <a:ext cx="87" cy="87"/>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1800" smtClean="0">
                <a:solidFill>
                  <a:schemeClr val="accent2"/>
                </a:solidFill>
                <a:latin typeface="Arial" charset="0"/>
              </a:endParaRPr>
            </a:p>
          </p:txBody>
        </p:sp>
        <p:sp>
          <p:nvSpPr>
            <p:cNvPr id="3088" name="Rectangle 13"/>
            <p:cNvSpPr>
              <a:spLocks noChangeArrowheads="1"/>
            </p:cNvSpPr>
            <p:nvPr/>
          </p:nvSpPr>
          <p:spPr bwMode="auto">
            <a:xfrm>
              <a:off x="173" y="258"/>
              <a:ext cx="86" cy="86"/>
            </a:xfrm>
            <a:prstGeom prst="rect">
              <a:avLst/>
            </a:prstGeom>
            <a:solidFill>
              <a:schemeClr val="accent2"/>
            </a:solidFill>
            <a:ln>
              <a:noFill/>
            </a:ln>
            <a:extLst/>
          </p:spPr>
          <p:txBody>
            <a:bodyPr/>
            <a:lstStyle>
              <a:lvl1pPr eaLnBrk="0" hangingPunct="0">
                <a:defRPr sz="1400">
                  <a:solidFill>
                    <a:schemeClr val="tx1"/>
                  </a:solidFill>
                  <a:latin typeface="Times New Roman" pitchFamily="18" charset="0"/>
                </a:defRPr>
              </a:lvl1pPr>
              <a:lvl2pPr marL="742950" indent="-285750" eaLnBrk="0" hangingPunct="0">
                <a:defRPr sz="1400">
                  <a:solidFill>
                    <a:schemeClr val="tx1"/>
                  </a:solidFill>
                  <a:latin typeface="Times New Roman" pitchFamily="18" charset="0"/>
                </a:defRPr>
              </a:lvl2pPr>
              <a:lvl3pPr marL="1143000" indent="-228600" eaLnBrk="0" hangingPunct="0">
                <a:defRPr sz="1400">
                  <a:solidFill>
                    <a:schemeClr val="tx1"/>
                  </a:solidFill>
                  <a:latin typeface="Times New Roman" pitchFamily="18" charset="0"/>
                </a:defRPr>
              </a:lvl3pPr>
              <a:lvl4pPr marL="1600200" indent="-228600" eaLnBrk="0" hangingPunct="0">
                <a:defRPr sz="1400">
                  <a:solidFill>
                    <a:schemeClr val="tx1"/>
                  </a:solidFill>
                  <a:latin typeface="Times New Roman" pitchFamily="18" charset="0"/>
                </a:defRPr>
              </a:lvl4pPr>
              <a:lvl5pPr marL="2057400" indent="-228600" eaLnBrk="0" hangingPunct="0">
                <a:defRPr sz="1400">
                  <a:solidFill>
                    <a:schemeClr val="tx1"/>
                  </a:solidFill>
                  <a:latin typeface="Times New Roman" pitchFamily="18" charset="0"/>
                </a:defRPr>
              </a:lvl5pPr>
              <a:lvl6pPr marL="2514600" indent="-228600" algn="ctr" eaLnBrk="0" fontAlgn="base" hangingPunct="0">
                <a:spcBef>
                  <a:spcPct val="50000"/>
                </a:spcBef>
                <a:spcAft>
                  <a:spcPct val="0"/>
                </a:spcAft>
                <a:defRPr sz="1400">
                  <a:solidFill>
                    <a:schemeClr val="tx1"/>
                  </a:solidFill>
                  <a:latin typeface="Times New Roman" pitchFamily="18" charset="0"/>
                </a:defRPr>
              </a:lvl6pPr>
              <a:lvl7pPr marL="2971800" indent="-228600" algn="ctr" eaLnBrk="0" fontAlgn="base" hangingPunct="0">
                <a:spcBef>
                  <a:spcPct val="50000"/>
                </a:spcBef>
                <a:spcAft>
                  <a:spcPct val="0"/>
                </a:spcAft>
                <a:defRPr sz="1400">
                  <a:solidFill>
                    <a:schemeClr val="tx1"/>
                  </a:solidFill>
                  <a:latin typeface="Times New Roman" pitchFamily="18" charset="0"/>
                </a:defRPr>
              </a:lvl7pPr>
              <a:lvl8pPr marL="3429000" indent="-228600" algn="ctr" eaLnBrk="0" fontAlgn="base" hangingPunct="0">
                <a:spcBef>
                  <a:spcPct val="50000"/>
                </a:spcBef>
                <a:spcAft>
                  <a:spcPct val="0"/>
                </a:spcAft>
                <a:defRPr sz="1400">
                  <a:solidFill>
                    <a:schemeClr val="tx1"/>
                  </a:solidFill>
                  <a:latin typeface="Times New Roman" pitchFamily="18" charset="0"/>
                </a:defRPr>
              </a:lvl8pPr>
              <a:lvl9pPr marL="3886200" indent="-228600" algn="ctr" eaLnBrk="0" fontAlgn="base" hangingPunct="0">
                <a:spcBef>
                  <a:spcPct val="50000"/>
                </a:spcBef>
                <a:spcAft>
                  <a:spcPct val="0"/>
                </a:spcAft>
                <a:defRPr sz="1400">
                  <a:solidFill>
                    <a:schemeClr val="tx1"/>
                  </a:solidFill>
                  <a:latin typeface="Times New Roman" pitchFamily="18" charset="0"/>
                </a:defRPr>
              </a:lvl9pPr>
            </a:lstStyle>
            <a:p>
              <a:pPr algn="l" eaLnBrk="1" hangingPunct="1">
                <a:spcBef>
                  <a:spcPct val="0"/>
                </a:spcBef>
                <a:defRPr/>
              </a:pPr>
              <a:endParaRPr lang="en-US" altLang="en-US" sz="1800" smtClean="0">
                <a:solidFill>
                  <a:schemeClr val="accent2"/>
                </a:solidFill>
                <a:latin typeface="Arial" charset="0"/>
              </a:endParaRPr>
            </a:p>
          </p:txBody>
        </p:sp>
      </p:grpSp>
      <p:sp>
        <p:nvSpPr>
          <p:cNvPr id="614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5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59856" name="Rectangle 16"/>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l">
              <a:spcBef>
                <a:spcPct val="0"/>
              </a:spcBef>
              <a:defRPr sz="1200">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352"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hf hdr="0" ftr="0" dt="0"/>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A56FD0E-E725-4E36-9AAC-F15AE82A0888}" type="datetimeFigureOut">
              <a:rPr lang="en-US"/>
              <a:pPr>
                <a:defRPr/>
              </a:pPr>
              <a:t>2/16/2014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9390F23-54CA-4F9B-BEDA-EA7EFDAF51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audio" Target="../media/audio4.wav"/><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audio5.wav"/><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audio6.wav"/><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notesSlide" Target="../notesSlides/notesSlide7.xml"/><Relationship Id="rId4"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11"/>
          </p:nvPr>
        </p:nvSpPr>
        <p:spPr/>
        <p:txBody>
          <a:bodyPr/>
          <a:lstStyle/>
          <a:p>
            <a:pPr>
              <a:defRPr/>
            </a:pPr>
            <a:fld id="{D5288788-2593-442A-B661-8DD8BDDBA5C1}" type="slidenum">
              <a:rPr lang="en-US"/>
              <a:pPr>
                <a:defRPr/>
              </a:pPr>
              <a:t>1</a:t>
            </a:fld>
            <a:endParaRPr lang="en-US"/>
          </a:p>
        </p:txBody>
      </p:sp>
      <p:sp>
        <p:nvSpPr>
          <p:cNvPr id="1028" name="Rectangle 2"/>
          <p:cNvSpPr>
            <a:spLocks noGrp="1" noChangeArrowheads="1"/>
          </p:cNvSpPr>
          <p:nvPr>
            <p:ph type="title"/>
          </p:nvPr>
        </p:nvSpPr>
        <p:spPr/>
        <p:txBody>
          <a:bodyPr/>
          <a:lstStyle/>
          <a:p>
            <a:pPr eaLnBrk="1" hangingPunct="1"/>
            <a:r>
              <a:rPr lang="en-US" altLang="en-US" sz="4000" b="1" smtClean="0">
                <a:solidFill>
                  <a:srgbClr val="660066"/>
                </a:solidFill>
              </a:rPr>
              <a:t>Components of the Deterministic Portion of the Utility</a:t>
            </a:r>
          </a:p>
        </p:txBody>
      </p:sp>
      <p:sp>
        <p:nvSpPr>
          <p:cNvPr id="1029" name="Rectangle 3"/>
          <p:cNvSpPr>
            <a:spLocks noGrp="1" noChangeArrowheads="1"/>
          </p:cNvSpPr>
          <p:nvPr>
            <p:ph type="body" idx="1"/>
          </p:nvPr>
        </p:nvSpPr>
        <p:spPr>
          <a:xfrm>
            <a:off x="514350" y="2143125"/>
            <a:ext cx="7896225" cy="1666875"/>
          </a:xfrm>
        </p:spPr>
        <p:txBody>
          <a:bodyPr/>
          <a:lstStyle/>
          <a:p>
            <a:pPr eaLnBrk="1" hangingPunct="1">
              <a:lnSpc>
                <a:spcPct val="80000"/>
              </a:lnSpc>
            </a:pPr>
            <a:r>
              <a:rPr lang="en-US" altLang="en-US" sz="1800" smtClean="0"/>
              <a:t>“Deterministic --  Observable -- Systematic”  portion of the utility!</a:t>
            </a:r>
          </a:p>
          <a:p>
            <a:pPr eaLnBrk="1" hangingPunct="1">
              <a:lnSpc>
                <a:spcPct val="80000"/>
              </a:lnSpc>
            </a:pPr>
            <a:endParaRPr lang="en-US" altLang="en-US" sz="1800" smtClean="0"/>
          </a:p>
          <a:p>
            <a:pPr lvl="1" eaLnBrk="1" hangingPunct="1">
              <a:lnSpc>
                <a:spcPct val="80000"/>
              </a:lnSpc>
            </a:pPr>
            <a:r>
              <a:rPr lang="en-US" altLang="en-US" sz="1600" smtClean="0"/>
              <a:t>Mathematical function of the attributes of the alternative and the characteristics of the decision maker </a:t>
            </a:r>
          </a:p>
          <a:p>
            <a:pPr lvl="1" eaLnBrk="1" hangingPunct="1">
              <a:lnSpc>
                <a:spcPct val="80000"/>
              </a:lnSpc>
            </a:pPr>
            <a:endParaRPr lang="en-US" altLang="en-US" sz="1800" smtClean="0"/>
          </a:p>
          <a:p>
            <a:pPr lvl="2" eaLnBrk="1" hangingPunct="1">
              <a:lnSpc>
                <a:spcPct val="80000"/>
              </a:lnSpc>
            </a:pPr>
            <a:r>
              <a:rPr lang="en-US" altLang="en-US" sz="1400" smtClean="0"/>
              <a:t>Any mathematical form but generally additive to simplify the estimation</a:t>
            </a:r>
            <a:endParaRPr lang="en-US" altLang="en-US" sz="1800" smtClean="0"/>
          </a:p>
        </p:txBody>
      </p:sp>
      <p:grpSp>
        <p:nvGrpSpPr>
          <p:cNvPr id="2" name="Group 19"/>
          <p:cNvGrpSpPr>
            <a:grpSpLocks/>
          </p:cNvGrpSpPr>
          <p:nvPr/>
        </p:nvGrpSpPr>
        <p:grpSpPr bwMode="auto">
          <a:xfrm>
            <a:off x="1447800" y="4705350"/>
            <a:ext cx="6772275" cy="1660525"/>
            <a:chOff x="912" y="2874"/>
            <a:chExt cx="4266" cy="1046"/>
          </a:xfrm>
        </p:grpSpPr>
        <p:sp>
          <p:nvSpPr>
            <p:cNvPr id="1033" name="Line 10"/>
            <p:cNvSpPr>
              <a:spLocks noChangeShapeType="1"/>
            </p:cNvSpPr>
            <p:nvPr/>
          </p:nvSpPr>
          <p:spPr bwMode="auto">
            <a:xfrm flipH="1">
              <a:off x="2520" y="2922"/>
              <a:ext cx="318" cy="606"/>
            </a:xfrm>
            <a:prstGeom prst="line">
              <a:avLst/>
            </a:prstGeom>
            <a:noFill/>
            <a:ln w="12700">
              <a:solidFill>
                <a:srgbClr val="006600"/>
              </a:solidFill>
              <a:round/>
              <a:headEnd/>
              <a:tailEnd type="triangle" w="med" len="med"/>
            </a:ln>
          </p:spPr>
          <p:txBody>
            <a:bodyPr wrap="none"/>
            <a:lstStyle/>
            <a:p>
              <a:endParaRPr lang="en-US"/>
            </a:p>
          </p:txBody>
        </p:sp>
        <p:sp>
          <p:nvSpPr>
            <p:cNvPr id="1034" name="Text Box 11"/>
            <p:cNvSpPr txBox="1">
              <a:spLocks noChangeArrowheads="1"/>
            </p:cNvSpPr>
            <p:nvPr/>
          </p:nvSpPr>
          <p:spPr bwMode="auto">
            <a:xfrm>
              <a:off x="1812" y="3552"/>
              <a:ext cx="1494" cy="192"/>
            </a:xfrm>
            <a:prstGeom prst="rect">
              <a:avLst/>
            </a:prstGeom>
            <a:noFill/>
            <a:ln w="12700" algn="ctr">
              <a:noFill/>
              <a:miter lim="800000"/>
              <a:headEnd/>
              <a:tailEnd/>
            </a:ln>
          </p:spPr>
          <p:txBody>
            <a:bodyPr>
              <a:spAutoFit/>
            </a:bodyPr>
            <a:lstStyle/>
            <a:p>
              <a:r>
                <a:rPr lang="en-US" altLang="en-US">
                  <a:solidFill>
                    <a:srgbClr val="006600"/>
                  </a:solidFill>
                </a:rPr>
                <a:t>Attributes of alternative </a:t>
              </a:r>
              <a:r>
                <a:rPr lang="en-US" altLang="en-US" i="1">
                  <a:solidFill>
                    <a:srgbClr val="006600"/>
                  </a:solidFill>
                </a:rPr>
                <a:t>i</a:t>
              </a:r>
            </a:p>
          </p:txBody>
        </p:sp>
        <p:sp>
          <p:nvSpPr>
            <p:cNvPr id="1035" name="Line 14"/>
            <p:cNvSpPr>
              <a:spLocks noChangeShapeType="1"/>
            </p:cNvSpPr>
            <p:nvPr/>
          </p:nvSpPr>
          <p:spPr bwMode="auto">
            <a:xfrm>
              <a:off x="3894" y="2928"/>
              <a:ext cx="294" cy="570"/>
            </a:xfrm>
            <a:prstGeom prst="line">
              <a:avLst/>
            </a:prstGeom>
            <a:noFill/>
            <a:ln w="12700">
              <a:solidFill>
                <a:srgbClr val="000099"/>
              </a:solidFill>
              <a:round/>
              <a:headEnd/>
              <a:tailEnd type="triangle" w="med" len="med"/>
            </a:ln>
          </p:spPr>
          <p:txBody>
            <a:bodyPr wrap="none"/>
            <a:lstStyle/>
            <a:p>
              <a:endParaRPr lang="en-US"/>
            </a:p>
          </p:txBody>
        </p:sp>
        <p:sp>
          <p:nvSpPr>
            <p:cNvPr id="1036" name="Text Box 15"/>
            <p:cNvSpPr txBox="1">
              <a:spLocks noChangeArrowheads="1"/>
            </p:cNvSpPr>
            <p:nvPr/>
          </p:nvSpPr>
          <p:spPr bwMode="auto">
            <a:xfrm>
              <a:off x="3348" y="3460"/>
              <a:ext cx="1830" cy="460"/>
            </a:xfrm>
            <a:prstGeom prst="rect">
              <a:avLst/>
            </a:prstGeom>
            <a:noFill/>
            <a:ln w="12700" algn="ctr">
              <a:noFill/>
              <a:miter lim="800000"/>
              <a:headEnd/>
              <a:tailEnd/>
            </a:ln>
          </p:spPr>
          <p:txBody>
            <a:bodyPr>
              <a:spAutoFit/>
            </a:bodyPr>
            <a:lstStyle/>
            <a:p>
              <a:r>
                <a:rPr lang="en-US" altLang="en-US">
                  <a:solidFill>
                    <a:srgbClr val="000099"/>
                  </a:solidFill>
                </a:rPr>
                <a:t>Interactions between the attributes of alternative </a:t>
              </a:r>
              <a:r>
                <a:rPr lang="en-US" altLang="en-US" i="1">
                  <a:solidFill>
                    <a:srgbClr val="000099"/>
                  </a:solidFill>
                </a:rPr>
                <a:t>i</a:t>
              </a:r>
              <a:r>
                <a:rPr lang="en-US" altLang="en-US">
                  <a:solidFill>
                    <a:srgbClr val="000099"/>
                  </a:solidFill>
                </a:rPr>
                <a:t> and the characteristics of decision maker </a:t>
              </a:r>
              <a:r>
                <a:rPr lang="en-US" altLang="en-US" i="1">
                  <a:solidFill>
                    <a:srgbClr val="000099"/>
                  </a:solidFill>
                </a:rPr>
                <a:t>t</a:t>
              </a:r>
            </a:p>
          </p:txBody>
        </p:sp>
        <p:sp>
          <p:nvSpPr>
            <p:cNvPr id="1037" name="Line 17"/>
            <p:cNvSpPr>
              <a:spLocks noChangeShapeType="1"/>
            </p:cNvSpPr>
            <p:nvPr/>
          </p:nvSpPr>
          <p:spPr bwMode="auto">
            <a:xfrm flipH="1">
              <a:off x="1446" y="2874"/>
              <a:ext cx="504" cy="330"/>
            </a:xfrm>
            <a:prstGeom prst="line">
              <a:avLst/>
            </a:prstGeom>
            <a:noFill/>
            <a:ln w="12700">
              <a:solidFill>
                <a:srgbClr val="A50021"/>
              </a:solidFill>
              <a:round/>
              <a:headEnd/>
              <a:tailEnd type="triangle" w="med" len="med"/>
            </a:ln>
          </p:spPr>
          <p:txBody>
            <a:bodyPr wrap="none"/>
            <a:lstStyle/>
            <a:p>
              <a:endParaRPr lang="en-US"/>
            </a:p>
          </p:txBody>
        </p:sp>
        <p:sp>
          <p:nvSpPr>
            <p:cNvPr id="1038" name="Text Box 18"/>
            <p:cNvSpPr txBox="1">
              <a:spLocks noChangeArrowheads="1"/>
            </p:cNvSpPr>
            <p:nvPr/>
          </p:nvSpPr>
          <p:spPr bwMode="auto">
            <a:xfrm>
              <a:off x="912" y="3222"/>
              <a:ext cx="1170" cy="326"/>
            </a:xfrm>
            <a:prstGeom prst="rect">
              <a:avLst/>
            </a:prstGeom>
            <a:noFill/>
            <a:ln w="12700" algn="ctr">
              <a:noFill/>
              <a:miter lim="800000"/>
              <a:headEnd/>
              <a:tailEnd/>
            </a:ln>
          </p:spPr>
          <p:txBody>
            <a:bodyPr>
              <a:spAutoFit/>
            </a:bodyPr>
            <a:lstStyle/>
            <a:p>
              <a:r>
                <a:rPr lang="en-US" altLang="en-US">
                  <a:solidFill>
                    <a:srgbClr val="A50021"/>
                  </a:solidFill>
                </a:rPr>
                <a:t>Characteristics of decision maker </a:t>
              </a:r>
              <a:r>
                <a:rPr lang="en-US" altLang="en-US" i="1">
                  <a:solidFill>
                    <a:srgbClr val="A50021"/>
                  </a:solidFill>
                </a:rPr>
                <a:t>t</a:t>
              </a:r>
            </a:p>
          </p:txBody>
        </p:sp>
      </p:grpSp>
      <p:sp>
        <p:nvSpPr>
          <p:cNvPr id="1131541" name="Text Box 21"/>
          <p:cNvSpPr txBox="1">
            <a:spLocks noChangeArrowheads="1"/>
          </p:cNvSpPr>
          <p:nvPr/>
        </p:nvSpPr>
        <p:spPr bwMode="auto">
          <a:xfrm>
            <a:off x="66675" y="3762375"/>
            <a:ext cx="2886075" cy="517525"/>
          </a:xfrm>
          <a:prstGeom prst="rect">
            <a:avLst/>
          </a:prstGeom>
          <a:noFill/>
          <a:ln w="12700" algn="ctr">
            <a:noFill/>
            <a:miter lim="800000"/>
            <a:headEnd/>
            <a:tailEnd/>
          </a:ln>
        </p:spPr>
        <p:txBody>
          <a:bodyPr>
            <a:spAutoFit/>
          </a:bodyPr>
          <a:lstStyle/>
          <a:p>
            <a:r>
              <a:rPr lang="en-US" altLang="en-US">
                <a:solidFill>
                  <a:schemeClr val="accent2"/>
                </a:solidFill>
                <a:latin typeface="Arial" charset="0"/>
              </a:rPr>
              <a:t>Systematic portion of the utility for alternative </a:t>
            </a:r>
            <a:r>
              <a:rPr lang="en-US" altLang="en-US" i="1">
                <a:solidFill>
                  <a:schemeClr val="accent2"/>
                </a:solidFill>
                <a:latin typeface="Arial" charset="0"/>
              </a:rPr>
              <a:t>i </a:t>
            </a:r>
            <a:r>
              <a:rPr lang="en-US" altLang="en-US">
                <a:solidFill>
                  <a:schemeClr val="accent2"/>
                </a:solidFill>
                <a:latin typeface="Arial" charset="0"/>
              </a:rPr>
              <a:t>for individual </a:t>
            </a:r>
            <a:r>
              <a:rPr lang="en-US" altLang="en-US" i="1">
                <a:solidFill>
                  <a:schemeClr val="accent2"/>
                </a:solidFill>
                <a:latin typeface="Arial" charset="0"/>
              </a:rPr>
              <a:t>n; V</a:t>
            </a:r>
            <a:r>
              <a:rPr lang="en-US" altLang="en-US" i="1" baseline="-25000">
                <a:solidFill>
                  <a:schemeClr val="accent2"/>
                </a:solidFill>
                <a:latin typeface="Arial" charset="0"/>
              </a:rPr>
              <a:t>ni</a:t>
            </a:r>
          </a:p>
        </p:txBody>
      </p:sp>
      <p:graphicFrame>
        <p:nvGraphicFramePr>
          <p:cNvPr id="1131542" name="Object 22"/>
          <p:cNvGraphicFramePr>
            <a:graphicFrameLocks noChangeAspect="1"/>
          </p:cNvGraphicFramePr>
          <p:nvPr/>
        </p:nvGraphicFramePr>
        <p:xfrm>
          <a:off x="1871663" y="4244975"/>
          <a:ext cx="5464175" cy="647700"/>
        </p:xfrm>
        <a:graphic>
          <a:graphicData uri="http://schemas.openxmlformats.org/presentationml/2006/ole">
            <p:oleObj spid="_x0000_s1026" name="Equation" r:id="rId6" imgW="1930400" imgH="228600" progId="Equation.DSMT4">
              <p:embed/>
            </p:oleObj>
          </a:graphicData>
        </a:graphic>
      </p:graphicFrame>
      <p:pic>
        <p:nvPicPr>
          <p:cNvPr id="23" name="~PP21904.WAV">
            <a:hlinkClick r:id="" action="ppaction://media"/>
          </p:cNvPr>
          <p:cNvPicPr>
            <a:picLocks noRot="1" noChangeAspect="1"/>
          </p:cNvPicPr>
          <p:nvPr>
            <a:wavAudioFile r:embed="rId3" name="~PP2794.WAV"/>
          </p:nvPr>
        </p:nvPicPr>
        <p:blipFill>
          <a:blip r:embed="rId7" cstate="print"/>
          <a:srcRect/>
          <a:stretch>
            <a:fillRect/>
          </a:stretch>
        </p:blipFill>
        <p:spPr bwMode="auto">
          <a:xfrm>
            <a:off x="8696325" y="6410325"/>
            <a:ext cx="304800" cy="304800"/>
          </a:xfrm>
          <a:prstGeom prst="rect">
            <a:avLst/>
          </a:prstGeom>
          <a:noFill/>
          <a:ln w="9525">
            <a:noFill/>
            <a:miter lim="800000"/>
            <a:headEnd/>
            <a:tailEnd/>
          </a:ln>
        </p:spPr>
      </p:pic>
    </p:spTree>
    <p:custDataLst>
      <p:tags r:id="rId2"/>
    </p:custDataLst>
  </p:cSld>
  <p:clrMapOvr>
    <a:masterClrMapping/>
  </p:clrMapOvr>
  <p:transition advTm="868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1541"/>
                                        </p:tgtEl>
                                        <p:attrNameLst>
                                          <p:attrName>style.visibility</p:attrName>
                                        </p:attrNameLst>
                                      </p:cBhvr>
                                      <p:to>
                                        <p:strVal val="visible"/>
                                      </p:to>
                                    </p:set>
                                    <p:animEffect transition="in" filter="fade">
                                      <p:cBhvr>
                                        <p:cTn id="11" dur="1000"/>
                                        <p:tgtEl>
                                          <p:spTgt spid="113154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31542"/>
                                        </p:tgtEl>
                                        <p:attrNameLst>
                                          <p:attrName>style.visibility</p:attrName>
                                        </p:attrNameLst>
                                      </p:cBhvr>
                                      <p:to>
                                        <p:strVal val="visible"/>
                                      </p:to>
                                    </p:set>
                                    <p:animEffect transition="in" filter="fade">
                                      <p:cBhvr>
                                        <p:cTn id="15" dur="2000"/>
                                        <p:tgtEl>
                                          <p:spTgt spid="1131542"/>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0" fill="hold" display="0">
                  <p:stCondLst>
                    <p:cond delay="indefinite"/>
                  </p:stCondLst>
                  <p:endCondLst>
                    <p:cond evt="onPrev" delay="0">
                      <p:tgtEl>
                        <p:sldTgt/>
                      </p:tgtEl>
                    </p:cond>
                    <p:cond evt="onStopAudio" delay="0">
                      <p:tgtEl>
                        <p:sldTgt/>
                      </p:tgtEl>
                    </p:cond>
                  </p:endCondLst>
                </p:cTn>
                <p:tgtEl>
                  <p:spTgt spid="23"/>
                </p:tgtEl>
              </p:cMediaNode>
            </p:audio>
          </p:childTnLst>
        </p:cTn>
      </p:par>
    </p:tnLst>
    <p:bldLst>
      <p:bldP spid="11315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p:cNvSpPr>
            <a:spLocks noGrp="1"/>
          </p:cNvSpPr>
          <p:nvPr>
            <p:ph type="sldNum" sz="quarter" idx="11"/>
          </p:nvPr>
        </p:nvSpPr>
        <p:spPr/>
        <p:txBody>
          <a:bodyPr/>
          <a:lstStyle/>
          <a:p>
            <a:pPr>
              <a:defRPr/>
            </a:pPr>
            <a:fld id="{26CF18B0-A318-486A-8E7A-63168E306271}" type="slidenum">
              <a:rPr lang="en-US"/>
              <a:pPr>
                <a:defRPr/>
              </a:pPr>
              <a:t>2</a:t>
            </a:fld>
            <a:endParaRPr lang="en-US"/>
          </a:p>
        </p:txBody>
      </p:sp>
      <p:sp>
        <p:nvSpPr>
          <p:cNvPr id="12291" name="Rectangle 2"/>
          <p:cNvSpPr>
            <a:spLocks noGrp="1" noChangeArrowheads="1"/>
          </p:cNvSpPr>
          <p:nvPr>
            <p:ph type="title"/>
          </p:nvPr>
        </p:nvSpPr>
        <p:spPr/>
        <p:txBody>
          <a:bodyPr/>
          <a:lstStyle/>
          <a:p>
            <a:pPr eaLnBrk="1" hangingPunct="1"/>
            <a:r>
              <a:rPr lang="en-US" altLang="en-US" sz="4000" b="1" smtClean="0">
                <a:solidFill>
                  <a:srgbClr val="660066"/>
                </a:solidFill>
              </a:rPr>
              <a:t>Utility Associated with the Attributes of Alternatives</a:t>
            </a:r>
            <a:endParaRPr lang="en-US" altLang="en-US" sz="4000" i="1" smtClean="0">
              <a:solidFill>
                <a:srgbClr val="660066"/>
              </a:solidFill>
            </a:endParaRPr>
          </a:p>
        </p:txBody>
      </p:sp>
      <p:sp>
        <p:nvSpPr>
          <p:cNvPr id="12292" name="Rectangle 3"/>
          <p:cNvSpPr>
            <a:spLocks noGrp="1" noChangeArrowheads="1"/>
          </p:cNvSpPr>
          <p:nvPr>
            <p:ph type="body" idx="1"/>
          </p:nvPr>
        </p:nvSpPr>
        <p:spPr>
          <a:xfrm>
            <a:off x="514350" y="2143125"/>
            <a:ext cx="7896225" cy="3562350"/>
          </a:xfrm>
        </p:spPr>
        <p:txBody>
          <a:bodyPr/>
          <a:lstStyle/>
          <a:p>
            <a:pPr eaLnBrk="1" hangingPunct="1">
              <a:lnSpc>
                <a:spcPct val="80000"/>
              </a:lnSpc>
            </a:pPr>
            <a:r>
              <a:rPr lang="en-US" altLang="en-US" sz="1800" smtClean="0"/>
              <a:t>Variables that describe the attributes of alternatives “</a:t>
            </a:r>
            <a:r>
              <a:rPr lang="en-US" altLang="en-US" sz="1800" i="1" smtClean="0"/>
              <a:t>V(X</a:t>
            </a:r>
            <a:r>
              <a:rPr lang="en-US" altLang="en-US" sz="1800" i="1" baseline="-25000" smtClean="0"/>
              <a:t>i</a:t>
            </a:r>
            <a:r>
              <a:rPr lang="en-US" altLang="en-US" sz="1800" i="1" smtClean="0"/>
              <a:t>)”</a:t>
            </a:r>
          </a:p>
          <a:p>
            <a:pPr eaLnBrk="1" hangingPunct="1">
              <a:lnSpc>
                <a:spcPct val="80000"/>
              </a:lnSpc>
            </a:pPr>
            <a:endParaRPr lang="en-US" altLang="en-US" sz="1800" smtClean="0"/>
          </a:p>
          <a:p>
            <a:pPr lvl="1" eaLnBrk="1" hangingPunct="1">
              <a:lnSpc>
                <a:spcPct val="80000"/>
              </a:lnSpc>
            </a:pPr>
            <a:r>
              <a:rPr lang="en-US" altLang="en-US" sz="1600" smtClean="0"/>
              <a:t>Influence utility of each alternative for all people in the population of interest </a:t>
            </a:r>
          </a:p>
          <a:p>
            <a:pPr lvl="1" eaLnBrk="1" hangingPunct="1">
              <a:lnSpc>
                <a:spcPct val="80000"/>
              </a:lnSpc>
            </a:pPr>
            <a:endParaRPr lang="en-US" altLang="en-US" sz="1800" smtClean="0"/>
          </a:p>
          <a:p>
            <a:pPr lvl="1" eaLnBrk="1" hangingPunct="1">
              <a:lnSpc>
                <a:spcPct val="80000"/>
              </a:lnSpc>
            </a:pPr>
            <a:r>
              <a:rPr lang="en-US" altLang="en-US" sz="1600" u="sng" smtClean="0"/>
              <a:t>Service attributes:</a:t>
            </a:r>
            <a:r>
              <a:rPr lang="en-US" altLang="en-US" sz="1600" smtClean="0"/>
              <a:t> measurable and expected to influence people’s preferences/choices among alternatives</a:t>
            </a:r>
          </a:p>
          <a:p>
            <a:pPr lvl="1" eaLnBrk="1" hangingPunct="1">
              <a:lnSpc>
                <a:spcPct val="80000"/>
              </a:lnSpc>
            </a:pPr>
            <a:endParaRPr lang="en-US" altLang="en-US" sz="1600" smtClean="0"/>
          </a:p>
          <a:p>
            <a:pPr lvl="2" eaLnBrk="1" hangingPunct="1">
              <a:lnSpc>
                <a:spcPct val="80000"/>
              </a:lnSpc>
            </a:pPr>
            <a:r>
              <a:rPr lang="en-US" altLang="en-US" sz="1400" smtClean="0"/>
              <a:t>For instance, total travel time, in-vehicle travel time, out-of-vehicle travel time, travel cost, transfers required, walk distance, seat availability, etc. for mode choice modeling</a:t>
            </a:r>
          </a:p>
          <a:p>
            <a:pPr lvl="2" eaLnBrk="1" hangingPunct="1">
              <a:lnSpc>
                <a:spcPct val="80000"/>
              </a:lnSpc>
            </a:pPr>
            <a:endParaRPr lang="en-US" altLang="en-US" sz="1800" smtClean="0"/>
          </a:p>
          <a:p>
            <a:pPr lvl="1" eaLnBrk="1" hangingPunct="1">
              <a:lnSpc>
                <a:spcPct val="80000"/>
              </a:lnSpc>
            </a:pPr>
            <a:r>
              <a:rPr lang="en-US" altLang="en-US" sz="1600" smtClean="0"/>
              <a:t>Differ across alternatives for the same individual and also among individuals </a:t>
            </a:r>
          </a:p>
          <a:p>
            <a:pPr lvl="1" eaLnBrk="1" hangingPunct="1">
              <a:lnSpc>
                <a:spcPct val="80000"/>
              </a:lnSpc>
            </a:pPr>
            <a:endParaRPr lang="en-US" altLang="en-US" sz="1600" smtClean="0"/>
          </a:p>
          <a:p>
            <a:pPr lvl="2" eaLnBrk="1" hangingPunct="1">
              <a:lnSpc>
                <a:spcPct val="80000"/>
              </a:lnSpc>
            </a:pPr>
            <a:r>
              <a:rPr lang="en-US" altLang="en-US" sz="1400" smtClean="0"/>
              <a:t>Consider the differences in the origin and destination locations of each person’s travel in the context of mode choice modeling</a:t>
            </a:r>
          </a:p>
        </p:txBody>
      </p:sp>
      <p:pic>
        <p:nvPicPr>
          <p:cNvPr id="1133572" name="Picture 4"/>
          <p:cNvPicPr>
            <a:picLocks noChangeAspect="1" noChangeArrowheads="1"/>
          </p:cNvPicPr>
          <p:nvPr/>
        </p:nvPicPr>
        <p:blipFill>
          <a:blip r:embed="rId5" cstate="print"/>
          <a:srcRect/>
          <a:stretch>
            <a:fillRect/>
          </a:stretch>
        </p:blipFill>
        <p:spPr bwMode="auto">
          <a:xfrm>
            <a:off x="947738" y="5734050"/>
            <a:ext cx="6886575" cy="590550"/>
          </a:xfrm>
          <a:prstGeom prst="rect">
            <a:avLst/>
          </a:prstGeom>
          <a:noFill/>
          <a:ln w="12700" algn="ctr">
            <a:noFill/>
            <a:miter lim="800000"/>
            <a:headEnd/>
            <a:tailEnd/>
          </a:ln>
        </p:spPr>
      </p:pic>
      <p:grpSp>
        <p:nvGrpSpPr>
          <p:cNvPr id="2" name="Group 12"/>
          <p:cNvGrpSpPr>
            <a:grpSpLocks/>
          </p:cNvGrpSpPr>
          <p:nvPr/>
        </p:nvGrpSpPr>
        <p:grpSpPr bwMode="auto">
          <a:xfrm>
            <a:off x="638175" y="6162675"/>
            <a:ext cx="5010150" cy="695325"/>
            <a:chOff x="402" y="3882"/>
            <a:chExt cx="3156" cy="438"/>
          </a:xfrm>
        </p:grpSpPr>
        <p:sp>
          <p:nvSpPr>
            <p:cNvPr id="12296" name="Line 6"/>
            <p:cNvSpPr>
              <a:spLocks noChangeShapeType="1"/>
            </p:cNvSpPr>
            <p:nvPr/>
          </p:nvSpPr>
          <p:spPr bwMode="auto">
            <a:xfrm>
              <a:off x="2166" y="3924"/>
              <a:ext cx="342" cy="114"/>
            </a:xfrm>
            <a:prstGeom prst="line">
              <a:avLst/>
            </a:prstGeom>
            <a:noFill/>
            <a:ln w="12700">
              <a:solidFill>
                <a:srgbClr val="006600"/>
              </a:solidFill>
              <a:round/>
              <a:headEnd/>
              <a:tailEnd type="triangle" w="med" len="med"/>
            </a:ln>
          </p:spPr>
          <p:txBody>
            <a:bodyPr wrap="none"/>
            <a:lstStyle/>
            <a:p>
              <a:endParaRPr lang="en-US"/>
            </a:p>
          </p:txBody>
        </p:sp>
        <p:sp>
          <p:nvSpPr>
            <p:cNvPr id="12297" name="Text Box 7"/>
            <p:cNvSpPr txBox="1">
              <a:spLocks noChangeArrowheads="1"/>
            </p:cNvSpPr>
            <p:nvPr/>
          </p:nvSpPr>
          <p:spPr bwMode="auto">
            <a:xfrm>
              <a:off x="2064" y="3994"/>
              <a:ext cx="1494" cy="326"/>
            </a:xfrm>
            <a:prstGeom prst="rect">
              <a:avLst/>
            </a:prstGeom>
            <a:noFill/>
            <a:ln w="12700" algn="ctr">
              <a:noFill/>
              <a:miter lim="800000"/>
              <a:headEnd/>
              <a:tailEnd/>
            </a:ln>
          </p:spPr>
          <p:txBody>
            <a:bodyPr>
              <a:spAutoFit/>
            </a:bodyPr>
            <a:lstStyle/>
            <a:p>
              <a:r>
                <a:rPr lang="en-US" altLang="en-US">
                  <a:solidFill>
                    <a:srgbClr val="006600"/>
                  </a:solidFill>
                </a:rPr>
                <a:t>Value of attribute </a:t>
              </a:r>
              <a:r>
                <a:rPr lang="en-US" altLang="en-US" i="1">
                  <a:solidFill>
                    <a:srgbClr val="006600"/>
                  </a:solidFill>
                </a:rPr>
                <a:t>k</a:t>
              </a:r>
              <a:r>
                <a:rPr lang="en-US" altLang="en-US">
                  <a:solidFill>
                    <a:srgbClr val="006600"/>
                  </a:solidFill>
                </a:rPr>
                <a:t> for alternative </a:t>
              </a:r>
              <a:r>
                <a:rPr lang="en-US" altLang="en-US" i="1">
                  <a:solidFill>
                    <a:srgbClr val="006600"/>
                  </a:solidFill>
                </a:rPr>
                <a:t>i</a:t>
              </a:r>
            </a:p>
          </p:txBody>
        </p:sp>
        <p:sp>
          <p:nvSpPr>
            <p:cNvPr id="12298" name="Line 10"/>
            <p:cNvSpPr>
              <a:spLocks noChangeShapeType="1"/>
            </p:cNvSpPr>
            <p:nvPr/>
          </p:nvSpPr>
          <p:spPr bwMode="auto">
            <a:xfrm flipH="1">
              <a:off x="1260" y="3882"/>
              <a:ext cx="324" cy="132"/>
            </a:xfrm>
            <a:prstGeom prst="line">
              <a:avLst/>
            </a:prstGeom>
            <a:noFill/>
            <a:ln w="12700">
              <a:solidFill>
                <a:srgbClr val="A50021"/>
              </a:solidFill>
              <a:round/>
              <a:headEnd/>
              <a:tailEnd type="triangle" w="med" len="med"/>
            </a:ln>
          </p:spPr>
          <p:txBody>
            <a:bodyPr wrap="none"/>
            <a:lstStyle/>
            <a:p>
              <a:endParaRPr lang="en-US"/>
            </a:p>
          </p:txBody>
        </p:sp>
        <p:sp>
          <p:nvSpPr>
            <p:cNvPr id="12299" name="Text Box 11"/>
            <p:cNvSpPr txBox="1">
              <a:spLocks noChangeArrowheads="1"/>
            </p:cNvSpPr>
            <p:nvPr/>
          </p:nvSpPr>
          <p:spPr bwMode="auto">
            <a:xfrm>
              <a:off x="402" y="3994"/>
              <a:ext cx="1398" cy="326"/>
            </a:xfrm>
            <a:prstGeom prst="rect">
              <a:avLst/>
            </a:prstGeom>
            <a:noFill/>
            <a:ln w="12700" algn="ctr">
              <a:noFill/>
              <a:miter lim="800000"/>
              <a:headEnd/>
              <a:tailEnd/>
            </a:ln>
          </p:spPr>
          <p:txBody>
            <a:bodyPr>
              <a:spAutoFit/>
            </a:bodyPr>
            <a:lstStyle/>
            <a:p>
              <a:r>
                <a:rPr lang="en-US" altLang="en-US">
                  <a:solidFill>
                    <a:srgbClr val="A50021"/>
                  </a:solidFill>
                </a:rPr>
                <a:t>Effect of attribute </a:t>
              </a:r>
              <a:r>
                <a:rPr lang="en-US" altLang="en-US" i="1">
                  <a:solidFill>
                    <a:srgbClr val="A50021"/>
                  </a:solidFill>
                </a:rPr>
                <a:t>k</a:t>
              </a:r>
              <a:r>
                <a:rPr lang="en-US" altLang="en-US">
                  <a:solidFill>
                    <a:srgbClr val="A50021"/>
                  </a:solidFill>
                </a:rPr>
                <a:t> on the utility of an alternative</a:t>
              </a:r>
              <a:endParaRPr lang="en-US" altLang="en-US" i="1">
                <a:solidFill>
                  <a:srgbClr val="A50021"/>
                </a:solidFill>
              </a:endParaRPr>
            </a:p>
          </p:txBody>
        </p:sp>
      </p:grpSp>
      <p:pic>
        <p:nvPicPr>
          <p:cNvPr id="15" name="~PP31904.WAV">
            <a:hlinkClick r:id="" action="ppaction://media"/>
          </p:cNvPr>
          <p:cNvPicPr>
            <a:picLocks noRot="1" noChangeAspect="1"/>
          </p:cNvPicPr>
          <p:nvPr>
            <a:wavAudioFile r:embed="rId2" name="~PP3940.WAV"/>
          </p:nvPr>
        </p:nvPicPr>
        <p:blipFill>
          <a:blip r:embed="rId6" cstate="print"/>
          <a:srcRect/>
          <a:stretch>
            <a:fillRect/>
          </a:stretch>
        </p:blipFill>
        <p:spPr bwMode="auto">
          <a:xfrm>
            <a:off x="8696325" y="6410325"/>
            <a:ext cx="304800" cy="304800"/>
          </a:xfrm>
          <a:prstGeom prst="rect">
            <a:avLst/>
          </a:prstGeom>
          <a:noFill/>
          <a:ln w="9525">
            <a:noFill/>
            <a:miter lim="800000"/>
            <a:headEnd/>
            <a:tailEnd/>
          </a:ln>
        </p:spPr>
      </p:pic>
    </p:spTree>
    <p:custDataLst>
      <p:tags r:id="rId1"/>
    </p:custDataLst>
  </p:cSld>
  <p:clrMapOvr>
    <a:masterClrMapping/>
  </p:clrMapOvr>
  <p:transition advTm="6146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133572"/>
                                        </p:tgtEl>
                                        <p:attrNameLst>
                                          <p:attrName>style.visibility</p:attrName>
                                        </p:attrNameLst>
                                      </p:cBhvr>
                                      <p:to>
                                        <p:strVal val="visible"/>
                                      </p:to>
                                    </p:set>
                                    <p:animEffect transition="in" filter="fade">
                                      <p:cBhvr>
                                        <p:cTn id="11" dur="1000"/>
                                        <p:tgtEl>
                                          <p:spTgt spid="113357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6"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1"/>
          </p:nvPr>
        </p:nvSpPr>
        <p:spPr/>
        <p:txBody>
          <a:bodyPr/>
          <a:lstStyle/>
          <a:p>
            <a:pPr>
              <a:defRPr/>
            </a:pPr>
            <a:fld id="{78A73334-FB59-41BA-B703-B00C050127FE}" type="slidenum">
              <a:rPr lang="en-US"/>
              <a:pPr>
                <a:defRPr/>
              </a:pPr>
              <a:t>3</a:t>
            </a:fld>
            <a:endParaRPr lang="en-US"/>
          </a:p>
        </p:txBody>
      </p:sp>
      <p:sp>
        <p:nvSpPr>
          <p:cNvPr id="13315" name="Rectangle 2"/>
          <p:cNvSpPr>
            <a:spLocks noGrp="1" noChangeArrowheads="1"/>
          </p:cNvSpPr>
          <p:nvPr>
            <p:ph type="title"/>
          </p:nvPr>
        </p:nvSpPr>
        <p:spPr/>
        <p:txBody>
          <a:bodyPr/>
          <a:lstStyle/>
          <a:p>
            <a:pPr eaLnBrk="1" hangingPunct="1"/>
            <a:endParaRPr lang="en-US" altLang="en-US" i="1" smtClean="0">
              <a:solidFill>
                <a:srgbClr val="660066"/>
              </a:solidFill>
            </a:endParaRPr>
          </a:p>
        </p:txBody>
      </p:sp>
      <p:sp>
        <p:nvSpPr>
          <p:cNvPr id="1135619" name="Rectangle 3"/>
          <p:cNvSpPr>
            <a:spLocks noGrp="1" noChangeArrowheads="1"/>
          </p:cNvSpPr>
          <p:nvPr>
            <p:ph type="body" idx="1"/>
          </p:nvPr>
        </p:nvSpPr>
        <p:spPr>
          <a:xfrm>
            <a:off x="590550" y="3914775"/>
            <a:ext cx="7896225" cy="990600"/>
          </a:xfrm>
        </p:spPr>
        <p:txBody>
          <a:bodyPr/>
          <a:lstStyle/>
          <a:p>
            <a:pPr eaLnBrk="1" hangingPunct="1">
              <a:lnSpc>
                <a:spcPct val="80000"/>
              </a:lnSpc>
            </a:pPr>
            <a:r>
              <a:rPr lang="en-US" altLang="en-US" sz="1600" smtClean="0"/>
              <a:t>Gamma parameters are identical for all alternatives to which they apply </a:t>
            </a:r>
          </a:p>
          <a:p>
            <a:pPr lvl="1" eaLnBrk="1" hangingPunct="1">
              <a:lnSpc>
                <a:spcPct val="80000"/>
              </a:lnSpc>
            </a:pPr>
            <a:r>
              <a:rPr lang="en-US" altLang="en-US" sz="1400" smtClean="0"/>
              <a:t>Sensitivity to travel time and travel cost are identical across alternatives</a:t>
            </a:r>
          </a:p>
          <a:p>
            <a:pPr lvl="1" eaLnBrk="1" hangingPunct="1">
              <a:lnSpc>
                <a:spcPct val="80000"/>
              </a:lnSpc>
            </a:pPr>
            <a:endParaRPr lang="en-US" altLang="en-US" sz="1400" smtClean="0"/>
          </a:p>
          <a:p>
            <a:pPr lvl="1" eaLnBrk="1" hangingPunct="1">
              <a:lnSpc>
                <a:spcPct val="80000"/>
              </a:lnSpc>
            </a:pPr>
            <a:r>
              <a:rPr lang="en-US" altLang="en-US" sz="1400" smtClean="0"/>
              <a:t>But, different parameters can be estimated:</a:t>
            </a:r>
          </a:p>
        </p:txBody>
      </p:sp>
      <p:pic>
        <p:nvPicPr>
          <p:cNvPr id="13317" name="Picture 10"/>
          <p:cNvPicPr>
            <a:picLocks noChangeAspect="1" noChangeArrowheads="1"/>
          </p:cNvPicPr>
          <p:nvPr/>
        </p:nvPicPr>
        <p:blipFill>
          <a:blip r:embed="rId5" cstate="print"/>
          <a:srcRect/>
          <a:stretch>
            <a:fillRect/>
          </a:stretch>
        </p:blipFill>
        <p:spPr bwMode="auto">
          <a:xfrm>
            <a:off x="690563" y="2038350"/>
            <a:ext cx="7800975" cy="1619250"/>
          </a:xfrm>
          <a:prstGeom prst="rect">
            <a:avLst/>
          </a:prstGeom>
          <a:noFill/>
          <a:ln w="12700" algn="ctr">
            <a:noFill/>
            <a:miter lim="800000"/>
            <a:headEnd/>
            <a:tailEnd/>
          </a:ln>
        </p:spPr>
      </p:pic>
      <p:sp>
        <p:nvSpPr>
          <p:cNvPr id="1135627" name="AutoShape 11"/>
          <p:cNvSpPr>
            <a:spLocks noChangeArrowheads="1"/>
          </p:cNvSpPr>
          <p:nvPr/>
        </p:nvSpPr>
        <p:spPr bwMode="auto">
          <a:xfrm>
            <a:off x="2505075" y="2162175"/>
            <a:ext cx="342900" cy="1457325"/>
          </a:xfrm>
          <a:prstGeom prst="roundRect">
            <a:avLst>
              <a:gd name="adj" fmla="val 16667"/>
            </a:avLst>
          </a:prstGeom>
          <a:solidFill>
            <a:srgbClr val="660066">
              <a:alpha val="36078"/>
            </a:srgbClr>
          </a:solidFill>
          <a:ln w="12700" algn="ctr">
            <a:solidFill>
              <a:schemeClr val="accent2"/>
            </a:solidFill>
            <a:round/>
            <a:headEnd/>
            <a:tailEnd/>
          </a:ln>
        </p:spPr>
        <p:txBody>
          <a:bodyPr wrap="none" anchor="ctr"/>
          <a:lstStyle/>
          <a:p>
            <a:endParaRPr lang="en-US" altLang="en-US"/>
          </a:p>
        </p:txBody>
      </p:sp>
      <p:sp>
        <p:nvSpPr>
          <p:cNvPr id="1135628" name="Text Box 12"/>
          <p:cNvSpPr txBox="1">
            <a:spLocks noChangeArrowheads="1"/>
          </p:cNvSpPr>
          <p:nvPr/>
        </p:nvSpPr>
        <p:spPr bwMode="auto">
          <a:xfrm>
            <a:off x="2057400" y="3552825"/>
            <a:ext cx="3057525" cy="304800"/>
          </a:xfrm>
          <a:prstGeom prst="rect">
            <a:avLst/>
          </a:prstGeom>
          <a:noFill/>
          <a:ln w="12700" algn="ctr">
            <a:noFill/>
            <a:miter lim="800000"/>
            <a:headEnd/>
            <a:tailEnd/>
          </a:ln>
        </p:spPr>
        <p:txBody>
          <a:bodyPr>
            <a:spAutoFit/>
          </a:bodyPr>
          <a:lstStyle/>
          <a:p>
            <a:r>
              <a:rPr lang="en-US" altLang="en-US" b="1">
                <a:solidFill>
                  <a:schemeClr val="accent2"/>
                </a:solidFill>
              </a:rPr>
              <a:t>Generic: apply to all alternatives</a:t>
            </a:r>
          </a:p>
        </p:txBody>
      </p:sp>
      <p:sp>
        <p:nvSpPr>
          <p:cNvPr id="1135629" name="AutoShape 13"/>
          <p:cNvSpPr>
            <a:spLocks noChangeArrowheads="1"/>
          </p:cNvSpPr>
          <p:nvPr/>
        </p:nvSpPr>
        <p:spPr bwMode="auto">
          <a:xfrm>
            <a:off x="4352925" y="2181225"/>
            <a:ext cx="342900" cy="1457325"/>
          </a:xfrm>
          <a:prstGeom prst="roundRect">
            <a:avLst>
              <a:gd name="adj" fmla="val 16667"/>
            </a:avLst>
          </a:prstGeom>
          <a:solidFill>
            <a:srgbClr val="660066">
              <a:alpha val="36078"/>
            </a:srgbClr>
          </a:solidFill>
          <a:ln w="12700" algn="ctr">
            <a:solidFill>
              <a:schemeClr val="accent2"/>
            </a:solidFill>
            <a:round/>
            <a:headEnd/>
            <a:tailEnd/>
          </a:ln>
        </p:spPr>
        <p:txBody>
          <a:bodyPr wrap="none" anchor="ctr"/>
          <a:lstStyle/>
          <a:p>
            <a:endParaRPr lang="en-US" altLang="en-US"/>
          </a:p>
        </p:txBody>
      </p:sp>
      <p:sp>
        <p:nvSpPr>
          <p:cNvPr id="1135630" name="AutoShape 14"/>
          <p:cNvSpPr>
            <a:spLocks noChangeArrowheads="1"/>
          </p:cNvSpPr>
          <p:nvPr/>
        </p:nvSpPr>
        <p:spPr bwMode="auto">
          <a:xfrm>
            <a:off x="6238875" y="3190875"/>
            <a:ext cx="409575" cy="361950"/>
          </a:xfrm>
          <a:prstGeom prst="roundRect">
            <a:avLst>
              <a:gd name="adj" fmla="val 16667"/>
            </a:avLst>
          </a:prstGeom>
          <a:solidFill>
            <a:srgbClr val="003300">
              <a:alpha val="34901"/>
            </a:srgbClr>
          </a:solidFill>
          <a:ln w="12700" algn="ctr">
            <a:solidFill>
              <a:schemeClr val="tx1"/>
            </a:solidFill>
            <a:round/>
            <a:headEnd/>
            <a:tailEnd/>
          </a:ln>
        </p:spPr>
        <p:txBody>
          <a:bodyPr wrap="none" anchor="ctr"/>
          <a:lstStyle/>
          <a:p>
            <a:endParaRPr lang="en-US" altLang="en-US"/>
          </a:p>
        </p:txBody>
      </p:sp>
      <p:sp>
        <p:nvSpPr>
          <p:cNvPr id="1135631" name="Text Box 15"/>
          <p:cNvSpPr txBox="1">
            <a:spLocks noChangeArrowheads="1"/>
          </p:cNvSpPr>
          <p:nvPr/>
        </p:nvSpPr>
        <p:spPr bwMode="auto">
          <a:xfrm>
            <a:off x="5324475" y="3552825"/>
            <a:ext cx="2266950" cy="304800"/>
          </a:xfrm>
          <a:prstGeom prst="rect">
            <a:avLst/>
          </a:prstGeom>
          <a:noFill/>
          <a:ln w="12700" algn="ctr">
            <a:noFill/>
            <a:miter lim="800000"/>
            <a:headEnd/>
            <a:tailEnd/>
          </a:ln>
        </p:spPr>
        <p:txBody>
          <a:bodyPr>
            <a:spAutoFit/>
          </a:bodyPr>
          <a:lstStyle/>
          <a:p>
            <a:r>
              <a:rPr lang="en-US" altLang="en-US" b="1">
                <a:solidFill>
                  <a:srgbClr val="003300"/>
                </a:solidFill>
              </a:rPr>
              <a:t>Specific to transit only</a:t>
            </a:r>
          </a:p>
        </p:txBody>
      </p:sp>
      <p:pic>
        <p:nvPicPr>
          <p:cNvPr id="1135632" name="Picture 16"/>
          <p:cNvPicPr>
            <a:picLocks noChangeAspect="1" noChangeArrowheads="1"/>
          </p:cNvPicPr>
          <p:nvPr/>
        </p:nvPicPr>
        <p:blipFill>
          <a:blip r:embed="rId6" cstate="print"/>
          <a:srcRect/>
          <a:stretch>
            <a:fillRect/>
          </a:stretch>
        </p:blipFill>
        <p:spPr bwMode="auto">
          <a:xfrm>
            <a:off x="271463" y="4945063"/>
            <a:ext cx="8486775" cy="1419225"/>
          </a:xfrm>
          <a:prstGeom prst="rect">
            <a:avLst/>
          </a:prstGeom>
          <a:noFill/>
          <a:ln w="12700" algn="ctr">
            <a:noFill/>
            <a:miter lim="800000"/>
            <a:headEnd/>
            <a:tailEnd/>
          </a:ln>
        </p:spPr>
      </p:pic>
      <p:pic>
        <p:nvPicPr>
          <p:cNvPr id="20" name="~PP31920.WAV">
            <a:hlinkClick r:id="" action="ppaction://media"/>
          </p:cNvPr>
          <p:cNvPicPr>
            <a:picLocks noRot="1" noChangeAspect="1"/>
          </p:cNvPicPr>
          <p:nvPr>
            <a:wavAudioFile r:embed="rId2" name="~PP3757.WAV"/>
          </p:nvPr>
        </p:nvPicPr>
        <p:blipFill>
          <a:blip r:embed="rId7" cstate="print"/>
          <a:srcRect/>
          <a:stretch>
            <a:fillRect/>
          </a:stretch>
        </p:blipFill>
        <p:spPr bwMode="auto">
          <a:xfrm>
            <a:off x="8696325" y="6410325"/>
            <a:ext cx="304800" cy="304800"/>
          </a:xfrm>
          <a:prstGeom prst="rect">
            <a:avLst/>
          </a:prstGeom>
          <a:noFill/>
          <a:ln w="9525">
            <a:noFill/>
            <a:miter lim="800000"/>
            <a:headEnd/>
            <a:tailEnd/>
          </a:ln>
        </p:spPr>
      </p:pic>
    </p:spTree>
    <p:custDataLst>
      <p:tags r:id="rId1"/>
    </p:custDataLst>
  </p:cSld>
  <p:clrMapOvr>
    <a:masterClrMapping/>
  </p:clrMapOvr>
  <p:transition advTm="7897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35627"/>
                                        </p:tgtEl>
                                        <p:attrNameLst>
                                          <p:attrName>style.visibility</p:attrName>
                                        </p:attrNameLst>
                                      </p:cBhvr>
                                      <p:to>
                                        <p:strVal val="visible"/>
                                      </p:to>
                                    </p:set>
                                    <p:animEffect transition="in" filter="fade">
                                      <p:cBhvr>
                                        <p:cTn id="11" dur="1000"/>
                                        <p:tgtEl>
                                          <p:spTgt spid="11356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35629"/>
                                        </p:tgtEl>
                                        <p:attrNameLst>
                                          <p:attrName>style.visibility</p:attrName>
                                        </p:attrNameLst>
                                      </p:cBhvr>
                                      <p:to>
                                        <p:strVal val="visible"/>
                                      </p:to>
                                    </p:set>
                                    <p:animEffect transition="in" filter="fade">
                                      <p:cBhvr>
                                        <p:cTn id="14" dur="1000"/>
                                        <p:tgtEl>
                                          <p:spTgt spid="11356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35628"/>
                                        </p:tgtEl>
                                        <p:attrNameLst>
                                          <p:attrName>style.visibility</p:attrName>
                                        </p:attrNameLst>
                                      </p:cBhvr>
                                      <p:to>
                                        <p:strVal val="visible"/>
                                      </p:to>
                                    </p:set>
                                    <p:animEffect transition="in" filter="fade">
                                      <p:cBhvr>
                                        <p:cTn id="17" dur="1000"/>
                                        <p:tgtEl>
                                          <p:spTgt spid="11356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5630"/>
                                        </p:tgtEl>
                                        <p:attrNameLst>
                                          <p:attrName>style.visibility</p:attrName>
                                        </p:attrNameLst>
                                      </p:cBhvr>
                                      <p:to>
                                        <p:strVal val="visible"/>
                                      </p:to>
                                    </p:set>
                                    <p:animEffect transition="in" filter="fade">
                                      <p:cBhvr>
                                        <p:cTn id="22" dur="1000"/>
                                        <p:tgtEl>
                                          <p:spTgt spid="11356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35631"/>
                                        </p:tgtEl>
                                        <p:attrNameLst>
                                          <p:attrName>style.visibility</p:attrName>
                                        </p:attrNameLst>
                                      </p:cBhvr>
                                      <p:to>
                                        <p:strVal val="visible"/>
                                      </p:to>
                                    </p:set>
                                    <p:animEffect transition="in" filter="fade">
                                      <p:cBhvr>
                                        <p:cTn id="25" dur="1000"/>
                                        <p:tgtEl>
                                          <p:spTgt spid="11356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35619">
                                            <p:txEl>
                                              <p:pRg st="0" end="0"/>
                                            </p:txEl>
                                          </p:spTgt>
                                        </p:tgtEl>
                                        <p:attrNameLst>
                                          <p:attrName>style.visibility</p:attrName>
                                        </p:attrNameLst>
                                      </p:cBhvr>
                                      <p:to>
                                        <p:strVal val="visible"/>
                                      </p:to>
                                    </p:set>
                                    <p:animEffect transition="in" filter="fade">
                                      <p:cBhvr>
                                        <p:cTn id="30" dur="1000"/>
                                        <p:tgtEl>
                                          <p:spTgt spid="1135619">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35619">
                                            <p:txEl>
                                              <p:pRg st="1" end="1"/>
                                            </p:txEl>
                                          </p:spTgt>
                                        </p:tgtEl>
                                        <p:attrNameLst>
                                          <p:attrName>style.visibility</p:attrName>
                                        </p:attrNameLst>
                                      </p:cBhvr>
                                      <p:to>
                                        <p:strVal val="visible"/>
                                      </p:to>
                                    </p:set>
                                    <p:animEffect transition="in" filter="fade">
                                      <p:cBhvr>
                                        <p:cTn id="33" dur="1000"/>
                                        <p:tgtEl>
                                          <p:spTgt spid="1135619">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135619">
                                            <p:txEl>
                                              <p:pRg st="3" end="3"/>
                                            </p:txEl>
                                          </p:spTgt>
                                        </p:tgtEl>
                                        <p:attrNameLst>
                                          <p:attrName>style.visibility</p:attrName>
                                        </p:attrNameLst>
                                      </p:cBhvr>
                                      <p:to>
                                        <p:strVal val="visible"/>
                                      </p:to>
                                    </p:set>
                                    <p:animEffect transition="in" filter="fade">
                                      <p:cBhvr>
                                        <p:cTn id="38" dur="1000"/>
                                        <p:tgtEl>
                                          <p:spTgt spid="1135619">
                                            <p:txEl>
                                              <p:pRg st="3" end="3"/>
                                            </p:txEl>
                                          </p:spTgt>
                                        </p:tgtEl>
                                      </p:cBhvr>
                                    </p:animEffect>
                                  </p:child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1135632"/>
                                        </p:tgtEl>
                                        <p:attrNameLst>
                                          <p:attrName>style.visibility</p:attrName>
                                        </p:attrNameLst>
                                      </p:cBhvr>
                                      <p:to>
                                        <p:strVal val="visible"/>
                                      </p:to>
                                    </p:set>
                                    <p:animEffect transition="in" filter="fade">
                                      <p:cBhvr>
                                        <p:cTn id="42" dur="1000"/>
                                        <p:tgtEl>
                                          <p:spTgt spid="11356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3"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1135627" grpId="0" animBg="1"/>
      <p:bldP spid="1135628" grpId="0"/>
      <p:bldP spid="1135629" grpId="0" animBg="1"/>
      <p:bldP spid="1135630" grpId="0" animBg="1"/>
      <p:bldP spid="11356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pPr>
              <a:defRPr/>
            </a:pPr>
            <a:fld id="{6BF72712-2120-417F-8861-B78D76BA4A6D}" type="slidenum">
              <a:rPr lang="en-US"/>
              <a:pPr>
                <a:defRPr/>
              </a:pPr>
              <a:t>4</a:t>
            </a:fld>
            <a:endParaRPr lang="en-US"/>
          </a:p>
        </p:txBody>
      </p:sp>
      <p:sp>
        <p:nvSpPr>
          <p:cNvPr id="14339" name="Rectangle 2"/>
          <p:cNvSpPr>
            <a:spLocks noGrp="1" noChangeArrowheads="1"/>
          </p:cNvSpPr>
          <p:nvPr>
            <p:ph type="title"/>
          </p:nvPr>
        </p:nvSpPr>
        <p:spPr/>
        <p:txBody>
          <a:bodyPr/>
          <a:lstStyle/>
          <a:p>
            <a:pPr eaLnBrk="1" hangingPunct="1"/>
            <a:r>
              <a:rPr lang="en-US" altLang="en-US" sz="4000" b="1" smtClean="0">
                <a:solidFill>
                  <a:srgbClr val="660066"/>
                </a:solidFill>
              </a:rPr>
              <a:t>Utility ‘Biases’ Due to Excluded Variables</a:t>
            </a:r>
            <a:endParaRPr lang="en-US" altLang="en-US" sz="4000" i="1" smtClean="0">
              <a:solidFill>
                <a:srgbClr val="660066"/>
              </a:solidFill>
            </a:endParaRPr>
          </a:p>
        </p:txBody>
      </p:sp>
      <p:sp>
        <p:nvSpPr>
          <p:cNvPr id="14340" name="Rectangle 3"/>
          <p:cNvSpPr>
            <a:spLocks noGrp="1" noChangeArrowheads="1"/>
          </p:cNvSpPr>
          <p:nvPr>
            <p:ph type="body" idx="1"/>
          </p:nvPr>
        </p:nvSpPr>
        <p:spPr>
          <a:xfrm>
            <a:off x="514350" y="2143125"/>
            <a:ext cx="7896225" cy="4219575"/>
          </a:xfrm>
        </p:spPr>
        <p:txBody>
          <a:bodyPr/>
          <a:lstStyle/>
          <a:p>
            <a:pPr eaLnBrk="1" hangingPunct="1">
              <a:lnSpc>
                <a:spcPct val="80000"/>
              </a:lnSpc>
            </a:pPr>
            <a:r>
              <a:rPr lang="en-US" altLang="en-US" sz="2000" smtClean="0"/>
              <a:t>Decision makers exhibit preferences for alternatives which cannot be explained by the observed attributes of those alternatives</a:t>
            </a:r>
            <a:endParaRPr lang="en-US" altLang="en-US" sz="2000" i="1" smtClean="0"/>
          </a:p>
          <a:p>
            <a:pPr eaLnBrk="1" hangingPunct="1">
              <a:lnSpc>
                <a:spcPct val="80000"/>
              </a:lnSpc>
            </a:pPr>
            <a:endParaRPr lang="en-US" altLang="en-US" sz="2000" smtClean="0"/>
          </a:p>
          <a:p>
            <a:pPr lvl="1" eaLnBrk="1" hangingPunct="1">
              <a:lnSpc>
                <a:spcPct val="80000"/>
              </a:lnSpc>
            </a:pPr>
            <a:r>
              <a:rPr lang="en-US" altLang="en-US" sz="1800" smtClean="0"/>
              <a:t>Alternative specific preference or bias</a:t>
            </a:r>
          </a:p>
          <a:p>
            <a:pPr lvl="1" eaLnBrk="1" hangingPunct="1">
              <a:lnSpc>
                <a:spcPct val="80000"/>
              </a:lnSpc>
            </a:pPr>
            <a:endParaRPr lang="en-US" altLang="en-US" sz="2000" smtClean="0"/>
          </a:p>
          <a:p>
            <a:pPr lvl="1" eaLnBrk="1" hangingPunct="1">
              <a:lnSpc>
                <a:spcPct val="80000"/>
              </a:lnSpc>
            </a:pPr>
            <a:endParaRPr lang="en-US" altLang="en-US" sz="2000" smtClean="0"/>
          </a:p>
          <a:p>
            <a:pPr lvl="2" eaLnBrk="1" hangingPunct="1">
              <a:lnSpc>
                <a:spcPct val="80000"/>
              </a:lnSpc>
            </a:pPr>
            <a:endParaRPr lang="en-US" altLang="en-US" sz="1600" smtClean="0"/>
          </a:p>
          <a:p>
            <a:pPr lvl="2" eaLnBrk="1" hangingPunct="1">
              <a:lnSpc>
                <a:spcPct val="80000"/>
              </a:lnSpc>
            </a:pPr>
            <a:r>
              <a:rPr lang="en-US" altLang="en-US" sz="1600" smtClean="0"/>
              <a:t>Measure the average preference of individuals with different characteristics for an alternative relative to a ‘reference’ alternative</a:t>
            </a:r>
          </a:p>
          <a:p>
            <a:pPr lvl="1" eaLnBrk="1" hangingPunct="1">
              <a:lnSpc>
                <a:spcPct val="80000"/>
              </a:lnSpc>
            </a:pPr>
            <a:endParaRPr lang="en-US" altLang="en-US" sz="1800" smtClean="0"/>
          </a:p>
          <a:p>
            <a:pPr lvl="3" eaLnBrk="1" hangingPunct="1">
              <a:lnSpc>
                <a:spcPct val="80000"/>
              </a:lnSpc>
            </a:pPr>
            <a:r>
              <a:rPr lang="en-US" altLang="en-US" sz="1400" smtClean="0"/>
              <a:t>Relative alternative does not influence the interpretation of the model results</a:t>
            </a:r>
          </a:p>
          <a:p>
            <a:pPr lvl="3" eaLnBrk="1" hangingPunct="1">
              <a:lnSpc>
                <a:spcPct val="80000"/>
              </a:lnSpc>
            </a:pPr>
            <a:endParaRPr lang="en-US" altLang="en-US" sz="1800" smtClean="0"/>
          </a:p>
          <a:p>
            <a:pPr lvl="3" eaLnBrk="1" hangingPunct="1">
              <a:lnSpc>
                <a:spcPct val="80000"/>
              </a:lnSpc>
            </a:pPr>
            <a:r>
              <a:rPr lang="en-US" altLang="en-US" sz="1400" smtClean="0"/>
              <a:t>Be careful: The alternative specific preference also adjusts for the range of sample values in estimation.</a:t>
            </a:r>
            <a:r>
              <a:rPr lang="en-US" altLang="en-US" sz="1800" smtClean="0"/>
              <a:t> </a:t>
            </a:r>
          </a:p>
        </p:txBody>
      </p:sp>
      <p:pic>
        <p:nvPicPr>
          <p:cNvPr id="14341" name="Picture 10"/>
          <p:cNvPicPr>
            <a:picLocks noChangeAspect="1" noChangeArrowheads="1"/>
          </p:cNvPicPr>
          <p:nvPr/>
        </p:nvPicPr>
        <p:blipFill>
          <a:blip r:embed="rId4" cstate="print"/>
          <a:srcRect/>
          <a:stretch>
            <a:fillRect/>
          </a:stretch>
        </p:blipFill>
        <p:spPr bwMode="auto">
          <a:xfrm>
            <a:off x="2752725" y="3686175"/>
            <a:ext cx="3829050" cy="704850"/>
          </a:xfrm>
          <a:prstGeom prst="rect">
            <a:avLst/>
          </a:prstGeom>
          <a:noFill/>
          <a:ln w="12700" algn="ctr">
            <a:noFill/>
            <a:miter lim="800000"/>
            <a:headEnd/>
            <a:tailEnd/>
          </a:ln>
        </p:spPr>
      </p:pic>
      <p:sp>
        <p:nvSpPr>
          <p:cNvPr id="14342" name="Line 12"/>
          <p:cNvSpPr>
            <a:spLocks noChangeShapeType="1"/>
          </p:cNvSpPr>
          <p:nvPr/>
        </p:nvSpPr>
        <p:spPr bwMode="auto">
          <a:xfrm flipV="1">
            <a:off x="5981700" y="3800475"/>
            <a:ext cx="561975" cy="228600"/>
          </a:xfrm>
          <a:prstGeom prst="line">
            <a:avLst/>
          </a:prstGeom>
          <a:noFill/>
          <a:ln w="12700">
            <a:solidFill>
              <a:schemeClr val="tx1"/>
            </a:solidFill>
            <a:round/>
            <a:headEnd/>
            <a:tailEnd type="triangle" w="med" len="med"/>
          </a:ln>
        </p:spPr>
        <p:txBody>
          <a:bodyPr wrap="none"/>
          <a:lstStyle/>
          <a:p>
            <a:endParaRPr lang="en-US"/>
          </a:p>
        </p:txBody>
      </p:sp>
      <p:sp>
        <p:nvSpPr>
          <p:cNvPr id="14343" name="Text Box 13"/>
          <p:cNvSpPr txBox="1">
            <a:spLocks noChangeArrowheads="1"/>
          </p:cNvSpPr>
          <p:nvPr/>
        </p:nvSpPr>
        <p:spPr bwMode="auto">
          <a:xfrm>
            <a:off x="6362700" y="3533775"/>
            <a:ext cx="1695450" cy="517525"/>
          </a:xfrm>
          <a:prstGeom prst="rect">
            <a:avLst/>
          </a:prstGeom>
          <a:noFill/>
          <a:ln w="12700" algn="ctr">
            <a:noFill/>
            <a:miter lim="800000"/>
            <a:headEnd/>
            <a:tailEnd/>
          </a:ln>
        </p:spPr>
        <p:txBody>
          <a:bodyPr>
            <a:spAutoFit/>
          </a:bodyPr>
          <a:lstStyle/>
          <a:p>
            <a:r>
              <a:rPr lang="en-US" altLang="en-US"/>
              <a:t>1 for alternative </a:t>
            </a:r>
            <a:r>
              <a:rPr lang="en-US" altLang="en-US" i="1"/>
              <a:t>i </a:t>
            </a:r>
            <a:r>
              <a:rPr lang="en-US" altLang="en-US"/>
              <a:t>and 0 for others</a:t>
            </a:r>
          </a:p>
        </p:txBody>
      </p:sp>
      <p:pic>
        <p:nvPicPr>
          <p:cNvPr id="14" name="~PP21920.WAV">
            <a:hlinkClick r:id="" action="ppaction://media"/>
          </p:cNvPr>
          <p:cNvPicPr>
            <a:picLocks noRot="1" noChangeAspect="1"/>
          </p:cNvPicPr>
          <p:nvPr>
            <a:wavAudioFile r:embed="rId1" name="~PP2358.WAV"/>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621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p:cNvSpPr>
            <a:spLocks noGrp="1"/>
          </p:cNvSpPr>
          <p:nvPr>
            <p:ph type="sldNum" sz="quarter" idx="11"/>
          </p:nvPr>
        </p:nvSpPr>
        <p:spPr/>
        <p:txBody>
          <a:bodyPr/>
          <a:lstStyle/>
          <a:p>
            <a:pPr>
              <a:defRPr/>
            </a:pPr>
            <a:fld id="{7786F0B1-B3F3-41B9-963D-2CA37E41ED93}" type="slidenum">
              <a:rPr lang="en-US"/>
              <a:pPr>
                <a:defRPr/>
              </a:pPr>
              <a:t>5</a:t>
            </a:fld>
            <a:endParaRPr lang="en-US"/>
          </a:p>
        </p:txBody>
      </p:sp>
      <p:sp>
        <p:nvSpPr>
          <p:cNvPr id="2053" name="Rectangle 2"/>
          <p:cNvSpPr>
            <a:spLocks noGrp="1" noChangeArrowheads="1"/>
          </p:cNvSpPr>
          <p:nvPr>
            <p:ph type="title"/>
          </p:nvPr>
        </p:nvSpPr>
        <p:spPr>
          <a:xfrm>
            <a:off x="171450" y="457200"/>
            <a:ext cx="8972550" cy="1371600"/>
          </a:xfrm>
        </p:spPr>
        <p:txBody>
          <a:bodyPr/>
          <a:lstStyle/>
          <a:p>
            <a:pPr eaLnBrk="1" hangingPunct="1"/>
            <a:r>
              <a:rPr lang="en-US" altLang="en-US" sz="4000" b="1" smtClean="0">
                <a:solidFill>
                  <a:srgbClr val="660066"/>
                </a:solidFill>
              </a:rPr>
              <a:t>Utility Related to the Characteristics of the Decision Maker</a:t>
            </a:r>
          </a:p>
        </p:txBody>
      </p:sp>
      <p:sp>
        <p:nvSpPr>
          <p:cNvPr id="2054" name="Rectangle 3"/>
          <p:cNvSpPr>
            <a:spLocks noGrp="1" noChangeArrowheads="1"/>
          </p:cNvSpPr>
          <p:nvPr>
            <p:ph type="body" idx="1"/>
          </p:nvPr>
        </p:nvSpPr>
        <p:spPr>
          <a:xfrm>
            <a:off x="514350" y="2143125"/>
            <a:ext cx="7896225" cy="1485900"/>
          </a:xfrm>
        </p:spPr>
        <p:txBody>
          <a:bodyPr/>
          <a:lstStyle/>
          <a:p>
            <a:pPr eaLnBrk="1" hangingPunct="1">
              <a:lnSpc>
                <a:spcPct val="80000"/>
              </a:lnSpc>
            </a:pPr>
            <a:r>
              <a:rPr lang="en-US" altLang="en-US" sz="1800" smtClean="0"/>
              <a:t>“</a:t>
            </a:r>
            <a:r>
              <a:rPr lang="en-US" altLang="en-US" sz="1800" i="1" smtClean="0"/>
              <a:t>V(S</a:t>
            </a:r>
            <a:r>
              <a:rPr lang="en-US" altLang="en-US" sz="1800" i="1" baseline="-25000" smtClean="0"/>
              <a:t>n</a:t>
            </a:r>
            <a:r>
              <a:rPr lang="en-US" altLang="en-US" sz="1800" i="1" smtClean="0"/>
              <a:t>)” : </a:t>
            </a:r>
            <a:r>
              <a:rPr lang="en-US" altLang="en-US" sz="1800" smtClean="0"/>
              <a:t>The differences in ‘preferences’ across individuals can be represented by incorporating personal and household variables in choice models</a:t>
            </a:r>
            <a:endParaRPr lang="en-US" altLang="en-US" sz="1800" i="1" smtClean="0"/>
          </a:p>
          <a:p>
            <a:pPr eaLnBrk="1" hangingPunct="1">
              <a:lnSpc>
                <a:spcPct val="80000"/>
              </a:lnSpc>
            </a:pPr>
            <a:endParaRPr lang="en-US" altLang="en-US" sz="1200" smtClean="0"/>
          </a:p>
          <a:p>
            <a:pPr lvl="1" eaLnBrk="1" hangingPunct="1">
              <a:lnSpc>
                <a:spcPct val="80000"/>
              </a:lnSpc>
            </a:pPr>
            <a:r>
              <a:rPr lang="en-US" altLang="en-US" sz="1600" smtClean="0"/>
              <a:t>For instance; age, gender, income, household vehicles, number of children in the household, etc. </a:t>
            </a:r>
          </a:p>
        </p:txBody>
      </p:sp>
      <p:grpSp>
        <p:nvGrpSpPr>
          <p:cNvPr id="2" name="Group 15"/>
          <p:cNvGrpSpPr>
            <a:grpSpLocks/>
          </p:cNvGrpSpPr>
          <p:nvPr/>
        </p:nvGrpSpPr>
        <p:grpSpPr bwMode="auto">
          <a:xfrm>
            <a:off x="1266825" y="4033838"/>
            <a:ext cx="5010150" cy="908050"/>
            <a:chOff x="402" y="3882"/>
            <a:chExt cx="3156" cy="572"/>
          </a:xfrm>
        </p:grpSpPr>
        <p:sp>
          <p:nvSpPr>
            <p:cNvPr id="2061" name="Line 16"/>
            <p:cNvSpPr>
              <a:spLocks noChangeShapeType="1"/>
            </p:cNvSpPr>
            <p:nvPr/>
          </p:nvSpPr>
          <p:spPr bwMode="auto">
            <a:xfrm>
              <a:off x="2166" y="3924"/>
              <a:ext cx="342" cy="114"/>
            </a:xfrm>
            <a:prstGeom prst="line">
              <a:avLst/>
            </a:prstGeom>
            <a:noFill/>
            <a:ln w="12700">
              <a:solidFill>
                <a:srgbClr val="006600"/>
              </a:solidFill>
              <a:round/>
              <a:headEnd/>
              <a:tailEnd type="triangle" w="med" len="med"/>
            </a:ln>
          </p:spPr>
          <p:txBody>
            <a:bodyPr wrap="none"/>
            <a:lstStyle/>
            <a:p>
              <a:endParaRPr lang="en-US"/>
            </a:p>
          </p:txBody>
        </p:sp>
        <p:sp>
          <p:nvSpPr>
            <p:cNvPr id="2062" name="Text Box 17"/>
            <p:cNvSpPr txBox="1">
              <a:spLocks noChangeArrowheads="1"/>
            </p:cNvSpPr>
            <p:nvPr/>
          </p:nvSpPr>
          <p:spPr bwMode="auto">
            <a:xfrm>
              <a:off x="2064" y="3994"/>
              <a:ext cx="1494" cy="326"/>
            </a:xfrm>
            <a:prstGeom prst="rect">
              <a:avLst/>
            </a:prstGeom>
            <a:noFill/>
            <a:ln w="12700" algn="ctr">
              <a:noFill/>
              <a:miter lim="800000"/>
              <a:headEnd/>
              <a:tailEnd/>
            </a:ln>
          </p:spPr>
          <p:txBody>
            <a:bodyPr>
              <a:spAutoFit/>
            </a:bodyPr>
            <a:lstStyle/>
            <a:p>
              <a:r>
                <a:rPr lang="en-US" altLang="en-US">
                  <a:solidFill>
                    <a:srgbClr val="006600"/>
                  </a:solidFill>
                </a:rPr>
                <a:t>Value of the </a:t>
              </a:r>
              <a:r>
                <a:rPr lang="en-US" altLang="en-US" i="1">
                  <a:solidFill>
                    <a:srgbClr val="006600"/>
                  </a:solidFill>
                </a:rPr>
                <a:t>m</a:t>
              </a:r>
              <a:r>
                <a:rPr lang="en-US" altLang="en-US" i="1" baseline="30000">
                  <a:solidFill>
                    <a:srgbClr val="006600"/>
                  </a:solidFill>
                </a:rPr>
                <a:t>th</a:t>
              </a:r>
              <a:r>
                <a:rPr lang="en-US" altLang="en-US" i="1">
                  <a:solidFill>
                    <a:srgbClr val="006600"/>
                  </a:solidFill>
                </a:rPr>
                <a:t> </a:t>
              </a:r>
              <a:r>
                <a:rPr lang="en-US" altLang="en-US">
                  <a:solidFill>
                    <a:srgbClr val="006600"/>
                  </a:solidFill>
                </a:rPr>
                <a:t>characteristics for individual </a:t>
              </a:r>
              <a:r>
                <a:rPr lang="en-US" altLang="en-US" i="1">
                  <a:solidFill>
                    <a:srgbClr val="006600"/>
                  </a:solidFill>
                </a:rPr>
                <a:t>n</a:t>
              </a:r>
            </a:p>
          </p:txBody>
        </p:sp>
        <p:sp>
          <p:nvSpPr>
            <p:cNvPr id="2063" name="Line 18"/>
            <p:cNvSpPr>
              <a:spLocks noChangeShapeType="1"/>
            </p:cNvSpPr>
            <p:nvPr/>
          </p:nvSpPr>
          <p:spPr bwMode="auto">
            <a:xfrm flipH="1">
              <a:off x="1260" y="3882"/>
              <a:ext cx="324" cy="132"/>
            </a:xfrm>
            <a:prstGeom prst="line">
              <a:avLst/>
            </a:prstGeom>
            <a:noFill/>
            <a:ln w="12700">
              <a:solidFill>
                <a:srgbClr val="A50021"/>
              </a:solidFill>
              <a:round/>
              <a:headEnd/>
              <a:tailEnd type="triangle" w="med" len="med"/>
            </a:ln>
          </p:spPr>
          <p:txBody>
            <a:bodyPr wrap="none"/>
            <a:lstStyle/>
            <a:p>
              <a:endParaRPr lang="en-US"/>
            </a:p>
          </p:txBody>
        </p:sp>
        <p:sp>
          <p:nvSpPr>
            <p:cNvPr id="2064" name="Text Box 19"/>
            <p:cNvSpPr txBox="1">
              <a:spLocks noChangeArrowheads="1"/>
            </p:cNvSpPr>
            <p:nvPr/>
          </p:nvSpPr>
          <p:spPr bwMode="auto">
            <a:xfrm>
              <a:off x="402" y="3994"/>
              <a:ext cx="1398" cy="460"/>
            </a:xfrm>
            <a:prstGeom prst="rect">
              <a:avLst/>
            </a:prstGeom>
            <a:noFill/>
            <a:ln w="12700" algn="ctr">
              <a:noFill/>
              <a:miter lim="800000"/>
              <a:headEnd/>
              <a:tailEnd/>
            </a:ln>
          </p:spPr>
          <p:txBody>
            <a:bodyPr>
              <a:spAutoFit/>
            </a:bodyPr>
            <a:lstStyle/>
            <a:p>
              <a:r>
                <a:rPr lang="en-US" altLang="en-US">
                  <a:solidFill>
                    <a:srgbClr val="A50021"/>
                  </a:solidFill>
                </a:rPr>
                <a:t>Effect due to an increase in the </a:t>
              </a:r>
              <a:r>
                <a:rPr lang="en-US" altLang="en-US" i="1">
                  <a:solidFill>
                    <a:srgbClr val="A50021"/>
                  </a:solidFill>
                </a:rPr>
                <a:t>m</a:t>
              </a:r>
              <a:r>
                <a:rPr lang="en-US" altLang="en-US" i="1" baseline="30000">
                  <a:solidFill>
                    <a:srgbClr val="A50021"/>
                  </a:solidFill>
                </a:rPr>
                <a:t>th </a:t>
              </a:r>
              <a:r>
                <a:rPr lang="en-US" altLang="en-US">
                  <a:solidFill>
                    <a:srgbClr val="A50021"/>
                  </a:solidFill>
                </a:rPr>
                <a:t>characteristic of the individual </a:t>
              </a:r>
              <a:r>
                <a:rPr lang="en-US" altLang="en-US" i="1">
                  <a:solidFill>
                    <a:srgbClr val="A50021"/>
                  </a:solidFill>
                </a:rPr>
                <a:t>n</a:t>
              </a:r>
            </a:p>
          </p:txBody>
        </p:sp>
      </p:grpSp>
      <p:sp>
        <p:nvSpPr>
          <p:cNvPr id="1141781" name="AutoShape 21"/>
          <p:cNvSpPr>
            <a:spLocks noChangeArrowheads="1"/>
          </p:cNvSpPr>
          <p:nvPr/>
        </p:nvSpPr>
        <p:spPr bwMode="auto">
          <a:xfrm>
            <a:off x="3819525" y="4992688"/>
            <a:ext cx="785813" cy="1485900"/>
          </a:xfrm>
          <a:prstGeom prst="roundRect">
            <a:avLst>
              <a:gd name="adj" fmla="val 16667"/>
            </a:avLst>
          </a:prstGeom>
          <a:solidFill>
            <a:srgbClr val="660066">
              <a:alpha val="36078"/>
            </a:srgbClr>
          </a:solidFill>
          <a:ln w="12700" algn="ctr">
            <a:solidFill>
              <a:schemeClr val="accent2"/>
            </a:solidFill>
            <a:round/>
            <a:headEnd/>
            <a:tailEnd/>
          </a:ln>
        </p:spPr>
        <p:txBody>
          <a:bodyPr wrap="none" anchor="ctr"/>
          <a:lstStyle/>
          <a:p>
            <a:endParaRPr lang="en-US" altLang="en-US"/>
          </a:p>
        </p:txBody>
      </p:sp>
      <p:sp>
        <p:nvSpPr>
          <p:cNvPr id="1141782" name="AutoShape 22"/>
          <p:cNvSpPr>
            <a:spLocks noChangeArrowheads="1"/>
          </p:cNvSpPr>
          <p:nvPr/>
        </p:nvSpPr>
        <p:spPr bwMode="auto">
          <a:xfrm>
            <a:off x="5599113" y="4995863"/>
            <a:ext cx="771525" cy="1514475"/>
          </a:xfrm>
          <a:prstGeom prst="roundRect">
            <a:avLst>
              <a:gd name="adj" fmla="val 16667"/>
            </a:avLst>
          </a:prstGeom>
          <a:solidFill>
            <a:srgbClr val="000080">
              <a:alpha val="36078"/>
            </a:srgbClr>
          </a:solidFill>
          <a:ln w="12700" algn="ctr">
            <a:solidFill>
              <a:srgbClr val="000080"/>
            </a:solidFill>
            <a:round/>
            <a:headEnd/>
            <a:tailEnd/>
          </a:ln>
        </p:spPr>
        <p:txBody>
          <a:bodyPr wrap="none" anchor="ctr"/>
          <a:lstStyle/>
          <a:p>
            <a:endParaRPr lang="en-US" altLang="en-US"/>
          </a:p>
        </p:txBody>
      </p:sp>
      <p:sp>
        <p:nvSpPr>
          <p:cNvPr id="1141783" name="AutoShape 23"/>
          <p:cNvSpPr>
            <a:spLocks noChangeArrowheads="1"/>
          </p:cNvSpPr>
          <p:nvPr/>
        </p:nvSpPr>
        <p:spPr bwMode="auto">
          <a:xfrm>
            <a:off x="2463800" y="4975225"/>
            <a:ext cx="785813" cy="1500188"/>
          </a:xfrm>
          <a:prstGeom prst="roundRect">
            <a:avLst>
              <a:gd name="adj" fmla="val 16667"/>
            </a:avLst>
          </a:prstGeom>
          <a:solidFill>
            <a:srgbClr val="003300">
              <a:alpha val="36078"/>
            </a:srgbClr>
          </a:solidFill>
          <a:ln w="12700" algn="ctr">
            <a:solidFill>
              <a:srgbClr val="008000"/>
            </a:solidFill>
            <a:round/>
            <a:headEnd/>
            <a:tailEnd/>
          </a:ln>
        </p:spPr>
        <p:txBody>
          <a:bodyPr wrap="none" anchor="ctr"/>
          <a:lstStyle/>
          <a:p>
            <a:endParaRPr lang="en-US" altLang="en-US"/>
          </a:p>
        </p:txBody>
      </p:sp>
      <p:sp>
        <p:nvSpPr>
          <p:cNvPr id="1141784" name="Text Box 24"/>
          <p:cNvSpPr txBox="1">
            <a:spLocks noChangeArrowheads="1"/>
          </p:cNvSpPr>
          <p:nvPr/>
        </p:nvSpPr>
        <p:spPr bwMode="auto">
          <a:xfrm>
            <a:off x="2316163" y="6524625"/>
            <a:ext cx="3895725" cy="304800"/>
          </a:xfrm>
          <a:prstGeom prst="rect">
            <a:avLst/>
          </a:prstGeom>
          <a:noFill/>
          <a:ln w="12700" algn="ctr">
            <a:noFill/>
            <a:miter lim="800000"/>
            <a:headEnd/>
            <a:tailEnd/>
          </a:ln>
        </p:spPr>
        <p:txBody>
          <a:bodyPr>
            <a:spAutoFit/>
          </a:bodyPr>
          <a:lstStyle/>
          <a:p>
            <a:r>
              <a:rPr lang="en-US" altLang="en-US" b="1"/>
              <a:t>Differ across alternatives!</a:t>
            </a:r>
          </a:p>
        </p:txBody>
      </p:sp>
      <p:graphicFrame>
        <p:nvGraphicFramePr>
          <p:cNvPr id="1141785" name="Object 25"/>
          <p:cNvGraphicFramePr>
            <a:graphicFrameLocks noChangeAspect="1"/>
          </p:cNvGraphicFramePr>
          <p:nvPr/>
        </p:nvGraphicFramePr>
        <p:xfrm>
          <a:off x="1152525" y="4914900"/>
          <a:ext cx="6426200" cy="1639888"/>
        </p:xfrm>
        <a:graphic>
          <a:graphicData uri="http://schemas.openxmlformats.org/presentationml/2006/ole">
            <p:oleObj spid="_x0000_s2050" name="Equation" r:id="rId5" imgW="2844800" imgH="723900" progId="Equation.DSMT4">
              <p:embed/>
            </p:oleObj>
          </a:graphicData>
        </a:graphic>
      </p:graphicFrame>
      <p:graphicFrame>
        <p:nvGraphicFramePr>
          <p:cNvPr id="1141786" name="Object 26"/>
          <p:cNvGraphicFramePr>
            <a:graphicFrameLocks noChangeAspect="1"/>
          </p:cNvGraphicFramePr>
          <p:nvPr/>
        </p:nvGraphicFramePr>
        <p:xfrm>
          <a:off x="693738" y="3444875"/>
          <a:ext cx="7874000" cy="636588"/>
        </p:xfrm>
        <a:graphic>
          <a:graphicData uri="http://schemas.openxmlformats.org/presentationml/2006/ole">
            <p:oleObj spid="_x0000_s2051" name="Equation" r:id="rId6" imgW="2832100" imgH="228600" progId="Equation.DSMT4">
              <p:embed/>
            </p:oleObj>
          </a:graphicData>
        </a:graphic>
      </p:graphicFrame>
      <p:pic>
        <p:nvPicPr>
          <p:cNvPr id="18" name="~PP2603.WAV">
            <a:hlinkClick r:id="" action="ppaction://media"/>
          </p:cNvPr>
          <p:cNvPicPr>
            <a:picLocks noRot="1" noChangeAspect="1"/>
          </p:cNvPicPr>
          <p:nvPr>
            <a:wavAudioFile r:embed="rId2" name="~PP2603.WAV"/>
          </p:nvPr>
        </p:nvPicPr>
        <p:blipFill>
          <a:blip r:embed="rId7"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534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141786"/>
                                        </p:tgtEl>
                                        <p:attrNameLst>
                                          <p:attrName>style.visibility</p:attrName>
                                        </p:attrNameLst>
                                      </p:cBhvr>
                                      <p:to>
                                        <p:strVal val="visible"/>
                                      </p:to>
                                    </p:set>
                                    <p:animEffect transition="in" filter="fade">
                                      <p:cBhvr>
                                        <p:cTn id="10" dur="2000"/>
                                        <p:tgtEl>
                                          <p:spTgt spid="11417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1785"/>
                                        </p:tgtEl>
                                        <p:attrNameLst>
                                          <p:attrName>style.visibility</p:attrName>
                                        </p:attrNameLst>
                                      </p:cBhvr>
                                      <p:to>
                                        <p:strVal val="visible"/>
                                      </p:to>
                                    </p:set>
                                    <p:animEffect transition="in" filter="fade">
                                      <p:cBhvr>
                                        <p:cTn id="15" dur="2000"/>
                                        <p:tgtEl>
                                          <p:spTgt spid="1141785"/>
                                        </p:tgtEl>
                                      </p:cBhvr>
                                    </p:animEffect>
                                  </p:childTnLst>
                                </p:cTn>
                              </p:par>
                            </p:childTnLst>
                          </p:cTn>
                        </p:par>
                        <p:par>
                          <p:cTn id="16" fill="hold" nodeType="afterGroup">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141783"/>
                                        </p:tgtEl>
                                        <p:attrNameLst>
                                          <p:attrName>style.visibility</p:attrName>
                                        </p:attrNameLst>
                                      </p:cBhvr>
                                      <p:to>
                                        <p:strVal val="visible"/>
                                      </p:to>
                                    </p:set>
                                    <p:animEffect transition="in" filter="fade">
                                      <p:cBhvr>
                                        <p:cTn id="19" dur="1000"/>
                                        <p:tgtEl>
                                          <p:spTgt spid="1141783"/>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141781"/>
                                        </p:tgtEl>
                                        <p:attrNameLst>
                                          <p:attrName>style.visibility</p:attrName>
                                        </p:attrNameLst>
                                      </p:cBhvr>
                                      <p:to>
                                        <p:strVal val="visible"/>
                                      </p:to>
                                    </p:set>
                                    <p:animEffect transition="in" filter="fade">
                                      <p:cBhvr>
                                        <p:cTn id="23" dur="1000"/>
                                        <p:tgtEl>
                                          <p:spTgt spid="1141781"/>
                                        </p:tgtEl>
                                      </p:cBhvr>
                                    </p:animEffect>
                                  </p:childTnLst>
                                </p:cTn>
                              </p:par>
                            </p:childTnLst>
                          </p:cTn>
                        </p:par>
                        <p:par>
                          <p:cTn id="24" fill="hold" nodeType="afterGroup">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141782"/>
                                        </p:tgtEl>
                                        <p:attrNameLst>
                                          <p:attrName>style.visibility</p:attrName>
                                        </p:attrNameLst>
                                      </p:cBhvr>
                                      <p:to>
                                        <p:strVal val="visible"/>
                                      </p:to>
                                    </p:set>
                                    <p:animEffect transition="in" filter="fade">
                                      <p:cBhvr>
                                        <p:cTn id="27" dur="1000"/>
                                        <p:tgtEl>
                                          <p:spTgt spid="1141782"/>
                                        </p:tgtEl>
                                      </p:cBhvr>
                                    </p:animEffect>
                                  </p:childTnLst>
                                </p:cTn>
                              </p:par>
                            </p:childTnLst>
                          </p:cTn>
                        </p:par>
                        <p:par>
                          <p:cTn id="28" fill="hold" nodeType="afterGroup">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141784"/>
                                        </p:tgtEl>
                                        <p:attrNameLst>
                                          <p:attrName>style.visibility</p:attrName>
                                        </p:attrNameLst>
                                      </p:cBhvr>
                                      <p:to>
                                        <p:strVal val="visible"/>
                                      </p:to>
                                    </p:set>
                                    <p:animEffect transition="in" filter="fade">
                                      <p:cBhvr>
                                        <p:cTn id="31" dur="1000"/>
                                        <p:tgtEl>
                                          <p:spTgt spid="1141784"/>
                                        </p:tgtEl>
                                      </p:cBhvr>
                                    </p:animEffect>
                                  </p:childTnLst>
                                </p:cTn>
                              </p:par>
                            </p:childTnLst>
                          </p:cTn>
                        </p:par>
                        <p:par>
                          <p:cTn id="32" fill="hold">
                            <p:stCondLst>
                              <p:cond delay="60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6"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1141781" grpId="0" animBg="1"/>
      <p:bldP spid="1141782" grpId="0" animBg="1"/>
      <p:bldP spid="1141783" grpId="0" animBg="1"/>
      <p:bldP spid="114178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1"/>
          </p:nvPr>
        </p:nvSpPr>
        <p:spPr/>
        <p:txBody>
          <a:bodyPr/>
          <a:lstStyle/>
          <a:p>
            <a:pPr>
              <a:defRPr/>
            </a:pPr>
            <a:fld id="{FA202245-F768-4E96-82FB-85354323B1CE}" type="slidenum">
              <a:rPr lang="en-US"/>
              <a:pPr>
                <a:defRPr/>
              </a:pPr>
              <a:t>6</a:t>
            </a:fld>
            <a:endParaRPr lang="en-US"/>
          </a:p>
        </p:txBody>
      </p:sp>
      <p:sp>
        <p:nvSpPr>
          <p:cNvPr id="15363" name="Rectangle 2"/>
          <p:cNvSpPr>
            <a:spLocks noGrp="1" noChangeArrowheads="1"/>
          </p:cNvSpPr>
          <p:nvPr>
            <p:ph type="title"/>
          </p:nvPr>
        </p:nvSpPr>
        <p:spPr>
          <a:xfrm>
            <a:off x="304800" y="447675"/>
            <a:ext cx="8696325" cy="1609725"/>
          </a:xfrm>
        </p:spPr>
        <p:txBody>
          <a:bodyPr/>
          <a:lstStyle/>
          <a:p>
            <a:pPr eaLnBrk="1" hangingPunct="1"/>
            <a:r>
              <a:rPr lang="en-US" altLang="en-US" sz="4000" b="1" smtClean="0">
                <a:solidFill>
                  <a:srgbClr val="660066"/>
                </a:solidFill>
              </a:rPr>
              <a:t>Utility Defined by Interactions between Alternative Attributes and Decision Maker Characteristics</a:t>
            </a:r>
          </a:p>
        </p:txBody>
      </p:sp>
      <p:sp>
        <p:nvSpPr>
          <p:cNvPr id="15364" name="Rectangle 3"/>
          <p:cNvSpPr>
            <a:spLocks noGrp="1" noChangeArrowheads="1"/>
          </p:cNvSpPr>
          <p:nvPr>
            <p:ph type="body" idx="1"/>
          </p:nvPr>
        </p:nvSpPr>
        <p:spPr>
          <a:xfrm>
            <a:off x="514350" y="2324100"/>
            <a:ext cx="7896225" cy="2343150"/>
          </a:xfrm>
        </p:spPr>
        <p:txBody>
          <a:bodyPr/>
          <a:lstStyle/>
          <a:p>
            <a:pPr eaLnBrk="1" hangingPunct="1">
              <a:lnSpc>
                <a:spcPct val="80000"/>
              </a:lnSpc>
            </a:pPr>
            <a:r>
              <a:rPr lang="en-US" altLang="en-US" sz="1800" smtClean="0"/>
              <a:t>“</a:t>
            </a:r>
            <a:r>
              <a:rPr lang="en-US" altLang="en-US" sz="1800" i="1" smtClean="0"/>
              <a:t>V(S</a:t>
            </a:r>
            <a:r>
              <a:rPr lang="en-US" altLang="en-US" sz="1800" i="1" baseline="-25000" smtClean="0"/>
              <a:t>n </a:t>
            </a:r>
            <a:r>
              <a:rPr lang="en-US" altLang="en-US" sz="1800" i="1" smtClean="0"/>
              <a:t>,X</a:t>
            </a:r>
            <a:r>
              <a:rPr lang="en-US" altLang="en-US" sz="1800" i="1" baseline="-25000" smtClean="0"/>
              <a:t>i</a:t>
            </a:r>
            <a:r>
              <a:rPr lang="en-US" altLang="en-US" sz="1800" i="1" smtClean="0"/>
              <a:t>)” : </a:t>
            </a:r>
            <a:r>
              <a:rPr lang="en-US" altLang="en-US" sz="1800" smtClean="0"/>
              <a:t>To take into account differences in how attributes are evaluated by different decision makers</a:t>
            </a:r>
            <a:endParaRPr lang="en-US" altLang="en-US" sz="1800" i="1" smtClean="0"/>
          </a:p>
          <a:p>
            <a:pPr eaLnBrk="1" hangingPunct="1">
              <a:lnSpc>
                <a:spcPct val="80000"/>
              </a:lnSpc>
            </a:pPr>
            <a:endParaRPr lang="en-US" altLang="en-US" sz="1800" smtClean="0"/>
          </a:p>
          <a:p>
            <a:pPr lvl="1" eaLnBrk="1" hangingPunct="1">
              <a:lnSpc>
                <a:spcPct val="80000"/>
              </a:lnSpc>
            </a:pPr>
            <a:r>
              <a:rPr lang="en-US" altLang="en-US" sz="1600" smtClean="0"/>
              <a:t>For instance, in mode choice modeling</a:t>
            </a:r>
          </a:p>
          <a:p>
            <a:pPr lvl="1" eaLnBrk="1" hangingPunct="1">
              <a:lnSpc>
                <a:spcPct val="80000"/>
              </a:lnSpc>
            </a:pPr>
            <a:endParaRPr lang="en-US" altLang="en-US" sz="1600" smtClean="0"/>
          </a:p>
          <a:p>
            <a:pPr lvl="2" eaLnBrk="1" hangingPunct="1">
              <a:lnSpc>
                <a:spcPct val="80000"/>
              </a:lnSpc>
            </a:pPr>
            <a:r>
              <a:rPr lang="en-US" altLang="en-US" sz="1400" smtClean="0"/>
              <a:t>High income travelers may place less importance on travel cost </a:t>
            </a:r>
          </a:p>
          <a:p>
            <a:pPr lvl="3" eaLnBrk="1" hangingPunct="1">
              <a:lnSpc>
                <a:spcPct val="80000"/>
              </a:lnSpc>
            </a:pPr>
            <a:r>
              <a:rPr lang="en-US" altLang="en-US" sz="1200" smtClean="0"/>
              <a:t>Divide the cost of travel of an alterative by annual income </a:t>
            </a:r>
          </a:p>
          <a:p>
            <a:pPr lvl="3" eaLnBrk="1" hangingPunct="1">
              <a:lnSpc>
                <a:spcPct val="80000"/>
              </a:lnSpc>
            </a:pPr>
            <a:endParaRPr lang="en-US" altLang="en-US" sz="1200" smtClean="0"/>
          </a:p>
          <a:p>
            <a:pPr lvl="2" eaLnBrk="1" hangingPunct="1">
              <a:lnSpc>
                <a:spcPct val="80000"/>
              </a:lnSpc>
            </a:pPr>
            <a:r>
              <a:rPr lang="en-US" altLang="en-US" sz="1400" smtClean="0"/>
              <a:t>Females may be more sensitive to travel time  </a:t>
            </a:r>
          </a:p>
          <a:p>
            <a:pPr lvl="3" eaLnBrk="1" hangingPunct="1">
              <a:lnSpc>
                <a:spcPct val="80000"/>
              </a:lnSpc>
            </a:pPr>
            <a:r>
              <a:rPr lang="en-US" altLang="en-US" sz="1200" smtClean="0"/>
              <a:t>Add a variable composed of the product of a dummy variable for female times travel time</a:t>
            </a:r>
          </a:p>
        </p:txBody>
      </p:sp>
      <p:sp>
        <p:nvSpPr>
          <p:cNvPr id="1143822" name="Text Box 14"/>
          <p:cNvSpPr txBox="1">
            <a:spLocks noChangeArrowheads="1"/>
          </p:cNvSpPr>
          <p:nvPr/>
        </p:nvSpPr>
        <p:spPr bwMode="auto">
          <a:xfrm>
            <a:off x="971550" y="6127750"/>
            <a:ext cx="1733550" cy="730250"/>
          </a:xfrm>
          <a:prstGeom prst="rect">
            <a:avLst/>
          </a:prstGeom>
          <a:noFill/>
          <a:ln w="12700" algn="ctr">
            <a:noFill/>
            <a:miter lim="800000"/>
            <a:headEnd/>
            <a:tailEnd/>
          </a:ln>
        </p:spPr>
        <p:txBody>
          <a:bodyPr>
            <a:spAutoFit/>
          </a:bodyPr>
          <a:lstStyle/>
          <a:p>
            <a:r>
              <a:rPr lang="en-US" altLang="en-US" b="1">
                <a:solidFill>
                  <a:srgbClr val="003300"/>
                </a:solidFill>
              </a:rPr>
              <a:t>Utility value of one minute of travel time to men</a:t>
            </a:r>
          </a:p>
        </p:txBody>
      </p:sp>
      <p:pic>
        <p:nvPicPr>
          <p:cNvPr id="1143824" name="Picture 16"/>
          <p:cNvPicPr>
            <a:picLocks noChangeAspect="1" noChangeArrowheads="1"/>
          </p:cNvPicPr>
          <p:nvPr/>
        </p:nvPicPr>
        <p:blipFill>
          <a:blip r:embed="rId5" cstate="print"/>
          <a:srcRect/>
          <a:stretch>
            <a:fillRect/>
          </a:stretch>
        </p:blipFill>
        <p:spPr bwMode="auto">
          <a:xfrm>
            <a:off x="190500" y="4832350"/>
            <a:ext cx="8562975" cy="1182688"/>
          </a:xfrm>
          <a:prstGeom prst="rect">
            <a:avLst/>
          </a:prstGeom>
          <a:noFill/>
          <a:ln w="9525">
            <a:noFill/>
            <a:miter lim="800000"/>
            <a:headEnd/>
            <a:tailEnd/>
          </a:ln>
        </p:spPr>
      </p:pic>
      <p:sp>
        <p:nvSpPr>
          <p:cNvPr id="1143825" name="AutoShape 17"/>
          <p:cNvSpPr>
            <a:spLocks noChangeArrowheads="1"/>
          </p:cNvSpPr>
          <p:nvPr/>
        </p:nvSpPr>
        <p:spPr bwMode="auto">
          <a:xfrm>
            <a:off x="1752600" y="4686300"/>
            <a:ext cx="390525" cy="1457325"/>
          </a:xfrm>
          <a:prstGeom prst="roundRect">
            <a:avLst>
              <a:gd name="adj" fmla="val 16667"/>
            </a:avLst>
          </a:prstGeom>
          <a:solidFill>
            <a:srgbClr val="003300">
              <a:alpha val="36078"/>
            </a:srgbClr>
          </a:solidFill>
          <a:ln w="12700" algn="ctr">
            <a:solidFill>
              <a:srgbClr val="008000"/>
            </a:solidFill>
            <a:round/>
            <a:headEnd/>
            <a:tailEnd/>
          </a:ln>
        </p:spPr>
        <p:txBody>
          <a:bodyPr wrap="none" anchor="ctr"/>
          <a:lstStyle/>
          <a:p>
            <a:endParaRPr lang="en-US" altLang="en-US"/>
          </a:p>
        </p:txBody>
      </p:sp>
      <p:sp>
        <p:nvSpPr>
          <p:cNvPr id="1143826" name="Text Box 18"/>
          <p:cNvSpPr txBox="1">
            <a:spLocks noChangeArrowheads="1"/>
          </p:cNvSpPr>
          <p:nvPr/>
        </p:nvSpPr>
        <p:spPr bwMode="auto">
          <a:xfrm>
            <a:off x="2667000" y="6127750"/>
            <a:ext cx="2124075" cy="730250"/>
          </a:xfrm>
          <a:prstGeom prst="rect">
            <a:avLst/>
          </a:prstGeom>
          <a:noFill/>
          <a:ln w="12700" algn="ctr">
            <a:noFill/>
            <a:miter lim="800000"/>
            <a:headEnd/>
            <a:tailEnd/>
          </a:ln>
        </p:spPr>
        <p:txBody>
          <a:bodyPr>
            <a:spAutoFit/>
          </a:bodyPr>
          <a:lstStyle/>
          <a:p>
            <a:r>
              <a:rPr lang="en-US" altLang="en-US" b="1">
                <a:solidFill>
                  <a:srgbClr val="A50021"/>
                </a:solidFill>
              </a:rPr>
              <a:t>Additional utility value of one minute of travel time to women</a:t>
            </a:r>
          </a:p>
        </p:txBody>
      </p:sp>
      <p:sp>
        <p:nvSpPr>
          <p:cNvPr id="1143827" name="AutoShape 19"/>
          <p:cNvSpPr>
            <a:spLocks noChangeArrowheads="1"/>
          </p:cNvSpPr>
          <p:nvPr/>
        </p:nvSpPr>
        <p:spPr bwMode="auto">
          <a:xfrm>
            <a:off x="3257550" y="4686300"/>
            <a:ext cx="390525" cy="1457325"/>
          </a:xfrm>
          <a:prstGeom prst="roundRect">
            <a:avLst>
              <a:gd name="adj" fmla="val 16667"/>
            </a:avLst>
          </a:prstGeom>
          <a:solidFill>
            <a:srgbClr val="A50021">
              <a:alpha val="36078"/>
            </a:srgbClr>
          </a:solidFill>
          <a:ln w="12700" algn="ctr">
            <a:solidFill>
              <a:srgbClr val="A50021"/>
            </a:solidFill>
            <a:round/>
            <a:headEnd/>
            <a:tailEnd/>
          </a:ln>
        </p:spPr>
        <p:txBody>
          <a:bodyPr wrap="none" anchor="ctr"/>
          <a:lstStyle/>
          <a:p>
            <a:endParaRPr lang="en-US" altLang="en-US"/>
          </a:p>
        </p:txBody>
      </p:sp>
      <p:pic>
        <p:nvPicPr>
          <p:cNvPr id="14" name="~PP458.WAV">
            <a:hlinkClick r:id="" action="ppaction://media"/>
          </p:cNvPr>
          <p:cNvPicPr>
            <a:picLocks noRot="1" noChangeAspect="1"/>
          </p:cNvPicPr>
          <p:nvPr>
            <a:wavAudioFile r:embed="rId2" name="~PP458.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67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143824"/>
                                        </p:tgtEl>
                                        <p:attrNameLst>
                                          <p:attrName>style.visibility</p:attrName>
                                        </p:attrNameLst>
                                      </p:cBhvr>
                                      <p:to>
                                        <p:strVal val="visible"/>
                                      </p:to>
                                    </p:set>
                                    <p:animEffect transition="in" filter="fade">
                                      <p:cBhvr>
                                        <p:cTn id="11" dur="1000"/>
                                        <p:tgtEl>
                                          <p:spTgt spid="11438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43825"/>
                                        </p:tgtEl>
                                        <p:attrNameLst>
                                          <p:attrName>style.visibility</p:attrName>
                                        </p:attrNameLst>
                                      </p:cBhvr>
                                      <p:to>
                                        <p:strVal val="visible"/>
                                      </p:to>
                                    </p:set>
                                    <p:animEffect transition="in" filter="fade">
                                      <p:cBhvr>
                                        <p:cTn id="16" dur="1000"/>
                                        <p:tgtEl>
                                          <p:spTgt spid="11438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43822"/>
                                        </p:tgtEl>
                                        <p:attrNameLst>
                                          <p:attrName>style.visibility</p:attrName>
                                        </p:attrNameLst>
                                      </p:cBhvr>
                                      <p:to>
                                        <p:strVal val="visible"/>
                                      </p:to>
                                    </p:set>
                                    <p:animEffect transition="in" filter="fade">
                                      <p:cBhvr>
                                        <p:cTn id="19" dur="1000"/>
                                        <p:tgtEl>
                                          <p:spTgt spid="114382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43827"/>
                                        </p:tgtEl>
                                        <p:attrNameLst>
                                          <p:attrName>style.visibility</p:attrName>
                                        </p:attrNameLst>
                                      </p:cBhvr>
                                      <p:to>
                                        <p:strVal val="visible"/>
                                      </p:to>
                                    </p:set>
                                    <p:animEffect transition="in" filter="fade">
                                      <p:cBhvr>
                                        <p:cTn id="24" dur="1000"/>
                                        <p:tgtEl>
                                          <p:spTgt spid="11438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43826"/>
                                        </p:tgtEl>
                                        <p:attrNameLst>
                                          <p:attrName>style.visibility</p:attrName>
                                        </p:attrNameLst>
                                      </p:cBhvr>
                                      <p:to>
                                        <p:strVal val="visible"/>
                                      </p:to>
                                    </p:set>
                                    <p:animEffect transition="in" filter="fade">
                                      <p:cBhvr>
                                        <p:cTn id="27" dur="1000"/>
                                        <p:tgtEl>
                                          <p:spTgt spid="11438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8"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143822" grpId="0"/>
      <p:bldP spid="1143825" grpId="0" animBg="1"/>
      <p:bldP spid="1143826" grpId="0"/>
      <p:bldP spid="11438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pPr>
              <a:defRPr/>
            </a:pPr>
            <a:fld id="{4E69DDA0-BDFD-4A7E-9A95-E711A1276F1F}" type="slidenum">
              <a:rPr lang="en-US"/>
              <a:pPr>
                <a:defRPr/>
              </a:pPr>
              <a:t>7</a:t>
            </a:fld>
            <a:endParaRPr lang="en-US"/>
          </a:p>
        </p:txBody>
      </p:sp>
      <p:sp>
        <p:nvSpPr>
          <p:cNvPr id="3076" name="Rectangle 2"/>
          <p:cNvSpPr>
            <a:spLocks noGrp="1" noChangeArrowheads="1"/>
          </p:cNvSpPr>
          <p:nvPr>
            <p:ph type="title"/>
          </p:nvPr>
        </p:nvSpPr>
        <p:spPr/>
        <p:txBody>
          <a:bodyPr/>
          <a:lstStyle/>
          <a:p>
            <a:pPr eaLnBrk="1" hangingPunct="1"/>
            <a:r>
              <a:rPr lang="en-US" altLang="en-US" sz="4000" b="1" smtClean="0">
                <a:solidFill>
                  <a:srgbClr val="660066"/>
                </a:solidFill>
              </a:rPr>
              <a:t>Specification of the Additive Error Term</a:t>
            </a:r>
            <a:endParaRPr lang="en-US" altLang="en-US" sz="4000" i="1" smtClean="0">
              <a:solidFill>
                <a:srgbClr val="660066"/>
              </a:solidFill>
            </a:endParaRPr>
          </a:p>
        </p:txBody>
      </p:sp>
      <p:sp>
        <p:nvSpPr>
          <p:cNvPr id="1129475" name="Rectangle 3"/>
          <p:cNvSpPr>
            <a:spLocks noGrp="1" noChangeArrowheads="1"/>
          </p:cNvSpPr>
          <p:nvPr>
            <p:ph type="body" idx="1"/>
          </p:nvPr>
        </p:nvSpPr>
        <p:spPr>
          <a:xfrm>
            <a:off x="514350" y="2095500"/>
            <a:ext cx="7896225" cy="4314825"/>
          </a:xfrm>
        </p:spPr>
        <p:txBody>
          <a:bodyPr/>
          <a:lstStyle/>
          <a:p>
            <a:pPr eaLnBrk="1" hangingPunct="1">
              <a:lnSpc>
                <a:spcPct val="80000"/>
              </a:lnSpc>
            </a:pPr>
            <a:r>
              <a:rPr lang="en-US" altLang="en-US" sz="1800" smtClean="0"/>
              <a:t>The analyst does not have any information about the error term</a:t>
            </a:r>
          </a:p>
          <a:p>
            <a:pPr eaLnBrk="1" hangingPunct="1">
              <a:lnSpc>
                <a:spcPct val="80000"/>
              </a:lnSpc>
            </a:pPr>
            <a:endParaRPr lang="en-US" altLang="en-US" sz="1800" smtClean="0"/>
          </a:p>
          <a:p>
            <a:pPr lvl="1" eaLnBrk="1" hangingPunct="1">
              <a:lnSpc>
                <a:spcPct val="80000"/>
              </a:lnSpc>
            </a:pPr>
            <a:r>
              <a:rPr lang="en-US" altLang="en-US" sz="1600" smtClean="0"/>
              <a:t>The total error term is the sum of errors </a:t>
            </a:r>
          </a:p>
          <a:p>
            <a:pPr lvl="1" eaLnBrk="1" hangingPunct="1">
              <a:lnSpc>
                <a:spcPct val="80000"/>
              </a:lnSpc>
              <a:buFont typeface="Wingdings" pitchFamily="2" charset="2"/>
              <a:buNone/>
            </a:pPr>
            <a:r>
              <a:rPr lang="en-US" altLang="en-US" sz="1600" smtClean="0"/>
              <a:t>	from many sources and is represented </a:t>
            </a:r>
          </a:p>
          <a:p>
            <a:pPr lvl="1" eaLnBrk="1" hangingPunct="1">
              <a:lnSpc>
                <a:spcPct val="80000"/>
              </a:lnSpc>
              <a:buFont typeface="Wingdings" pitchFamily="2" charset="2"/>
              <a:buNone/>
            </a:pPr>
            <a:r>
              <a:rPr lang="en-US" altLang="en-US" sz="1600" smtClean="0"/>
              <a:t>	by a random variable. </a:t>
            </a:r>
          </a:p>
          <a:p>
            <a:pPr lvl="1" eaLnBrk="1" hangingPunct="1">
              <a:lnSpc>
                <a:spcPct val="80000"/>
              </a:lnSpc>
            </a:pPr>
            <a:endParaRPr lang="en-US" altLang="en-US" sz="1800" smtClean="0"/>
          </a:p>
          <a:p>
            <a:pPr lvl="1" eaLnBrk="1" hangingPunct="1">
              <a:lnSpc>
                <a:spcPct val="80000"/>
              </a:lnSpc>
            </a:pPr>
            <a:r>
              <a:rPr lang="en-US" altLang="en-US" sz="1600" smtClean="0"/>
              <a:t>Sources of randomness:</a:t>
            </a:r>
          </a:p>
          <a:p>
            <a:pPr lvl="1" eaLnBrk="1" hangingPunct="1">
              <a:lnSpc>
                <a:spcPct val="80000"/>
              </a:lnSpc>
            </a:pPr>
            <a:endParaRPr lang="en-US" altLang="en-US" sz="800" smtClean="0"/>
          </a:p>
          <a:p>
            <a:pPr lvl="2" eaLnBrk="1" hangingPunct="1">
              <a:lnSpc>
                <a:spcPct val="80000"/>
              </a:lnSpc>
            </a:pPr>
            <a:r>
              <a:rPr lang="en-US" altLang="en-US" sz="1400" smtClean="0"/>
              <a:t>Imperfect information</a:t>
            </a:r>
          </a:p>
          <a:p>
            <a:pPr lvl="2" eaLnBrk="1" hangingPunct="1">
              <a:lnSpc>
                <a:spcPct val="80000"/>
              </a:lnSpc>
            </a:pPr>
            <a:r>
              <a:rPr lang="en-US" altLang="en-US" sz="1400" smtClean="0"/>
              <a:t>Measurement errors</a:t>
            </a:r>
          </a:p>
          <a:p>
            <a:pPr lvl="2" eaLnBrk="1" hangingPunct="1">
              <a:lnSpc>
                <a:spcPct val="80000"/>
              </a:lnSpc>
            </a:pPr>
            <a:r>
              <a:rPr lang="en-US" altLang="en-US" sz="1400" smtClean="0"/>
              <a:t>Omission of model attributes</a:t>
            </a:r>
          </a:p>
          <a:p>
            <a:pPr lvl="2" eaLnBrk="1" hangingPunct="1">
              <a:lnSpc>
                <a:spcPct val="80000"/>
              </a:lnSpc>
            </a:pPr>
            <a:r>
              <a:rPr lang="en-US" altLang="en-US" sz="1400" smtClean="0"/>
              <a:t>Omission of characteristics of the individual that influence his/her choice decision</a:t>
            </a:r>
          </a:p>
          <a:p>
            <a:pPr lvl="2" eaLnBrk="1" hangingPunct="1">
              <a:lnSpc>
                <a:spcPct val="80000"/>
              </a:lnSpc>
            </a:pPr>
            <a:r>
              <a:rPr lang="en-US" altLang="en-US" sz="1400" smtClean="0"/>
              <a:t>Errors in the utility function</a:t>
            </a:r>
          </a:p>
          <a:p>
            <a:pPr lvl="2" eaLnBrk="1" hangingPunct="1">
              <a:lnSpc>
                <a:spcPct val="80000"/>
              </a:lnSpc>
            </a:pPr>
            <a:endParaRPr lang="en-US" altLang="en-US" sz="1800" smtClean="0"/>
          </a:p>
          <a:p>
            <a:pPr lvl="1" eaLnBrk="1" hangingPunct="1">
              <a:lnSpc>
                <a:spcPct val="80000"/>
              </a:lnSpc>
            </a:pPr>
            <a:r>
              <a:rPr lang="en-US" altLang="en-US" sz="1600" smtClean="0"/>
              <a:t>Different assumptions about the distribution of the random variables associated with the utility of each alternative result in different representations of the model used to describe and predict choice probabilities.</a:t>
            </a:r>
          </a:p>
        </p:txBody>
      </p:sp>
      <p:graphicFrame>
        <p:nvGraphicFramePr>
          <p:cNvPr id="3074" name="Object 17"/>
          <p:cNvGraphicFramePr>
            <a:graphicFrameLocks noChangeAspect="1"/>
          </p:cNvGraphicFramePr>
          <p:nvPr/>
        </p:nvGraphicFramePr>
        <p:xfrm>
          <a:off x="5073650" y="2620963"/>
          <a:ext cx="4070350" cy="1103312"/>
        </p:xfrm>
        <a:graphic>
          <a:graphicData uri="http://schemas.openxmlformats.org/presentationml/2006/ole">
            <p:oleObj spid="_x0000_s3074" name="Equation" r:id="rId6" imgW="2540000" imgH="685800" progId="Equation.DSMT4">
              <p:embed/>
            </p:oleObj>
          </a:graphicData>
        </a:graphic>
      </p:graphicFrame>
      <p:pic>
        <p:nvPicPr>
          <p:cNvPr id="8" name="~PP909.WAV">
            <a:hlinkClick r:id="" action="ppaction://media"/>
          </p:cNvPr>
          <p:cNvPicPr>
            <a:picLocks noRot="1" noChangeAspect="1"/>
          </p:cNvPicPr>
          <p:nvPr>
            <a:wavAudioFile r:embed="rId3" name="~PP909.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539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129475">
                                            <p:txEl>
                                              <p:pRg st="6" end="6"/>
                                            </p:txEl>
                                          </p:spTgt>
                                        </p:tgtEl>
                                        <p:attrNameLst>
                                          <p:attrName>style.visibility</p:attrName>
                                        </p:attrNameLst>
                                      </p:cBhvr>
                                      <p:to>
                                        <p:strVal val="visible"/>
                                      </p:to>
                                    </p:set>
                                    <p:animEffect transition="in" filter="fade">
                                      <p:cBhvr>
                                        <p:cTn id="11" dur="1000"/>
                                        <p:tgtEl>
                                          <p:spTgt spid="1129475">
                                            <p:txEl>
                                              <p:pRg st="6" end="6"/>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29475">
                                            <p:txEl>
                                              <p:pRg st="8" end="8"/>
                                            </p:txEl>
                                          </p:spTgt>
                                        </p:tgtEl>
                                        <p:attrNameLst>
                                          <p:attrName>style.visibility</p:attrName>
                                        </p:attrNameLst>
                                      </p:cBhvr>
                                      <p:to>
                                        <p:strVal val="visible"/>
                                      </p:to>
                                    </p:set>
                                    <p:animEffect transition="in" filter="fade">
                                      <p:cBhvr>
                                        <p:cTn id="15" dur="1000"/>
                                        <p:tgtEl>
                                          <p:spTgt spid="1129475">
                                            <p:txEl>
                                              <p:pRg st="8" end="8"/>
                                            </p:txEl>
                                          </p:spTgt>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29475">
                                            <p:txEl>
                                              <p:pRg st="9" end="9"/>
                                            </p:txEl>
                                          </p:spTgt>
                                        </p:tgtEl>
                                        <p:attrNameLst>
                                          <p:attrName>style.visibility</p:attrName>
                                        </p:attrNameLst>
                                      </p:cBhvr>
                                      <p:to>
                                        <p:strVal val="visible"/>
                                      </p:to>
                                    </p:set>
                                    <p:animEffect transition="in" filter="fade">
                                      <p:cBhvr>
                                        <p:cTn id="19" dur="1000"/>
                                        <p:tgtEl>
                                          <p:spTgt spid="1129475">
                                            <p:txEl>
                                              <p:pRg st="9" end="9"/>
                                            </p:txEl>
                                          </p:spTgt>
                                        </p:tgtEl>
                                      </p:cBhvr>
                                    </p:animEffect>
                                  </p:childTnLst>
                                </p:cTn>
                              </p:par>
                            </p:childTnLst>
                          </p:cTn>
                        </p:par>
                        <p:par>
                          <p:cTn id="20" fill="hold" nodeType="afterGroup">
                            <p:stCondLst>
                              <p:cond delay="3000"/>
                            </p:stCondLst>
                            <p:childTnLst>
                              <p:par>
                                <p:cTn id="21" presetID="10" presetClass="entr" presetSubtype="0" fill="hold" nodeType="afterEffect">
                                  <p:stCondLst>
                                    <p:cond delay="0"/>
                                  </p:stCondLst>
                                  <p:childTnLst>
                                    <p:set>
                                      <p:cBhvr>
                                        <p:cTn id="22" dur="1" fill="hold">
                                          <p:stCondLst>
                                            <p:cond delay="0"/>
                                          </p:stCondLst>
                                        </p:cTn>
                                        <p:tgtEl>
                                          <p:spTgt spid="1129475">
                                            <p:txEl>
                                              <p:pRg st="10" end="10"/>
                                            </p:txEl>
                                          </p:spTgt>
                                        </p:tgtEl>
                                        <p:attrNameLst>
                                          <p:attrName>style.visibility</p:attrName>
                                        </p:attrNameLst>
                                      </p:cBhvr>
                                      <p:to>
                                        <p:strVal val="visible"/>
                                      </p:to>
                                    </p:set>
                                    <p:animEffect transition="in" filter="fade">
                                      <p:cBhvr>
                                        <p:cTn id="23" dur="1000"/>
                                        <p:tgtEl>
                                          <p:spTgt spid="1129475">
                                            <p:txEl>
                                              <p:pRg st="10" end="10"/>
                                            </p:txEl>
                                          </p:spTgt>
                                        </p:tgtEl>
                                      </p:cBhvr>
                                    </p:animEffect>
                                  </p:childTnLst>
                                </p:cTn>
                              </p:par>
                            </p:childTnLst>
                          </p:cTn>
                        </p:par>
                        <p:par>
                          <p:cTn id="24" fill="hold" nodeType="afterGroup">
                            <p:stCondLst>
                              <p:cond delay="4000"/>
                            </p:stCondLst>
                            <p:childTnLst>
                              <p:par>
                                <p:cTn id="25" presetID="10" presetClass="entr" presetSubtype="0" fill="hold" nodeType="afterEffect">
                                  <p:stCondLst>
                                    <p:cond delay="0"/>
                                  </p:stCondLst>
                                  <p:childTnLst>
                                    <p:set>
                                      <p:cBhvr>
                                        <p:cTn id="26" dur="1" fill="hold">
                                          <p:stCondLst>
                                            <p:cond delay="0"/>
                                          </p:stCondLst>
                                        </p:cTn>
                                        <p:tgtEl>
                                          <p:spTgt spid="1129475">
                                            <p:txEl>
                                              <p:pRg st="11" end="11"/>
                                            </p:txEl>
                                          </p:spTgt>
                                        </p:tgtEl>
                                        <p:attrNameLst>
                                          <p:attrName>style.visibility</p:attrName>
                                        </p:attrNameLst>
                                      </p:cBhvr>
                                      <p:to>
                                        <p:strVal val="visible"/>
                                      </p:to>
                                    </p:set>
                                    <p:animEffect transition="in" filter="fade">
                                      <p:cBhvr>
                                        <p:cTn id="27" dur="1000"/>
                                        <p:tgtEl>
                                          <p:spTgt spid="1129475">
                                            <p:txEl>
                                              <p:pRg st="11" end="11"/>
                                            </p:txEl>
                                          </p:spTgt>
                                        </p:tgtEl>
                                      </p:cBhvr>
                                    </p:animEffect>
                                  </p:childTnLst>
                                </p:cTn>
                              </p:par>
                            </p:childTnLst>
                          </p:cTn>
                        </p:par>
                        <p:par>
                          <p:cTn id="28" fill="hold" nodeType="afterGroup">
                            <p:stCondLst>
                              <p:cond delay="5000"/>
                            </p:stCondLst>
                            <p:childTnLst>
                              <p:par>
                                <p:cTn id="29" presetID="10" presetClass="entr" presetSubtype="0" fill="hold" nodeType="afterEffect">
                                  <p:stCondLst>
                                    <p:cond delay="0"/>
                                  </p:stCondLst>
                                  <p:childTnLst>
                                    <p:set>
                                      <p:cBhvr>
                                        <p:cTn id="30" dur="1" fill="hold">
                                          <p:stCondLst>
                                            <p:cond delay="0"/>
                                          </p:stCondLst>
                                        </p:cTn>
                                        <p:tgtEl>
                                          <p:spTgt spid="1129475">
                                            <p:txEl>
                                              <p:pRg st="12" end="12"/>
                                            </p:txEl>
                                          </p:spTgt>
                                        </p:tgtEl>
                                        <p:attrNameLst>
                                          <p:attrName>style.visibility</p:attrName>
                                        </p:attrNameLst>
                                      </p:cBhvr>
                                      <p:to>
                                        <p:strVal val="visible"/>
                                      </p:to>
                                    </p:set>
                                    <p:animEffect transition="in" filter="fade">
                                      <p:cBhvr>
                                        <p:cTn id="31" dur="1000"/>
                                        <p:tgtEl>
                                          <p:spTgt spid="1129475">
                                            <p:txEl>
                                              <p:pRg st="12" end="1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1129475">
                                            <p:txEl>
                                              <p:pRg st="14" end="14"/>
                                            </p:txEl>
                                          </p:spTgt>
                                        </p:tgtEl>
                                        <p:attrNameLst>
                                          <p:attrName>style.visibility</p:attrName>
                                        </p:attrNameLst>
                                      </p:cBhvr>
                                      <p:to>
                                        <p:strVal val="visible"/>
                                      </p:to>
                                    </p:set>
                                    <p:animEffect transition="in" filter="fade">
                                      <p:cBhvr>
                                        <p:cTn id="36" dur="1000"/>
                                        <p:tgtEl>
                                          <p:spTgt spid="11294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1"/>
</p:tagLst>
</file>

<file path=ppt/tags/tag2.xml><?xml version="1.0" encoding="utf-8"?>
<p:tagLst xmlns:a="http://schemas.openxmlformats.org/drawingml/2006/main" xmlns:r="http://schemas.openxmlformats.org/officeDocument/2006/relationships" xmlns:p="http://schemas.openxmlformats.org/presentationml/2006/main">
  <p:tag name="TIMING" val="|50"/>
</p:tagLst>
</file>

<file path=ppt/tags/tag3.xml><?xml version="1.0" encoding="utf-8"?>
<p:tagLst xmlns:a="http://schemas.openxmlformats.org/drawingml/2006/main" xmlns:r="http://schemas.openxmlformats.org/officeDocument/2006/relationships" xmlns:p="http://schemas.openxmlformats.org/presentationml/2006/main">
  <p:tag name="TIMING" val="|6|15.4|0|11.4"/>
</p:tagLst>
</file>

<file path=ppt/tags/tag4.xml><?xml version="1.0" encoding="utf-8"?>
<p:tagLst xmlns:a="http://schemas.openxmlformats.org/drawingml/2006/main" xmlns:r="http://schemas.openxmlformats.org/officeDocument/2006/relationships" xmlns:p="http://schemas.openxmlformats.org/presentationml/2006/main">
  <p:tag name="TIMING" val="|43.3|0.9|0.7"/>
</p:tagLst>
</file>

<file path=ppt/tags/tag5.xml><?xml version="1.0" encoding="utf-8"?>
<p:tagLst xmlns:a="http://schemas.openxmlformats.org/drawingml/2006/main" xmlns:r="http://schemas.openxmlformats.org/officeDocument/2006/relationships" xmlns:p="http://schemas.openxmlformats.org/presentationml/2006/main">
  <p:tag name="TIMING" val="|17.3|14.8"/>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ends">
  <a:themeElements>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ixel">
  <a:themeElements>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46641</TotalTime>
  <Words>1761</Words>
  <Application>Microsoft Office PowerPoint</Application>
  <PresentationFormat>On-screen Show (4:3)</PresentationFormat>
  <Paragraphs>109</Paragraphs>
  <Slides>7</Slides>
  <Notes>7</Notes>
  <HiddenSlides>0</HiddenSlides>
  <MMClips>7</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7</vt:i4>
      </vt:variant>
    </vt:vector>
  </HeadingPairs>
  <TitlesOfParts>
    <vt:vector size="18" baseType="lpstr">
      <vt:lpstr>Times New Roman</vt:lpstr>
      <vt:lpstr>Arial</vt:lpstr>
      <vt:lpstr>Tahoma</vt:lpstr>
      <vt:lpstr>Wingdings</vt:lpstr>
      <vt:lpstr>Calibri</vt:lpstr>
      <vt:lpstr>Arial Black</vt:lpstr>
      <vt:lpstr>Blends</vt:lpstr>
      <vt:lpstr>1_Blends</vt:lpstr>
      <vt:lpstr>Pixel</vt:lpstr>
      <vt:lpstr>Custom Design</vt:lpstr>
      <vt:lpstr>MathType 5.0 Equation</vt:lpstr>
      <vt:lpstr>Components of the Deterministic Portion of the Utility</vt:lpstr>
      <vt:lpstr>Utility Associated with the Attributes of Alternatives</vt:lpstr>
      <vt:lpstr>Slide 3</vt:lpstr>
      <vt:lpstr>Utility ‘Biases’ Due to Excluded Variables</vt:lpstr>
      <vt:lpstr>Utility Related to the Characteristics of the Decision Maker</vt:lpstr>
      <vt:lpstr>Utility Defined by Interactions between Alternative Attributes and Decision Maker Characteristics</vt:lpstr>
      <vt:lpstr>Specification of the Additive Error Term</vt:lpstr>
    </vt:vector>
  </TitlesOfParts>
  <Company>UT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Choice Model Estimation Training_Session 1</dc:title>
  <dc:creator>Ipek Nese Sener</dc:creator>
  <cp:lastModifiedBy>sidharthanr</cp:lastModifiedBy>
  <cp:revision>1318</cp:revision>
  <dcterms:created xsi:type="dcterms:W3CDTF">2006-05-19T03:11:49Z</dcterms:created>
  <dcterms:modified xsi:type="dcterms:W3CDTF">2014-02-17T07:43:21Z</dcterms:modified>
</cp:coreProperties>
</file>