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58" r:id="rId4"/>
    <p:sldId id="269" r:id="rId5"/>
    <p:sldId id="268" r:id="rId6"/>
    <p:sldId id="259" r:id="rId7"/>
    <p:sldId id="270" r:id="rId8"/>
    <p:sldId id="271" r:id="rId9"/>
    <p:sldId id="272" r:id="rId10"/>
    <p:sldId id="260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0" y="3733800"/>
            <a:ext cx="9144000" cy="9906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Topic</a:t>
            </a:r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066800"/>
            <a:ext cx="9021537" cy="19098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1232" y="990600"/>
            <a:ext cx="9021537" cy="15240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6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3429000" y="32766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 Narrow" pitchFamily="34" charset="0"/>
              </a:rPr>
              <a:t>Topic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429000" y="48006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 Narrow" pitchFamily="34" charset="0"/>
              </a:rPr>
              <a:t>Presented By</a:t>
            </a:r>
            <a:endParaRPr lang="en-US" b="1" dirty="0">
              <a:latin typeface="Arial Narrow" pitchFamily="34" charset="0"/>
            </a:endParaRPr>
          </a:p>
        </p:txBody>
      </p:sp>
      <p:pic>
        <p:nvPicPr>
          <p:cNvPr id="20" name="Picture 19" descr="OnChoiceModelingTitl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1712730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715000"/>
            <a:ext cx="9144000" cy="3810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>
                <a:solidFill>
                  <a:srgbClr val="0070C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Click to edit Institution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81600"/>
            <a:ext cx="9144000" cy="4572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>
                <a:solidFill>
                  <a:srgbClr val="0070C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Click to edit Name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B299FB50-7DB3-45F0-9D9D-C61F50DAFD2D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3200400" cy="381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F2A5D52A-4AB7-4036-999C-03C594E7F8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B299FB50-7DB3-45F0-9D9D-C61F50DAFD2D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3200400" cy="381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F2A5D52A-4AB7-4036-999C-03C594E7F8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228600" y="152400"/>
            <a:ext cx="8686800" cy="8382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274638"/>
            <a:ext cx="8686800" cy="715962"/>
          </a:xfrm>
        </p:spPr>
        <p:txBody>
          <a:bodyPr/>
          <a:lstStyle>
            <a:lvl1pPr>
              <a:defRPr>
                <a:solidFill>
                  <a:schemeClr val="accent6">
                    <a:lumMod val="40000"/>
                    <a:lumOff val="60000"/>
                  </a:schemeClr>
                </a:solidFill>
                <a:latin typeface="Arial Black" pitchFamily="34" charset="0"/>
              </a:defRPr>
            </a:lvl1pPr>
          </a:lstStyle>
          <a:p>
            <a:r>
              <a:rPr kumimoji="0" lang="en-US" dirty="0" smtClean="0"/>
              <a:t>Edit Master title style</a:t>
            </a:r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228600" y="1066800"/>
            <a:ext cx="8686800" cy="4953000"/>
          </a:xfrm>
        </p:spPr>
        <p:txBody>
          <a:bodyPr vert="horz"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 userDrawn="1"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</p:spPr>
        <p:txBody>
          <a:bodyPr/>
          <a:lstStyle/>
          <a:p>
            <a:fld id="{F2A5D52A-4AB7-4036-999C-03C594E7F8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868680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1" name="Rounded Rectangle 10"/>
          <p:cNvSpPr/>
          <p:nvPr userDrawn="1"/>
        </p:nvSpPr>
        <p:spPr>
          <a:xfrm>
            <a:off x="228600" y="152400"/>
            <a:ext cx="8686800" cy="8382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dirty="0" smtClean="0"/>
              <a:t>Edit Master title style</a:t>
            </a:r>
            <a:endParaRPr kumimoji="0"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62000" y="6324600"/>
            <a:ext cx="381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On Choice Modeling: A TRB Web Video Resource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" name="Picture 9" descr="sign_fork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6019800"/>
            <a:ext cx="838200" cy="838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accent6">
              <a:lumMod val="40000"/>
              <a:lumOff val="60000"/>
            </a:schemeClr>
          </a:solidFill>
          <a:latin typeface="Arial Black" pitchFamily="34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siva\Desktop\Bhat_Slides\Intro_Overview262.wa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siva\Desktop\Bhat_Slides\Intro_Overview260.wav" TargetMode="Externa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siva\Desktop\Bhat_Slides\Intro_Overview274.wav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siva\Desktop\Bhat_Slides\Intro_Overview275.wav" TargetMode="External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1.bin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siva\Desktop\Bhat_Slides\Intro_Overview276.wav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siva\Desktop\Bhat_Slides\Intro_Overview257.wav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siva\Desktop\Bhat_Slides\Intro_Overview258.wav" TargetMode="Externa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siva\Desktop\Bhat_Slides\Intro_Overview269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siva\Desktop\Bhat_Slides\Intro_Overview268.wav" TargetMode="Externa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audio" Target="file:///C:\Documents%20and%20Settings\siva\Desktop\Bhat_Slides\Intro_Overview259.wav" TargetMode="External"/><Relationship Id="rId7" Type="http://schemas.openxmlformats.org/officeDocument/2006/relationships/oleObject" Target="../embeddings/oleObject5.bin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siva\Desktop\Bhat_Slides\Intro_Overview270.wav" TargetMode="Externa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8.bin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siva\Desktop\Bhat_Slides\Intro_Overview271.wav" TargetMode="Externa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siva\Desktop\Bhat_Slides\Intro_Overview272.wav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and Overview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University of Florida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Dr. Sivaramakrishnan (Siva) Srinivasan</a:t>
            </a:r>
            <a:endParaRPr lang="en-US" dirty="0"/>
          </a:p>
        </p:txBody>
      </p:sp>
      <p:pic>
        <p:nvPicPr>
          <p:cNvPr id="8" name="Intro_Overview26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Aggregate Predictions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066800" y="1524000"/>
          <a:ext cx="6096000" cy="1528309"/>
        </p:xfrm>
        <a:graphic>
          <a:graphicData uri="http://schemas.openxmlformats.org/drawingml/2006/table">
            <a:tbl>
              <a:tblPr/>
              <a:tblGrid>
                <a:gridCol w="1890072"/>
                <a:gridCol w="1401976"/>
                <a:gridCol w="1401976"/>
                <a:gridCol w="1401976"/>
              </a:tblGrid>
              <a:tr h="281953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Probability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50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0.55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0.33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0.08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066800" y="3375491"/>
          <a:ext cx="6096000" cy="282109"/>
        </p:xfrm>
        <a:graphic>
          <a:graphicData uri="http://schemas.openxmlformats.org/drawingml/2006/table">
            <a:tbl>
              <a:tblPr/>
              <a:tblGrid>
                <a:gridCol w="1890072"/>
                <a:gridCol w="1401976"/>
                <a:gridCol w="1401976"/>
                <a:gridCol w="1401976"/>
              </a:tblGrid>
              <a:tr h="28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 Travelers</a:t>
                      </a: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150</a:t>
                      </a: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250</a:t>
                      </a: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990600" y="3962400"/>
          <a:ext cx="6095999" cy="1410545"/>
        </p:xfrm>
        <a:graphic>
          <a:graphicData uri="http://schemas.openxmlformats.org/drawingml/2006/table">
            <a:tbl>
              <a:tblPr/>
              <a:tblGrid>
                <a:gridCol w="1890071"/>
                <a:gridCol w="1401976"/>
                <a:gridCol w="1401976"/>
                <a:gridCol w="1401976"/>
              </a:tblGrid>
              <a:tr h="281953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Users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1953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89" marR="7789" marT="778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156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238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7789" marR="7789" marT="77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3200400" y="2057400"/>
            <a:ext cx="914400" cy="381000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00400" y="3352800"/>
            <a:ext cx="914400" cy="381000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4495800"/>
            <a:ext cx="914400" cy="381000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hape 9"/>
          <p:cNvCxnSpPr>
            <a:stCxn id="6" idx="2"/>
            <a:endCxn id="7" idx="2"/>
          </p:cNvCxnSpPr>
          <p:nvPr/>
        </p:nvCxnSpPr>
        <p:spPr>
          <a:xfrm rot="10800000" flipV="1">
            <a:off x="3200400" y="2247900"/>
            <a:ext cx="12700" cy="1295400"/>
          </a:xfrm>
          <a:prstGeom prst="curvedConnector3">
            <a:avLst>
              <a:gd name="adj1" fmla="val 3840001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4572000" y="3352800"/>
            <a:ext cx="914400" cy="381000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648200" y="2362200"/>
            <a:ext cx="914400" cy="381000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hape 9"/>
          <p:cNvCxnSpPr>
            <a:stCxn id="17" idx="2"/>
            <a:endCxn id="16" idx="2"/>
          </p:cNvCxnSpPr>
          <p:nvPr/>
        </p:nvCxnSpPr>
        <p:spPr>
          <a:xfrm rot="10800000" flipV="1">
            <a:off x="4572000" y="2552700"/>
            <a:ext cx="76200" cy="990600"/>
          </a:xfrm>
          <a:prstGeom prst="curvedConnector3">
            <a:avLst>
              <a:gd name="adj1" fmla="val 620000"/>
            </a:avLst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4572000" y="4724400"/>
            <a:ext cx="914400" cy="381000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Intro_Overview26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16" grpId="0" animBg="1"/>
      <p:bldP spid="17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Policy Testing</a:t>
            </a:r>
            <a:endParaRPr lang="en-US" dirty="0"/>
          </a:p>
        </p:txBody>
      </p:sp>
      <p:pic>
        <p:nvPicPr>
          <p:cNvPr id="1030" name="Picture 6" descr="C:\Documents and Settings\siva\Local Settings\Temporary Internet Files\Content.IE5\J5UOF993\MC9004342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2762250" cy="1719263"/>
          </a:xfrm>
          <a:prstGeom prst="rect">
            <a:avLst/>
          </a:prstGeom>
          <a:noFill/>
        </p:spPr>
      </p:pic>
      <p:pic>
        <p:nvPicPr>
          <p:cNvPr id="1034" name="Picture 10" descr="C:\Documents and Settings\siva\Local Settings\Temporary Internet Files\Content.IE5\3E900SZF\MC90038312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676400"/>
            <a:ext cx="2745944" cy="2154783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3276600" y="2514600"/>
            <a:ext cx="2743200" cy="48463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4038600"/>
          <a:ext cx="5740400" cy="202311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6858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Travel Time (Min.)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Travel Cost ($)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57600" y="2209800"/>
            <a:ext cx="167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Improve Transit System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5665113"/>
            <a:ext cx="60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558891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Intro_Overview27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Aggregate Predictions </a:t>
            </a:r>
            <a:r>
              <a:rPr lang="en-US" sz="3100" dirty="0" smtClean="0"/>
              <a:t>(Policy Case)</a:t>
            </a:r>
            <a:endParaRPr lang="en-US" sz="31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2057400"/>
          <a:ext cx="5698239" cy="4094859"/>
        </p:xfrm>
        <a:graphic>
          <a:graphicData uri="http://schemas.openxmlformats.org/drawingml/2006/table">
            <a:tbl>
              <a:tblPr/>
              <a:tblGrid>
                <a:gridCol w="1766745"/>
                <a:gridCol w="1310498"/>
                <a:gridCol w="1310498"/>
                <a:gridCol w="1310498"/>
              </a:tblGrid>
              <a:tr h="263556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Probability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22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0.53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0.61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0.11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56">
                <a:tc gridSpan="4"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 Travelers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150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250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Users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556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152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231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120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</a:p>
                  </a:txBody>
                  <a:tcPr marL="7281" marR="7281" marT="7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281" marR="7281" marT="72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281" marR="7281" marT="72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281" marR="7281" marT="72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281" marR="7281" marT="728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150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250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400</a:t>
                      </a:r>
                    </a:p>
                  </a:txBody>
                  <a:tcPr marL="7281" marR="7281" marT="7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1143000" y="1219200"/>
          <a:ext cx="5854700" cy="603250"/>
        </p:xfrm>
        <a:graphic>
          <a:graphicData uri="http://schemas.openxmlformats.org/presentationml/2006/ole">
            <p:oleObj spid="_x0000_s33793" name="Equation" r:id="rId5" imgW="2336760" imgH="241200" progId="Equation.3">
              <p:embed/>
            </p:oleObj>
          </a:graphicData>
        </a:graphic>
      </p:graphicFrame>
      <p:pic>
        <p:nvPicPr>
          <p:cNvPr id="7" name="Intro_Overview275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Application</a:t>
            </a:r>
            <a:endParaRPr lang="en-US" dirty="0"/>
          </a:p>
        </p:txBody>
      </p:sp>
      <p:pic>
        <p:nvPicPr>
          <p:cNvPr id="1030" name="Picture 6" descr="C:\Documents and Settings\siva\Local Settings\Temporary Internet Files\Content.IE5\J5UOF993\MC9004342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95400"/>
            <a:ext cx="2762250" cy="1719263"/>
          </a:xfrm>
          <a:prstGeom prst="rect">
            <a:avLst/>
          </a:prstGeom>
          <a:noFill/>
        </p:spPr>
      </p:pic>
      <p:pic>
        <p:nvPicPr>
          <p:cNvPr id="1034" name="Picture 10" descr="C:\Documents and Settings\siva\Local Settings\Temporary Internet Files\Content.IE5\3E900SZF\MC90038312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990600"/>
            <a:ext cx="2745944" cy="215478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9600" y="2750641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150 Women</a:t>
            </a:r>
          </a:p>
          <a:p>
            <a:r>
              <a:rPr lang="en-US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250 Men</a:t>
            </a:r>
            <a:endParaRPr lang="en-US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0400" y="1379041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Drive Alone (DA)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Car Pool (CP)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Transit (TR)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971800" y="2064841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5715000" y="2064841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143000" y="5334000"/>
          <a:ext cx="6095999" cy="987228"/>
        </p:xfrm>
        <a:graphic>
          <a:graphicData uri="http://schemas.openxmlformats.org/drawingml/2006/table">
            <a:tbl>
              <a:tblPr/>
              <a:tblGrid>
                <a:gridCol w="2158436"/>
                <a:gridCol w="1312521"/>
                <a:gridCol w="1312521"/>
                <a:gridCol w="1312521"/>
              </a:tblGrid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1143000" y="3712896"/>
          <a:ext cx="6095999" cy="1316304"/>
        </p:xfrm>
        <a:graphic>
          <a:graphicData uri="http://schemas.openxmlformats.org/drawingml/2006/table">
            <a:tbl>
              <a:tblPr/>
              <a:tblGrid>
                <a:gridCol w="2158436"/>
                <a:gridCol w="1312521"/>
                <a:gridCol w="1312521"/>
                <a:gridCol w="1312521"/>
              </a:tblGrid>
              <a:tr h="327088">
                <a:tc>
                  <a:txBody>
                    <a:bodyPr/>
                    <a:lstStyle/>
                    <a:p>
                      <a:pPr algn="l" fontAlgn="b"/>
                      <a:endParaRPr lang="en-US" sz="2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36" marR="9036" marT="903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Female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Male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438400" y="3124200"/>
            <a:ext cx="1295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Improve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ight Arrow 22"/>
          <p:cNvSpPr/>
          <p:nvPr/>
        </p:nvSpPr>
        <p:spPr>
          <a:xfrm rot="19741870">
            <a:off x="3443961" y="3058279"/>
            <a:ext cx="470378" cy="484632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391400" y="4114800"/>
            <a:ext cx="1295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Original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91400" y="5562600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Improved Transit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Intro_Overview276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2" grpId="0"/>
      <p:bldP spid="23" grpId="0" animBg="1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Mode Choice Example</a:t>
            </a:r>
            <a:endParaRPr lang="en-US" dirty="0"/>
          </a:p>
        </p:txBody>
      </p:sp>
      <p:pic>
        <p:nvPicPr>
          <p:cNvPr id="1030" name="Picture 6" descr="C:\Documents and Settings\siva\Local Settings\Temporary Internet Files\Content.IE5\J5UOF993\MC9004342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819400"/>
            <a:ext cx="2762250" cy="1719263"/>
          </a:xfrm>
          <a:prstGeom prst="rect">
            <a:avLst/>
          </a:prstGeom>
          <a:noFill/>
        </p:spPr>
      </p:pic>
      <p:pic>
        <p:nvPicPr>
          <p:cNvPr id="1034" name="Picture 10" descr="C:\Documents and Settings\siva\Local Settings\Temporary Internet Files\Content.IE5\3E900SZF\MC90038312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9456" y="2514600"/>
            <a:ext cx="2745944" cy="21547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00400" y="2895600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Drive Alone (DA)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Car Pool (CP)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Transit (TR)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971800" y="3581400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715000" y="3581400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ntro_Overview25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Utility Functions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46112" y="2420937"/>
          <a:ext cx="8116888" cy="1846263"/>
        </p:xfrm>
        <a:graphic>
          <a:graphicData uri="http://schemas.openxmlformats.org/presentationml/2006/ole">
            <p:oleObj spid="_x0000_s2050" name="Equation" r:id="rId5" imgW="3238200" imgH="736560" progId="Equation.3">
              <p:embed/>
            </p:oleObj>
          </a:graphicData>
        </a:graphic>
      </p:graphicFrame>
      <p:sp>
        <p:nvSpPr>
          <p:cNvPr id="5" name="Oval 4"/>
          <p:cNvSpPr/>
          <p:nvPr/>
        </p:nvSpPr>
        <p:spPr>
          <a:xfrm>
            <a:off x="3048000" y="2057400"/>
            <a:ext cx="1219200" cy="274320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105400" y="2057400"/>
            <a:ext cx="1219200" cy="274320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391400" y="2133600"/>
            <a:ext cx="1219200" cy="2743200"/>
          </a:xfrm>
          <a:prstGeom prst="ellipse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819400" y="5029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Travel Time by the Mode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5029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Travel Cost by the Mode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2800" y="5029200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Gender of Traveler (Male = 1 &amp; Female = 0)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24000" y="2209800"/>
            <a:ext cx="685800" cy="2743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133600"/>
            <a:ext cx="685800" cy="2743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419600" y="2133600"/>
            <a:ext cx="685800" cy="2743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09800" y="2209800"/>
            <a:ext cx="838200" cy="2743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971800" y="14478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Model Coefficients or Parameters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8600" y="2438400"/>
            <a:ext cx="457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228600" y="3124200"/>
            <a:ext cx="457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228600" y="3733800"/>
            <a:ext cx="457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ntro_Overview258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7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Attributes of the Modes</a:t>
            </a:r>
            <a:endParaRPr lang="en-US" dirty="0"/>
          </a:p>
        </p:txBody>
      </p:sp>
      <p:pic>
        <p:nvPicPr>
          <p:cNvPr id="1030" name="Picture 6" descr="C:\Documents and Settings\siva\Local Settings\Temporary Internet Files\Content.IE5\J5UOF993\MC9004342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2762250" cy="1719263"/>
          </a:xfrm>
          <a:prstGeom prst="rect">
            <a:avLst/>
          </a:prstGeom>
          <a:noFill/>
        </p:spPr>
      </p:pic>
      <p:pic>
        <p:nvPicPr>
          <p:cNvPr id="1034" name="Picture 10" descr="C:\Documents and Settings\siva\Local Settings\Temporary Internet Files\Content.IE5\3E900SZF\MC90038312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676400"/>
            <a:ext cx="2745944" cy="2154783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3276600" y="2514600"/>
            <a:ext cx="2743200" cy="48463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71600" y="4038600"/>
          <a:ext cx="5740400" cy="202311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6858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Travel Time (Min.)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Travel Cost ($)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ntro_Overview26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Utility Calculations </a:t>
            </a:r>
            <a:r>
              <a:rPr lang="en-US" sz="2400" dirty="0" smtClean="0"/>
              <a:t>(Female Traveler)</a:t>
            </a: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3944937"/>
          <a:ext cx="8116888" cy="1846263"/>
        </p:xfrm>
        <a:graphic>
          <a:graphicData uri="http://schemas.openxmlformats.org/presentationml/2006/ole">
            <p:oleObj spid="_x0000_s3074" name="Equation" r:id="rId5" imgW="3238200" imgH="736560" progId="Equation.3">
              <p:embed/>
            </p:oleObj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1295400"/>
          <a:ext cx="5740400" cy="152400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6477000" y="4859337"/>
            <a:ext cx="20574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400800" y="5468937"/>
            <a:ext cx="20574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rved Right Arrow 11"/>
          <p:cNvSpPr/>
          <p:nvPr/>
        </p:nvSpPr>
        <p:spPr>
          <a:xfrm>
            <a:off x="2133600" y="2133600"/>
            <a:ext cx="609600" cy="2819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Left Brace 12"/>
          <p:cNvSpPr/>
          <p:nvPr/>
        </p:nvSpPr>
        <p:spPr>
          <a:xfrm>
            <a:off x="2895600" y="1676400"/>
            <a:ext cx="533400" cy="11430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2743200" y="3944937"/>
            <a:ext cx="5334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rved Right Arrow 14"/>
          <p:cNvSpPr/>
          <p:nvPr/>
        </p:nvSpPr>
        <p:spPr>
          <a:xfrm>
            <a:off x="3886200" y="2133600"/>
            <a:ext cx="838200" cy="28956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4648200" y="1676400"/>
            <a:ext cx="533400" cy="11430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4724400" y="3944937"/>
            <a:ext cx="5334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858000" y="1295400"/>
          <a:ext cx="1397000" cy="1524000"/>
        </p:xfrm>
        <a:graphic>
          <a:graphicData uri="http://schemas.openxmlformats.org/drawingml/2006/table">
            <a:tbl>
              <a:tblPr/>
              <a:tblGrid>
                <a:gridCol w="13970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Utility (V)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Up Arrow 18"/>
          <p:cNvSpPr/>
          <p:nvPr/>
        </p:nvSpPr>
        <p:spPr>
          <a:xfrm rot="2186829">
            <a:off x="6725620" y="2747728"/>
            <a:ext cx="484632" cy="135609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ntro_Overview268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Probability Calculations </a:t>
            </a:r>
            <a:r>
              <a:rPr lang="en-US" sz="2700" dirty="0" smtClean="0"/>
              <a:t>(Female Traveler)</a:t>
            </a:r>
            <a:endParaRPr lang="en-US" sz="27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1676401" y="1219200"/>
          <a:ext cx="5740400" cy="152400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exp(V)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76400" y="2741295"/>
          <a:ext cx="5740401" cy="344805"/>
        </p:xfrm>
        <a:graphic>
          <a:graphicData uri="http://schemas.openxmlformats.org/drawingml/2006/table">
            <a:tbl>
              <a:tblPr/>
              <a:tblGrid>
                <a:gridCol w="4024002"/>
                <a:gridCol w="1716399"/>
              </a:tblGrid>
              <a:tr h="3429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SUM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304800" y="3352800"/>
          <a:ext cx="6365875" cy="1081088"/>
        </p:xfrm>
        <a:graphic>
          <a:graphicData uri="http://schemas.openxmlformats.org/presentationml/2006/ole">
            <p:oleObj spid="_x0000_s25601" name="Equation" r:id="rId5" imgW="2539800" imgH="431640" progId="Equation.3">
              <p:embed/>
            </p:oleObj>
          </a:graphicData>
        </a:graphic>
      </p:graphicFrame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858000" y="3352800"/>
          <a:ext cx="2195513" cy="985838"/>
        </p:xfrm>
        <a:graphic>
          <a:graphicData uri="http://schemas.openxmlformats.org/presentationml/2006/ole">
            <p:oleObj spid="_x0000_s25602" name="Equation" r:id="rId6" imgW="876240" imgH="393480" progId="Equation.3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304800" y="4557713"/>
          <a:ext cx="6334125" cy="1081087"/>
        </p:xfrm>
        <a:graphic>
          <a:graphicData uri="http://schemas.openxmlformats.org/presentationml/2006/ole">
            <p:oleObj spid="_x0000_s25603" name="Equation" r:id="rId7" imgW="2527200" imgH="431640" progId="Equation.3">
              <p:embed/>
            </p:oleObj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6842124" y="4557712"/>
          <a:ext cx="2195513" cy="985838"/>
        </p:xfrm>
        <a:graphic>
          <a:graphicData uri="http://schemas.openxmlformats.org/presentationml/2006/ole">
            <p:oleObj spid="_x0000_s25604" name="Equation" r:id="rId8" imgW="876240" imgH="393480" progId="Equation.3">
              <p:embed/>
            </p:oleObj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5648325" y="5638800"/>
          <a:ext cx="3343275" cy="985838"/>
        </p:xfrm>
        <a:graphic>
          <a:graphicData uri="http://schemas.openxmlformats.org/presentationml/2006/ole">
            <p:oleObj spid="_x0000_s25605" name="Equation" r:id="rId9" imgW="1333440" imgH="393480" progId="Equation.3">
              <p:embed/>
            </p:oleObj>
          </a:graphicData>
        </a:graphic>
      </p:graphicFrame>
      <p:sp>
        <p:nvSpPr>
          <p:cNvPr id="10" name="Oval 9"/>
          <p:cNvSpPr/>
          <p:nvPr/>
        </p:nvSpPr>
        <p:spPr>
          <a:xfrm>
            <a:off x="6096000" y="1600200"/>
            <a:ext cx="914400" cy="381000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0" y="2743200"/>
            <a:ext cx="914400" cy="381000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 rot="19319262">
            <a:off x="4068049" y="2427930"/>
            <a:ext cx="2360163" cy="484632"/>
          </a:xfrm>
          <a:prstGeom prst="leftArrow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 rot="19319262">
            <a:off x="5178507" y="3327198"/>
            <a:ext cx="1568610" cy="484632"/>
          </a:xfrm>
          <a:prstGeom prst="leftArrow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ntro_Overview259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8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1" animBg="1"/>
      <p:bldP spid="11" grpId="1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Utility Calculations </a:t>
            </a:r>
            <a:r>
              <a:rPr lang="en-US" sz="2400" dirty="0" smtClean="0"/>
              <a:t>(Male Traveler)</a:t>
            </a: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33400" y="3944937"/>
          <a:ext cx="8116888" cy="1846263"/>
        </p:xfrm>
        <a:graphic>
          <a:graphicData uri="http://schemas.openxmlformats.org/presentationml/2006/ole">
            <p:oleObj spid="_x0000_s26626" name="Equation" r:id="rId5" imgW="3238200" imgH="736560" progId="Equation.3">
              <p:embed/>
            </p:oleObj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1295400"/>
          <a:ext cx="5740400" cy="152400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Curved Right Arrow 11"/>
          <p:cNvSpPr/>
          <p:nvPr/>
        </p:nvSpPr>
        <p:spPr>
          <a:xfrm>
            <a:off x="2133600" y="2133600"/>
            <a:ext cx="609600" cy="2819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Left Brace 12"/>
          <p:cNvSpPr/>
          <p:nvPr/>
        </p:nvSpPr>
        <p:spPr>
          <a:xfrm>
            <a:off x="2895600" y="1676400"/>
            <a:ext cx="533400" cy="11430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2743200" y="3944937"/>
            <a:ext cx="5334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rved Right Arrow 14"/>
          <p:cNvSpPr/>
          <p:nvPr/>
        </p:nvSpPr>
        <p:spPr>
          <a:xfrm>
            <a:off x="3886200" y="2133600"/>
            <a:ext cx="838200" cy="28956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4648200" y="1676400"/>
            <a:ext cx="533400" cy="11430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4724400" y="3944937"/>
            <a:ext cx="5334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 rot="2186829">
            <a:off x="6725620" y="2747728"/>
            <a:ext cx="484632" cy="135609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848600" y="4419600"/>
            <a:ext cx="68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1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96200" y="5486400"/>
            <a:ext cx="68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1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6934200" y="1295400"/>
          <a:ext cx="1397000" cy="1524000"/>
        </p:xfrm>
        <a:graphic>
          <a:graphicData uri="http://schemas.openxmlformats.org/drawingml/2006/table">
            <a:tbl>
              <a:tblPr/>
              <a:tblGrid>
                <a:gridCol w="13970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Utility (V)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3" name="Intro_Overview270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Probability Calculations </a:t>
            </a:r>
            <a:r>
              <a:rPr lang="en-US" sz="2700" dirty="0" smtClean="0"/>
              <a:t>(Male Traveler)</a:t>
            </a:r>
            <a:endParaRPr lang="en-US" sz="27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85800" y="1600200"/>
          <a:ext cx="5740400" cy="1524000"/>
        </p:xfrm>
        <a:graphic>
          <a:graphicData uri="http://schemas.openxmlformats.org/drawingml/2006/table">
            <a:tbl>
              <a:tblPr/>
              <a:tblGrid>
                <a:gridCol w="2311400"/>
                <a:gridCol w="1714500"/>
                <a:gridCol w="1714500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exp(V)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Drive Alone (DA)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Car Pool (CP)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Transit (TR)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85800" y="3124200"/>
          <a:ext cx="5740401" cy="344805"/>
        </p:xfrm>
        <a:graphic>
          <a:graphicData uri="http://schemas.openxmlformats.org/drawingml/2006/table">
            <a:tbl>
              <a:tblPr/>
              <a:tblGrid>
                <a:gridCol w="4024002"/>
                <a:gridCol w="1716399"/>
              </a:tblGrid>
              <a:tr h="3429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SUM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7086600" y="1600200"/>
          <a:ext cx="1397000" cy="1524000"/>
        </p:xfrm>
        <a:graphic>
          <a:graphicData uri="http://schemas.openxmlformats.org/drawingml/2006/table">
            <a:tbl>
              <a:tblPr/>
              <a:tblGrid>
                <a:gridCol w="1397000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Prob.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228600" y="3795712"/>
          <a:ext cx="6365875" cy="1081088"/>
        </p:xfrm>
        <a:graphic>
          <a:graphicData uri="http://schemas.openxmlformats.org/presentationml/2006/ole">
            <p:oleObj spid="_x0000_s32775" name="Equation" r:id="rId5" imgW="2539800" imgH="431640" progId="Equation.3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6781800" y="3795712"/>
          <a:ext cx="2195513" cy="985838"/>
        </p:xfrm>
        <a:graphic>
          <a:graphicData uri="http://schemas.openxmlformats.org/presentationml/2006/ole">
            <p:oleObj spid="_x0000_s32776" name="Equation" r:id="rId6" imgW="876240" imgH="393480" progId="Equation.3">
              <p:embed/>
            </p:oleObj>
          </a:graphicData>
        </a:graphic>
      </p:graphicFrame>
      <p:pic>
        <p:nvPicPr>
          <p:cNvPr id="9" name="Intro_Overview27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Aggregate Predictions</a:t>
            </a:r>
            <a:endParaRPr lang="en-US" dirty="0"/>
          </a:p>
        </p:txBody>
      </p:sp>
      <p:pic>
        <p:nvPicPr>
          <p:cNvPr id="1030" name="Picture 6" descr="C:\Documents and Settings\siva\Local Settings\Temporary Internet Files\Content.IE5\J5UOF993\MC9004342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09800"/>
            <a:ext cx="2762250" cy="1719263"/>
          </a:xfrm>
          <a:prstGeom prst="rect">
            <a:avLst/>
          </a:prstGeom>
          <a:noFill/>
        </p:spPr>
      </p:pic>
      <p:pic>
        <p:nvPicPr>
          <p:cNvPr id="1034" name="Picture 10" descr="C:\Documents and Settings\siva\Local Settings\Temporary Internet Files\Content.IE5\3E900SZF\MC90038312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9456" y="1905000"/>
            <a:ext cx="2745944" cy="21547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3000" y="4309408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Drive Alone (DA)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Car Pool (CP)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Transit (TR)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971800" y="2971800"/>
            <a:ext cx="3200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14600" y="1981200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150 Women</a:t>
            </a:r>
          </a:p>
          <a:p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250 Men</a:t>
            </a:r>
            <a:endParaRPr lang="en-US" sz="2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47244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Number of Vehicles</a:t>
            </a:r>
          </a:p>
          <a:p>
            <a:pPr algn="ctr"/>
            <a:endParaRPr lang="en-US" sz="2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Transit Ridership</a:t>
            </a: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6200" y="4572000"/>
            <a:ext cx="60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8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01000" y="4572000"/>
            <a:ext cx="60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8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Intro_Overview27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22|16.4|1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4.9|1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|9.7|11|4.1|1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9.7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|4.1|6|15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9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275</TotalTime>
  <Words>500</Words>
  <Application>Microsoft Office PowerPoint</Application>
  <PresentationFormat>On-screen Show (4:3)</PresentationFormat>
  <Paragraphs>229</Paragraphs>
  <Slides>13</Slides>
  <Notes>0</Notes>
  <HiddenSlides>0</HiddenSlides>
  <MMClips>13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Equity</vt:lpstr>
      <vt:lpstr>Equation</vt:lpstr>
      <vt:lpstr>Slide 1</vt:lpstr>
      <vt:lpstr>The Mode Choice Example</vt:lpstr>
      <vt:lpstr>Utility Functions</vt:lpstr>
      <vt:lpstr>Attributes of the Modes</vt:lpstr>
      <vt:lpstr>Utility Calculations (Female Traveler)</vt:lpstr>
      <vt:lpstr>Probability Calculations (Female Traveler)</vt:lpstr>
      <vt:lpstr>Utility Calculations (Male Traveler)</vt:lpstr>
      <vt:lpstr>Probability Calculations (Male Traveler)</vt:lpstr>
      <vt:lpstr>Aggregate Predictions</vt:lpstr>
      <vt:lpstr>Aggregate Predictions</vt:lpstr>
      <vt:lpstr>Policy Testing</vt:lpstr>
      <vt:lpstr>Aggregate Predictions (Policy Case)</vt:lpstr>
      <vt:lpstr>Summary of Application</vt:lpstr>
    </vt:vector>
  </TitlesOfParts>
  <Company>Auburn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jjl0006</dc:creator>
  <cp:lastModifiedBy>siva</cp:lastModifiedBy>
  <cp:revision>78</cp:revision>
  <dcterms:created xsi:type="dcterms:W3CDTF">2013-08-26T16:27:43Z</dcterms:created>
  <dcterms:modified xsi:type="dcterms:W3CDTF">2013-09-08T15:49:08Z</dcterms:modified>
</cp:coreProperties>
</file>