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723" autoAdjust="0"/>
  </p:normalViewPr>
  <p:slideViewPr>
    <p:cSldViewPr snapToGrid="0">
      <p:cViewPr varScale="1">
        <p:scale>
          <a:sx n="96" d="100"/>
          <a:sy n="96" d="100"/>
        </p:scale>
        <p:origin x="10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5601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256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0811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295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67020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26968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58414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85031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47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2" name="Shape 28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980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5059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Shape 30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7986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33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Talk about the geographical location about the problem area.</a:t>
            </a:r>
          </a:p>
          <a:p>
            <a:pPr marL="457200" marR="0" lvl="0" indent="-3048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Rollingwood</a:t>
            </a:r>
          </a:p>
          <a:p>
            <a:pPr marL="457200" marR="0" lvl="0" indent="-3048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Residential area with some small business offices/complexes</a:t>
            </a:r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6839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Describe the area in more detail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694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1077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14095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06458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0983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38997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3175" y="6400800"/>
            <a:ext cx="12188824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15" y="6334316"/>
            <a:ext cx="1218882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ctrTitle"/>
          </p:nvPr>
        </p:nvSpPr>
        <p:spPr>
          <a:xfrm>
            <a:off x="1097279" y="758952"/>
            <a:ext cx="10058399" cy="35661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85000"/>
              </a:lnSpc>
              <a:spcBef>
                <a:spcPts val="0"/>
              </a:spcBef>
              <a:buClr>
                <a:srgbClr val="262626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ubTitle" idx="1"/>
          </p:nvPr>
        </p:nvSpPr>
        <p:spPr>
          <a:xfrm>
            <a:off x="1100050" y="4455619"/>
            <a:ext cx="100583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/>
            </a:lvl1pPr>
            <a:lvl2pPr marL="457200" marR="0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/>
            </a:lvl2pPr>
            <a:lvl3pPr marL="914400" marR="0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/>
            </a:lvl3pPr>
            <a:lvl4pPr marL="1371600" marR="0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/>
            </a:lvl4pPr>
            <a:lvl5pPr marL="1828800" marR="0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/>
            </a:lvl5pPr>
            <a:lvl6pPr marL="2286000" marR="0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/>
            </a:lvl6pPr>
            <a:lvl7pPr marL="2743200" marR="0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/>
            </a:lvl7pPr>
            <a:lvl8pPr marL="3200400" marR="0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/>
            </a:lvl8pPr>
            <a:lvl9pPr marL="3657600" marR="0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4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cxnSp>
        <p:nvCxnSpPr>
          <p:cNvPr id="25" name="Shape 25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9" cy="14507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 rot="5400000">
            <a:off x="4114799" y="-1171785"/>
            <a:ext cx="4023360" cy="1005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indent="35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Char char=" "/>
              <a:defRPr/>
            </a:lvl1pPr>
            <a:lvl2pPr marL="384048" indent="-7924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2pPr>
            <a:lvl3pPr marL="566928" indent="-970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3pPr>
            <a:lvl4pPr marL="749808" indent="-1021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4pPr>
            <a:lvl5pPr marL="932688" indent="-944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5pPr>
            <a:lvl6pPr marL="1100000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6pPr>
            <a:lvl7pPr marL="1300000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7pPr>
            <a:lvl8pPr marL="1500000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8pPr>
            <a:lvl9pPr marL="1699999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4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>
            <a:off x="3175" y="6400800"/>
            <a:ext cx="12188824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4" name="Shape 94"/>
          <p:cNvSpPr/>
          <p:nvPr/>
        </p:nvSpPr>
        <p:spPr>
          <a:xfrm>
            <a:off x="15" y="6334316"/>
            <a:ext cx="1218882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 rot="5400000">
            <a:off x="7160639" y="1979038"/>
            <a:ext cx="5757421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 rot="5400000">
            <a:off x="1826639" y="-573660"/>
            <a:ext cx="5757422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indent="35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Char char=" "/>
              <a:defRPr/>
            </a:lvl1pPr>
            <a:lvl2pPr marL="384048" indent="-7924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2pPr>
            <a:lvl3pPr marL="566928" indent="-970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3pPr>
            <a:lvl4pPr marL="749808" indent="-1021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4pPr>
            <a:lvl5pPr marL="932688" indent="-944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5pPr>
            <a:lvl6pPr marL="1100000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6pPr>
            <a:lvl7pPr marL="1300000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7pPr>
            <a:lvl8pPr marL="1500000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8pPr>
            <a:lvl9pPr marL="1699999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4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9" cy="14507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1097279" y="1845733"/>
            <a:ext cx="10058399" cy="40233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indent="35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Char char=" "/>
              <a:defRPr/>
            </a:lvl1pPr>
            <a:lvl2pPr marL="384048" indent="-7924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2pPr>
            <a:lvl3pPr marL="566928" indent="-970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3pPr>
            <a:lvl4pPr marL="749808" indent="-1021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4pPr>
            <a:lvl5pPr marL="932688" indent="-944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5pPr>
            <a:lvl6pPr marL="1100000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6pPr>
            <a:lvl7pPr marL="1300000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7pPr>
            <a:lvl8pPr marL="1500000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8pPr>
            <a:lvl9pPr marL="1699999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4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3175" y="6400800"/>
            <a:ext cx="12188824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/>
          <p:nvPr/>
        </p:nvSpPr>
        <p:spPr>
          <a:xfrm>
            <a:off x="15" y="6334316"/>
            <a:ext cx="1218882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1097279" y="758952"/>
            <a:ext cx="10058399" cy="35661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lnSpc>
                <a:spcPct val="85000"/>
              </a:lnSpc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1097279" y="4453128"/>
            <a:ext cx="100583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chemeClr val="dk2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4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cxnSp>
        <p:nvCxnSpPr>
          <p:cNvPr id="40" name="Shape 40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9" cy="14507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1097279" y="1845733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indent="35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Char char=" "/>
              <a:defRPr/>
            </a:lvl1pPr>
            <a:lvl2pPr marL="384048" indent="-7924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2pPr>
            <a:lvl3pPr marL="566928" indent="-970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3pPr>
            <a:lvl4pPr marL="749808" indent="-1021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4pPr>
            <a:lvl5pPr marL="932688" indent="-944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5pPr>
            <a:lvl6pPr marL="1100000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6pPr>
            <a:lvl7pPr marL="1300000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7pPr>
            <a:lvl8pPr marL="1500000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8pPr>
            <a:lvl9pPr marL="1699999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6217919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indent="35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Char char=" "/>
              <a:defRPr/>
            </a:lvl1pPr>
            <a:lvl2pPr marL="384048" indent="-7924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2pPr>
            <a:lvl3pPr marL="566928" indent="-970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3pPr>
            <a:lvl4pPr marL="749808" indent="-1021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4pPr>
            <a:lvl5pPr marL="932688" indent="-944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5pPr>
            <a:lvl6pPr marL="1100000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6pPr>
            <a:lvl7pPr marL="1300000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7pPr>
            <a:lvl8pPr marL="1500000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8pPr>
            <a:lvl9pPr marL="1699999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4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9" cy="14507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1097279" y="1846051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rtl="0">
              <a:spcBef>
                <a:spcPts val="0"/>
              </a:spcBef>
              <a:buClr>
                <a:schemeClr val="dk2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2"/>
          </p:nvPr>
        </p:nvSpPr>
        <p:spPr>
          <a:xfrm>
            <a:off x="1097279" y="2582333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indent="35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Char char=" "/>
              <a:defRPr/>
            </a:lvl1pPr>
            <a:lvl2pPr marL="384048" indent="-7924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2pPr>
            <a:lvl3pPr marL="566928" indent="-970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3pPr>
            <a:lvl4pPr marL="749808" indent="-1021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4pPr>
            <a:lvl5pPr marL="932688" indent="-944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5pPr>
            <a:lvl6pPr marL="1100000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6pPr>
            <a:lvl7pPr marL="1300000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7pPr>
            <a:lvl8pPr marL="1500000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8pPr>
            <a:lvl9pPr marL="1699999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3"/>
          </p:nvPr>
        </p:nvSpPr>
        <p:spPr>
          <a:xfrm>
            <a:off x="6217919" y="1846051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rtl="0">
              <a:spcBef>
                <a:spcPts val="0"/>
              </a:spcBef>
              <a:buClr>
                <a:schemeClr val="dk2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4"/>
          </p:nvPr>
        </p:nvSpPr>
        <p:spPr>
          <a:xfrm>
            <a:off x="6217919" y="2582333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indent="35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Char char=" "/>
              <a:defRPr/>
            </a:lvl1pPr>
            <a:lvl2pPr marL="384048" indent="-7924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2pPr>
            <a:lvl3pPr marL="566928" indent="-970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3pPr>
            <a:lvl4pPr marL="749808" indent="-1021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4pPr>
            <a:lvl5pPr marL="932688" indent="-944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5pPr>
            <a:lvl6pPr marL="1100000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6pPr>
            <a:lvl7pPr marL="1300000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7pPr>
            <a:lvl8pPr marL="1500000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8pPr>
            <a:lvl9pPr marL="1699999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4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9" cy="14507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4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3175" y="6400800"/>
            <a:ext cx="12188824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4" name="Shape 64"/>
          <p:cNvSpPr/>
          <p:nvPr/>
        </p:nvSpPr>
        <p:spPr>
          <a:xfrm>
            <a:off x="15" y="6334316"/>
            <a:ext cx="1218882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4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15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457200" y="594358"/>
            <a:ext cx="3200399" cy="228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239" cy="525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indent="35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Char char=" "/>
              <a:defRPr/>
            </a:lvl1pPr>
            <a:lvl2pPr marL="384048" indent="-7924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2pPr>
            <a:lvl3pPr marL="566928" indent="-970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3pPr>
            <a:lvl4pPr marL="749808" indent="-1021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4pPr>
            <a:lvl5pPr marL="932688" indent="-944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5pPr>
            <a:lvl6pPr marL="1100000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6pPr>
            <a:lvl7pPr marL="1300000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7pPr>
            <a:lvl8pPr marL="1500000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8pPr>
            <a:lvl9pPr marL="1699999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399" cy="3379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rgbClr val="FFFFFF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50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4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4953000"/>
            <a:ext cx="12188824" cy="1904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15" y="4915076"/>
            <a:ext cx="1218882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1097279" y="5074919"/>
            <a:ext cx="10113264" cy="8229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81" name="Shape 81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5" y="0"/>
            <a:ext cx="12191984" cy="49150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097279" y="5907023"/>
            <a:ext cx="10113264" cy="5943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4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0" y="6334316"/>
            <a:ext cx="12192000" cy="65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9" cy="14507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1097279" y="1845733"/>
            <a:ext cx="10058399" cy="40233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indent="35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Char char=" "/>
              <a:defRPr/>
            </a:lvl1pPr>
            <a:lvl2pPr marL="384048" marR="0" indent="-7924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2pPr>
            <a:lvl3pPr marL="566928" marR="0" indent="-970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3pPr>
            <a:lvl4pPr marL="749808" marR="0" indent="-1021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4pPr>
            <a:lvl5pPr marL="932688" marR="0" indent="-944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5pPr>
            <a:lvl6pPr marL="1100000" marR="0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6pPr>
            <a:lvl7pPr marL="1300000" marR="0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7pPr>
            <a:lvl8pPr marL="1500000" marR="0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8pPr>
            <a:lvl9pPr marL="1699999" marR="0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◦"/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1097279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9900457" y="6459785"/>
            <a:ext cx="1312024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cxnSp>
        <p:nvCxnSpPr>
          <p:cNvPr id="16" name="Shape 16"/>
          <p:cNvCxnSpPr/>
          <p:nvPr/>
        </p:nvCxnSpPr>
        <p:spPr>
          <a:xfrm>
            <a:off x="1193532" y="1737844"/>
            <a:ext cx="9966959" cy="0"/>
          </a:xfrm>
          <a:prstGeom prst="straightConnector1">
            <a:avLst/>
          </a:prstGeom>
          <a:noFill/>
          <a:ln w="9525" cap="flat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 b="5105"/>
          <a:stretch/>
        </p:blipFill>
        <p:spPr>
          <a:xfrm>
            <a:off x="0" y="0"/>
            <a:ext cx="12192000" cy="633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2" y="6388153"/>
            <a:ext cx="12190499" cy="4697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>
            <a:spLocks noGrp="1"/>
          </p:cNvSpPr>
          <p:nvPr>
            <p:ph type="ctrTitle"/>
          </p:nvPr>
        </p:nvSpPr>
        <p:spPr>
          <a:xfrm>
            <a:off x="1097279" y="758952"/>
            <a:ext cx="10058399" cy="35661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sz="8000" b="0" i="0" u="none" strike="noStrike" cap="none" baseline="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Eanes</a:t>
            </a:r>
            <a:r>
              <a:rPr lang="en-US" sz="80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Creek </a:t>
            </a:r>
            <a:br>
              <a:rPr lang="en-US" sz="80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80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Hydraulic Redesign	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subTitle" idx="1"/>
          </p:nvPr>
        </p:nvSpPr>
        <p:spPr>
          <a:xfrm>
            <a:off x="1100050" y="4455619"/>
            <a:ext cx="100583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TEAM 11: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AMYRIZ GARCIA, </a:t>
            </a: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DAVID VARGAS</a:t>
            </a:r>
            <a:r>
              <a:rPr lang="en-US" sz="24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br>
              <a:rPr lang="en-US" sz="24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CHRISTIN LEEM, </a:t>
            </a: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PETER HARTLEY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9" cy="1450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4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Change </a:t>
            </a:r>
            <a:r>
              <a:rPr lang="en-US" sz="48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Possible Solutions</a:t>
            </a:r>
          </a:p>
        </p:txBody>
      </p:sp>
      <p:pic>
        <p:nvPicPr>
          <p:cNvPr id="213" name="Shape 2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" y="6388153"/>
            <a:ext cx="12190499" cy="46979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 txBox="1"/>
          <p:nvPr/>
        </p:nvSpPr>
        <p:spPr>
          <a:xfrm>
            <a:off x="776100" y="2069525"/>
            <a:ext cx="4813200" cy="373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200000"/>
              </a:lnSpc>
              <a:spcBef>
                <a:spcPts val="0"/>
              </a:spcBef>
              <a:buClr>
                <a:srgbClr val="FF9900"/>
              </a:buClr>
              <a:buSzPct val="100000"/>
              <a:buFont typeface="Arial"/>
              <a:buChar char="●"/>
            </a:pPr>
            <a:r>
              <a:rPr lang="en-US" sz="2400"/>
              <a:t>Redesign culvert </a:t>
            </a:r>
          </a:p>
          <a:p>
            <a:pPr marL="914400" lvl="1" indent="-381000" rtl="0">
              <a:lnSpc>
                <a:spcPct val="200000"/>
              </a:lnSpc>
              <a:spcBef>
                <a:spcPts val="0"/>
              </a:spcBef>
              <a:buClr>
                <a:srgbClr val="FF9900"/>
              </a:buClr>
              <a:buSzPct val="100000"/>
              <a:buFont typeface="Arial"/>
              <a:buChar char="○"/>
            </a:pPr>
            <a:r>
              <a:rPr lang="en-US" sz="2400"/>
              <a:t>Concrete box culvert</a:t>
            </a:r>
          </a:p>
          <a:p>
            <a:pPr marL="914400" lvl="1" indent="-381000" rtl="0">
              <a:lnSpc>
                <a:spcPct val="200000"/>
              </a:lnSpc>
              <a:spcBef>
                <a:spcPts val="0"/>
              </a:spcBef>
              <a:buClr>
                <a:srgbClr val="FF9900"/>
              </a:buClr>
              <a:buSzPct val="100000"/>
              <a:buFont typeface="Arial"/>
              <a:buChar char="○"/>
            </a:pPr>
            <a:r>
              <a:rPr lang="en-US" sz="2400"/>
              <a:t>Concrete arch culvert</a:t>
            </a:r>
          </a:p>
          <a:p>
            <a:pPr marL="914400" lvl="1" indent="-381000" rtl="0">
              <a:lnSpc>
                <a:spcPct val="200000"/>
              </a:lnSpc>
              <a:spcBef>
                <a:spcPts val="0"/>
              </a:spcBef>
              <a:buClr>
                <a:srgbClr val="FF9900"/>
              </a:buClr>
              <a:buSzPct val="100000"/>
              <a:buFont typeface="Arial"/>
              <a:buChar char="○"/>
            </a:pPr>
            <a:r>
              <a:rPr lang="en-US" sz="2400">
                <a:solidFill>
                  <a:schemeClr val="dk1"/>
                </a:solidFill>
              </a:rPr>
              <a:t>Aluminum arch culvert</a:t>
            </a:r>
          </a:p>
        </p:txBody>
      </p:sp>
      <p:sp>
        <p:nvSpPr>
          <p:cNvPr id="215" name="Shape 215"/>
          <p:cNvSpPr txBox="1"/>
          <p:nvPr/>
        </p:nvSpPr>
        <p:spPr>
          <a:xfrm>
            <a:off x="5287173" y="4550600"/>
            <a:ext cx="3181200" cy="42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SR 168 Precast Concrete Box Culvert 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8983425" y="5346600"/>
            <a:ext cx="5441099" cy="63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 txBox="1"/>
          <p:nvPr/>
        </p:nvSpPr>
        <p:spPr>
          <a:xfrm>
            <a:off x="8609325" y="4588550"/>
            <a:ext cx="3312299" cy="3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Source: Wolfe Creek Aluminum Arch Culvert</a:t>
            </a:r>
          </a:p>
        </p:txBody>
      </p:sp>
      <p:pic>
        <p:nvPicPr>
          <p:cNvPr id="218" name="Shape 2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09325" y="2273100"/>
            <a:ext cx="3082399" cy="231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7149" y="2273100"/>
            <a:ext cx="3082404" cy="2311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9" cy="14507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4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Option 1 - Concrete Box Culvert </a:t>
            </a:r>
            <a:r>
              <a:rPr lang="en-US" sz="48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Layout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812700" y="2230675"/>
            <a:ext cx="5584800" cy="36537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0" marR="0" indent="0" rt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Dimensions for 125% discharge</a:t>
            </a:r>
          </a:p>
          <a:p>
            <a:pPr marL="457200" marR="0" lvl="0" indent="-406400" rt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●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Size: 4 x 2 ft</a:t>
            </a:r>
          </a:p>
          <a:p>
            <a:pPr marL="457200" marR="0" lvl="0" indent="-406400" rt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●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Inlet entrance: 90 and 15 wingwall flares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26" name="Shape 2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" y="6388153"/>
            <a:ext cx="12190614" cy="4698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7" name="Shape 227"/>
          <p:cNvGrpSpPr/>
          <p:nvPr/>
        </p:nvGrpSpPr>
        <p:grpSpPr>
          <a:xfrm>
            <a:off x="6397600" y="2560950"/>
            <a:ext cx="4412100" cy="2819999"/>
            <a:chOff x="6013950" y="2465050"/>
            <a:chExt cx="4412100" cy="2819999"/>
          </a:xfrm>
        </p:grpSpPr>
        <p:sp>
          <p:nvSpPr>
            <p:cNvPr id="228" name="Shape 228"/>
            <p:cNvSpPr/>
            <p:nvPr/>
          </p:nvSpPr>
          <p:spPr>
            <a:xfrm>
              <a:off x="6013950" y="2465050"/>
              <a:ext cx="4412100" cy="2819999"/>
            </a:xfrm>
            <a:prstGeom prst="rect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9" name="Shape 229"/>
            <p:cNvSpPr/>
            <p:nvPr/>
          </p:nvSpPr>
          <p:spPr>
            <a:xfrm>
              <a:off x="6320875" y="2733600"/>
              <a:ext cx="3807899" cy="2292300"/>
            </a:xfrm>
            <a:prstGeom prst="rect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0" name="Shape 230"/>
            <p:cNvSpPr/>
            <p:nvPr/>
          </p:nvSpPr>
          <p:spPr>
            <a:xfrm>
              <a:off x="6320825" y="2733600"/>
              <a:ext cx="3807899" cy="2292300"/>
            </a:xfrm>
            <a:prstGeom prst="snip2DiagRect">
              <a:avLst>
                <a:gd name="adj1" fmla="val 21342"/>
                <a:gd name="adj2" fmla="val 16667"/>
              </a:avLst>
            </a:prstGeom>
            <a:noFill/>
            <a:ln w="1905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1097274" y="286600"/>
            <a:ext cx="10389899" cy="1450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4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Option 1 - Concrete Box Culvert </a:t>
            </a:r>
            <a:r>
              <a:rPr lang="en-US" sz="48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</a:p>
        </p:txBody>
      </p:sp>
      <p:pic>
        <p:nvPicPr>
          <p:cNvPr id="236" name="Shape 2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" y="6388153"/>
            <a:ext cx="12190499" cy="46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 rotWithShape="1">
          <a:blip r:embed="rId4">
            <a:alphaModFix/>
          </a:blip>
          <a:srcRect r="852"/>
          <a:stretch/>
        </p:blipFill>
        <p:spPr>
          <a:xfrm>
            <a:off x="539950" y="1825975"/>
            <a:ext cx="5534024" cy="4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8675" y="2779425"/>
            <a:ext cx="5258499" cy="224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9" cy="1450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47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Option 2 - Concrete Arch Culvert </a:t>
            </a:r>
            <a:r>
              <a:rPr lang="en-US" sz="4700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Layout</a:t>
            </a:r>
          </a:p>
        </p:txBody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1097275" y="2038875"/>
            <a:ext cx="4049700" cy="379259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Dimensions for 125% discharge</a:t>
            </a:r>
          </a:p>
          <a:p>
            <a:pPr marL="457200" lvl="0" indent="-406400" rtl="0"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●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Size: 51.12 x 31.31 in.</a:t>
            </a:r>
          </a:p>
          <a:p>
            <a:pPr marL="457200" lvl="0" indent="-406400" rtl="0"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●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Inlet entrance: Groove end projecting</a:t>
            </a:r>
          </a:p>
        </p:txBody>
      </p:sp>
      <p:pic>
        <p:nvPicPr>
          <p:cNvPr id="245" name="Shape 2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" y="6388153"/>
            <a:ext cx="12190499" cy="46979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/>
          <p:nvPr/>
        </p:nvSpPr>
        <p:spPr>
          <a:xfrm rot="6750224">
            <a:off x="8131900" y="2866443"/>
            <a:ext cx="3176798" cy="3176521"/>
          </a:xfrm>
          <a:prstGeom prst="chord">
            <a:avLst>
              <a:gd name="adj1" fmla="val 2700000"/>
              <a:gd name="adj2" fmla="val 16200000"/>
            </a:avLst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7" name="Shape 247"/>
          <p:cNvSpPr/>
          <p:nvPr/>
        </p:nvSpPr>
        <p:spPr>
          <a:xfrm rot="-5400000">
            <a:off x="5259400" y="2493380"/>
            <a:ext cx="2706300" cy="2706300"/>
          </a:xfrm>
          <a:prstGeom prst="flowChartDelay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1097275" y="286600"/>
            <a:ext cx="10458600" cy="1450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4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Option 2 - Concrete Arch Culvert </a:t>
            </a:r>
            <a:r>
              <a:rPr lang="en-US" sz="48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</a:p>
        </p:txBody>
      </p:sp>
      <p:pic>
        <p:nvPicPr>
          <p:cNvPr id="253" name="Shape 2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" y="6388153"/>
            <a:ext cx="12190499" cy="46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712" y="1844237"/>
            <a:ext cx="5572125" cy="416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3648" y="2392275"/>
            <a:ext cx="5572125" cy="2385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xfrm>
            <a:off x="1097275" y="286600"/>
            <a:ext cx="10470000" cy="1450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4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Option 3 - Aluminum Arch Culvert </a:t>
            </a:r>
            <a:r>
              <a:rPr lang="en-US" sz="48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Layout</a:t>
            </a:r>
          </a:p>
        </p:txBody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1097275" y="2208200"/>
            <a:ext cx="4150499" cy="34896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Dimensions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125% discharge</a:t>
            </a:r>
          </a:p>
          <a:p>
            <a:pPr marL="457200" lvl="0" indent="-406400" rtl="0"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Size: 54 x 41 c in.</a:t>
            </a:r>
          </a:p>
          <a:p>
            <a:pPr marL="457200" lvl="0" indent="-406400" rtl="0"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Inlet entrance: Thin wall projecting</a:t>
            </a:r>
          </a:p>
        </p:txBody>
      </p:sp>
      <p:pic>
        <p:nvPicPr>
          <p:cNvPr id="262" name="Shape 2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" y="6388153"/>
            <a:ext cx="12190499" cy="46979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Shape 263"/>
          <p:cNvSpPr/>
          <p:nvPr/>
        </p:nvSpPr>
        <p:spPr>
          <a:xfrm rot="6750224">
            <a:off x="8131900" y="2866443"/>
            <a:ext cx="3176798" cy="3176521"/>
          </a:xfrm>
          <a:prstGeom prst="chord">
            <a:avLst>
              <a:gd name="adj1" fmla="val 2700000"/>
              <a:gd name="adj2" fmla="val 16200000"/>
            </a:avLst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4" name="Shape 264"/>
          <p:cNvSpPr/>
          <p:nvPr/>
        </p:nvSpPr>
        <p:spPr>
          <a:xfrm rot="-5400000">
            <a:off x="5259400" y="2493380"/>
            <a:ext cx="2706300" cy="2706300"/>
          </a:xfrm>
          <a:prstGeom prst="flowChartDelay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792475" y="286600"/>
            <a:ext cx="10938599" cy="1450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4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Option 3 - Aluminum Arch Culvert </a:t>
            </a:r>
            <a:r>
              <a:rPr lang="en-US" sz="48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</a:p>
        </p:txBody>
      </p:sp>
      <p:pic>
        <p:nvPicPr>
          <p:cNvPr id="270" name="Shape 2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" y="6388153"/>
            <a:ext cx="12190499" cy="46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412" y="1911337"/>
            <a:ext cx="5591175" cy="416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/>
          <p:cNvPicPr preferRelativeResize="0"/>
          <p:nvPr/>
        </p:nvPicPr>
        <p:blipFill rotWithShape="1">
          <a:blip r:embed="rId5">
            <a:alphaModFix/>
          </a:blip>
          <a:srcRect l="-570" r="569"/>
          <a:stretch/>
        </p:blipFill>
        <p:spPr>
          <a:xfrm>
            <a:off x="6193225" y="2814500"/>
            <a:ext cx="5425700" cy="228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Shape 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598" y="2309773"/>
            <a:ext cx="10996350" cy="273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Shape 278"/>
          <p:cNvSpPr txBox="1"/>
          <p:nvPr/>
        </p:nvSpPr>
        <p:spPr>
          <a:xfrm>
            <a:off x="1445275" y="916300"/>
            <a:ext cx="5441099" cy="63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4800">
                <a:latin typeface="Calibri"/>
                <a:ea typeface="Calibri"/>
                <a:cs typeface="Calibri"/>
                <a:sym typeface="Calibri"/>
              </a:rPr>
              <a:t>Summary </a:t>
            </a:r>
            <a:r>
              <a:rPr lang="en-US" sz="48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Table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9" cy="1450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4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Decision </a:t>
            </a:r>
            <a:r>
              <a:rPr lang="en-US" sz="48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Summary</a:t>
            </a:r>
          </a:p>
        </p:txBody>
      </p:sp>
      <p:pic>
        <p:nvPicPr>
          <p:cNvPr id="285" name="Shape 2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" y="6388153"/>
            <a:ext cx="12190499" cy="469799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 txBox="1"/>
          <p:nvPr/>
        </p:nvSpPr>
        <p:spPr>
          <a:xfrm>
            <a:off x="287775" y="2418049"/>
            <a:ext cx="3328200" cy="30215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Current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status:</a:t>
            </a:r>
          </a:p>
          <a:p>
            <a:pPr algn="ctr" rtl="0">
              <a:spcBef>
                <a:spcPts val="0"/>
              </a:spcBef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aluminum circular culvert</a:t>
            </a:r>
          </a:p>
          <a:p>
            <a:pPr algn="l" rtl="0">
              <a:spcBef>
                <a:spcPts val="0"/>
              </a:spcBef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algn="ctr" rtl="0">
              <a:spcBef>
                <a:spcPts val="0"/>
              </a:spcBef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42 in </a:t>
            </a:r>
          </a:p>
          <a:p>
            <a:pPr algn="ctr" rtl="0">
              <a:spcBef>
                <a:spcPts val="0"/>
              </a:spcBef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Q: 79.85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cfs</a:t>
            </a: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lvl="0" algn="ctr" rtl="0">
              <a:spcBef>
                <a:spcPts val="0"/>
              </a:spcBef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Shape 287"/>
          <p:cNvSpPr txBox="1"/>
          <p:nvPr/>
        </p:nvSpPr>
        <p:spPr>
          <a:xfrm>
            <a:off x="3407625" y="2418050"/>
            <a:ext cx="2752500" cy="276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Option 1:</a:t>
            </a:r>
          </a:p>
          <a:p>
            <a:pPr algn="ctr" rtl="0">
              <a:spcBef>
                <a:spcPts val="0"/>
              </a:spcBef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concrete</a:t>
            </a:r>
          </a:p>
          <a:p>
            <a:pPr algn="ctr" rtl="0">
              <a:spcBef>
                <a:spcPts val="0"/>
              </a:spcBef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box culvert</a:t>
            </a:r>
          </a:p>
          <a:p>
            <a:pPr algn="ctr" rtl="0">
              <a:spcBef>
                <a:spcPts val="0"/>
              </a:spcBef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algn="ctr" rtl="0">
              <a:spcBef>
                <a:spcPts val="0"/>
              </a:spcBef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4 x 2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ft</a:t>
            </a: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algn="ctr" rtl="0">
              <a:spcBef>
                <a:spcPts val="0"/>
              </a:spcBef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Q: 99.81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cfs</a:t>
            </a: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lvl="0" algn="l" rt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288" name="Shape 288"/>
          <p:cNvSpPr txBox="1"/>
          <p:nvPr/>
        </p:nvSpPr>
        <p:spPr>
          <a:xfrm>
            <a:off x="6095950" y="2418050"/>
            <a:ext cx="2503500" cy="28201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Option 2:</a:t>
            </a:r>
          </a:p>
          <a:p>
            <a:pPr algn="ctr" rtl="0">
              <a:spcBef>
                <a:spcPts val="0"/>
              </a:spcBef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concrete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arch culvert</a:t>
            </a:r>
          </a:p>
          <a:p>
            <a:pPr algn="ctr" rtl="0">
              <a:spcBef>
                <a:spcPts val="0"/>
              </a:spcBef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algn="ctr" rtl="0">
              <a:spcBef>
                <a:spcPts val="0"/>
              </a:spcBef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51.12 x 31.31 in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Q: 99.81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cfs</a:t>
            </a: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lvl="0" algn="ctr" rtl="0">
              <a:spcBef>
                <a:spcPts val="0"/>
              </a:spcBef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9" name="Shape 289"/>
          <p:cNvCxnSpPr/>
          <p:nvPr/>
        </p:nvCxnSpPr>
        <p:spPr>
          <a:xfrm>
            <a:off x="3615975" y="2202025"/>
            <a:ext cx="0" cy="3721499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90" name="Shape 290"/>
          <p:cNvCxnSpPr/>
          <p:nvPr/>
        </p:nvCxnSpPr>
        <p:spPr>
          <a:xfrm>
            <a:off x="6095950" y="2202025"/>
            <a:ext cx="0" cy="3721499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91" name="Shape 291"/>
          <p:cNvCxnSpPr/>
          <p:nvPr/>
        </p:nvCxnSpPr>
        <p:spPr>
          <a:xfrm>
            <a:off x="8587687" y="2202025"/>
            <a:ext cx="0" cy="3721499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92" name="Shape 292"/>
          <p:cNvSpPr txBox="1"/>
          <p:nvPr/>
        </p:nvSpPr>
        <p:spPr>
          <a:xfrm>
            <a:off x="8587700" y="2418050"/>
            <a:ext cx="2503500" cy="28201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Option 3: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aluminum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arch culvert</a:t>
            </a:r>
          </a:p>
          <a:p>
            <a:pPr lvl="0" algn="ctr" rtl="0">
              <a:spcBef>
                <a:spcPts val="0"/>
              </a:spcBef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54 x 41 c in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Q: 99.81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cfs</a:t>
            </a: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lvl="0" algn="ctr" rtl="0">
              <a:spcBef>
                <a:spcPts val="0"/>
              </a:spcBef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Shape 293"/>
          <p:cNvSpPr/>
          <p:nvPr/>
        </p:nvSpPr>
        <p:spPr>
          <a:xfrm>
            <a:off x="3635650" y="1938925"/>
            <a:ext cx="2460300" cy="3984599"/>
          </a:xfrm>
          <a:prstGeom prst="rect">
            <a:avLst/>
          </a:prstGeom>
          <a:noFill/>
          <a:ln w="114300" cap="flat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25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/>
      <p:bldP spid="287" grpId="0"/>
      <p:bldP spid="288" grpId="0"/>
      <p:bldP spid="292" grpId="0"/>
      <p:bldP spid="29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Shape 29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5105"/>
          <a:stretch/>
        </p:blipFill>
        <p:spPr>
          <a:xfrm>
            <a:off x="0" y="0"/>
            <a:ext cx="12192000" cy="633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Shape 2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2" y="6388153"/>
            <a:ext cx="12190614" cy="469846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Shape 300"/>
          <p:cNvSpPr txBox="1"/>
          <p:nvPr/>
        </p:nvSpPr>
        <p:spPr>
          <a:xfrm>
            <a:off x="1077629" y="960120"/>
            <a:ext cx="3154289" cy="779417"/>
          </a:xfrm>
          <a:prstGeom prst="rect">
            <a:avLst/>
          </a:prstGeom>
          <a:solidFill>
            <a:srgbClr val="E3D5D1"/>
          </a:soli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4800" b="0" i="0" u="none" strike="noStrike" cap="none" baseline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Questions?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" y="6388153"/>
            <a:ext cx="12190499" cy="4697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1249679" y="362803"/>
            <a:ext cx="10058399" cy="1450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4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Overview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x="1342825" y="1966275"/>
            <a:ext cx="8181600" cy="39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00050" rtl="0">
              <a:lnSpc>
                <a:spcPct val="115000"/>
              </a:lnSpc>
              <a:spcBef>
                <a:spcPts val="0"/>
              </a:spcBef>
              <a:buClr>
                <a:srgbClr val="FF9900"/>
              </a:buClr>
              <a:buSzPct val="100000"/>
              <a:buFont typeface="Calibri"/>
              <a:buChar char="●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Hydrodesign Process</a:t>
            </a:r>
          </a:p>
          <a:p>
            <a:pPr marL="914400" lvl="0" indent="-400050" rtl="0">
              <a:lnSpc>
                <a:spcPct val="115000"/>
              </a:lnSpc>
              <a:spcBef>
                <a:spcPts val="0"/>
              </a:spcBef>
              <a:buClr>
                <a:srgbClr val="FF9900"/>
              </a:buClr>
              <a:buSzPct val="100000"/>
              <a:buFont typeface="Calibri"/>
              <a:buAutoNum type="arabicPeriod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Representation</a:t>
            </a:r>
          </a:p>
          <a:p>
            <a:pPr marL="914400" lvl="0" indent="-400050" rtl="0">
              <a:lnSpc>
                <a:spcPct val="115000"/>
              </a:lnSpc>
              <a:spcBef>
                <a:spcPts val="0"/>
              </a:spcBef>
              <a:buClr>
                <a:srgbClr val="FF9900"/>
              </a:buClr>
              <a:buSzPct val="100000"/>
              <a:buFont typeface="Calibri"/>
              <a:buAutoNum type="arabicPeriod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Process</a:t>
            </a:r>
          </a:p>
          <a:p>
            <a:pPr marL="914400" lvl="0" indent="-400050" rtl="0">
              <a:lnSpc>
                <a:spcPct val="115000"/>
              </a:lnSpc>
              <a:spcBef>
                <a:spcPts val="0"/>
              </a:spcBef>
              <a:buClr>
                <a:srgbClr val="FF9900"/>
              </a:buClr>
              <a:buSzPct val="100000"/>
              <a:buFont typeface="Calibri"/>
              <a:buAutoNum type="arabicPeriod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Evaluation</a:t>
            </a:r>
          </a:p>
          <a:p>
            <a:pPr marL="914400" lvl="0" indent="-400050" rtl="0">
              <a:lnSpc>
                <a:spcPct val="115000"/>
              </a:lnSpc>
              <a:spcBef>
                <a:spcPts val="0"/>
              </a:spcBef>
              <a:buClr>
                <a:srgbClr val="FF9900"/>
              </a:buClr>
              <a:buSzPct val="100000"/>
              <a:buFont typeface="Calibri"/>
              <a:buAutoNum type="arabicPeriod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Change</a:t>
            </a:r>
          </a:p>
          <a:p>
            <a:pPr marL="914400" lvl="0" indent="-400050" rtl="0">
              <a:lnSpc>
                <a:spcPct val="115000"/>
              </a:lnSpc>
              <a:spcBef>
                <a:spcPts val="0"/>
              </a:spcBef>
              <a:buClr>
                <a:srgbClr val="FF9900"/>
              </a:buClr>
              <a:buSzPct val="100000"/>
              <a:buFont typeface="Calibri"/>
              <a:buAutoNum type="arabicPeriod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Impact</a:t>
            </a:r>
          </a:p>
          <a:p>
            <a:pPr marL="914400" lvl="0" indent="-400050" rtl="0">
              <a:lnSpc>
                <a:spcPct val="115000"/>
              </a:lnSpc>
              <a:spcBef>
                <a:spcPts val="0"/>
              </a:spcBef>
              <a:buClr>
                <a:srgbClr val="FF9900"/>
              </a:buClr>
              <a:buSzPct val="100000"/>
              <a:buFont typeface="Calibri"/>
              <a:buAutoNum type="arabicPeriod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Decision</a:t>
            </a:r>
          </a:p>
        </p:txBody>
      </p:sp>
      <p:sp>
        <p:nvSpPr>
          <p:cNvPr id="113" name="Shape 113"/>
          <p:cNvSpPr txBox="1"/>
          <p:nvPr/>
        </p:nvSpPr>
        <p:spPr>
          <a:xfrm>
            <a:off x="3788600" y="4167500"/>
            <a:ext cx="2839199" cy="67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Possible Solutions</a:t>
            </a:r>
          </a:p>
        </p:txBody>
      </p:sp>
      <p:sp>
        <p:nvSpPr>
          <p:cNvPr id="114" name="Shape 114"/>
          <p:cNvSpPr/>
          <p:nvPr/>
        </p:nvSpPr>
        <p:spPr>
          <a:xfrm>
            <a:off x="3529700" y="4057250"/>
            <a:ext cx="258900" cy="8919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9" cy="1450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4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Representation</a:t>
            </a:r>
            <a:r>
              <a:rPr lang="en-US" sz="4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Location</a:t>
            </a:r>
          </a:p>
        </p:txBody>
      </p:sp>
      <p:pic>
        <p:nvPicPr>
          <p:cNvPr id="121" name="Shape 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" y="6388153"/>
            <a:ext cx="12190614" cy="46984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/>
          <p:nvPr/>
        </p:nvSpPr>
        <p:spPr>
          <a:xfrm>
            <a:off x="9090725" y="5735950"/>
            <a:ext cx="2324700" cy="317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1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Google Maps</a:t>
            </a:r>
          </a:p>
        </p:txBody>
      </p:sp>
      <p:grpSp>
        <p:nvGrpSpPr>
          <p:cNvPr id="123" name="Shape 123"/>
          <p:cNvGrpSpPr/>
          <p:nvPr/>
        </p:nvGrpSpPr>
        <p:grpSpPr>
          <a:xfrm>
            <a:off x="1203525" y="2112935"/>
            <a:ext cx="9983635" cy="3622991"/>
            <a:chOff x="1203525" y="2112935"/>
            <a:chExt cx="9983635" cy="3622991"/>
          </a:xfrm>
        </p:grpSpPr>
        <p:sp>
          <p:nvSpPr>
            <p:cNvPr id="124" name="Shape 124"/>
            <p:cNvSpPr/>
            <p:nvPr/>
          </p:nvSpPr>
          <p:spPr>
            <a:xfrm>
              <a:off x="9148181" y="4007333"/>
              <a:ext cx="108300" cy="108300"/>
            </a:xfrm>
            <a:prstGeom prst="ellipse">
              <a:avLst/>
            </a:prstGeom>
            <a:solidFill>
              <a:srgbClr val="FF0000"/>
            </a:solidFill>
            <a:ln w="158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5" name="Shape 1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867260" y="2706826"/>
              <a:ext cx="5319900" cy="3029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Shape 126"/>
            <p:cNvSpPr/>
            <p:nvPr/>
          </p:nvSpPr>
          <p:spPr>
            <a:xfrm>
              <a:off x="6137228" y="4553046"/>
              <a:ext cx="246899" cy="222300"/>
            </a:xfrm>
            <a:prstGeom prst="rect">
              <a:avLst/>
            </a:prstGeom>
            <a:noFill/>
            <a:ln w="1905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cxnSp>
          <p:nvCxnSpPr>
            <p:cNvPr id="127" name="Shape 127"/>
            <p:cNvCxnSpPr>
              <a:stCxn id="126" idx="2"/>
            </p:cNvCxnSpPr>
            <p:nvPr/>
          </p:nvCxnSpPr>
          <p:spPr>
            <a:xfrm flipH="1">
              <a:off x="5600978" y="4775346"/>
              <a:ext cx="659700" cy="154800"/>
            </a:xfrm>
            <a:prstGeom prst="straightConnector1">
              <a:avLst/>
            </a:prstGeom>
            <a:noFill/>
            <a:ln w="19050" cap="flat">
              <a:solidFill>
                <a:srgbClr val="FF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8" name="Shape 128"/>
            <p:cNvCxnSpPr>
              <a:endCxn id="126" idx="0"/>
            </p:cNvCxnSpPr>
            <p:nvPr/>
          </p:nvCxnSpPr>
          <p:spPr>
            <a:xfrm>
              <a:off x="5611178" y="2119746"/>
              <a:ext cx="649500" cy="2433300"/>
            </a:xfrm>
            <a:prstGeom prst="straightConnector1">
              <a:avLst/>
            </a:prstGeom>
            <a:noFill/>
            <a:ln w="19050" cap="flat">
              <a:solidFill>
                <a:srgbClr val="FF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pic>
          <p:nvPicPr>
            <p:cNvPr id="129" name="Shape 129"/>
            <p:cNvPicPr preferRelativeResize="0"/>
            <p:nvPr/>
          </p:nvPicPr>
          <p:blipFill rotWithShape="1">
            <a:blip r:embed="rId5">
              <a:alphaModFix/>
            </a:blip>
            <a:srcRect l="14956" t="25187" r="11438" b="14813"/>
            <a:stretch/>
          </p:blipFill>
          <p:spPr>
            <a:xfrm>
              <a:off x="1203525" y="2112935"/>
              <a:ext cx="4416624" cy="281906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9" cy="14507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4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Representation </a:t>
            </a:r>
            <a:r>
              <a:rPr lang="en-US" sz="48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Description</a:t>
            </a:r>
          </a:p>
        </p:txBody>
      </p:sp>
      <p:pic>
        <p:nvPicPr>
          <p:cNvPr id="136" name="Shape 1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" y="6388153"/>
            <a:ext cx="12190614" cy="469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8711" y="2217682"/>
            <a:ext cx="5328722" cy="3579126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/>
        </p:nvSpPr>
        <p:spPr>
          <a:xfrm>
            <a:off x="1208711" y="5748660"/>
            <a:ext cx="3958375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1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Rollingwood Police Department</a:t>
            </a:r>
          </a:p>
        </p:txBody>
      </p:sp>
      <p:sp>
        <p:nvSpPr>
          <p:cNvPr id="139" name="Shape 139"/>
          <p:cNvSpPr txBox="1"/>
          <p:nvPr/>
        </p:nvSpPr>
        <p:spPr>
          <a:xfrm>
            <a:off x="6666175" y="2146950"/>
            <a:ext cx="4489500" cy="404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25000"/>
              </a:lnSpc>
              <a:spcBef>
                <a:spcPts val="0"/>
              </a:spcBef>
              <a:buClr>
                <a:srgbClr val="FF9900"/>
              </a:buClr>
              <a:buSzPct val="100000"/>
              <a:buFont typeface="Arial"/>
              <a:buChar char="●"/>
            </a:pPr>
            <a:r>
              <a:rPr lang="en-US" sz="2400"/>
              <a:t>Dry Creek</a:t>
            </a:r>
          </a:p>
          <a:p>
            <a:pPr marL="914400" lvl="1" indent="-381000" rtl="0">
              <a:lnSpc>
                <a:spcPct val="125000"/>
              </a:lnSpc>
              <a:spcBef>
                <a:spcPts val="0"/>
              </a:spcBef>
              <a:buClr>
                <a:srgbClr val="FF9900"/>
              </a:buClr>
              <a:buSzPct val="100000"/>
              <a:buFont typeface="Arial"/>
              <a:buChar char="○"/>
            </a:pPr>
            <a:r>
              <a:rPr lang="en-US" sz="2400"/>
              <a:t>Flooding due to storms</a:t>
            </a:r>
          </a:p>
          <a:p>
            <a:pPr marL="457200" lvl="0" indent="-381000" rtl="0">
              <a:lnSpc>
                <a:spcPct val="125000"/>
              </a:lnSpc>
              <a:spcBef>
                <a:spcPts val="0"/>
              </a:spcBef>
              <a:buClr>
                <a:srgbClr val="FF9900"/>
              </a:buClr>
              <a:buSzPct val="100000"/>
              <a:buFont typeface="Arial"/>
              <a:buChar char="●"/>
            </a:pPr>
            <a:r>
              <a:rPr lang="en-US" sz="2400"/>
              <a:t>Safety issue for motorists</a:t>
            </a:r>
          </a:p>
          <a:p>
            <a:pPr marL="914400" lvl="1" indent="-381000" rtl="0">
              <a:lnSpc>
                <a:spcPct val="125000"/>
              </a:lnSpc>
              <a:spcBef>
                <a:spcPts val="0"/>
              </a:spcBef>
              <a:buClr>
                <a:srgbClr val="FF9900"/>
              </a:buClr>
              <a:buSzPct val="100000"/>
              <a:buFont typeface="Arial"/>
              <a:buChar char="○"/>
            </a:pPr>
            <a:r>
              <a:rPr lang="en-US" sz="2400"/>
              <a:t>Floods sweep vehicles off Bee Caves Rd.</a:t>
            </a:r>
          </a:p>
          <a:p>
            <a:pPr marL="914400" lvl="1" indent="-381000" rtl="0">
              <a:lnSpc>
                <a:spcPct val="125000"/>
              </a:lnSpc>
              <a:spcBef>
                <a:spcPts val="0"/>
              </a:spcBef>
              <a:buClr>
                <a:srgbClr val="FF9900"/>
              </a:buClr>
              <a:buSzPct val="100000"/>
              <a:buFont typeface="Arial"/>
              <a:buChar char="○"/>
            </a:pPr>
            <a:r>
              <a:rPr lang="en-US" sz="2400"/>
              <a:t>No protection provided</a:t>
            </a:r>
          </a:p>
          <a:p>
            <a:pPr marL="457200" lvl="0" indent="-381000" rtl="0">
              <a:lnSpc>
                <a:spcPct val="125000"/>
              </a:lnSpc>
              <a:spcBef>
                <a:spcPts val="0"/>
              </a:spcBef>
              <a:buClr>
                <a:srgbClr val="FF9900"/>
              </a:buClr>
              <a:buSzPct val="100000"/>
              <a:buFont typeface="Arial"/>
              <a:buChar char="●"/>
            </a:pPr>
            <a:r>
              <a:rPr lang="en-US" sz="2400"/>
              <a:t>Attempts of temporary reliefs made by locals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"/>
            <a:ext cx="12192000" cy="642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9" cy="1450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4800" b="0" i="0" u="none" strike="noStrike" cap="none" baseline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ArcGIS</a:t>
            </a:r>
          </a:p>
        </p:txBody>
      </p:sp>
      <p:grpSp>
        <p:nvGrpSpPr>
          <p:cNvPr id="147" name="Shape 147"/>
          <p:cNvGrpSpPr/>
          <p:nvPr/>
        </p:nvGrpSpPr>
        <p:grpSpPr>
          <a:xfrm>
            <a:off x="-692" y="6334125"/>
            <a:ext cx="12192000" cy="523828"/>
            <a:chOff x="-692" y="6334125"/>
            <a:chExt cx="12192000" cy="523828"/>
          </a:xfrm>
        </p:grpSpPr>
        <p:pic>
          <p:nvPicPr>
            <p:cNvPr id="148" name="Shape 14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92" y="6388153"/>
              <a:ext cx="12190499" cy="469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Shape 149"/>
            <p:cNvSpPr/>
            <p:nvPr/>
          </p:nvSpPr>
          <p:spPr>
            <a:xfrm>
              <a:off x="-692" y="6334125"/>
              <a:ext cx="12192000" cy="53999"/>
            </a:xfrm>
            <a:prstGeom prst="rect">
              <a:avLst/>
            </a:prstGeom>
            <a:solidFill>
              <a:srgbClr val="E4831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" name="Shape 150"/>
          <p:cNvGrpSpPr/>
          <p:nvPr/>
        </p:nvGrpSpPr>
        <p:grpSpPr>
          <a:xfrm>
            <a:off x="7115175" y="768989"/>
            <a:ext cx="2834583" cy="1107900"/>
            <a:chOff x="5048250" y="390525"/>
            <a:chExt cx="2333699" cy="1107900"/>
          </a:xfrm>
        </p:grpSpPr>
        <p:sp>
          <p:nvSpPr>
            <p:cNvPr id="151" name="Shape 151"/>
            <p:cNvSpPr txBox="1"/>
            <p:nvPr/>
          </p:nvSpPr>
          <p:spPr>
            <a:xfrm>
              <a:off x="5048250" y="390525"/>
              <a:ext cx="2333699" cy="1107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400" b="0" i="0" u="none" strike="noStrike" cap="none" baseline="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Key: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600"/>
                </a:spcAft>
                <a:buSzPct val="25000"/>
                <a:buNone/>
              </a:pPr>
              <a:r>
                <a:rPr lang="en-US" sz="1400" b="0" i="0" u="none" strike="noStrike" cap="none" baseline="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	Mean Flow Line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600"/>
                </a:spcAft>
                <a:buSzPct val="25000"/>
                <a:buNone/>
              </a:pPr>
              <a:r>
                <a:rPr lang="en-US" sz="1400" b="0" i="0" u="none" strike="noStrike" cap="none" baseline="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	Warning Zone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600"/>
                </a:spcAft>
                <a:buSzPct val="25000"/>
                <a:buNone/>
              </a:pPr>
              <a:r>
                <a:rPr lang="en-US" sz="1400" b="0" i="0" u="none" strike="noStrike" cap="none" baseline="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	Catchment Boundaries</a:t>
              </a:r>
            </a:p>
          </p:txBody>
        </p:sp>
        <p:sp>
          <p:nvSpPr>
            <p:cNvPr id="152" name="Shape 152"/>
            <p:cNvSpPr/>
            <p:nvPr/>
          </p:nvSpPr>
          <p:spPr>
            <a:xfrm rot="10800000" flipH="1">
              <a:off x="5224462" y="970874"/>
              <a:ext cx="304799" cy="162600"/>
            </a:xfrm>
            <a:prstGeom prst="rect">
              <a:avLst/>
            </a:prstGeom>
            <a:solidFill>
              <a:srgbClr val="D7FCE7"/>
            </a:solidFill>
            <a:ln w="12700" cap="flat">
              <a:solidFill>
                <a:srgbClr val="858B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3" name="Shape 153"/>
            <p:cNvCxnSpPr/>
            <p:nvPr/>
          </p:nvCxnSpPr>
          <p:spPr>
            <a:xfrm rot="10800000">
              <a:off x="5224462" y="771525"/>
              <a:ext cx="304799" cy="0"/>
            </a:xfrm>
            <a:prstGeom prst="straightConnector1">
              <a:avLst/>
            </a:prstGeom>
            <a:noFill/>
            <a:ln w="19050" cap="flat">
              <a:solidFill>
                <a:srgbClr val="A35AA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54" name="Shape 154"/>
            <p:cNvGrpSpPr/>
            <p:nvPr/>
          </p:nvGrpSpPr>
          <p:grpSpPr>
            <a:xfrm>
              <a:off x="5243512" y="1295325"/>
              <a:ext cx="285749" cy="123899"/>
              <a:chOff x="5233987" y="1342950"/>
              <a:chExt cx="285749" cy="123899"/>
            </a:xfrm>
          </p:grpSpPr>
          <p:cxnSp>
            <p:nvCxnSpPr>
              <p:cNvPr id="155" name="Shape 155"/>
              <p:cNvCxnSpPr/>
              <p:nvPr/>
            </p:nvCxnSpPr>
            <p:spPr>
              <a:xfrm rot="10800000">
                <a:off x="5233987" y="1343025"/>
                <a:ext cx="152399" cy="0"/>
              </a:xfrm>
              <a:prstGeom prst="straightConnector1">
                <a:avLst/>
              </a:prstGeom>
              <a:noFill/>
              <a:ln w="19050" cap="flat">
                <a:solidFill>
                  <a:srgbClr val="7A7D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Shape 156"/>
              <p:cNvCxnSpPr/>
              <p:nvPr/>
            </p:nvCxnSpPr>
            <p:spPr>
              <a:xfrm rot="10800000">
                <a:off x="5376862" y="1342950"/>
                <a:ext cx="0" cy="123899"/>
              </a:xfrm>
              <a:prstGeom prst="straightConnector1">
                <a:avLst/>
              </a:prstGeom>
              <a:noFill/>
              <a:ln w="19050" cap="flat">
                <a:solidFill>
                  <a:srgbClr val="7A7D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Shape 157"/>
              <p:cNvCxnSpPr/>
              <p:nvPr/>
            </p:nvCxnSpPr>
            <p:spPr>
              <a:xfrm rot="10800000">
                <a:off x="5367337" y="1466850"/>
                <a:ext cx="152399" cy="0"/>
              </a:xfrm>
              <a:prstGeom prst="straightConnector1">
                <a:avLst/>
              </a:prstGeom>
              <a:noFill/>
              <a:ln w="19050" cap="flat">
                <a:solidFill>
                  <a:srgbClr val="7A7D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58" name="Shape 158"/>
          <p:cNvSpPr/>
          <p:nvPr/>
        </p:nvSpPr>
        <p:spPr>
          <a:xfrm rot="1284157">
            <a:off x="4005079" y="3194823"/>
            <a:ext cx="2305166" cy="556765"/>
          </a:xfrm>
          <a:prstGeom prst="ellipse">
            <a:avLst/>
          </a:prstGeom>
          <a:noFill/>
          <a:ln w="158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Shape 159"/>
          <p:cNvSpPr txBox="1"/>
          <p:nvPr/>
        </p:nvSpPr>
        <p:spPr>
          <a:xfrm>
            <a:off x="4992766" y="2813149"/>
            <a:ext cx="2006399" cy="584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1" i="0" u="none" strike="noStrike" cap="none" baseline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Problem </a:t>
            </a:r>
            <a:r>
              <a:rPr lang="en-US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600" b="1" i="0" u="none" strike="noStrike" cap="none" baseline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rea on                 </a:t>
            </a:r>
            <a:r>
              <a:rPr lang="en-US" sz="900" b="1" i="0" u="none" strike="noStrike" cap="none" baseline="0">
                <a:solidFill>
                  <a:srgbClr val="F2F6E7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600" b="1" i="0" u="none" strike="noStrike" cap="none" baseline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        Bee Cave Road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9" cy="1450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4800" b="0" i="0" u="none" strike="noStrike" cap="none" baseline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ArcGIS</a:t>
            </a:r>
          </a:p>
        </p:txBody>
      </p:sp>
      <p:grpSp>
        <p:nvGrpSpPr>
          <p:cNvPr id="165" name="Shape 165"/>
          <p:cNvGrpSpPr/>
          <p:nvPr/>
        </p:nvGrpSpPr>
        <p:grpSpPr>
          <a:xfrm>
            <a:off x="-692" y="6334125"/>
            <a:ext cx="12192000" cy="523828"/>
            <a:chOff x="-692" y="6334125"/>
            <a:chExt cx="12192000" cy="523828"/>
          </a:xfrm>
        </p:grpSpPr>
        <p:pic>
          <p:nvPicPr>
            <p:cNvPr id="166" name="Shape 16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92" y="6388153"/>
              <a:ext cx="12190499" cy="469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Shape 167"/>
            <p:cNvSpPr/>
            <p:nvPr/>
          </p:nvSpPr>
          <p:spPr>
            <a:xfrm>
              <a:off x="-692" y="6334125"/>
              <a:ext cx="12192000" cy="53999"/>
            </a:xfrm>
            <a:prstGeom prst="rect">
              <a:avLst/>
            </a:prstGeom>
            <a:solidFill>
              <a:srgbClr val="E4831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8" name="Shape 1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0" y="0"/>
            <a:ext cx="12192000" cy="63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>
            <a:spLocks noGrp="1"/>
          </p:cNvSpPr>
          <p:nvPr>
            <p:ph type="title" idx="2"/>
          </p:nvPr>
        </p:nvSpPr>
        <p:spPr>
          <a:xfrm>
            <a:off x="1097279" y="286603"/>
            <a:ext cx="10058399" cy="1450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4800" b="0" i="0" u="none" strike="noStrike" cap="none" baseline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ArcGIS</a:t>
            </a:r>
            <a:r>
              <a:rPr lang="en-US" sz="4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- DEM</a:t>
            </a:r>
          </a:p>
        </p:txBody>
      </p:sp>
      <p:pic>
        <p:nvPicPr>
          <p:cNvPr id="170" name="Shape 1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3462" y="1925062"/>
            <a:ext cx="1514475" cy="101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/>
          <p:nvPr/>
        </p:nvSpPr>
        <p:spPr>
          <a:xfrm>
            <a:off x="7492650" y="4206400"/>
            <a:ext cx="566999" cy="566999"/>
          </a:xfrm>
          <a:prstGeom prst="ellipse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 txBox="1"/>
          <p:nvPr/>
        </p:nvSpPr>
        <p:spPr>
          <a:xfrm>
            <a:off x="7621790" y="3825561"/>
            <a:ext cx="2006399" cy="584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1" i="0" u="none" strike="noStrike" cap="none" baseline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Problem </a:t>
            </a:r>
            <a:r>
              <a:rPr lang="en-US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600" b="1" i="0" u="none" strike="noStrike" cap="none" baseline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rea on                 </a:t>
            </a:r>
            <a:r>
              <a:rPr lang="en-US" sz="900" b="1" i="0" u="none" strike="noStrike" cap="none" baseline="0">
                <a:solidFill>
                  <a:srgbClr val="F2F6E7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600" b="1" i="0" u="none" strike="noStrike" cap="none" baseline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        Bee Cave Road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Shape 177"/>
          <p:cNvGrpSpPr/>
          <p:nvPr/>
        </p:nvGrpSpPr>
        <p:grpSpPr>
          <a:xfrm>
            <a:off x="-692" y="6334125"/>
            <a:ext cx="12192000" cy="523828"/>
            <a:chOff x="-692" y="6334125"/>
            <a:chExt cx="12192000" cy="523828"/>
          </a:xfrm>
        </p:grpSpPr>
        <p:pic>
          <p:nvPicPr>
            <p:cNvPr id="178" name="Shape 17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92" y="6388153"/>
              <a:ext cx="12190499" cy="469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Shape 179"/>
            <p:cNvSpPr/>
            <p:nvPr/>
          </p:nvSpPr>
          <p:spPr>
            <a:xfrm>
              <a:off x="-692" y="6334125"/>
              <a:ext cx="12192000" cy="53999"/>
            </a:xfrm>
            <a:prstGeom prst="rect">
              <a:avLst/>
            </a:prstGeom>
            <a:solidFill>
              <a:srgbClr val="E4831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0" name="Shape 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1" cy="63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9" cy="1450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4800" b="0" i="0" u="none" strike="noStrike" cap="none" baseline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ArcGIS</a:t>
            </a:r>
            <a:r>
              <a:rPr lang="en-US" sz="4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- Watershed Delineation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437600" y="5007297"/>
            <a:ext cx="2333699" cy="832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Key:</a:t>
            </a:r>
          </a:p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SzPct val="25000"/>
              <a:buNone/>
            </a:pPr>
            <a:r>
              <a:rPr lang="en-US"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Outlet Point</a:t>
            </a:r>
          </a:p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SzPct val="25000"/>
              <a:buNone/>
            </a:pPr>
            <a:r>
              <a:rPr lang="en-US"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Drainage Area</a:t>
            </a:r>
          </a:p>
        </p:txBody>
      </p:sp>
      <p:pic>
        <p:nvPicPr>
          <p:cNvPr id="183" name="Shape 1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023" y="5250348"/>
            <a:ext cx="341475" cy="27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4013" y="5592925"/>
            <a:ext cx="341474" cy="17612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/>
        </p:nvSpPr>
        <p:spPr>
          <a:xfrm>
            <a:off x="7111650" y="2169825"/>
            <a:ext cx="2785800" cy="10628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Cell Count</a:t>
            </a:r>
            <a:r>
              <a:rPr lang="en-US"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700,791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Cell Size: 10’ x 10’ = 100 sq. ft.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 = 70,079,100 sq. ft.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=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2.5 sq. mi.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SzPct val="25000"/>
              <a:buNone/>
            </a:pPr>
            <a:r>
              <a:rPr lang="en-US"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9" cy="14507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4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 </a:t>
            </a:r>
            <a:r>
              <a:rPr lang="en-US" sz="48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Current Status</a:t>
            </a:r>
            <a:r>
              <a:rPr lang="en-US" sz="4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191" name="Shape 1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" y="6388153"/>
            <a:ext cx="12190614" cy="46984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 txBox="1"/>
          <p:nvPr/>
        </p:nvSpPr>
        <p:spPr>
          <a:xfrm>
            <a:off x="1097274" y="5858450"/>
            <a:ext cx="5276700" cy="36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i="1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Photographs taken on 5.6.2015</a:t>
            </a:r>
          </a:p>
        </p:txBody>
      </p:sp>
      <p:sp>
        <p:nvSpPr>
          <p:cNvPr id="193" name="Shape 193"/>
          <p:cNvSpPr txBox="1"/>
          <p:nvPr/>
        </p:nvSpPr>
        <p:spPr>
          <a:xfrm>
            <a:off x="7136150" y="2119750"/>
            <a:ext cx="3970800" cy="396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4" name="Shape 194"/>
          <p:cNvSpPr txBox="1"/>
          <p:nvPr/>
        </p:nvSpPr>
        <p:spPr>
          <a:xfrm>
            <a:off x="6535000" y="2158100"/>
            <a:ext cx="4514099" cy="349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FF9900"/>
              </a:buClr>
              <a:buSzPct val="100000"/>
              <a:buFont typeface="Arial"/>
              <a:buChar char="●"/>
            </a:pPr>
            <a:r>
              <a:rPr lang="en-US" sz="2400"/>
              <a:t>Two culverts</a:t>
            </a:r>
          </a:p>
          <a:p>
            <a:pPr marL="914400" lvl="1" indent="-381000" rtl="0">
              <a:lnSpc>
                <a:spcPct val="150000"/>
              </a:lnSpc>
              <a:spcBef>
                <a:spcPts val="0"/>
              </a:spcBef>
              <a:buClr>
                <a:srgbClr val="FF9900"/>
              </a:buClr>
              <a:buSzPct val="100000"/>
              <a:buFont typeface="Arial"/>
              <a:buChar char="○"/>
            </a:pPr>
            <a:r>
              <a:rPr lang="en-US" sz="2400"/>
              <a:t>Shape: Circular</a:t>
            </a:r>
          </a:p>
          <a:p>
            <a:pPr marL="914400" lvl="1" indent="-381000" rtl="0">
              <a:lnSpc>
                <a:spcPct val="150000"/>
              </a:lnSpc>
              <a:spcBef>
                <a:spcPts val="0"/>
              </a:spcBef>
              <a:buClr>
                <a:srgbClr val="FF9900"/>
              </a:buClr>
              <a:buSzPct val="100000"/>
              <a:buFont typeface="Arial"/>
              <a:buChar char="○"/>
            </a:pPr>
            <a:r>
              <a:rPr lang="en-US" sz="2400"/>
              <a:t>Size: 42 in.</a:t>
            </a:r>
          </a:p>
          <a:p>
            <a:pPr marL="914400" lvl="1" indent="-381000" rtl="0">
              <a:lnSpc>
                <a:spcPct val="150000"/>
              </a:lnSpc>
              <a:spcBef>
                <a:spcPts val="0"/>
              </a:spcBef>
              <a:buClr>
                <a:srgbClr val="FF9900"/>
              </a:buClr>
              <a:buSzPct val="100000"/>
              <a:buFont typeface="Arial"/>
              <a:buChar char="○"/>
            </a:pPr>
            <a:r>
              <a:rPr lang="en-US" sz="2400"/>
              <a:t>Material: Aluminum</a:t>
            </a:r>
          </a:p>
          <a:p>
            <a:pPr marL="914400" lvl="1" indent="-381000" rtl="0">
              <a:lnSpc>
                <a:spcPct val="150000"/>
              </a:lnSpc>
              <a:spcBef>
                <a:spcPts val="0"/>
              </a:spcBef>
              <a:buClr>
                <a:srgbClr val="FF9900"/>
              </a:buClr>
              <a:buSzPct val="100000"/>
              <a:buFont typeface="Arial"/>
              <a:buChar char="○"/>
            </a:pPr>
            <a:r>
              <a:rPr lang="en-US" sz="2400"/>
              <a:t>Inlet Type: Projecting</a:t>
            </a:r>
          </a:p>
          <a:p>
            <a:pPr marL="457200" lvl="0" indent="0" rtl="0">
              <a:lnSpc>
                <a:spcPct val="150000"/>
              </a:lnSpc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195" name="Shape 195"/>
          <p:cNvPicPr preferRelativeResize="0"/>
          <p:nvPr/>
        </p:nvPicPr>
        <p:blipFill rotWithShape="1">
          <a:blip r:embed="rId4">
            <a:alphaModFix/>
          </a:blip>
          <a:srcRect b="5231"/>
          <a:stretch/>
        </p:blipFill>
        <p:spPr>
          <a:xfrm>
            <a:off x="1097275" y="1817300"/>
            <a:ext cx="2573675" cy="3961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67875" y="1817300"/>
            <a:ext cx="2406224" cy="3961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1097279" y="286603"/>
            <a:ext cx="10058399" cy="1450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4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Evaluation </a:t>
            </a:r>
            <a:r>
              <a:rPr lang="en-US" sz="48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Current Status</a:t>
            </a:r>
          </a:p>
        </p:txBody>
      </p:sp>
      <p:pic>
        <p:nvPicPr>
          <p:cNvPr id="202" name="Shape 2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" y="6388153"/>
            <a:ext cx="12190499" cy="46979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/>
          <p:nvPr/>
        </p:nvSpPr>
        <p:spPr>
          <a:xfrm>
            <a:off x="7251775" y="3067025"/>
            <a:ext cx="3903900" cy="272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endParaRPr>
              <a:solidFill>
                <a:srgbClr val="FF0000"/>
              </a:solidFill>
            </a:endParaRPr>
          </a:p>
        </p:txBody>
      </p:sp>
      <p:pic>
        <p:nvPicPr>
          <p:cNvPr id="204" name="Shape 2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9375" y="2364825"/>
            <a:ext cx="4686300" cy="29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/>
          <p:cNvSpPr txBox="1"/>
          <p:nvPr/>
        </p:nvSpPr>
        <p:spPr>
          <a:xfrm>
            <a:off x="3535825" y="2862225"/>
            <a:ext cx="1508399" cy="20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06" name="Shape 2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7249" y="1853275"/>
            <a:ext cx="5307797" cy="39377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/>
          <p:nvPr/>
        </p:nvSpPr>
        <p:spPr>
          <a:xfrm>
            <a:off x="1634200" y="2541050"/>
            <a:ext cx="1709699" cy="204900"/>
          </a:xfrm>
          <a:prstGeom prst="rect">
            <a:avLst/>
          </a:prstGeom>
          <a:noFill/>
          <a:ln w="38100" cap="flat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375</Words>
  <Application>Microsoft Office PowerPoint</Application>
  <PresentationFormat>Widescreen</PresentationFormat>
  <Paragraphs>108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Retrospect</vt:lpstr>
      <vt:lpstr>Eanes Creek  Hydraulic Redesign </vt:lpstr>
      <vt:lpstr>Overview</vt:lpstr>
      <vt:lpstr>Representation Location</vt:lpstr>
      <vt:lpstr>Representation Description</vt:lpstr>
      <vt:lpstr>ArcGIS</vt:lpstr>
      <vt:lpstr>ArcGIS</vt:lpstr>
      <vt:lpstr>ArcGIS - Watershed Delineation</vt:lpstr>
      <vt:lpstr>Process Current Status </vt:lpstr>
      <vt:lpstr>Evaluation Current Status</vt:lpstr>
      <vt:lpstr>Change Possible Solutions</vt:lpstr>
      <vt:lpstr>Option 1 - Concrete Box Culvert Layout</vt:lpstr>
      <vt:lpstr>Option 1 - Concrete Box Culvert Analysis</vt:lpstr>
      <vt:lpstr>Option 2 - Concrete Arch Culvert Layout</vt:lpstr>
      <vt:lpstr>Option 2 - Concrete Arch Culvert Analysis</vt:lpstr>
      <vt:lpstr>Option 3 - Aluminum Arch Culvert Layout</vt:lpstr>
      <vt:lpstr>Option 3 - Aluminum Arch Culvert Analysis</vt:lpstr>
      <vt:lpstr>PowerPoint Presentation</vt:lpstr>
      <vt:lpstr>Decision Summary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Eanes Creek  Hydraulic Redesign</dc:title>
  <dc:creator>Vargas, David A</dc:creator>
  <cp:lastModifiedBy>Maidment, David R</cp:lastModifiedBy>
  <cp:revision>2</cp:revision>
  <dcterms:modified xsi:type="dcterms:W3CDTF">2015-05-07T16:06:17Z</dcterms:modified>
</cp:coreProperties>
</file>