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56" r:id="rId2"/>
    <p:sldId id="257" r:id="rId3"/>
    <p:sldId id="261" r:id="rId4"/>
    <p:sldId id="262" r:id="rId5"/>
    <p:sldId id="263" r:id="rId6"/>
    <p:sldId id="264" r:id="rId7"/>
    <p:sldId id="265" r:id="rId8"/>
    <p:sldId id="266" r:id="rId9"/>
    <p:sldId id="267" r:id="rId10"/>
    <p:sldId id="268" r:id="rId11"/>
    <p:sldId id="269" r:id="rId12"/>
    <p:sldId id="270" r:id="rId13"/>
    <p:sldId id="281" r:id="rId14"/>
    <p:sldId id="258" r:id="rId15"/>
    <p:sldId id="316" r:id="rId16"/>
    <p:sldId id="301" r:id="rId17"/>
    <p:sldId id="271" r:id="rId18"/>
    <p:sldId id="302" r:id="rId19"/>
    <p:sldId id="272" r:id="rId20"/>
    <p:sldId id="273" r:id="rId21"/>
    <p:sldId id="274" r:id="rId22"/>
    <p:sldId id="275" r:id="rId23"/>
    <p:sldId id="276" r:id="rId24"/>
    <p:sldId id="317" r:id="rId25"/>
    <p:sldId id="277" r:id="rId26"/>
    <p:sldId id="278" r:id="rId27"/>
    <p:sldId id="279" r:id="rId28"/>
    <p:sldId id="280" r:id="rId29"/>
    <p:sldId id="259" r:id="rId30"/>
    <p:sldId id="300" r:id="rId31"/>
    <p:sldId id="299" r:id="rId32"/>
    <p:sldId id="289" r:id="rId33"/>
    <p:sldId id="290" r:id="rId34"/>
    <p:sldId id="291" r:id="rId35"/>
    <p:sldId id="292" r:id="rId36"/>
    <p:sldId id="293" r:id="rId37"/>
    <p:sldId id="294" r:id="rId38"/>
    <p:sldId id="327" r:id="rId39"/>
    <p:sldId id="295" r:id="rId40"/>
    <p:sldId id="303" r:id="rId41"/>
    <p:sldId id="260" r:id="rId42"/>
    <p:sldId id="296" r:id="rId43"/>
    <p:sldId id="297" r:id="rId44"/>
    <p:sldId id="305" r:id="rId45"/>
    <p:sldId id="306" r:id="rId46"/>
    <p:sldId id="310" r:id="rId47"/>
    <p:sldId id="311" r:id="rId48"/>
    <p:sldId id="315" r:id="rId49"/>
    <p:sldId id="308" r:id="rId50"/>
    <p:sldId id="309" r:id="rId51"/>
    <p:sldId id="314" r:id="rId52"/>
    <p:sldId id="328" r:id="rId53"/>
    <p:sldId id="319" r:id="rId54"/>
    <p:sldId id="320" r:id="rId55"/>
    <p:sldId id="321" r:id="rId56"/>
    <p:sldId id="322" r:id="rId57"/>
    <p:sldId id="323" r:id="rId58"/>
    <p:sldId id="318" r:id="rId59"/>
    <p:sldId id="304" r:id="rId60"/>
    <p:sldId id="298" r:id="rId61"/>
    <p:sldId id="282" r:id="rId62"/>
    <p:sldId id="287" r:id="rId63"/>
    <p:sldId id="325" r:id="rId64"/>
    <p:sldId id="326" r:id="rId65"/>
    <p:sldId id="288"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140" autoAdjust="0"/>
  </p:normalViewPr>
  <p:slideViewPr>
    <p:cSldViewPr>
      <p:cViewPr varScale="1">
        <p:scale>
          <a:sx n="93" d="100"/>
          <a:sy n="93" d="100"/>
        </p:scale>
        <p:origin x="-215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6CD4EE-FBC2-41D5-90C4-1A2F93DDD7BB}" type="datetimeFigureOut">
              <a:rPr lang="en-US" smtClean="0"/>
              <a:pPr/>
              <a:t>3/23/2012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F8D1BB-C589-4E28-9FBA-B5751DC539D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B612B8-F537-4DE6-BE7E-E1BFC6E45683}" type="datetimeFigureOut">
              <a:rPr lang="en-US" smtClean="0"/>
              <a:pPr/>
              <a:t>3/23/2012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059BF1-3F5F-4831-8B95-56E720D8AD7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33796" name="Slide Number Placeholder 3"/>
          <p:cNvSpPr>
            <a:spLocks noGrp="1"/>
          </p:cNvSpPr>
          <p:nvPr>
            <p:ph type="sldNum" sz="quarter" idx="5"/>
          </p:nvPr>
        </p:nvSpPr>
        <p:spPr>
          <a:noFill/>
        </p:spPr>
        <p:txBody>
          <a:bodyPr/>
          <a:lstStyle/>
          <a:p>
            <a:fld id="{7028FA7F-B982-48C6-AD04-13CE5C517D0B}" type="slidenum">
              <a:rPr lang="en-US" smtClean="0"/>
              <a:pPr/>
              <a:t>9</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0964" name="Slide Number Placeholder 3"/>
          <p:cNvSpPr>
            <a:spLocks noGrp="1"/>
          </p:cNvSpPr>
          <p:nvPr>
            <p:ph type="sldNum" sz="quarter" idx="5"/>
          </p:nvPr>
        </p:nvSpPr>
        <p:spPr>
          <a:noFill/>
        </p:spPr>
        <p:txBody>
          <a:bodyPr/>
          <a:lstStyle/>
          <a:p>
            <a:fld id="{3214CF75-3DBB-4E2B-9190-E568148A92C1}" type="slidenum">
              <a:rPr lang="en-US" smtClean="0"/>
              <a:pPr/>
              <a:t>27</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FB0FBB4-7CD8-4B34-B3F0-01801324CBA4}" type="slidenum">
              <a:rPr lang="en-US" smtClean="0"/>
              <a:pPr/>
              <a:t>28</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defTabSz="896938"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FADE8EB-706E-4A60-9B49-080F53A85760}" type="slidenum">
              <a:rPr lang="en-US" smtClean="0"/>
              <a:pPr/>
              <a:t>32</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pPr>
              <a:buFontTx/>
              <a:buChar char="•"/>
            </a:pPr>
            <a:endParaRPr lang="en-US" smtClean="0"/>
          </a:p>
        </p:txBody>
      </p:sp>
      <p:sp>
        <p:nvSpPr>
          <p:cNvPr id="31748" name="Slide Number Placeholder 3"/>
          <p:cNvSpPr>
            <a:spLocks noGrp="1"/>
          </p:cNvSpPr>
          <p:nvPr>
            <p:ph type="sldNum" sz="quarter" idx="5"/>
          </p:nvPr>
        </p:nvSpPr>
        <p:spPr>
          <a:noFill/>
        </p:spPr>
        <p:txBody>
          <a:bodyPr/>
          <a:lstStyle/>
          <a:p>
            <a:fld id="{2C9D57CC-2704-42FD-BD1A-DAA09C7551C6}" type="slidenum">
              <a:rPr lang="en-US" smtClean="0"/>
              <a:pPr/>
              <a:t>34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pPr>
              <a:buFontTx/>
              <a:buChar char="•"/>
            </a:pPr>
            <a:r>
              <a:rPr lang="en-US" smtClean="0"/>
              <a:t> More water!</a:t>
            </a:r>
          </a:p>
          <a:p>
            <a:pPr>
              <a:buFontTx/>
              <a:buChar char="•"/>
            </a:pPr>
            <a:r>
              <a:rPr lang="en-US" smtClean="0"/>
              <a:t> You might be surprised to see that although our population is projected to almost double over the next 50 years, our demand for water “only” goes up 22 percent, about 4 million acre-feet (and acre-foot = ~326,000 gallons) </a:t>
            </a:r>
          </a:p>
          <a:p>
            <a:pPr>
              <a:buFontTx/>
              <a:buChar char="•"/>
            </a:pPr>
            <a:r>
              <a:rPr lang="en-US" smtClean="0"/>
              <a:t> Municipal use is, indeed, expected to almost double over the next 50 years, increasing from 4.5 million acre-feet per year to 7.7 million acre-feet per year; </a:t>
            </a:r>
          </a:p>
          <a:p>
            <a:pPr lvl="1">
              <a:buFontTx/>
              <a:buChar char="•"/>
            </a:pPr>
            <a:r>
              <a:rPr lang="en-US" smtClean="0"/>
              <a:t>however, agricultural use is about 60 percent of the state’s total water use, and it’s expected to decrease by 17 percent, from 10 million acre-feet per year to 8.3 acre-feet per year due in large part to the mining of groundwater from the Ogalalla Aquifer.</a:t>
            </a:r>
          </a:p>
        </p:txBody>
      </p:sp>
      <p:sp>
        <p:nvSpPr>
          <p:cNvPr id="32772" name="Slide Number Placeholder 3"/>
          <p:cNvSpPr>
            <a:spLocks noGrp="1"/>
          </p:cNvSpPr>
          <p:nvPr>
            <p:ph type="sldNum" sz="quarter" idx="5"/>
          </p:nvPr>
        </p:nvSpPr>
        <p:spPr>
          <a:noFill/>
        </p:spPr>
        <p:txBody>
          <a:bodyPr/>
          <a:lstStyle/>
          <a:p>
            <a:fld id="{AAEE0B1E-4686-4520-8F53-E62015DEC9E4}" type="slidenum">
              <a:rPr lang="en-US" smtClean="0"/>
              <a:pPr/>
              <a:t>35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pPr>
              <a:buFontTx/>
              <a:buChar char="•"/>
            </a:pPr>
            <a:r>
              <a:rPr lang="en-US" smtClean="0"/>
              <a:t> This graph shows our demand for water compared to water we have now </a:t>
            </a:r>
            <a:r>
              <a:rPr lang="en-US" u="sng" smtClean="0"/>
              <a:t>under drought of record conditions.</a:t>
            </a:r>
          </a:p>
          <a:p>
            <a:pPr>
              <a:buFontTx/>
              <a:buChar char="•"/>
            </a:pPr>
            <a:r>
              <a:rPr lang="en-US" smtClean="0"/>
              <a:t> So are we ready for the next drought of record?</a:t>
            </a:r>
          </a:p>
          <a:p>
            <a:pPr>
              <a:buFontTx/>
              <a:buChar char="•"/>
            </a:pPr>
            <a:r>
              <a:rPr lang="en-US" smtClean="0"/>
              <a:t> [click] “nope…”</a:t>
            </a:r>
          </a:p>
          <a:p>
            <a:pPr>
              <a:buFontTx/>
              <a:buChar char="•"/>
            </a:pPr>
            <a:r>
              <a:rPr lang="en-US" smtClean="0"/>
              <a:t> The bad news: we’re not ready. We’re not ready now, and we get less readier [sic] in the future.</a:t>
            </a:r>
          </a:p>
          <a:p>
            <a:pPr>
              <a:buFontTx/>
              <a:buChar char="•"/>
            </a:pPr>
            <a:endParaRPr lang="en-US" u="sng" smtClean="0"/>
          </a:p>
          <a:p>
            <a:pPr>
              <a:buFontTx/>
              <a:buChar char="•"/>
            </a:pPr>
            <a:r>
              <a:rPr lang="en-US" smtClean="0"/>
              <a:t> Note: Water we have now is water with current infrastructure, i.e. no additional wells, reservoirs, pipelines, etc.</a:t>
            </a:r>
          </a:p>
          <a:p>
            <a:pPr>
              <a:buFontTx/>
              <a:buChar char="•"/>
            </a:pPr>
            <a:r>
              <a:rPr lang="en-US" smtClean="0"/>
              <a:t> Note: Decreases in “Water we have now” are due primarily to mining water from the Ogalalla but also due to decreases in other aquifers and sedimentation of our reservoirs.</a:t>
            </a:r>
          </a:p>
          <a:p>
            <a:endParaRPr lang="en-US" smtClean="0"/>
          </a:p>
          <a:p>
            <a:endParaRPr lang="en-US" smtClean="0"/>
          </a:p>
        </p:txBody>
      </p:sp>
      <p:sp>
        <p:nvSpPr>
          <p:cNvPr id="33796" name="Slide Number Placeholder 3"/>
          <p:cNvSpPr>
            <a:spLocks noGrp="1"/>
          </p:cNvSpPr>
          <p:nvPr>
            <p:ph type="sldNum" sz="quarter" idx="5"/>
          </p:nvPr>
        </p:nvSpPr>
        <p:spPr>
          <a:noFill/>
        </p:spPr>
        <p:txBody>
          <a:bodyPr/>
          <a:lstStyle/>
          <a:p>
            <a:fld id="{5B384DD1-6E06-4493-A618-5143503B90CA}" type="slidenum">
              <a:rPr lang="en-US" smtClean="0"/>
              <a:pPr/>
              <a:t>36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a:buFontTx/>
              <a:buChar char="•"/>
            </a:pPr>
            <a:r>
              <a:rPr lang="en-US" smtClean="0"/>
              <a:t> The good news: we have a plan! </a:t>
            </a:r>
          </a:p>
          <a:p>
            <a:pPr>
              <a:buFontTx/>
              <a:buChar char="•"/>
            </a:pPr>
            <a:r>
              <a:rPr lang="en-US" smtClean="0"/>
              <a:t> Through regional water planning, we’ve identified water management strategies to meet </a:t>
            </a:r>
            <a:r>
              <a:rPr lang="en-US" u="sng" smtClean="0"/>
              <a:t>many </a:t>
            </a:r>
            <a:r>
              <a:rPr lang="en-US" smtClean="0"/>
              <a:t>of the water shortfalls (the plan meets all of the municipal shortfalls going forward, ).</a:t>
            </a:r>
          </a:p>
          <a:p>
            <a:pPr>
              <a:buFontTx/>
              <a:buChar char="•"/>
            </a:pPr>
            <a:r>
              <a:rPr lang="en-US" smtClean="0"/>
              <a:t> This chart shows where that water might come from by 2060.</a:t>
            </a:r>
          </a:p>
          <a:p>
            <a:pPr>
              <a:buFontTx/>
              <a:buChar char="•"/>
            </a:pPr>
            <a:endParaRPr lang="en-US" smtClean="0"/>
          </a:p>
          <a:p>
            <a:pPr>
              <a:buFontTx/>
              <a:buChar char="•"/>
            </a:pPr>
            <a:r>
              <a:rPr lang="en-US" smtClean="0"/>
              <a:t> Background:</a:t>
            </a:r>
          </a:p>
          <a:p>
            <a:pPr lvl="1">
              <a:buFontTx/>
              <a:buChar char="•"/>
            </a:pPr>
            <a:r>
              <a:rPr lang="en-US" smtClean="0"/>
              <a:t> decreases in percentage going counter clockwise from top</a:t>
            </a:r>
          </a:p>
          <a:p>
            <a:pPr lvl="1">
              <a:buFontTx/>
              <a:buChar char="•"/>
            </a:pPr>
            <a:r>
              <a:rPr lang="en-US" smtClean="0"/>
              <a:t> Other surface water includes pipelines to existing reservoirs and renewal of contracts</a:t>
            </a:r>
          </a:p>
          <a:p>
            <a:pPr lvl="1">
              <a:buFontTx/>
              <a:buChar char="•"/>
            </a:pPr>
            <a:r>
              <a:rPr lang="en-US" smtClean="0"/>
              <a:t> Desalination include brackish groundwater (2%) and seawater desalination (1.4%)</a:t>
            </a:r>
          </a:p>
          <a:p>
            <a:pPr lvl="2">
              <a:buFontTx/>
              <a:buChar char="•"/>
            </a:pPr>
            <a:endParaRPr lang="en-US" smtClean="0"/>
          </a:p>
        </p:txBody>
      </p:sp>
      <p:sp>
        <p:nvSpPr>
          <p:cNvPr id="36868" name="Slide Number Placeholder 3"/>
          <p:cNvSpPr>
            <a:spLocks noGrp="1"/>
          </p:cNvSpPr>
          <p:nvPr>
            <p:ph type="sldNum" sz="quarter" idx="5"/>
          </p:nvPr>
        </p:nvSpPr>
        <p:spPr>
          <a:noFill/>
        </p:spPr>
        <p:txBody>
          <a:bodyPr/>
          <a:lstStyle/>
          <a:p>
            <a:fld id="{FA4DAA62-C0BC-4829-A367-D0A81C0E4472}" type="slidenum">
              <a:rPr lang="en-US" smtClean="0"/>
              <a:pPr/>
              <a:t>37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p:cNvSpPr>
            <a:spLocks noGrp="1" noChangeArrowheads="1"/>
          </p:cNvSpPr>
          <p:nvPr>
            <p:ph type="sldNum" sz="quarter" idx="5"/>
          </p:nvPr>
        </p:nvSpPr>
        <p:spPr>
          <a:noFill/>
        </p:spPr>
        <p:txBody>
          <a:bodyPr/>
          <a:lstStyle/>
          <a:p>
            <a:fld id="{F2E0553B-65D5-44AF-95A7-A4803C3EC6E2}" type="slidenum">
              <a:rPr lang="en-US" smtClean="0"/>
              <a:pPr/>
              <a:t>38</a:t>
            </a:fld>
            <a:endParaRPr lang="en-US" smtClean="0"/>
          </a:p>
        </p:txBody>
      </p:sp>
      <p:sp>
        <p:nvSpPr>
          <p:cNvPr id="586755" name="Rectangle 2"/>
          <p:cNvSpPr>
            <a:spLocks noGrp="1" noRot="1" noChangeAspect="1" noChangeArrowheads="1" noTextEdit="1"/>
          </p:cNvSpPr>
          <p:nvPr>
            <p:ph type="sldImg"/>
          </p:nvPr>
        </p:nvSpPr>
        <p:spPr>
          <a:ln/>
        </p:spPr>
      </p:sp>
      <p:sp>
        <p:nvSpPr>
          <p:cNvPr id="586756" name="Rectangle 3"/>
          <p:cNvSpPr>
            <a:spLocks noGrp="1" noChangeArrowheads="1"/>
          </p:cNvSpPr>
          <p:nvPr>
            <p:ph type="body" idx="1"/>
          </p:nvPr>
        </p:nvSpPr>
        <p:spPr>
          <a:noFill/>
          <a:ln/>
        </p:spPr>
        <p:txBody>
          <a:bodyPr/>
          <a:lstStyle/>
          <a:p>
            <a:pPr defTabSz="905101">
              <a:defRPr/>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B4E083C-755E-4925-99F6-214F7332138A}" type="slidenum">
              <a:rPr lang="en-US" smtClean="0"/>
              <a:pPr/>
              <a:t>39</a:t>
            </a:fld>
            <a:endParaRPr lang="en-US" smtClean="0"/>
          </a:p>
        </p:txBody>
      </p:sp>
      <p:sp>
        <p:nvSpPr>
          <p:cNvPr id="37891" name="Rectangle 2"/>
          <p:cNvSpPr>
            <a:spLocks noGrp="1" noRot="1" noChangeAspect="1" noChangeArrowheads="1" noTextEdit="1"/>
          </p:cNvSpPr>
          <p:nvPr>
            <p:ph type="sldImg"/>
          </p:nvPr>
        </p:nvSpPr>
        <p:spPr>
          <a:ln/>
        </p:spPr>
      </p:sp>
      <p:sp>
        <p:nvSpPr>
          <p:cNvPr id="541700" name="Rectangle 3"/>
          <p:cNvSpPr>
            <a:spLocks noGrp="1" noChangeArrowheads="1"/>
          </p:cNvSpPr>
          <p:nvPr>
            <p:ph type="body" idx="1"/>
          </p:nvPr>
        </p:nvSpPr>
        <p:spPr>
          <a:ln/>
        </p:spPr>
        <p:txBody>
          <a:bodyPr>
            <a:normAutofit/>
          </a:bodyPr>
          <a:lstStyle/>
          <a:p>
            <a:pPr>
              <a:lnSpc>
                <a:spcPct val="80000"/>
              </a:lnSpc>
              <a:buFontTx/>
              <a:buChar char="•"/>
            </a:pPr>
            <a:r>
              <a:rPr lang="en-US" sz="1100" smtClean="0"/>
              <a:t> Note that I said these strategies meet many of the water shortfalls. </a:t>
            </a:r>
          </a:p>
          <a:p>
            <a:pPr lvl="1">
              <a:lnSpc>
                <a:spcPct val="80000"/>
              </a:lnSpc>
              <a:buFontTx/>
              <a:buChar char="•"/>
            </a:pPr>
            <a:r>
              <a:rPr lang="en-US" sz="1100" smtClean="0"/>
              <a:t> Unfortunately, there are not strategies to meet all shortfalls, mostly in the ag sector. </a:t>
            </a:r>
          </a:p>
          <a:p>
            <a:pPr>
              <a:lnSpc>
                <a:spcPct val="80000"/>
              </a:lnSpc>
              <a:buFontTx/>
              <a:buChar char="•"/>
            </a:pPr>
            <a:r>
              <a:rPr lang="en-US" sz="1100" smtClean="0"/>
              <a:t> This map shows total water level declines in the Ogallala aquifer. </a:t>
            </a:r>
          </a:p>
          <a:p>
            <a:pPr lvl="1">
              <a:lnSpc>
                <a:spcPct val="80000"/>
              </a:lnSpc>
              <a:buFontTx/>
              <a:buChar char="•"/>
            </a:pPr>
            <a:r>
              <a:rPr lang="en-US" sz="1100" smtClean="0"/>
              <a:t> 99% of these declines are due to agricultural pumping.</a:t>
            </a:r>
          </a:p>
          <a:p>
            <a:pPr lvl="1">
              <a:lnSpc>
                <a:spcPct val="80000"/>
              </a:lnSpc>
              <a:buFontTx/>
              <a:buChar char="•"/>
            </a:pPr>
            <a:r>
              <a:rPr lang="en-US" sz="1100" smtClean="0"/>
              <a:t> 40% of all water used in Texas comes from the Ogallala Aquifer!</a:t>
            </a:r>
          </a:p>
          <a:p>
            <a:pPr>
              <a:lnSpc>
                <a:spcPct val="80000"/>
              </a:lnSpc>
              <a:buFontTx/>
              <a:buChar char="•"/>
            </a:pPr>
            <a:r>
              <a:rPr lang="en-US" sz="1100" smtClean="0"/>
              <a:t>Most of the unmet needs in 2060 (2.5 million acre-feet) are for agriculture (2.46 million acre-feet), and most of that unmet need is for the Ogallala (2.1 million acre-feet), and most of that (2.04 million acre-feet) in the southern part of the Ogallala south of Amarillo.</a:t>
            </a:r>
          </a:p>
          <a:p>
            <a:pPr>
              <a:lnSpc>
                <a:spcPct val="80000"/>
              </a:lnSpc>
              <a:buFontTx/>
              <a:buChar char="•"/>
            </a:pPr>
            <a:r>
              <a:rPr lang="en-US" sz="1100" smtClean="0"/>
              <a:t> Ag requires cheap water; unless it’s heavily subsidized (and paid for by someone esle…), the cheap water is pretty much gone…</a:t>
            </a:r>
          </a:p>
          <a:p>
            <a:pPr lvl="1">
              <a:lnSpc>
                <a:spcPct val="80000"/>
              </a:lnSpc>
              <a:buFontTx/>
              <a:buChar char="•"/>
            </a:pPr>
            <a:r>
              <a:rPr lang="en-US" sz="1100" smtClean="0"/>
              <a:t> Like drought, the mining of water in the Ogallala is a creeping disaster: i.e. it is happening and will continue to happen slowly over time.</a:t>
            </a:r>
          </a:p>
          <a:p>
            <a:pPr marL="431800" lvl="2">
              <a:lnSpc>
                <a:spcPct val="80000"/>
              </a:lnSpc>
              <a:buFontTx/>
              <a:buChar char="•"/>
            </a:pPr>
            <a:r>
              <a:rPr lang="en-US" sz="1100" smtClean="0"/>
              <a:t> Farmers impacted will have to convert to dry-land farming or other uses of their land</a:t>
            </a:r>
          </a:p>
          <a:p>
            <a:pPr marL="431800" lvl="2">
              <a:lnSpc>
                <a:spcPct val="80000"/>
              </a:lnSpc>
              <a:buFontTx/>
              <a:buChar char="•"/>
            </a:pPr>
            <a:r>
              <a:rPr lang="en-US" sz="1100" smtClean="0"/>
              <a:t> The major groundwater district in the area (the High Plains GCD) has just instituted rules to require metering of all use and limits on production with the goal of extending the life of the aquifer.</a:t>
            </a:r>
          </a:p>
          <a:p>
            <a:pPr marL="431800" lvl="2">
              <a:lnSpc>
                <a:spcPct val="80000"/>
              </a:lnSpc>
              <a:buFontTx/>
              <a:buChar char="•"/>
            </a:pPr>
            <a:r>
              <a:rPr lang="en-US" sz="1100" smtClean="0"/>
              <a:t> Research is ongoing on developing drought tolerant crops and managing irrigation to maintain or increase yields while using less water.</a:t>
            </a:r>
          </a:p>
          <a:p>
            <a:pPr lvl="1">
              <a:lnSpc>
                <a:spcPct val="80000"/>
              </a:lnSpc>
              <a:buFontTx/>
              <a:buChar char="•"/>
            </a:pPr>
            <a:r>
              <a:rPr lang="en-US" sz="1100" smtClean="0"/>
              <a:t> Note: The Ogallala Aquifer south of Amarillo is very different than the aquifer east and northeast of Amarillo. The aquifer is much thinner to the south and therefore more susceptible to “drying up” (in parentheses because the aquifer doesn’t really dry up: it reaches a point where it is no longer economically viable for irrigated agriculture)</a:t>
            </a:r>
          </a:p>
          <a:p>
            <a:pPr lvl="1">
              <a:lnSpc>
                <a:spcPct val="80000"/>
              </a:lnSpc>
              <a:buFontTx/>
              <a:buChar char="•"/>
            </a:pPr>
            <a:r>
              <a:rPr lang="en-US" sz="1100" smtClean="0"/>
              <a:t> Note: There have been plans to bring the Mississippi and even water from Canada and Alaska (!!!) down to the High Plains of Texas to solve the water issues facing the Ogallala. Very expensive and very politically difficult.</a:t>
            </a:r>
          </a:p>
          <a:p>
            <a:pPr eaLnBrk="1" hangingPunct="1">
              <a:lnSpc>
                <a:spcPct val="80000"/>
              </a:lnSpc>
            </a:pPr>
            <a:endParaRPr lang="en-US" sz="11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Funding implementation of the plan</a:t>
            </a:r>
          </a:p>
          <a:p>
            <a:pPr lvl="1">
              <a:buFont typeface="Arial" pitchFamily="34" charset="0"/>
              <a:buChar char="•"/>
            </a:pPr>
            <a:r>
              <a:rPr lang="en-US" dirty="0" smtClean="0"/>
              <a:t> People want water but they don’t want to pay for it</a:t>
            </a:r>
          </a:p>
          <a:p>
            <a:pPr lvl="1">
              <a:buFont typeface="Arial" pitchFamily="34" charset="0"/>
              <a:buChar char="•"/>
            </a:pPr>
            <a:r>
              <a:rPr lang="en-US" dirty="0" smtClean="0"/>
              <a:t> Difficult</a:t>
            </a:r>
            <a:r>
              <a:rPr lang="en-US" baseline="0" dirty="0" smtClean="0"/>
              <a:t> to convince folks to spend money now to get ready for a possible drought in the future</a:t>
            </a:r>
          </a:p>
          <a:p>
            <a:pPr lvl="1">
              <a:buFont typeface="Arial" pitchFamily="34" charset="0"/>
              <a:buChar char="•"/>
            </a:pPr>
            <a:r>
              <a:rPr lang="en-US" baseline="0" dirty="0" smtClean="0"/>
              <a:t> Oftentimes, once the drought it here, it’s too late</a:t>
            </a:r>
          </a:p>
          <a:p>
            <a:pPr lvl="2">
              <a:buFont typeface="Arial" pitchFamily="34" charset="0"/>
              <a:buChar char="•"/>
            </a:pPr>
            <a:r>
              <a:rPr lang="en-US" baseline="0" dirty="0" smtClean="0"/>
              <a:t> It takes decades to build a reservoir</a:t>
            </a:r>
            <a:endParaRPr lang="en-US" dirty="0" smtClean="0"/>
          </a:p>
          <a:p>
            <a:pPr>
              <a:buFont typeface="Arial" pitchFamily="34" charset="0"/>
              <a:buChar char="•"/>
            </a:pPr>
            <a:r>
              <a:rPr lang="en-US" dirty="0" smtClean="0"/>
              <a:t> Regulatory difficulties</a:t>
            </a:r>
            <a:r>
              <a:rPr lang="en-US" baseline="0" dirty="0" smtClean="0"/>
              <a:t> in moving water</a:t>
            </a:r>
          </a:p>
          <a:p>
            <a:pPr lvl="1">
              <a:buFont typeface="Arial" pitchFamily="34" charset="0"/>
              <a:buChar char="•"/>
            </a:pPr>
            <a:r>
              <a:rPr lang="en-US" baseline="0" dirty="0" smtClean="0"/>
              <a:t> Surface water</a:t>
            </a:r>
          </a:p>
          <a:p>
            <a:pPr lvl="2">
              <a:buFont typeface="Arial" pitchFamily="34" charset="0"/>
              <a:buChar char="•"/>
            </a:pPr>
            <a:r>
              <a:rPr lang="en-US" baseline="0" dirty="0" smtClean="0"/>
              <a:t> Junior</a:t>
            </a:r>
          </a:p>
          <a:p>
            <a:pPr lvl="2">
              <a:buFont typeface="Arial" pitchFamily="34" charset="0"/>
              <a:buChar char="•"/>
            </a:pPr>
            <a:r>
              <a:rPr lang="en-US" baseline="0" dirty="0" smtClean="0"/>
              <a:t> Interstate</a:t>
            </a:r>
          </a:p>
          <a:p>
            <a:pPr lvl="1">
              <a:buFont typeface="Arial" pitchFamily="34" charset="0"/>
              <a:buChar char="•"/>
            </a:pPr>
            <a:r>
              <a:rPr lang="en-US" baseline="0" dirty="0" smtClean="0"/>
              <a:t> Groundwater</a:t>
            </a:r>
          </a:p>
          <a:p>
            <a:pPr lvl="2">
              <a:buFont typeface="Arial" pitchFamily="34" charset="0"/>
              <a:buChar char="•"/>
            </a:pPr>
            <a:r>
              <a:rPr lang="en-US" baseline="0" dirty="0" smtClean="0"/>
              <a:t> “Overprotective” groundwater conservation districts (in quotes because it depends on your perspective…)</a:t>
            </a:r>
          </a:p>
          <a:p>
            <a:pPr lvl="0">
              <a:buFont typeface="Arial" pitchFamily="34" charset="0"/>
              <a:buChar char="•"/>
            </a:pPr>
            <a:r>
              <a:rPr lang="en-US" baseline="0" dirty="0" smtClean="0"/>
              <a:t> Protecting future reservoir sites</a:t>
            </a:r>
          </a:p>
          <a:p>
            <a:pPr lvl="1">
              <a:buFont typeface="Arial" pitchFamily="34" charset="0"/>
              <a:buChar char="•"/>
            </a:pPr>
            <a:r>
              <a:rPr lang="en-US" baseline="0" dirty="0" smtClean="0"/>
              <a:t> We lost Lake </a:t>
            </a:r>
            <a:r>
              <a:rPr lang="en-US" baseline="0" dirty="0" err="1" smtClean="0"/>
              <a:t>Fastrill</a:t>
            </a:r>
            <a:r>
              <a:rPr lang="en-US" baseline="0" dirty="0" smtClean="0"/>
              <a:t>, a potential supply to the </a:t>
            </a:r>
            <a:r>
              <a:rPr lang="en-US" baseline="0" dirty="0" err="1" smtClean="0"/>
              <a:t>Metroplex</a:t>
            </a:r>
            <a:r>
              <a:rPr lang="en-US" baseline="0" dirty="0" smtClean="0"/>
              <a:t>, over U.S. Fish &amp; Wildlife’s designation of the area as a wildlife refuge </a:t>
            </a:r>
          </a:p>
          <a:p>
            <a:pPr lvl="0">
              <a:buFont typeface="Arial" pitchFamily="34" charset="0"/>
              <a:buChar char="•"/>
            </a:pPr>
            <a:r>
              <a:rPr lang="en-US" baseline="0" dirty="0" smtClean="0"/>
              <a:t> Implementing water conservation</a:t>
            </a:r>
          </a:p>
          <a:p>
            <a:pPr lvl="1">
              <a:buFont typeface="Arial" pitchFamily="34" charset="0"/>
              <a:buChar char="•"/>
            </a:pPr>
            <a:r>
              <a:rPr lang="en-US" baseline="0" dirty="0" smtClean="0"/>
              <a:t> People like their green St Augustine</a:t>
            </a:r>
          </a:p>
          <a:p>
            <a:pPr lvl="1">
              <a:buFont typeface="Arial" pitchFamily="34" charset="0"/>
              <a:buChar char="•"/>
            </a:pPr>
            <a:r>
              <a:rPr lang="en-US" baseline="0" dirty="0" smtClean="0"/>
              <a:t> Half of residential use is outdoor use</a:t>
            </a:r>
          </a:p>
          <a:p>
            <a:pPr lvl="1">
              <a:buFont typeface="Arial" pitchFamily="34" charset="0"/>
              <a:buChar char="•"/>
            </a:pPr>
            <a:r>
              <a:rPr lang="en-US" baseline="0" dirty="0" smtClean="0"/>
              <a:t> During a drought, we may to choose (and some communities are choosing now):</a:t>
            </a:r>
          </a:p>
          <a:p>
            <a:pPr lvl="2">
              <a:buFont typeface="Arial" pitchFamily="34" charset="0"/>
              <a:buChar char="•"/>
            </a:pPr>
            <a:r>
              <a:rPr lang="en-US" baseline="0" dirty="0" smtClean="0"/>
              <a:t> Water for the lawn or water for drinking?</a:t>
            </a:r>
          </a:p>
          <a:p>
            <a:pPr lvl="2">
              <a:buFont typeface="Arial" pitchFamily="34" charset="0"/>
              <a:buChar char="•"/>
            </a:pPr>
            <a:r>
              <a:rPr lang="en-US" baseline="0" dirty="0" smtClean="0"/>
              <a:t> Water for farmers or water for the lawn?</a:t>
            </a:r>
          </a:p>
          <a:p>
            <a:pPr lvl="0">
              <a:buFont typeface="Arial" pitchFamily="34" charset="0"/>
              <a:buChar char="•"/>
            </a:pPr>
            <a:endParaRPr lang="en-US" baseline="0" dirty="0" smtClean="0"/>
          </a:p>
          <a:p>
            <a:pPr lvl="2">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71FBD16E-50FB-4732-BDEF-ECA010127600}" type="slidenum">
              <a:rPr lang="en-US" smtClean="0"/>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smtClean="0"/>
          </a:p>
        </p:txBody>
      </p:sp>
      <p:sp>
        <p:nvSpPr>
          <p:cNvPr id="34820" name="Slide Number Placeholder 3"/>
          <p:cNvSpPr>
            <a:spLocks noGrp="1"/>
          </p:cNvSpPr>
          <p:nvPr>
            <p:ph type="sldNum" sz="quarter" idx="5"/>
          </p:nvPr>
        </p:nvSpPr>
        <p:spPr>
          <a:noFill/>
        </p:spPr>
        <p:txBody>
          <a:bodyPr/>
          <a:lstStyle/>
          <a:p>
            <a:fld id="{703954E9-9091-4C55-A835-73C802C6AAC4}" type="slidenum">
              <a:rPr lang="en-US" smtClean="0"/>
              <a:pPr/>
              <a:t>11</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smtClean="0"/>
          </a:p>
        </p:txBody>
      </p:sp>
      <p:sp>
        <p:nvSpPr>
          <p:cNvPr id="34820" name="Slide Number Placeholder 3"/>
          <p:cNvSpPr>
            <a:spLocks noGrp="1"/>
          </p:cNvSpPr>
          <p:nvPr>
            <p:ph type="sldNum" sz="quarter" idx="5"/>
          </p:nvPr>
        </p:nvSpPr>
        <p:spPr>
          <a:noFill/>
        </p:spPr>
        <p:txBody>
          <a:bodyPr/>
          <a:lstStyle/>
          <a:p>
            <a:fld id="{703954E9-9091-4C55-A835-73C802C6AAC4}" type="slidenum">
              <a:rPr lang="en-US" smtClean="0"/>
              <a:pPr/>
              <a:t>49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FD77A34-CFD1-4093-A537-F29C3D08809F}" type="slidenum">
              <a:rPr lang="en-US" smtClean="0"/>
              <a:pPr/>
              <a:t>53</a:t>
            </a:fld>
            <a:endParaRPr lang="en-US"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1883BDE-95C6-4422-9CA7-FE0BEFD87863}" type="slidenum">
              <a:rPr lang="en-US" smtClean="0"/>
              <a:pPr/>
              <a:t>54</a:t>
            </a:fld>
            <a:endParaRPr lang="en-US" smtClean="0"/>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5975D44-DEF8-4172-815C-4329BD7530D5}" type="slidenum">
              <a:rPr lang="en-US" smtClean="0"/>
              <a:pPr/>
              <a:t>55</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488CD06-A588-4DBB-B0D9-C33786167292}" type="slidenum">
              <a:rPr lang="en-US" smtClean="0"/>
              <a:pPr/>
              <a:t>56</a:t>
            </a:fld>
            <a:endParaRPr lang="en-US" smtClean="0"/>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FBD16E-50FB-4732-BDEF-ECA010127600}" type="slidenum">
              <a:rPr lang="en-US" smtClean="0"/>
              <a:pPr/>
              <a:t>59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Slide Number Placeholder 3"/>
          <p:cNvSpPr>
            <a:spLocks noGrp="1"/>
          </p:cNvSpPr>
          <p:nvPr>
            <p:ph type="sldNum" sz="quarter" idx="5"/>
          </p:nvPr>
        </p:nvSpPr>
        <p:spPr>
          <a:noFill/>
        </p:spPr>
        <p:txBody>
          <a:bodyPr/>
          <a:lstStyle/>
          <a:p>
            <a:fld id="{662F3D49-B8F5-4B30-A1A4-953BD27A724B}" type="slidenum">
              <a:rPr lang="en-US" smtClean="0"/>
              <a:pPr/>
              <a:t>62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586023-AF54-4EE6-A714-A6EEAFB583BA}" type="slidenum">
              <a:rPr lang="en-US" smtClean="0"/>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0063EF3-D3CB-47E9-BB4E-DE5247076E8E}" type="slidenum">
              <a:rPr lang="en-US" smtClean="0"/>
              <a:pPr/>
              <a:t>20</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defTabSz="896938" eaLnBrk="1" hangingPunct="1"/>
            <a:r>
              <a:rPr lang="en-US" smtClean="0"/>
              <a:t>Update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defTabSz="896938" eaLnBrk="1" hangingPunct="1"/>
            <a:endParaRPr lang="en-US" smtClean="0"/>
          </a:p>
        </p:txBody>
      </p:sp>
      <p:sp>
        <p:nvSpPr>
          <p:cNvPr id="36868" name="Slide Number Placeholder 3"/>
          <p:cNvSpPr>
            <a:spLocks noGrp="1"/>
          </p:cNvSpPr>
          <p:nvPr>
            <p:ph type="sldNum" sz="quarter" idx="5"/>
          </p:nvPr>
        </p:nvSpPr>
        <p:spPr>
          <a:noFill/>
        </p:spPr>
        <p:txBody>
          <a:bodyPr/>
          <a:lstStyle/>
          <a:p>
            <a:fld id="{D6113B89-7088-4FAF-8AF2-93230E614166}" type="slidenum">
              <a:rPr lang="en-US" smtClean="0"/>
              <a:pPr/>
              <a:t>22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A549214-FD78-4473-8B11-142B9C06391E}" type="slidenum">
              <a:rPr lang="en-US" smtClean="0"/>
              <a:pPr/>
              <a:t>23</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F48D3DF-18B4-474C-89E7-21DE88A2F9F1}" type="slidenum">
              <a:rPr lang="en-US" smtClean="0"/>
              <a:pPr/>
              <a:t>24</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a:buFontTx/>
              <a:buChar char="•"/>
            </a:pPr>
            <a:r>
              <a:rPr lang="en-US" sz="1900" smtClean="0"/>
              <a:t> Although the current drought started in the fall of last year, Lake Meredith seems to be suffering from a longer drought that started in the 1990s. </a:t>
            </a:r>
          </a:p>
          <a:p>
            <a:pPr>
              <a:buFontTx/>
              <a:buChar char="•"/>
            </a:pPr>
            <a:r>
              <a:rPr lang="en-US" sz="1900" smtClean="0"/>
              <a:t> Officially, the conservation storage, the volume of water available for use, is currently zero.</a:t>
            </a:r>
          </a:p>
          <a:p>
            <a:pPr>
              <a:buFontTx/>
              <a:buChar char="•"/>
            </a:pPr>
            <a:endParaRPr lang="en-US" sz="1900" smtClean="0"/>
          </a:p>
          <a:p>
            <a:r>
              <a:rPr lang="en-US" sz="1900" b="1" smtClean="0"/>
              <a:t>For your back pocket: </a:t>
            </a:r>
            <a:r>
              <a:rPr lang="en-US" sz="1900" smtClean="0"/>
              <a:t>Folks don’t fully understand what the cause is. Likely to be due to several issues: less runoff, impacts of groundwater pumping, less inflow from New Mexico.</a:t>
            </a:r>
          </a:p>
        </p:txBody>
      </p:sp>
      <p:sp>
        <p:nvSpPr>
          <p:cNvPr id="38916" name="Slide Number Placeholder 3"/>
          <p:cNvSpPr>
            <a:spLocks noGrp="1"/>
          </p:cNvSpPr>
          <p:nvPr>
            <p:ph type="sldNum" sz="quarter" idx="5"/>
          </p:nvPr>
        </p:nvSpPr>
        <p:spPr>
          <a:noFill/>
        </p:spPr>
        <p:txBody>
          <a:bodyPr/>
          <a:lstStyle/>
          <a:p>
            <a:fld id="{190B6848-A30F-4707-A828-2DE3BEB779F1}" type="slidenum">
              <a:rPr lang="en-US" smtClean="0"/>
              <a:pPr/>
              <a:t>25</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5954ABD-0BCD-4BB0-849A-77EC64D597D5}" type="slidenum">
              <a:rPr lang="en-US" smtClean="0"/>
              <a:pPr/>
              <a:t>26</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D62C230-2B33-4676-9DAD-79984B562D9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wmf"/></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wmf"/><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wmf"/><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11175"/>
            <a:ext cx="7772400" cy="1470025"/>
          </a:xfrm>
        </p:spPr>
        <p:txBody>
          <a:bodyPr>
            <a:noAutofit/>
          </a:bodyPr>
          <a:lstStyle/>
          <a:p>
            <a:r>
              <a:rPr lang="en-US" b="1" dirty="0" smtClean="0"/>
              <a:t>Responding </a:t>
            </a:r>
            <a:br>
              <a:rPr lang="en-US" b="1" dirty="0" smtClean="0"/>
            </a:br>
            <a:r>
              <a:rPr lang="en-US" b="1" dirty="0" smtClean="0"/>
              <a:t>to </a:t>
            </a:r>
            <a:r>
              <a:rPr lang="en-US" b="1" dirty="0" smtClean="0">
                <a:solidFill>
                  <a:schemeClr val="accent6">
                    <a:lumMod val="75000"/>
                  </a:schemeClr>
                </a:solidFill>
              </a:rPr>
              <a:t>drought</a:t>
            </a:r>
            <a:r>
              <a:rPr lang="en-US" b="1" dirty="0" smtClean="0"/>
              <a:t> (and </a:t>
            </a:r>
            <a:r>
              <a:rPr lang="en-US" b="1" dirty="0" err="1" smtClean="0">
                <a:solidFill>
                  <a:schemeClr val="accent6">
                    <a:lumMod val="75000"/>
                  </a:schemeClr>
                </a:solidFill>
              </a:rPr>
              <a:t>megadrought</a:t>
            </a:r>
            <a:r>
              <a:rPr lang="en-US" b="1" dirty="0" smtClean="0">
                <a:solidFill>
                  <a:schemeClr val="accent6">
                    <a:lumMod val="75000"/>
                  </a:schemeClr>
                </a:solidFill>
              </a:rPr>
              <a:t>!</a:t>
            </a:r>
            <a:r>
              <a:rPr lang="en-US" b="1" dirty="0" smtClean="0"/>
              <a:t>) </a:t>
            </a:r>
            <a:br>
              <a:rPr lang="en-US" b="1" dirty="0" smtClean="0"/>
            </a:br>
            <a:r>
              <a:rPr lang="en-US" b="1" dirty="0" smtClean="0"/>
              <a:t>in Texas</a:t>
            </a:r>
            <a:endParaRPr lang="en-US" b="1" dirty="0"/>
          </a:p>
        </p:txBody>
      </p:sp>
      <p:sp>
        <p:nvSpPr>
          <p:cNvPr id="3" name="Subtitle 2"/>
          <p:cNvSpPr>
            <a:spLocks noGrp="1"/>
          </p:cNvSpPr>
          <p:nvPr>
            <p:ph type="subTitle" idx="1"/>
          </p:nvPr>
        </p:nvSpPr>
        <p:spPr>
          <a:xfrm>
            <a:off x="1219200" y="4191000"/>
            <a:ext cx="6400800" cy="1752600"/>
          </a:xfrm>
        </p:spPr>
        <p:txBody>
          <a:bodyPr>
            <a:normAutofit/>
          </a:bodyPr>
          <a:lstStyle/>
          <a:p>
            <a:r>
              <a:rPr lang="en-US" dirty="0" smtClean="0">
                <a:solidFill>
                  <a:schemeClr val="accent6">
                    <a:lumMod val="75000"/>
                  </a:schemeClr>
                </a:solidFill>
              </a:rPr>
              <a:t>Robert E. Mace</a:t>
            </a:r>
            <a:r>
              <a:rPr lang="en-US" sz="2200" dirty="0" smtClean="0"/>
              <a:t>, Ph.D., P.G.</a:t>
            </a:r>
          </a:p>
          <a:p>
            <a:r>
              <a:rPr lang="en-US" sz="2200" dirty="0" smtClean="0"/>
              <a:t>Texas Water Development Board</a:t>
            </a:r>
          </a:p>
          <a:p>
            <a:r>
              <a:rPr lang="en-US" sz="2200" dirty="0" smtClean="0"/>
              <a:t>March 27, 2012</a:t>
            </a:r>
          </a:p>
          <a:p>
            <a:endParaRPr lang="en-US" sz="2200" dirty="0"/>
          </a:p>
        </p:txBody>
      </p:sp>
      <p:pic>
        <p:nvPicPr>
          <p:cNvPr id="1026" name="Picture 2" descr="C:\Documents and Settings\rmace\Local Settings\Temporary Internet Files\Content.IE5\J7RT0W1P\MC900104974[1].wmf"/>
          <p:cNvPicPr>
            <a:picLocks noChangeAspect="1" noChangeArrowheads="1"/>
          </p:cNvPicPr>
          <p:nvPr/>
        </p:nvPicPr>
        <p:blipFill>
          <a:blip r:embed="rId2" cstate="print"/>
          <a:srcRect/>
          <a:stretch>
            <a:fillRect/>
          </a:stretch>
        </p:blipFill>
        <p:spPr bwMode="auto">
          <a:xfrm>
            <a:off x="2057400" y="1600200"/>
            <a:ext cx="838200" cy="839040"/>
          </a:xfrm>
          <a:prstGeom prst="rect">
            <a:avLst/>
          </a:prstGeom>
          <a:noFill/>
        </p:spPr>
      </p:pic>
      <p:pic>
        <p:nvPicPr>
          <p:cNvPr id="5" name="Picture 2" descr="C:\Documents and Settings\rmace\Local Settings\Temporary Internet Files\Content.IE5\J7RT0W1P\MC900104974[1].wmf"/>
          <p:cNvPicPr>
            <a:picLocks noChangeAspect="1" noChangeArrowheads="1"/>
          </p:cNvPicPr>
          <p:nvPr/>
        </p:nvPicPr>
        <p:blipFill>
          <a:blip r:embed="rId2" cstate="print"/>
          <a:srcRect/>
          <a:stretch>
            <a:fillRect/>
          </a:stretch>
        </p:blipFill>
        <p:spPr bwMode="auto">
          <a:xfrm>
            <a:off x="5410200" y="1524000"/>
            <a:ext cx="2743200" cy="2745949"/>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re-devel"/>
          <p:cNvPicPr>
            <a:picLocks noChangeAspect="1" noChangeArrowheads="1"/>
          </p:cNvPicPr>
          <p:nvPr/>
        </p:nvPicPr>
        <p:blipFill>
          <a:blip r:embed="rId2" cstate="print"/>
          <a:srcRect/>
          <a:stretch>
            <a:fillRect/>
          </a:stretch>
        </p:blipFill>
        <p:spPr bwMode="auto">
          <a:xfrm>
            <a:off x="687388" y="2136775"/>
            <a:ext cx="7769225" cy="4340225"/>
          </a:xfrm>
          <a:prstGeom prst="rect">
            <a:avLst/>
          </a:prstGeom>
          <a:noFill/>
          <a:ln w="9525">
            <a:noFill/>
            <a:miter lim="800000"/>
            <a:headEnd/>
            <a:tailEnd/>
          </a:ln>
        </p:spPr>
      </p:pic>
      <p:sp>
        <p:nvSpPr>
          <p:cNvPr id="9219" name="Rectangle 3"/>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a:solidFill>
                  <a:srgbClr val="CC3300"/>
                </a:solidFill>
              </a:rPr>
              <a:t>Confined aquifer</a:t>
            </a:r>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7"/>
          <p:cNvPicPr>
            <a:picLocks noChangeAspect="1" noChangeArrowheads="1"/>
          </p:cNvPicPr>
          <p:nvPr/>
        </p:nvPicPr>
        <p:blipFill>
          <a:blip r:embed="rId3" cstate="print"/>
          <a:srcRect/>
          <a:stretch>
            <a:fillRect/>
          </a:stretch>
        </p:blipFill>
        <p:spPr bwMode="auto">
          <a:xfrm>
            <a:off x="381000" y="457200"/>
            <a:ext cx="8153400" cy="5838825"/>
          </a:xfrm>
          <a:prstGeom prst="rect">
            <a:avLst/>
          </a:prstGeom>
          <a:noFill/>
          <a:ln w="9525">
            <a:noFill/>
            <a:miter lim="800000"/>
            <a:headEnd/>
            <a:tailEnd/>
          </a:ln>
        </p:spPr>
      </p:pic>
      <p:sp>
        <p:nvSpPr>
          <p:cNvPr id="10243" name="Text Box 3"/>
          <p:cNvSpPr txBox="1">
            <a:spLocks noChangeArrowheads="1"/>
          </p:cNvSpPr>
          <p:nvPr/>
        </p:nvSpPr>
        <p:spPr bwMode="auto">
          <a:xfrm>
            <a:off x="5334000" y="473075"/>
            <a:ext cx="2984500" cy="584200"/>
          </a:xfrm>
          <a:prstGeom prst="rect">
            <a:avLst/>
          </a:prstGeom>
          <a:noFill/>
          <a:ln w="9525">
            <a:noFill/>
            <a:miter lim="800000"/>
            <a:headEnd/>
            <a:tailEnd/>
          </a:ln>
        </p:spPr>
        <p:txBody>
          <a:bodyPr wrap="none">
            <a:spAutoFit/>
          </a:bodyPr>
          <a:lstStyle/>
          <a:p>
            <a:r>
              <a:rPr lang="en-US" sz="3200" b="1">
                <a:solidFill>
                  <a:srgbClr val="FF0000"/>
                </a:solidFill>
              </a:rPr>
              <a:t>Major aquifers</a:t>
            </a: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7"/>
          <p:cNvPicPr>
            <a:picLocks noChangeAspect="1" noChangeArrowheads="1"/>
          </p:cNvPicPr>
          <p:nvPr/>
        </p:nvPicPr>
        <p:blipFill>
          <a:blip r:embed="rId2" cstate="print"/>
          <a:srcRect/>
          <a:stretch>
            <a:fillRect/>
          </a:stretch>
        </p:blipFill>
        <p:spPr bwMode="auto">
          <a:xfrm>
            <a:off x="381000" y="457200"/>
            <a:ext cx="8305800" cy="5888038"/>
          </a:xfrm>
          <a:prstGeom prst="rect">
            <a:avLst/>
          </a:prstGeom>
          <a:noFill/>
          <a:ln w="9525">
            <a:noFill/>
            <a:miter lim="800000"/>
            <a:headEnd/>
            <a:tailEnd/>
          </a:ln>
        </p:spPr>
      </p:pic>
      <p:sp>
        <p:nvSpPr>
          <p:cNvPr id="11267" name="Text Box 3"/>
          <p:cNvSpPr txBox="1">
            <a:spLocks noChangeArrowheads="1"/>
          </p:cNvSpPr>
          <p:nvPr/>
        </p:nvSpPr>
        <p:spPr bwMode="auto">
          <a:xfrm>
            <a:off x="5334000" y="473075"/>
            <a:ext cx="2979738" cy="579438"/>
          </a:xfrm>
          <a:prstGeom prst="rect">
            <a:avLst/>
          </a:prstGeom>
          <a:noFill/>
          <a:ln w="9525">
            <a:noFill/>
            <a:miter lim="800000"/>
            <a:headEnd/>
            <a:tailEnd/>
          </a:ln>
        </p:spPr>
        <p:txBody>
          <a:bodyPr wrap="none">
            <a:spAutoFit/>
          </a:bodyPr>
          <a:lstStyle/>
          <a:p>
            <a:r>
              <a:rPr lang="en-US" sz="3200" b="1">
                <a:solidFill>
                  <a:srgbClr val="FF0000"/>
                </a:solidFill>
              </a:rPr>
              <a:t>Minor aquifers</a:t>
            </a:r>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dm-201202.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229600" cy="1143000"/>
          </a:xfrm>
        </p:spPr>
        <p:txBody>
          <a:bodyPr/>
          <a:lstStyle/>
          <a:p>
            <a:pPr algn="l"/>
            <a:r>
              <a:rPr lang="en-US" dirty="0" smtClean="0"/>
              <a:t>Outline</a:t>
            </a:r>
            <a:endParaRPr lang="en-US" dirty="0"/>
          </a:p>
        </p:txBody>
      </p:sp>
      <p:sp>
        <p:nvSpPr>
          <p:cNvPr id="3" name="Content Placeholder 2"/>
          <p:cNvSpPr>
            <a:spLocks noGrp="1"/>
          </p:cNvSpPr>
          <p:nvPr>
            <p:ph idx="1"/>
          </p:nvPr>
        </p:nvSpPr>
        <p:spPr/>
        <p:txBody>
          <a:bodyPr/>
          <a:lstStyle/>
          <a:p>
            <a:r>
              <a:rPr lang="en-US" dirty="0" smtClean="0"/>
              <a:t>How drought impacts water supplies</a:t>
            </a:r>
          </a:p>
          <a:p>
            <a:r>
              <a:rPr lang="en-US" b="1" dirty="0" smtClean="0">
                <a:solidFill>
                  <a:srgbClr val="FF0000"/>
                </a:solidFill>
              </a:rPr>
              <a:t>Dang that drought last year was nasty!</a:t>
            </a:r>
          </a:p>
          <a:p>
            <a:r>
              <a:rPr lang="en-US" dirty="0" smtClean="0"/>
              <a:t>What do we do to prepare for drought?</a:t>
            </a:r>
          </a:p>
          <a:p>
            <a:r>
              <a:rPr lang="en-US" dirty="0" smtClean="0"/>
              <a:t>What will we do if the (real) big one hits?</a:t>
            </a:r>
          </a:p>
          <a:p>
            <a:r>
              <a:rPr lang="en-US" dirty="0" smtClean="0"/>
              <a:t>(Short-term) predictions…</a:t>
            </a:r>
            <a:endParaRPr lang="en-US" dirty="0"/>
          </a:p>
        </p:txBody>
      </p:sp>
      <p:pic>
        <p:nvPicPr>
          <p:cNvPr id="4" name="Picture 2" descr="C:\Documents and Settings\rmace\Local Settings\Temporary Internet Files\Content.IE5\J7RT0W1P\MC900104974[1].wmf"/>
          <p:cNvPicPr>
            <a:picLocks noChangeAspect="1" noChangeArrowheads="1"/>
          </p:cNvPicPr>
          <p:nvPr/>
        </p:nvPicPr>
        <p:blipFill>
          <a:blip r:embed="rId2" cstate="print"/>
          <a:srcRect/>
          <a:stretch>
            <a:fillRect/>
          </a:stretch>
        </p:blipFill>
        <p:spPr bwMode="auto">
          <a:xfrm>
            <a:off x="533400" y="228600"/>
            <a:ext cx="1219200" cy="122042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wnloads1.jpg"/>
          <p:cNvPicPr>
            <a:picLocks noChangeAspect="1"/>
          </p:cNvPicPr>
          <p:nvPr/>
        </p:nvPicPr>
        <p:blipFill>
          <a:blip r:embed="rId2" cstate="print"/>
          <a:stretch>
            <a:fillRect/>
          </a:stretch>
        </p:blipFill>
        <p:spPr>
          <a:xfrm>
            <a:off x="0" y="838200"/>
            <a:ext cx="9144000" cy="332610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lstStyle/>
          <a:p>
            <a:r>
              <a:rPr lang="en-US" b="1" dirty="0" smtClean="0"/>
              <a:t>Records</a:t>
            </a:r>
            <a:endParaRPr lang="en-US" b="1" dirty="0"/>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smtClean="0"/>
              <a:t>Worst one-year drought on record</a:t>
            </a:r>
          </a:p>
          <a:p>
            <a:r>
              <a:rPr lang="en-US" dirty="0" smtClean="0"/>
              <a:t>Driest period on record</a:t>
            </a:r>
          </a:p>
          <a:p>
            <a:r>
              <a:rPr lang="en-US" dirty="0" smtClean="0"/>
              <a:t>Hottest period on record</a:t>
            </a:r>
          </a:p>
          <a:p>
            <a:r>
              <a:rPr lang="en-US" dirty="0" smtClean="0"/>
              <a:t>Statewide reservoir storage lowest since 1978 </a:t>
            </a:r>
            <a:br>
              <a:rPr lang="en-US" dirty="0" smtClean="0"/>
            </a:br>
            <a:r>
              <a:rPr lang="en-US" dirty="0" smtClean="0"/>
              <a:t>at &lt;60%</a:t>
            </a:r>
          </a:p>
          <a:p>
            <a:r>
              <a:rPr lang="en-US" dirty="0" smtClean="0"/>
              <a:t>Ag losses at $7.62 billion</a:t>
            </a:r>
          </a:p>
          <a:p>
            <a:pPr lvl="1"/>
            <a:r>
              <a:rPr lang="en-US" dirty="0" smtClean="0"/>
              <a:t>50% cotton crop lost in West Texas</a:t>
            </a:r>
          </a:p>
          <a:p>
            <a:pPr lvl="1"/>
            <a:r>
              <a:rPr lang="en-US" dirty="0" smtClean="0"/>
              <a:t>Ranchers selling herds</a:t>
            </a:r>
          </a:p>
          <a:p>
            <a:r>
              <a:rPr lang="en-US" dirty="0" smtClean="0"/>
              <a:t>~ 4 million acres burned by wildfires</a:t>
            </a:r>
          </a:p>
          <a:p>
            <a:r>
              <a:rPr lang="en-US" dirty="0" smtClean="0"/>
              <a:t>Rivers with first-time calls on water rights</a:t>
            </a:r>
          </a:p>
          <a:p>
            <a:endParaRPr lang="en-US" dirty="0"/>
          </a:p>
        </p:txBody>
      </p:sp>
      <p:pic>
        <p:nvPicPr>
          <p:cNvPr id="4" name="Picture 3" descr="PDSIJuly2011.bmp"/>
          <p:cNvPicPr>
            <a:picLocks noChangeAspect="1"/>
          </p:cNvPicPr>
          <p:nvPr/>
        </p:nvPicPr>
        <p:blipFill>
          <a:blip r:embed="rId3" cstate="print">
            <a:clrChange>
              <a:clrFrom>
                <a:srgbClr val="FDFDFD"/>
              </a:clrFrom>
              <a:clrTo>
                <a:srgbClr val="FDFDFD">
                  <a:alpha val="0"/>
                </a:srgbClr>
              </a:clrTo>
            </a:clrChange>
          </a:blip>
          <a:stretch>
            <a:fillRect/>
          </a:stretch>
        </p:blipFill>
        <p:spPr>
          <a:xfrm>
            <a:off x="228600" y="228600"/>
            <a:ext cx="2048246" cy="1295400"/>
          </a:xfrm>
          <a:prstGeom prst="rect">
            <a:avLst/>
          </a:prstGeom>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838200" y="180975"/>
            <a:ext cx="7162800" cy="649605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1447800"/>
            <a:ext cx="8787865" cy="5029200"/>
          </a:xfrm>
          <a:prstGeom prst="rect">
            <a:avLst/>
          </a:prstGeom>
          <a:noFill/>
          <a:ln w="9525">
            <a:noFill/>
            <a:miter lim="800000"/>
            <a:headEnd/>
            <a:tailEnd/>
          </a:ln>
        </p:spPr>
      </p:pic>
      <p:sp>
        <p:nvSpPr>
          <p:cNvPr id="5" name="TextBox 4"/>
          <p:cNvSpPr txBox="1"/>
          <p:nvPr/>
        </p:nvSpPr>
        <p:spPr>
          <a:xfrm>
            <a:off x="1447800" y="381000"/>
            <a:ext cx="6034857" cy="923330"/>
          </a:xfrm>
          <a:prstGeom prst="rect">
            <a:avLst/>
          </a:prstGeom>
          <a:noFill/>
        </p:spPr>
        <p:txBody>
          <a:bodyPr wrap="none" rtlCol="0">
            <a:spAutoFit/>
          </a:bodyPr>
          <a:lstStyle/>
          <a:p>
            <a:r>
              <a:rPr lang="en-US" sz="5400" b="1" dirty="0" smtClean="0">
                <a:solidFill>
                  <a:srgbClr val="FF0000"/>
                </a:solidFill>
              </a:rPr>
              <a:t>“Heat Misery Index”</a:t>
            </a:r>
            <a:endParaRPr lang="en-US" sz="5400" b="1" dirty="0">
              <a:solidFill>
                <a:srgbClr val="FF0000"/>
              </a:solidFill>
            </a:endParaRPr>
          </a:p>
        </p:txBody>
      </p:sp>
      <p:sp>
        <p:nvSpPr>
          <p:cNvPr id="6" name="TextBox 5"/>
          <p:cNvSpPr txBox="1"/>
          <p:nvPr/>
        </p:nvSpPr>
        <p:spPr>
          <a:xfrm>
            <a:off x="5867400" y="6477000"/>
            <a:ext cx="3176126" cy="307777"/>
          </a:xfrm>
          <a:prstGeom prst="rect">
            <a:avLst/>
          </a:prstGeom>
          <a:noFill/>
        </p:spPr>
        <p:txBody>
          <a:bodyPr wrap="none" rtlCol="0">
            <a:spAutoFit/>
          </a:bodyPr>
          <a:lstStyle/>
          <a:p>
            <a:r>
              <a:rPr lang="en-US" sz="1400" dirty="0" smtClean="0"/>
              <a:t>from the Office of the State Climatologist</a:t>
            </a:r>
            <a:endParaRPr lang="en-US" sz="1400" dirty="0"/>
          </a:p>
        </p:txBody>
      </p:sp>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rmace\Local Settings\Temporary Internet Files\Content.IE5\MHWX072Y\MC900013477[1].wmf"/>
          <p:cNvPicPr>
            <a:picLocks noChangeAspect="1" noChangeArrowheads="1"/>
          </p:cNvPicPr>
          <p:nvPr/>
        </p:nvPicPr>
        <p:blipFill>
          <a:blip r:embed="rId2" cstate="print"/>
          <a:srcRect/>
          <a:stretch>
            <a:fillRect/>
          </a:stretch>
        </p:blipFill>
        <p:spPr bwMode="auto">
          <a:xfrm>
            <a:off x="76200" y="487363"/>
            <a:ext cx="6096000" cy="5989637"/>
          </a:xfrm>
          <a:prstGeom prst="rect">
            <a:avLst/>
          </a:prstGeom>
          <a:noFill/>
          <a:ln w="9525">
            <a:noFill/>
            <a:miter lim="800000"/>
            <a:headEnd/>
            <a:tailEnd/>
          </a:ln>
        </p:spPr>
      </p:pic>
      <p:sp>
        <p:nvSpPr>
          <p:cNvPr id="14339" name="TextBox 2"/>
          <p:cNvSpPr txBox="1">
            <a:spLocks noChangeArrowheads="1"/>
          </p:cNvSpPr>
          <p:nvPr/>
        </p:nvSpPr>
        <p:spPr bwMode="auto">
          <a:xfrm>
            <a:off x="3313113" y="685800"/>
            <a:ext cx="5616575" cy="954088"/>
          </a:xfrm>
          <a:prstGeom prst="rect">
            <a:avLst/>
          </a:prstGeom>
          <a:noFill/>
          <a:ln w="9525">
            <a:noFill/>
            <a:miter lim="800000"/>
            <a:headEnd/>
            <a:tailEnd/>
          </a:ln>
        </p:spPr>
        <p:txBody>
          <a:bodyPr wrap="none">
            <a:spAutoFit/>
          </a:bodyPr>
          <a:lstStyle/>
          <a:p>
            <a:pPr algn="ctr"/>
            <a:r>
              <a:rPr lang="en-US" sz="2800" b="1">
                <a:solidFill>
                  <a:srgbClr val="993300"/>
                </a:solidFill>
              </a:rPr>
              <a:t>Evaporation higher than normal</a:t>
            </a:r>
          </a:p>
          <a:p>
            <a:pPr algn="ctr"/>
            <a:r>
              <a:rPr lang="en-US" sz="2800" b="1">
                <a:solidFill>
                  <a:srgbClr val="993300"/>
                </a:solidFill>
              </a:rPr>
              <a:t>for the summer months</a:t>
            </a:r>
          </a:p>
        </p:txBody>
      </p:sp>
      <p:sp>
        <p:nvSpPr>
          <p:cNvPr id="14340" name="Oval 3"/>
          <p:cNvSpPr>
            <a:spLocks noChangeArrowheads="1"/>
          </p:cNvSpPr>
          <p:nvPr/>
        </p:nvSpPr>
        <p:spPr bwMode="auto">
          <a:xfrm>
            <a:off x="5943600" y="3124200"/>
            <a:ext cx="152400" cy="152400"/>
          </a:xfrm>
          <a:prstGeom prst="ellipse">
            <a:avLst/>
          </a:prstGeom>
          <a:solidFill>
            <a:srgbClr val="FF3399"/>
          </a:solidFill>
          <a:ln w="9525" algn="ctr">
            <a:solidFill>
              <a:schemeClr val="tx1"/>
            </a:solidFill>
            <a:round/>
            <a:headEnd/>
            <a:tailEnd/>
          </a:ln>
        </p:spPr>
        <p:txBody>
          <a:bodyPr/>
          <a:lstStyle/>
          <a:p>
            <a:endParaRPr lang="en-US"/>
          </a:p>
        </p:txBody>
      </p:sp>
      <p:sp>
        <p:nvSpPr>
          <p:cNvPr id="14341" name="TextBox 4"/>
          <p:cNvSpPr txBox="1">
            <a:spLocks noChangeArrowheads="1"/>
          </p:cNvSpPr>
          <p:nvPr/>
        </p:nvSpPr>
        <p:spPr bwMode="auto">
          <a:xfrm>
            <a:off x="6157913" y="2743200"/>
            <a:ext cx="1004887" cy="584200"/>
          </a:xfrm>
          <a:prstGeom prst="rect">
            <a:avLst/>
          </a:prstGeom>
          <a:noFill/>
          <a:ln w="9525">
            <a:noFill/>
            <a:miter lim="800000"/>
            <a:headEnd/>
            <a:tailEnd/>
          </a:ln>
        </p:spPr>
        <p:txBody>
          <a:bodyPr wrap="none">
            <a:spAutoFit/>
          </a:bodyPr>
          <a:lstStyle/>
          <a:p>
            <a:r>
              <a:rPr lang="en-US" sz="3200" b="1"/>
              <a:t>10%</a:t>
            </a:r>
          </a:p>
        </p:txBody>
      </p:sp>
      <p:sp>
        <p:nvSpPr>
          <p:cNvPr id="14342" name="TextBox 5"/>
          <p:cNvSpPr txBox="1">
            <a:spLocks noChangeArrowheads="1"/>
          </p:cNvSpPr>
          <p:nvPr/>
        </p:nvSpPr>
        <p:spPr bwMode="auto">
          <a:xfrm>
            <a:off x="3795713" y="3505200"/>
            <a:ext cx="1004887" cy="584200"/>
          </a:xfrm>
          <a:prstGeom prst="rect">
            <a:avLst/>
          </a:prstGeom>
          <a:noFill/>
          <a:ln w="9525">
            <a:noFill/>
            <a:miter lim="800000"/>
            <a:headEnd/>
            <a:tailEnd/>
          </a:ln>
        </p:spPr>
        <p:txBody>
          <a:bodyPr wrap="none">
            <a:spAutoFit/>
          </a:bodyPr>
          <a:lstStyle/>
          <a:p>
            <a:r>
              <a:rPr lang="en-US" sz="3200" b="1"/>
              <a:t>23%</a:t>
            </a:r>
          </a:p>
        </p:txBody>
      </p:sp>
      <p:sp>
        <p:nvSpPr>
          <p:cNvPr id="14343" name="Oval 6"/>
          <p:cNvSpPr>
            <a:spLocks noChangeArrowheads="1"/>
          </p:cNvSpPr>
          <p:nvPr/>
        </p:nvSpPr>
        <p:spPr bwMode="auto">
          <a:xfrm>
            <a:off x="2514600" y="3124200"/>
            <a:ext cx="152400" cy="152400"/>
          </a:xfrm>
          <a:prstGeom prst="ellipse">
            <a:avLst/>
          </a:prstGeom>
          <a:solidFill>
            <a:srgbClr val="FF3399"/>
          </a:solidFill>
          <a:ln w="9525" algn="ctr">
            <a:solidFill>
              <a:schemeClr val="tx1"/>
            </a:solidFill>
            <a:round/>
            <a:headEnd/>
            <a:tailEnd/>
          </a:ln>
        </p:spPr>
        <p:txBody>
          <a:bodyPr/>
          <a:lstStyle/>
          <a:p>
            <a:endParaRPr lang="en-US"/>
          </a:p>
        </p:txBody>
      </p:sp>
      <p:sp>
        <p:nvSpPr>
          <p:cNvPr id="14344" name="TextBox 7"/>
          <p:cNvSpPr txBox="1">
            <a:spLocks noChangeArrowheads="1"/>
          </p:cNvSpPr>
          <p:nvPr/>
        </p:nvSpPr>
        <p:spPr bwMode="auto">
          <a:xfrm>
            <a:off x="2743200" y="2667000"/>
            <a:ext cx="1004888" cy="584200"/>
          </a:xfrm>
          <a:prstGeom prst="rect">
            <a:avLst/>
          </a:prstGeom>
          <a:noFill/>
          <a:ln w="9525">
            <a:noFill/>
            <a:miter lim="800000"/>
            <a:headEnd/>
            <a:tailEnd/>
          </a:ln>
        </p:spPr>
        <p:txBody>
          <a:bodyPr wrap="none">
            <a:spAutoFit/>
          </a:bodyPr>
          <a:lstStyle/>
          <a:p>
            <a:r>
              <a:rPr lang="en-US" sz="3200" b="1"/>
              <a:t>43%</a:t>
            </a:r>
          </a:p>
        </p:txBody>
      </p:sp>
      <p:sp>
        <p:nvSpPr>
          <p:cNvPr id="14345" name="Oval 8"/>
          <p:cNvSpPr>
            <a:spLocks noChangeArrowheads="1"/>
          </p:cNvSpPr>
          <p:nvPr/>
        </p:nvSpPr>
        <p:spPr bwMode="auto">
          <a:xfrm>
            <a:off x="228600" y="2362200"/>
            <a:ext cx="152400" cy="152400"/>
          </a:xfrm>
          <a:prstGeom prst="ellipse">
            <a:avLst/>
          </a:prstGeom>
          <a:solidFill>
            <a:srgbClr val="FF3399"/>
          </a:solidFill>
          <a:ln w="9525" algn="ctr">
            <a:solidFill>
              <a:schemeClr val="tx1"/>
            </a:solidFill>
            <a:round/>
            <a:headEnd/>
            <a:tailEnd/>
          </a:ln>
        </p:spPr>
        <p:txBody>
          <a:bodyPr/>
          <a:lstStyle/>
          <a:p>
            <a:endParaRPr lang="en-US"/>
          </a:p>
        </p:txBody>
      </p:sp>
      <p:sp>
        <p:nvSpPr>
          <p:cNvPr id="14346" name="TextBox 9"/>
          <p:cNvSpPr txBox="1">
            <a:spLocks noChangeArrowheads="1"/>
          </p:cNvSpPr>
          <p:nvPr/>
        </p:nvSpPr>
        <p:spPr bwMode="auto">
          <a:xfrm>
            <a:off x="304800" y="1828800"/>
            <a:ext cx="1004888" cy="584200"/>
          </a:xfrm>
          <a:prstGeom prst="rect">
            <a:avLst/>
          </a:prstGeom>
          <a:noFill/>
          <a:ln w="9525">
            <a:noFill/>
            <a:miter lim="800000"/>
            <a:headEnd/>
            <a:tailEnd/>
          </a:ln>
        </p:spPr>
        <p:txBody>
          <a:bodyPr wrap="none">
            <a:spAutoFit/>
          </a:bodyPr>
          <a:lstStyle/>
          <a:p>
            <a:r>
              <a:rPr lang="en-US" sz="3200" b="1"/>
              <a:t>13%</a:t>
            </a:r>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229600" cy="1143000"/>
          </a:xfrm>
        </p:spPr>
        <p:txBody>
          <a:bodyPr/>
          <a:lstStyle/>
          <a:p>
            <a:pPr algn="l"/>
            <a:r>
              <a:rPr lang="en-US" dirty="0" smtClean="0"/>
              <a:t>Outline</a:t>
            </a:r>
            <a:endParaRPr lang="en-US" dirty="0"/>
          </a:p>
        </p:txBody>
      </p:sp>
      <p:sp>
        <p:nvSpPr>
          <p:cNvPr id="3" name="Content Placeholder 2"/>
          <p:cNvSpPr>
            <a:spLocks noGrp="1"/>
          </p:cNvSpPr>
          <p:nvPr>
            <p:ph idx="1"/>
          </p:nvPr>
        </p:nvSpPr>
        <p:spPr/>
        <p:txBody>
          <a:bodyPr/>
          <a:lstStyle/>
          <a:p>
            <a:r>
              <a:rPr lang="en-US" dirty="0" smtClean="0"/>
              <a:t>How drought impacts water supplies</a:t>
            </a:r>
          </a:p>
          <a:p>
            <a:r>
              <a:rPr lang="en-US" dirty="0" smtClean="0"/>
              <a:t>Dang that drought last year was nasty!</a:t>
            </a:r>
          </a:p>
          <a:p>
            <a:r>
              <a:rPr lang="en-US" dirty="0" smtClean="0"/>
              <a:t>What do we do to prepare for drought?</a:t>
            </a:r>
          </a:p>
          <a:p>
            <a:r>
              <a:rPr lang="en-US" dirty="0" smtClean="0"/>
              <a:t>What will we do if the (real) big one hits?</a:t>
            </a:r>
          </a:p>
          <a:p>
            <a:r>
              <a:rPr lang="en-US" dirty="0" smtClean="0"/>
              <a:t>(Short-term) predictions…</a:t>
            </a:r>
          </a:p>
        </p:txBody>
      </p:sp>
      <p:pic>
        <p:nvPicPr>
          <p:cNvPr id="4" name="Picture 2" descr="C:\Documents and Settings\rmace\Local Settings\Temporary Internet Files\Content.IE5\J7RT0W1P\MC900104974[1].wmf"/>
          <p:cNvPicPr>
            <a:picLocks noChangeAspect="1" noChangeArrowheads="1"/>
          </p:cNvPicPr>
          <p:nvPr/>
        </p:nvPicPr>
        <p:blipFill>
          <a:blip r:embed="rId2" cstate="print"/>
          <a:srcRect/>
          <a:stretch>
            <a:fillRect/>
          </a:stretch>
        </p:blipFill>
        <p:spPr bwMode="auto">
          <a:xfrm>
            <a:off x="533400" y="228600"/>
            <a:ext cx="1219200" cy="122042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idgewater.twdb.texas.gov/Reservoirs/TWC/Rsv2/state.gif"/>
          <p:cNvPicPr>
            <a:picLocks noChangeAspect="1" noChangeArrowheads="1"/>
          </p:cNvPicPr>
          <p:nvPr/>
        </p:nvPicPr>
        <p:blipFill>
          <a:blip r:embed="rId3" cstate="print"/>
          <a:srcRect/>
          <a:stretch>
            <a:fillRect/>
          </a:stretch>
        </p:blipFill>
        <p:spPr bwMode="auto">
          <a:xfrm>
            <a:off x="0" y="431800"/>
            <a:ext cx="9144000" cy="6400800"/>
          </a:xfrm>
          <a:prstGeom prst="rect">
            <a:avLst/>
          </a:prstGeom>
          <a:noFill/>
          <a:ln w="9525">
            <a:noFill/>
            <a:miter lim="800000"/>
            <a:headEnd/>
            <a:tailEnd/>
          </a:ln>
        </p:spPr>
      </p:pic>
      <p:sp>
        <p:nvSpPr>
          <p:cNvPr id="15363" name="Rectangle 1"/>
          <p:cNvSpPr>
            <a:spLocks noChangeArrowheads="1"/>
          </p:cNvSpPr>
          <p:nvPr/>
        </p:nvSpPr>
        <p:spPr bwMode="auto">
          <a:xfrm>
            <a:off x="0" y="0"/>
            <a:ext cx="9144000" cy="0"/>
          </a:xfrm>
          <a:prstGeom prst="rect">
            <a:avLst/>
          </a:prstGeom>
          <a:noFill/>
          <a:ln w="9525">
            <a:noFill/>
            <a:miter lim="800000"/>
            <a:headEnd/>
            <a:tailEnd/>
          </a:ln>
        </p:spPr>
        <p:txBody>
          <a:bodyPr wrap="none" lIns="36501" tIns="33327" rIns="36501" bIns="33327" anchor="ctr">
            <a:spAutoFit/>
          </a:bodyPr>
          <a:lstStyle/>
          <a:p>
            <a:pPr eaLnBrk="1" hangingPunct="1"/>
            <a:r>
              <a:rPr lang="en-US"/>
              <a:t>  </a:t>
            </a:r>
            <a:r>
              <a:rPr lang="en-US" sz="23100"/>
              <a:t> </a:t>
            </a:r>
            <a:r>
              <a:rPr lang="en-US"/>
              <a:t>                                                                                                                                                                                                 &lt;&gt; </a:t>
            </a:r>
          </a:p>
        </p:txBody>
      </p:sp>
      <p:sp>
        <p:nvSpPr>
          <p:cNvPr id="15364" name="Rectangle 1"/>
          <p:cNvSpPr>
            <a:spLocks noChangeArrowheads="1"/>
          </p:cNvSpPr>
          <p:nvPr/>
        </p:nvSpPr>
        <p:spPr bwMode="auto">
          <a:xfrm>
            <a:off x="0" y="0"/>
            <a:ext cx="9144000" cy="0"/>
          </a:xfrm>
          <a:prstGeom prst="rect">
            <a:avLst/>
          </a:prstGeom>
          <a:noFill/>
          <a:ln w="9525">
            <a:noFill/>
            <a:miter lim="800000"/>
            <a:headEnd/>
            <a:tailEnd/>
          </a:ln>
        </p:spPr>
        <p:txBody>
          <a:bodyPr wrap="none" lIns="36501" tIns="33327" rIns="36501" bIns="33327" anchor="ctr">
            <a:spAutoFit/>
          </a:bodyPr>
          <a:lstStyle/>
          <a:p>
            <a:pPr eaLnBrk="1" hangingPunct="1"/>
            <a:r>
              <a:rPr lang="en-US"/>
              <a:t>  </a:t>
            </a:r>
            <a:r>
              <a:rPr lang="en-US" sz="23100"/>
              <a:t> </a:t>
            </a:r>
            <a:r>
              <a:rPr lang="en-US"/>
              <a:t>                                                                                                                                                                                                 &lt;&gt; </a:t>
            </a:r>
          </a:p>
        </p:txBody>
      </p:sp>
      <p:sp>
        <p:nvSpPr>
          <p:cNvPr id="15365" name="Rectangle 1"/>
          <p:cNvSpPr>
            <a:spLocks noChangeArrowheads="1"/>
          </p:cNvSpPr>
          <p:nvPr/>
        </p:nvSpPr>
        <p:spPr bwMode="auto">
          <a:xfrm>
            <a:off x="0" y="0"/>
            <a:ext cx="9144000" cy="0"/>
          </a:xfrm>
          <a:prstGeom prst="rect">
            <a:avLst/>
          </a:prstGeom>
          <a:noFill/>
          <a:ln w="9525">
            <a:noFill/>
            <a:miter lim="800000"/>
            <a:headEnd/>
            <a:tailEnd/>
          </a:ln>
        </p:spPr>
        <p:txBody>
          <a:bodyPr wrap="none" lIns="36501" tIns="33327" rIns="36501" bIns="33327" anchor="ctr">
            <a:spAutoFit/>
          </a:bodyPr>
          <a:lstStyle/>
          <a:p>
            <a:pPr eaLnBrk="1" hangingPunct="1"/>
            <a:r>
              <a:rPr lang="en-US"/>
              <a:t>  </a:t>
            </a:r>
            <a:r>
              <a:rPr lang="en-US" sz="23100"/>
              <a:t> </a:t>
            </a:r>
            <a:r>
              <a:rPr lang="en-US"/>
              <a:t>                                                                                                                                                                                                 &lt;&gt; </a:t>
            </a:r>
          </a:p>
        </p:txBody>
      </p:sp>
      <p:sp>
        <p:nvSpPr>
          <p:cNvPr id="15366" name="Rectangle 1"/>
          <p:cNvSpPr>
            <a:spLocks noChangeArrowheads="1"/>
          </p:cNvSpPr>
          <p:nvPr/>
        </p:nvSpPr>
        <p:spPr bwMode="auto">
          <a:xfrm>
            <a:off x="0" y="0"/>
            <a:ext cx="9144000" cy="0"/>
          </a:xfrm>
          <a:prstGeom prst="rect">
            <a:avLst/>
          </a:prstGeom>
          <a:noFill/>
          <a:ln w="9525">
            <a:noFill/>
            <a:miter lim="800000"/>
            <a:headEnd/>
            <a:tailEnd/>
          </a:ln>
        </p:spPr>
        <p:txBody>
          <a:bodyPr wrap="none" lIns="36501" tIns="33327" rIns="36501" bIns="33327" anchor="ctr">
            <a:spAutoFit/>
          </a:bodyPr>
          <a:lstStyle/>
          <a:p>
            <a:pPr eaLnBrk="1" hangingPunct="1"/>
            <a:r>
              <a:rPr lang="en-US"/>
              <a:t>  </a:t>
            </a:r>
            <a:r>
              <a:rPr lang="en-US" sz="23100"/>
              <a:t> </a:t>
            </a:r>
            <a:r>
              <a:rPr lang="en-US"/>
              <a:t>                                                                                                                                                                                                 &lt;&gt; </a:t>
            </a:r>
          </a:p>
        </p:txBody>
      </p:sp>
      <p:sp>
        <p:nvSpPr>
          <p:cNvPr id="15367" name="Rectangle 1"/>
          <p:cNvSpPr>
            <a:spLocks noChangeArrowheads="1"/>
          </p:cNvSpPr>
          <p:nvPr/>
        </p:nvSpPr>
        <p:spPr bwMode="auto">
          <a:xfrm>
            <a:off x="0" y="0"/>
            <a:ext cx="9144000" cy="0"/>
          </a:xfrm>
          <a:prstGeom prst="rect">
            <a:avLst/>
          </a:prstGeom>
          <a:noFill/>
          <a:ln w="9525">
            <a:noFill/>
            <a:miter lim="800000"/>
            <a:headEnd/>
            <a:tailEnd/>
          </a:ln>
        </p:spPr>
        <p:txBody>
          <a:bodyPr wrap="none" lIns="36501" tIns="33327" rIns="36501" bIns="33327" anchor="ctr">
            <a:spAutoFit/>
          </a:bodyPr>
          <a:lstStyle/>
          <a:p>
            <a:pPr eaLnBrk="1" hangingPunct="1"/>
            <a:r>
              <a:rPr lang="en-US"/>
              <a:t>  </a:t>
            </a:r>
            <a:r>
              <a:rPr lang="en-US" sz="23100"/>
              <a:t> </a:t>
            </a:r>
            <a:r>
              <a:rPr lang="en-US"/>
              <a:t>                                                                                                                                                                                                 &lt;&gt; </a:t>
            </a:r>
          </a:p>
        </p:txBody>
      </p:sp>
      <p:sp>
        <p:nvSpPr>
          <p:cNvPr id="9" name="TextBox 5"/>
          <p:cNvSpPr txBox="1">
            <a:spLocks noChangeArrowheads="1"/>
          </p:cNvSpPr>
          <p:nvPr/>
        </p:nvSpPr>
        <p:spPr bwMode="auto">
          <a:xfrm>
            <a:off x="0" y="161925"/>
            <a:ext cx="9144000" cy="523875"/>
          </a:xfrm>
          <a:prstGeom prst="rect">
            <a:avLst/>
          </a:prstGeom>
          <a:noFill/>
          <a:ln w="9525">
            <a:noFill/>
            <a:miter lim="800000"/>
            <a:headEnd/>
            <a:tailEnd/>
          </a:ln>
        </p:spPr>
        <p:txBody>
          <a:bodyPr>
            <a:spAutoFit/>
          </a:bodyPr>
          <a:lstStyle/>
          <a:p>
            <a:pPr algn="ctr">
              <a:defRPr/>
            </a:pPr>
            <a:r>
              <a:rPr lang="en-US" sz="2800" b="1" dirty="0">
                <a:solidFill>
                  <a:srgbClr val="FF0000"/>
                </a:solidFill>
                <a:latin typeface="+mn-lt"/>
                <a:cs typeface="Times New Roman" pitchFamily="18" charset="0"/>
              </a:rPr>
              <a:t>RESERVOIR CONSERVATION STORAGE DATA</a:t>
            </a:r>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2" descr="stateStats.png"/>
          <p:cNvPicPr>
            <a:picLocks noGrp="1" noChangeAspect="1"/>
          </p:cNvPicPr>
          <p:nvPr>
            <p:ph/>
          </p:nvPr>
        </p:nvPicPr>
        <p:blipFill>
          <a:blip r:embed="rId2" cstate="print"/>
          <a:srcRect/>
          <a:stretch>
            <a:fillRect/>
          </a:stretch>
        </p:blipFill>
        <p:spPr>
          <a:xfrm>
            <a:off x="533400" y="685800"/>
            <a:ext cx="7875588" cy="5791200"/>
          </a:xfrm>
        </p:spPr>
      </p:pic>
      <p:sp>
        <p:nvSpPr>
          <p:cNvPr id="3" name="TextBox 5"/>
          <p:cNvSpPr txBox="1">
            <a:spLocks noChangeArrowheads="1"/>
          </p:cNvSpPr>
          <p:nvPr/>
        </p:nvSpPr>
        <p:spPr bwMode="auto">
          <a:xfrm>
            <a:off x="0" y="161925"/>
            <a:ext cx="9144000" cy="523875"/>
          </a:xfrm>
          <a:prstGeom prst="rect">
            <a:avLst/>
          </a:prstGeom>
          <a:noFill/>
          <a:ln w="9525">
            <a:noFill/>
            <a:miter lim="800000"/>
            <a:headEnd/>
            <a:tailEnd/>
          </a:ln>
        </p:spPr>
        <p:txBody>
          <a:bodyPr>
            <a:spAutoFit/>
          </a:bodyPr>
          <a:lstStyle/>
          <a:p>
            <a:pPr algn="ctr">
              <a:defRPr/>
            </a:pPr>
            <a:r>
              <a:rPr lang="en-US" sz="2800" b="1" dirty="0">
                <a:solidFill>
                  <a:srgbClr val="FF0000"/>
                </a:solidFill>
                <a:latin typeface="+mn-lt"/>
                <a:cs typeface="Times New Roman" pitchFamily="18" charset="0"/>
              </a:rPr>
              <a:t>RESERVOIR CONSERVATION STORAGE DATA</a:t>
            </a:r>
          </a:p>
        </p:txBody>
      </p:sp>
      <p:cxnSp>
        <p:nvCxnSpPr>
          <p:cNvPr id="9" name="Straight Connector 8"/>
          <p:cNvCxnSpPr/>
          <p:nvPr/>
        </p:nvCxnSpPr>
        <p:spPr bwMode="auto">
          <a:xfrm flipV="1">
            <a:off x="1981200" y="4343400"/>
            <a:ext cx="457200" cy="304800"/>
          </a:xfrm>
          <a:prstGeom prst="line">
            <a:avLst/>
          </a:prstGeom>
          <a:ln>
            <a:solidFill>
              <a:srgbClr val="C7A1F1"/>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8" name="Straight Connector 7"/>
          <p:cNvCxnSpPr/>
          <p:nvPr/>
        </p:nvCxnSpPr>
        <p:spPr bwMode="auto">
          <a:xfrm flipV="1">
            <a:off x="2438400" y="4191000"/>
            <a:ext cx="381000" cy="152400"/>
          </a:xfrm>
          <a:prstGeom prst="line">
            <a:avLst/>
          </a:prstGeom>
          <a:ln>
            <a:solidFill>
              <a:srgbClr val="C7A1F1"/>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98625" y="585788"/>
            <a:ext cx="6337300" cy="6188075"/>
          </a:xfrm>
          <a:prstGeom prst="rect">
            <a:avLst/>
          </a:prstGeom>
          <a:noFill/>
          <a:ln w="9525">
            <a:noFill/>
            <a:miter lim="800000"/>
            <a:headEnd/>
            <a:tailEnd/>
          </a:ln>
        </p:spPr>
      </p:pic>
      <p:pic>
        <p:nvPicPr>
          <p:cNvPr id="17411"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5250" y="31750"/>
            <a:ext cx="3138488" cy="3070225"/>
          </a:xfrm>
          <a:prstGeom prst="rect">
            <a:avLst/>
          </a:prstGeom>
          <a:noFill/>
          <a:ln w="9525">
            <a:noFill/>
            <a:miter lim="800000"/>
            <a:headEnd/>
            <a:tailEnd/>
          </a:ln>
        </p:spPr>
      </p:pic>
      <p:pic>
        <p:nvPicPr>
          <p:cNvPr id="17412" name="Picture 2"/>
          <p:cNvPicPr>
            <a:picLocks noChangeAspect="1" noChangeArrowheads="1"/>
          </p:cNvPicPr>
          <p:nvPr/>
        </p:nvPicPr>
        <p:blipFill>
          <a:blip r:embed="rId5" cstate="print"/>
          <a:srcRect/>
          <a:stretch>
            <a:fillRect/>
          </a:stretch>
        </p:blipFill>
        <p:spPr bwMode="auto">
          <a:xfrm>
            <a:off x="201613" y="4945063"/>
            <a:ext cx="3117850" cy="1776412"/>
          </a:xfrm>
          <a:prstGeom prst="rect">
            <a:avLst/>
          </a:prstGeom>
          <a:noFill/>
          <a:ln w="9525">
            <a:noFill/>
            <a:miter lim="800000"/>
            <a:headEnd/>
            <a:tailEnd/>
          </a:ln>
        </p:spPr>
      </p:pic>
      <p:sp>
        <p:nvSpPr>
          <p:cNvPr id="17413" name="TextBox 5"/>
          <p:cNvSpPr txBox="1">
            <a:spLocks noChangeArrowheads="1"/>
          </p:cNvSpPr>
          <p:nvPr/>
        </p:nvSpPr>
        <p:spPr bwMode="auto">
          <a:xfrm>
            <a:off x="5022850" y="1155700"/>
            <a:ext cx="784225" cy="1016000"/>
          </a:xfrm>
          <a:prstGeom prst="rect">
            <a:avLst/>
          </a:prstGeom>
          <a:noFill/>
          <a:ln w="9525">
            <a:noFill/>
            <a:miter lim="800000"/>
            <a:headEnd/>
            <a:tailEnd/>
          </a:ln>
        </p:spPr>
        <p:txBody>
          <a:bodyPr wrap="none">
            <a:spAutoFit/>
          </a:bodyPr>
          <a:lstStyle/>
          <a:p>
            <a:r>
              <a:rPr lang="en-US" sz="6000"/>
              <a:t>**</a:t>
            </a:r>
          </a:p>
        </p:txBody>
      </p:sp>
      <p:sp>
        <p:nvSpPr>
          <p:cNvPr id="17414" name="TextBox 6"/>
          <p:cNvSpPr txBox="1">
            <a:spLocks noChangeArrowheads="1"/>
          </p:cNvSpPr>
          <p:nvPr/>
        </p:nvSpPr>
        <p:spPr bwMode="auto">
          <a:xfrm>
            <a:off x="5184775" y="866775"/>
            <a:ext cx="485775" cy="1016000"/>
          </a:xfrm>
          <a:prstGeom prst="rect">
            <a:avLst/>
          </a:prstGeom>
          <a:noFill/>
          <a:ln w="9525">
            <a:noFill/>
            <a:miter lim="800000"/>
            <a:headEnd/>
            <a:tailEnd/>
          </a:ln>
        </p:spPr>
        <p:txBody>
          <a:bodyPr wrap="none">
            <a:spAutoFit/>
          </a:bodyPr>
          <a:lstStyle/>
          <a:p>
            <a:r>
              <a:rPr lang="en-US" sz="6000"/>
              <a:t>*</a:t>
            </a:r>
          </a:p>
        </p:txBody>
      </p:sp>
      <p:sp>
        <p:nvSpPr>
          <p:cNvPr id="17415" name="TextBox 7"/>
          <p:cNvSpPr txBox="1">
            <a:spLocks noChangeArrowheads="1"/>
          </p:cNvSpPr>
          <p:nvPr/>
        </p:nvSpPr>
        <p:spPr bwMode="auto">
          <a:xfrm>
            <a:off x="5641975" y="1071563"/>
            <a:ext cx="3155950" cy="307975"/>
          </a:xfrm>
          <a:prstGeom prst="rect">
            <a:avLst/>
          </a:prstGeom>
          <a:noFill/>
          <a:ln w="9525">
            <a:noFill/>
            <a:miter lim="800000"/>
            <a:headEnd/>
            <a:tailEnd/>
          </a:ln>
        </p:spPr>
        <p:txBody>
          <a:bodyPr wrap="none">
            <a:spAutoFit/>
          </a:bodyPr>
          <a:lstStyle/>
          <a:p>
            <a:r>
              <a:rPr lang="en-US" sz="1400" b="1"/>
              <a:t>Record Low for End of this Month</a:t>
            </a:r>
          </a:p>
        </p:txBody>
      </p:sp>
      <p:sp>
        <p:nvSpPr>
          <p:cNvPr id="17416" name="TextBox 8"/>
          <p:cNvSpPr txBox="1">
            <a:spLocks noChangeArrowheads="1"/>
          </p:cNvSpPr>
          <p:nvPr/>
        </p:nvSpPr>
        <p:spPr bwMode="auto">
          <a:xfrm>
            <a:off x="5645150" y="1360488"/>
            <a:ext cx="3095625" cy="307975"/>
          </a:xfrm>
          <a:prstGeom prst="rect">
            <a:avLst/>
          </a:prstGeom>
          <a:noFill/>
          <a:ln w="9525">
            <a:noFill/>
            <a:miter lim="800000"/>
            <a:headEnd/>
            <a:tailEnd/>
          </a:ln>
        </p:spPr>
        <p:txBody>
          <a:bodyPr wrap="none">
            <a:spAutoFit/>
          </a:bodyPr>
          <a:lstStyle/>
          <a:p>
            <a:r>
              <a:rPr lang="en-US" sz="1400" b="1"/>
              <a:t>Record Low for End of any Month </a:t>
            </a:r>
          </a:p>
        </p:txBody>
      </p:sp>
      <p:sp>
        <p:nvSpPr>
          <p:cNvPr id="17417" name="TextBox 9"/>
          <p:cNvSpPr txBox="1">
            <a:spLocks noChangeArrowheads="1"/>
          </p:cNvSpPr>
          <p:nvPr/>
        </p:nvSpPr>
        <p:spPr bwMode="auto">
          <a:xfrm>
            <a:off x="5475288" y="1646238"/>
            <a:ext cx="2984500" cy="307975"/>
          </a:xfrm>
          <a:prstGeom prst="rect">
            <a:avLst/>
          </a:prstGeom>
          <a:noFill/>
          <a:ln w="9525">
            <a:noFill/>
            <a:miter lim="800000"/>
            <a:headEnd/>
            <a:tailEnd/>
          </a:ln>
        </p:spPr>
        <p:txBody>
          <a:bodyPr>
            <a:spAutoFit/>
          </a:bodyPr>
          <a:lstStyle/>
          <a:p>
            <a:pPr algn="ctr"/>
            <a:r>
              <a:rPr lang="en-US" sz="1400" b="1"/>
              <a:t>(Records back to April 1996)</a:t>
            </a:r>
          </a:p>
        </p:txBody>
      </p:sp>
      <p:sp>
        <p:nvSpPr>
          <p:cNvPr id="17418" name="TextBox 11"/>
          <p:cNvSpPr txBox="1">
            <a:spLocks noChangeArrowheads="1"/>
          </p:cNvSpPr>
          <p:nvPr/>
        </p:nvSpPr>
        <p:spPr bwMode="auto">
          <a:xfrm>
            <a:off x="7254875" y="2579688"/>
            <a:ext cx="484188" cy="1016000"/>
          </a:xfrm>
          <a:prstGeom prst="rect">
            <a:avLst/>
          </a:prstGeom>
          <a:noFill/>
          <a:ln w="9525">
            <a:noFill/>
            <a:miter lim="800000"/>
            <a:headEnd/>
            <a:tailEnd/>
          </a:ln>
        </p:spPr>
        <p:txBody>
          <a:bodyPr wrap="none">
            <a:spAutoFit/>
          </a:bodyPr>
          <a:lstStyle/>
          <a:p>
            <a:r>
              <a:rPr lang="en-US" sz="6000"/>
              <a:t>*</a:t>
            </a:r>
          </a:p>
        </p:txBody>
      </p:sp>
      <p:sp>
        <p:nvSpPr>
          <p:cNvPr id="17419" name="TextBox 12"/>
          <p:cNvSpPr txBox="1">
            <a:spLocks noChangeArrowheads="1"/>
          </p:cNvSpPr>
          <p:nvPr/>
        </p:nvSpPr>
        <p:spPr bwMode="auto">
          <a:xfrm>
            <a:off x="3984625" y="550863"/>
            <a:ext cx="784225" cy="1016000"/>
          </a:xfrm>
          <a:prstGeom prst="rect">
            <a:avLst/>
          </a:prstGeom>
          <a:noFill/>
          <a:ln w="9525">
            <a:noFill/>
            <a:miter lim="800000"/>
            <a:headEnd/>
            <a:tailEnd/>
          </a:ln>
        </p:spPr>
        <p:txBody>
          <a:bodyPr wrap="none">
            <a:spAutoFit/>
          </a:bodyPr>
          <a:lstStyle/>
          <a:p>
            <a:r>
              <a:rPr lang="en-US" sz="6000"/>
              <a:t>**</a:t>
            </a:r>
          </a:p>
        </p:txBody>
      </p:sp>
      <p:sp>
        <p:nvSpPr>
          <p:cNvPr id="17420" name="TextBox 14"/>
          <p:cNvSpPr txBox="1">
            <a:spLocks noChangeArrowheads="1"/>
          </p:cNvSpPr>
          <p:nvPr/>
        </p:nvSpPr>
        <p:spPr bwMode="auto">
          <a:xfrm>
            <a:off x="6089650" y="3754438"/>
            <a:ext cx="484188" cy="1016000"/>
          </a:xfrm>
          <a:prstGeom prst="rect">
            <a:avLst/>
          </a:prstGeom>
          <a:noFill/>
          <a:ln w="9525">
            <a:noFill/>
            <a:miter lim="800000"/>
            <a:headEnd/>
            <a:tailEnd/>
          </a:ln>
        </p:spPr>
        <p:txBody>
          <a:bodyPr wrap="none">
            <a:spAutoFit/>
          </a:bodyPr>
          <a:lstStyle/>
          <a:p>
            <a:r>
              <a:rPr lang="en-US" sz="6000"/>
              <a:t>*</a:t>
            </a:r>
          </a:p>
        </p:txBody>
      </p:sp>
      <p:sp>
        <p:nvSpPr>
          <p:cNvPr id="17421" name="TextBox 15"/>
          <p:cNvSpPr txBox="1">
            <a:spLocks noChangeArrowheads="1"/>
          </p:cNvSpPr>
          <p:nvPr/>
        </p:nvSpPr>
        <p:spPr bwMode="auto">
          <a:xfrm>
            <a:off x="3082925" y="3100388"/>
            <a:ext cx="484188" cy="1014412"/>
          </a:xfrm>
          <a:prstGeom prst="rect">
            <a:avLst/>
          </a:prstGeom>
          <a:noFill/>
          <a:ln w="9525">
            <a:noFill/>
            <a:miter lim="800000"/>
            <a:headEnd/>
            <a:tailEnd/>
          </a:ln>
        </p:spPr>
        <p:txBody>
          <a:bodyPr wrap="none">
            <a:spAutoFit/>
          </a:bodyPr>
          <a:lstStyle/>
          <a:p>
            <a:r>
              <a:rPr lang="en-US" sz="6000"/>
              <a:t>*</a:t>
            </a:r>
          </a:p>
        </p:txBody>
      </p:sp>
      <p:sp>
        <p:nvSpPr>
          <p:cNvPr id="17422" name="TextBox 16"/>
          <p:cNvSpPr txBox="1">
            <a:spLocks noChangeArrowheads="1"/>
          </p:cNvSpPr>
          <p:nvPr/>
        </p:nvSpPr>
        <p:spPr bwMode="auto">
          <a:xfrm>
            <a:off x="7278688" y="3943350"/>
            <a:ext cx="484187" cy="1016000"/>
          </a:xfrm>
          <a:prstGeom prst="rect">
            <a:avLst/>
          </a:prstGeom>
          <a:noFill/>
          <a:ln w="9525">
            <a:noFill/>
            <a:miter lim="800000"/>
            <a:headEnd/>
            <a:tailEnd/>
          </a:ln>
        </p:spPr>
        <p:txBody>
          <a:bodyPr wrap="none">
            <a:spAutoFit/>
          </a:bodyPr>
          <a:lstStyle/>
          <a:p>
            <a:r>
              <a:rPr lang="en-US" sz="6000"/>
              <a:t>*</a:t>
            </a:r>
          </a:p>
        </p:txBody>
      </p:sp>
      <p:pic>
        <p:nvPicPr>
          <p:cNvPr id="17423" name="Picture 9" descr="USGSLogo"/>
          <p:cNvPicPr>
            <a:picLocks noChangeAspect="1" noChangeArrowheads="1"/>
          </p:cNvPicPr>
          <p:nvPr/>
        </p:nvPicPr>
        <p:blipFill>
          <a:blip r:embed="rId6" cstate="print"/>
          <a:srcRect/>
          <a:stretch>
            <a:fillRect/>
          </a:stretch>
        </p:blipFill>
        <p:spPr bwMode="auto">
          <a:xfrm>
            <a:off x="3284538" y="5997575"/>
            <a:ext cx="1695450" cy="685800"/>
          </a:xfrm>
          <a:prstGeom prst="rect">
            <a:avLst/>
          </a:prstGeom>
          <a:noFill/>
          <a:ln w="9525">
            <a:noFill/>
            <a:miter lim="800000"/>
            <a:headEnd/>
            <a:tailEnd/>
          </a:ln>
        </p:spPr>
      </p:pic>
      <p:pic>
        <p:nvPicPr>
          <p:cNvPr id="17424" name="Picture 5" descr="TWDB Color Seal"/>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723188" y="5421313"/>
            <a:ext cx="1274762" cy="1277937"/>
          </a:xfrm>
          <a:prstGeom prst="rect">
            <a:avLst/>
          </a:prstGeom>
          <a:noFill/>
          <a:ln w="9525">
            <a:noFill/>
            <a:miter lim="800000"/>
            <a:headEnd/>
            <a:tailEnd/>
          </a:ln>
        </p:spPr>
      </p:pic>
      <p:sp>
        <p:nvSpPr>
          <p:cNvPr id="17425" name="Text Box 7"/>
          <p:cNvSpPr txBox="1">
            <a:spLocks noChangeArrowheads="1"/>
          </p:cNvSpPr>
          <p:nvPr/>
        </p:nvSpPr>
        <p:spPr bwMode="auto">
          <a:xfrm>
            <a:off x="4035425" y="149225"/>
            <a:ext cx="5224463" cy="522288"/>
          </a:xfrm>
          <a:prstGeom prst="rect">
            <a:avLst/>
          </a:prstGeom>
          <a:noFill/>
          <a:ln w="9525">
            <a:noFill/>
            <a:miter lim="800000"/>
            <a:headEnd/>
            <a:tailEnd/>
          </a:ln>
        </p:spPr>
        <p:txBody>
          <a:bodyPr>
            <a:spAutoFit/>
          </a:bodyPr>
          <a:lstStyle/>
          <a:p>
            <a:pPr algn="ctr"/>
            <a:r>
              <a:rPr lang="en-US" sz="2800" b="1"/>
              <a:t>Reservoir Storage (% Full)</a:t>
            </a:r>
          </a:p>
        </p:txBody>
      </p:sp>
      <p:sp>
        <p:nvSpPr>
          <p:cNvPr id="17426" name="TextBox 19"/>
          <p:cNvSpPr txBox="1">
            <a:spLocks noChangeArrowheads="1"/>
          </p:cNvSpPr>
          <p:nvPr/>
        </p:nvSpPr>
        <p:spPr bwMode="auto">
          <a:xfrm>
            <a:off x="4746625" y="1644650"/>
            <a:ext cx="484188" cy="1014413"/>
          </a:xfrm>
          <a:prstGeom prst="rect">
            <a:avLst/>
          </a:prstGeom>
          <a:noFill/>
          <a:ln w="9525">
            <a:noFill/>
            <a:miter lim="800000"/>
            <a:headEnd/>
            <a:tailEnd/>
          </a:ln>
        </p:spPr>
        <p:txBody>
          <a:bodyPr wrap="none">
            <a:spAutoFit/>
          </a:bodyPr>
          <a:lstStyle/>
          <a:p>
            <a:r>
              <a:rPr lang="en-US" sz="6000"/>
              <a:t>*</a:t>
            </a:r>
          </a:p>
        </p:txBody>
      </p:sp>
      <p:sp>
        <p:nvSpPr>
          <p:cNvPr id="17427" name="TextBox 22"/>
          <p:cNvSpPr txBox="1">
            <a:spLocks noChangeArrowheads="1"/>
          </p:cNvSpPr>
          <p:nvPr/>
        </p:nvSpPr>
        <p:spPr bwMode="auto">
          <a:xfrm>
            <a:off x="1198563" y="11113"/>
            <a:ext cx="504825" cy="584200"/>
          </a:xfrm>
          <a:prstGeom prst="rect">
            <a:avLst/>
          </a:prstGeom>
          <a:noFill/>
          <a:ln w="9525">
            <a:noFill/>
            <a:miter lim="800000"/>
            <a:headEnd/>
            <a:tailEnd/>
          </a:ln>
        </p:spPr>
        <p:txBody>
          <a:bodyPr wrap="none">
            <a:spAutoFit/>
          </a:bodyPr>
          <a:lstStyle/>
          <a:p>
            <a:r>
              <a:rPr lang="en-US" sz="3200"/>
              <a:t>**</a:t>
            </a:r>
          </a:p>
        </p:txBody>
      </p:sp>
      <p:sp>
        <p:nvSpPr>
          <p:cNvPr id="17428" name="TextBox 24"/>
          <p:cNvSpPr txBox="1">
            <a:spLocks noChangeArrowheads="1"/>
          </p:cNvSpPr>
          <p:nvPr/>
        </p:nvSpPr>
        <p:spPr bwMode="auto">
          <a:xfrm>
            <a:off x="1546225" y="522288"/>
            <a:ext cx="346075" cy="585787"/>
          </a:xfrm>
          <a:prstGeom prst="rect">
            <a:avLst/>
          </a:prstGeom>
          <a:noFill/>
          <a:ln w="9525">
            <a:noFill/>
            <a:miter lim="800000"/>
            <a:headEnd/>
            <a:tailEnd/>
          </a:ln>
        </p:spPr>
        <p:txBody>
          <a:bodyPr wrap="none">
            <a:spAutoFit/>
          </a:bodyPr>
          <a:lstStyle/>
          <a:p>
            <a:r>
              <a:rPr lang="en-US" sz="3200"/>
              <a:t>*</a:t>
            </a:r>
          </a:p>
        </p:txBody>
      </p:sp>
      <p:sp>
        <p:nvSpPr>
          <p:cNvPr id="17429" name="TextBox 26"/>
          <p:cNvSpPr txBox="1">
            <a:spLocks noChangeArrowheads="1"/>
          </p:cNvSpPr>
          <p:nvPr/>
        </p:nvSpPr>
        <p:spPr bwMode="auto">
          <a:xfrm>
            <a:off x="2787650" y="1023938"/>
            <a:ext cx="344488" cy="584200"/>
          </a:xfrm>
          <a:prstGeom prst="rect">
            <a:avLst/>
          </a:prstGeom>
          <a:noFill/>
          <a:ln w="9525">
            <a:noFill/>
            <a:miter lim="800000"/>
            <a:headEnd/>
            <a:tailEnd/>
          </a:ln>
        </p:spPr>
        <p:txBody>
          <a:bodyPr wrap="none">
            <a:spAutoFit/>
          </a:bodyPr>
          <a:lstStyle/>
          <a:p>
            <a:r>
              <a:rPr lang="en-US" sz="3200"/>
              <a:t>*</a:t>
            </a:r>
          </a:p>
        </p:txBody>
      </p:sp>
      <p:sp>
        <p:nvSpPr>
          <p:cNvPr id="17430" name="TextBox 27"/>
          <p:cNvSpPr txBox="1">
            <a:spLocks noChangeArrowheads="1"/>
          </p:cNvSpPr>
          <p:nvPr/>
        </p:nvSpPr>
        <p:spPr bwMode="auto">
          <a:xfrm>
            <a:off x="741363" y="1230313"/>
            <a:ext cx="344487" cy="584200"/>
          </a:xfrm>
          <a:prstGeom prst="rect">
            <a:avLst/>
          </a:prstGeom>
          <a:noFill/>
          <a:ln w="9525">
            <a:noFill/>
            <a:miter lim="800000"/>
            <a:headEnd/>
            <a:tailEnd/>
          </a:ln>
        </p:spPr>
        <p:txBody>
          <a:bodyPr wrap="none">
            <a:spAutoFit/>
          </a:bodyPr>
          <a:lstStyle/>
          <a:p>
            <a:r>
              <a:rPr lang="en-US" sz="3200"/>
              <a:t>*</a:t>
            </a:r>
          </a:p>
        </p:txBody>
      </p:sp>
      <p:sp>
        <p:nvSpPr>
          <p:cNvPr id="17431" name="TextBox 28"/>
          <p:cNvSpPr txBox="1">
            <a:spLocks noChangeArrowheads="1"/>
          </p:cNvSpPr>
          <p:nvPr/>
        </p:nvSpPr>
        <p:spPr bwMode="auto">
          <a:xfrm>
            <a:off x="2232025" y="1577975"/>
            <a:ext cx="344488" cy="585788"/>
          </a:xfrm>
          <a:prstGeom prst="rect">
            <a:avLst/>
          </a:prstGeom>
          <a:noFill/>
          <a:ln w="9525">
            <a:noFill/>
            <a:miter lim="800000"/>
            <a:headEnd/>
            <a:tailEnd/>
          </a:ln>
        </p:spPr>
        <p:txBody>
          <a:bodyPr wrap="none">
            <a:spAutoFit/>
          </a:bodyPr>
          <a:lstStyle/>
          <a:p>
            <a:r>
              <a:rPr lang="en-US" sz="3200"/>
              <a:t>*</a:t>
            </a:r>
          </a:p>
        </p:txBody>
      </p:sp>
      <p:sp>
        <p:nvSpPr>
          <p:cNvPr id="17432" name="TextBox 29"/>
          <p:cNvSpPr txBox="1">
            <a:spLocks noChangeArrowheads="1"/>
          </p:cNvSpPr>
          <p:nvPr/>
        </p:nvSpPr>
        <p:spPr bwMode="auto">
          <a:xfrm>
            <a:off x="2722563" y="1644650"/>
            <a:ext cx="344487" cy="584200"/>
          </a:xfrm>
          <a:prstGeom prst="rect">
            <a:avLst/>
          </a:prstGeom>
          <a:noFill/>
          <a:ln w="9525">
            <a:noFill/>
            <a:miter lim="800000"/>
            <a:headEnd/>
            <a:tailEnd/>
          </a:ln>
        </p:spPr>
        <p:txBody>
          <a:bodyPr wrap="none">
            <a:spAutoFit/>
          </a:bodyPr>
          <a:lstStyle/>
          <a:p>
            <a:r>
              <a:rPr lang="en-US" sz="3200"/>
              <a:t>*</a:t>
            </a:r>
          </a:p>
        </p:txBody>
      </p:sp>
      <p:sp>
        <p:nvSpPr>
          <p:cNvPr id="17433" name="TextBox 30"/>
          <p:cNvSpPr txBox="1">
            <a:spLocks noChangeArrowheads="1"/>
          </p:cNvSpPr>
          <p:nvPr/>
        </p:nvSpPr>
        <p:spPr bwMode="auto">
          <a:xfrm>
            <a:off x="1514475" y="1295400"/>
            <a:ext cx="344488" cy="585788"/>
          </a:xfrm>
          <a:prstGeom prst="rect">
            <a:avLst/>
          </a:prstGeom>
          <a:noFill/>
          <a:ln w="9525">
            <a:noFill/>
            <a:miter lim="800000"/>
            <a:headEnd/>
            <a:tailEnd/>
          </a:ln>
        </p:spPr>
        <p:txBody>
          <a:bodyPr wrap="none">
            <a:spAutoFit/>
          </a:bodyPr>
          <a:lstStyle/>
          <a:p>
            <a:r>
              <a:rPr lang="en-US" sz="3200"/>
              <a:t>*</a:t>
            </a:r>
          </a:p>
        </p:txBody>
      </p:sp>
      <p:sp>
        <p:nvSpPr>
          <p:cNvPr id="17434" name="TextBox 31"/>
          <p:cNvSpPr txBox="1">
            <a:spLocks noChangeArrowheads="1"/>
          </p:cNvSpPr>
          <p:nvPr/>
        </p:nvSpPr>
        <p:spPr bwMode="auto">
          <a:xfrm>
            <a:off x="4664075" y="3200400"/>
            <a:ext cx="484188" cy="1016000"/>
          </a:xfrm>
          <a:prstGeom prst="rect">
            <a:avLst/>
          </a:prstGeom>
          <a:noFill/>
          <a:ln w="9525">
            <a:noFill/>
            <a:miter lim="800000"/>
            <a:headEnd/>
            <a:tailEnd/>
          </a:ln>
        </p:spPr>
        <p:txBody>
          <a:bodyPr wrap="none">
            <a:spAutoFit/>
          </a:bodyPr>
          <a:lstStyle/>
          <a:p>
            <a:r>
              <a:rPr lang="en-US" sz="6000"/>
              <a:t>*</a:t>
            </a:r>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314450" y="831850"/>
            <a:ext cx="5867400" cy="5715000"/>
            <a:chOff x="720" y="48"/>
            <a:chExt cx="4272" cy="4272"/>
          </a:xfrm>
        </p:grpSpPr>
        <p:pic>
          <p:nvPicPr>
            <p:cNvPr id="18456" name="Picture 4" descr="ReservoirsRiversBasins"/>
            <p:cNvPicPr>
              <a:picLocks noChangeAspect="1" noChangeArrowheads="1"/>
            </p:cNvPicPr>
            <p:nvPr/>
          </p:nvPicPr>
          <p:blipFill>
            <a:blip r:embed="rId3" cstate="print"/>
            <a:srcRect/>
            <a:stretch>
              <a:fillRect/>
            </a:stretch>
          </p:blipFill>
          <p:spPr bwMode="auto">
            <a:xfrm>
              <a:off x="720" y="48"/>
              <a:ext cx="4272" cy="4272"/>
            </a:xfrm>
            <a:prstGeom prst="rect">
              <a:avLst/>
            </a:prstGeom>
            <a:noFill/>
            <a:ln w="9525">
              <a:noFill/>
              <a:miter lim="800000"/>
              <a:headEnd/>
              <a:tailEnd/>
            </a:ln>
          </p:spPr>
        </p:pic>
        <p:sp>
          <p:nvSpPr>
            <p:cNvPr id="19461" name="AutoShape 5"/>
            <p:cNvSpPr>
              <a:spLocks noChangeArrowheads="1"/>
            </p:cNvSpPr>
            <p:nvPr/>
          </p:nvSpPr>
          <p:spPr bwMode="auto">
            <a:xfrm>
              <a:off x="2473" y="1805"/>
              <a:ext cx="289" cy="286"/>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19463" name="AutoShape 7"/>
            <p:cNvSpPr>
              <a:spLocks noChangeArrowheads="1"/>
            </p:cNvSpPr>
            <p:nvPr/>
          </p:nvSpPr>
          <p:spPr bwMode="auto">
            <a:xfrm>
              <a:off x="2208" y="527"/>
              <a:ext cx="289" cy="287"/>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19464" name="AutoShape 8"/>
            <p:cNvSpPr>
              <a:spLocks noChangeArrowheads="1"/>
            </p:cNvSpPr>
            <p:nvPr/>
          </p:nvSpPr>
          <p:spPr bwMode="auto">
            <a:xfrm>
              <a:off x="2352" y="2640"/>
              <a:ext cx="288" cy="288"/>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19465" name="AutoShape 9"/>
            <p:cNvSpPr>
              <a:spLocks noChangeArrowheads="1"/>
            </p:cNvSpPr>
            <p:nvPr/>
          </p:nvSpPr>
          <p:spPr bwMode="auto">
            <a:xfrm>
              <a:off x="4512" y="1921"/>
              <a:ext cx="288" cy="287"/>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19466" name="AutoShape 10"/>
            <p:cNvSpPr>
              <a:spLocks noChangeArrowheads="1"/>
            </p:cNvSpPr>
            <p:nvPr/>
          </p:nvSpPr>
          <p:spPr bwMode="auto">
            <a:xfrm>
              <a:off x="3313" y="2304"/>
              <a:ext cx="289" cy="288"/>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19467" name="AutoShape 11"/>
            <p:cNvSpPr>
              <a:spLocks noChangeArrowheads="1"/>
            </p:cNvSpPr>
            <p:nvPr/>
          </p:nvSpPr>
          <p:spPr bwMode="auto">
            <a:xfrm>
              <a:off x="3696" y="1392"/>
              <a:ext cx="288" cy="286"/>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grpSp>
      <p:sp>
        <p:nvSpPr>
          <p:cNvPr id="18435" name="Text Box 14"/>
          <p:cNvSpPr txBox="1">
            <a:spLocks noChangeArrowheads="1"/>
          </p:cNvSpPr>
          <p:nvPr/>
        </p:nvSpPr>
        <p:spPr bwMode="auto">
          <a:xfrm>
            <a:off x="1066800" y="323850"/>
            <a:ext cx="7010400" cy="641350"/>
          </a:xfrm>
          <a:prstGeom prst="rect">
            <a:avLst/>
          </a:prstGeom>
          <a:noFill/>
          <a:ln w="9525">
            <a:noFill/>
            <a:miter lim="800000"/>
            <a:headEnd/>
            <a:tailEnd/>
          </a:ln>
        </p:spPr>
        <p:txBody>
          <a:bodyPr>
            <a:spAutoFit/>
          </a:bodyPr>
          <a:lstStyle/>
          <a:p>
            <a:pPr algn="ctr">
              <a:spcBef>
                <a:spcPct val="50000"/>
              </a:spcBef>
            </a:pPr>
            <a:r>
              <a:rPr lang="en-US" sz="3600"/>
              <a:t>Reservoir Conditions</a:t>
            </a:r>
          </a:p>
        </p:txBody>
      </p:sp>
      <p:sp>
        <p:nvSpPr>
          <p:cNvPr id="18436" name="Text Box 15"/>
          <p:cNvSpPr txBox="1">
            <a:spLocks noChangeArrowheads="1"/>
          </p:cNvSpPr>
          <p:nvPr/>
        </p:nvSpPr>
        <p:spPr bwMode="auto">
          <a:xfrm>
            <a:off x="7123113" y="2895600"/>
            <a:ext cx="1444625" cy="523875"/>
          </a:xfrm>
          <a:prstGeom prst="rect">
            <a:avLst/>
          </a:prstGeom>
          <a:noFill/>
          <a:ln w="9525">
            <a:noFill/>
            <a:miter lim="800000"/>
            <a:headEnd/>
            <a:tailEnd/>
          </a:ln>
        </p:spPr>
        <p:txBody>
          <a:bodyPr wrap="none">
            <a:spAutoFit/>
          </a:bodyPr>
          <a:lstStyle/>
          <a:p>
            <a:pPr algn="ctr"/>
            <a:r>
              <a:rPr lang="en-US" sz="1400" b="1"/>
              <a:t>Toledo Bend </a:t>
            </a:r>
          </a:p>
          <a:p>
            <a:pPr algn="ctr"/>
            <a:r>
              <a:rPr lang="en-US" sz="1400" b="1"/>
              <a:t>68% (+6%,</a:t>
            </a:r>
            <a:r>
              <a:rPr lang="en-US" sz="1400" b="1">
                <a:solidFill>
                  <a:srgbClr val="FF0000"/>
                </a:solidFill>
              </a:rPr>
              <a:t>-4%</a:t>
            </a:r>
            <a:r>
              <a:rPr lang="en-US" sz="1400" b="1"/>
              <a:t>)</a:t>
            </a:r>
          </a:p>
        </p:txBody>
      </p:sp>
      <p:cxnSp>
        <p:nvCxnSpPr>
          <p:cNvPr id="18437" name="AutoShape 16"/>
          <p:cNvCxnSpPr>
            <a:cxnSpLocks noChangeShapeType="1"/>
            <a:stCxn id="18436" idx="1"/>
            <a:endCxn id="19465" idx="4"/>
          </p:cNvCxnSpPr>
          <p:nvPr/>
        </p:nvCxnSpPr>
        <p:spPr bwMode="auto">
          <a:xfrm flipH="1">
            <a:off x="6918325" y="3157538"/>
            <a:ext cx="204788" cy="327025"/>
          </a:xfrm>
          <a:prstGeom prst="straightConnector1">
            <a:avLst/>
          </a:prstGeom>
          <a:noFill/>
          <a:ln w="9525">
            <a:solidFill>
              <a:schemeClr val="tx1"/>
            </a:solidFill>
            <a:round/>
            <a:headEnd/>
            <a:tailEnd type="triangle" w="med" len="med"/>
          </a:ln>
        </p:spPr>
      </p:cxnSp>
      <p:sp>
        <p:nvSpPr>
          <p:cNvPr id="18438" name="Text Box 17"/>
          <p:cNvSpPr txBox="1">
            <a:spLocks noChangeArrowheads="1"/>
          </p:cNvSpPr>
          <p:nvPr/>
        </p:nvSpPr>
        <p:spPr bwMode="auto">
          <a:xfrm>
            <a:off x="1377950" y="4805363"/>
            <a:ext cx="2305050" cy="307975"/>
          </a:xfrm>
          <a:prstGeom prst="rect">
            <a:avLst/>
          </a:prstGeom>
          <a:noFill/>
          <a:ln w="9525">
            <a:noFill/>
            <a:miter lim="800000"/>
            <a:headEnd/>
            <a:tailEnd/>
          </a:ln>
        </p:spPr>
        <p:txBody>
          <a:bodyPr wrap="none">
            <a:spAutoFit/>
          </a:bodyPr>
          <a:lstStyle/>
          <a:p>
            <a:r>
              <a:rPr lang="en-US" sz="1400" b="1"/>
              <a:t>Amistad 79% (</a:t>
            </a:r>
            <a:r>
              <a:rPr lang="en-US" sz="1400" b="1">
                <a:solidFill>
                  <a:srgbClr val="FF0000"/>
                </a:solidFill>
              </a:rPr>
              <a:t>-2%</a:t>
            </a:r>
            <a:r>
              <a:rPr lang="en-US" sz="1400" b="1"/>
              <a:t>,</a:t>
            </a:r>
            <a:r>
              <a:rPr lang="en-US" sz="1400" b="1">
                <a:solidFill>
                  <a:srgbClr val="FF0000"/>
                </a:solidFill>
              </a:rPr>
              <a:t> -21%</a:t>
            </a:r>
            <a:r>
              <a:rPr lang="en-US" sz="1400" b="1"/>
              <a:t>)</a:t>
            </a:r>
          </a:p>
        </p:txBody>
      </p:sp>
      <p:cxnSp>
        <p:nvCxnSpPr>
          <p:cNvPr id="18439" name="AutoShape 18"/>
          <p:cNvCxnSpPr>
            <a:cxnSpLocks noChangeShapeType="1"/>
            <a:stCxn id="19464" idx="2"/>
            <a:endCxn id="18438" idx="3"/>
          </p:cNvCxnSpPr>
          <p:nvPr/>
        </p:nvCxnSpPr>
        <p:spPr bwMode="auto">
          <a:xfrm>
            <a:off x="3632200" y="4684713"/>
            <a:ext cx="50800" cy="274637"/>
          </a:xfrm>
          <a:prstGeom prst="straightConnector1">
            <a:avLst/>
          </a:prstGeom>
          <a:noFill/>
          <a:ln w="9525">
            <a:solidFill>
              <a:schemeClr val="tx1"/>
            </a:solidFill>
            <a:round/>
            <a:headEnd type="triangle" w="med" len="med"/>
            <a:tailEnd/>
          </a:ln>
        </p:spPr>
      </p:cxnSp>
      <p:sp>
        <p:nvSpPr>
          <p:cNvPr id="18440" name="Text Box 19"/>
          <p:cNvSpPr txBox="1">
            <a:spLocks noChangeArrowheads="1"/>
          </p:cNvSpPr>
          <p:nvPr/>
        </p:nvSpPr>
        <p:spPr bwMode="auto">
          <a:xfrm>
            <a:off x="5803900" y="5041900"/>
            <a:ext cx="2006600" cy="307975"/>
          </a:xfrm>
          <a:prstGeom prst="rect">
            <a:avLst/>
          </a:prstGeom>
          <a:noFill/>
          <a:ln w="9525">
            <a:noFill/>
            <a:miter lim="800000"/>
            <a:headEnd/>
            <a:tailEnd/>
          </a:ln>
        </p:spPr>
        <p:txBody>
          <a:bodyPr wrap="none">
            <a:spAutoFit/>
          </a:bodyPr>
          <a:lstStyle/>
          <a:p>
            <a:r>
              <a:rPr lang="en-US" sz="1400" b="1"/>
              <a:t>Travis 35% (0%,</a:t>
            </a:r>
            <a:r>
              <a:rPr lang="en-US" sz="1400" b="1">
                <a:solidFill>
                  <a:srgbClr val="FF0000"/>
                </a:solidFill>
              </a:rPr>
              <a:t>-44%</a:t>
            </a:r>
            <a:r>
              <a:rPr lang="en-US" sz="1400" b="1"/>
              <a:t>)</a:t>
            </a:r>
          </a:p>
        </p:txBody>
      </p:sp>
      <p:cxnSp>
        <p:nvCxnSpPr>
          <p:cNvPr id="18441" name="AutoShape 20"/>
          <p:cNvCxnSpPr>
            <a:cxnSpLocks noChangeShapeType="1"/>
            <a:stCxn id="18440" idx="1"/>
            <a:endCxn id="19466" idx="3"/>
          </p:cNvCxnSpPr>
          <p:nvPr/>
        </p:nvCxnSpPr>
        <p:spPr bwMode="auto">
          <a:xfrm flipH="1" flipV="1">
            <a:off x="5197475" y="4235450"/>
            <a:ext cx="606425" cy="960438"/>
          </a:xfrm>
          <a:prstGeom prst="straightConnector1">
            <a:avLst/>
          </a:prstGeom>
          <a:noFill/>
          <a:ln w="9525">
            <a:solidFill>
              <a:schemeClr val="tx1"/>
            </a:solidFill>
            <a:round/>
            <a:headEnd/>
            <a:tailEnd type="triangle" w="med" len="med"/>
          </a:ln>
        </p:spPr>
      </p:cxnSp>
      <p:sp>
        <p:nvSpPr>
          <p:cNvPr id="18442" name="Text Box 21"/>
          <p:cNvSpPr txBox="1">
            <a:spLocks noChangeArrowheads="1"/>
          </p:cNvSpPr>
          <p:nvPr/>
        </p:nvSpPr>
        <p:spPr bwMode="auto">
          <a:xfrm>
            <a:off x="6100763" y="6202363"/>
            <a:ext cx="2314575" cy="369887"/>
          </a:xfrm>
          <a:prstGeom prst="rect">
            <a:avLst/>
          </a:prstGeom>
          <a:noFill/>
          <a:ln w="9525">
            <a:noFill/>
            <a:miter lim="800000"/>
            <a:headEnd/>
            <a:tailEnd/>
          </a:ln>
        </p:spPr>
        <p:txBody>
          <a:bodyPr wrap="none">
            <a:spAutoFit/>
          </a:bodyPr>
          <a:lstStyle/>
          <a:p>
            <a:pPr algn="ctr"/>
            <a:r>
              <a:rPr lang="en-US"/>
              <a:t>End of January 2012</a:t>
            </a:r>
          </a:p>
        </p:txBody>
      </p:sp>
      <p:sp>
        <p:nvSpPr>
          <p:cNvPr id="18443" name="Text Box 22"/>
          <p:cNvSpPr txBox="1">
            <a:spLocks noChangeArrowheads="1"/>
          </p:cNvSpPr>
          <p:nvPr/>
        </p:nvSpPr>
        <p:spPr bwMode="auto">
          <a:xfrm>
            <a:off x="5238750" y="1957388"/>
            <a:ext cx="2119313" cy="307975"/>
          </a:xfrm>
          <a:prstGeom prst="rect">
            <a:avLst/>
          </a:prstGeom>
          <a:noFill/>
          <a:ln w="9525">
            <a:noFill/>
            <a:miter lim="800000"/>
            <a:headEnd/>
            <a:tailEnd/>
          </a:ln>
        </p:spPr>
        <p:txBody>
          <a:bodyPr wrap="none">
            <a:spAutoFit/>
          </a:bodyPr>
          <a:lstStyle/>
          <a:p>
            <a:r>
              <a:rPr lang="en-US" sz="1400" b="1"/>
              <a:t>Lavon 75% (+23%,</a:t>
            </a:r>
            <a:r>
              <a:rPr lang="en-US" sz="1400" b="1">
                <a:solidFill>
                  <a:srgbClr val="FF0000"/>
                </a:solidFill>
              </a:rPr>
              <a:t>-2%</a:t>
            </a:r>
            <a:r>
              <a:rPr lang="en-US" sz="1400" b="1"/>
              <a:t>)</a:t>
            </a:r>
          </a:p>
        </p:txBody>
      </p:sp>
      <p:cxnSp>
        <p:nvCxnSpPr>
          <p:cNvPr id="18444" name="AutoShape 23"/>
          <p:cNvCxnSpPr>
            <a:cxnSpLocks noChangeShapeType="1"/>
            <a:stCxn id="18443" idx="2"/>
            <a:endCxn id="19467" idx="0"/>
          </p:cNvCxnSpPr>
          <p:nvPr/>
        </p:nvCxnSpPr>
        <p:spPr bwMode="auto">
          <a:xfrm flipH="1">
            <a:off x="5599113" y="2265363"/>
            <a:ext cx="700087" cy="365125"/>
          </a:xfrm>
          <a:prstGeom prst="straightConnector1">
            <a:avLst/>
          </a:prstGeom>
          <a:noFill/>
          <a:ln w="9525">
            <a:solidFill>
              <a:schemeClr val="tx1"/>
            </a:solidFill>
            <a:round/>
            <a:headEnd/>
            <a:tailEnd type="triangle" w="med" len="med"/>
          </a:ln>
        </p:spPr>
      </p:cxnSp>
      <p:sp>
        <p:nvSpPr>
          <p:cNvPr id="18445" name="Text Box 24"/>
          <p:cNvSpPr txBox="1">
            <a:spLocks noChangeArrowheads="1"/>
          </p:cNvSpPr>
          <p:nvPr/>
        </p:nvSpPr>
        <p:spPr bwMode="auto">
          <a:xfrm>
            <a:off x="369888" y="3959225"/>
            <a:ext cx="1439862" cy="523875"/>
          </a:xfrm>
          <a:prstGeom prst="rect">
            <a:avLst/>
          </a:prstGeom>
          <a:noFill/>
          <a:ln w="9525">
            <a:noFill/>
            <a:miter lim="800000"/>
            <a:headEnd/>
            <a:tailEnd/>
          </a:ln>
        </p:spPr>
        <p:txBody>
          <a:bodyPr wrap="none">
            <a:spAutoFit/>
          </a:bodyPr>
          <a:lstStyle/>
          <a:p>
            <a:pPr algn="ctr"/>
            <a:r>
              <a:rPr lang="en-US" sz="1400" b="1"/>
              <a:t>O.H. Ivie</a:t>
            </a:r>
          </a:p>
          <a:p>
            <a:pPr algn="ctr"/>
            <a:r>
              <a:rPr lang="en-US" sz="1400" b="1"/>
              <a:t>18% (0%,</a:t>
            </a:r>
            <a:r>
              <a:rPr lang="en-US" sz="1400" b="1">
                <a:solidFill>
                  <a:srgbClr val="FF0000"/>
                </a:solidFill>
              </a:rPr>
              <a:t>-14%</a:t>
            </a:r>
            <a:r>
              <a:rPr lang="en-US" sz="1400" b="1"/>
              <a:t>)</a:t>
            </a:r>
          </a:p>
        </p:txBody>
      </p:sp>
      <p:cxnSp>
        <p:nvCxnSpPr>
          <p:cNvPr id="18446" name="AutoShape 25"/>
          <p:cNvCxnSpPr>
            <a:cxnSpLocks noChangeShapeType="1"/>
            <a:stCxn id="19461" idx="2"/>
            <a:endCxn id="18445" idx="3"/>
          </p:cNvCxnSpPr>
          <p:nvPr/>
        </p:nvCxnSpPr>
        <p:spPr bwMode="auto">
          <a:xfrm flipH="1">
            <a:off x="1809750" y="3565525"/>
            <a:ext cx="1987550" cy="655638"/>
          </a:xfrm>
          <a:prstGeom prst="straightConnector1">
            <a:avLst/>
          </a:prstGeom>
          <a:noFill/>
          <a:ln w="9525">
            <a:solidFill>
              <a:schemeClr val="tx1"/>
            </a:solidFill>
            <a:round/>
            <a:headEnd type="triangle" w="med" len="med"/>
            <a:tailEnd/>
          </a:ln>
        </p:spPr>
      </p:cxnSp>
      <p:sp>
        <p:nvSpPr>
          <p:cNvPr id="18447" name="Text Box 26"/>
          <p:cNvSpPr txBox="1">
            <a:spLocks noChangeArrowheads="1"/>
          </p:cNvSpPr>
          <p:nvPr/>
        </p:nvSpPr>
        <p:spPr bwMode="auto">
          <a:xfrm>
            <a:off x="919163" y="1465263"/>
            <a:ext cx="2036762" cy="307975"/>
          </a:xfrm>
          <a:prstGeom prst="rect">
            <a:avLst/>
          </a:prstGeom>
          <a:noFill/>
          <a:ln w="9525">
            <a:noFill/>
            <a:miter lim="800000"/>
            <a:headEnd/>
            <a:tailEnd/>
          </a:ln>
        </p:spPr>
        <p:txBody>
          <a:bodyPr wrap="none">
            <a:spAutoFit/>
          </a:bodyPr>
          <a:lstStyle/>
          <a:p>
            <a:r>
              <a:rPr lang="en-US" sz="1400" b="1"/>
              <a:t>Meredith 0% (0%,</a:t>
            </a:r>
            <a:r>
              <a:rPr lang="en-US" sz="1400" b="1">
                <a:solidFill>
                  <a:srgbClr val="FF0000"/>
                </a:solidFill>
              </a:rPr>
              <a:t>-1%</a:t>
            </a:r>
            <a:r>
              <a:rPr lang="en-US" sz="1400" b="1"/>
              <a:t>)</a:t>
            </a:r>
          </a:p>
        </p:txBody>
      </p:sp>
      <p:cxnSp>
        <p:nvCxnSpPr>
          <p:cNvPr id="18448" name="AutoShape 27"/>
          <p:cNvCxnSpPr>
            <a:cxnSpLocks noChangeShapeType="1"/>
            <a:stCxn id="19463" idx="1"/>
            <a:endCxn id="18447" idx="3"/>
          </p:cNvCxnSpPr>
          <p:nvPr/>
        </p:nvCxnSpPr>
        <p:spPr bwMode="auto">
          <a:xfrm rot="10800000">
            <a:off x="2955925" y="1619250"/>
            <a:ext cx="401638" cy="0"/>
          </a:xfrm>
          <a:prstGeom prst="straightConnector1">
            <a:avLst/>
          </a:prstGeom>
          <a:noFill/>
          <a:ln w="9525">
            <a:solidFill>
              <a:schemeClr val="tx1"/>
            </a:solidFill>
            <a:round/>
            <a:headEnd type="triangle" w="med" len="med"/>
            <a:tailEnd/>
          </a:ln>
        </p:spPr>
      </p:cxnSp>
      <p:sp>
        <p:nvSpPr>
          <p:cNvPr id="18449" name="Text Box 29"/>
          <p:cNvSpPr txBox="1">
            <a:spLocks noChangeArrowheads="1"/>
          </p:cNvSpPr>
          <p:nvPr/>
        </p:nvSpPr>
        <p:spPr bwMode="auto">
          <a:xfrm>
            <a:off x="4281488" y="1331913"/>
            <a:ext cx="4502150" cy="523875"/>
          </a:xfrm>
          <a:prstGeom prst="rect">
            <a:avLst/>
          </a:prstGeom>
          <a:noFill/>
          <a:ln w="9525">
            <a:noFill/>
            <a:miter lim="800000"/>
            <a:headEnd/>
            <a:tailEnd/>
          </a:ln>
        </p:spPr>
        <p:txBody>
          <a:bodyPr wrap="none">
            <a:spAutoFit/>
          </a:bodyPr>
          <a:lstStyle/>
          <a:p>
            <a:r>
              <a:rPr lang="en-US" sz="1400"/>
              <a:t>Reservoir   *Current Contents          Change from</a:t>
            </a:r>
          </a:p>
          <a:p>
            <a:r>
              <a:rPr lang="en-US" sz="1400"/>
              <a:t>   Name     as a % of Capacity  (Last Month, Last Year)</a:t>
            </a:r>
          </a:p>
        </p:txBody>
      </p:sp>
      <p:sp>
        <p:nvSpPr>
          <p:cNvPr id="18450" name="Line 30"/>
          <p:cNvSpPr>
            <a:spLocks noChangeShapeType="1"/>
          </p:cNvSpPr>
          <p:nvPr/>
        </p:nvSpPr>
        <p:spPr bwMode="auto">
          <a:xfrm>
            <a:off x="4797425" y="1816100"/>
            <a:ext cx="727075" cy="187325"/>
          </a:xfrm>
          <a:prstGeom prst="line">
            <a:avLst/>
          </a:prstGeom>
          <a:noFill/>
          <a:ln w="9525">
            <a:solidFill>
              <a:schemeClr val="tx1"/>
            </a:solidFill>
            <a:round/>
            <a:headEnd/>
            <a:tailEnd type="triangle" w="med" len="med"/>
          </a:ln>
        </p:spPr>
        <p:txBody>
          <a:bodyPr/>
          <a:lstStyle/>
          <a:p>
            <a:endParaRPr lang="en-US"/>
          </a:p>
        </p:txBody>
      </p:sp>
      <p:sp>
        <p:nvSpPr>
          <p:cNvPr id="18451" name="Line 32"/>
          <p:cNvSpPr>
            <a:spLocks noChangeShapeType="1"/>
          </p:cNvSpPr>
          <p:nvPr/>
        </p:nvSpPr>
        <p:spPr bwMode="auto">
          <a:xfrm>
            <a:off x="5995988" y="1841500"/>
            <a:ext cx="12700" cy="174625"/>
          </a:xfrm>
          <a:prstGeom prst="line">
            <a:avLst/>
          </a:prstGeom>
          <a:noFill/>
          <a:ln w="9525">
            <a:solidFill>
              <a:schemeClr val="tx1"/>
            </a:solidFill>
            <a:round/>
            <a:headEnd/>
            <a:tailEnd type="triangle" w="med" len="med"/>
          </a:ln>
        </p:spPr>
        <p:txBody>
          <a:bodyPr/>
          <a:lstStyle/>
          <a:p>
            <a:endParaRPr lang="en-US"/>
          </a:p>
        </p:txBody>
      </p:sp>
      <p:sp>
        <p:nvSpPr>
          <p:cNvPr id="18452" name="Line 33"/>
          <p:cNvSpPr>
            <a:spLocks noChangeShapeType="1"/>
          </p:cNvSpPr>
          <p:nvPr/>
        </p:nvSpPr>
        <p:spPr bwMode="auto">
          <a:xfrm flipH="1">
            <a:off x="6826250" y="1816100"/>
            <a:ext cx="652463" cy="187325"/>
          </a:xfrm>
          <a:prstGeom prst="line">
            <a:avLst/>
          </a:prstGeom>
          <a:noFill/>
          <a:ln w="9525">
            <a:solidFill>
              <a:schemeClr val="tx1"/>
            </a:solidFill>
            <a:round/>
            <a:headEnd/>
            <a:tailEnd type="triangle" w="med" len="med"/>
          </a:ln>
        </p:spPr>
        <p:txBody>
          <a:bodyPr/>
          <a:lstStyle/>
          <a:p>
            <a:endParaRPr lang="en-US"/>
          </a:p>
        </p:txBody>
      </p:sp>
      <p:sp>
        <p:nvSpPr>
          <p:cNvPr id="18453" name="TextBox 27"/>
          <p:cNvSpPr txBox="1">
            <a:spLocks noChangeArrowheads="1"/>
          </p:cNvSpPr>
          <p:nvPr/>
        </p:nvSpPr>
        <p:spPr bwMode="auto">
          <a:xfrm>
            <a:off x="412750" y="5743575"/>
            <a:ext cx="2497138" cy="800100"/>
          </a:xfrm>
          <a:prstGeom prst="rect">
            <a:avLst/>
          </a:prstGeom>
          <a:noFill/>
          <a:ln w="9525">
            <a:noFill/>
            <a:miter lim="800000"/>
            <a:headEnd/>
            <a:tailEnd/>
          </a:ln>
        </p:spPr>
        <p:txBody>
          <a:bodyPr>
            <a:spAutoFit/>
          </a:bodyPr>
          <a:lstStyle/>
          <a:p>
            <a:pPr algn="ctr"/>
            <a:r>
              <a:rPr lang="en-US"/>
              <a:t>* </a:t>
            </a:r>
            <a:r>
              <a:rPr lang="en-US" sz="1400"/>
              <a:t>Reservoirs showing 0%   contents may have water available in dead pool  </a:t>
            </a:r>
            <a:endParaRPr lang="en-US"/>
          </a:p>
        </p:txBody>
      </p:sp>
      <p:sp>
        <p:nvSpPr>
          <p:cNvPr id="29" name="AutoShape 5"/>
          <p:cNvSpPr>
            <a:spLocks noChangeArrowheads="1"/>
          </p:cNvSpPr>
          <p:nvPr/>
        </p:nvSpPr>
        <p:spPr bwMode="auto">
          <a:xfrm>
            <a:off x="1273175" y="2616200"/>
            <a:ext cx="396875" cy="385763"/>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18455" name="Text Box 24"/>
          <p:cNvSpPr txBox="1">
            <a:spLocks noChangeArrowheads="1"/>
          </p:cNvSpPr>
          <p:nvPr/>
        </p:nvSpPr>
        <p:spPr bwMode="auto">
          <a:xfrm>
            <a:off x="750888" y="2074863"/>
            <a:ext cx="1446212" cy="523875"/>
          </a:xfrm>
          <a:prstGeom prst="rect">
            <a:avLst/>
          </a:prstGeom>
          <a:noFill/>
          <a:ln w="9525">
            <a:noFill/>
            <a:miter lim="800000"/>
            <a:headEnd/>
            <a:tailEnd/>
          </a:ln>
        </p:spPr>
        <p:txBody>
          <a:bodyPr wrap="none">
            <a:spAutoFit/>
          </a:bodyPr>
          <a:lstStyle/>
          <a:p>
            <a:pPr algn="ctr"/>
            <a:r>
              <a:rPr lang="en-US" sz="1400" b="1"/>
              <a:t>Elephant Butte</a:t>
            </a:r>
          </a:p>
          <a:p>
            <a:pPr algn="ctr"/>
            <a:r>
              <a:rPr lang="en-US" sz="1400" b="1"/>
              <a:t>17% (+2%,</a:t>
            </a:r>
            <a:r>
              <a:rPr lang="en-US" sz="1400" b="1">
                <a:solidFill>
                  <a:srgbClr val="FF0000"/>
                </a:solidFill>
              </a:rPr>
              <a:t>-7%</a:t>
            </a:r>
            <a:r>
              <a:rPr lang="en-US" sz="1400" b="1"/>
              <a:t>)</a:t>
            </a:r>
          </a:p>
        </p:txBody>
      </p:sp>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2375660896_3972353658_b"/>
          <p:cNvPicPr>
            <a:picLocks noChangeAspect="1" noChangeArrowheads="1"/>
          </p:cNvPicPr>
          <p:nvPr/>
        </p:nvPicPr>
        <p:blipFill>
          <a:blip r:embed="rId3" cstate="print"/>
          <a:srcRect/>
          <a:stretch>
            <a:fillRect/>
          </a:stretch>
        </p:blipFill>
        <p:spPr bwMode="auto">
          <a:xfrm>
            <a:off x="-533400" y="-130175"/>
            <a:ext cx="10591800" cy="7064375"/>
          </a:xfrm>
          <a:prstGeom prst="rect">
            <a:avLst/>
          </a:prstGeom>
          <a:noFill/>
          <a:ln w="9525">
            <a:noFill/>
            <a:miter lim="800000"/>
            <a:headEnd/>
            <a:tailEnd/>
          </a:ln>
        </p:spPr>
      </p:pic>
      <p:sp>
        <p:nvSpPr>
          <p:cNvPr id="19459" name="Text Box 6"/>
          <p:cNvSpPr txBox="1">
            <a:spLocks noChangeArrowheads="1"/>
          </p:cNvSpPr>
          <p:nvPr/>
        </p:nvSpPr>
        <p:spPr bwMode="auto">
          <a:xfrm>
            <a:off x="3565525" y="222250"/>
            <a:ext cx="4108450" cy="701675"/>
          </a:xfrm>
          <a:prstGeom prst="rect">
            <a:avLst/>
          </a:prstGeom>
          <a:noFill/>
          <a:ln w="9525">
            <a:noFill/>
            <a:miter lim="800000"/>
            <a:headEnd/>
            <a:tailEnd/>
          </a:ln>
        </p:spPr>
        <p:txBody>
          <a:bodyPr wrap="none">
            <a:spAutoFit/>
          </a:bodyPr>
          <a:lstStyle/>
          <a:p>
            <a:r>
              <a:rPr lang="en-US" sz="4000" b="1">
                <a:solidFill>
                  <a:schemeClr val="bg2"/>
                </a:solidFill>
              </a:rPr>
              <a:t>Lake Meredith…</a:t>
            </a:r>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descr="lake Meredith.tif"/>
          <p:cNvPicPr>
            <a:picLocks noGrp="1" noChangeAspect="1"/>
          </p:cNvPicPr>
          <p:nvPr>
            <p:ph idx="1"/>
          </p:nvPr>
        </p:nvPicPr>
        <p:blipFill>
          <a:blip r:embed="rId3" cstate="print"/>
          <a:srcRect/>
          <a:stretch>
            <a:fillRect/>
          </a:stretch>
        </p:blipFill>
        <p:spPr>
          <a:xfrm>
            <a:off x="304800" y="1066800"/>
            <a:ext cx="8377238" cy="5334000"/>
          </a:xfrm>
        </p:spPr>
      </p:pic>
      <p:sp>
        <p:nvSpPr>
          <p:cNvPr id="5" name="TextBox 4"/>
          <p:cNvSpPr txBox="1"/>
          <p:nvPr/>
        </p:nvSpPr>
        <p:spPr>
          <a:xfrm>
            <a:off x="4994275" y="2046288"/>
            <a:ext cx="3962400" cy="1323975"/>
          </a:xfrm>
          <a:prstGeom prst="rect">
            <a:avLst/>
          </a:prstGeom>
          <a:noFill/>
        </p:spPr>
        <p:txBody>
          <a:bodyPr>
            <a:spAutoFit/>
          </a:bodyPr>
          <a:lstStyle/>
          <a:p>
            <a:pPr algn="ctr">
              <a:defRPr/>
            </a:pPr>
            <a:r>
              <a:rPr lang="en-US" sz="4000" b="1" dirty="0">
                <a:solidFill>
                  <a:schemeClr val="tx2">
                    <a:lumMod val="60000"/>
                    <a:lumOff val="40000"/>
                  </a:schemeClr>
                </a:solidFill>
              </a:rPr>
              <a:t>“Lake”</a:t>
            </a:r>
          </a:p>
          <a:p>
            <a:pPr algn="ctr">
              <a:defRPr/>
            </a:pPr>
            <a:r>
              <a:rPr lang="en-US" sz="4000" b="1" dirty="0">
                <a:solidFill>
                  <a:schemeClr val="tx2">
                    <a:lumMod val="60000"/>
                    <a:lumOff val="40000"/>
                  </a:schemeClr>
                </a:solidFill>
              </a:rPr>
              <a:t>Meredith</a:t>
            </a:r>
          </a:p>
        </p:txBody>
      </p:sp>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3" descr="MonitorWellsMap.bmp"/>
          <p:cNvPicPr>
            <a:picLocks noChangeAspect="1"/>
          </p:cNvPicPr>
          <p:nvPr/>
        </p:nvPicPr>
        <p:blipFill>
          <a:blip r:embed="rId3" cstate="print"/>
          <a:srcRect/>
          <a:stretch>
            <a:fillRect/>
          </a:stretch>
        </p:blipFill>
        <p:spPr bwMode="auto">
          <a:xfrm>
            <a:off x="515938" y="130175"/>
            <a:ext cx="7016750" cy="6705600"/>
          </a:xfrm>
          <a:prstGeom prst="rect">
            <a:avLst/>
          </a:prstGeom>
          <a:noFill/>
          <a:ln w="9525">
            <a:noFill/>
            <a:miter lim="800000"/>
            <a:headEnd/>
            <a:tailEnd/>
          </a:ln>
        </p:spPr>
      </p:pic>
      <p:sp>
        <p:nvSpPr>
          <p:cNvPr id="20483" name="Text Box 5"/>
          <p:cNvSpPr txBox="1">
            <a:spLocks noChangeArrowheads="1"/>
          </p:cNvSpPr>
          <p:nvPr/>
        </p:nvSpPr>
        <p:spPr bwMode="auto">
          <a:xfrm>
            <a:off x="3787775" y="0"/>
            <a:ext cx="5618163" cy="1200150"/>
          </a:xfrm>
          <a:prstGeom prst="rect">
            <a:avLst/>
          </a:prstGeom>
          <a:noFill/>
          <a:ln w="9525">
            <a:noFill/>
            <a:miter lim="800000"/>
            <a:headEnd/>
            <a:tailEnd/>
          </a:ln>
        </p:spPr>
        <p:txBody>
          <a:bodyPr>
            <a:spAutoFit/>
          </a:bodyPr>
          <a:lstStyle/>
          <a:p>
            <a:pPr algn="ctr">
              <a:spcBef>
                <a:spcPct val="50000"/>
              </a:spcBef>
            </a:pPr>
            <a:r>
              <a:rPr lang="en-US" sz="3600"/>
              <a:t>Groundwater Levels        in Observation Wells</a:t>
            </a:r>
          </a:p>
        </p:txBody>
      </p:sp>
      <p:sp>
        <p:nvSpPr>
          <p:cNvPr id="20484" name="Text Box 10"/>
          <p:cNvSpPr txBox="1">
            <a:spLocks noChangeArrowheads="1"/>
          </p:cNvSpPr>
          <p:nvPr/>
        </p:nvSpPr>
        <p:spPr bwMode="auto">
          <a:xfrm>
            <a:off x="438150" y="969963"/>
            <a:ext cx="1893888" cy="307975"/>
          </a:xfrm>
          <a:prstGeom prst="rect">
            <a:avLst/>
          </a:prstGeom>
          <a:noFill/>
          <a:ln w="9525">
            <a:noFill/>
            <a:miter lim="800000"/>
            <a:headEnd/>
            <a:tailEnd/>
          </a:ln>
        </p:spPr>
        <p:txBody>
          <a:bodyPr wrap="none">
            <a:spAutoFit/>
          </a:bodyPr>
          <a:lstStyle/>
          <a:p>
            <a:r>
              <a:rPr lang="en-US" sz="1400" b="1"/>
              <a:t>Ogallala </a:t>
            </a:r>
            <a:r>
              <a:rPr lang="en-US" sz="1400" b="1">
                <a:solidFill>
                  <a:srgbClr val="FF0000"/>
                </a:solidFill>
              </a:rPr>
              <a:t>-0.08’</a:t>
            </a:r>
            <a:r>
              <a:rPr lang="en-US" sz="1400" b="1"/>
              <a:t>,</a:t>
            </a:r>
            <a:r>
              <a:rPr lang="en-US" sz="1400" b="1">
                <a:solidFill>
                  <a:srgbClr val="FF0000"/>
                </a:solidFill>
              </a:rPr>
              <a:t>-1.45’</a:t>
            </a:r>
          </a:p>
        </p:txBody>
      </p:sp>
      <p:sp>
        <p:nvSpPr>
          <p:cNvPr id="20485" name="Line 12"/>
          <p:cNvSpPr>
            <a:spLocks noChangeShapeType="1"/>
          </p:cNvSpPr>
          <p:nvPr/>
        </p:nvSpPr>
        <p:spPr bwMode="auto">
          <a:xfrm flipH="1" flipV="1">
            <a:off x="2232025" y="1160463"/>
            <a:ext cx="495300" cy="400050"/>
          </a:xfrm>
          <a:prstGeom prst="line">
            <a:avLst/>
          </a:prstGeom>
          <a:noFill/>
          <a:ln w="9525">
            <a:solidFill>
              <a:schemeClr val="tx1"/>
            </a:solidFill>
            <a:round/>
            <a:headEnd type="triangle" w="med" len="med"/>
            <a:tailEnd/>
          </a:ln>
        </p:spPr>
        <p:txBody>
          <a:bodyPr/>
          <a:lstStyle/>
          <a:p>
            <a:endParaRPr lang="en-US"/>
          </a:p>
        </p:txBody>
      </p:sp>
      <p:sp>
        <p:nvSpPr>
          <p:cNvPr id="20486" name="Text Box 13"/>
          <p:cNvSpPr txBox="1">
            <a:spLocks noChangeArrowheads="1"/>
          </p:cNvSpPr>
          <p:nvPr/>
        </p:nvSpPr>
        <p:spPr bwMode="auto">
          <a:xfrm>
            <a:off x="5857875" y="1058863"/>
            <a:ext cx="1243013" cy="523875"/>
          </a:xfrm>
          <a:prstGeom prst="rect">
            <a:avLst/>
          </a:prstGeom>
          <a:noFill/>
          <a:ln w="9525">
            <a:noFill/>
            <a:miter lim="800000"/>
            <a:headEnd/>
            <a:tailEnd/>
          </a:ln>
        </p:spPr>
        <p:txBody>
          <a:bodyPr wrap="none">
            <a:spAutoFit/>
          </a:bodyPr>
          <a:lstStyle/>
          <a:p>
            <a:pPr algn="ctr"/>
            <a:r>
              <a:rPr lang="en-US" sz="1400" b="1"/>
              <a:t>Trinity</a:t>
            </a:r>
          </a:p>
          <a:p>
            <a:pPr algn="ctr"/>
            <a:r>
              <a:rPr lang="en-US" sz="1400" b="1"/>
              <a:t> +3.86’,</a:t>
            </a:r>
            <a:r>
              <a:rPr lang="en-US" sz="1400" b="1">
                <a:solidFill>
                  <a:srgbClr val="FF0000"/>
                </a:solidFill>
              </a:rPr>
              <a:t>-0.54’</a:t>
            </a:r>
          </a:p>
        </p:txBody>
      </p:sp>
      <p:sp>
        <p:nvSpPr>
          <p:cNvPr id="20487" name="Line 14"/>
          <p:cNvSpPr>
            <a:spLocks noChangeShapeType="1"/>
          </p:cNvSpPr>
          <p:nvPr/>
        </p:nvSpPr>
        <p:spPr bwMode="auto">
          <a:xfrm flipV="1">
            <a:off x="5453063" y="1512888"/>
            <a:ext cx="588962" cy="860425"/>
          </a:xfrm>
          <a:prstGeom prst="line">
            <a:avLst/>
          </a:prstGeom>
          <a:noFill/>
          <a:ln w="9525">
            <a:solidFill>
              <a:schemeClr val="tx1"/>
            </a:solidFill>
            <a:round/>
            <a:headEnd type="triangle" w="med" len="med"/>
            <a:tailEnd/>
          </a:ln>
        </p:spPr>
        <p:txBody>
          <a:bodyPr/>
          <a:lstStyle/>
          <a:p>
            <a:endParaRPr lang="en-US"/>
          </a:p>
        </p:txBody>
      </p:sp>
      <p:sp>
        <p:nvSpPr>
          <p:cNvPr id="20488" name="Line 15"/>
          <p:cNvSpPr>
            <a:spLocks noChangeShapeType="1"/>
          </p:cNvSpPr>
          <p:nvPr/>
        </p:nvSpPr>
        <p:spPr bwMode="auto">
          <a:xfrm flipH="1">
            <a:off x="3341688" y="4943475"/>
            <a:ext cx="696912" cy="673100"/>
          </a:xfrm>
          <a:prstGeom prst="line">
            <a:avLst/>
          </a:prstGeom>
          <a:noFill/>
          <a:ln w="9525">
            <a:solidFill>
              <a:schemeClr val="tx1"/>
            </a:solidFill>
            <a:round/>
            <a:headEnd type="triangle" w="med" len="med"/>
            <a:tailEnd/>
          </a:ln>
        </p:spPr>
        <p:txBody>
          <a:bodyPr/>
          <a:lstStyle/>
          <a:p>
            <a:endParaRPr lang="en-US"/>
          </a:p>
        </p:txBody>
      </p:sp>
      <p:sp>
        <p:nvSpPr>
          <p:cNvPr id="20489" name="Text Box 16"/>
          <p:cNvSpPr txBox="1">
            <a:spLocks noChangeArrowheads="1"/>
          </p:cNvSpPr>
          <p:nvPr/>
        </p:nvSpPr>
        <p:spPr bwMode="auto">
          <a:xfrm>
            <a:off x="5762625" y="6102350"/>
            <a:ext cx="1292225" cy="523875"/>
          </a:xfrm>
          <a:prstGeom prst="rect">
            <a:avLst/>
          </a:prstGeom>
          <a:noFill/>
          <a:ln w="9525">
            <a:noFill/>
            <a:miter lim="800000"/>
            <a:headEnd/>
            <a:tailEnd/>
          </a:ln>
        </p:spPr>
        <p:txBody>
          <a:bodyPr wrap="none">
            <a:spAutoFit/>
          </a:bodyPr>
          <a:lstStyle/>
          <a:p>
            <a:pPr algn="ctr"/>
            <a:r>
              <a:rPr lang="en-US" sz="1400" b="1"/>
              <a:t>Edwards</a:t>
            </a:r>
          </a:p>
          <a:p>
            <a:pPr algn="ctr"/>
            <a:r>
              <a:rPr lang="en-US" sz="1400" b="1"/>
              <a:t>+4.38’,</a:t>
            </a:r>
            <a:r>
              <a:rPr lang="en-US" sz="1400" b="1">
                <a:solidFill>
                  <a:srgbClr val="FF0000"/>
                </a:solidFill>
              </a:rPr>
              <a:t>-14.77’</a:t>
            </a:r>
          </a:p>
        </p:txBody>
      </p:sp>
      <p:sp>
        <p:nvSpPr>
          <p:cNvPr id="20490" name="Line 18"/>
          <p:cNvSpPr>
            <a:spLocks noChangeShapeType="1"/>
          </p:cNvSpPr>
          <p:nvPr/>
        </p:nvSpPr>
        <p:spPr bwMode="auto">
          <a:xfrm flipV="1">
            <a:off x="6605588" y="3940175"/>
            <a:ext cx="1003300" cy="279400"/>
          </a:xfrm>
          <a:prstGeom prst="line">
            <a:avLst/>
          </a:prstGeom>
          <a:noFill/>
          <a:ln w="9525">
            <a:solidFill>
              <a:schemeClr val="tx1"/>
            </a:solidFill>
            <a:round/>
            <a:headEnd type="triangle" w="med" len="med"/>
            <a:tailEnd/>
          </a:ln>
        </p:spPr>
        <p:txBody>
          <a:bodyPr/>
          <a:lstStyle/>
          <a:p>
            <a:endParaRPr lang="en-US"/>
          </a:p>
        </p:txBody>
      </p:sp>
      <p:sp>
        <p:nvSpPr>
          <p:cNvPr id="20491" name="Text Box 19"/>
          <p:cNvSpPr txBox="1">
            <a:spLocks noChangeArrowheads="1"/>
          </p:cNvSpPr>
          <p:nvPr/>
        </p:nvSpPr>
        <p:spPr bwMode="auto">
          <a:xfrm>
            <a:off x="7540625" y="3703638"/>
            <a:ext cx="1243013" cy="523875"/>
          </a:xfrm>
          <a:prstGeom prst="rect">
            <a:avLst/>
          </a:prstGeom>
          <a:noFill/>
          <a:ln w="9525">
            <a:noFill/>
            <a:miter lim="800000"/>
            <a:headEnd/>
            <a:tailEnd/>
          </a:ln>
        </p:spPr>
        <p:txBody>
          <a:bodyPr wrap="none">
            <a:spAutoFit/>
          </a:bodyPr>
          <a:lstStyle/>
          <a:p>
            <a:pPr algn="ctr"/>
            <a:r>
              <a:rPr lang="en-US" sz="1400" b="1"/>
              <a:t>Gulf Coast</a:t>
            </a:r>
          </a:p>
          <a:p>
            <a:pPr algn="ctr"/>
            <a:r>
              <a:rPr lang="en-US" sz="1400" b="1"/>
              <a:t> +1.29’,</a:t>
            </a:r>
            <a:r>
              <a:rPr lang="en-US" sz="1400" b="1">
                <a:solidFill>
                  <a:srgbClr val="FF0000"/>
                </a:solidFill>
              </a:rPr>
              <a:t>-5.03’</a:t>
            </a:r>
          </a:p>
        </p:txBody>
      </p:sp>
      <p:sp>
        <p:nvSpPr>
          <p:cNvPr id="20492" name="Line 20"/>
          <p:cNvSpPr>
            <a:spLocks noChangeShapeType="1"/>
          </p:cNvSpPr>
          <p:nvPr/>
        </p:nvSpPr>
        <p:spPr bwMode="auto">
          <a:xfrm>
            <a:off x="4910138" y="4637088"/>
            <a:ext cx="1022350" cy="1557337"/>
          </a:xfrm>
          <a:prstGeom prst="line">
            <a:avLst/>
          </a:prstGeom>
          <a:noFill/>
          <a:ln w="9525">
            <a:solidFill>
              <a:schemeClr val="tx1"/>
            </a:solidFill>
            <a:round/>
            <a:headEnd type="triangle" w="med" len="med"/>
            <a:tailEnd/>
          </a:ln>
        </p:spPr>
        <p:txBody>
          <a:bodyPr/>
          <a:lstStyle/>
          <a:p>
            <a:endParaRPr lang="en-US"/>
          </a:p>
        </p:txBody>
      </p:sp>
      <p:sp>
        <p:nvSpPr>
          <p:cNvPr id="20493" name="Text Box 21"/>
          <p:cNvSpPr txBox="1">
            <a:spLocks noChangeArrowheads="1"/>
          </p:cNvSpPr>
          <p:nvPr/>
        </p:nvSpPr>
        <p:spPr bwMode="auto">
          <a:xfrm>
            <a:off x="506413" y="174625"/>
            <a:ext cx="1987550" cy="307975"/>
          </a:xfrm>
          <a:prstGeom prst="rect">
            <a:avLst/>
          </a:prstGeom>
          <a:noFill/>
          <a:ln w="9525">
            <a:noFill/>
            <a:miter lim="800000"/>
            <a:headEnd/>
            <a:tailEnd/>
          </a:ln>
        </p:spPr>
        <p:txBody>
          <a:bodyPr wrap="none">
            <a:spAutoFit/>
          </a:bodyPr>
          <a:lstStyle/>
          <a:p>
            <a:r>
              <a:rPr lang="en-US" sz="1400" b="1"/>
              <a:t>Ogallala +0.06’, </a:t>
            </a:r>
            <a:r>
              <a:rPr lang="en-US" sz="1400" b="1">
                <a:solidFill>
                  <a:srgbClr val="FF0000"/>
                </a:solidFill>
              </a:rPr>
              <a:t>-0.17’</a:t>
            </a:r>
          </a:p>
        </p:txBody>
      </p:sp>
      <p:sp>
        <p:nvSpPr>
          <p:cNvPr id="20494" name="Line 22"/>
          <p:cNvSpPr>
            <a:spLocks noChangeShapeType="1"/>
          </p:cNvSpPr>
          <p:nvPr/>
        </p:nvSpPr>
        <p:spPr bwMode="auto">
          <a:xfrm flipH="1" flipV="1">
            <a:off x="2351088" y="339725"/>
            <a:ext cx="973137" cy="9525"/>
          </a:xfrm>
          <a:prstGeom prst="line">
            <a:avLst/>
          </a:prstGeom>
          <a:noFill/>
          <a:ln w="9525">
            <a:solidFill>
              <a:schemeClr val="tx1"/>
            </a:solidFill>
            <a:round/>
            <a:headEnd type="triangle" w="med" len="med"/>
            <a:tailEnd/>
          </a:ln>
        </p:spPr>
        <p:txBody>
          <a:bodyPr/>
          <a:lstStyle/>
          <a:p>
            <a:endParaRPr lang="en-US"/>
          </a:p>
        </p:txBody>
      </p:sp>
      <p:sp>
        <p:nvSpPr>
          <p:cNvPr id="20495" name="Line 23"/>
          <p:cNvSpPr>
            <a:spLocks noChangeShapeType="1"/>
          </p:cNvSpPr>
          <p:nvPr/>
        </p:nvSpPr>
        <p:spPr bwMode="auto">
          <a:xfrm flipV="1">
            <a:off x="6611938" y="2068513"/>
            <a:ext cx="942975" cy="468312"/>
          </a:xfrm>
          <a:prstGeom prst="line">
            <a:avLst/>
          </a:prstGeom>
          <a:noFill/>
          <a:ln w="9525">
            <a:solidFill>
              <a:schemeClr val="tx1"/>
            </a:solidFill>
            <a:round/>
            <a:headEnd type="triangle" w="med" len="med"/>
            <a:tailEnd/>
          </a:ln>
        </p:spPr>
        <p:txBody>
          <a:bodyPr/>
          <a:lstStyle/>
          <a:p>
            <a:endParaRPr lang="en-US"/>
          </a:p>
        </p:txBody>
      </p:sp>
      <p:sp>
        <p:nvSpPr>
          <p:cNvPr id="20496" name="Text Box 24"/>
          <p:cNvSpPr txBox="1">
            <a:spLocks noChangeArrowheads="1"/>
          </p:cNvSpPr>
          <p:nvPr/>
        </p:nvSpPr>
        <p:spPr bwMode="auto">
          <a:xfrm>
            <a:off x="7331075" y="1701800"/>
            <a:ext cx="1243013" cy="739775"/>
          </a:xfrm>
          <a:prstGeom prst="rect">
            <a:avLst/>
          </a:prstGeom>
          <a:noFill/>
          <a:ln w="9525">
            <a:noFill/>
            <a:miter lim="800000"/>
            <a:headEnd/>
            <a:tailEnd/>
          </a:ln>
        </p:spPr>
        <p:txBody>
          <a:bodyPr wrap="none">
            <a:spAutoFit/>
          </a:bodyPr>
          <a:lstStyle/>
          <a:p>
            <a:pPr algn="ctr"/>
            <a:r>
              <a:rPr lang="en-US" sz="1400" b="1"/>
              <a:t>Carrizo-</a:t>
            </a:r>
          </a:p>
          <a:p>
            <a:pPr algn="ctr"/>
            <a:r>
              <a:rPr lang="en-US" sz="1400" b="1"/>
              <a:t>Wilcox </a:t>
            </a:r>
          </a:p>
          <a:p>
            <a:pPr algn="ctr"/>
            <a:r>
              <a:rPr lang="en-US" sz="1400" b="1"/>
              <a:t>+1.63’, </a:t>
            </a:r>
            <a:r>
              <a:rPr lang="en-US" sz="1400" b="1">
                <a:solidFill>
                  <a:srgbClr val="FF0000"/>
                </a:solidFill>
              </a:rPr>
              <a:t>-2.37’</a:t>
            </a:r>
          </a:p>
        </p:txBody>
      </p:sp>
      <p:sp>
        <p:nvSpPr>
          <p:cNvPr id="20497" name="Line 25"/>
          <p:cNvSpPr>
            <a:spLocks noChangeShapeType="1"/>
          </p:cNvSpPr>
          <p:nvPr/>
        </p:nvSpPr>
        <p:spPr bwMode="auto">
          <a:xfrm flipV="1">
            <a:off x="5351463" y="1447800"/>
            <a:ext cx="1887537" cy="1774825"/>
          </a:xfrm>
          <a:prstGeom prst="line">
            <a:avLst/>
          </a:prstGeom>
          <a:noFill/>
          <a:ln w="9525">
            <a:solidFill>
              <a:schemeClr val="tx1"/>
            </a:solidFill>
            <a:round/>
            <a:headEnd type="triangle" w="med" len="med"/>
            <a:tailEnd/>
          </a:ln>
        </p:spPr>
        <p:txBody>
          <a:bodyPr/>
          <a:lstStyle/>
          <a:p>
            <a:endParaRPr lang="en-US"/>
          </a:p>
        </p:txBody>
      </p:sp>
      <p:sp>
        <p:nvSpPr>
          <p:cNvPr id="20498" name="Text Box 26"/>
          <p:cNvSpPr txBox="1">
            <a:spLocks noChangeArrowheads="1"/>
          </p:cNvSpPr>
          <p:nvPr/>
        </p:nvSpPr>
        <p:spPr bwMode="auto">
          <a:xfrm>
            <a:off x="7172325" y="1055688"/>
            <a:ext cx="1339850" cy="523875"/>
          </a:xfrm>
          <a:prstGeom prst="rect">
            <a:avLst/>
          </a:prstGeom>
          <a:noFill/>
          <a:ln w="9525">
            <a:noFill/>
            <a:miter lim="800000"/>
            <a:headEnd/>
            <a:tailEnd/>
          </a:ln>
        </p:spPr>
        <p:txBody>
          <a:bodyPr>
            <a:spAutoFit/>
          </a:bodyPr>
          <a:lstStyle/>
          <a:p>
            <a:pPr algn="ctr"/>
            <a:r>
              <a:rPr lang="en-US" sz="1400" b="1"/>
              <a:t>Trinity    </a:t>
            </a:r>
          </a:p>
          <a:p>
            <a:pPr algn="ctr"/>
            <a:r>
              <a:rPr lang="en-US" sz="1400" b="1"/>
              <a:t>+1.31’, </a:t>
            </a:r>
            <a:r>
              <a:rPr lang="en-US" sz="1400" b="1">
                <a:solidFill>
                  <a:srgbClr val="FF0000"/>
                </a:solidFill>
              </a:rPr>
              <a:t>-11.14’</a:t>
            </a:r>
          </a:p>
        </p:txBody>
      </p:sp>
      <p:sp>
        <p:nvSpPr>
          <p:cNvPr id="20499" name="Line 27"/>
          <p:cNvSpPr>
            <a:spLocks noChangeShapeType="1"/>
          </p:cNvSpPr>
          <p:nvPr/>
        </p:nvSpPr>
        <p:spPr bwMode="auto">
          <a:xfrm flipH="1">
            <a:off x="2246313" y="3776663"/>
            <a:ext cx="104775" cy="1185862"/>
          </a:xfrm>
          <a:prstGeom prst="line">
            <a:avLst/>
          </a:prstGeom>
          <a:noFill/>
          <a:ln w="9525">
            <a:solidFill>
              <a:schemeClr val="tx1"/>
            </a:solidFill>
            <a:round/>
            <a:headEnd type="triangle" w="med" len="med"/>
            <a:tailEnd/>
          </a:ln>
        </p:spPr>
        <p:txBody>
          <a:bodyPr/>
          <a:lstStyle/>
          <a:p>
            <a:endParaRPr lang="en-US"/>
          </a:p>
        </p:txBody>
      </p:sp>
      <p:sp>
        <p:nvSpPr>
          <p:cNvPr id="20500" name="Line 28"/>
          <p:cNvSpPr>
            <a:spLocks noChangeShapeType="1"/>
          </p:cNvSpPr>
          <p:nvPr/>
        </p:nvSpPr>
        <p:spPr bwMode="auto">
          <a:xfrm flipH="1">
            <a:off x="522288" y="3025775"/>
            <a:ext cx="76200" cy="457200"/>
          </a:xfrm>
          <a:prstGeom prst="line">
            <a:avLst/>
          </a:prstGeom>
          <a:noFill/>
          <a:ln w="9525">
            <a:solidFill>
              <a:schemeClr val="tx1"/>
            </a:solidFill>
            <a:round/>
            <a:headEnd type="triangle" w="med" len="med"/>
            <a:tailEnd/>
          </a:ln>
        </p:spPr>
        <p:txBody>
          <a:bodyPr/>
          <a:lstStyle/>
          <a:p>
            <a:endParaRPr lang="en-US"/>
          </a:p>
        </p:txBody>
      </p:sp>
      <p:sp>
        <p:nvSpPr>
          <p:cNvPr id="20501" name="Text Box 29"/>
          <p:cNvSpPr txBox="1">
            <a:spLocks noChangeArrowheads="1"/>
          </p:cNvSpPr>
          <p:nvPr/>
        </p:nvSpPr>
        <p:spPr bwMode="auto">
          <a:xfrm>
            <a:off x="-195263" y="3422650"/>
            <a:ext cx="1755776" cy="738188"/>
          </a:xfrm>
          <a:prstGeom prst="rect">
            <a:avLst/>
          </a:prstGeom>
          <a:noFill/>
          <a:ln w="9525">
            <a:noFill/>
            <a:miter lim="800000"/>
            <a:headEnd/>
            <a:tailEnd/>
          </a:ln>
        </p:spPr>
        <p:txBody>
          <a:bodyPr>
            <a:spAutoFit/>
          </a:bodyPr>
          <a:lstStyle/>
          <a:p>
            <a:pPr algn="ctr"/>
            <a:r>
              <a:rPr lang="en-US" sz="1400" b="1"/>
              <a:t>Hueco-</a:t>
            </a:r>
          </a:p>
          <a:p>
            <a:pPr algn="ctr"/>
            <a:r>
              <a:rPr lang="en-US" sz="1400" b="1"/>
              <a:t>Mesilla Bolson</a:t>
            </a:r>
          </a:p>
          <a:p>
            <a:pPr algn="ctr"/>
            <a:r>
              <a:rPr lang="en-US" sz="1400" b="1">
                <a:solidFill>
                  <a:srgbClr val="FF0000"/>
                </a:solidFill>
              </a:rPr>
              <a:t>-0.18’</a:t>
            </a:r>
            <a:r>
              <a:rPr lang="en-US" sz="1400" b="1"/>
              <a:t>,+1.73’</a:t>
            </a:r>
            <a:endParaRPr lang="en-US" sz="1400" b="1">
              <a:solidFill>
                <a:srgbClr val="FF0000"/>
              </a:solidFill>
            </a:endParaRPr>
          </a:p>
        </p:txBody>
      </p:sp>
      <p:sp>
        <p:nvSpPr>
          <p:cNvPr id="20502" name="Text Box 30"/>
          <p:cNvSpPr txBox="1">
            <a:spLocks noChangeArrowheads="1"/>
          </p:cNvSpPr>
          <p:nvPr/>
        </p:nvSpPr>
        <p:spPr bwMode="auto">
          <a:xfrm>
            <a:off x="1549400" y="4919663"/>
            <a:ext cx="1473200" cy="738187"/>
          </a:xfrm>
          <a:prstGeom prst="rect">
            <a:avLst/>
          </a:prstGeom>
          <a:noFill/>
          <a:ln w="9525">
            <a:noFill/>
            <a:miter lim="800000"/>
            <a:headEnd/>
            <a:tailEnd/>
          </a:ln>
        </p:spPr>
        <p:txBody>
          <a:bodyPr>
            <a:spAutoFit/>
          </a:bodyPr>
          <a:lstStyle/>
          <a:p>
            <a:pPr algn="ctr"/>
            <a:r>
              <a:rPr lang="en-US" sz="1400" b="1"/>
              <a:t>Edwards- Trinity</a:t>
            </a:r>
          </a:p>
          <a:p>
            <a:pPr algn="ctr"/>
            <a:r>
              <a:rPr lang="en-US" sz="1400" b="1"/>
              <a:t> +7.02’,</a:t>
            </a:r>
            <a:r>
              <a:rPr lang="en-US" sz="1400" b="1">
                <a:solidFill>
                  <a:srgbClr val="FF0000"/>
                </a:solidFill>
              </a:rPr>
              <a:t>-0.62’</a:t>
            </a:r>
          </a:p>
        </p:txBody>
      </p:sp>
      <p:sp>
        <p:nvSpPr>
          <p:cNvPr id="20503" name="Text Box 31"/>
          <p:cNvSpPr txBox="1">
            <a:spLocks noChangeArrowheads="1"/>
          </p:cNvSpPr>
          <p:nvPr/>
        </p:nvSpPr>
        <p:spPr bwMode="auto">
          <a:xfrm>
            <a:off x="2427288" y="5548313"/>
            <a:ext cx="1247775" cy="738187"/>
          </a:xfrm>
          <a:prstGeom prst="rect">
            <a:avLst/>
          </a:prstGeom>
          <a:noFill/>
          <a:ln w="9525">
            <a:noFill/>
            <a:miter lim="800000"/>
            <a:headEnd/>
            <a:tailEnd/>
          </a:ln>
        </p:spPr>
        <p:txBody>
          <a:bodyPr wrap="none">
            <a:spAutoFit/>
          </a:bodyPr>
          <a:lstStyle/>
          <a:p>
            <a:pPr algn="ctr"/>
            <a:r>
              <a:rPr lang="en-US" sz="1400" b="1"/>
              <a:t>Carrizo-</a:t>
            </a:r>
          </a:p>
          <a:p>
            <a:pPr algn="ctr"/>
            <a:r>
              <a:rPr lang="en-US" sz="1400" b="1"/>
              <a:t>Wilcox</a:t>
            </a:r>
          </a:p>
          <a:p>
            <a:pPr algn="ctr"/>
            <a:r>
              <a:rPr lang="en-US" sz="1400" b="1">
                <a:solidFill>
                  <a:srgbClr val="FF0000"/>
                </a:solidFill>
              </a:rPr>
              <a:t>-4.48’</a:t>
            </a:r>
            <a:r>
              <a:rPr lang="en-US" sz="1400" b="1"/>
              <a:t>,</a:t>
            </a:r>
            <a:r>
              <a:rPr lang="en-US" sz="1400" b="1">
                <a:solidFill>
                  <a:srgbClr val="FF0000"/>
                </a:solidFill>
              </a:rPr>
              <a:t>-92.88’</a:t>
            </a:r>
          </a:p>
        </p:txBody>
      </p:sp>
      <p:sp>
        <p:nvSpPr>
          <p:cNvPr id="20504" name="Text Box 29"/>
          <p:cNvSpPr txBox="1">
            <a:spLocks noChangeArrowheads="1"/>
          </p:cNvSpPr>
          <p:nvPr/>
        </p:nvSpPr>
        <p:spPr bwMode="auto">
          <a:xfrm>
            <a:off x="65088" y="5299075"/>
            <a:ext cx="1481137" cy="523875"/>
          </a:xfrm>
          <a:prstGeom prst="rect">
            <a:avLst/>
          </a:prstGeom>
          <a:noFill/>
          <a:ln w="9525">
            <a:noFill/>
            <a:miter lim="800000"/>
            <a:headEnd/>
            <a:tailEnd/>
          </a:ln>
        </p:spPr>
        <p:txBody>
          <a:bodyPr wrap="none">
            <a:spAutoFit/>
          </a:bodyPr>
          <a:lstStyle/>
          <a:p>
            <a:pPr algn="ctr"/>
            <a:r>
              <a:rPr lang="en-US" sz="1400"/>
              <a:t>Change from</a:t>
            </a:r>
          </a:p>
          <a:p>
            <a:pPr algn="ctr"/>
            <a:r>
              <a:rPr lang="en-US" sz="1400"/>
              <a:t>Last Month,Year</a:t>
            </a:r>
          </a:p>
        </p:txBody>
      </p:sp>
      <p:sp>
        <p:nvSpPr>
          <p:cNvPr id="20505" name="Line 33"/>
          <p:cNvSpPr>
            <a:spLocks noChangeShapeType="1"/>
          </p:cNvSpPr>
          <p:nvPr/>
        </p:nvSpPr>
        <p:spPr bwMode="auto">
          <a:xfrm>
            <a:off x="1389063" y="5486400"/>
            <a:ext cx="314325" cy="0"/>
          </a:xfrm>
          <a:prstGeom prst="line">
            <a:avLst/>
          </a:prstGeom>
          <a:noFill/>
          <a:ln w="9525">
            <a:solidFill>
              <a:schemeClr val="tx1"/>
            </a:solidFill>
            <a:round/>
            <a:headEnd/>
            <a:tailEnd type="triangle" w="med" len="med"/>
          </a:ln>
        </p:spPr>
        <p:txBody>
          <a:bodyPr/>
          <a:lstStyle/>
          <a:p>
            <a:endParaRPr lang="en-US"/>
          </a:p>
        </p:txBody>
      </p:sp>
      <p:sp>
        <p:nvSpPr>
          <p:cNvPr id="20506" name="Text Box 29"/>
          <p:cNvSpPr txBox="1">
            <a:spLocks noChangeArrowheads="1"/>
          </p:cNvSpPr>
          <p:nvPr/>
        </p:nvSpPr>
        <p:spPr bwMode="auto">
          <a:xfrm>
            <a:off x="476250" y="4899025"/>
            <a:ext cx="752475" cy="307975"/>
          </a:xfrm>
          <a:prstGeom prst="rect">
            <a:avLst/>
          </a:prstGeom>
          <a:noFill/>
          <a:ln w="9525">
            <a:noFill/>
            <a:miter lim="800000"/>
            <a:headEnd/>
            <a:tailEnd/>
          </a:ln>
        </p:spPr>
        <p:txBody>
          <a:bodyPr wrap="none">
            <a:spAutoFit/>
          </a:bodyPr>
          <a:lstStyle/>
          <a:p>
            <a:r>
              <a:rPr lang="en-US" sz="1400"/>
              <a:t>Aquifer</a:t>
            </a:r>
          </a:p>
        </p:txBody>
      </p:sp>
      <p:sp>
        <p:nvSpPr>
          <p:cNvPr id="20507" name="Line 33"/>
          <p:cNvSpPr>
            <a:spLocks noChangeShapeType="1"/>
          </p:cNvSpPr>
          <p:nvPr/>
        </p:nvSpPr>
        <p:spPr bwMode="auto">
          <a:xfrm>
            <a:off x="1198563" y="5067300"/>
            <a:ext cx="590550" cy="0"/>
          </a:xfrm>
          <a:prstGeom prst="line">
            <a:avLst/>
          </a:prstGeom>
          <a:noFill/>
          <a:ln w="9525">
            <a:solidFill>
              <a:schemeClr val="tx1"/>
            </a:solidFill>
            <a:round/>
            <a:headEnd/>
            <a:tailEnd type="triangle" w="med" len="med"/>
          </a:ln>
        </p:spPr>
        <p:txBody>
          <a:bodyPr/>
          <a:lstStyle/>
          <a:p>
            <a:endParaRPr lang="en-US"/>
          </a:p>
        </p:txBody>
      </p:sp>
      <p:sp>
        <p:nvSpPr>
          <p:cNvPr id="20508" name="Text Box 13"/>
          <p:cNvSpPr txBox="1">
            <a:spLocks noChangeArrowheads="1"/>
          </p:cNvSpPr>
          <p:nvPr/>
        </p:nvSpPr>
        <p:spPr bwMode="auto">
          <a:xfrm>
            <a:off x="4818063" y="1174750"/>
            <a:ext cx="1144587" cy="523875"/>
          </a:xfrm>
          <a:prstGeom prst="rect">
            <a:avLst/>
          </a:prstGeom>
          <a:noFill/>
          <a:ln w="9525">
            <a:noFill/>
            <a:miter lim="800000"/>
            <a:headEnd/>
            <a:tailEnd/>
          </a:ln>
        </p:spPr>
        <p:txBody>
          <a:bodyPr wrap="none">
            <a:spAutoFit/>
          </a:bodyPr>
          <a:lstStyle/>
          <a:p>
            <a:pPr algn="ctr"/>
            <a:r>
              <a:rPr lang="en-US" sz="1400" b="1"/>
              <a:t>Seymour</a:t>
            </a:r>
          </a:p>
          <a:p>
            <a:pPr algn="ctr"/>
            <a:r>
              <a:rPr lang="en-US" sz="1400" b="1"/>
              <a:t> +0.2’,</a:t>
            </a:r>
            <a:r>
              <a:rPr lang="en-US" sz="1400" b="1">
                <a:solidFill>
                  <a:srgbClr val="FF0000"/>
                </a:solidFill>
              </a:rPr>
              <a:t>-2.18’</a:t>
            </a:r>
          </a:p>
        </p:txBody>
      </p:sp>
      <p:sp>
        <p:nvSpPr>
          <p:cNvPr id="20509" name="Line 14"/>
          <p:cNvSpPr>
            <a:spLocks noChangeShapeType="1"/>
          </p:cNvSpPr>
          <p:nvPr/>
        </p:nvSpPr>
        <p:spPr bwMode="auto">
          <a:xfrm flipV="1">
            <a:off x="4183063" y="1393825"/>
            <a:ext cx="823912" cy="655638"/>
          </a:xfrm>
          <a:prstGeom prst="line">
            <a:avLst/>
          </a:prstGeom>
          <a:noFill/>
          <a:ln w="9525">
            <a:solidFill>
              <a:schemeClr val="tx1"/>
            </a:solidFill>
            <a:round/>
            <a:headEnd type="triangle" w="med" len="med"/>
            <a:tailEnd/>
          </a:ln>
        </p:spPr>
        <p:txBody>
          <a:bodyPr/>
          <a:lstStyle/>
          <a:p>
            <a:endParaRPr lang="en-US"/>
          </a:p>
        </p:txBody>
      </p:sp>
      <p:sp>
        <p:nvSpPr>
          <p:cNvPr id="20510" name="Text Box 19"/>
          <p:cNvSpPr txBox="1">
            <a:spLocks noChangeArrowheads="1"/>
          </p:cNvSpPr>
          <p:nvPr/>
        </p:nvSpPr>
        <p:spPr bwMode="auto">
          <a:xfrm>
            <a:off x="6386513" y="5421313"/>
            <a:ext cx="1093787" cy="523875"/>
          </a:xfrm>
          <a:prstGeom prst="rect">
            <a:avLst/>
          </a:prstGeom>
          <a:noFill/>
          <a:ln w="9525">
            <a:noFill/>
            <a:miter lim="800000"/>
            <a:headEnd/>
            <a:tailEnd/>
          </a:ln>
        </p:spPr>
        <p:txBody>
          <a:bodyPr wrap="none">
            <a:spAutoFit/>
          </a:bodyPr>
          <a:lstStyle/>
          <a:p>
            <a:pPr algn="ctr"/>
            <a:r>
              <a:rPr lang="en-US" sz="1400" b="1"/>
              <a:t>Gulf Coast</a:t>
            </a:r>
          </a:p>
          <a:p>
            <a:pPr algn="ctr"/>
            <a:r>
              <a:rPr lang="en-US" sz="1400" b="1"/>
              <a:t>+0.9’,</a:t>
            </a:r>
            <a:r>
              <a:rPr lang="en-US" sz="1400" b="1">
                <a:solidFill>
                  <a:srgbClr val="FF0000"/>
                </a:solidFill>
              </a:rPr>
              <a:t>-5.66’</a:t>
            </a:r>
          </a:p>
        </p:txBody>
      </p:sp>
      <p:sp>
        <p:nvSpPr>
          <p:cNvPr id="20511" name="Line 18"/>
          <p:cNvSpPr>
            <a:spLocks noChangeShapeType="1"/>
          </p:cNvSpPr>
          <p:nvPr/>
        </p:nvSpPr>
        <p:spPr bwMode="auto">
          <a:xfrm>
            <a:off x="5780088" y="5046663"/>
            <a:ext cx="674687" cy="428625"/>
          </a:xfrm>
          <a:prstGeom prst="line">
            <a:avLst/>
          </a:prstGeom>
          <a:noFill/>
          <a:ln w="9525">
            <a:solidFill>
              <a:schemeClr val="tx1"/>
            </a:solidFill>
            <a:round/>
            <a:headEnd type="triangle" w="med" len="med"/>
            <a:tailEnd/>
          </a:ln>
        </p:spPr>
        <p:txBody>
          <a:bodyPr/>
          <a:lstStyle/>
          <a:p>
            <a:endParaRPr lang="en-US"/>
          </a:p>
        </p:txBody>
      </p:sp>
      <p:sp>
        <p:nvSpPr>
          <p:cNvPr id="20512" name="Line 15"/>
          <p:cNvSpPr>
            <a:spLocks noChangeShapeType="1"/>
          </p:cNvSpPr>
          <p:nvPr/>
        </p:nvSpPr>
        <p:spPr bwMode="auto">
          <a:xfrm flipH="1">
            <a:off x="1165225" y="3451225"/>
            <a:ext cx="896938" cy="773113"/>
          </a:xfrm>
          <a:prstGeom prst="line">
            <a:avLst/>
          </a:prstGeom>
          <a:noFill/>
          <a:ln w="9525">
            <a:solidFill>
              <a:schemeClr val="tx1"/>
            </a:solidFill>
            <a:round/>
            <a:headEnd type="triangle" w="med" len="med"/>
            <a:tailEnd/>
          </a:ln>
        </p:spPr>
        <p:txBody>
          <a:bodyPr/>
          <a:lstStyle/>
          <a:p>
            <a:endParaRPr lang="en-US"/>
          </a:p>
        </p:txBody>
      </p:sp>
      <p:sp>
        <p:nvSpPr>
          <p:cNvPr id="20513" name="Text Box 29"/>
          <p:cNvSpPr txBox="1">
            <a:spLocks noChangeArrowheads="1"/>
          </p:cNvSpPr>
          <p:nvPr/>
        </p:nvSpPr>
        <p:spPr bwMode="auto">
          <a:xfrm>
            <a:off x="65088" y="4192588"/>
            <a:ext cx="1755775" cy="523875"/>
          </a:xfrm>
          <a:prstGeom prst="rect">
            <a:avLst/>
          </a:prstGeom>
          <a:noFill/>
          <a:ln w="9525">
            <a:noFill/>
            <a:miter lim="800000"/>
            <a:headEnd/>
            <a:tailEnd/>
          </a:ln>
        </p:spPr>
        <p:txBody>
          <a:bodyPr>
            <a:spAutoFit/>
          </a:bodyPr>
          <a:lstStyle/>
          <a:p>
            <a:pPr algn="ctr"/>
            <a:r>
              <a:rPr lang="en-US" sz="1400" b="1"/>
              <a:t>Pecos Valley</a:t>
            </a:r>
          </a:p>
          <a:p>
            <a:pPr algn="ctr"/>
            <a:r>
              <a:rPr lang="en-US" sz="1400" b="1"/>
              <a:t>+.101’,</a:t>
            </a:r>
            <a:r>
              <a:rPr lang="en-US" sz="1400" b="1">
                <a:solidFill>
                  <a:srgbClr val="FF0000"/>
                </a:solidFill>
              </a:rPr>
              <a:t>-2.94’</a:t>
            </a:r>
          </a:p>
        </p:txBody>
      </p:sp>
      <p:sp>
        <p:nvSpPr>
          <p:cNvPr id="20514" name="Text Box 10"/>
          <p:cNvSpPr txBox="1">
            <a:spLocks noChangeArrowheads="1"/>
          </p:cNvSpPr>
          <p:nvPr/>
        </p:nvSpPr>
        <p:spPr bwMode="auto">
          <a:xfrm>
            <a:off x="600075" y="1589088"/>
            <a:ext cx="1954213" cy="307975"/>
          </a:xfrm>
          <a:prstGeom prst="rect">
            <a:avLst/>
          </a:prstGeom>
          <a:noFill/>
          <a:ln w="9525">
            <a:noFill/>
            <a:miter lim="800000"/>
            <a:headEnd/>
            <a:tailEnd/>
          </a:ln>
        </p:spPr>
        <p:txBody>
          <a:bodyPr>
            <a:spAutoFit/>
          </a:bodyPr>
          <a:lstStyle/>
          <a:p>
            <a:r>
              <a:rPr lang="en-US" sz="1400" b="1"/>
              <a:t>Ogallala +0.1’,</a:t>
            </a:r>
            <a:r>
              <a:rPr lang="en-US" sz="1400" b="1">
                <a:solidFill>
                  <a:srgbClr val="FF0000"/>
                </a:solidFill>
              </a:rPr>
              <a:t>-2.22’</a:t>
            </a:r>
          </a:p>
        </p:txBody>
      </p:sp>
      <p:sp>
        <p:nvSpPr>
          <p:cNvPr id="20515" name="Line 12"/>
          <p:cNvSpPr>
            <a:spLocks noChangeShapeType="1"/>
          </p:cNvSpPr>
          <p:nvPr/>
        </p:nvSpPr>
        <p:spPr bwMode="auto">
          <a:xfrm flipH="1" flipV="1">
            <a:off x="2198688" y="1851025"/>
            <a:ext cx="663575" cy="815975"/>
          </a:xfrm>
          <a:prstGeom prst="line">
            <a:avLst/>
          </a:prstGeom>
          <a:noFill/>
          <a:ln w="9525">
            <a:solidFill>
              <a:schemeClr val="tx1"/>
            </a:solidFill>
            <a:round/>
            <a:headEnd type="triangle" w="med" len="med"/>
            <a:tailEnd/>
          </a:ln>
        </p:spPr>
        <p:txBody>
          <a:bodyPr/>
          <a:lstStyle/>
          <a:p>
            <a:endParaRPr lang="en-US"/>
          </a:p>
        </p:txBody>
      </p:sp>
      <p:sp>
        <p:nvSpPr>
          <p:cNvPr id="20516" name="Text Box 29"/>
          <p:cNvSpPr txBox="1">
            <a:spLocks noChangeArrowheads="1"/>
          </p:cNvSpPr>
          <p:nvPr/>
        </p:nvSpPr>
        <p:spPr bwMode="auto">
          <a:xfrm>
            <a:off x="-185738" y="1974850"/>
            <a:ext cx="1755776" cy="738188"/>
          </a:xfrm>
          <a:prstGeom prst="rect">
            <a:avLst/>
          </a:prstGeom>
          <a:noFill/>
          <a:ln w="9525">
            <a:noFill/>
            <a:miter lim="800000"/>
            <a:headEnd/>
            <a:tailEnd/>
          </a:ln>
        </p:spPr>
        <p:txBody>
          <a:bodyPr>
            <a:spAutoFit/>
          </a:bodyPr>
          <a:lstStyle/>
          <a:p>
            <a:pPr algn="ctr"/>
            <a:r>
              <a:rPr lang="en-US" sz="1400" b="1"/>
              <a:t>Bone Spring-</a:t>
            </a:r>
          </a:p>
          <a:p>
            <a:pPr algn="ctr"/>
            <a:r>
              <a:rPr lang="en-US" sz="1400" b="1"/>
              <a:t>Victorio Peak</a:t>
            </a:r>
          </a:p>
          <a:p>
            <a:pPr algn="ctr"/>
            <a:r>
              <a:rPr lang="en-US" sz="1400" b="1"/>
              <a:t>+2.84’,</a:t>
            </a:r>
            <a:r>
              <a:rPr lang="en-US" sz="1400" b="1">
                <a:solidFill>
                  <a:srgbClr val="FF0000"/>
                </a:solidFill>
              </a:rPr>
              <a:t>-1.82’</a:t>
            </a:r>
          </a:p>
        </p:txBody>
      </p:sp>
      <p:sp>
        <p:nvSpPr>
          <p:cNvPr id="20517" name="Line 12"/>
          <p:cNvSpPr>
            <a:spLocks noChangeShapeType="1"/>
          </p:cNvSpPr>
          <p:nvPr/>
        </p:nvSpPr>
        <p:spPr bwMode="auto">
          <a:xfrm flipH="1" flipV="1">
            <a:off x="1109663" y="2579688"/>
            <a:ext cx="169862" cy="287337"/>
          </a:xfrm>
          <a:prstGeom prst="line">
            <a:avLst/>
          </a:prstGeom>
          <a:noFill/>
          <a:ln w="9525">
            <a:solidFill>
              <a:schemeClr val="tx1"/>
            </a:solidFill>
            <a:round/>
            <a:headEnd type="triangle" w="med" len="med"/>
            <a:tailEnd/>
          </a:ln>
        </p:spPr>
        <p:txBody>
          <a:bodyPr/>
          <a:lstStyle/>
          <a:p>
            <a:endParaRPr lang="en-US"/>
          </a:p>
        </p:txBody>
      </p:sp>
      <p:sp>
        <p:nvSpPr>
          <p:cNvPr id="20518" name="Line 25"/>
          <p:cNvSpPr>
            <a:spLocks noChangeShapeType="1"/>
          </p:cNvSpPr>
          <p:nvPr/>
        </p:nvSpPr>
        <p:spPr bwMode="auto">
          <a:xfrm flipV="1">
            <a:off x="5394325" y="2917825"/>
            <a:ext cx="2247900" cy="674688"/>
          </a:xfrm>
          <a:prstGeom prst="line">
            <a:avLst/>
          </a:prstGeom>
          <a:noFill/>
          <a:ln w="9525">
            <a:solidFill>
              <a:schemeClr val="tx1"/>
            </a:solidFill>
            <a:round/>
            <a:headEnd type="triangle" w="med" len="med"/>
            <a:tailEnd/>
          </a:ln>
        </p:spPr>
        <p:txBody>
          <a:bodyPr/>
          <a:lstStyle/>
          <a:p>
            <a:endParaRPr lang="en-US"/>
          </a:p>
        </p:txBody>
      </p:sp>
      <p:sp>
        <p:nvSpPr>
          <p:cNvPr id="20519" name="Text Box 16"/>
          <p:cNvSpPr txBox="1">
            <a:spLocks noChangeArrowheads="1"/>
          </p:cNvSpPr>
          <p:nvPr/>
        </p:nvSpPr>
        <p:spPr bwMode="auto">
          <a:xfrm>
            <a:off x="7532688" y="2641600"/>
            <a:ext cx="1147762" cy="523875"/>
          </a:xfrm>
          <a:prstGeom prst="rect">
            <a:avLst/>
          </a:prstGeom>
          <a:noFill/>
          <a:ln w="9525">
            <a:noFill/>
            <a:miter lim="800000"/>
            <a:headEnd/>
            <a:tailEnd/>
          </a:ln>
        </p:spPr>
        <p:txBody>
          <a:bodyPr wrap="none">
            <a:spAutoFit/>
          </a:bodyPr>
          <a:lstStyle/>
          <a:p>
            <a:pPr algn="ctr"/>
            <a:r>
              <a:rPr lang="en-US" sz="1400" b="1"/>
              <a:t>Edwards</a:t>
            </a:r>
          </a:p>
          <a:p>
            <a:pPr algn="ctr"/>
            <a:r>
              <a:rPr lang="en-US" sz="1400" b="1">
                <a:solidFill>
                  <a:srgbClr val="FF0000"/>
                </a:solidFill>
              </a:rPr>
              <a:t>-0.01’</a:t>
            </a:r>
            <a:r>
              <a:rPr lang="en-US" sz="1400" b="1"/>
              <a:t>,</a:t>
            </a:r>
            <a:r>
              <a:rPr lang="en-US" sz="1400" b="1">
                <a:solidFill>
                  <a:srgbClr val="FF0000"/>
                </a:solidFill>
              </a:rPr>
              <a:t>-3.18’</a:t>
            </a:r>
          </a:p>
        </p:txBody>
      </p:sp>
      <p:sp>
        <p:nvSpPr>
          <p:cNvPr id="20520" name="Line 25"/>
          <p:cNvSpPr>
            <a:spLocks noChangeShapeType="1"/>
          </p:cNvSpPr>
          <p:nvPr/>
        </p:nvSpPr>
        <p:spPr bwMode="auto">
          <a:xfrm>
            <a:off x="4741863" y="4246563"/>
            <a:ext cx="2649537" cy="576262"/>
          </a:xfrm>
          <a:prstGeom prst="line">
            <a:avLst/>
          </a:prstGeom>
          <a:noFill/>
          <a:ln w="9525">
            <a:solidFill>
              <a:schemeClr val="tx1"/>
            </a:solidFill>
            <a:round/>
            <a:headEnd type="triangle" w="med" len="med"/>
            <a:tailEnd/>
          </a:ln>
        </p:spPr>
        <p:txBody>
          <a:bodyPr/>
          <a:lstStyle/>
          <a:p>
            <a:endParaRPr lang="en-US"/>
          </a:p>
        </p:txBody>
      </p:sp>
      <p:sp>
        <p:nvSpPr>
          <p:cNvPr id="20521" name="Text Box 26"/>
          <p:cNvSpPr txBox="1">
            <a:spLocks noChangeArrowheads="1"/>
          </p:cNvSpPr>
          <p:nvPr/>
        </p:nvSpPr>
        <p:spPr bwMode="auto">
          <a:xfrm>
            <a:off x="6954838" y="4659313"/>
            <a:ext cx="1557337" cy="523875"/>
          </a:xfrm>
          <a:prstGeom prst="rect">
            <a:avLst/>
          </a:prstGeom>
          <a:noFill/>
          <a:ln w="9525">
            <a:noFill/>
            <a:miter lim="800000"/>
            <a:headEnd/>
            <a:tailEnd/>
          </a:ln>
        </p:spPr>
        <p:txBody>
          <a:bodyPr>
            <a:spAutoFit/>
          </a:bodyPr>
          <a:lstStyle/>
          <a:p>
            <a:pPr algn="ctr"/>
            <a:r>
              <a:rPr lang="en-US" sz="1400" b="1"/>
              <a:t>Trinity    </a:t>
            </a:r>
          </a:p>
          <a:p>
            <a:pPr algn="ctr"/>
            <a:r>
              <a:rPr lang="en-US" sz="1400" b="1"/>
              <a:t>+5.75’, </a:t>
            </a:r>
            <a:r>
              <a:rPr lang="en-US" sz="1400" b="1">
                <a:solidFill>
                  <a:srgbClr val="FF0000"/>
                </a:solidFill>
              </a:rPr>
              <a:t>-17.05’</a:t>
            </a:r>
          </a:p>
        </p:txBody>
      </p:sp>
      <p:sp>
        <p:nvSpPr>
          <p:cNvPr id="20522" name="Text Box 21"/>
          <p:cNvSpPr txBox="1">
            <a:spLocks noChangeArrowheads="1"/>
          </p:cNvSpPr>
          <p:nvPr/>
        </p:nvSpPr>
        <p:spPr bwMode="auto">
          <a:xfrm>
            <a:off x="280988" y="6353175"/>
            <a:ext cx="2314575" cy="369888"/>
          </a:xfrm>
          <a:prstGeom prst="rect">
            <a:avLst/>
          </a:prstGeom>
          <a:noFill/>
          <a:ln w="9525">
            <a:noFill/>
            <a:miter lim="800000"/>
            <a:headEnd/>
            <a:tailEnd/>
          </a:ln>
        </p:spPr>
        <p:txBody>
          <a:bodyPr wrap="none">
            <a:spAutoFit/>
          </a:bodyPr>
          <a:lstStyle/>
          <a:p>
            <a:pPr algn="ctr"/>
            <a:r>
              <a:rPr lang="en-US"/>
              <a:t>End of January 2012</a:t>
            </a:r>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1044575" y="3059113"/>
            <a:ext cx="7947025" cy="22225"/>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55688" y="4244975"/>
            <a:ext cx="7935912" cy="11113"/>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55688" y="5410200"/>
            <a:ext cx="7902575" cy="11113"/>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21509" name="TextBox 4"/>
          <p:cNvSpPr txBox="1">
            <a:spLocks noChangeArrowheads="1"/>
          </p:cNvSpPr>
          <p:nvPr/>
        </p:nvSpPr>
        <p:spPr bwMode="auto">
          <a:xfrm>
            <a:off x="130175" y="6378575"/>
            <a:ext cx="4160838" cy="369888"/>
          </a:xfrm>
          <a:prstGeom prst="rect">
            <a:avLst/>
          </a:prstGeom>
          <a:noFill/>
          <a:ln w="9525">
            <a:solidFill>
              <a:schemeClr val="tx1"/>
            </a:solidFill>
            <a:miter lim="800000"/>
            <a:headEnd/>
            <a:tailEnd/>
          </a:ln>
        </p:spPr>
        <p:txBody>
          <a:bodyPr wrap="none">
            <a:spAutoFit/>
          </a:bodyPr>
          <a:lstStyle/>
          <a:p>
            <a:r>
              <a:rPr lang="en-US"/>
              <a:t>http://www.saws.org/our_water/aquifer/</a:t>
            </a:r>
          </a:p>
        </p:txBody>
      </p:sp>
      <p:sp>
        <p:nvSpPr>
          <p:cNvPr id="21510" name="Text Box 5"/>
          <p:cNvSpPr txBox="1">
            <a:spLocks noChangeArrowheads="1"/>
          </p:cNvSpPr>
          <p:nvPr/>
        </p:nvSpPr>
        <p:spPr bwMode="auto">
          <a:xfrm>
            <a:off x="2024063" y="428625"/>
            <a:ext cx="7119937" cy="646113"/>
          </a:xfrm>
          <a:prstGeom prst="rect">
            <a:avLst/>
          </a:prstGeom>
          <a:noFill/>
          <a:ln w="9525">
            <a:noFill/>
            <a:miter lim="800000"/>
            <a:headEnd/>
            <a:tailEnd/>
          </a:ln>
        </p:spPr>
        <p:txBody>
          <a:bodyPr>
            <a:spAutoFit/>
          </a:bodyPr>
          <a:lstStyle/>
          <a:p>
            <a:pPr algn="ctr">
              <a:spcBef>
                <a:spcPct val="50000"/>
              </a:spcBef>
            </a:pPr>
            <a:r>
              <a:rPr lang="en-US" sz="3600"/>
              <a:t>Groundwater Level in J-17 Well</a:t>
            </a:r>
          </a:p>
        </p:txBody>
      </p:sp>
      <p:pic>
        <p:nvPicPr>
          <p:cNvPr id="21511" name="Picture 3" descr="SAWSLogo.bmp"/>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90500" y="201613"/>
            <a:ext cx="1965325" cy="1136650"/>
          </a:xfrm>
          <a:prstGeom prst="rect">
            <a:avLst/>
          </a:prstGeom>
          <a:noFill/>
          <a:ln w="9525">
            <a:noFill/>
            <a:miter lim="800000"/>
            <a:headEnd/>
            <a:tailEnd/>
          </a:ln>
        </p:spPr>
      </p:pic>
      <p:sp>
        <p:nvSpPr>
          <p:cNvPr id="21512" name="TextBox 7"/>
          <p:cNvSpPr txBox="1">
            <a:spLocks noChangeArrowheads="1"/>
          </p:cNvSpPr>
          <p:nvPr/>
        </p:nvSpPr>
        <p:spPr bwMode="auto">
          <a:xfrm>
            <a:off x="1092200" y="3048000"/>
            <a:ext cx="979488" cy="369888"/>
          </a:xfrm>
          <a:prstGeom prst="rect">
            <a:avLst/>
          </a:prstGeom>
          <a:noFill/>
          <a:ln w="9525">
            <a:noFill/>
            <a:miter lim="800000"/>
            <a:headEnd/>
            <a:tailEnd/>
          </a:ln>
        </p:spPr>
        <p:txBody>
          <a:bodyPr>
            <a:spAutoFit/>
          </a:bodyPr>
          <a:lstStyle/>
          <a:p>
            <a:r>
              <a:rPr lang="en-US"/>
              <a:t>Stage 1</a:t>
            </a:r>
          </a:p>
        </p:txBody>
      </p:sp>
      <p:sp>
        <p:nvSpPr>
          <p:cNvPr id="21513" name="TextBox 18"/>
          <p:cNvSpPr txBox="1">
            <a:spLocks noChangeArrowheads="1"/>
          </p:cNvSpPr>
          <p:nvPr/>
        </p:nvSpPr>
        <p:spPr bwMode="auto">
          <a:xfrm>
            <a:off x="1139825" y="4198938"/>
            <a:ext cx="981075" cy="368300"/>
          </a:xfrm>
          <a:prstGeom prst="rect">
            <a:avLst/>
          </a:prstGeom>
          <a:noFill/>
          <a:ln w="9525">
            <a:noFill/>
            <a:miter lim="800000"/>
            <a:headEnd/>
            <a:tailEnd/>
          </a:ln>
        </p:spPr>
        <p:txBody>
          <a:bodyPr>
            <a:spAutoFit/>
          </a:bodyPr>
          <a:lstStyle/>
          <a:p>
            <a:r>
              <a:rPr lang="en-US"/>
              <a:t>Stage 2</a:t>
            </a:r>
          </a:p>
        </p:txBody>
      </p:sp>
      <p:sp>
        <p:nvSpPr>
          <p:cNvPr id="21514" name="TextBox 19"/>
          <p:cNvSpPr txBox="1">
            <a:spLocks noChangeArrowheads="1"/>
          </p:cNvSpPr>
          <p:nvPr/>
        </p:nvSpPr>
        <p:spPr bwMode="auto">
          <a:xfrm>
            <a:off x="1135063" y="5370513"/>
            <a:ext cx="979487" cy="369887"/>
          </a:xfrm>
          <a:prstGeom prst="rect">
            <a:avLst/>
          </a:prstGeom>
          <a:noFill/>
          <a:ln w="9525">
            <a:noFill/>
            <a:miter lim="800000"/>
            <a:headEnd/>
            <a:tailEnd/>
          </a:ln>
        </p:spPr>
        <p:txBody>
          <a:bodyPr>
            <a:spAutoFit/>
          </a:bodyPr>
          <a:lstStyle/>
          <a:p>
            <a:r>
              <a:rPr lang="en-US"/>
              <a:t>Stage 3</a:t>
            </a:r>
          </a:p>
        </p:txBody>
      </p:sp>
      <p:pic>
        <p:nvPicPr>
          <p:cNvPr id="21515"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176338"/>
            <a:ext cx="9144000" cy="54260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cstate="print"/>
          <a:srcRect/>
          <a:stretch>
            <a:fillRect/>
          </a:stretch>
        </p:blipFill>
        <p:spPr bwMode="auto">
          <a:xfrm>
            <a:off x="0" y="3646488"/>
            <a:ext cx="3776663" cy="2917825"/>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clrChange>
              <a:clrFrom>
                <a:srgbClr val="8000FF"/>
              </a:clrFrom>
              <a:clrTo>
                <a:srgbClr val="8000FF">
                  <a:alpha val="0"/>
                </a:srgbClr>
              </a:clrTo>
            </a:clrChange>
          </a:blip>
          <a:srcRect/>
          <a:stretch>
            <a:fillRect/>
          </a:stretch>
        </p:blipFill>
        <p:spPr bwMode="auto">
          <a:xfrm>
            <a:off x="2714625" y="141288"/>
            <a:ext cx="6429375" cy="6086475"/>
          </a:xfrm>
          <a:prstGeom prst="rect">
            <a:avLst/>
          </a:prstGeom>
          <a:noFill/>
          <a:ln w="9525">
            <a:noFill/>
            <a:miter lim="800000"/>
            <a:headEnd/>
            <a:tailEnd/>
          </a:ln>
        </p:spPr>
      </p:pic>
      <p:sp>
        <p:nvSpPr>
          <p:cNvPr id="22532" name="Text Box 6"/>
          <p:cNvSpPr txBox="1">
            <a:spLocks noChangeArrowheads="1"/>
          </p:cNvSpPr>
          <p:nvPr/>
        </p:nvSpPr>
        <p:spPr bwMode="auto">
          <a:xfrm>
            <a:off x="1312863" y="1455738"/>
            <a:ext cx="2279650" cy="400050"/>
          </a:xfrm>
          <a:prstGeom prst="rect">
            <a:avLst/>
          </a:prstGeom>
          <a:noFill/>
          <a:ln w="9525">
            <a:noFill/>
            <a:miter lim="800000"/>
            <a:headEnd/>
            <a:tailEnd/>
          </a:ln>
        </p:spPr>
        <p:txBody>
          <a:bodyPr wrap="none">
            <a:spAutoFit/>
          </a:bodyPr>
          <a:lstStyle/>
          <a:p>
            <a:pPr algn="ctr"/>
            <a:r>
              <a:rPr lang="en-US" sz="2000"/>
              <a:t>February 16, 2012</a:t>
            </a:r>
          </a:p>
        </p:txBody>
      </p:sp>
      <p:sp>
        <p:nvSpPr>
          <p:cNvPr id="22533" name="Text Box 7"/>
          <p:cNvSpPr txBox="1">
            <a:spLocks noChangeArrowheads="1"/>
          </p:cNvSpPr>
          <p:nvPr/>
        </p:nvSpPr>
        <p:spPr bwMode="auto">
          <a:xfrm>
            <a:off x="623888" y="53975"/>
            <a:ext cx="3657600" cy="1373188"/>
          </a:xfrm>
          <a:prstGeom prst="rect">
            <a:avLst/>
          </a:prstGeom>
          <a:noFill/>
          <a:ln w="9525">
            <a:noFill/>
            <a:miter lim="800000"/>
            <a:headEnd/>
            <a:tailEnd/>
          </a:ln>
        </p:spPr>
        <p:txBody>
          <a:bodyPr>
            <a:spAutoFit/>
          </a:bodyPr>
          <a:lstStyle/>
          <a:p>
            <a:pPr algn="ctr"/>
            <a:r>
              <a:rPr lang="en-US" sz="2800" b="1"/>
              <a:t>Public Water Supply Systems Affected by Drought</a:t>
            </a:r>
          </a:p>
        </p:txBody>
      </p:sp>
      <p:sp>
        <p:nvSpPr>
          <p:cNvPr id="22534" name="Rectangle 12"/>
          <p:cNvSpPr>
            <a:spLocks noChangeArrowheads="1"/>
          </p:cNvSpPr>
          <p:nvPr/>
        </p:nvSpPr>
        <p:spPr bwMode="auto">
          <a:xfrm>
            <a:off x="0" y="6508750"/>
            <a:ext cx="7883525" cy="369888"/>
          </a:xfrm>
          <a:prstGeom prst="rect">
            <a:avLst/>
          </a:prstGeom>
          <a:noFill/>
          <a:ln w="9525">
            <a:noFill/>
            <a:miter lim="800000"/>
            <a:headEnd/>
            <a:tailEnd/>
          </a:ln>
        </p:spPr>
        <p:txBody>
          <a:bodyPr>
            <a:spAutoFit/>
          </a:bodyPr>
          <a:lstStyle/>
          <a:p>
            <a:r>
              <a:rPr lang="en-US"/>
              <a:t>http://www.tceq.state.tx.us/permitting/water_supply/pdw/trot/location.html</a:t>
            </a:r>
          </a:p>
        </p:txBody>
      </p:sp>
      <p:pic>
        <p:nvPicPr>
          <p:cNvPr id="22535" name="Picture 5"/>
          <p:cNvPicPr>
            <a:picLocks noChangeAspect="1" noChangeArrowheads="1"/>
          </p:cNvPicPr>
          <p:nvPr/>
        </p:nvPicPr>
        <p:blipFill>
          <a:blip r:embed="rId5" cstate="print">
            <a:clrChange>
              <a:clrFrom>
                <a:srgbClr val="00FFFF"/>
              </a:clrFrom>
              <a:clrTo>
                <a:srgbClr val="00FFFF">
                  <a:alpha val="0"/>
                </a:srgbClr>
              </a:clrTo>
            </a:clrChange>
          </a:blip>
          <a:srcRect/>
          <a:stretch>
            <a:fillRect/>
          </a:stretch>
        </p:blipFill>
        <p:spPr bwMode="auto">
          <a:xfrm>
            <a:off x="8001000" y="5064125"/>
            <a:ext cx="976313" cy="1687513"/>
          </a:xfrm>
          <a:prstGeom prst="rect">
            <a:avLst/>
          </a:prstGeom>
          <a:noFill/>
          <a:ln w="9525">
            <a:noFill/>
            <a:miter lim="800000"/>
            <a:headEnd/>
            <a:tailEnd/>
          </a:ln>
        </p:spPr>
      </p:pic>
      <p:grpSp>
        <p:nvGrpSpPr>
          <p:cNvPr id="2" name="Group 11"/>
          <p:cNvGrpSpPr>
            <a:grpSpLocks/>
          </p:cNvGrpSpPr>
          <p:nvPr/>
        </p:nvGrpSpPr>
        <p:grpSpPr bwMode="auto">
          <a:xfrm>
            <a:off x="630238" y="2530475"/>
            <a:ext cx="2957512" cy="652463"/>
            <a:chOff x="6300787" y="371475"/>
            <a:chExt cx="2957513" cy="652462"/>
          </a:xfrm>
        </p:grpSpPr>
        <p:pic>
          <p:nvPicPr>
            <p:cNvPr id="22538" name="Picture 9" descr="WSSLegend.bmp"/>
            <p:cNvPicPr>
              <a:picLocks noChangeAspect="1"/>
            </p:cNvPicPr>
            <p:nvPr/>
          </p:nvPicPr>
          <p:blipFill>
            <a:blip r:embed="rId6" cstate="print"/>
            <a:srcRect/>
            <a:stretch>
              <a:fillRect/>
            </a:stretch>
          </p:blipFill>
          <p:spPr bwMode="auto">
            <a:xfrm>
              <a:off x="6300787" y="404812"/>
              <a:ext cx="219075" cy="619125"/>
            </a:xfrm>
            <a:prstGeom prst="rect">
              <a:avLst/>
            </a:prstGeom>
            <a:noFill/>
            <a:ln w="9525">
              <a:noFill/>
              <a:miter lim="800000"/>
              <a:headEnd/>
              <a:tailEnd/>
            </a:ln>
          </p:spPr>
        </p:pic>
        <p:sp>
          <p:nvSpPr>
            <p:cNvPr id="22539" name="TextBox 10"/>
            <p:cNvSpPr txBox="1">
              <a:spLocks noChangeArrowheads="1"/>
            </p:cNvSpPr>
            <p:nvPr/>
          </p:nvSpPr>
          <p:spPr bwMode="auto">
            <a:xfrm>
              <a:off x="6431949" y="371475"/>
              <a:ext cx="2826351" cy="646331"/>
            </a:xfrm>
            <a:prstGeom prst="rect">
              <a:avLst/>
            </a:prstGeom>
            <a:noFill/>
            <a:ln w="9525">
              <a:noFill/>
              <a:miter lim="800000"/>
              <a:headEnd/>
              <a:tailEnd/>
            </a:ln>
          </p:spPr>
          <p:txBody>
            <a:bodyPr>
              <a:spAutoFit/>
            </a:bodyPr>
            <a:lstStyle/>
            <a:p>
              <a:r>
                <a:rPr lang="en-US" sz="1200" b="1" i="1"/>
                <a:t>RESOLVED (4)</a:t>
              </a:r>
            </a:p>
            <a:p>
              <a:r>
                <a:rPr lang="en-US" sz="1200" b="1" i="1"/>
                <a:t>WATCH – Voluntary (368)</a:t>
              </a:r>
            </a:p>
            <a:p>
              <a:r>
                <a:rPr lang="en-US" sz="1200" b="1" i="1"/>
                <a:t>WATCH – Mandatory (643)</a:t>
              </a:r>
            </a:p>
          </p:txBody>
        </p:sp>
      </p:grpSp>
      <p:sp>
        <p:nvSpPr>
          <p:cNvPr id="22537" name="Text Box 13"/>
          <p:cNvSpPr txBox="1">
            <a:spLocks noChangeArrowheads="1"/>
          </p:cNvSpPr>
          <p:nvPr/>
        </p:nvSpPr>
        <p:spPr bwMode="auto">
          <a:xfrm>
            <a:off x="-30163" y="1801813"/>
            <a:ext cx="4570413" cy="461962"/>
          </a:xfrm>
          <a:prstGeom prst="rect">
            <a:avLst/>
          </a:prstGeom>
          <a:noFill/>
          <a:ln w="9525">
            <a:noFill/>
            <a:miter lim="800000"/>
            <a:headEnd/>
            <a:tailEnd/>
          </a:ln>
        </p:spPr>
        <p:txBody>
          <a:bodyPr wrap="none">
            <a:spAutoFit/>
          </a:bodyPr>
          <a:lstStyle/>
          <a:p>
            <a:r>
              <a:rPr lang="en-US" sz="1200" i="1"/>
              <a:t>Total number of Community water systems affected: 1011</a:t>
            </a:r>
          </a:p>
          <a:p>
            <a:r>
              <a:rPr lang="en-US" sz="1200" i="1"/>
              <a:t>Total number of active Community water systems in Texas: 4715</a:t>
            </a:r>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229600" cy="1143000"/>
          </a:xfrm>
        </p:spPr>
        <p:txBody>
          <a:bodyPr/>
          <a:lstStyle/>
          <a:p>
            <a:pPr algn="l"/>
            <a:r>
              <a:rPr lang="en-US" dirty="0" smtClean="0"/>
              <a:t>Outline</a:t>
            </a:r>
            <a:endParaRPr lang="en-US" dirty="0"/>
          </a:p>
        </p:txBody>
      </p:sp>
      <p:sp>
        <p:nvSpPr>
          <p:cNvPr id="3" name="Content Placeholder 2"/>
          <p:cNvSpPr>
            <a:spLocks noGrp="1"/>
          </p:cNvSpPr>
          <p:nvPr>
            <p:ph idx="1"/>
          </p:nvPr>
        </p:nvSpPr>
        <p:spPr/>
        <p:txBody>
          <a:bodyPr/>
          <a:lstStyle/>
          <a:p>
            <a:r>
              <a:rPr lang="en-US" dirty="0" smtClean="0"/>
              <a:t>How drought impacts water supplies</a:t>
            </a:r>
          </a:p>
          <a:p>
            <a:r>
              <a:rPr lang="en-US" dirty="0" smtClean="0"/>
              <a:t>Dang that drought last year was nasty!</a:t>
            </a:r>
          </a:p>
          <a:p>
            <a:r>
              <a:rPr lang="en-US" b="1" dirty="0" smtClean="0">
                <a:solidFill>
                  <a:srgbClr val="FF0000"/>
                </a:solidFill>
              </a:rPr>
              <a:t>What do we do to prepare for drought?</a:t>
            </a:r>
          </a:p>
          <a:p>
            <a:r>
              <a:rPr lang="en-US" dirty="0" smtClean="0"/>
              <a:t>What will we do if the big one hits?</a:t>
            </a:r>
          </a:p>
          <a:p>
            <a:r>
              <a:rPr lang="en-US" dirty="0" smtClean="0"/>
              <a:t>(Short-term) predictions…</a:t>
            </a:r>
          </a:p>
          <a:p>
            <a:pPr>
              <a:buNone/>
            </a:pPr>
            <a:endParaRPr lang="en-US" dirty="0"/>
          </a:p>
        </p:txBody>
      </p:sp>
      <p:pic>
        <p:nvPicPr>
          <p:cNvPr id="4" name="Picture 2" descr="C:\Documents and Settings\rmace\Local Settings\Temporary Internet Files\Content.IE5\J7RT0W1P\MC900104974[1].wmf"/>
          <p:cNvPicPr>
            <a:picLocks noChangeAspect="1" noChangeArrowheads="1"/>
          </p:cNvPicPr>
          <p:nvPr/>
        </p:nvPicPr>
        <p:blipFill>
          <a:blip r:embed="rId2" cstate="print"/>
          <a:srcRect/>
          <a:stretch>
            <a:fillRect/>
          </a:stretch>
        </p:blipFill>
        <p:spPr bwMode="auto">
          <a:xfrm>
            <a:off x="533400" y="228600"/>
            <a:ext cx="1219200" cy="122042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229600" cy="1143000"/>
          </a:xfrm>
        </p:spPr>
        <p:txBody>
          <a:bodyPr/>
          <a:lstStyle/>
          <a:p>
            <a:pPr algn="l"/>
            <a:r>
              <a:rPr lang="en-US" dirty="0" smtClean="0"/>
              <a:t>Outline</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How drought impacts water supplies</a:t>
            </a:r>
          </a:p>
          <a:p>
            <a:r>
              <a:rPr lang="en-US" dirty="0" smtClean="0"/>
              <a:t>Dang that drought last year was nasty!</a:t>
            </a:r>
          </a:p>
          <a:p>
            <a:r>
              <a:rPr lang="en-US" dirty="0" smtClean="0"/>
              <a:t>What do we do to prepare for drought?</a:t>
            </a:r>
          </a:p>
          <a:p>
            <a:r>
              <a:rPr lang="en-US" dirty="0" smtClean="0"/>
              <a:t>What will we do if the (real) big one hits?</a:t>
            </a:r>
          </a:p>
          <a:p>
            <a:r>
              <a:rPr lang="en-US" dirty="0" smtClean="0"/>
              <a:t>(Short-term) predictions…</a:t>
            </a:r>
          </a:p>
          <a:p>
            <a:pPr>
              <a:buNone/>
            </a:pPr>
            <a:endParaRPr lang="en-US" dirty="0"/>
          </a:p>
        </p:txBody>
      </p:sp>
      <p:pic>
        <p:nvPicPr>
          <p:cNvPr id="4" name="Picture 2" descr="C:\Documents and Settings\rmace\Local Settings\Temporary Internet Files\Content.IE5\J7RT0W1P\MC900104974[1].wmf"/>
          <p:cNvPicPr>
            <a:picLocks noChangeAspect="1" noChangeArrowheads="1"/>
          </p:cNvPicPr>
          <p:nvPr/>
        </p:nvPicPr>
        <p:blipFill>
          <a:blip r:embed="rId2" cstate="print"/>
          <a:srcRect/>
          <a:stretch>
            <a:fillRect/>
          </a:stretch>
        </p:blipFill>
        <p:spPr bwMode="auto">
          <a:xfrm>
            <a:off x="533400" y="228600"/>
            <a:ext cx="1219200" cy="122042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Here a plan, there a plan,</a:t>
            </a:r>
            <a:br>
              <a:rPr lang="en-US" b="1" dirty="0" smtClean="0">
                <a:solidFill>
                  <a:srgbClr val="FF0000"/>
                </a:solidFill>
              </a:rPr>
            </a:br>
            <a:r>
              <a:rPr lang="en-US" b="1" dirty="0" smtClean="0">
                <a:solidFill>
                  <a:srgbClr val="FF0000"/>
                </a:solidFill>
              </a:rPr>
              <a:t>everywhere a plan </a:t>
            </a:r>
            <a:r>
              <a:rPr lang="en-US" b="1" dirty="0" err="1" smtClean="0">
                <a:solidFill>
                  <a:srgbClr val="FF0000"/>
                </a:solidFill>
              </a:rPr>
              <a:t>plan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b="1" dirty="0" smtClean="0"/>
              <a:t>Regional water plans</a:t>
            </a:r>
          </a:p>
          <a:p>
            <a:r>
              <a:rPr lang="en-US" b="1" dirty="0" smtClean="0"/>
              <a:t>State water plan</a:t>
            </a:r>
          </a:p>
          <a:p>
            <a:r>
              <a:rPr lang="en-US" b="1" dirty="0" smtClean="0"/>
              <a:t>Water conservation plans</a:t>
            </a:r>
          </a:p>
          <a:p>
            <a:r>
              <a:rPr lang="en-US" b="1" dirty="0" smtClean="0"/>
              <a:t>Drought contingency plans</a:t>
            </a:r>
          </a:p>
          <a:p>
            <a:r>
              <a:rPr lang="en-US" b="1" dirty="0" smtClean="0"/>
              <a:t>Drought preparedness plan</a:t>
            </a:r>
          </a:p>
          <a:p>
            <a:r>
              <a:rPr lang="en-US" b="1" dirty="0" smtClean="0"/>
              <a:t>State emergency management plan</a:t>
            </a:r>
            <a:endParaRPr lang="en-US"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ns.tif"/>
          <p:cNvPicPr>
            <a:picLocks noChangeAspect="1"/>
          </p:cNvPicPr>
          <p:nvPr/>
        </p:nvPicPr>
        <p:blipFill>
          <a:blip r:embed="rId2" cstate="print"/>
          <a:stretch>
            <a:fillRect/>
          </a:stretch>
        </p:blipFill>
        <p:spPr>
          <a:xfrm>
            <a:off x="0" y="685"/>
            <a:ext cx="9144000" cy="6856629"/>
          </a:xfrm>
          <a:prstGeom prst="rect">
            <a:avLst/>
          </a:prstGeom>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2012 SWP cover.tif"/>
          <p:cNvPicPr>
            <a:picLocks noChangeAspect="1"/>
          </p:cNvPicPr>
          <p:nvPr/>
        </p:nvPicPr>
        <p:blipFill>
          <a:blip r:embed="rId3" cstate="print"/>
          <a:srcRect/>
          <a:stretch>
            <a:fillRect/>
          </a:stretch>
        </p:blipFill>
        <p:spPr bwMode="auto">
          <a:xfrm rot="-1460517">
            <a:off x="788988" y="450850"/>
            <a:ext cx="4572000" cy="59213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rame 3"/>
          <p:cNvPicPr>
            <a:picLocks noChangeAspect="1" noChangeArrowheads="1"/>
          </p:cNvPicPr>
          <p:nvPr/>
        </p:nvPicPr>
        <p:blipFill>
          <a:blip r:embed="rId2" cstate="print"/>
          <a:srcRect/>
          <a:stretch>
            <a:fillRect/>
          </a:stretch>
        </p:blipFill>
        <p:spPr bwMode="auto">
          <a:xfrm>
            <a:off x="609600" y="152400"/>
            <a:ext cx="3429000" cy="2224088"/>
          </a:xfrm>
          <a:prstGeom prst="rect">
            <a:avLst/>
          </a:prstGeom>
          <a:noFill/>
          <a:ln w="9525">
            <a:noFill/>
            <a:miter lim="800000"/>
            <a:headEnd/>
            <a:tailEnd/>
          </a:ln>
        </p:spPr>
      </p:pic>
      <p:pic>
        <p:nvPicPr>
          <p:cNvPr id="9219" name="Picture 3" descr="frame 4"/>
          <p:cNvPicPr>
            <a:picLocks noChangeAspect="1" noChangeArrowheads="1"/>
          </p:cNvPicPr>
          <p:nvPr/>
        </p:nvPicPr>
        <p:blipFill>
          <a:blip r:embed="rId3" cstate="print"/>
          <a:srcRect/>
          <a:stretch>
            <a:fillRect/>
          </a:stretch>
        </p:blipFill>
        <p:spPr bwMode="auto">
          <a:xfrm>
            <a:off x="533400" y="2286000"/>
            <a:ext cx="3733800" cy="2286000"/>
          </a:xfrm>
          <a:prstGeom prst="rect">
            <a:avLst/>
          </a:prstGeom>
          <a:noFill/>
          <a:ln w="9525">
            <a:noFill/>
            <a:miter lim="800000"/>
            <a:headEnd/>
            <a:tailEnd/>
          </a:ln>
        </p:spPr>
      </p:pic>
      <p:pic>
        <p:nvPicPr>
          <p:cNvPr id="9220" name="Picture 4" descr="frame 5"/>
          <p:cNvPicPr>
            <a:picLocks noChangeAspect="1" noChangeArrowheads="1"/>
          </p:cNvPicPr>
          <p:nvPr/>
        </p:nvPicPr>
        <p:blipFill>
          <a:blip r:embed="rId4" cstate="print"/>
          <a:srcRect/>
          <a:stretch>
            <a:fillRect/>
          </a:stretch>
        </p:blipFill>
        <p:spPr bwMode="auto">
          <a:xfrm>
            <a:off x="609600" y="4419600"/>
            <a:ext cx="3505200" cy="2301875"/>
          </a:xfrm>
          <a:prstGeom prst="rect">
            <a:avLst/>
          </a:prstGeom>
          <a:noFill/>
          <a:ln w="9525">
            <a:noFill/>
            <a:miter lim="800000"/>
            <a:headEnd/>
            <a:tailEnd/>
          </a:ln>
        </p:spPr>
      </p:pic>
      <p:pic>
        <p:nvPicPr>
          <p:cNvPr id="9221" name="Picture 5" descr="frame 6"/>
          <p:cNvPicPr>
            <a:picLocks noChangeAspect="1" noChangeArrowheads="1"/>
          </p:cNvPicPr>
          <p:nvPr/>
        </p:nvPicPr>
        <p:blipFill>
          <a:blip r:embed="rId5" cstate="print"/>
          <a:srcRect/>
          <a:stretch>
            <a:fillRect/>
          </a:stretch>
        </p:blipFill>
        <p:spPr bwMode="auto">
          <a:xfrm>
            <a:off x="5257800" y="228600"/>
            <a:ext cx="3429000" cy="2236788"/>
          </a:xfrm>
          <a:prstGeom prst="rect">
            <a:avLst/>
          </a:prstGeom>
          <a:noFill/>
          <a:ln w="9525">
            <a:noFill/>
            <a:miter lim="800000"/>
            <a:headEnd/>
            <a:tailEnd/>
          </a:ln>
        </p:spPr>
      </p:pic>
      <p:pic>
        <p:nvPicPr>
          <p:cNvPr id="9222" name="Picture 6" descr="frame 7"/>
          <p:cNvPicPr>
            <a:picLocks noChangeAspect="1" noChangeArrowheads="1"/>
          </p:cNvPicPr>
          <p:nvPr/>
        </p:nvPicPr>
        <p:blipFill>
          <a:blip r:embed="rId6" cstate="print"/>
          <a:srcRect/>
          <a:stretch>
            <a:fillRect/>
          </a:stretch>
        </p:blipFill>
        <p:spPr bwMode="auto">
          <a:xfrm>
            <a:off x="5410200" y="2362200"/>
            <a:ext cx="3429000" cy="2135188"/>
          </a:xfrm>
          <a:prstGeom prst="rect">
            <a:avLst/>
          </a:prstGeom>
          <a:noFill/>
          <a:ln w="9525">
            <a:noFill/>
            <a:miter lim="800000"/>
            <a:headEnd/>
            <a:tailEnd/>
          </a:ln>
        </p:spPr>
      </p:pic>
      <p:pic>
        <p:nvPicPr>
          <p:cNvPr id="9223" name="Picture 7" descr="frame 8"/>
          <p:cNvPicPr>
            <a:picLocks noChangeAspect="1" noChangeArrowheads="1"/>
          </p:cNvPicPr>
          <p:nvPr/>
        </p:nvPicPr>
        <p:blipFill>
          <a:blip r:embed="rId7" cstate="print"/>
          <a:srcRect/>
          <a:stretch>
            <a:fillRect/>
          </a:stretch>
        </p:blipFill>
        <p:spPr bwMode="auto">
          <a:xfrm>
            <a:off x="5400675" y="4506913"/>
            <a:ext cx="3286125" cy="2112962"/>
          </a:xfrm>
          <a:prstGeom prst="rect">
            <a:avLst/>
          </a:prstGeom>
          <a:noFill/>
          <a:ln w="9525">
            <a:noFill/>
            <a:miter lim="800000"/>
            <a:headEnd/>
            <a:tailEnd/>
          </a:ln>
        </p:spPr>
      </p:pic>
      <p:pic>
        <p:nvPicPr>
          <p:cNvPr id="9224" name="Picture 8" descr="dry-wet"/>
          <p:cNvPicPr>
            <a:picLocks noChangeAspect="1" noChangeArrowheads="1"/>
          </p:cNvPicPr>
          <p:nvPr/>
        </p:nvPicPr>
        <p:blipFill>
          <a:blip r:embed="rId8" cstate="print"/>
          <a:srcRect/>
          <a:stretch>
            <a:fillRect/>
          </a:stretch>
        </p:blipFill>
        <p:spPr bwMode="auto">
          <a:xfrm>
            <a:off x="3457575" y="3962400"/>
            <a:ext cx="2409825" cy="600075"/>
          </a:xfrm>
          <a:prstGeom prst="rect">
            <a:avLst/>
          </a:prstGeom>
          <a:noFill/>
          <a:ln w="9525">
            <a:noFill/>
            <a:miter lim="800000"/>
            <a:headEnd/>
            <a:tailEnd/>
          </a:ln>
        </p:spPr>
      </p:pic>
      <p:sp>
        <p:nvSpPr>
          <p:cNvPr id="9225" name="Text Box 9"/>
          <p:cNvSpPr txBox="1">
            <a:spLocks noChangeArrowheads="1"/>
          </p:cNvSpPr>
          <p:nvPr/>
        </p:nvSpPr>
        <p:spPr bwMode="auto">
          <a:xfrm>
            <a:off x="3409950" y="1066800"/>
            <a:ext cx="2100263" cy="1311275"/>
          </a:xfrm>
          <a:prstGeom prst="rect">
            <a:avLst/>
          </a:prstGeom>
          <a:noFill/>
          <a:ln w="9525">
            <a:noFill/>
            <a:miter lim="800000"/>
            <a:headEnd/>
            <a:tailEnd/>
          </a:ln>
        </p:spPr>
        <p:txBody>
          <a:bodyPr wrap="none">
            <a:spAutoFit/>
          </a:bodyPr>
          <a:lstStyle/>
          <a:p>
            <a:pPr algn="ctr" eaLnBrk="0" hangingPunct="0"/>
            <a:r>
              <a:rPr lang="en-US" sz="4000" b="1">
                <a:solidFill>
                  <a:srgbClr val="CC0000"/>
                </a:solidFill>
              </a:rPr>
              <a:t>1950s</a:t>
            </a:r>
          </a:p>
          <a:p>
            <a:pPr algn="ctr" eaLnBrk="0" hangingPunct="0"/>
            <a:r>
              <a:rPr lang="en-US" sz="4000" b="1">
                <a:solidFill>
                  <a:srgbClr val="CC0000"/>
                </a:solidFill>
              </a:rPr>
              <a:t>drought</a:t>
            </a:r>
          </a:p>
        </p:txBody>
      </p:sp>
      <p:sp>
        <p:nvSpPr>
          <p:cNvPr id="9226" name="Text Box 10"/>
          <p:cNvSpPr txBox="1">
            <a:spLocks noChangeArrowheads="1"/>
          </p:cNvSpPr>
          <p:nvPr/>
        </p:nvSpPr>
        <p:spPr bwMode="auto">
          <a:xfrm>
            <a:off x="3900488" y="6324600"/>
            <a:ext cx="1281112" cy="304800"/>
          </a:xfrm>
          <a:prstGeom prst="rect">
            <a:avLst/>
          </a:prstGeom>
          <a:noFill/>
          <a:ln w="9525">
            <a:noFill/>
            <a:miter lim="800000"/>
            <a:headEnd/>
            <a:tailEnd/>
          </a:ln>
        </p:spPr>
        <p:txBody>
          <a:bodyPr wrap="none">
            <a:spAutoFit/>
          </a:bodyPr>
          <a:lstStyle/>
          <a:p>
            <a:pPr eaLnBrk="0" hangingPunct="0"/>
            <a:r>
              <a:rPr lang="en-US" sz="1400" b="1"/>
              <a:t>NGDC/NOAA</a:t>
            </a:r>
            <a:endParaRPr lang="en-US" sz="2800" b="1">
              <a:latin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685800" y="1295400"/>
            <a:ext cx="8012113" cy="5010150"/>
          </a:xfrm>
          <a:prstGeom prst="rect">
            <a:avLst/>
          </a:prstGeom>
          <a:noFill/>
          <a:ln w="9525">
            <a:noFill/>
            <a:miter lim="800000"/>
            <a:headEnd/>
            <a:tailEnd/>
          </a:ln>
        </p:spPr>
      </p:pic>
      <p:sp>
        <p:nvSpPr>
          <p:cNvPr id="10243" name="TextBox 2"/>
          <p:cNvSpPr txBox="1">
            <a:spLocks noChangeArrowheads="1"/>
          </p:cNvSpPr>
          <p:nvPr/>
        </p:nvSpPr>
        <p:spPr bwMode="auto">
          <a:xfrm rot="-5400000">
            <a:off x="-1102518" y="2855118"/>
            <a:ext cx="3124200" cy="461963"/>
          </a:xfrm>
          <a:prstGeom prst="rect">
            <a:avLst/>
          </a:prstGeom>
          <a:noFill/>
          <a:ln w="9525">
            <a:noFill/>
            <a:miter lim="800000"/>
            <a:headEnd/>
            <a:tailEnd/>
          </a:ln>
        </p:spPr>
        <p:txBody>
          <a:bodyPr>
            <a:spAutoFit/>
          </a:bodyPr>
          <a:lstStyle/>
          <a:p>
            <a:r>
              <a:rPr lang="en-US" sz="2400"/>
              <a:t>Number of Texans</a:t>
            </a:r>
          </a:p>
        </p:txBody>
      </p:sp>
      <p:sp>
        <p:nvSpPr>
          <p:cNvPr id="10244" name="TextBox 3"/>
          <p:cNvSpPr txBox="1">
            <a:spLocks noChangeArrowheads="1"/>
          </p:cNvSpPr>
          <p:nvPr/>
        </p:nvSpPr>
        <p:spPr bwMode="auto">
          <a:xfrm>
            <a:off x="1600200" y="381000"/>
            <a:ext cx="6096000" cy="708025"/>
          </a:xfrm>
          <a:prstGeom prst="rect">
            <a:avLst/>
          </a:prstGeom>
          <a:noFill/>
          <a:ln w="9525">
            <a:noFill/>
            <a:miter lim="800000"/>
            <a:headEnd/>
            <a:tailEnd/>
          </a:ln>
        </p:spPr>
        <p:txBody>
          <a:bodyPr>
            <a:spAutoFit/>
          </a:bodyPr>
          <a:lstStyle/>
          <a:p>
            <a:r>
              <a:rPr lang="en-US" sz="4000" b="1">
                <a:solidFill>
                  <a:srgbClr val="0070C0"/>
                </a:solidFill>
              </a:rPr>
              <a:t>There will be more Texans…</a:t>
            </a:r>
          </a:p>
        </p:txBody>
      </p:sp>
      <p:grpSp>
        <p:nvGrpSpPr>
          <p:cNvPr id="2" name="Group 4"/>
          <p:cNvGrpSpPr>
            <a:grpSpLocks/>
          </p:cNvGrpSpPr>
          <p:nvPr/>
        </p:nvGrpSpPr>
        <p:grpSpPr bwMode="auto">
          <a:xfrm>
            <a:off x="685800" y="304800"/>
            <a:ext cx="990600" cy="914400"/>
            <a:chOff x="2819400" y="914400"/>
            <a:chExt cx="3352800" cy="3352800"/>
          </a:xfrm>
        </p:grpSpPr>
        <p:pic>
          <p:nvPicPr>
            <p:cNvPr id="10247" name="Picture 2" descr="C:\Documents and Settings\rmace\Local Settings\Temporary Internet Files\Content.IE5\Q1U9DYV8\MC900441750[1].png"/>
            <p:cNvPicPr>
              <a:picLocks noChangeAspect="1" noChangeArrowheads="1"/>
            </p:cNvPicPr>
            <p:nvPr/>
          </p:nvPicPr>
          <p:blipFill>
            <a:blip r:embed="rId4" cstate="print"/>
            <a:srcRect/>
            <a:stretch>
              <a:fillRect/>
            </a:stretch>
          </p:blipFill>
          <p:spPr bwMode="auto">
            <a:xfrm>
              <a:off x="2819400" y="914400"/>
              <a:ext cx="3352800" cy="3352800"/>
            </a:xfrm>
            <a:prstGeom prst="rect">
              <a:avLst/>
            </a:prstGeom>
            <a:noFill/>
            <a:ln w="9525">
              <a:noFill/>
              <a:miter lim="800000"/>
              <a:headEnd/>
              <a:tailEnd/>
            </a:ln>
          </p:spPr>
        </p:pic>
        <p:pic>
          <p:nvPicPr>
            <p:cNvPr id="10248" name="Picture 3" descr="C:\Documents and Settings\rmace\Local Settings\Temporary Internet Files\Content.IE5\9U4ZX4SY\MC900013477[1].wmf"/>
            <p:cNvPicPr>
              <a:picLocks noChangeAspect="1" noChangeArrowheads="1"/>
            </p:cNvPicPr>
            <p:nvPr/>
          </p:nvPicPr>
          <p:blipFill>
            <a:blip r:embed="rId5" cstate="print"/>
            <a:srcRect/>
            <a:stretch>
              <a:fillRect/>
            </a:stretch>
          </p:blipFill>
          <p:spPr bwMode="auto">
            <a:xfrm>
              <a:off x="3733800" y="1905000"/>
              <a:ext cx="1447800" cy="1422400"/>
            </a:xfrm>
            <a:prstGeom prst="rect">
              <a:avLst/>
            </a:prstGeom>
            <a:noFill/>
            <a:ln w="9525">
              <a:noFill/>
              <a:miter lim="800000"/>
              <a:headEnd/>
              <a:tailEnd/>
            </a:ln>
          </p:spPr>
        </p:pic>
      </p:grpSp>
      <p:sp>
        <p:nvSpPr>
          <p:cNvPr id="10246" name="TextBox 7"/>
          <p:cNvSpPr txBox="1">
            <a:spLocks noChangeArrowheads="1"/>
          </p:cNvSpPr>
          <p:nvPr/>
        </p:nvSpPr>
        <p:spPr bwMode="auto">
          <a:xfrm>
            <a:off x="5816600" y="6505575"/>
            <a:ext cx="3327400" cy="276225"/>
          </a:xfrm>
          <a:prstGeom prst="rect">
            <a:avLst/>
          </a:prstGeom>
          <a:noFill/>
          <a:ln w="9525">
            <a:noFill/>
            <a:miter lim="800000"/>
            <a:headEnd/>
            <a:tailEnd/>
          </a:ln>
        </p:spPr>
        <p:txBody>
          <a:bodyPr wrap="none">
            <a:spAutoFit/>
          </a:bodyPr>
          <a:lstStyle/>
          <a:p>
            <a:r>
              <a:rPr lang="en-US" sz="1200"/>
              <a:t>data from the 2011 regional water plans summary</a:t>
            </a:r>
          </a:p>
        </p:txBody>
      </p:sp>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933450" y="1295400"/>
            <a:ext cx="7677150" cy="4876800"/>
          </a:xfrm>
          <a:prstGeom prst="rect">
            <a:avLst/>
          </a:prstGeom>
          <a:noFill/>
          <a:ln w="9525">
            <a:noFill/>
            <a:miter lim="800000"/>
            <a:headEnd/>
            <a:tailEnd/>
          </a:ln>
        </p:spPr>
      </p:pic>
      <p:sp>
        <p:nvSpPr>
          <p:cNvPr id="11267" name="TextBox 2"/>
          <p:cNvSpPr txBox="1">
            <a:spLocks noChangeArrowheads="1"/>
          </p:cNvSpPr>
          <p:nvPr/>
        </p:nvSpPr>
        <p:spPr bwMode="auto">
          <a:xfrm>
            <a:off x="1600200" y="381000"/>
            <a:ext cx="6324600" cy="708025"/>
          </a:xfrm>
          <a:prstGeom prst="rect">
            <a:avLst/>
          </a:prstGeom>
          <a:noFill/>
          <a:ln w="9525">
            <a:noFill/>
            <a:miter lim="800000"/>
            <a:headEnd/>
            <a:tailEnd/>
          </a:ln>
        </p:spPr>
        <p:txBody>
          <a:bodyPr>
            <a:spAutoFit/>
          </a:bodyPr>
          <a:lstStyle/>
          <a:p>
            <a:r>
              <a:rPr lang="en-US" sz="4000" b="1">
                <a:solidFill>
                  <a:srgbClr val="0070C0"/>
                </a:solidFill>
              </a:rPr>
              <a:t>And they will be thirsty…</a:t>
            </a:r>
          </a:p>
        </p:txBody>
      </p:sp>
      <p:sp>
        <p:nvSpPr>
          <p:cNvPr id="11268" name="TextBox 3"/>
          <p:cNvSpPr txBox="1">
            <a:spLocks noChangeArrowheads="1"/>
          </p:cNvSpPr>
          <p:nvPr/>
        </p:nvSpPr>
        <p:spPr bwMode="auto">
          <a:xfrm rot="-5400000">
            <a:off x="-1614487" y="2919412"/>
            <a:ext cx="4533900" cy="523875"/>
          </a:xfrm>
          <a:prstGeom prst="rect">
            <a:avLst/>
          </a:prstGeom>
          <a:noFill/>
          <a:ln w="9525">
            <a:noFill/>
            <a:miter lim="800000"/>
            <a:headEnd/>
            <a:tailEnd/>
          </a:ln>
        </p:spPr>
        <p:txBody>
          <a:bodyPr>
            <a:spAutoFit/>
          </a:bodyPr>
          <a:lstStyle/>
          <a:p>
            <a:r>
              <a:rPr lang="en-US" sz="2800"/>
              <a:t>acre-feet of water demand</a:t>
            </a:r>
          </a:p>
        </p:txBody>
      </p:sp>
      <p:grpSp>
        <p:nvGrpSpPr>
          <p:cNvPr id="2" name="Group 4"/>
          <p:cNvGrpSpPr>
            <a:grpSpLocks/>
          </p:cNvGrpSpPr>
          <p:nvPr/>
        </p:nvGrpSpPr>
        <p:grpSpPr bwMode="auto">
          <a:xfrm>
            <a:off x="685800" y="228600"/>
            <a:ext cx="990600" cy="914400"/>
            <a:chOff x="2819400" y="914400"/>
            <a:chExt cx="3352800" cy="3352800"/>
          </a:xfrm>
        </p:grpSpPr>
        <p:pic>
          <p:nvPicPr>
            <p:cNvPr id="11271" name="Picture 2" descr="C:\Documents and Settings\rmace\Local Settings\Temporary Internet Files\Content.IE5\Q1U9DYV8\MC900441750[1].png"/>
            <p:cNvPicPr>
              <a:picLocks noChangeAspect="1" noChangeArrowheads="1"/>
            </p:cNvPicPr>
            <p:nvPr/>
          </p:nvPicPr>
          <p:blipFill>
            <a:blip r:embed="rId4" cstate="print"/>
            <a:srcRect/>
            <a:stretch>
              <a:fillRect/>
            </a:stretch>
          </p:blipFill>
          <p:spPr bwMode="auto">
            <a:xfrm>
              <a:off x="2819400" y="914400"/>
              <a:ext cx="3352800" cy="3352800"/>
            </a:xfrm>
            <a:prstGeom prst="rect">
              <a:avLst/>
            </a:prstGeom>
            <a:noFill/>
            <a:ln w="9525">
              <a:noFill/>
              <a:miter lim="800000"/>
              <a:headEnd/>
              <a:tailEnd/>
            </a:ln>
          </p:spPr>
        </p:pic>
        <p:pic>
          <p:nvPicPr>
            <p:cNvPr id="11272" name="Picture 3" descr="C:\Documents and Settings\rmace\Local Settings\Temporary Internet Files\Content.IE5\9U4ZX4SY\MC900013477[1].wmf"/>
            <p:cNvPicPr>
              <a:picLocks noChangeAspect="1" noChangeArrowheads="1"/>
            </p:cNvPicPr>
            <p:nvPr/>
          </p:nvPicPr>
          <p:blipFill>
            <a:blip r:embed="rId5" cstate="print"/>
            <a:srcRect/>
            <a:stretch>
              <a:fillRect/>
            </a:stretch>
          </p:blipFill>
          <p:spPr bwMode="auto">
            <a:xfrm>
              <a:off x="3733800" y="1905000"/>
              <a:ext cx="1447800" cy="1422400"/>
            </a:xfrm>
            <a:prstGeom prst="rect">
              <a:avLst/>
            </a:prstGeom>
            <a:noFill/>
            <a:ln w="9525">
              <a:noFill/>
              <a:miter lim="800000"/>
              <a:headEnd/>
              <a:tailEnd/>
            </a:ln>
          </p:spPr>
        </p:pic>
      </p:grpSp>
      <p:sp>
        <p:nvSpPr>
          <p:cNvPr id="11270" name="TextBox 7"/>
          <p:cNvSpPr txBox="1">
            <a:spLocks noChangeArrowheads="1"/>
          </p:cNvSpPr>
          <p:nvPr/>
        </p:nvSpPr>
        <p:spPr bwMode="auto">
          <a:xfrm>
            <a:off x="5816600" y="6505575"/>
            <a:ext cx="3327400" cy="276225"/>
          </a:xfrm>
          <a:prstGeom prst="rect">
            <a:avLst/>
          </a:prstGeom>
          <a:noFill/>
          <a:ln w="9525">
            <a:noFill/>
            <a:miter lim="800000"/>
            <a:headEnd/>
            <a:tailEnd/>
          </a:ln>
        </p:spPr>
        <p:txBody>
          <a:bodyPr wrap="none">
            <a:spAutoFit/>
          </a:bodyPr>
          <a:lstStyle/>
          <a:p>
            <a:r>
              <a:rPr lang="en-US" sz="1200"/>
              <a:t>data from the 2011 regional water plans summary</a:t>
            </a:r>
          </a:p>
        </p:txBody>
      </p:sp>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1066800" y="381000"/>
            <a:ext cx="7696200" cy="584200"/>
          </a:xfrm>
          <a:prstGeom prst="rect">
            <a:avLst/>
          </a:prstGeom>
          <a:noFill/>
          <a:ln w="9525">
            <a:noFill/>
            <a:miter lim="800000"/>
            <a:headEnd/>
            <a:tailEnd/>
          </a:ln>
        </p:spPr>
        <p:txBody>
          <a:bodyPr>
            <a:spAutoFit/>
          </a:bodyPr>
          <a:lstStyle/>
          <a:p>
            <a:r>
              <a:rPr lang="en-US" sz="3200" b="1">
                <a:solidFill>
                  <a:srgbClr val="0070C0"/>
                </a:solidFill>
              </a:rPr>
              <a:t>Are we ready for the next drought?</a:t>
            </a:r>
          </a:p>
        </p:txBody>
      </p:sp>
      <p:grpSp>
        <p:nvGrpSpPr>
          <p:cNvPr id="2" name="Group 2"/>
          <p:cNvGrpSpPr>
            <a:grpSpLocks/>
          </p:cNvGrpSpPr>
          <p:nvPr/>
        </p:nvGrpSpPr>
        <p:grpSpPr bwMode="auto">
          <a:xfrm>
            <a:off x="228600" y="228600"/>
            <a:ext cx="990600" cy="914400"/>
            <a:chOff x="2819400" y="914400"/>
            <a:chExt cx="3352800" cy="3352800"/>
          </a:xfrm>
        </p:grpSpPr>
        <p:pic>
          <p:nvPicPr>
            <p:cNvPr id="12297" name="Picture 2" descr="C:\Documents and Settings\rmace\Local Settings\Temporary Internet Files\Content.IE5\Q1U9DYV8\MC900441750[1].png"/>
            <p:cNvPicPr>
              <a:picLocks noChangeAspect="1" noChangeArrowheads="1"/>
            </p:cNvPicPr>
            <p:nvPr/>
          </p:nvPicPr>
          <p:blipFill>
            <a:blip r:embed="rId3" cstate="print"/>
            <a:srcRect/>
            <a:stretch>
              <a:fillRect/>
            </a:stretch>
          </p:blipFill>
          <p:spPr bwMode="auto">
            <a:xfrm>
              <a:off x="2819400" y="914400"/>
              <a:ext cx="3352800" cy="3352800"/>
            </a:xfrm>
            <a:prstGeom prst="rect">
              <a:avLst/>
            </a:prstGeom>
            <a:noFill/>
            <a:ln w="9525">
              <a:noFill/>
              <a:miter lim="800000"/>
              <a:headEnd/>
              <a:tailEnd/>
            </a:ln>
          </p:spPr>
        </p:pic>
        <p:pic>
          <p:nvPicPr>
            <p:cNvPr id="12298" name="Picture 3" descr="C:\Documents and Settings\rmace\Local Settings\Temporary Internet Files\Content.IE5\9U4ZX4SY\MC900013477[1].wmf"/>
            <p:cNvPicPr>
              <a:picLocks noChangeAspect="1" noChangeArrowheads="1"/>
            </p:cNvPicPr>
            <p:nvPr/>
          </p:nvPicPr>
          <p:blipFill>
            <a:blip r:embed="rId4" cstate="print"/>
            <a:srcRect/>
            <a:stretch>
              <a:fillRect/>
            </a:stretch>
          </p:blipFill>
          <p:spPr bwMode="auto">
            <a:xfrm>
              <a:off x="3733800" y="1905000"/>
              <a:ext cx="1447800" cy="1422400"/>
            </a:xfrm>
            <a:prstGeom prst="rect">
              <a:avLst/>
            </a:prstGeom>
            <a:noFill/>
            <a:ln w="9525">
              <a:noFill/>
              <a:miter lim="800000"/>
              <a:headEnd/>
              <a:tailEnd/>
            </a:ln>
          </p:spPr>
        </p:pic>
      </p:grpSp>
      <p:pic>
        <p:nvPicPr>
          <p:cNvPr id="12292" name="Picture 2"/>
          <p:cNvPicPr>
            <a:picLocks noChangeAspect="1" noChangeArrowheads="1"/>
          </p:cNvPicPr>
          <p:nvPr/>
        </p:nvPicPr>
        <p:blipFill>
          <a:blip r:embed="rId5" cstate="print"/>
          <a:srcRect/>
          <a:stretch>
            <a:fillRect/>
          </a:stretch>
        </p:blipFill>
        <p:spPr bwMode="auto">
          <a:xfrm>
            <a:off x="547688" y="1371600"/>
            <a:ext cx="6462712" cy="4419600"/>
          </a:xfrm>
          <a:prstGeom prst="rect">
            <a:avLst/>
          </a:prstGeom>
          <a:noFill/>
          <a:ln w="9525">
            <a:noFill/>
            <a:miter lim="800000"/>
            <a:headEnd/>
            <a:tailEnd/>
          </a:ln>
        </p:spPr>
      </p:pic>
      <p:sp>
        <p:nvSpPr>
          <p:cNvPr id="12293" name="TextBox 6"/>
          <p:cNvSpPr txBox="1">
            <a:spLocks noChangeArrowheads="1"/>
          </p:cNvSpPr>
          <p:nvPr/>
        </p:nvSpPr>
        <p:spPr bwMode="auto">
          <a:xfrm>
            <a:off x="6400800" y="1752600"/>
            <a:ext cx="2514600" cy="461963"/>
          </a:xfrm>
          <a:prstGeom prst="rect">
            <a:avLst/>
          </a:prstGeom>
          <a:noFill/>
          <a:ln w="9525">
            <a:noFill/>
            <a:miter lim="800000"/>
            <a:headEnd/>
            <a:tailEnd/>
          </a:ln>
        </p:spPr>
        <p:txBody>
          <a:bodyPr wrap="none">
            <a:spAutoFit/>
          </a:bodyPr>
          <a:lstStyle/>
          <a:p>
            <a:r>
              <a:rPr lang="en-US" sz="2400" b="1">
                <a:solidFill>
                  <a:srgbClr val="00B050"/>
                </a:solidFill>
              </a:rPr>
              <a:t>Demand for water</a:t>
            </a:r>
          </a:p>
        </p:txBody>
      </p:sp>
      <p:sp>
        <p:nvSpPr>
          <p:cNvPr id="8" name="TextBox 7"/>
          <p:cNvSpPr txBox="1"/>
          <p:nvPr/>
        </p:nvSpPr>
        <p:spPr>
          <a:xfrm>
            <a:off x="6248400" y="2514600"/>
            <a:ext cx="2728913" cy="461963"/>
          </a:xfrm>
          <a:prstGeom prst="rect">
            <a:avLst/>
          </a:prstGeom>
          <a:noFill/>
        </p:spPr>
        <p:txBody>
          <a:bodyPr wrap="none">
            <a:spAutoFit/>
          </a:bodyPr>
          <a:lstStyle/>
          <a:p>
            <a:pPr>
              <a:defRPr/>
            </a:pPr>
            <a:r>
              <a:rPr lang="en-US" sz="2400" b="1" dirty="0">
                <a:solidFill>
                  <a:schemeClr val="tx2">
                    <a:lumMod val="60000"/>
                    <a:lumOff val="40000"/>
                  </a:schemeClr>
                </a:solidFill>
              </a:rPr>
              <a:t>Water we have now</a:t>
            </a:r>
          </a:p>
        </p:txBody>
      </p:sp>
      <p:sp>
        <p:nvSpPr>
          <p:cNvPr id="9" name="TextBox 8"/>
          <p:cNvSpPr txBox="1">
            <a:spLocks noChangeArrowheads="1"/>
          </p:cNvSpPr>
          <p:nvPr/>
        </p:nvSpPr>
        <p:spPr bwMode="auto">
          <a:xfrm>
            <a:off x="2667000" y="3429000"/>
            <a:ext cx="2525713" cy="1108075"/>
          </a:xfrm>
          <a:prstGeom prst="rect">
            <a:avLst/>
          </a:prstGeom>
          <a:noFill/>
          <a:ln w="9525">
            <a:noFill/>
            <a:miter lim="800000"/>
            <a:headEnd/>
            <a:tailEnd/>
          </a:ln>
        </p:spPr>
        <p:txBody>
          <a:bodyPr wrap="none">
            <a:spAutoFit/>
          </a:bodyPr>
          <a:lstStyle/>
          <a:p>
            <a:r>
              <a:rPr lang="en-US" sz="6600">
                <a:solidFill>
                  <a:srgbClr val="FF0000"/>
                </a:solidFill>
              </a:rPr>
              <a:t>nope…</a:t>
            </a:r>
          </a:p>
        </p:txBody>
      </p:sp>
      <p:sp>
        <p:nvSpPr>
          <p:cNvPr id="12296" name="TextBox 9"/>
          <p:cNvSpPr txBox="1">
            <a:spLocks noChangeArrowheads="1"/>
          </p:cNvSpPr>
          <p:nvPr/>
        </p:nvSpPr>
        <p:spPr bwMode="auto">
          <a:xfrm rot="-5400000">
            <a:off x="-298450" y="2813050"/>
            <a:ext cx="1363663" cy="461963"/>
          </a:xfrm>
          <a:prstGeom prst="rect">
            <a:avLst/>
          </a:prstGeom>
          <a:noFill/>
          <a:ln w="9525">
            <a:noFill/>
            <a:miter lim="800000"/>
            <a:headEnd/>
            <a:tailEnd/>
          </a:ln>
        </p:spPr>
        <p:txBody>
          <a:bodyPr wrap="none">
            <a:spAutoFit/>
          </a:bodyPr>
          <a:lstStyle/>
          <a:p>
            <a:r>
              <a:rPr lang="en-US" sz="2400" b="1"/>
              <a:t>Acre-feet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descr="strategies take 2.tif"/>
          <p:cNvPicPr>
            <a:picLocks noChangeAspect="1"/>
          </p:cNvPicPr>
          <p:nvPr/>
        </p:nvPicPr>
        <p:blipFill>
          <a:blip r:embed="rId3" cstate="print"/>
          <a:srcRect/>
          <a:stretch>
            <a:fillRect/>
          </a:stretch>
        </p:blipFill>
        <p:spPr bwMode="auto">
          <a:xfrm>
            <a:off x="652463" y="1295400"/>
            <a:ext cx="7839075" cy="5005388"/>
          </a:xfrm>
          <a:prstGeom prst="rect">
            <a:avLst/>
          </a:prstGeom>
          <a:noFill/>
          <a:ln w="9525">
            <a:noFill/>
            <a:miter lim="800000"/>
            <a:headEnd/>
            <a:tailEnd/>
          </a:ln>
        </p:spPr>
      </p:pic>
      <p:sp>
        <p:nvSpPr>
          <p:cNvPr id="18435" name="TextBox 1"/>
          <p:cNvSpPr txBox="1">
            <a:spLocks noChangeArrowheads="1"/>
          </p:cNvSpPr>
          <p:nvPr/>
        </p:nvSpPr>
        <p:spPr bwMode="auto">
          <a:xfrm>
            <a:off x="1600200" y="381000"/>
            <a:ext cx="6096000" cy="708025"/>
          </a:xfrm>
          <a:prstGeom prst="rect">
            <a:avLst/>
          </a:prstGeom>
          <a:noFill/>
          <a:ln w="9525">
            <a:noFill/>
            <a:miter lim="800000"/>
            <a:headEnd/>
            <a:tailEnd/>
          </a:ln>
        </p:spPr>
        <p:txBody>
          <a:bodyPr>
            <a:spAutoFit/>
          </a:bodyPr>
          <a:lstStyle/>
          <a:p>
            <a:r>
              <a:rPr lang="en-US" sz="4000" b="1">
                <a:solidFill>
                  <a:srgbClr val="0070C0"/>
                </a:solidFill>
              </a:rPr>
              <a:t>What can we do?</a:t>
            </a:r>
          </a:p>
        </p:txBody>
      </p:sp>
      <p:grpSp>
        <p:nvGrpSpPr>
          <p:cNvPr id="2" name="Group 2"/>
          <p:cNvGrpSpPr>
            <a:grpSpLocks/>
          </p:cNvGrpSpPr>
          <p:nvPr/>
        </p:nvGrpSpPr>
        <p:grpSpPr bwMode="auto">
          <a:xfrm>
            <a:off x="685800" y="228600"/>
            <a:ext cx="990600" cy="914400"/>
            <a:chOff x="2819400" y="914400"/>
            <a:chExt cx="3352800" cy="3352800"/>
          </a:xfrm>
        </p:grpSpPr>
        <p:pic>
          <p:nvPicPr>
            <p:cNvPr id="18439" name="Picture 2" descr="C:\Documents and Settings\rmace\Local Settings\Temporary Internet Files\Content.IE5\Q1U9DYV8\MC900441750[1].png"/>
            <p:cNvPicPr>
              <a:picLocks noChangeAspect="1" noChangeArrowheads="1"/>
            </p:cNvPicPr>
            <p:nvPr/>
          </p:nvPicPr>
          <p:blipFill>
            <a:blip r:embed="rId4" cstate="print"/>
            <a:srcRect/>
            <a:stretch>
              <a:fillRect/>
            </a:stretch>
          </p:blipFill>
          <p:spPr bwMode="auto">
            <a:xfrm>
              <a:off x="2819400" y="914400"/>
              <a:ext cx="3352800" cy="3352800"/>
            </a:xfrm>
            <a:prstGeom prst="rect">
              <a:avLst/>
            </a:prstGeom>
            <a:noFill/>
            <a:ln w="9525">
              <a:noFill/>
              <a:miter lim="800000"/>
              <a:headEnd/>
              <a:tailEnd/>
            </a:ln>
          </p:spPr>
        </p:pic>
        <p:pic>
          <p:nvPicPr>
            <p:cNvPr id="18440" name="Picture 3" descr="C:\Documents and Settings\rmace\Local Settings\Temporary Internet Files\Content.IE5\9U4ZX4SY\MC900013477[1].wmf"/>
            <p:cNvPicPr>
              <a:picLocks noChangeAspect="1" noChangeArrowheads="1"/>
            </p:cNvPicPr>
            <p:nvPr/>
          </p:nvPicPr>
          <p:blipFill>
            <a:blip r:embed="rId5" cstate="print"/>
            <a:srcRect/>
            <a:stretch>
              <a:fillRect/>
            </a:stretch>
          </p:blipFill>
          <p:spPr bwMode="auto">
            <a:xfrm>
              <a:off x="3733800" y="1905000"/>
              <a:ext cx="1447800" cy="1422400"/>
            </a:xfrm>
            <a:prstGeom prst="rect">
              <a:avLst/>
            </a:prstGeom>
            <a:noFill/>
            <a:ln w="9525">
              <a:noFill/>
              <a:miter lim="800000"/>
              <a:headEnd/>
              <a:tailEnd/>
            </a:ln>
          </p:spPr>
        </p:pic>
      </p:grpSp>
      <p:sp>
        <p:nvSpPr>
          <p:cNvPr id="18437" name="TextBox 6"/>
          <p:cNvSpPr txBox="1">
            <a:spLocks noChangeArrowheads="1"/>
          </p:cNvSpPr>
          <p:nvPr/>
        </p:nvSpPr>
        <p:spPr bwMode="auto">
          <a:xfrm>
            <a:off x="5816600" y="6505575"/>
            <a:ext cx="3327400" cy="276225"/>
          </a:xfrm>
          <a:prstGeom prst="rect">
            <a:avLst/>
          </a:prstGeom>
          <a:noFill/>
          <a:ln w="9525">
            <a:noFill/>
            <a:miter lim="800000"/>
            <a:headEnd/>
            <a:tailEnd/>
          </a:ln>
        </p:spPr>
        <p:txBody>
          <a:bodyPr wrap="none">
            <a:spAutoFit/>
          </a:bodyPr>
          <a:lstStyle/>
          <a:p>
            <a:r>
              <a:rPr lang="en-US" sz="1200"/>
              <a:t>data from the 2011 regional water plans summary</a:t>
            </a:r>
          </a:p>
        </p:txBody>
      </p:sp>
      <p:sp>
        <p:nvSpPr>
          <p:cNvPr id="8" name="TextBox 7"/>
          <p:cNvSpPr txBox="1"/>
          <p:nvPr/>
        </p:nvSpPr>
        <p:spPr>
          <a:xfrm>
            <a:off x="5791200" y="3733800"/>
            <a:ext cx="2895600" cy="1570038"/>
          </a:xfrm>
          <a:prstGeom prst="rect">
            <a:avLst/>
          </a:prstGeom>
          <a:noFill/>
        </p:spPr>
        <p:txBody>
          <a:bodyPr>
            <a:spAutoFit/>
          </a:bodyPr>
          <a:lstStyle/>
          <a:p>
            <a:pPr algn="ctr">
              <a:defRPr/>
            </a:pPr>
            <a:r>
              <a:rPr lang="en-US" sz="2400" b="1" dirty="0">
                <a:solidFill>
                  <a:schemeClr val="tx1">
                    <a:lumMod val="50000"/>
                    <a:lumOff val="50000"/>
                  </a:schemeClr>
                </a:solidFill>
              </a:rPr>
              <a:t>Water </a:t>
            </a:r>
          </a:p>
          <a:p>
            <a:pPr algn="ctr">
              <a:defRPr/>
            </a:pPr>
            <a:r>
              <a:rPr lang="en-US" sz="2400" b="1" dirty="0">
                <a:solidFill>
                  <a:schemeClr val="tx1">
                    <a:lumMod val="50000"/>
                    <a:lumOff val="50000"/>
                  </a:schemeClr>
                </a:solidFill>
              </a:rPr>
              <a:t>Management </a:t>
            </a:r>
          </a:p>
          <a:p>
            <a:pPr algn="ctr">
              <a:defRPr/>
            </a:pPr>
            <a:r>
              <a:rPr lang="en-US" sz="2400" b="1" dirty="0">
                <a:solidFill>
                  <a:schemeClr val="tx1">
                    <a:lumMod val="50000"/>
                    <a:lumOff val="50000"/>
                  </a:schemeClr>
                </a:solidFill>
              </a:rPr>
              <a:t>Strategies for</a:t>
            </a:r>
          </a:p>
          <a:p>
            <a:pPr algn="ctr">
              <a:defRPr/>
            </a:pPr>
            <a:r>
              <a:rPr lang="en-US" sz="2400" b="1" dirty="0">
                <a:solidFill>
                  <a:schemeClr val="tx1">
                    <a:lumMod val="50000"/>
                    <a:lumOff val="50000"/>
                  </a:schemeClr>
                </a:solidFill>
              </a:rPr>
              <a:t>2060</a:t>
            </a:r>
          </a:p>
        </p:txBody>
      </p:sp>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0914" name="Picture 2" descr="sagan"/>
          <p:cNvPicPr>
            <a:picLocks noChangeAspect="1" noChangeArrowheads="1"/>
          </p:cNvPicPr>
          <p:nvPr/>
        </p:nvPicPr>
        <p:blipFill>
          <a:blip r:embed="rId3" cstate="print"/>
          <a:srcRect/>
          <a:stretch>
            <a:fillRect/>
          </a:stretch>
        </p:blipFill>
        <p:spPr bwMode="auto">
          <a:xfrm>
            <a:off x="914400" y="2819400"/>
            <a:ext cx="2538413" cy="3200400"/>
          </a:xfrm>
          <a:prstGeom prst="rect">
            <a:avLst/>
          </a:prstGeom>
          <a:noFill/>
          <a:ln w="9525">
            <a:noFill/>
            <a:miter lim="800000"/>
            <a:headEnd/>
            <a:tailEnd/>
          </a:ln>
        </p:spPr>
      </p:pic>
      <p:sp>
        <p:nvSpPr>
          <p:cNvPr id="355331" name="Rectangle 3"/>
          <p:cNvSpPr>
            <a:spLocks noChangeArrowheads="1"/>
          </p:cNvSpPr>
          <p:nvPr/>
        </p:nvSpPr>
        <p:spPr bwMode="auto">
          <a:xfrm>
            <a:off x="3124200" y="533400"/>
            <a:ext cx="4876800" cy="1524000"/>
          </a:xfrm>
          <a:prstGeom prst="rect">
            <a:avLst/>
          </a:prstGeom>
          <a:noFill/>
          <a:ln w="38100">
            <a:noFill/>
            <a:miter lim="800000"/>
            <a:headEnd/>
            <a:tailEnd/>
          </a:ln>
        </p:spPr>
        <p:txBody>
          <a:bodyPr anchor="ctr"/>
          <a:lstStyle/>
          <a:p>
            <a:pPr algn="ctr"/>
            <a:r>
              <a:rPr lang="en-US" sz="4800" b="1">
                <a:solidFill>
                  <a:srgbClr val="A50021"/>
                </a:solidFill>
                <a:latin typeface="Helvetica" pitchFamily="34" charset="0"/>
              </a:rPr>
              <a:t>Cost?</a:t>
            </a:r>
            <a:endParaRPr lang="en-US" sz="4400">
              <a:solidFill>
                <a:srgbClr val="6600CC"/>
              </a:solidFill>
            </a:endParaRPr>
          </a:p>
        </p:txBody>
      </p:sp>
      <p:pic>
        <p:nvPicPr>
          <p:cNvPr id="355332" name="Picture 4" descr="Untitled-3"/>
          <p:cNvPicPr>
            <a:picLocks noChangeAspect="1" noChangeArrowheads="1"/>
          </p:cNvPicPr>
          <p:nvPr/>
        </p:nvPicPr>
        <p:blipFill>
          <a:blip r:embed="rId4" cstate="print"/>
          <a:srcRect l="15738" t="17377" r="12131" b="13115"/>
          <a:stretch>
            <a:fillRect/>
          </a:stretch>
        </p:blipFill>
        <p:spPr bwMode="auto">
          <a:xfrm>
            <a:off x="762000" y="228600"/>
            <a:ext cx="2438400" cy="2349500"/>
          </a:xfrm>
          <a:prstGeom prst="rect">
            <a:avLst/>
          </a:prstGeom>
          <a:noFill/>
          <a:ln w="9525">
            <a:noFill/>
            <a:miter lim="800000"/>
            <a:headEnd/>
            <a:tailEnd/>
          </a:ln>
        </p:spPr>
      </p:pic>
      <p:sp>
        <p:nvSpPr>
          <p:cNvPr id="1190917" name="AutoShape 5"/>
          <p:cNvSpPr>
            <a:spLocks noChangeArrowheads="1"/>
          </p:cNvSpPr>
          <p:nvPr/>
        </p:nvSpPr>
        <p:spPr bwMode="auto">
          <a:xfrm>
            <a:off x="3886200" y="3733800"/>
            <a:ext cx="4800600" cy="1143000"/>
          </a:xfrm>
          <a:prstGeom prst="wedgeRoundRectCallout">
            <a:avLst>
              <a:gd name="adj1" fmla="val -78537"/>
              <a:gd name="adj2" fmla="val 5139"/>
              <a:gd name="adj3" fmla="val 16667"/>
            </a:avLst>
          </a:prstGeom>
          <a:solidFill>
            <a:schemeClr val="bg1"/>
          </a:solidFill>
          <a:ln w="28575">
            <a:solidFill>
              <a:srgbClr val="FF9900"/>
            </a:solidFill>
            <a:miter lim="800000"/>
            <a:headEnd/>
            <a:tailEnd/>
          </a:ln>
        </p:spPr>
        <p:txBody>
          <a:bodyPr wrap="none" anchor="ctr"/>
          <a:lstStyle/>
          <a:p>
            <a:pPr algn="ctr" eaLnBrk="0" hangingPunct="0"/>
            <a:r>
              <a:rPr lang="en-US" sz="4000" b="1" dirty="0">
                <a:solidFill>
                  <a:srgbClr val="5F5F5F"/>
                </a:solidFill>
              </a:rPr>
              <a:t>~ </a:t>
            </a:r>
            <a:r>
              <a:rPr lang="en-US" sz="4000" b="1" dirty="0" smtClean="0">
                <a:solidFill>
                  <a:srgbClr val="5F5F5F"/>
                </a:solidFill>
              </a:rPr>
              <a:t>$53 </a:t>
            </a:r>
            <a:r>
              <a:rPr lang="en-US" sz="4000" b="1" dirty="0">
                <a:solidFill>
                  <a:srgbClr val="5F5F5F"/>
                </a:solidFill>
              </a:rPr>
              <a:t>billion</a:t>
            </a:r>
            <a:endParaRPr lang="en-US" sz="4000" dirty="0">
              <a:solidFill>
                <a:srgbClr val="FF9900"/>
              </a:solidFill>
            </a:endParaRPr>
          </a:p>
        </p:txBody>
      </p:sp>
      <p:sp>
        <p:nvSpPr>
          <p:cNvPr id="1190918" name="AutoShape 6"/>
          <p:cNvSpPr>
            <a:spLocks noChangeArrowheads="1"/>
          </p:cNvSpPr>
          <p:nvPr/>
        </p:nvSpPr>
        <p:spPr bwMode="auto">
          <a:xfrm>
            <a:off x="3733800" y="2286000"/>
            <a:ext cx="4800600" cy="1143000"/>
          </a:xfrm>
          <a:prstGeom prst="wedgeRoundRectCallout">
            <a:avLst>
              <a:gd name="adj1" fmla="val -75829"/>
              <a:gd name="adj2" fmla="val 121250"/>
              <a:gd name="adj3" fmla="val 16667"/>
            </a:avLst>
          </a:prstGeom>
          <a:solidFill>
            <a:schemeClr val="bg1"/>
          </a:solidFill>
          <a:ln w="28575">
            <a:solidFill>
              <a:srgbClr val="FF9900"/>
            </a:solidFill>
            <a:miter lim="800000"/>
            <a:headEnd/>
            <a:tailEnd/>
          </a:ln>
        </p:spPr>
        <p:txBody>
          <a:bodyPr wrap="none" anchor="ctr"/>
          <a:lstStyle/>
          <a:p>
            <a:pPr algn="ctr" eaLnBrk="0" hangingPunct="0"/>
            <a:r>
              <a:rPr lang="en-US" sz="3600" b="1" dirty="0">
                <a:solidFill>
                  <a:srgbClr val="5F5F5F"/>
                </a:solidFill>
              </a:rPr>
              <a:t>billions and billions!</a:t>
            </a:r>
            <a:endParaRPr lang="en-US" sz="2400" dirty="0">
              <a:solidFill>
                <a:srgbClr val="FF9900"/>
              </a:solidFill>
            </a:endParaRPr>
          </a:p>
        </p:txBody>
      </p:sp>
      <p:sp>
        <p:nvSpPr>
          <p:cNvPr id="7" name="TextBox 6"/>
          <p:cNvSpPr txBox="1"/>
          <p:nvPr/>
        </p:nvSpPr>
        <p:spPr>
          <a:xfrm>
            <a:off x="3962400" y="5029200"/>
            <a:ext cx="4800600" cy="1938992"/>
          </a:xfrm>
          <a:prstGeom prst="rect">
            <a:avLst/>
          </a:prstGeom>
          <a:noFill/>
        </p:spPr>
        <p:txBody>
          <a:bodyPr wrap="square" rtlCol="0">
            <a:spAutoFit/>
          </a:bodyPr>
          <a:lstStyle/>
          <a:p>
            <a:r>
              <a:rPr lang="en-US" sz="2000" b="1" dirty="0" smtClean="0">
                <a:solidFill>
                  <a:schemeClr val="tx1">
                    <a:lumMod val="65000"/>
                    <a:lumOff val="35000"/>
                  </a:schemeClr>
                </a:solidFill>
              </a:rPr>
              <a:t>$46 billion to meet municipal needs</a:t>
            </a:r>
          </a:p>
          <a:p>
            <a:r>
              <a:rPr lang="en-US" sz="2000" b="1" dirty="0" smtClean="0">
                <a:solidFill>
                  <a:schemeClr val="tx1">
                    <a:lumMod val="65000"/>
                    <a:lumOff val="35000"/>
                  </a:schemeClr>
                </a:solidFill>
              </a:rPr>
              <a:t>$27 billion from state to finance and</a:t>
            </a:r>
          </a:p>
          <a:p>
            <a:r>
              <a:rPr lang="en-US" sz="2000" b="1" dirty="0" smtClean="0">
                <a:solidFill>
                  <a:schemeClr val="tx1">
                    <a:lumMod val="65000"/>
                    <a:lumOff val="35000"/>
                  </a:schemeClr>
                </a:solidFill>
              </a:rPr>
              <a:t>        implement</a:t>
            </a:r>
          </a:p>
          <a:p>
            <a:r>
              <a:rPr lang="en-US" sz="2000" b="1" dirty="0" smtClean="0">
                <a:solidFill>
                  <a:schemeClr val="tx1">
                    <a:lumMod val="65000"/>
                    <a:lumOff val="35000"/>
                  </a:schemeClr>
                </a:solidFill>
              </a:rPr>
              <a:t>$16 billion before 2020</a:t>
            </a:r>
          </a:p>
          <a:p>
            <a:r>
              <a:rPr lang="en-US" sz="2000" b="1" dirty="0" smtClean="0">
                <a:solidFill>
                  <a:schemeClr val="tx1">
                    <a:lumMod val="65000"/>
                    <a:lumOff val="35000"/>
                  </a:schemeClr>
                </a:solidFill>
              </a:rPr>
              <a:t>$231 billion = total capital costs</a:t>
            </a:r>
          </a:p>
          <a:p>
            <a:endParaRPr lang="en-US" sz="2000" b="1" dirty="0">
              <a:solidFill>
                <a:schemeClr val="tx1">
                  <a:lumMod val="65000"/>
                  <a:lumOff val="35000"/>
                </a:scheme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90914"/>
                                        </p:tgtEl>
                                        <p:attrNameLst>
                                          <p:attrName>style.visibility</p:attrName>
                                        </p:attrNameLst>
                                      </p:cBhvr>
                                      <p:to>
                                        <p:strVal val="visible"/>
                                      </p:to>
                                    </p:set>
                                    <p:animEffect transition="in" filter="dissolve">
                                      <p:cBhvr>
                                        <p:cTn id="7" dur="500"/>
                                        <p:tgtEl>
                                          <p:spTgt spid="119091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190918"/>
                                        </p:tgtEl>
                                        <p:attrNameLst>
                                          <p:attrName>style.visibility</p:attrName>
                                        </p:attrNameLst>
                                      </p:cBhvr>
                                      <p:to>
                                        <p:strVal val="visible"/>
                                      </p:to>
                                    </p:set>
                                    <p:anim calcmode="lin" valueType="num">
                                      <p:cBhvr additive="base">
                                        <p:cTn id="11" dur="500" fill="hold"/>
                                        <p:tgtEl>
                                          <p:spTgt spid="1190918"/>
                                        </p:tgtEl>
                                        <p:attrNameLst>
                                          <p:attrName>ppt_x</p:attrName>
                                        </p:attrNameLst>
                                      </p:cBhvr>
                                      <p:tavLst>
                                        <p:tav tm="0">
                                          <p:val>
                                            <p:strVal val="1+#ppt_w/2"/>
                                          </p:val>
                                        </p:tav>
                                        <p:tav tm="100000">
                                          <p:val>
                                            <p:strVal val="#ppt_x"/>
                                          </p:val>
                                        </p:tav>
                                      </p:tavLst>
                                    </p:anim>
                                    <p:anim calcmode="lin" valueType="num">
                                      <p:cBhvr additive="base">
                                        <p:cTn id="12" dur="500" fill="hold"/>
                                        <p:tgtEl>
                                          <p:spTgt spid="11909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90917"/>
                                        </p:tgtEl>
                                        <p:attrNameLst>
                                          <p:attrName>style.visibility</p:attrName>
                                        </p:attrNameLst>
                                      </p:cBhvr>
                                      <p:to>
                                        <p:strVal val="visible"/>
                                      </p:to>
                                    </p:set>
                                    <p:anim calcmode="lin" valueType="num">
                                      <p:cBhvr additive="base">
                                        <p:cTn id="17" dur="500" fill="hold"/>
                                        <p:tgtEl>
                                          <p:spTgt spid="1190917"/>
                                        </p:tgtEl>
                                        <p:attrNameLst>
                                          <p:attrName>ppt_x</p:attrName>
                                        </p:attrNameLst>
                                      </p:cBhvr>
                                      <p:tavLst>
                                        <p:tav tm="0">
                                          <p:val>
                                            <p:strVal val="1+#ppt_w/2"/>
                                          </p:val>
                                        </p:tav>
                                        <p:tav tm="100000">
                                          <p:val>
                                            <p:strVal val="#ppt_x"/>
                                          </p:val>
                                        </p:tav>
                                      </p:tavLst>
                                    </p:anim>
                                    <p:anim calcmode="lin" valueType="num">
                                      <p:cBhvr additive="base">
                                        <p:cTn id="18" dur="500" fill="hold"/>
                                        <p:tgtEl>
                                          <p:spTgt spid="11909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917" grpId="0" animBg="1" autoUpdateAnimBg="0"/>
      <p:bldP spid="1190918" grpId="0" animBg="1" autoUpdateAnimBg="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oggy pre to 2001"/>
          <p:cNvPicPr>
            <a:picLocks noChangeAspect="1" noChangeArrowheads="1"/>
          </p:cNvPicPr>
          <p:nvPr/>
        </p:nvPicPr>
        <p:blipFill>
          <a:blip r:embed="rId3" cstate="print"/>
          <a:srcRect/>
          <a:stretch>
            <a:fillRect/>
          </a:stretch>
        </p:blipFill>
        <p:spPr bwMode="auto">
          <a:xfrm>
            <a:off x="-228600" y="-6210300"/>
            <a:ext cx="9591675" cy="12763500"/>
          </a:xfrm>
          <a:prstGeom prst="rect">
            <a:avLst/>
          </a:prstGeom>
          <a:noFill/>
          <a:ln w="9525">
            <a:noFill/>
            <a:miter lim="800000"/>
            <a:headEnd/>
            <a:tailEnd/>
          </a:ln>
        </p:spPr>
      </p:pic>
      <p:sp>
        <p:nvSpPr>
          <p:cNvPr id="19459" name="Text Box 3"/>
          <p:cNvSpPr txBox="1">
            <a:spLocks noChangeArrowheads="1"/>
          </p:cNvSpPr>
          <p:nvPr/>
        </p:nvSpPr>
        <p:spPr bwMode="auto">
          <a:xfrm>
            <a:off x="7604125" y="6211888"/>
            <a:ext cx="1047750" cy="457200"/>
          </a:xfrm>
          <a:prstGeom prst="rect">
            <a:avLst/>
          </a:prstGeom>
          <a:noFill/>
          <a:ln w="9525">
            <a:noFill/>
            <a:miter lim="800000"/>
            <a:headEnd/>
            <a:tailEnd/>
          </a:ln>
        </p:spPr>
        <p:txBody>
          <a:bodyPr wrap="none">
            <a:spAutoFit/>
          </a:bodyPr>
          <a:lstStyle/>
          <a:p>
            <a:pPr eaLnBrk="0" hangingPunct="0"/>
            <a:r>
              <a:rPr lang="en-US" sz="2400" b="1"/>
              <a:t>USGS</a:t>
            </a:r>
          </a:p>
        </p:txBody>
      </p:sp>
      <p:sp>
        <p:nvSpPr>
          <p:cNvPr id="4" name="Rectangle 3"/>
          <p:cNvSpPr/>
          <p:nvPr/>
        </p:nvSpPr>
        <p:spPr>
          <a:xfrm>
            <a:off x="152400" y="-304800"/>
            <a:ext cx="9525000" cy="70104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Unmet</a:t>
            </a:r>
          </a:p>
        </p:txBody>
      </p:sp>
      <p:sp>
        <p:nvSpPr>
          <p:cNvPr id="19461" name="TextBox 4"/>
          <p:cNvSpPr txBox="1">
            <a:spLocks noChangeArrowheads="1"/>
          </p:cNvSpPr>
          <p:nvPr/>
        </p:nvSpPr>
        <p:spPr bwMode="auto">
          <a:xfrm>
            <a:off x="381000" y="1752600"/>
            <a:ext cx="8305800" cy="3786188"/>
          </a:xfrm>
          <a:prstGeom prst="rect">
            <a:avLst/>
          </a:prstGeom>
          <a:noFill/>
          <a:ln w="9525">
            <a:noFill/>
            <a:miter lim="800000"/>
            <a:headEnd/>
            <a:tailEnd/>
          </a:ln>
        </p:spPr>
        <p:txBody>
          <a:bodyPr>
            <a:spAutoFit/>
          </a:bodyPr>
          <a:lstStyle/>
          <a:p>
            <a:pPr>
              <a:buFont typeface="Arial" charset="0"/>
              <a:buChar char="•"/>
            </a:pPr>
            <a:r>
              <a:rPr lang="en-US" sz="4000" b="1"/>
              <a:t> 2,500,000 acre-feet of unmet </a:t>
            </a:r>
            <a:br>
              <a:rPr lang="en-US" sz="4000" b="1"/>
            </a:br>
            <a:r>
              <a:rPr lang="en-US" sz="4000" b="1"/>
              <a:t>  needs in 2060	</a:t>
            </a:r>
          </a:p>
          <a:p>
            <a:pPr lvl="1">
              <a:buFont typeface="Arial" charset="0"/>
              <a:buChar char="•"/>
            </a:pPr>
            <a:r>
              <a:rPr lang="en-US" sz="4000" b="1"/>
              <a:t> 2,460,000 acre-feet from </a:t>
            </a:r>
            <a:br>
              <a:rPr lang="en-US" sz="4000" b="1"/>
            </a:br>
            <a:r>
              <a:rPr lang="en-US" sz="4000" b="1"/>
              <a:t>   irrigation</a:t>
            </a:r>
          </a:p>
          <a:p>
            <a:pPr lvl="2">
              <a:buFont typeface="Arial" charset="0"/>
              <a:buChar char="•"/>
            </a:pPr>
            <a:r>
              <a:rPr lang="en-US" sz="4000" b="1"/>
              <a:t> 2,100,000 acre-feet from </a:t>
            </a:r>
            <a:br>
              <a:rPr lang="en-US" sz="4000" b="1"/>
            </a:br>
            <a:r>
              <a:rPr lang="en-US" sz="4000" b="1"/>
              <a:t>   Ogallala Aquifer  </a:t>
            </a:r>
          </a:p>
        </p:txBody>
      </p:sp>
      <p:sp>
        <p:nvSpPr>
          <p:cNvPr id="19462" name="TextBox 5"/>
          <p:cNvSpPr txBox="1">
            <a:spLocks noChangeArrowheads="1"/>
          </p:cNvSpPr>
          <p:nvPr/>
        </p:nvSpPr>
        <p:spPr bwMode="auto">
          <a:xfrm>
            <a:off x="304800" y="609600"/>
            <a:ext cx="6553200" cy="1108075"/>
          </a:xfrm>
          <a:prstGeom prst="rect">
            <a:avLst/>
          </a:prstGeom>
          <a:noFill/>
          <a:ln w="9525">
            <a:noFill/>
            <a:miter lim="800000"/>
            <a:headEnd/>
            <a:tailEnd/>
          </a:ln>
        </p:spPr>
        <p:txBody>
          <a:bodyPr>
            <a:spAutoFit/>
          </a:bodyPr>
          <a:lstStyle/>
          <a:p>
            <a:r>
              <a:rPr lang="en-US" sz="6600" b="1">
                <a:solidFill>
                  <a:srgbClr val="FF0000"/>
                </a:solidFill>
              </a:rPr>
              <a:t>Unmet needs…</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04800" y="274638"/>
            <a:ext cx="8229600" cy="1143000"/>
          </a:xfrm>
        </p:spPr>
        <p:txBody>
          <a:bodyPr/>
          <a:lstStyle/>
          <a:p>
            <a:pPr algn="l" eaLnBrk="1" hangingPunct="1"/>
            <a:r>
              <a:rPr lang="en-US" b="1" smtClean="0">
                <a:solidFill>
                  <a:srgbClr val="993300"/>
                </a:solidFill>
              </a:rPr>
              <a:t>How drought impacts water</a:t>
            </a:r>
          </a:p>
        </p:txBody>
      </p:sp>
      <p:sp>
        <p:nvSpPr>
          <p:cNvPr id="3" name="Content Placeholder 2"/>
          <p:cNvSpPr>
            <a:spLocks noGrp="1"/>
          </p:cNvSpPr>
          <p:nvPr>
            <p:ph idx="1"/>
          </p:nvPr>
        </p:nvSpPr>
        <p:spPr>
          <a:xfrm>
            <a:off x="457200" y="1417638"/>
            <a:ext cx="8229600" cy="4525962"/>
          </a:xfrm>
        </p:spPr>
        <p:txBody>
          <a:bodyPr/>
          <a:lstStyle/>
          <a:p>
            <a:pPr eaLnBrk="1" hangingPunct="1"/>
            <a:r>
              <a:rPr lang="en-US" b="1" smtClean="0"/>
              <a:t>Less rainfall</a:t>
            </a:r>
          </a:p>
          <a:p>
            <a:pPr lvl="1" eaLnBrk="1" hangingPunct="1"/>
            <a:r>
              <a:rPr lang="en-US" b="1" smtClean="0"/>
              <a:t>Less runoff</a:t>
            </a:r>
          </a:p>
          <a:p>
            <a:pPr lvl="2" eaLnBrk="1" hangingPunct="1"/>
            <a:r>
              <a:rPr lang="en-US" b="1" smtClean="0"/>
              <a:t>Less flow in rivers</a:t>
            </a:r>
          </a:p>
          <a:p>
            <a:pPr lvl="3" eaLnBrk="1" hangingPunct="1"/>
            <a:r>
              <a:rPr lang="en-US" b="1" smtClean="0"/>
              <a:t>Less water in reservoirs</a:t>
            </a:r>
          </a:p>
          <a:p>
            <a:pPr lvl="1" eaLnBrk="1" hangingPunct="1"/>
            <a:r>
              <a:rPr lang="en-US" b="1" smtClean="0"/>
              <a:t>Less recharge</a:t>
            </a:r>
          </a:p>
          <a:p>
            <a:pPr lvl="2" eaLnBrk="1" hangingPunct="1"/>
            <a:r>
              <a:rPr lang="en-US" b="1" smtClean="0"/>
              <a:t>Less water in aquifers</a:t>
            </a:r>
          </a:p>
          <a:p>
            <a:pPr lvl="3" eaLnBrk="1" hangingPunct="1"/>
            <a:r>
              <a:rPr lang="en-US" b="1" smtClean="0"/>
              <a:t>Less flow in rivers</a:t>
            </a:r>
          </a:p>
          <a:p>
            <a:pPr lvl="4" eaLnBrk="1" hangingPunct="1"/>
            <a:r>
              <a:rPr lang="en-US" b="1" smtClean="0"/>
              <a:t>Less water in reservoirs</a:t>
            </a:r>
          </a:p>
          <a:p>
            <a:pPr lvl="1" eaLnBrk="1" hangingPunct="1">
              <a:buFontTx/>
              <a:buNone/>
            </a:pPr>
            <a:endParaRPr lang="en-US" b="1" smtClean="0"/>
          </a:p>
        </p:txBody>
      </p:sp>
      <p:pic>
        <p:nvPicPr>
          <p:cNvPr id="3076" name="Picture 2" descr="C:\Documents and Settings\rmace\Local Settings\Temporary Internet Files\Content.IE5\MHWX072Y\MC900013477[1].wmf"/>
          <p:cNvPicPr>
            <a:picLocks noChangeAspect="1" noChangeArrowheads="1"/>
          </p:cNvPicPr>
          <p:nvPr/>
        </p:nvPicPr>
        <p:blipFill>
          <a:blip r:embed="rId2" cstate="print"/>
          <a:srcRect/>
          <a:stretch>
            <a:fillRect/>
          </a:stretch>
        </p:blipFill>
        <p:spPr bwMode="auto">
          <a:xfrm>
            <a:off x="6294438" y="2057400"/>
            <a:ext cx="1706562" cy="16764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1 OC Fisher.jpg"/>
          <p:cNvPicPr>
            <a:picLocks noChangeAspect="1"/>
          </p:cNvPicPr>
          <p:nvPr/>
        </p:nvPicPr>
        <p:blipFill>
          <a:blip r:embed="rId3" cstate="print"/>
          <a:stretch>
            <a:fillRect/>
          </a:stretch>
        </p:blipFill>
        <p:spPr>
          <a:xfrm>
            <a:off x="0" y="457200"/>
            <a:ext cx="9144000" cy="6858000"/>
          </a:xfrm>
          <a:prstGeom prst="rect">
            <a:avLst/>
          </a:prstGeom>
        </p:spPr>
      </p:pic>
      <p:sp>
        <p:nvSpPr>
          <p:cNvPr id="8" name="Rectangle 7"/>
          <p:cNvSpPr/>
          <p:nvPr/>
        </p:nvSpPr>
        <p:spPr>
          <a:xfrm>
            <a:off x="0" y="304800"/>
            <a:ext cx="9144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 y="152400"/>
            <a:ext cx="8229600" cy="1143000"/>
          </a:xfrm>
        </p:spPr>
        <p:txBody>
          <a:bodyPr>
            <a:normAutofit/>
          </a:bodyPr>
          <a:lstStyle/>
          <a:p>
            <a:r>
              <a:rPr lang="en-US" b="1" dirty="0" smtClean="0">
                <a:solidFill>
                  <a:srgbClr val="0070C0"/>
                </a:solidFill>
              </a:rPr>
              <a:t>Challenges</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Funding implementation of the water plan</a:t>
            </a:r>
          </a:p>
          <a:p>
            <a:pPr lvl="1"/>
            <a:r>
              <a:rPr lang="en-US" dirty="0" smtClean="0"/>
              <a:t>People want water but they don’t want to pay </a:t>
            </a:r>
            <a:br>
              <a:rPr lang="en-US" dirty="0" smtClean="0"/>
            </a:br>
            <a:r>
              <a:rPr lang="en-US" dirty="0" smtClean="0"/>
              <a:t>for it…</a:t>
            </a:r>
          </a:p>
          <a:p>
            <a:r>
              <a:rPr lang="en-US" dirty="0" smtClean="0"/>
              <a:t>Regulatory difficulties in moving water</a:t>
            </a:r>
          </a:p>
          <a:p>
            <a:pPr lvl="1"/>
            <a:r>
              <a:rPr lang="en-US" dirty="0" smtClean="0"/>
              <a:t>Surface water</a:t>
            </a:r>
          </a:p>
          <a:p>
            <a:pPr lvl="1"/>
            <a:r>
              <a:rPr lang="en-US" dirty="0" smtClean="0"/>
              <a:t>Groundwater</a:t>
            </a:r>
          </a:p>
          <a:p>
            <a:r>
              <a:rPr lang="en-US" dirty="0" smtClean="0"/>
              <a:t>Protecting future reservoir sites</a:t>
            </a:r>
          </a:p>
          <a:p>
            <a:r>
              <a:rPr lang="en-US" dirty="0" smtClean="0"/>
              <a:t>Implementing water conservation</a:t>
            </a:r>
          </a:p>
          <a:p>
            <a:r>
              <a:rPr lang="en-US" dirty="0" smtClean="0"/>
              <a:t>Not being ready for the next drought…</a:t>
            </a:r>
          </a:p>
        </p:txBody>
      </p:sp>
      <p:grpSp>
        <p:nvGrpSpPr>
          <p:cNvPr id="4" name="Group 3"/>
          <p:cNvGrpSpPr/>
          <p:nvPr/>
        </p:nvGrpSpPr>
        <p:grpSpPr>
          <a:xfrm>
            <a:off x="1295400" y="228600"/>
            <a:ext cx="990600" cy="914400"/>
            <a:chOff x="2819400" y="914400"/>
            <a:chExt cx="3352800" cy="3352800"/>
          </a:xfrm>
        </p:grpSpPr>
        <p:pic>
          <p:nvPicPr>
            <p:cNvPr id="5" name="Picture 2" descr="C:\Documents and Settings\rmace\Local Settings\Temporary Internet Files\Content.IE5\Q1U9DYV8\MC900441750[1].png"/>
            <p:cNvPicPr>
              <a:picLocks noChangeAspect="1" noChangeArrowheads="1"/>
            </p:cNvPicPr>
            <p:nvPr/>
          </p:nvPicPr>
          <p:blipFill>
            <a:blip r:embed="rId4" cstate="print"/>
            <a:srcRect/>
            <a:stretch>
              <a:fillRect/>
            </a:stretch>
          </p:blipFill>
          <p:spPr bwMode="auto">
            <a:xfrm>
              <a:off x="2819400" y="914400"/>
              <a:ext cx="3352800" cy="3352800"/>
            </a:xfrm>
            <a:prstGeom prst="rect">
              <a:avLst/>
            </a:prstGeom>
            <a:noFill/>
          </p:spPr>
        </p:pic>
        <p:pic>
          <p:nvPicPr>
            <p:cNvPr id="6" name="Picture 3" descr="C:\Documents and Settings\rmace\Local Settings\Temporary Internet Files\Content.IE5\9U4ZX4SY\MC900013477[1].wmf"/>
            <p:cNvPicPr>
              <a:picLocks noChangeAspect="1" noChangeArrowheads="1"/>
            </p:cNvPicPr>
            <p:nvPr/>
          </p:nvPicPr>
          <p:blipFill>
            <a:blip r:embed="rId5" cstate="print"/>
            <a:srcRect/>
            <a:stretch>
              <a:fillRect/>
            </a:stretch>
          </p:blipFill>
          <p:spPr bwMode="auto">
            <a:xfrm>
              <a:off x="3733800" y="1905000"/>
              <a:ext cx="1447800" cy="1422400"/>
            </a:xfrm>
            <a:prstGeom prst="rect">
              <a:avLst/>
            </a:prstGeom>
            <a:noFill/>
          </p:spPr>
        </p:pic>
      </p:grpSp>
      <p:sp>
        <p:nvSpPr>
          <p:cNvPr id="9" name="Rectangle 8"/>
          <p:cNvSpPr/>
          <p:nvPr/>
        </p:nvSpPr>
        <p:spPr>
          <a:xfrm>
            <a:off x="8305800" y="381000"/>
            <a:ext cx="838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229600" cy="1143000"/>
          </a:xfrm>
        </p:spPr>
        <p:txBody>
          <a:bodyPr/>
          <a:lstStyle/>
          <a:p>
            <a:pPr algn="l"/>
            <a:r>
              <a:rPr lang="en-US" dirty="0" smtClean="0"/>
              <a:t>Outline</a:t>
            </a:r>
            <a:endParaRPr lang="en-US" dirty="0"/>
          </a:p>
        </p:txBody>
      </p:sp>
      <p:sp>
        <p:nvSpPr>
          <p:cNvPr id="3" name="Content Placeholder 2"/>
          <p:cNvSpPr>
            <a:spLocks noGrp="1"/>
          </p:cNvSpPr>
          <p:nvPr>
            <p:ph idx="1"/>
          </p:nvPr>
        </p:nvSpPr>
        <p:spPr/>
        <p:txBody>
          <a:bodyPr/>
          <a:lstStyle/>
          <a:p>
            <a:r>
              <a:rPr lang="en-US" dirty="0" smtClean="0"/>
              <a:t>How drought impacts water supplies</a:t>
            </a:r>
          </a:p>
          <a:p>
            <a:r>
              <a:rPr lang="en-US" dirty="0" smtClean="0"/>
              <a:t>Dang that drought last year was nasty!</a:t>
            </a:r>
          </a:p>
          <a:p>
            <a:r>
              <a:rPr lang="en-US" dirty="0" smtClean="0"/>
              <a:t>What do we do to prepare for drought?</a:t>
            </a:r>
          </a:p>
          <a:p>
            <a:r>
              <a:rPr lang="en-US" b="1" dirty="0" smtClean="0">
                <a:solidFill>
                  <a:srgbClr val="FF0000"/>
                </a:solidFill>
              </a:rPr>
              <a:t>What will we do if the big one hits?</a:t>
            </a:r>
          </a:p>
          <a:p>
            <a:r>
              <a:rPr lang="en-US" dirty="0" smtClean="0"/>
              <a:t>(Short-term) predictions…</a:t>
            </a:r>
          </a:p>
          <a:p>
            <a:pPr>
              <a:buNone/>
            </a:pPr>
            <a:endParaRPr lang="en-US" b="1" dirty="0">
              <a:solidFill>
                <a:srgbClr val="FF0000"/>
              </a:solidFill>
            </a:endParaRPr>
          </a:p>
        </p:txBody>
      </p:sp>
      <p:pic>
        <p:nvPicPr>
          <p:cNvPr id="4" name="Picture 2" descr="C:\Documents and Settings\rmace\Local Settings\Temporary Internet Files\Content.IE5\J7RT0W1P\MC900104974[1].wmf"/>
          <p:cNvPicPr>
            <a:picLocks noChangeAspect="1" noChangeArrowheads="1"/>
          </p:cNvPicPr>
          <p:nvPr/>
        </p:nvPicPr>
        <p:blipFill>
          <a:blip r:embed="rId2" cstate="print"/>
          <a:srcRect/>
          <a:stretch>
            <a:fillRect/>
          </a:stretch>
        </p:blipFill>
        <p:spPr bwMode="auto">
          <a:xfrm>
            <a:off x="533400" y="228600"/>
            <a:ext cx="1219200" cy="122042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he west-red"/>
          <p:cNvPicPr>
            <a:picLocks noChangeAspect="1" noChangeArrowheads="1"/>
          </p:cNvPicPr>
          <p:nvPr/>
        </p:nvPicPr>
        <p:blipFill>
          <a:blip r:embed="rId2" cstate="print"/>
          <a:srcRect/>
          <a:stretch>
            <a:fillRect/>
          </a:stretch>
        </p:blipFill>
        <p:spPr bwMode="auto">
          <a:xfrm>
            <a:off x="533400" y="1260475"/>
            <a:ext cx="8001000" cy="4302125"/>
          </a:xfrm>
          <a:prstGeom prst="rect">
            <a:avLst/>
          </a:prstGeom>
          <a:noFill/>
          <a:ln w="9525">
            <a:noFill/>
            <a:miter lim="800000"/>
            <a:headEnd/>
            <a:tailEnd/>
          </a:ln>
        </p:spPr>
      </p:pic>
      <p:pic>
        <p:nvPicPr>
          <p:cNvPr id="21507" name="Picture 3" descr="oak_rings"/>
          <p:cNvPicPr>
            <a:picLocks noChangeAspect="1" noChangeArrowheads="1"/>
          </p:cNvPicPr>
          <p:nvPr/>
        </p:nvPicPr>
        <p:blipFill>
          <a:blip r:embed="rId3" cstate="print"/>
          <a:srcRect/>
          <a:stretch>
            <a:fillRect/>
          </a:stretch>
        </p:blipFill>
        <p:spPr bwMode="auto">
          <a:xfrm>
            <a:off x="533400" y="381000"/>
            <a:ext cx="7924800" cy="652463"/>
          </a:xfrm>
          <a:prstGeom prst="rect">
            <a:avLst/>
          </a:prstGeom>
          <a:noFill/>
          <a:ln w="9525">
            <a:noFill/>
            <a:miter lim="800000"/>
            <a:headEnd/>
            <a:tailEnd/>
          </a:ln>
        </p:spPr>
      </p:pic>
      <p:sp>
        <p:nvSpPr>
          <p:cNvPr id="21508" name="Text Box 4"/>
          <p:cNvSpPr txBox="1">
            <a:spLocks noChangeArrowheads="1"/>
          </p:cNvSpPr>
          <p:nvPr/>
        </p:nvSpPr>
        <p:spPr bwMode="auto">
          <a:xfrm>
            <a:off x="6858000" y="533400"/>
            <a:ext cx="1670050" cy="519113"/>
          </a:xfrm>
          <a:prstGeom prst="rect">
            <a:avLst/>
          </a:prstGeom>
          <a:noFill/>
          <a:ln w="9525">
            <a:noFill/>
            <a:miter lim="800000"/>
            <a:headEnd/>
            <a:tailEnd/>
          </a:ln>
        </p:spPr>
        <p:txBody>
          <a:bodyPr wrap="none">
            <a:spAutoFit/>
          </a:bodyPr>
          <a:lstStyle/>
          <a:p>
            <a:r>
              <a:rPr lang="en-US" sz="2800">
                <a:solidFill>
                  <a:schemeClr val="bg1"/>
                </a:solidFill>
              </a:rPr>
              <a:t>tree rings</a:t>
            </a:r>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MPj04373210000[1]"/>
          <p:cNvPicPr>
            <a:picLocks noChangeAspect="1" noChangeArrowheads="1"/>
          </p:cNvPicPr>
          <p:nvPr/>
        </p:nvPicPr>
        <p:blipFill>
          <a:blip r:embed="rId2" cstate="print"/>
          <a:srcRect/>
          <a:stretch>
            <a:fillRect/>
          </a:stretch>
        </p:blipFill>
        <p:spPr bwMode="auto">
          <a:xfrm>
            <a:off x="1466850" y="228600"/>
            <a:ext cx="6229350" cy="64008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rmace\Local Settings\Temporary Internet Files\Content.IE5\J7RT0W1P\MC900326954[1].wmf"/>
          <p:cNvPicPr>
            <a:picLocks noChangeAspect="1" noChangeArrowheads="1"/>
          </p:cNvPicPr>
          <p:nvPr/>
        </p:nvPicPr>
        <p:blipFill>
          <a:blip r:embed="rId2" cstate="print"/>
          <a:srcRect/>
          <a:stretch>
            <a:fillRect/>
          </a:stretch>
        </p:blipFill>
        <p:spPr bwMode="auto">
          <a:xfrm>
            <a:off x="1219200" y="228600"/>
            <a:ext cx="6553200" cy="627014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Documents and Settings\rmace\Local Settings\Temporary Internet Files\Content.IE5\7O7VXW0K\MC900364408[1].wmf"/>
          <p:cNvPicPr>
            <a:picLocks noChangeAspect="1" noChangeArrowheads="1"/>
          </p:cNvPicPr>
          <p:nvPr/>
        </p:nvPicPr>
        <p:blipFill>
          <a:blip r:embed="rId2" cstate="print"/>
          <a:srcRect/>
          <a:stretch>
            <a:fillRect/>
          </a:stretch>
        </p:blipFill>
        <p:spPr bwMode="auto">
          <a:xfrm>
            <a:off x="3048000" y="366645"/>
            <a:ext cx="2362200" cy="611035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Advanced conservation</a:t>
            </a:r>
            <a:endParaRPr lang="en-US" dirty="0">
              <a:solidFill>
                <a:schemeClr val="accent6">
                  <a:lumMod val="75000"/>
                </a:schemeClr>
              </a:solidFill>
            </a:endParaRPr>
          </a:p>
        </p:txBody>
      </p:sp>
      <p:pic>
        <p:nvPicPr>
          <p:cNvPr id="4" name="Picture 2" descr="profile-toilet-large[1]"/>
          <p:cNvPicPr>
            <a:picLocks noChangeAspect="1" noChangeArrowheads="1"/>
          </p:cNvPicPr>
          <p:nvPr/>
        </p:nvPicPr>
        <p:blipFill>
          <a:blip r:embed="rId2" cstate="print"/>
          <a:srcRect/>
          <a:stretch>
            <a:fillRect/>
          </a:stretch>
        </p:blipFill>
        <p:spPr bwMode="auto">
          <a:xfrm>
            <a:off x="266700" y="1422082"/>
            <a:ext cx="3012580" cy="2997518"/>
          </a:xfrm>
          <a:prstGeom prst="rect">
            <a:avLst/>
          </a:prstGeom>
          <a:noFill/>
          <a:ln w="9525">
            <a:noFill/>
            <a:miter lim="800000"/>
            <a:headEnd/>
            <a:tailEnd/>
          </a:ln>
        </p:spPr>
      </p:pic>
      <p:pic>
        <p:nvPicPr>
          <p:cNvPr id="5" name="Picture 2" descr="rainwater"/>
          <p:cNvPicPr>
            <a:picLocks noChangeAspect="1" noChangeArrowheads="1"/>
          </p:cNvPicPr>
          <p:nvPr/>
        </p:nvPicPr>
        <p:blipFill>
          <a:blip r:embed="rId3" cstate="print"/>
          <a:srcRect/>
          <a:stretch>
            <a:fillRect/>
          </a:stretch>
        </p:blipFill>
        <p:spPr bwMode="auto">
          <a:xfrm>
            <a:off x="6324600" y="1295400"/>
            <a:ext cx="2469794" cy="3708400"/>
          </a:xfrm>
          <a:prstGeom prst="rect">
            <a:avLst/>
          </a:prstGeom>
          <a:noFill/>
          <a:ln w="9525">
            <a:noFill/>
            <a:miter lim="800000"/>
            <a:headEnd/>
            <a:tailEnd/>
          </a:ln>
        </p:spPr>
      </p:pic>
      <p:pic>
        <p:nvPicPr>
          <p:cNvPr id="6" name="Picture 5" descr="ACCondensate79DJFs.jpg"/>
          <p:cNvPicPr>
            <a:picLocks noChangeAspect="1"/>
          </p:cNvPicPr>
          <p:nvPr/>
        </p:nvPicPr>
        <p:blipFill>
          <a:blip r:embed="rId4" cstate="print"/>
          <a:stretch>
            <a:fillRect/>
          </a:stretch>
        </p:blipFill>
        <p:spPr>
          <a:xfrm>
            <a:off x="2362200" y="3611880"/>
            <a:ext cx="4023360" cy="3017520"/>
          </a:xfrm>
          <a:prstGeom prst="rect">
            <a:avLst/>
          </a:prstGeom>
        </p:spPr>
      </p:pic>
      <p:pic>
        <p:nvPicPr>
          <p:cNvPr id="7" name="Picture 6" descr="dual-flush-toilet1.jpg"/>
          <p:cNvPicPr>
            <a:picLocks noChangeAspect="1"/>
          </p:cNvPicPr>
          <p:nvPr/>
        </p:nvPicPr>
        <p:blipFill>
          <a:blip r:embed="rId5" cstate="print"/>
          <a:stretch>
            <a:fillRect/>
          </a:stretch>
        </p:blipFill>
        <p:spPr>
          <a:xfrm>
            <a:off x="3276600" y="1371600"/>
            <a:ext cx="3005942" cy="20574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polkadotlawn"/>
          <p:cNvPicPr>
            <a:picLocks noChangeAspect="1" noChangeArrowheads="1"/>
          </p:cNvPicPr>
          <p:nvPr/>
        </p:nvPicPr>
        <p:blipFill>
          <a:blip r:embed="rId2" cstate="print"/>
          <a:srcRect/>
          <a:stretch>
            <a:fillRect/>
          </a:stretch>
        </p:blipFill>
        <p:spPr bwMode="auto">
          <a:xfrm>
            <a:off x="76200" y="314325"/>
            <a:ext cx="8953500" cy="44100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2" cstate="print"/>
          <a:stretch>
            <a:fillRect/>
          </a:stretch>
        </p:blipFill>
        <p:spPr>
          <a:xfrm>
            <a:off x="1676400" y="1143000"/>
            <a:ext cx="2514600" cy="2514600"/>
          </a:xfrm>
          <a:prstGeom prst="rect">
            <a:avLst/>
          </a:prstGeom>
        </p:spPr>
      </p:pic>
      <p:pic>
        <p:nvPicPr>
          <p:cNvPr id="3" name="Picture 2" descr="1_123125_2170587_2180642_2180643_080125_gr_toilettn.jpg"/>
          <p:cNvPicPr>
            <a:picLocks noChangeAspect="1"/>
          </p:cNvPicPr>
          <p:nvPr/>
        </p:nvPicPr>
        <p:blipFill>
          <a:blip r:embed="rId3" cstate="print"/>
          <a:stretch>
            <a:fillRect/>
          </a:stretch>
        </p:blipFill>
        <p:spPr>
          <a:xfrm>
            <a:off x="5029200" y="1370113"/>
            <a:ext cx="2590800" cy="228748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7"/>
          <p:cNvPicPr>
            <a:picLocks noChangeAspect="1" noChangeArrowheads="1"/>
          </p:cNvPicPr>
          <p:nvPr/>
        </p:nvPicPr>
        <p:blipFill>
          <a:blip r:embed="rId3" cstate="print"/>
          <a:srcRect/>
          <a:stretch>
            <a:fillRect/>
          </a:stretch>
        </p:blipFill>
        <p:spPr bwMode="auto">
          <a:xfrm>
            <a:off x="381000" y="457200"/>
            <a:ext cx="8153400" cy="5838825"/>
          </a:xfrm>
          <a:prstGeom prst="rect">
            <a:avLst/>
          </a:prstGeom>
          <a:noFill/>
          <a:ln w="9525">
            <a:noFill/>
            <a:miter lim="800000"/>
            <a:headEnd/>
            <a:tailEnd/>
          </a:ln>
        </p:spPr>
      </p:pic>
      <p:sp>
        <p:nvSpPr>
          <p:cNvPr id="10243" name="Text Box 3"/>
          <p:cNvSpPr txBox="1">
            <a:spLocks noChangeArrowheads="1"/>
          </p:cNvSpPr>
          <p:nvPr/>
        </p:nvSpPr>
        <p:spPr bwMode="auto">
          <a:xfrm>
            <a:off x="5334000" y="473075"/>
            <a:ext cx="2984500" cy="584200"/>
          </a:xfrm>
          <a:prstGeom prst="rect">
            <a:avLst/>
          </a:prstGeom>
          <a:noFill/>
          <a:ln w="9525">
            <a:noFill/>
            <a:miter lim="800000"/>
            <a:headEnd/>
            <a:tailEnd/>
          </a:ln>
        </p:spPr>
        <p:txBody>
          <a:bodyPr wrap="none">
            <a:spAutoFit/>
          </a:bodyPr>
          <a:lstStyle/>
          <a:p>
            <a:r>
              <a:rPr lang="en-US" sz="3200" b="1">
                <a:solidFill>
                  <a:srgbClr val="FF0000"/>
                </a:solidFill>
              </a:rPr>
              <a:t>Major aquifers</a:t>
            </a: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04800" y="274638"/>
            <a:ext cx="8229600" cy="1143000"/>
          </a:xfrm>
        </p:spPr>
        <p:txBody>
          <a:bodyPr/>
          <a:lstStyle/>
          <a:p>
            <a:pPr algn="l" eaLnBrk="1" hangingPunct="1"/>
            <a:r>
              <a:rPr lang="en-US" b="1" smtClean="0">
                <a:solidFill>
                  <a:srgbClr val="993300"/>
                </a:solidFill>
              </a:rPr>
              <a:t>How drought impacts water</a:t>
            </a:r>
          </a:p>
        </p:txBody>
      </p:sp>
      <p:sp>
        <p:nvSpPr>
          <p:cNvPr id="3" name="Content Placeholder 2"/>
          <p:cNvSpPr>
            <a:spLocks noGrp="1"/>
          </p:cNvSpPr>
          <p:nvPr>
            <p:ph idx="1"/>
          </p:nvPr>
        </p:nvSpPr>
        <p:spPr>
          <a:xfrm>
            <a:off x="457200" y="1417638"/>
            <a:ext cx="8229600" cy="4525962"/>
          </a:xfrm>
        </p:spPr>
        <p:txBody>
          <a:bodyPr/>
          <a:lstStyle/>
          <a:p>
            <a:pPr eaLnBrk="1" hangingPunct="1"/>
            <a:r>
              <a:rPr lang="en-US" b="1" smtClean="0"/>
              <a:t>Less rainfall</a:t>
            </a:r>
          </a:p>
          <a:p>
            <a:pPr lvl="1" eaLnBrk="1" hangingPunct="1"/>
            <a:r>
              <a:rPr lang="en-US" b="1" smtClean="0"/>
              <a:t>More water use</a:t>
            </a:r>
          </a:p>
          <a:p>
            <a:pPr lvl="2" eaLnBrk="1" hangingPunct="1"/>
            <a:r>
              <a:rPr lang="en-US" b="1" smtClean="0"/>
              <a:t>Less water in rivers</a:t>
            </a:r>
          </a:p>
          <a:p>
            <a:pPr lvl="3" eaLnBrk="1" hangingPunct="1"/>
            <a:r>
              <a:rPr lang="en-US" b="1" smtClean="0"/>
              <a:t>Less water in reservoirs</a:t>
            </a:r>
          </a:p>
          <a:p>
            <a:pPr lvl="2" eaLnBrk="1" hangingPunct="1"/>
            <a:r>
              <a:rPr lang="en-US" b="1" smtClean="0"/>
              <a:t>Less water in reservoirs</a:t>
            </a:r>
          </a:p>
          <a:p>
            <a:pPr lvl="2" eaLnBrk="1" hangingPunct="1"/>
            <a:r>
              <a:rPr lang="en-US" b="1" smtClean="0"/>
              <a:t>Less water in aquifer</a:t>
            </a:r>
          </a:p>
          <a:p>
            <a:pPr lvl="3" eaLnBrk="1" hangingPunct="1"/>
            <a:r>
              <a:rPr lang="en-US" b="1" smtClean="0"/>
              <a:t>Less flow in rivers</a:t>
            </a:r>
          </a:p>
          <a:p>
            <a:pPr lvl="4" eaLnBrk="1" hangingPunct="1"/>
            <a:r>
              <a:rPr lang="en-US" b="1" smtClean="0"/>
              <a:t>Less water in reservoirs</a:t>
            </a:r>
          </a:p>
          <a:p>
            <a:pPr lvl="1" eaLnBrk="1" hangingPunct="1"/>
            <a:endParaRPr lang="en-US" b="1" smtClean="0"/>
          </a:p>
        </p:txBody>
      </p:sp>
      <p:pic>
        <p:nvPicPr>
          <p:cNvPr id="4100" name="Picture 2" descr="C:\Documents and Settings\rmace\Local Settings\Temporary Internet Files\Content.IE5\MHWX072Y\MC900013477[1].wmf"/>
          <p:cNvPicPr>
            <a:picLocks noChangeAspect="1" noChangeArrowheads="1"/>
          </p:cNvPicPr>
          <p:nvPr/>
        </p:nvPicPr>
        <p:blipFill>
          <a:blip r:embed="rId2" cstate="print"/>
          <a:srcRect/>
          <a:stretch>
            <a:fillRect/>
          </a:stretch>
        </p:blipFill>
        <p:spPr bwMode="auto">
          <a:xfrm>
            <a:off x="6294438" y="2057400"/>
            <a:ext cx="1706562" cy="16764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r_model.gif"/>
          <p:cNvPicPr>
            <a:picLocks noChangeAspect="1"/>
          </p:cNvPicPr>
          <p:nvPr/>
        </p:nvPicPr>
        <p:blipFill>
          <a:blip r:embed="rId2" cstate="print"/>
          <a:stretch>
            <a:fillRect/>
          </a:stretch>
        </p:blipFill>
        <p:spPr>
          <a:xfrm>
            <a:off x="1828800" y="541673"/>
            <a:ext cx="5562600" cy="387792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MPj04388320000[1]"/>
          <p:cNvPicPr>
            <a:picLocks noChangeAspect="1" noChangeArrowheads="1"/>
          </p:cNvPicPr>
          <p:nvPr/>
        </p:nvPicPr>
        <p:blipFill>
          <a:blip r:embed="rId2" cstate="print"/>
          <a:srcRect/>
          <a:stretch>
            <a:fillRect/>
          </a:stretch>
        </p:blipFill>
        <p:spPr bwMode="auto">
          <a:xfrm>
            <a:off x="4936879" y="838200"/>
            <a:ext cx="3978521" cy="2895600"/>
          </a:xfrm>
          <a:prstGeom prst="rect">
            <a:avLst/>
          </a:prstGeom>
          <a:noFill/>
          <a:ln w="9525">
            <a:noFill/>
            <a:miter lim="800000"/>
            <a:headEnd/>
            <a:tailEnd/>
          </a:ln>
        </p:spPr>
      </p:pic>
      <p:pic>
        <p:nvPicPr>
          <p:cNvPr id="379907" name="Picture 3" descr="j0297185"/>
          <p:cNvPicPr>
            <a:picLocks noChangeAspect="1" noChangeArrowheads="1"/>
          </p:cNvPicPr>
          <p:nvPr/>
        </p:nvPicPr>
        <p:blipFill>
          <a:blip r:embed="rId3" cstate="print"/>
          <a:srcRect/>
          <a:stretch>
            <a:fillRect/>
          </a:stretch>
        </p:blipFill>
        <p:spPr bwMode="auto">
          <a:xfrm>
            <a:off x="609600" y="1752600"/>
            <a:ext cx="1338924" cy="1066800"/>
          </a:xfrm>
          <a:prstGeom prst="rect">
            <a:avLst/>
          </a:prstGeom>
          <a:noFill/>
          <a:ln w="9525">
            <a:noFill/>
            <a:miter lim="800000"/>
            <a:headEnd/>
            <a:tailEnd/>
          </a:ln>
        </p:spPr>
      </p:pic>
      <p:cxnSp>
        <p:nvCxnSpPr>
          <p:cNvPr id="6" name="Straight Arrow Connector 5"/>
          <p:cNvCxnSpPr/>
          <p:nvPr/>
        </p:nvCxnSpPr>
        <p:spPr>
          <a:xfrm>
            <a:off x="1981200" y="2438400"/>
            <a:ext cx="2819400" cy="0"/>
          </a:xfrm>
          <a:prstGeom prst="straightConnector1">
            <a:avLst/>
          </a:prstGeom>
          <a:ln w="76200">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water and Desal 85x11"/>
          <p:cNvPicPr>
            <a:picLocks noChangeAspect="1" noChangeArrowheads="1"/>
          </p:cNvPicPr>
          <p:nvPr/>
        </p:nvPicPr>
        <p:blipFill>
          <a:blip r:embed="rId2" cstate="print"/>
          <a:srcRect/>
          <a:stretch>
            <a:fillRect/>
          </a:stretch>
        </p:blipFill>
        <p:spPr bwMode="auto">
          <a:xfrm>
            <a:off x="791802" y="460364"/>
            <a:ext cx="7590198" cy="5864236"/>
          </a:xfrm>
          <a:prstGeom prst="rect">
            <a:avLst/>
          </a:prstGeom>
          <a:noFill/>
          <a:ln w="9525">
            <a:solidFill>
              <a:srgbClr val="0000FF"/>
            </a:solid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ogallala 02"/>
          <p:cNvPicPr>
            <a:picLocks noChangeAspect="1" noChangeArrowheads="1"/>
          </p:cNvPicPr>
          <p:nvPr/>
        </p:nvPicPr>
        <p:blipFill>
          <a:blip r:embed="rId3" cstate="print"/>
          <a:srcRect/>
          <a:stretch>
            <a:fillRect/>
          </a:stretch>
        </p:blipFill>
        <p:spPr bwMode="auto">
          <a:xfrm>
            <a:off x="533400" y="152400"/>
            <a:ext cx="5075238" cy="6553200"/>
          </a:xfrm>
          <a:prstGeom prst="rect">
            <a:avLst/>
          </a:prstGeom>
          <a:noFill/>
          <a:ln w="9525">
            <a:noFill/>
            <a:miter lim="800000"/>
            <a:headEnd/>
            <a:tailEnd/>
          </a:ln>
        </p:spPr>
      </p:pic>
      <p:sp>
        <p:nvSpPr>
          <p:cNvPr id="33795" name="Text Box 3"/>
          <p:cNvSpPr txBox="1">
            <a:spLocks noChangeArrowheads="1"/>
          </p:cNvSpPr>
          <p:nvPr/>
        </p:nvSpPr>
        <p:spPr bwMode="auto">
          <a:xfrm>
            <a:off x="6232525" y="1114425"/>
            <a:ext cx="2552700" cy="1938338"/>
          </a:xfrm>
          <a:prstGeom prst="rect">
            <a:avLst/>
          </a:prstGeom>
          <a:noFill/>
          <a:ln w="9525">
            <a:noFill/>
            <a:miter lim="800000"/>
            <a:headEnd/>
            <a:tailEnd/>
          </a:ln>
        </p:spPr>
        <p:txBody>
          <a:bodyPr wrap="none">
            <a:spAutoFit/>
          </a:bodyPr>
          <a:lstStyle/>
          <a:p>
            <a:r>
              <a:rPr lang="en-US" sz="2400">
                <a:ea typeface="ＭＳ Ｐゴシック" pitchFamily="-32" charset="-128"/>
              </a:rPr>
              <a:t>North American</a:t>
            </a:r>
          </a:p>
          <a:p>
            <a:r>
              <a:rPr lang="en-US" sz="2400">
                <a:ea typeface="ＭＳ Ｐゴシック" pitchFamily="-32" charset="-128"/>
              </a:rPr>
              <a:t>Water and Power</a:t>
            </a:r>
          </a:p>
          <a:p>
            <a:r>
              <a:rPr lang="en-US" sz="2400">
                <a:ea typeface="ＭＳ Ｐゴシック" pitchFamily="-32" charset="-128"/>
              </a:rPr>
              <a:t>Alliance</a:t>
            </a:r>
          </a:p>
          <a:p>
            <a:endParaRPr lang="en-US" sz="2400">
              <a:ea typeface="ＭＳ Ｐゴシック" pitchFamily="-32" charset="-128"/>
            </a:endParaRPr>
          </a:p>
          <a:p>
            <a:r>
              <a:rPr lang="en-US" sz="2400">
                <a:ea typeface="ＭＳ Ｐゴシック" pitchFamily="-32" charset="-128"/>
              </a:rPr>
              <a:t>1965</a:t>
            </a:r>
          </a:p>
        </p:txBody>
      </p:sp>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ogallala 01"/>
          <p:cNvPicPr>
            <a:picLocks noChangeAspect="1" noChangeArrowheads="1"/>
          </p:cNvPicPr>
          <p:nvPr/>
        </p:nvPicPr>
        <p:blipFill>
          <a:blip r:embed="rId3" cstate="print"/>
          <a:srcRect/>
          <a:stretch>
            <a:fillRect/>
          </a:stretch>
        </p:blipFill>
        <p:spPr bwMode="auto">
          <a:xfrm>
            <a:off x="685800" y="228600"/>
            <a:ext cx="4443413" cy="6400800"/>
          </a:xfrm>
          <a:prstGeom prst="rect">
            <a:avLst/>
          </a:prstGeom>
          <a:noFill/>
          <a:ln w="9525">
            <a:noFill/>
            <a:miter lim="800000"/>
            <a:headEnd/>
            <a:tailEnd/>
          </a:ln>
        </p:spPr>
      </p:pic>
      <p:sp>
        <p:nvSpPr>
          <p:cNvPr id="34819" name="Text Box 3"/>
          <p:cNvSpPr txBox="1">
            <a:spLocks noChangeArrowheads="1"/>
          </p:cNvSpPr>
          <p:nvPr/>
        </p:nvSpPr>
        <p:spPr bwMode="auto">
          <a:xfrm>
            <a:off x="6232525" y="1114425"/>
            <a:ext cx="1946275" cy="1570038"/>
          </a:xfrm>
          <a:prstGeom prst="rect">
            <a:avLst/>
          </a:prstGeom>
          <a:noFill/>
          <a:ln w="9525">
            <a:noFill/>
            <a:miter lim="800000"/>
            <a:headEnd/>
            <a:tailEnd/>
          </a:ln>
        </p:spPr>
        <p:txBody>
          <a:bodyPr wrap="none">
            <a:spAutoFit/>
          </a:bodyPr>
          <a:lstStyle/>
          <a:p>
            <a:r>
              <a:rPr lang="en-US" sz="2400">
                <a:ea typeface="ＭＳ Ｐゴシック" pitchFamily="-32" charset="-128"/>
              </a:rPr>
              <a:t>R.W. Beck </a:t>
            </a:r>
          </a:p>
          <a:p>
            <a:r>
              <a:rPr lang="en-US" sz="2400">
                <a:ea typeface="ＭＳ Ｐゴシック" pitchFamily="-32" charset="-128"/>
              </a:rPr>
              <a:t>&amp; Associates</a:t>
            </a:r>
          </a:p>
          <a:p>
            <a:endParaRPr lang="en-US" sz="2400">
              <a:ea typeface="ＭＳ Ｐゴシック" pitchFamily="-32" charset="-128"/>
            </a:endParaRPr>
          </a:p>
          <a:p>
            <a:r>
              <a:rPr lang="en-US" sz="2400">
                <a:ea typeface="ＭＳ Ｐゴシック" pitchFamily="-32" charset="-128"/>
              </a:rPr>
              <a:t>1967</a:t>
            </a:r>
          </a:p>
        </p:txBody>
      </p:sp>
    </p:spTree>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creen-capture"/>
          <p:cNvPicPr>
            <a:picLocks noChangeAspect="1" noChangeArrowheads="1"/>
          </p:cNvPicPr>
          <p:nvPr/>
        </p:nvPicPr>
        <p:blipFill>
          <a:blip r:embed="rId3" cstate="print"/>
          <a:srcRect/>
          <a:stretch>
            <a:fillRect/>
          </a:stretch>
        </p:blipFill>
        <p:spPr bwMode="auto">
          <a:xfrm>
            <a:off x="152400" y="152400"/>
            <a:ext cx="6845300" cy="6427788"/>
          </a:xfrm>
          <a:prstGeom prst="rect">
            <a:avLst/>
          </a:prstGeom>
          <a:noFill/>
          <a:ln w="9525">
            <a:noFill/>
            <a:miter lim="800000"/>
            <a:headEnd/>
            <a:tailEnd/>
          </a:ln>
        </p:spPr>
      </p:pic>
      <p:sp>
        <p:nvSpPr>
          <p:cNvPr id="35843" name="Text Box 3"/>
          <p:cNvSpPr txBox="1">
            <a:spLocks noChangeArrowheads="1"/>
          </p:cNvSpPr>
          <p:nvPr/>
        </p:nvSpPr>
        <p:spPr bwMode="auto">
          <a:xfrm>
            <a:off x="6915150" y="576263"/>
            <a:ext cx="2000250" cy="1938337"/>
          </a:xfrm>
          <a:prstGeom prst="rect">
            <a:avLst/>
          </a:prstGeom>
          <a:noFill/>
          <a:ln w="9525">
            <a:noFill/>
            <a:miter lim="800000"/>
            <a:headEnd/>
            <a:tailEnd/>
          </a:ln>
        </p:spPr>
        <p:txBody>
          <a:bodyPr wrap="none">
            <a:spAutoFit/>
          </a:bodyPr>
          <a:lstStyle/>
          <a:p>
            <a:r>
              <a:rPr lang="en-US" sz="2400">
                <a:ea typeface="ＭＳ Ｐゴシック" pitchFamily="-32" charset="-128"/>
              </a:rPr>
              <a:t>Texas Water</a:t>
            </a:r>
          </a:p>
          <a:p>
            <a:r>
              <a:rPr lang="en-US" sz="2400">
                <a:ea typeface="ＭＳ Ｐゴシック" pitchFamily="-32" charset="-128"/>
              </a:rPr>
              <a:t>Development</a:t>
            </a:r>
          </a:p>
          <a:p>
            <a:r>
              <a:rPr lang="en-US" sz="2400">
                <a:ea typeface="ＭＳ Ｐゴシック" pitchFamily="-32" charset="-128"/>
              </a:rPr>
              <a:t>Board</a:t>
            </a:r>
          </a:p>
          <a:p>
            <a:endParaRPr lang="en-US" sz="2400">
              <a:ea typeface="ＭＳ Ｐゴシック" pitchFamily="-32" charset="-128"/>
            </a:endParaRPr>
          </a:p>
          <a:p>
            <a:r>
              <a:rPr lang="en-US" sz="2400">
                <a:ea typeface="ＭＳ Ｐゴシック" pitchFamily="-32" charset="-128"/>
              </a:rPr>
              <a:t>1968</a:t>
            </a:r>
          </a:p>
        </p:txBody>
      </p:sp>
    </p:spTree>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ogallala 03"/>
          <p:cNvPicPr>
            <a:picLocks noChangeAspect="1" noChangeArrowheads="1"/>
          </p:cNvPicPr>
          <p:nvPr/>
        </p:nvPicPr>
        <p:blipFill>
          <a:blip r:embed="rId3" cstate="print"/>
          <a:srcRect/>
          <a:stretch>
            <a:fillRect/>
          </a:stretch>
        </p:blipFill>
        <p:spPr bwMode="auto">
          <a:xfrm>
            <a:off x="500063" y="228600"/>
            <a:ext cx="5062537" cy="6400800"/>
          </a:xfrm>
          <a:prstGeom prst="rect">
            <a:avLst/>
          </a:prstGeom>
          <a:noFill/>
          <a:ln w="9525">
            <a:noFill/>
            <a:miter lim="800000"/>
            <a:headEnd/>
            <a:tailEnd/>
          </a:ln>
        </p:spPr>
      </p:pic>
      <p:sp>
        <p:nvSpPr>
          <p:cNvPr id="36867" name="Text Box 3"/>
          <p:cNvSpPr txBox="1">
            <a:spLocks noChangeArrowheads="1"/>
          </p:cNvSpPr>
          <p:nvPr/>
        </p:nvSpPr>
        <p:spPr bwMode="auto">
          <a:xfrm>
            <a:off x="6232525" y="1143000"/>
            <a:ext cx="2476500" cy="1570038"/>
          </a:xfrm>
          <a:prstGeom prst="rect">
            <a:avLst/>
          </a:prstGeom>
          <a:noFill/>
          <a:ln w="9525">
            <a:noFill/>
            <a:miter lim="800000"/>
            <a:headEnd/>
            <a:tailEnd/>
          </a:ln>
        </p:spPr>
        <p:txBody>
          <a:bodyPr wrap="none">
            <a:spAutoFit/>
          </a:bodyPr>
          <a:lstStyle/>
          <a:p>
            <a:r>
              <a:rPr lang="en-US" sz="2400">
                <a:ea typeface="ＭＳ Ｐゴシック" pitchFamily="-32" charset="-128"/>
              </a:rPr>
              <a:t>U.S. Army Corps</a:t>
            </a:r>
          </a:p>
          <a:p>
            <a:r>
              <a:rPr lang="en-US" sz="2400">
                <a:ea typeface="ＭＳ Ｐゴシック" pitchFamily="-32" charset="-128"/>
              </a:rPr>
              <a:t>of Engineers</a:t>
            </a:r>
          </a:p>
          <a:p>
            <a:endParaRPr lang="en-US" sz="2400">
              <a:ea typeface="ＭＳ Ｐゴシック" pitchFamily="-32" charset="-128"/>
            </a:endParaRPr>
          </a:p>
          <a:p>
            <a:r>
              <a:rPr lang="en-US" sz="2400">
                <a:ea typeface="ＭＳ Ｐゴシック" pitchFamily="-32" charset="-128"/>
              </a:rPr>
              <a:t>1982</a:t>
            </a:r>
          </a:p>
        </p:txBody>
      </p:sp>
    </p:spTree>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762000" y="1292225"/>
            <a:ext cx="7620000" cy="4727575"/>
          </a:xfrm>
          <a:prstGeom prst="rect">
            <a:avLst/>
          </a:prstGeom>
          <a:noFill/>
          <a:ln w="9525">
            <a:noFill/>
            <a:miter lim="800000"/>
            <a:headEnd/>
            <a:tailEnd/>
          </a:ln>
        </p:spPr>
      </p:pic>
      <p:sp>
        <p:nvSpPr>
          <p:cNvPr id="37891" name="Text Box 3"/>
          <p:cNvSpPr txBox="1">
            <a:spLocks noChangeArrowheads="1"/>
          </p:cNvSpPr>
          <p:nvPr/>
        </p:nvSpPr>
        <p:spPr bwMode="auto">
          <a:xfrm>
            <a:off x="1143000" y="457200"/>
            <a:ext cx="6932613" cy="461963"/>
          </a:xfrm>
          <a:prstGeom prst="rect">
            <a:avLst/>
          </a:prstGeom>
          <a:noFill/>
          <a:ln w="9525">
            <a:noFill/>
            <a:miter lim="800000"/>
            <a:headEnd/>
            <a:tailEnd/>
          </a:ln>
        </p:spPr>
        <p:txBody>
          <a:bodyPr wrap="none">
            <a:spAutoFit/>
          </a:bodyPr>
          <a:lstStyle/>
          <a:p>
            <a:r>
              <a:rPr lang="en-US" sz="2400">
                <a:ea typeface="ＭＳ Ｐゴシック" pitchFamily="-32" charset="-128"/>
              </a:rPr>
              <a:t>Lawrence Livermore National Laboratories   2009</a:t>
            </a:r>
          </a:p>
        </p:txBody>
      </p:sp>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Screen Shot 2012-01-30 at 10.07.54 PM.png"/>
          <p:cNvPicPr>
            <a:picLocks noChangeAspect="1"/>
          </p:cNvPicPr>
          <p:nvPr/>
        </p:nvPicPr>
        <p:blipFill>
          <a:blip r:embed="rId2" cstate="print"/>
          <a:srcRect/>
          <a:stretch>
            <a:fillRect/>
          </a:stretch>
        </p:blipFill>
        <p:spPr bwMode="auto">
          <a:xfrm>
            <a:off x="0" y="0"/>
            <a:ext cx="6273800" cy="6858000"/>
          </a:xfrm>
          <a:prstGeom prst="rect">
            <a:avLst/>
          </a:prstGeom>
          <a:noFill/>
          <a:ln w="9525">
            <a:noFill/>
            <a:miter lim="800000"/>
            <a:headEnd/>
            <a:tailEnd/>
          </a:ln>
        </p:spPr>
      </p:pic>
    </p:spTree>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011 OC Fisher.jpg"/>
          <p:cNvPicPr>
            <a:picLocks noChangeAspect="1"/>
          </p:cNvPicPr>
          <p:nvPr/>
        </p:nvPicPr>
        <p:blipFill>
          <a:blip r:embed="rId3" cstate="print"/>
          <a:stretch>
            <a:fillRect/>
          </a:stretch>
        </p:blipFill>
        <p:spPr>
          <a:xfrm>
            <a:off x="0" y="457200"/>
            <a:ext cx="9144000" cy="6858000"/>
          </a:xfrm>
          <a:prstGeom prst="rect">
            <a:avLst/>
          </a:prstGeom>
        </p:spPr>
      </p:pic>
      <p:sp>
        <p:nvSpPr>
          <p:cNvPr id="10" name="Rectangle 9"/>
          <p:cNvSpPr/>
          <p:nvPr/>
        </p:nvSpPr>
        <p:spPr>
          <a:xfrm>
            <a:off x="0" y="304800"/>
            <a:ext cx="9144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b="1" dirty="0" smtClean="0">
                <a:solidFill>
                  <a:srgbClr val="0070C0"/>
                </a:solidFill>
              </a:rPr>
              <a:t>Water in the future…</a:t>
            </a:r>
            <a:endParaRPr lang="en-US" b="1" dirty="0">
              <a:solidFill>
                <a:srgbClr val="0070C0"/>
              </a:solidFill>
            </a:endParaRPr>
          </a:p>
        </p:txBody>
      </p:sp>
      <p:sp>
        <p:nvSpPr>
          <p:cNvPr id="3" name="Content Placeholder 2"/>
          <p:cNvSpPr>
            <a:spLocks noGrp="1"/>
          </p:cNvSpPr>
          <p:nvPr>
            <p:ph idx="1"/>
          </p:nvPr>
        </p:nvSpPr>
        <p:spPr/>
        <p:txBody>
          <a:bodyPr>
            <a:normAutofit fontScale="92500" lnSpcReduction="10000"/>
          </a:bodyPr>
          <a:lstStyle/>
          <a:p>
            <a:r>
              <a:rPr lang="en-US" dirty="0" smtClean="0"/>
              <a:t>The cost of water will go up</a:t>
            </a:r>
          </a:p>
          <a:p>
            <a:r>
              <a:rPr lang="en-US" dirty="0" smtClean="0"/>
              <a:t>Water conservation will become more important</a:t>
            </a:r>
          </a:p>
          <a:p>
            <a:pPr lvl="1"/>
            <a:r>
              <a:rPr lang="en-US" dirty="0" smtClean="0"/>
              <a:t>Landscape watering</a:t>
            </a:r>
          </a:p>
          <a:p>
            <a:pPr lvl="1"/>
            <a:r>
              <a:rPr lang="en-US" dirty="0" smtClean="0"/>
              <a:t>Water loss</a:t>
            </a:r>
          </a:p>
          <a:p>
            <a:pPr lvl="1"/>
            <a:r>
              <a:rPr lang="en-US" dirty="0" smtClean="0"/>
              <a:t>Efficient fixtures</a:t>
            </a:r>
          </a:p>
          <a:p>
            <a:r>
              <a:rPr lang="en-US" dirty="0" smtClean="0"/>
              <a:t>Water reuse will increase</a:t>
            </a:r>
          </a:p>
          <a:p>
            <a:r>
              <a:rPr lang="en-US" dirty="0" smtClean="0"/>
              <a:t>Other sources of water (</a:t>
            </a:r>
            <a:r>
              <a:rPr lang="en-US" dirty="0" err="1" smtClean="0"/>
              <a:t>desal</a:t>
            </a:r>
            <a:r>
              <a:rPr lang="en-US" dirty="0" smtClean="0"/>
              <a:t>) will become more economically viable </a:t>
            </a:r>
          </a:p>
          <a:p>
            <a:r>
              <a:rPr lang="en-US" dirty="0" smtClean="0"/>
              <a:t>Transfers from agriculture to municipal use</a:t>
            </a:r>
            <a:endParaRPr lang="en-US" dirty="0"/>
          </a:p>
        </p:txBody>
      </p:sp>
      <p:grpSp>
        <p:nvGrpSpPr>
          <p:cNvPr id="4" name="Group 5"/>
          <p:cNvGrpSpPr/>
          <p:nvPr/>
        </p:nvGrpSpPr>
        <p:grpSpPr>
          <a:xfrm>
            <a:off x="838200" y="152400"/>
            <a:ext cx="1219200" cy="1295400"/>
            <a:chOff x="2819400" y="914400"/>
            <a:chExt cx="3352800" cy="3352800"/>
          </a:xfrm>
        </p:grpSpPr>
        <p:pic>
          <p:nvPicPr>
            <p:cNvPr id="7" name="Picture 2" descr="C:\Documents and Settings\rmace\Local Settings\Temporary Internet Files\Content.IE5\Q1U9DYV8\MC900441750[1].png"/>
            <p:cNvPicPr>
              <a:picLocks noChangeAspect="1" noChangeArrowheads="1"/>
            </p:cNvPicPr>
            <p:nvPr/>
          </p:nvPicPr>
          <p:blipFill>
            <a:blip r:embed="rId4" cstate="print"/>
            <a:srcRect/>
            <a:stretch>
              <a:fillRect/>
            </a:stretch>
          </p:blipFill>
          <p:spPr bwMode="auto">
            <a:xfrm>
              <a:off x="2819400" y="914400"/>
              <a:ext cx="3352800" cy="3352800"/>
            </a:xfrm>
            <a:prstGeom prst="rect">
              <a:avLst/>
            </a:prstGeom>
            <a:noFill/>
          </p:spPr>
        </p:pic>
        <p:pic>
          <p:nvPicPr>
            <p:cNvPr id="8" name="Picture 3" descr="C:\Documents and Settings\rmace\Local Settings\Temporary Internet Files\Content.IE5\9U4ZX4SY\MC900013477[1].wmf"/>
            <p:cNvPicPr>
              <a:picLocks noChangeAspect="1" noChangeArrowheads="1"/>
            </p:cNvPicPr>
            <p:nvPr/>
          </p:nvPicPr>
          <p:blipFill>
            <a:blip r:embed="rId5" cstate="print"/>
            <a:srcRect/>
            <a:stretch>
              <a:fillRect/>
            </a:stretch>
          </p:blipFill>
          <p:spPr bwMode="auto">
            <a:xfrm>
              <a:off x="3733800" y="1905000"/>
              <a:ext cx="1447800" cy="1422400"/>
            </a:xfrm>
            <a:prstGeom prst="rect">
              <a:avLst/>
            </a:prstGeom>
            <a:noFill/>
          </p:spPr>
        </p:pic>
      </p:grpSp>
      <p:sp>
        <p:nvSpPr>
          <p:cNvPr id="11" name="Rectangle 10"/>
          <p:cNvSpPr/>
          <p:nvPr/>
        </p:nvSpPr>
        <p:spPr>
          <a:xfrm>
            <a:off x="8305800" y="381000"/>
            <a:ext cx="838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04800" y="274638"/>
            <a:ext cx="8229600" cy="1143000"/>
          </a:xfrm>
        </p:spPr>
        <p:txBody>
          <a:bodyPr/>
          <a:lstStyle/>
          <a:p>
            <a:pPr algn="l" eaLnBrk="1" hangingPunct="1"/>
            <a:r>
              <a:rPr lang="en-US" b="1" smtClean="0">
                <a:solidFill>
                  <a:srgbClr val="993300"/>
                </a:solidFill>
              </a:rPr>
              <a:t>How drought impacts water</a:t>
            </a:r>
          </a:p>
        </p:txBody>
      </p:sp>
      <p:sp>
        <p:nvSpPr>
          <p:cNvPr id="3" name="Content Placeholder 2"/>
          <p:cNvSpPr>
            <a:spLocks noGrp="1"/>
          </p:cNvSpPr>
          <p:nvPr>
            <p:ph idx="1"/>
          </p:nvPr>
        </p:nvSpPr>
        <p:spPr/>
        <p:txBody>
          <a:bodyPr/>
          <a:lstStyle/>
          <a:p>
            <a:pPr eaLnBrk="1" hangingPunct="1"/>
            <a:r>
              <a:rPr lang="en-US" b="1" smtClean="0"/>
              <a:t>More evaporation</a:t>
            </a:r>
          </a:p>
          <a:p>
            <a:pPr lvl="1" eaLnBrk="1" hangingPunct="1"/>
            <a:r>
              <a:rPr lang="en-US" b="1" smtClean="0"/>
              <a:t>Less runoff</a:t>
            </a:r>
          </a:p>
          <a:p>
            <a:pPr lvl="2" eaLnBrk="1" hangingPunct="1"/>
            <a:r>
              <a:rPr lang="en-US" b="1" smtClean="0"/>
              <a:t>Less flow in rivers</a:t>
            </a:r>
          </a:p>
          <a:p>
            <a:pPr lvl="3" eaLnBrk="1" hangingPunct="1"/>
            <a:r>
              <a:rPr lang="en-US" b="1" smtClean="0"/>
              <a:t>Less water in reservoirs</a:t>
            </a:r>
          </a:p>
          <a:p>
            <a:pPr lvl="1" eaLnBrk="1" hangingPunct="1"/>
            <a:r>
              <a:rPr lang="en-US" b="1" smtClean="0"/>
              <a:t>Less recharge</a:t>
            </a:r>
          </a:p>
          <a:p>
            <a:pPr lvl="2" eaLnBrk="1" hangingPunct="1"/>
            <a:r>
              <a:rPr lang="en-US" b="1" smtClean="0"/>
              <a:t>Less water in aquifers</a:t>
            </a:r>
          </a:p>
          <a:p>
            <a:pPr lvl="3" eaLnBrk="1" hangingPunct="1"/>
            <a:r>
              <a:rPr lang="en-US" b="1" smtClean="0"/>
              <a:t>Less flow in rivers</a:t>
            </a:r>
          </a:p>
          <a:p>
            <a:pPr lvl="4" eaLnBrk="1" hangingPunct="1"/>
            <a:r>
              <a:rPr lang="en-US" b="1" smtClean="0"/>
              <a:t>Less water in reservoirs</a:t>
            </a:r>
          </a:p>
          <a:p>
            <a:pPr eaLnBrk="1" hangingPunct="1">
              <a:buFontTx/>
              <a:buNone/>
            </a:pPr>
            <a:endParaRPr lang="en-US" b="1" smtClean="0"/>
          </a:p>
          <a:p>
            <a:pPr lvl="1" eaLnBrk="1" hangingPunct="1"/>
            <a:endParaRPr lang="en-US" b="1" smtClean="0"/>
          </a:p>
        </p:txBody>
      </p:sp>
      <p:pic>
        <p:nvPicPr>
          <p:cNvPr id="5124" name="Picture 2" descr="C:\Documents and Settings\rmace\Local Settings\Temporary Internet Files\Content.IE5\MHWX072Y\MC900013477[1].wmf"/>
          <p:cNvPicPr>
            <a:picLocks noChangeAspect="1" noChangeArrowheads="1"/>
          </p:cNvPicPr>
          <p:nvPr/>
        </p:nvPicPr>
        <p:blipFill>
          <a:blip r:embed="rId2" cstate="print"/>
          <a:srcRect/>
          <a:stretch>
            <a:fillRect/>
          </a:stretch>
        </p:blipFill>
        <p:spPr bwMode="auto">
          <a:xfrm>
            <a:off x="6294438" y="2057400"/>
            <a:ext cx="1706562" cy="1676400"/>
          </a:xfrm>
          <a:prstGeom prst="rect">
            <a:avLst/>
          </a:prstGeom>
          <a:noFill/>
          <a:ln w="9525">
            <a:noFill/>
            <a:miter lim="800000"/>
            <a:headEnd/>
            <a:tailEnd/>
          </a:ln>
        </p:spPr>
      </p:pic>
      <p:sp>
        <p:nvSpPr>
          <p:cNvPr id="5" name="Title 1"/>
          <p:cNvSpPr txBox="1">
            <a:spLocks/>
          </p:cNvSpPr>
          <p:nvPr/>
        </p:nvSpPr>
        <p:spPr bwMode="auto">
          <a:xfrm>
            <a:off x="304800" y="5181600"/>
            <a:ext cx="8229600" cy="1143000"/>
          </a:xfrm>
          <a:prstGeom prst="rect">
            <a:avLst/>
          </a:prstGeom>
          <a:noFill/>
          <a:ln w="9525">
            <a:noFill/>
            <a:miter lim="800000"/>
            <a:headEnd/>
            <a:tailEnd/>
          </a:ln>
        </p:spPr>
        <p:txBody>
          <a:bodyPr anchor="ctr"/>
          <a:lstStyle/>
          <a:p>
            <a:pPr eaLnBrk="1" hangingPunct="1">
              <a:defRPr/>
            </a:pPr>
            <a:r>
              <a:rPr lang="en-US" sz="4000" b="1" kern="0" dirty="0" smtClean="0">
                <a:solidFill>
                  <a:srgbClr val="FF0000"/>
                </a:solidFill>
                <a:latin typeface="+mj-lt"/>
                <a:ea typeface="+mj-ea"/>
                <a:cs typeface="+mj-cs"/>
              </a:rPr>
              <a:t>Bottom line: reservoirs </a:t>
            </a:r>
            <a:r>
              <a:rPr lang="en-US" sz="4000" b="1" kern="0" dirty="0">
                <a:solidFill>
                  <a:srgbClr val="FF0000"/>
                </a:solidFill>
                <a:latin typeface="+mj-lt"/>
                <a:ea typeface="+mj-ea"/>
                <a:cs typeface="+mj-cs"/>
              </a:rPr>
              <a:t>get hit hard…</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229600" cy="1143000"/>
          </a:xfrm>
        </p:spPr>
        <p:txBody>
          <a:bodyPr/>
          <a:lstStyle/>
          <a:p>
            <a:pPr algn="l"/>
            <a:r>
              <a:rPr lang="en-US" dirty="0" smtClean="0"/>
              <a:t>Outline</a:t>
            </a:r>
            <a:endParaRPr lang="en-US" dirty="0"/>
          </a:p>
        </p:txBody>
      </p:sp>
      <p:sp>
        <p:nvSpPr>
          <p:cNvPr id="3" name="Content Placeholder 2"/>
          <p:cNvSpPr>
            <a:spLocks noGrp="1"/>
          </p:cNvSpPr>
          <p:nvPr>
            <p:ph idx="1"/>
          </p:nvPr>
        </p:nvSpPr>
        <p:spPr/>
        <p:txBody>
          <a:bodyPr/>
          <a:lstStyle/>
          <a:p>
            <a:r>
              <a:rPr lang="en-US" dirty="0" smtClean="0"/>
              <a:t>How drought impacts water supplies</a:t>
            </a:r>
          </a:p>
          <a:p>
            <a:r>
              <a:rPr lang="en-US" dirty="0" smtClean="0"/>
              <a:t>Dang that drought last year was nasty!</a:t>
            </a:r>
          </a:p>
          <a:p>
            <a:r>
              <a:rPr lang="en-US" dirty="0" smtClean="0"/>
              <a:t>What do we do to prepare for drought?</a:t>
            </a:r>
          </a:p>
          <a:p>
            <a:r>
              <a:rPr lang="en-US" dirty="0" smtClean="0"/>
              <a:t>What will we do if the big one hits?</a:t>
            </a:r>
          </a:p>
          <a:p>
            <a:r>
              <a:rPr lang="en-US" b="1" dirty="0" smtClean="0">
                <a:solidFill>
                  <a:srgbClr val="FF0000"/>
                </a:solidFill>
              </a:rPr>
              <a:t>(Short-term) predictions…</a:t>
            </a:r>
          </a:p>
          <a:p>
            <a:pPr>
              <a:buNone/>
            </a:pPr>
            <a:endParaRPr lang="en-US" b="1" dirty="0">
              <a:solidFill>
                <a:srgbClr val="FF0000"/>
              </a:solidFill>
            </a:endParaRPr>
          </a:p>
        </p:txBody>
      </p:sp>
      <p:pic>
        <p:nvPicPr>
          <p:cNvPr id="4" name="Picture 2" descr="C:\Documents and Settings\rmace\Local Settings\Temporary Internet Files\Content.IE5\J7RT0W1P\MC900104974[1].wmf"/>
          <p:cNvPicPr>
            <a:picLocks noChangeAspect="1" noChangeArrowheads="1"/>
          </p:cNvPicPr>
          <p:nvPr/>
        </p:nvPicPr>
        <p:blipFill>
          <a:blip r:embed="rId2" cstate="print"/>
          <a:srcRect/>
          <a:stretch>
            <a:fillRect/>
          </a:stretch>
        </p:blipFill>
        <p:spPr bwMode="auto">
          <a:xfrm>
            <a:off x="533400" y="228600"/>
            <a:ext cx="1219200" cy="122042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dm-201202.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ason_drought.gif"/>
          <p:cNvPicPr>
            <a:picLocks noChangeAspect="1"/>
          </p:cNvPicPr>
          <p:nvPr/>
        </p:nvPicPr>
        <p:blipFill>
          <a:blip r:embed="rId3" cstate="print"/>
          <a:stretch>
            <a:fillRect/>
          </a:stretch>
        </p:blipFill>
        <p:spPr>
          <a:xfrm>
            <a:off x="129780" y="0"/>
            <a:ext cx="8884440" cy="6858000"/>
          </a:xfrm>
          <a:prstGeom prst="rect">
            <a:avLst/>
          </a:prstGeom>
        </p:spPr>
      </p:pic>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 nina advisory.tif"/>
          <p:cNvPicPr>
            <a:picLocks noChangeAspect="1"/>
          </p:cNvPicPr>
          <p:nvPr/>
        </p:nvPicPr>
        <p:blipFill>
          <a:blip r:embed="rId2" cstate="print"/>
          <a:stretch>
            <a:fillRect/>
          </a:stretch>
        </p:blipFill>
        <p:spPr>
          <a:xfrm rot="20167721">
            <a:off x="790973" y="93793"/>
            <a:ext cx="7562053" cy="6858000"/>
          </a:xfrm>
          <a:prstGeom prst="rect">
            <a:avLst/>
          </a:prstGeom>
        </p:spPr>
      </p:pic>
      <p:sp>
        <p:nvSpPr>
          <p:cNvPr id="3" name="TextBox 2"/>
          <p:cNvSpPr txBox="1"/>
          <p:nvPr/>
        </p:nvSpPr>
        <p:spPr>
          <a:xfrm>
            <a:off x="1152404" y="2438400"/>
            <a:ext cx="6805966" cy="2123658"/>
          </a:xfrm>
          <a:prstGeom prst="rect">
            <a:avLst/>
          </a:prstGeom>
          <a:noFill/>
        </p:spPr>
        <p:txBody>
          <a:bodyPr wrap="none" rtlCol="0">
            <a:spAutoFit/>
          </a:bodyPr>
          <a:lstStyle/>
          <a:p>
            <a:pPr algn="ctr"/>
            <a:r>
              <a:rPr lang="en-US" sz="6600" b="1" dirty="0" smtClean="0">
                <a:solidFill>
                  <a:srgbClr val="C00000"/>
                </a:solidFill>
              </a:rPr>
              <a:t>40% chance </a:t>
            </a:r>
          </a:p>
          <a:p>
            <a:pPr algn="ctr"/>
            <a:r>
              <a:rPr lang="en-US" sz="6600" b="1" dirty="0" smtClean="0">
                <a:solidFill>
                  <a:srgbClr val="C00000"/>
                </a:solidFill>
              </a:rPr>
              <a:t>of a third La Nina…</a:t>
            </a:r>
            <a:endParaRPr lang="en-US" sz="6600" b="1" dirty="0">
              <a:solidFill>
                <a:srgbClr val="C0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43966" y="76200"/>
            <a:ext cx="5447234" cy="66294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poor little fish lan yu.jpg"/>
          <p:cNvPicPr>
            <a:picLocks noChangeAspect="1"/>
          </p:cNvPicPr>
          <p:nvPr/>
        </p:nvPicPr>
        <p:blipFill>
          <a:blip r:embed="rId2" cstate="print"/>
          <a:srcRect/>
          <a:stretch>
            <a:fillRect/>
          </a:stretch>
        </p:blipFill>
        <p:spPr bwMode="auto">
          <a:xfrm>
            <a:off x="3886200" y="0"/>
            <a:ext cx="5257800" cy="6864350"/>
          </a:xfrm>
          <a:prstGeom prst="rect">
            <a:avLst/>
          </a:prstGeom>
          <a:noFill/>
          <a:ln w="9525">
            <a:noFill/>
            <a:miter lim="800000"/>
            <a:headEnd/>
            <a:tailEnd/>
          </a:ln>
        </p:spPr>
      </p:pic>
      <p:sp>
        <p:nvSpPr>
          <p:cNvPr id="31747" name="Rectangle 4"/>
          <p:cNvSpPr>
            <a:spLocks noChangeArrowheads="1"/>
          </p:cNvSpPr>
          <p:nvPr/>
        </p:nvSpPr>
        <p:spPr bwMode="auto">
          <a:xfrm>
            <a:off x="3733800" y="2895600"/>
            <a:ext cx="1295400" cy="3200400"/>
          </a:xfrm>
          <a:prstGeom prst="rect">
            <a:avLst/>
          </a:prstGeom>
          <a:solidFill>
            <a:schemeClr val="bg1"/>
          </a:solidFill>
          <a:ln w="9525" algn="ctr">
            <a:solidFill>
              <a:schemeClr val="bg1"/>
            </a:solidFill>
            <a:round/>
            <a:headEnd/>
            <a:tailEnd/>
          </a:ln>
        </p:spPr>
        <p:txBody>
          <a:bodyPr/>
          <a:lstStyle/>
          <a:p>
            <a:endParaRPr lang="en-US"/>
          </a:p>
        </p:txBody>
      </p:sp>
      <p:sp>
        <p:nvSpPr>
          <p:cNvPr id="31748" name="TextBox 2"/>
          <p:cNvSpPr txBox="1">
            <a:spLocks noChangeArrowheads="1"/>
          </p:cNvSpPr>
          <p:nvPr/>
        </p:nvSpPr>
        <p:spPr bwMode="auto">
          <a:xfrm>
            <a:off x="152400" y="2890838"/>
            <a:ext cx="5410200" cy="2062162"/>
          </a:xfrm>
          <a:prstGeom prst="rect">
            <a:avLst/>
          </a:prstGeom>
          <a:noFill/>
          <a:ln w="9525">
            <a:noFill/>
            <a:miter lim="800000"/>
            <a:headEnd/>
            <a:tailEnd/>
          </a:ln>
        </p:spPr>
        <p:txBody>
          <a:bodyPr>
            <a:spAutoFit/>
          </a:bodyPr>
          <a:lstStyle/>
          <a:p>
            <a:r>
              <a:rPr lang="en-US" sz="3200" dirty="0">
                <a:solidFill>
                  <a:srgbClr val="458EBB"/>
                </a:solidFill>
                <a:latin typeface="Franklin Gothic Demi Cond" pitchFamily="34" charset="0"/>
              </a:rPr>
              <a:t>Robert E. Mace, Ph.D., P.G.</a:t>
            </a:r>
          </a:p>
          <a:p>
            <a:r>
              <a:rPr lang="en-US" sz="3200" dirty="0">
                <a:solidFill>
                  <a:srgbClr val="879CAF"/>
                </a:solidFill>
                <a:latin typeface="Franklin Gothic Demi Cond" pitchFamily="34" charset="0"/>
              </a:rPr>
              <a:t>(512)936-0861</a:t>
            </a:r>
          </a:p>
          <a:p>
            <a:r>
              <a:rPr lang="en-US" sz="3200" dirty="0" smtClean="0">
                <a:solidFill>
                  <a:srgbClr val="879CAF"/>
                </a:solidFill>
                <a:latin typeface="Franklin Gothic Demi Cond" pitchFamily="34" charset="0"/>
              </a:rPr>
              <a:t>robert.mace@twdb.texas.gov </a:t>
            </a:r>
            <a:endParaRPr lang="en-US" sz="3200" dirty="0">
              <a:solidFill>
                <a:srgbClr val="879CAF"/>
              </a:solidFill>
              <a:latin typeface="Franklin Gothic Demi Cond" pitchFamily="34" charset="0"/>
            </a:endParaRPr>
          </a:p>
          <a:p>
            <a:r>
              <a:rPr lang="en-US" sz="3200" dirty="0" smtClean="0">
                <a:solidFill>
                  <a:srgbClr val="879CAF"/>
                </a:solidFill>
                <a:latin typeface="Franklin Gothic Demi Cond" pitchFamily="34" charset="0"/>
              </a:rPr>
              <a:t>www.twdb.texas.gov</a:t>
            </a:r>
            <a:endParaRPr lang="en-US" sz="3200" dirty="0">
              <a:solidFill>
                <a:srgbClr val="879CAF"/>
              </a:solidFill>
              <a:latin typeface="Franklin Gothic Demi Cond" pitchFamily="34" charset="0"/>
            </a:endParaRPr>
          </a:p>
        </p:txBody>
      </p:sp>
      <p:pic>
        <p:nvPicPr>
          <p:cNvPr id="31749" name="Content Placeholder 3" descr="twdb.jpg"/>
          <p:cNvPicPr>
            <a:picLocks noChangeAspect="1"/>
          </p:cNvPicPr>
          <p:nvPr/>
        </p:nvPicPr>
        <p:blipFill>
          <a:blip r:embed="rId3" cstate="print"/>
          <a:srcRect/>
          <a:stretch>
            <a:fillRect/>
          </a:stretch>
        </p:blipFill>
        <p:spPr bwMode="auto">
          <a:xfrm>
            <a:off x="228600" y="4949825"/>
            <a:ext cx="4114800" cy="10699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274638"/>
            <a:ext cx="8229600" cy="1143000"/>
          </a:xfrm>
        </p:spPr>
        <p:txBody>
          <a:bodyPr/>
          <a:lstStyle/>
          <a:p>
            <a:pPr algn="l" eaLnBrk="1" hangingPunct="1"/>
            <a:r>
              <a:rPr lang="en-US" b="1" smtClean="0">
                <a:solidFill>
                  <a:srgbClr val="993300"/>
                </a:solidFill>
              </a:rPr>
              <a:t>How drought impacts water</a:t>
            </a:r>
          </a:p>
        </p:txBody>
      </p:sp>
      <p:sp>
        <p:nvSpPr>
          <p:cNvPr id="3" name="Content Placeholder 2"/>
          <p:cNvSpPr>
            <a:spLocks noGrp="1"/>
          </p:cNvSpPr>
          <p:nvPr>
            <p:ph idx="1"/>
          </p:nvPr>
        </p:nvSpPr>
        <p:spPr/>
        <p:txBody>
          <a:bodyPr/>
          <a:lstStyle/>
          <a:p>
            <a:pPr eaLnBrk="1" hangingPunct="1"/>
            <a:r>
              <a:rPr lang="en-US" b="1" smtClean="0"/>
              <a:t>Men fight house cats while </a:t>
            </a:r>
            <a:br>
              <a:rPr lang="en-US" b="1" smtClean="0"/>
            </a:br>
            <a:r>
              <a:rPr lang="en-US" b="1" smtClean="0"/>
              <a:t>doing dishes</a:t>
            </a:r>
          </a:p>
          <a:p>
            <a:pPr eaLnBrk="1" hangingPunct="1">
              <a:buFontTx/>
              <a:buNone/>
            </a:pPr>
            <a:endParaRPr lang="en-US" b="1" smtClean="0"/>
          </a:p>
          <a:p>
            <a:pPr lvl="1" eaLnBrk="1" hangingPunct="1"/>
            <a:endParaRPr lang="en-US" b="1" smtClean="0"/>
          </a:p>
        </p:txBody>
      </p:sp>
      <p:pic>
        <p:nvPicPr>
          <p:cNvPr id="6148" name="Picture 2" descr="C:\Documents and Settings\rmace\Local Settings\Temporary Internet Files\Content.IE5\MHWX072Y\MC900013477[1].wmf"/>
          <p:cNvPicPr>
            <a:picLocks noChangeAspect="1" noChangeArrowheads="1"/>
          </p:cNvPicPr>
          <p:nvPr/>
        </p:nvPicPr>
        <p:blipFill>
          <a:blip r:embed="rId2" cstate="print"/>
          <a:srcRect/>
          <a:stretch>
            <a:fillRect/>
          </a:stretch>
        </p:blipFill>
        <p:spPr bwMode="auto">
          <a:xfrm>
            <a:off x="6294438" y="2057400"/>
            <a:ext cx="1706562" cy="1676400"/>
          </a:xfrm>
          <a:prstGeom prst="rect">
            <a:avLst/>
          </a:prstGeom>
          <a:noFill/>
          <a:ln w="9525">
            <a:noFill/>
            <a:miter lim="800000"/>
            <a:headEnd/>
            <a:tailEnd/>
          </a:ln>
        </p:spPr>
      </p:pic>
      <p:pic>
        <p:nvPicPr>
          <p:cNvPr id="5" name="Content Placeholder 3" descr="cat-fight.tif"/>
          <p:cNvPicPr>
            <a:picLocks noChangeAspect="1"/>
          </p:cNvPicPr>
          <p:nvPr/>
        </p:nvPicPr>
        <p:blipFill>
          <a:blip r:embed="rId3" cstate="print"/>
          <a:srcRect/>
          <a:stretch>
            <a:fillRect/>
          </a:stretch>
        </p:blipFill>
        <p:spPr bwMode="auto">
          <a:xfrm>
            <a:off x="3657600" y="76200"/>
            <a:ext cx="4800600" cy="661352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p 6 Fig 6"/>
          <p:cNvPicPr>
            <a:picLocks noChangeAspect="1" noChangeArrowheads="1"/>
          </p:cNvPicPr>
          <p:nvPr/>
        </p:nvPicPr>
        <p:blipFill>
          <a:blip r:embed="rId2" cstate="print"/>
          <a:srcRect/>
          <a:stretch>
            <a:fillRect/>
          </a:stretch>
        </p:blipFill>
        <p:spPr bwMode="auto">
          <a:xfrm>
            <a:off x="228600" y="304800"/>
            <a:ext cx="7086600" cy="6330950"/>
          </a:xfrm>
          <a:prstGeom prst="rect">
            <a:avLst/>
          </a:prstGeom>
          <a:noFill/>
          <a:ln w="9525">
            <a:noFill/>
            <a:miter lim="800000"/>
            <a:headEnd/>
            <a:tailEnd/>
          </a:ln>
        </p:spPr>
      </p:pic>
      <p:sp>
        <p:nvSpPr>
          <p:cNvPr id="7171" name="Rectangle 3"/>
          <p:cNvSpPr>
            <a:spLocks noGrp="1" noChangeArrowheads="1"/>
          </p:cNvSpPr>
          <p:nvPr>
            <p:ph type="title"/>
          </p:nvPr>
        </p:nvSpPr>
        <p:spPr>
          <a:xfrm>
            <a:off x="3352800" y="304800"/>
            <a:ext cx="5181600" cy="1143000"/>
          </a:xfrm>
        </p:spPr>
        <p:txBody>
          <a:bodyPr/>
          <a:lstStyle/>
          <a:p>
            <a:pPr eaLnBrk="1" hangingPunct="1"/>
            <a:r>
              <a:rPr lang="en-US" smtClean="0">
                <a:solidFill>
                  <a:srgbClr val="993300"/>
                </a:solidFill>
              </a:rPr>
              <a:t>Rivers respond</a:t>
            </a: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7"/>
          <p:cNvPicPr>
            <a:picLocks noChangeAspect="1" noChangeArrowheads="1"/>
          </p:cNvPicPr>
          <p:nvPr/>
        </p:nvPicPr>
        <p:blipFill>
          <a:blip r:embed="rId3" cstate="print"/>
          <a:srcRect/>
          <a:stretch>
            <a:fillRect/>
          </a:stretch>
        </p:blipFill>
        <p:spPr bwMode="auto">
          <a:xfrm>
            <a:off x="381000" y="457200"/>
            <a:ext cx="8153400" cy="5838825"/>
          </a:xfrm>
          <a:prstGeom prst="rect">
            <a:avLst/>
          </a:prstGeom>
          <a:noFill/>
          <a:ln w="9525">
            <a:noFill/>
            <a:miter lim="800000"/>
            <a:headEnd/>
            <a:tailEnd/>
          </a:ln>
        </p:spPr>
      </p:pic>
      <p:sp>
        <p:nvSpPr>
          <p:cNvPr id="8195" name="Text Box 3"/>
          <p:cNvSpPr txBox="1">
            <a:spLocks noChangeArrowheads="1"/>
          </p:cNvSpPr>
          <p:nvPr/>
        </p:nvSpPr>
        <p:spPr bwMode="auto">
          <a:xfrm>
            <a:off x="4953000" y="457200"/>
            <a:ext cx="3976688" cy="708025"/>
          </a:xfrm>
          <a:prstGeom prst="rect">
            <a:avLst/>
          </a:prstGeom>
          <a:noFill/>
          <a:ln w="9525">
            <a:noFill/>
            <a:miter lim="800000"/>
            <a:headEnd/>
            <a:tailEnd/>
          </a:ln>
        </p:spPr>
        <p:txBody>
          <a:bodyPr wrap="none">
            <a:spAutoFit/>
          </a:bodyPr>
          <a:lstStyle/>
          <a:p>
            <a:r>
              <a:rPr lang="en-US" sz="4000">
                <a:solidFill>
                  <a:srgbClr val="993300"/>
                </a:solidFill>
              </a:rPr>
              <a:t>Aquifers might…</a:t>
            </a:r>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2059</Words>
  <Application>Microsoft Office PowerPoint</Application>
  <PresentationFormat>On-screen Show (4:3)</PresentationFormat>
  <Paragraphs>361</Paragraphs>
  <Slides>65</Slides>
  <Notes>26</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Responding  to drought (and megadrought!)  in Texas</vt:lpstr>
      <vt:lpstr>Outline</vt:lpstr>
      <vt:lpstr>Outline</vt:lpstr>
      <vt:lpstr>How drought impacts water</vt:lpstr>
      <vt:lpstr>How drought impacts water</vt:lpstr>
      <vt:lpstr>How drought impacts water</vt:lpstr>
      <vt:lpstr>How drought impacts water</vt:lpstr>
      <vt:lpstr>Rivers respond</vt:lpstr>
      <vt:lpstr>Slide 9</vt:lpstr>
      <vt:lpstr>Slide 10</vt:lpstr>
      <vt:lpstr>Slide 11</vt:lpstr>
      <vt:lpstr>Slide 12</vt:lpstr>
      <vt:lpstr>Slide 13</vt:lpstr>
      <vt:lpstr>Outline</vt:lpstr>
      <vt:lpstr>Slide 15</vt:lpstr>
      <vt:lpstr>Records</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Outline</vt:lpstr>
      <vt:lpstr>Here a plan, there a plan, everywhere a plan plan!</vt:lpstr>
      <vt:lpstr>Slide 31</vt:lpstr>
      <vt:lpstr>Slide 32</vt:lpstr>
      <vt:lpstr>Slide 33</vt:lpstr>
      <vt:lpstr>Slide 34</vt:lpstr>
      <vt:lpstr>Slide 35</vt:lpstr>
      <vt:lpstr>Slide 36</vt:lpstr>
      <vt:lpstr>Slide 37</vt:lpstr>
      <vt:lpstr>Slide 38</vt:lpstr>
      <vt:lpstr>Slide 39</vt:lpstr>
      <vt:lpstr>Challenges…</vt:lpstr>
      <vt:lpstr>Outline</vt:lpstr>
      <vt:lpstr>Slide 42</vt:lpstr>
      <vt:lpstr>Slide 43</vt:lpstr>
      <vt:lpstr>Slide 44</vt:lpstr>
      <vt:lpstr>Slide 45</vt:lpstr>
      <vt:lpstr>Advanced conservation</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Water in the future…</vt:lpstr>
      <vt:lpstr>Outline</vt:lpstr>
      <vt:lpstr>Slide 61</vt:lpstr>
      <vt:lpstr>Slide 62</vt:lpstr>
      <vt:lpstr>Slide 63</vt:lpstr>
      <vt:lpstr>Slide 64</vt:lpstr>
      <vt:lpstr>Slide 65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Responding  to drought (and megadrought!)  in Texas</dc:title>
  <dc:creator/>
  <cp:lastModifiedBy>Anonymous Reviewer</cp:lastModifiedBy>
  <cp:revision>23</cp:revision>
  <dcterms:created xsi:type="dcterms:W3CDTF">2006-08-16T00:00:00Z</dcterms:created>
  <dcterms:modified xsi:type="dcterms:W3CDTF">2012-03-23T20:48:53Z</dcterms:modified>
</cp:coreProperties>
</file>