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1" r:id="rId3"/>
    <p:sldId id="268" r:id="rId4"/>
    <p:sldId id="270" r:id="rId5"/>
    <p:sldId id="272" r:id="rId6"/>
    <p:sldId id="273" r:id="rId7"/>
    <p:sldId id="274" r:id="rId8"/>
    <p:sldId id="276" r:id="rId9"/>
    <p:sldId id="265" r:id="rId10"/>
    <p:sldId id="266" r:id="rId11"/>
    <p:sldId id="267" r:id="rId12"/>
    <p:sldId id="257" r:id="rId13"/>
    <p:sldId id="275" r:id="rId14"/>
    <p:sldId id="258" r:id="rId15"/>
    <p:sldId id="259" r:id="rId16"/>
    <p:sldId id="260" r:id="rId17"/>
    <p:sldId id="261" r:id="rId18"/>
    <p:sldId id="262" r:id="rId19"/>
    <p:sldId id="263" r:id="rId20"/>
    <p:sldId id="278" r:id="rId21"/>
    <p:sldId id="277" r:id="rId22"/>
    <p:sldId id="280" r:id="rId23"/>
    <p:sldId id="279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1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2A05-632B-4D88-ACCC-C04FD7668F1B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8454-9C64-4B8F-987F-3F85A89D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466C0-2351-453B-8DBF-5FB062890868}" type="slidenum">
              <a:rPr lang="en-US"/>
              <a:pPr/>
              <a:t>2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5" tIns="45717" rIns="91435" bIns="45717"/>
          <a:lstStyle/>
          <a:p>
            <a:r>
              <a:rPr lang="en-US" sz="1800"/>
              <a:t>NOTES: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F0661-21FE-499C-9C25-52FD21FA1E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7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3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5BEE93-0EA0-4444-A33F-47DC7E0426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8AF9-92B7-42D3-969C-2BECC8AACB2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BB26-9944-4495-9F37-D1C86CC9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840" r="4992"/>
          <a:stretch>
            <a:fillRect/>
          </a:stretch>
        </p:blipFill>
        <p:spPr bwMode="auto">
          <a:xfrm>
            <a:off x="4573601" y="3429000"/>
            <a:ext cx="45703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48" r="7194"/>
          <a:stretch>
            <a:fillRect/>
          </a:stretch>
        </p:blipFill>
        <p:spPr bwMode="auto">
          <a:xfrm>
            <a:off x="3611" y="3429000"/>
            <a:ext cx="45660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2438400"/>
            <a:ext cx="2575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water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114800"/>
            <a:ext cx="310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environment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221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856" y="1191280"/>
            <a:ext cx="2439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little water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3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353900" cy="2849563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34" y="1752600"/>
            <a:ext cx="4773783" cy="30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77491"/>
            <a:ext cx="4844606" cy="30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TCEQ Water Rights Points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1617" y="4419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USGS Gages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142304"/>
            <a:ext cx="25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NHDPlus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3934" y="456538"/>
            <a:ext cx="389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Data Sources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Bringing the Data Together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183"/>
            <a:ext cx="8229600" cy="4513997"/>
          </a:xfrm>
        </p:spPr>
      </p:pic>
    </p:spTree>
    <p:extLst>
      <p:ext uri="{BB962C8B-B14F-4D97-AF65-F5344CB8AC3E}">
        <p14:creationId xmlns:p14="http://schemas.microsoft.com/office/powerpoint/2010/main" val="12988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Water Resources Region 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43600" cy="4748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84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TCEQ’s Need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Water Withdrawals Not Near Gages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94359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assess the contribution of a withdrawal on a tributary to an environmental flow defined on the main stem river?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086225" cy="394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Gages on the Trinity River in the DFW </a:t>
            </a:r>
            <a:r>
              <a:rPr lang="en-US" dirty="0" err="1" smtClean="0"/>
              <a:t>Metroplex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5314950" cy="519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Reach between Gages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6" y="1600200"/>
            <a:ext cx="5484102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2423552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7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River Branches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399"/>
            <a:ext cx="6858000" cy="470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4876800"/>
            <a:ext cx="11226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West Fork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9258" y="3659136"/>
            <a:ext cx="9958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Elm Fork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5486400"/>
            <a:ext cx="1299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Trinity River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680" y="1981200"/>
            <a:ext cx="3070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Drainage Area = 2459 sq. miles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7084" y="4692134"/>
            <a:ext cx="3070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Drainage Area = 6106 sq. 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4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Annual Flows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23" y="1295400"/>
            <a:ext cx="5638800" cy="5030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2533" y="4876800"/>
            <a:ext cx="20948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West Fork, 54% flow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5435" y="3790938"/>
            <a:ext cx="19679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Elm Fork, 46% 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802868"/>
            <a:ext cx="1299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Trinity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Fork Attributes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42994" cy="4417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4844" y="5802868"/>
            <a:ext cx="692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= 28.39 km    Mean Flow = 670 </a:t>
            </a:r>
            <a:r>
              <a:rPr lang="en-US" dirty="0" err="1" smtClean="0"/>
              <a:t>cfs</a:t>
            </a:r>
            <a:r>
              <a:rPr lang="en-US" dirty="0" smtClean="0"/>
              <a:t>      Mean Velocity = 1.52 </a:t>
            </a:r>
            <a:r>
              <a:rPr lang="en-US" dirty="0" err="1" smtClean="0"/>
              <a:t>ft</a:t>
            </a:r>
            <a:r>
              <a:rPr lang="en-US" dirty="0" smtClean="0"/>
              <a:t>/sec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4503" y="6324600"/>
            <a:ext cx="706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Elev</a:t>
            </a:r>
            <a:r>
              <a:rPr lang="en-US" dirty="0" smtClean="0"/>
              <a:t> = 130.93 m     Min </a:t>
            </a:r>
            <a:r>
              <a:rPr lang="en-US" dirty="0" err="1" smtClean="0"/>
              <a:t>Elev</a:t>
            </a:r>
            <a:r>
              <a:rPr lang="en-US" dirty="0" smtClean="0"/>
              <a:t> = 121.25m  Slope = 0.34m/km or 0.034%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River Attributes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4844" y="5802868"/>
            <a:ext cx="692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= 9.39 km    Mean Flow = 1493 </a:t>
            </a:r>
            <a:r>
              <a:rPr lang="en-US" dirty="0" err="1" smtClean="0"/>
              <a:t>cfs</a:t>
            </a:r>
            <a:r>
              <a:rPr lang="en-US" dirty="0" smtClean="0"/>
              <a:t>      Mean Velocity = 1.86 </a:t>
            </a:r>
            <a:r>
              <a:rPr lang="en-US" dirty="0" err="1" smtClean="0"/>
              <a:t>ft</a:t>
            </a:r>
            <a:r>
              <a:rPr lang="en-US" dirty="0" smtClean="0"/>
              <a:t>/sec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4503" y="6324600"/>
            <a:ext cx="706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err="1" smtClean="0"/>
              <a:t>Elev</a:t>
            </a:r>
            <a:r>
              <a:rPr lang="en-US" dirty="0" smtClean="0"/>
              <a:t> = 121.25 m     Min </a:t>
            </a:r>
            <a:r>
              <a:rPr lang="en-US" dirty="0" err="1" smtClean="0"/>
              <a:t>Elev</a:t>
            </a:r>
            <a:r>
              <a:rPr lang="en-US" dirty="0" smtClean="0"/>
              <a:t> = 118.78m  Slope = 0.26m/km or 0.026%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43025"/>
            <a:ext cx="702945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8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Texas Legislative Background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4582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Freshwater inflow needs for bays &amp; estuaries (1980s)</a:t>
            </a:r>
          </a:p>
          <a:p>
            <a:r>
              <a:rPr lang="en-US" sz="2400" dirty="0" smtClean="0"/>
              <a:t>Senate Bill 1: water resource planning &amp; management (1997)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Senate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Bill 2: the science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bill (2001)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Instream </a:t>
            </a:r>
            <a:r>
              <a:rPr lang="en-US" sz="2400" dirty="0"/>
              <a:t>flow data collection and evaluation program</a:t>
            </a:r>
          </a:p>
          <a:p>
            <a:pPr lvl="1"/>
            <a:r>
              <a:rPr lang="en-US" sz="2400" dirty="0" smtClean="0"/>
              <a:t>Methodologies </a:t>
            </a:r>
            <a:r>
              <a:rPr lang="en-US" sz="2400" dirty="0"/>
              <a:t>to determine flow conditions in Texas rivers and streams necessary to support a </a:t>
            </a:r>
            <a:r>
              <a:rPr lang="en-US" sz="2400" b="1" dirty="0"/>
              <a:t>sound ecological environment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Senate Bill 3: the implementation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bill (2007)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who, when, and how of </a:t>
            </a:r>
            <a:r>
              <a:rPr lang="en-US" sz="2400" dirty="0" err="1" smtClean="0"/>
              <a:t>eflow</a:t>
            </a:r>
            <a:r>
              <a:rPr lang="en-US" sz="2400" dirty="0" smtClean="0"/>
              <a:t> </a:t>
            </a:r>
            <a:r>
              <a:rPr lang="en-US" sz="2400" dirty="0"/>
              <a:t>implementation in Texas </a:t>
            </a:r>
          </a:p>
          <a:p>
            <a:pPr lvl="1"/>
            <a:r>
              <a:rPr lang="en-US" sz="2400" dirty="0"/>
              <a:t>TCEQ must adopt the recommended standards by </a:t>
            </a:r>
            <a:r>
              <a:rPr lang="en-US" sz="2400" dirty="0" smtClean="0"/>
              <a:t>June 2011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Kinematic and Dynamic Waves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28800"/>
            <a:ext cx="837041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7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Finding Pulse Lag Times in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WiSKI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imap://alisonwood%40gmail%2Ecom@imap.googlemail.com:993/fetch%3EUID%3E/INBOX%3E25965?part=1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6" y="1295400"/>
            <a:ext cx="8220162" cy="50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918548" y="2640904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2506" y="2331639"/>
            <a:ext cx="132669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Hours</a:t>
            </a:r>
            <a:endParaRPr lang="en-US" sz="2400" b="1" dirty="0"/>
          </a:p>
        </p:txBody>
      </p:sp>
      <p:cxnSp>
        <p:nvCxnSpPr>
          <p:cNvPr id="7" name="Straight Connector 6"/>
          <p:cNvCxnSpPr>
            <a:stCxn id="5" idx="0"/>
            <a:endCxn id="4" idx="0"/>
          </p:cNvCxnSpPr>
          <p:nvPr/>
        </p:nvCxnSpPr>
        <p:spPr>
          <a:xfrm>
            <a:off x="4365853" y="2331639"/>
            <a:ext cx="1857495" cy="309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4" idx="4"/>
          </p:cNvCxnSpPr>
          <p:nvPr/>
        </p:nvCxnSpPr>
        <p:spPr>
          <a:xfrm>
            <a:off x="4365853" y="2793304"/>
            <a:ext cx="1857495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9721" y="648362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courtesy of Matt </a:t>
            </a:r>
            <a:r>
              <a:rPr lang="en-US" dirty="0" err="1" smtClean="0"/>
              <a:t>Ables</a:t>
            </a:r>
            <a:r>
              <a:rPr lang="en-US" dirty="0" smtClean="0"/>
              <a:t>, </a:t>
            </a:r>
            <a:r>
              <a:rPr lang="en-US" dirty="0" err="1" smtClean="0"/>
              <a:t>Kisters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581400"/>
            <a:ext cx="21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Trinity River at Dallas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41325" y="3766066"/>
            <a:ext cx="287874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81384" y="5057775"/>
            <a:ext cx="522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Elm Fork of Trinity River at Carrollton, 12 hours earlier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86000" y="5057775"/>
            <a:ext cx="39538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1859" y="5659993"/>
            <a:ext cx="166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time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Analytical Solution of the Kinematic Wave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88" y="1165698"/>
            <a:ext cx="592312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08" y="2431914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Wave Celerity vs. Flow Velocity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Wave celerity = 5/3 * flow velocity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42728"/>
              </p:ext>
            </p:extLst>
          </p:nvPr>
        </p:nvGraphicFramePr>
        <p:xfrm>
          <a:off x="914400" y="2667000"/>
          <a:ext cx="7239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  <a:gridCol w="1447800"/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 Velocity (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</a:t>
                      </a:r>
                      <a:r>
                        <a:rPr lang="en-US" baseline="0" dirty="0" smtClean="0"/>
                        <a:t> Celerity (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 Time</a:t>
                      </a:r>
                      <a:r>
                        <a:rPr lang="en-US" baseline="0" dirty="0" smtClean="0"/>
                        <a:t> (hours)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Elm Fork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12.99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800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agreement between travel time based on kinematic wave celerity and that based on time series data comparisons in </a:t>
            </a:r>
            <a:r>
              <a:rPr lang="en-US" dirty="0" err="1" smtClean="0"/>
              <a:t>Wiski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58000" y="4419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Muskingum-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Cunge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Method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50712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64737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90" y="1981200"/>
            <a:ext cx="5130689" cy="464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0200" y="1371600"/>
            <a:ext cx="113978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3672" y="5105400"/>
            <a:ext cx="1354927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782234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Kinematic wave plus some dynamic wave effects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01369"/>
            <a:ext cx="2498322" cy="122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Muskingum-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Cunge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X Parameter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94677"/>
              </p:ext>
            </p:extLst>
          </p:nvPr>
        </p:nvGraphicFramePr>
        <p:xfrm>
          <a:off x="457201" y="1600200"/>
          <a:ext cx="39623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1650999"/>
                <a:gridCol w="17526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Using NHD Mean</a:t>
                      </a:r>
                      <a:r>
                        <a:rPr lang="en-US" baseline="0" dirty="0" smtClean="0"/>
                        <a:t> Annual Flow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Elm Fork near</a:t>
                      </a:r>
                      <a:r>
                        <a:rPr lang="en-US" baseline="0" dirty="0" smtClean="0"/>
                        <a:t> Carrollton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Trinity at Dallas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652.7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1496.5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2.53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3.10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0.00034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0.00026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93143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30807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0.449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0.323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772332"/>
              </p:ext>
            </p:extLst>
          </p:nvPr>
        </p:nvGraphicFramePr>
        <p:xfrm>
          <a:off x="4572000" y="1600200"/>
          <a:ext cx="39623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1650999"/>
                <a:gridCol w="17526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Using </a:t>
                      </a:r>
                      <a:r>
                        <a:rPr lang="en-US" dirty="0" err="1" smtClean="0"/>
                        <a:t>USGSMean</a:t>
                      </a:r>
                      <a:r>
                        <a:rPr lang="en-US" baseline="0" dirty="0" smtClean="0"/>
                        <a:t> Annual Flow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Elm Fork near</a:t>
                      </a:r>
                      <a:r>
                        <a:rPr lang="en-US" baseline="0" dirty="0" smtClean="0"/>
                        <a:t> Carrollton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Trinity at Dallas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841.7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1804.3 </a:t>
                      </a:r>
                      <a:r>
                        <a:rPr lang="en-US" dirty="0" err="1" smtClean="0"/>
                        <a:t>cfs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2.53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3.10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0.00034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0.00026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93143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30807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0.286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2209800" cy="18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89597"/>
            <a:ext cx="2986088" cy="17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590598"/>
            <a:ext cx="13527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Trinity River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66828" y="5914767"/>
            <a:ext cx="9958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Elm Fork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Muskingum-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Cunge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Method in HEC-HMS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09335"/>
            <a:ext cx="4038197" cy="329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06" y="4360285"/>
            <a:ext cx="238125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4863" y="1491825"/>
            <a:ext cx="4004936" cy="2895600"/>
            <a:chOff x="414664" y="3886200"/>
            <a:chExt cx="4004936" cy="2895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4" y="3886200"/>
              <a:ext cx="4004936" cy="26835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74863" y="6201611"/>
              <a:ext cx="1581687" cy="5801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HEC-HMS</a:t>
              </a:r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2021" y="2057400"/>
            <a:ext cx="465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HEC-HMS Model of Brushy Creek in Round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thro.com/geo/topo/image_f_stre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3048000" cy="4070492"/>
          </a:xfrm>
          <a:prstGeom prst="rect">
            <a:avLst/>
          </a:prstGeom>
          <a:noFill/>
        </p:spPr>
      </p:pic>
      <p:pic>
        <p:nvPicPr>
          <p:cNvPr id="3" name="Picture 3" descr="c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0"/>
            <a:ext cx="3486283" cy="2514600"/>
          </a:xfrm>
          <a:noFill/>
          <a:ln/>
        </p:spPr>
      </p:pic>
      <p:pic>
        <p:nvPicPr>
          <p:cNvPr id="25604" name="Picture 4" descr="http://www.fws.gov/chesapeakebay/Newsletter/Summer05/Streams/Flowing%20stream.gif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3733800" y="3225827"/>
            <a:ext cx="5334000" cy="355597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352800" y="1066800"/>
            <a:ext cx="685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6286500" y="2628900"/>
            <a:ext cx="609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53465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0" y="44196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study of ecology requires (and adds) complexity and nuance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987621"/>
            <a:ext cx="10406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Blue 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0130" y="1143000"/>
            <a:ext cx="1148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3D stream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5265985"/>
            <a:ext cx="14784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real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ites.google.com/a/watershedschool.org/info/_/rsrc/1223988495173/watershed-studies/watershed-studies-resources/RiverContinuumConcept2.jpg"/>
          <p:cNvPicPr>
            <a:picLocks noChangeAspect="1" noChangeArrowheads="1"/>
          </p:cNvPicPr>
          <p:nvPr/>
        </p:nvPicPr>
        <p:blipFill>
          <a:blip r:embed="rId2" cstate="print"/>
          <a:srcRect t="844" b="1687"/>
          <a:stretch>
            <a:fillRect/>
          </a:stretch>
        </p:blipFill>
        <p:spPr bwMode="auto">
          <a:xfrm>
            <a:off x="54203" y="0"/>
            <a:ext cx="4822597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123296" y="1475096"/>
            <a:ext cx="16002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6564" y="1590765"/>
            <a:ext cx="110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Flow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000" y="3429000"/>
            <a:ext cx="16002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5883" y="3544669"/>
            <a:ext cx="1188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Biota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91400" y="3429000"/>
            <a:ext cx="16002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5637" y="3544669"/>
            <a:ext cx="1605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Habitat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38800" y="2667000"/>
            <a:ext cx="8382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7391400" y="2667000"/>
            <a:ext cx="8382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629400" y="38862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69704" y="457200"/>
            <a:ext cx="391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River Continuum Concept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651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the natural flow regime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143000"/>
            <a:ext cx="6324600" cy="4800600"/>
            <a:chOff x="144" y="336"/>
            <a:chExt cx="3981" cy="2931"/>
          </a:xfrm>
        </p:grpSpPr>
        <p:pic>
          <p:nvPicPr>
            <p:cNvPr id="450568" name="Picture 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336"/>
              <a:ext cx="3981" cy="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0569" name="Line 9"/>
            <p:cNvSpPr>
              <a:spLocks noChangeShapeType="1"/>
            </p:cNvSpPr>
            <p:nvPr/>
          </p:nvSpPr>
          <p:spPr bwMode="auto">
            <a:xfrm flipH="1">
              <a:off x="2016" y="1920"/>
              <a:ext cx="5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70" name="Line 10"/>
            <p:cNvSpPr>
              <a:spLocks noChangeShapeType="1"/>
            </p:cNvSpPr>
            <p:nvPr/>
          </p:nvSpPr>
          <p:spPr bwMode="auto">
            <a:xfrm rot="5400000" flipH="1">
              <a:off x="1176" y="1944"/>
              <a:ext cx="139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 rot="5400000" flipH="1">
              <a:off x="2160" y="2736"/>
              <a:ext cx="19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72" name="Text Box 12"/>
            <p:cNvSpPr txBox="1">
              <a:spLocks noChangeArrowheads="1"/>
            </p:cNvSpPr>
            <p:nvPr/>
          </p:nvSpPr>
          <p:spPr bwMode="auto">
            <a:xfrm>
              <a:off x="1056" y="153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  <a:effectLst/>
                </a:rPr>
                <a:t>Magnitude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573" name="Text Box 13"/>
            <p:cNvSpPr txBox="1">
              <a:spLocks noChangeArrowheads="1"/>
            </p:cNvSpPr>
            <p:nvPr/>
          </p:nvSpPr>
          <p:spPr bwMode="auto">
            <a:xfrm>
              <a:off x="1968" y="24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r>
                <a:rPr lang="en-US">
                  <a:solidFill>
                    <a:srgbClr val="000000"/>
                  </a:solidFill>
                  <a:effectLst/>
                </a:rPr>
                <a:t>Timing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574" name="Text Box 14"/>
            <p:cNvSpPr txBox="1">
              <a:spLocks noChangeArrowheads="1"/>
            </p:cNvSpPr>
            <p:nvPr/>
          </p:nvSpPr>
          <p:spPr bwMode="auto">
            <a:xfrm>
              <a:off x="2016" y="2016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  <a:effectLst/>
                </a:rPr>
                <a:t>Duration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575" name="Text Box 15"/>
            <p:cNvSpPr txBox="1">
              <a:spLocks noChangeArrowheads="1"/>
            </p:cNvSpPr>
            <p:nvPr/>
          </p:nvSpPr>
          <p:spPr bwMode="auto">
            <a:xfrm>
              <a:off x="2688" y="1344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/>
            <a:lstStyle/>
            <a:p>
              <a:r>
                <a:rPr lang="en-US">
                  <a:solidFill>
                    <a:srgbClr val="000000"/>
                  </a:solidFill>
                  <a:effectLst/>
                </a:rPr>
                <a:t>Rate of   Change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576" name="Line 16"/>
            <p:cNvSpPr>
              <a:spLocks noChangeShapeType="1"/>
            </p:cNvSpPr>
            <p:nvPr/>
          </p:nvSpPr>
          <p:spPr bwMode="auto">
            <a:xfrm flipH="1" flipV="1">
              <a:off x="2400" y="1248"/>
              <a:ext cx="480" cy="8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577" name="Text Box 17"/>
          <p:cNvSpPr txBox="1">
            <a:spLocks noChangeArrowheads="1"/>
          </p:cNvSpPr>
          <p:nvPr/>
        </p:nvSpPr>
        <p:spPr bwMode="auto">
          <a:xfrm>
            <a:off x="5562600" y="600069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/>
              <a:t>Not depicted: </a:t>
            </a:r>
            <a:r>
              <a:rPr lang="en-US" sz="2000" b="1" i="1" dirty="0" smtClean="0"/>
              <a:t>frequency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643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              </a:t>
            </a:r>
            <a:r>
              <a:rPr lang="en-US" sz="4000" b="1" dirty="0">
                <a:solidFill>
                  <a:schemeClr val="accent4"/>
                </a:solidFill>
              </a:rPr>
              <a:t>flow components</a:t>
            </a:r>
          </a:p>
        </p:txBody>
      </p:sp>
      <p:pic>
        <p:nvPicPr>
          <p:cNvPr id="538632" name="Picture 8" descr="NAS flow compone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295400"/>
            <a:ext cx="7239000" cy="5122863"/>
          </a:xfrm>
          <a:noFill/>
          <a:ln/>
        </p:spPr>
      </p:pic>
      <p:sp>
        <p:nvSpPr>
          <p:cNvPr id="538633" name="Text Box 9"/>
          <p:cNvSpPr txBox="1">
            <a:spLocks noChangeArrowheads="1"/>
          </p:cNvSpPr>
          <p:nvPr/>
        </p:nvSpPr>
        <p:spPr bwMode="auto">
          <a:xfrm>
            <a:off x="6953250" y="6434138"/>
            <a:ext cx="120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(NRC 2005)</a:t>
            </a:r>
          </a:p>
        </p:txBody>
      </p:sp>
      <p:pic>
        <p:nvPicPr>
          <p:cNvPr id="5386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70088" cy="2895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8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 descr="flow_integ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143000"/>
            <a:ext cx="8686800" cy="5495925"/>
          </a:xfrm>
          <a:noFill/>
          <a:ln/>
        </p:spPr>
      </p:pic>
      <p:sp>
        <p:nvSpPr>
          <p:cNvPr id="66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4"/>
                </a:solidFill>
              </a:rPr>
              <a:t>An example </a:t>
            </a:r>
            <a:r>
              <a:rPr lang="en-US" sz="4000" b="1" dirty="0">
                <a:solidFill>
                  <a:schemeClr val="accent4"/>
                </a:solidFill>
              </a:rPr>
              <a:t>instream flow prescription</a:t>
            </a:r>
          </a:p>
        </p:txBody>
      </p:sp>
    </p:spTree>
    <p:extLst>
      <p:ext uri="{BB962C8B-B14F-4D97-AF65-F5344CB8AC3E}">
        <p14:creationId xmlns:p14="http://schemas.microsoft.com/office/powerpoint/2010/main" val="3042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Big Sandy Creek near Big Sandy, </a:t>
            </a:r>
            <a:r>
              <a:rPr lang="en-US" dirty="0" err="1" smtClean="0"/>
              <a:t>Tx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2438400"/>
            <a:ext cx="5800725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30583"/>
            <a:ext cx="4114800" cy="2636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Environmental Flow Regime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79043"/>
              </p:ext>
            </p:extLst>
          </p:nvPr>
        </p:nvGraphicFramePr>
        <p:xfrm>
          <a:off x="1225296" y="1691640"/>
          <a:ext cx="6705598" cy="462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000"/>
                <a:gridCol w="1648000"/>
                <a:gridCol w="1648000"/>
                <a:gridCol w="1761598"/>
              </a:tblGrid>
              <a:tr h="1009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USGS</a:t>
                      </a:r>
                      <a:r>
                        <a:rPr lang="en-US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Gage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08019500, Big Sandy Creek near Big Sandy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Season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Subsistence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Winter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per season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358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5,932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10 days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Spring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per season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313 cfs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5,062 af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13 days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Summer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cfs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per season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50 cfs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671 af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6 days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9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Fall 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per season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Trigger: 130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Volume: 2,189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Duration: 9 days 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98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cfs</a:t>
                      </a:r>
                      <a:r>
                        <a:rPr lang="en-US" sz="1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cubic feet per second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5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</a:t>
                      </a:r>
                      <a:r>
                        <a:rPr lang="en-US" sz="11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acre-feet 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6271736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www.tceq.com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651</Words>
  <Application>Microsoft Office PowerPoint</Application>
  <PresentationFormat>On-screen Show (4:3)</PresentationFormat>
  <Paragraphs>174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Texas Legislative Background</vt:lpstr>
      <vt:lpstr>PowerPoint Presentation</vt:lpstr>
      <vt:lpstr>PowerPoint Presentation</vt:lpstr>
      <vt:lpstr>the natural flow regime</vt:lpstr>
      <vt:lpstr>              flow components</vt:lpstr>
      <vt:lpstr>An example instream flow prescription</vt:lpstr>
      <vt:lpstr>Big Sandy Creek near Big Sandy, Tx</vt:lpstr>
      <vt:lpstr>An Environmental Flow Regime</vt:lpstr>
      <vt:lpstr>PowerPoint Presentation</vt:lpstr>
      <vt:lpstr>Bringing the Data Together</vt:lpstr>
      <vt:lpstr>USGS Water Resources Region 12</vt:lpstr>
      <vt:lpstr>TCEQ’s Need Water Withdrawals Not Near Gages</vt:lpstr>
      <vt:lpstr>Gages on the Trinity River in the DFW Metroplex</vt:lpstr>
      <vt:lpstr>River Reach between Gages</vt:lpstr>
      <vt:lpstr>Trinity River Branches</vt:lpstr>
      <vt:lpstr>Mean Annual Flows</vt:lpstr>
      <vt:lpstr>Elm Fork Attributes</vt:lpstr>
      <vt:lpstr>Trinity River Attributes</vt:lpstr>
      <vt:lpstr>Kinematic and Dynamic Waves</vt:lpstr>
      <vt:lpstr>Finding Pulse Lag Times in WiSKI</vt:lpstr>
      <vt:lpstr>Analytical Solution of the Kinematic Wave</vt:lpstr>
      <vt:lpstr>Wave Celerity vs. Flow Velocity</vt:lpstr>
      <vt:lpstr>Muskingum-Cunge Method</vt:lpstr>
      <vt:lpstr>Muskingum-Cunge X Parameter</vt:lpstr>
      <vt:lpstr>Muskingum-Cunge Method in HEC-HMS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USGS Water Resources Region 12</dc:title>
  <dc:creator>Maidment</dc:creator>
  <cp:lastModifiedBy>maidment</cp:lastModifiedBy>
  <cp:revision>17</cp:revision>
  <dcterms:created xsi:type="dcterms:W3CDTF">2012-04-26T02:16:23Z</dcterms:created>
  <dcterms:modified xsi:type="dcterms:W3CDTF">2012-05-03T19:47:12Z</dcterms:modified>
</cp:coreProperties>
</file>