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48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Complexity and Accuracy: A Comparison of Three Hydrological Models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Shawn M Carter and </a:t>
            </a:r>
            <a:r>
              <a:rPr lang="en-US" dirty="0" err="1" smtClean="0"/>
              <a:t>Sagy</a:t>
            </a:r>
            <a:r>
              <a:rPr lang="en-US" dirty="0" smtClean="0"/>
              <a:t> Cohen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04208"/>
            <a:ext cx="5976225" cy="1243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519" y="1804208"/>
            <a:ext cx="1263281" cy="124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50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NFIE-Hydro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Continental scale hydrologic framework operating on NFIE-Geo linking weather forecasts, land-atmosphere interface and channel flow routing to produce probabilistic flood forecasts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388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614516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/>
              <a:t>Arora</a:t>
            </a:r>
            <a:r>
              <a:rPr lang="en-US" dirty="0"/>
              <a:t>, V. K. (2001), Streamflow simulations for continental-scale river basins in a global atmospheric general circulation model, Adv. Water </a:t>
            </a:r>
            <a:r>
              <a:rPr lang="en-US" dirty="0" err="1"/>
              <a:t>Resour</a:t>
            </a:r>
            <a:r>
              <a:rPr lang="en-US" dirty="0"/>
              <a:t>., 24(7), 775–791, doi:10.1016/S0309-1708(00)00078-6.</a:t>
            </a:r>
          </a:p>
          <a:p>
            <a:r>
              <a:rPr lang="en-US" dirty="0" err="1"/>
              <a:t>Greenough</a:t>
            </a:r>
            <a:r>
              <a:rPr lang="en-US" dirty="0"/>
              <a:t>, G., M. </a:t>
            </a:r>
            <a:r>
              <a:rPr lang="en-US" dirty="0" err="1"/>
              <a:t>McGeehin</a:t>
            </a:r>
            <a:r>
              <a:rPr lang="en-US" dirty="0"/>
              <a:t>, S. M. Bernard, J. </a:t>
            </a:r>
            <a:r>
              <a:rPr lang="en-US" dirty="0" err="1"/>
              <a:t>Trtanj</a:t>
            </a:r>
            <a:r>
              <a:rPr lang="en-US" dirty="0"/>
              <a:t>, J. </a:t>
            </a:r>
            <a:r>
              <a:rPr lang="en-US" dirty="0" err="1"/>
              <a:t>Riad</a:t>
            </a:r>
            <a:r>
              <a:rPr lang="en-US" dirty="0"/>
              <a:t>, and D. </a:t>
            </a:r>
            <a:r>
              <a:rPr lang="en-US" dirty="0" err="1"/>
              <a:t>Engelber</a:t>
            </a:r>
            <a:r>
              <a:rPr lang="en-US" dirty="0"/>
              <a:t> (2001), The potential impacts of climate variability and change on health impacts of extreme weather events in the United States, Environ. Health </a:t>
            </a:r>
            <a:r>
              <a:rPr lang="en-US" dirty="0" err="1"/>
              <a:t>Perspect</a:t>
            </a:r>
            <a:r>
              <a:rPr lang="en-US" dirty="0"/>
              <a:t>., 109(2), 191–198.</a:t>
            </a:r>
          </a:p>
          <a:p>
            <a:r>
              <a:rPr lang="en-US" dirty="0" err="1"/>
              <a:t>Groisman</a:t>
            </a:r>
            <a:r>
              <a:rPr lang="en-US" dirty="0"/>
              <a:t>, P. Y., R. W. Knight, D. R. </a:t>
            </a:r>
            <a:r>
              <a:rPr lang="en-US" dirty="0" err="1"/>
              <a:t>Easterling</a:t>
            </a:r>
            <a:r>
              <a:rPr lang="en-US" dirty="0"/>
              <a:t>, T. R. Karl, G. C. </a:t>
            </a:r>
            <a:r>
              <a:rPr lang="en-US" dirty="0" err="1"/>
              <a:t>Hegerl</a:t>
            </a:r>
            <a:r>
              <a:rPr lang="en-US" dirty="0"/>
              <a:t>, and V. N. </a:t>
            </a:r>
            <a:r>
              <a:rPr lang="en-US" dirty="0" err="1"/>
              <a:t>Razuvaev</a:t>
            </a:r>
            <a:r>
              <a:rPr lang="en-US" dirty="0"/>
              <a:t> (2005), Trends in intense precipitation in the climate record, J. </a:t>
            </a:r>
            <a:r>
              <a:rPr lang="en-US" dirty="0" err="1"/>
              <a:t>Clim</a:t>
            </a:r>
            <a:r>
              <a:rPr lang="en-US" dirty="0"/>
              <a:t>., 18(9), 1326–1350, doi:10.1175/JCLI3339.1.</a:t>
            </a:r>
          </a:p>
          <a:p>
            <a:r>
              <a:rPr lang="en-US" dirty="0" err="1"/>
              <a:t>Horberger</a:t>
            </a:r>
            <a:r>
              <a:rPr lang="en-US" dirty="0"/>
              <a:t>, G. M., E. Bernhardt, W. E. Dietrich, E. </a:t>
            </a:r>
            <a:r>
              <a:rPr lang="en-US" dirty="0" err="1"/>
              <a:t>Dara</a:t>
            </a:r>
            <a:r>
              <a:rPr lang="en-US" dirty="0"/>
              <a:t>, G. E. </a:t>
            </a:r>
            <a:r>
              <a:rPr lang="en-US" dirty="0" err="1"/>
              <a:t>Fogg</a:t>
            </a:r>
            <a:r>
              <a:rPr lang="en-US" dirty="0"/>
              <a:t>, and E. . Georgiou (2012), Challenges and opportunities in the hydrologic sciences, Washington, DC.</a:t>
            </a:r>
          </a:p>
          <a:p>
            <a:r>
              <a:rPr lang="en-US" dirty="0"/>
              <a:t>Liang, X., D. P. </a:t>
            </a:r>
            <a:r>
              <a:rPr lang="en-US" dirty="0" err="1"/>
              <a:t>Lettenmaier</a:t>
            </a:r>
            <a:r>
              <a:rPr lang="en-US" dirty="0"/>
              <a:t>, E. F. Wood, and S. J. Burges (1994), A simple </a:t>
            </a:r>
            <a:r>
              <a:rPr lang="en-US" dirty="0" err="1"/>
              <a:t>hydrologically</a:t>
            </a:r>
            <a:r>
              <a:rPr lang="en-US" dirty="0"/>
              <a:t> based model of land surface water and energy fluxes for general circulation models, J. </a:t>
            </a:r>
            <a:r>
              <a:rPr lang="en-US" dirty="0" err="1"/>
              <a:t>Geophys</a:t>
            </a:r>
            <a:r>
              <a:rPr lang="en-US" dirty="0"/>
              <a:t>. Res., 99(D7), 14415, doi:10.1029/94JD00483.</a:t>
            </a:r>
          </a:p>
          <a:p>
            <a:r>
              <a:rPr lang="en-US" dirty="0" err="1"/>
              <a:t>Maidment</a:t>
            </a:r>
            <a:r>
              <a:rPr lang="en-US" dirty="0"/>
              <a:t>, B. D. R. (2015), A Conceptual Framework for the National Flood Interoperability Experiment.</a:t>
            </a:r>
          </a:p>
          <a:p>
            <a:r>
              <a:rPr lang="en-US" dirty="0"/>
              <a:t>National Science Board (2007), </a:t>
            </a:r>
            <a:r>
              <a:rPr lang="en-US" dirty="0" err="1"/>
              <a:t>Hurrican</a:t>
            </a:r>
            <a:r>
              <a:rPr lang="en-US" dirty="0"/>
              <a:t> warning: The critical need for a national hurricane research initiative, Arlington, VA.</a:t>
            </a:r>
          </a:p>
          <a:p>
            <a:r>
              <a:rPr lang="en-US" dirty="0"/>
              <a:t>NOAA’s National Weather Service (2014), NOAA’s National Weather Service, Hydrologic Information Center, Available from: http://</a:t>
            </a:r>
            <a:r>
              <a:rPr lang="en-US" dirty="0" err="1"/>
              <a:t>www.nws.noaa.gov</a:t>
            </a:r>
            <a:r>
              <a:rPr lang="en-US" dirty="0"/>
              <a:t>/hic/ (Accessed 1 April 2015)</a:t>
            </a:r>
          </a:p>
          <a:p>
            <a:r>
              <a:rPr lang="en-US" dirty="0" err="1"/>
              <a:t>Vörösmarty</a:t>
            </a:r>
            <a:r>
              <a:rPr lang="en-US" dirty="0"/>
              <a:t>, C. J., C. </a:t>
            </a:r>
            <a:r>
              <a:rPr lang="en-US" dirty="0" err="1"/>
              <a:t>Pahl-Wostl</a:t>
            </a:r>
            <a:r>
              <a:rPr lang="en-US" dirty="0"/>
              <a:t>, S. E. Bunn, and R. </a:t>
            </a:r>
            <a:r>
              <a:rPr lang="en-US" dirty="0" err="1"/>
              <a:t>Lawford</a:t>
            </a:r>
            <a:r>
              <a:rPr lang="en-US" dirty="0"/>
              <a:t> (2013), Global water, the </a:t>
            </a:r>
            <a:r>
              <a:rPr lang="en-US" dirty="0" err="1"/>
              <a:t>anthropocene</a:t>
            </a:r>
            <a:r>
              <a:rPr lang="en-US" dirty="0"/>
              <a:t> and the transformation of a science, </a:t>
            </a:r>
            <a:r>
              <a:rPr lang="en-US" dirty="0" err="1"/>
              <a:t>Curr</a:t>
            </a:r>
            <a:r>
              <a:rPr lang="en-US" dirty="0"/>
              <a:t>. </a:t>
            </a:r>
            <a:r>
              <a:rPr lang="en-US" dirty="0" err="1"/>
              <a:t>Opin</a:t>
            </a:r>
            <a:r>
              <a:rPr lang="en-US" dirty="0"/>
              <a:t>. Environ. Sustain., 5(6), 539–550, doi:10.1016/j.cosust.2013.10.005.</a:t>
            </a:r>
          </a:p>
          <a:p>
            <a:r>
              <a:rPr lang="en-US" dirty="0" err="1"/>
              <a:t>Wisser</a:t>
            </a:r>
            <a:r>
              <a:rPr lang="en-US" dirty="0"/>
              <a:t>, D., S. </a:t>
            </a:r>
            <a:r>
              <a:rPr lang="en-US" dirty="0" err="1"/>
              <a:t>Frolking</a:t>
            </a:r>
            <a:r>
              <a:rPr lang="en-US" dirty="0"/>
              <a:t>, E. M. Douglas, B. M. </a:t>
            </a:r>
            <a:r>
              <a:rPr lang="en-US" dirty="0" err="1"/>
              <a:t>Fekete</a:t>
            </a:r>
            <a:r>
              <a:rPr lang="en-US" dirty="0"/>
              <a:t>, C. J. </a:t>
            </a:r>
            <a:r>
              <a:rPr lang="en-US" dirty="0" err="1"/>
              <a:t>Vörösmarty</a:t>
            </a:r>
            <a:r>
              <a:rPr lang="en-US" dirty="0"/>
              <a:t>, and A. H. Schumann (2008), Global irrigation water demand: Variability and uncertainties arising from agricultural and climate data sets, </a:t>
            </a:r>
            <a:r>
              <a:rPr lang="en-US" dirty="0" err="1"/>
              <a:t>Geophys</a:t>
            </a:r>
            <a:r>
              <a:rPr lang="en-US" dirty="0"/>
              <a:t>. Res. </a:t>
            </a:r>
            <a:r>
              <a:rPr lang="en-US" dirty="0" err="1"/>
              <a:t>Lett</a:t>
            </a:r>
            <a:r>
              <a:rPr lang="en-US" dirty="0"/>
              <a:t>., 35(24), L24408, doi:10.1029/2008GL035296.</a:t>
            </a:r>
          </a:p>
        </p:txBody>
      </p:sp>
    </p:spTree>
    <p:extLst>
      <p:ext uri="{BB962C8B-B14F-4D97-AF65-F5344CB8AC3E}">
        <p14:creationId xmlns:p14="http://schemas.microsoft.com/office/powerpoint/2010/main" val="230247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963" y="1100300"/>
            <a:ext cx="7543800" cy="3886200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Since 1903: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Floods cost an average $5.4 billion and over 90 lives per year in the United States</a:t>
            </a:r>
            <a:r>
              <a:rPr lang="en-US" baseline="30000" dirty="0" smtClean="0"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1</a:t>
            </a:r>
            <a:endParaRPr lang="en-US" dirty="0">
              <a:effectLst>
                <a:outerShdw blurRad="50800" dist="38100" dir="2700000" algn="tl" rotWithShape="0">
                  <a:schemeClr val="bg1">
                    <a:alpha val="43000"/>
                  </a:schemeClr>
                </a:outerShdw>
              </a:effectLst>
            </a:endParaRP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More than half of fatalities from natural disasters worldwide are caused by floods</a:t>
            </a:r>
          </a:p>
          <a:p>
            <a:r>
              <a:rPr lang="en-US" dirty="0" smtClean="0"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20</a:t>
            </a:r>
            <a:r>
              <a:rPr lang="en-US" baseline="30000" dirty="0" smtClean="0"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th</a:t>
            </a:r>
            <a:r>
              <a:rPr lang="en-US" dirty="0" smtClean="0"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 century hydrological science emphasis has been focused on: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Hill slope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Reach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Small Catchment Scale</a:t>
            </a:r>
            <a:r>
              <a:rPr lang="en-US" baseline="30000" dirty="0" smtClean="0"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2</a:t>
            </a:r>
            <a:endParaRPr lang="en-US" dirty="0" smtClean="0">
              <a:effectLst>
                <a:outerShdw blurRad="50800" dist="38100" dir="2700000" algn="tl" rotWithShape="0">
                  <a:schemeClr val="bg1">
                    <a:alpha val="43000"/>
                  </a:schemeClr>
                </a:outerShdw>
              </a:effectLst>
            </a:endParaRPr>
          </a:p>
          <a:p>
            <a:r>
              <a:rPr lang="en-US" dirty="0" smtClean="0"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21</a:t>
            </a:r>
            <a:r>
              <a:rPr lang="en-US" baseline="30000" dirty="0" smtClean="0"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st</a:t>
            </a:r>
            <a:r>
              <a:rPr lang="en-US" dirty="0" smtClean="0"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 century hydrological science undergoing paradigm shift to ever increasing scales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Global Water Crisis</a:t>
            </a:r>
          </a:p>
          <a:p>
            <a:pPr lvl="1"/>
            <a:r>
              <a:rPr lang="en-US" dirty="0" smtClean="0"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Acceleration of hydrological cycle in response to global climate change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9943" y="5107528"/>
            <a:ext cx="3685624" cy="1215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aseline="30000" dirty="0"/>
              <a:t>1</a:t>
            </a:r>
            <a:r>
              <a:rPr lang="en-US" sz="800" dirty="0" smtClean="0"/>
              <a:t>NOAA’s </a:t>
            </a:r>
            <a:r>
              <a:rPr lang="en-US" sz="800" dirty="0"/>
              <a:t>National Weather Service (2014), NOAA’s National Weather Service, </a:t>
            </a:r>
            <a:endParaRPr lang="en-US" sz="800" dirty="0" smtClean="0"/>
          </a:p>
          <a:p>
            <a:r>
              <a:rPr lang="en-US" sz="800" dirty="0" smtClean="0"/>
              <a:t>Hydrologic </a:t>
            </a:r>
            <a:r>
              <a:rPr lang="en-US" sz="800" dirty="0"/>
              <a:t>Information Center, Available from: http://</a:t>
            </a:r>
            <a:r>
              <a:rPr lang="en-US" sz="800" dirty="0" err="1"/>
              <a:t>www.nws.noaa.gov</a:t>
            </a:r>
            <a:r>
              <a:rPr lang="en-US" sz="800" dirty="0"/>
              <a:t>/hic/ </a:t>
            </a:r>
            <a:endParaRPr lang="en-US" sz="800" dirty="0" smtClean="0"/>
          </a:p>
          <a:p>
            <a:r>
              <a:rPr lang="en-US" sz="800" dirty="0" smtClean="0"/>
              <a:t>(</a:t>
            </a:r>
            <a:r>
              <a:rPr lang="en-US" sz="800" dirty="0"/>
              <a:t>Accessed 1 April 2015</a:t>
            </a:r>
            <a:r>
              <a:rPr lang="en-US" sz="800" dirty="0" smtClean="0"/>
              <a:t>)</a:t>
            </a:r>
          </a:p>
          <a:p>
            <a:endParaRPr lang="en-US" sz="800" dirty="0"/>
          </a:p>
          <a:p>
            <a:r>
              <a:rPr lang="en-US" sz="900" baseline="30000" dirty="0"/>
              <a:t>2</a:t>
            </a:r>
            <a:r>
              <a:rPr lang="en-US" sz="800" dirty="0" smtClean="0"/>
              <a:t>Vörösmarty</a:t>
            </a:r>
            <a:r>
              <a:rPr lang="en-US" sz="800" dirty="0"/>
              <a:t>, C. J., C. </a:t>
            </a:r>
            <a:r>
              <a:rPr lang="en-US" sz="800" dirty="0" err="1"/>
              <a:t>Pahl-Wostl</a:t>
            </a:r>
            <a:r>
              <a:rPr lang="en-US" sz="800" dirty="0"/>
              <a:t>, S. E. Bunn, and R. </a:t>
            </a:r>
            <a:r>
              <a:rPr lang="en-US" sz="800" dirty="0" err="1"/>
              <a:t>Lawford</a:t>
            </a:r>
            <a:r>
              <a:rPr lang="en-US" sz="800" dirty="0"/>
              <a:t> (2013), Global water, </a:t>
            </a:r>
            <a:endParaRPr lang="en-US" sz="800" dirty="0" smtClean="0"/>
          </a:p>
          <a:p>
            <a:r>
              <a:rPr lang="en-US" sz="800" dirty="0" smtClean="0"/>
              <a:t>the </a:t>
            </a:r>
            <a:r>
              <a:rPr lang="en-US" sz="800" dirty="0" err="1"/>
              <a:t>anthropocene</a:t>
            </a:r>
            <a:r>
              <a:rPr lang="en-US" sz="800" dirty="0"/>
              <a:t> and the transformation of a science, </a:t>
            </a:r>
            <a:endParaRPr lang="en-US" sz="800" dirty="0" smtClean="0"/>
          </a:p>
          <a:p>
            <a:r>
              <a:rPr lang="en-US" sz="800" dirty="0" err="1" smtClean="0"/>
              <a:t>Curr</a:t>
            </a:r>
            <a:r>
              <a:rPr lang="en-US" sz="800" dirty="0"/>
              <a:t>. </a:t>
            </a:r>
            <a:r>
              <a:rPr lang="en-US" sz="800" dirty="0" err="1"/>
              <a:t>Opin</a:t>
            </a:r>
            <a:r>
              <a:rPr lang="en-US" sz="800" dirty="0"/>
              <a:t>. Environ. Sustain., 5(6), 539–550, doi:10.1016/j.cosust.2013.10.005.</a:t>
            </a:r>
          </a:p>
          <a:p>
            <a:endParaRPr lang="en-US" sz="800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33189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Macroscale</a:t>
            </a:r>
            <a:r>
              <a:rPr lang="en-US" dirty="0" smtClean="0"/>
              <a:t>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Continental scale water balance and transport models are key components in research and operational efforts relating to national water resources and flood predictions</a:t>
            </a:r>
          </a:p>
          <a:p>
            <a:pPr lvl="1"/>
            <a:r>
              <a:rPr lang="en-US" dirty="0" smtClean="0"/>
              <a:t>Several model frameworks developed in the past two decades</a:t>
            </a:r>
            <a:r>
              <a:rPr lang="en-US" baseline="30000" dirty="0" smtClean="0"/>
              <a:t>3</a:t>
            </a:r>
          </a:p>
          <a:p>
            <a:pPr lvl="1"/>
            <a:r>
              <a:rPr lang="en-US" dirty="0" smtClean="0"/>
              <a:t>Hydrological models vary considerably in processes simulated, input parameters, scale, numerical algorithms</a:t>
            </a:r>
          </a:p>
          <a:p>
            <a:pPr lvl="1"/>
            <a:r>
              <a:rPr lang="en-US" dirty="0" smtClean="0"/>
              <a:t>Few efforts made in comparing models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8377" y="4703145"/>
            <a:ext cx="4335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aseline="30000" dirty="0" smtClean="0"/>
              <a:t>3</a:t>
            </a:r>
            <a:r>
              <a:rPr lang="en-US" sz="900" dirty="0" smtClean="0"/>
              <a:t>Arora</a:t>
            </a:r>
            <a:r>
              <a:rPr lang="en-US" sz="900" dirty="0"/>
              <a:t>, V. K. (2001), Streamflow simulations for continental-scale </a:t>
            </a:r>
            <a:endParaRPr lang="en-US" sz="900" dirty="0" smtClean="0"/>
          </a:p>
          <a:p>
            <a:r>
              <a:rPr lang="en-US" sz="900" dirty="0" smtClean="0"/>
              <a:t>river </a:t>
            </a:r>
            <a:r>
              <a:rPr lang="en-US" sz="900" dirty="0"/>
              <a:t>basins in a global atmospheric general circulation model, Adv. Water </a:t>
            </a:r>
            <a:r>
              <a:rPr lang="en-US" sz="900" dirty="0" err="1"/>
              <a:t>Resour</a:t>
            </a:r>
            <a:r>
              <a:rPr lang="en-US" sz="900" dirty="0"/>
              <a:t>., 24(7), </a:t>
            </a:r>
            <a:endParaRPr lang="en-US" sz="900" dirty="0" smtClean="0"/>
          </a:p>
          <a:p>
            <a:r>
              <a:rPr lang="en-US" sz="900" dirty="0" smtClean="0"/>
              <a:t>775</a:t>
            </a:r>
            <a:r>
              <a:rPr lang="en-US" sz="900" dirty="0"/>
              <a:t>–791, doi:10.1016/S0309-1708(00)00078-6.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836330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and validate the accuracy, speed, and investment required for three </a:t>
            </a:r>
            <a:r>
              <a:rPr lang="en-US" dirty="0" err="1" smtClean="0"/>
              <a:t>macroscale</a:t>
            </a:r>
            <a:r>
              <a:rPr lang="en-US" dirty="0" smtClean="0"/>
              <a:t> hydrological models.</a:t>
            </a:r>
          </a:p>
          <a:p>
            <a:endParaRPr lang="en-US" dirty="0"/>
          </a:p>
          <a:p>
            <a:r>
              <a:rPr lang="en-US" dirty="0" smtClean="0"/>
              <a:t>Gain insights into how geological, biotic, and cultural influences affect each model.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417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outputs of NFIE-Hydro, VIC, and </a:t>
            </a:r>
            <a:r>
              <a:rPr lang="en-US" dirty="0" err="1" smtClean="0"/>
              <a:t>WBMplus</a:t>
            </a:r>
            <a:r>
              <a:rPr lang="en-US" dirty="0" smtClean="0"/>
              <a:t> using same meteorological forcing data.</a:t>
            </a:r>
          </a:p>
          <a:p>
            <a:pPr lvl="1"/>
            <a:r>
              <a:rPr lang="en-US" dirty="0" smtClean="0"/>
              <a:t>Streamflow predictions and Computational statistics</a:t>
            </a:r>
          </a:p>
          <a:p>
            <a:pPr marL="32004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24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Streamflow Predictions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each model’s streamflow predictions against observed time series and statistics from multiple USGS stream gauges</a:t>
            </a:r>
          </a:p>
          <a:p>
            <a:pPr lvl="1"/>
            <a:r>
              <a:rPr lang="en-US" dirty="0" smtClean="0"/>
              <a:t>Gauges will represent a wide diversity of geological, geographical, and climatic regimes</a:t>
            </a:r>
          </a:p>
          <a:p>
            <a:pPr lvl="1"/>
            <a:r>
              <a:rPr lang="en-US" dirty="0" smtClean="0"/>
              <a:t>Comparison will also include performance against each stream’s geology, relief, anthropogenic impacts, and natural landscapes</a:t>
            </a:r>
          </a:p>
          <a:p>
            <a:pPr lvl="2"/>
            <a:r>
              <a:rPr lang="en-US" dirty="0" smtClean="0"/>
              <a:t>Offer insight into how each model’s parameter inputs limit or enhance accuracy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87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Computational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more complex models offer more accurate results?</a:t>
            </a:r>
          </a:p>
          <a:p>
            <a:r>
              <a:rPr lang="en-US" dirty="0" smtClean="0"/>
              <a:t>Are the most accurate models constrained by computational and/or input data preparation investments?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881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WBMplus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hydrology model </a:t>
            </a:r>
          </a:p>
          <a:p>
            <a:pPr lvl="1"/>
            <a:r>
              <a:rPr lang="en-US" dirty="0" smtClean="0"/>
              <a:t>Spatially and temporally explicit parameters</a:t>
            </a:r>
          </a:p>
          <a:p>
            <a:pPr lvl="1"/>
            <a:r>
              <a:rPr lang="en-US" dirty="0" smtClean="0"/>
              <a:t>First large-scale modeling scheme that was applied to the global setting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367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Models full water and energy balances.</a:t>
            </a:r>
          </a:p>
          <a:p>
            <a:pPr lvl="1"/>
            <a:r>
              <a:rPr lang="en-US" dirty="0" smtClean="0"/>
              <a:t>Incorporates leaf area indices and antecedent moisture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9592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39</TotalTime>
  <Words>892</Words>
  <Application>Microsoft Office PowerPoint</Application>
  <PresentationFormat>On-screen Show (4:3)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Impact</vt:lpstr>
      <vt:lpstr>Times New Roman</vt:lpstr>
      <vt:lpstr>Newsprint</vt:lpstr>
      <vt:lpstr>Complexity and Accuracy: A Comparison of Three Hydrological Models</vt:lpstr>
      <vt:lpstr>Motivation</vt:lpstr>
      <vt:lpstr>Macroscale Models</vt:lpstr>
      <vt:lpstr>Goal</vt:lpstr>
      <vt:lpstr>Objectives</vt:lpstr>
      <vt:lpstr>Streamflow Predictions</vt:lpstr>
      <vt:lpstr>Computational Statistics</vt:lpstr>
      <vt:lpstr>WBMplus</vt:lpstr>
      <vt:lpstr>VIC</vt:lpstr>
      <vt:lpstr>NFIE-Hydro</vt:lpstr>
      <vt:lpstr>References</vt:lpstr>
    </vt:vector>
  </TitlesOfParts>
  <Company>The University of Alabama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Complexity and Accuracy: A Comparison of Three Hydrological Models</dc:title>
  <dc:creator>Surface Dynamics Modeling Lab - Columbia</dc:creator>
  <cp:lastModifiedBy>Maidment, David R</cp:lastModifiedBy>
  <cp:revision>4</cp:revision>
  <dcterms:created xsi:type="dcterms:W3CDTF">2015-04-06T21:31:31Z</dcterms:created>
  <dcterms:modified xsi:type="dcterms:W3CDTF">2015-04-23T21:45:51Z</dcterms:modified>
</cp:coreProperties>
</file>