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9" r:id="rId2"/>
    <p:sldMasterId id="2147483952" r:id="rId3"/>
    <p:sldMasterId id="2147483965" r:id="rId4"/>
    <p:sldMasterId id="2147483978" r:id="rId5"/>
    <p:sldMasterId id="2147484134" r:id="rId6"/>
  </p:sldMasterIdLst>
  <p:notesMasterIdLst>
    <p:notesMasterId r:id="rId22"/>
  </p:notesMasterIdLst>
  <p:sldIdLst>
    <p:sldId id="402" r:id="rId7"/>
    <p:sldId id="364" r:id="rId8"/>
    <p:sldId id="438" r:id="rId9"/>
    <p:sldId id="439" r:id="rId10"/>
    <p:sldId id="440" r:id="rId11"/>
    <p:sldId id="441" r:id="rId12"/>
    <p:sldId id="442" r:id="rId13"/>
    <p:sldId id="443" r:id="rId14"/>
    <p:sldId id="444" r:id="rId15"/>
    <p:sldId id="445" r:id="rId16"/>
    <p:sldId id="367" r:id="rId17"/>
    <p:sldId id="369" r:id="rId18"/>
    <p:sldId id="370" r:id="rId19"/>
    <p:sldId id="380" r:id="rId20"/>
    <p:sldId id="45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64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4C22F-9988-489D-AF04-099FFECA48F9}"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61493-C47A-4CB5-A90F-92557A6E847E}" type="slidenum">
              <a:rPr lang="en-US" smtClean="0"/>
              <a:t>‹#›</a:t>
            </a:fld>
            <a:endParaRPr lang="en-US"/>
          </a:p>
        </p:txBody>
      </p:sp>
    </p:spTree>
    <p:extLst>
      <p:ext uri="{BB962C8B-B14F-4D97-AF65-F5344CB8AC3E}">
        <p14:creationId xmlns:p14="http://schemas.microsoft.com/office/powerpoint/2010/main" val="213502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521A414-44EE-410C-A1B8-579872A9817C}" type="slidenum">
              <a:rPr lang="en-US">
                <a:solidFill>
                  <a:prstClr val="black"/>
                </a:solidFill>
              </a:rPr>
              <a:pPr>
                <a:defRPr/>
              </a:pPr>
              <a:t>3</a:t>
            </a:fld>
            <a:endParaRPr lang="en-US">
              <a:solidFill>
                <a:prstClr val="black"/>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baseline="0" dirty="0" smtClean="0"/>
          </a:p>
          <a:p>
            <a:endParaRPr lang="en-US" dirty="0" smtClean="0"/>
          </a:p>
        </p:txBody>
      </p:sp>
    </p:spTree>
    <p:extLst>
      <p:ext uri="{BB962C8B-B14F-4D97-AF65-F5344CB8AC3E}">
        <p14:creationId xmlns:p14="http://schemas.microsoft.com/office/powerpoint/2010/main" val="293158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521A414-44EE-410C-A1B8-579872A9817C}" type="slidenum">
              <a:rPr lang="en-US">
                <a:solidFill>
                  <a:prstClr val="black"/>
                </a:solidFill>
              </a:rPr>
              <a:pPr>
                <a:defRPr/>
              </a:pPr>
              <a:t>5</a:t>
            </a:fld>
            <a:endParaRPr lang="en-US">
              <a:solidFill>
                <a:prstClr val="black"/>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Rating curves are developed on infrequent, as-needed basis, by taking direct measurements of depth and flow, and plotting the curve from this data. The curve is then used to convert real-time measurements of depth into real-time values of discharge.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object of WaterML 2.0 Part 2 is </a:t>
            </a:r>
            <a:r>
              <a:rPr lang="en-US" baseline="0" smtClean="0"/>
              <a:t>to apply the </a:t>
            </a:r>
            <a:r>
              <a:rPr lang="en-US" baseline="0" dirty="0" smtClean="0"/>
              <a:t>OGC O&amp;M conceptual model and WaterML XML schema to convey the set of (stage, discharge</a:t>
            </a:r>
            <a:r>
              <a:rPr lang="en-US" baseline="0" smtClean="0"/>
              <a:t>) values.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Source:  </a:t>
            </a:r>
            <a:r>
              <a:rPr lang="en-US" sz="1200" baseline="0" dirty="0" smtClean="0">
                <a:solidFill>
                  <a:srgbClr val="FFFFFF"/>
                </a:solidFill>
              </a:rPr>
              <a:t>http://</a:t>
            </a:r>
            <a:r>
              <a:rPr lang="en-US" sz="1200" baseline="0" dirty="0" err="1" smtClean="0">
                <a:solidFill>
                  <a:srgbClr val="FFFFFF"/>
                </a:solidFill>
              </a:rPr>
              <a:t>water.usgs.gov</a:t>
            </a:r>
            <a:r>
              <a:rPr lang="en-US" sz="1200" baseline="0" dirty="0" smtClean="0">
                <a:solidFill>
                  <a:srgbClr val="FFFFFF"/>
                </a:solidFill>
              </a:rPr>
              <a:t>/</a:t>
            </a:r>
            <a:r>
              <a:rPr lang="en-US" sz="1200" baseline="0" dirty="0" err="1" smtClean="0">
                <a:solidFill>
                  <a:srgbClr val="FFFFFF"/>
                </a:solidFill>
              </a:rPr>
              <a:t>edu</a:t>
            </a:r>
            <a:r>
              <a:rPr lang="en-US" sz="1200" baseline="0" dirty="0" smtClean="0">
                <a:solidFill>
                  <a:srgbClr val="FFFFFF"/>
                </a:solidFill>
              </a:rPr>
              <a:t>/</a:t>
            </a:r>
            <a:r>
              <a:rPr lang="en-US" sz="1200" baseline="0" dirty="0" err="1" smtClean="0">
                <a:solidFill>
                  <a:srgbClr val="FFFFFF"/>
                </a:solidFill>
              </a:rPr>
              <a:t>measureflow.html</a:t>
            </a:r>
            <a:r>
              <a:rPr lang="en-US" sz="1200" baseline="0" dirty="0" smtClean="0">
                <a:solidFill>
                  <a:srgbClr val="FFFFFF"/>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FFFFFF"/>
                </a:solidFill>
              </a:rPr>
              <a:t>See also:</a:t>
            </a:r>
            <a:r>
              <a:rPr lang="en-US" baseline="0" dirty="0" smtClean="0"/>
              <a:t> </a:t>
            </a:r>
            <a:r>
              <a:rPr lang="en-US" sz="1200" dirty="0" smtClean="0">
                <a:solidFill>
                  <a:srgbClr val="FFFFFF"/>
                </a:solidFill>
              </a:rPr>
              <a:t>OGC 13-021r3 WaterML 2.0 – Part 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33158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521A414-44EE-410C-A1B8-579872A9817C}" type="slidenum">
              <a:rPr lang="en-US">
                <a:solidFill>
                  <a:prstClr val="black"/>
                </a:solidFill>
              </a:rPr>
              <a:pPr>
                <a:defRPr/>
              </a:pPr>
              <a:t>6</a:t>
            </a:fld>
            <a:endParaRPr lang="en-US">
              <a:solidFill>
                <a:prstClr val="black"/>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Graph</a:t>
            </a:r>
            <a:r>
              <a:rPr lang="en-US" baseline="0" dirty="0" smtClean="0"/>
              <a:t> source:  http://</a:t>
            </a:r>
            <a:r>
              <a:rPr lang="en-US" baseline="0" dirty="0" err="1" smtClean="0"/>
              <a:t>waterdata.usgs.gov</a:t>
            </a:r>
            <a:r>
              <a:rPr lang="en-US" baseline="0" dirty="0" smtClean="0"/>
              <a:t>/</a:t>
            </a:r>
            <a:r>
              <a:rPr lang="en-US" baseline="0" dirty="0" err="1" smtClean="0"/>
              <a:t>nwis</a:t>
            </a:r>
            <a:r>
              <a:rPr lang="en-US" baseline="0" dirty="0" smtClean="0"/>
              <a:t>/uv?cb_00060=on&amp;cb_00065=on&amp;cb_00065=</a:t>
            </a:r>
            <a:r>
              <a:rPr lang="en-US" baseline="0" dirty="0" err="1" smtClean="0"/>
              <a:t>on&amp;format</a:t>
            </a:r>
            <a:r>
              <a:rPr lang="en-US" baseline="0" dirty="0" smtClean="0"/>
              <a:t>=</a:t>
            </a:r>
            <a:r>
              <a:rPr lang="en-US" baseline="0" dirty="0" err="1" smtClean="0"/>
              <a:t>gif_default&amp;site_no</a:t>
            </a:r>
            <a:r>
              <a:rPr lang="en-US" baseline="0" dirty="0" smtClean="0"/>
              <a:t>=08158000&amp;period=&amp;</a:t>
            </a:r>
            <a:r>
              <a:rPr lang="en-US" baseline="0" dirty="0" err="1" smtClean="0"/>
              <a:t>begin_date</a:t>
            </a:r>
            <a:r>
              <a:rPr lang="en-US" baseline="0" dirty="0" smtClean="0"/>
              <a:t>=2015-02-02&amp;end_date=2015-02-16</a:t>
            </a:r>
            <a:endParaRPr lang="en-US" dirty="0" smtClean="0"/>
          </a:p>
        </p:txBody>
      </p:sp>
    </p:spTree>
    <p:extLst>
      <p:ext uri="{BB962C8B-B14F-4D97-AF65-F5344CB8AC3E}">
        <p14:creationId xmlns:p14="http://schemas.microsoft.com/office/powerpoint/2010/main" val="216771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521A414-44EE-410C-A1B8-579872A9817C}" type="slidenum">
              <a:rPr lang="en-US">
                <a:solidFill>
                  <a:prstClr val="black"/>
                </a:solidFill>
              </a:rPr>
              <a:pPr>
                <a:defRPr/>
              </a:pPr>
              <a:t>9</a:t>
            </a:fld>
            <a:endParaRPr lang="en-US">
              <a:solidFill>
                <a:prstClr val="black"/>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already have rating curves at gages, and we can determine rating curves for any cross-section developed for hydraulic models.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That still doesn’t give us rating curves for all the </a:t>
            </a:r>
            <a:r>
              <a:rPr lang="en-US" baseline="0" dirty="0" err="1" smtClean="0"/>
              <a:t>NHDPlus</a:t>
            </a:r>
            <a:r>
              <a:rPr lang="en-US" baseline="0" dirty="0" smtClean="0"/>
              <a:t> reaches.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can work from NED 10m, or LIDAR where available, to extract cross-sections where needed. Accuracy may vary!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then take a large-scale hydraulic model (SPRNT) to develop rating curves for all known cross-sections.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97080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mn-lt"/>
                <a:ea typeface="+mn-ea"/>
                <a:cs typeface="+mn-cs"/>
              </a:rPr>
              <a:t>(</a:t>
            </a:r>
            <a:r>
              <a:rPr lang="en-US" dirty="0">
                <a:latin typeface="+mn-lt"/>
                <a:ea typeface="+mn-ea"/>
                <a:cs typeface="+mn-cs"/>
              </a:rPr>
              <a:t>1)    A four-year international effort has been undertaken to reconcile WaterML with international standards;</a:t>
            </a:r>
          </a:p>
          <a:p>
            <a:pPr>
              <a:defRPr/>
            </a:pPr>
            <a:r>
              <a:rPr lang="en-US" dirty="0">
                <a:latin typeface="+mn-lt"/>
                <a:ea typeface="+mn-ea"/>
                <a:cs typeface="+mn-cs"/>
              </a:rPr>
              <a:t>(2)    This effort was initiated with the establishment of an Hydrology Domain Working Group by the Open Geospatial Consortium in September 2008;</a:t>
            </a:r>
          </a:p>
          <a:p>
            <a:pPr>
              <a:defRPr/>
            </a:pPr>
            <a:r>
              <a:rPr lang="en-US" dirty="0">
                <a:latin typeface="+mn-lt"/>
                <a:ea typeface="+mn-ea"/>
                <a:cs typeface="+mn-cs"/>
              </a:rPr>
              <a:t>(3)    An OGC representative attended the WMO Congress of the Commission for Hydrology in 2008</a:t>
            </a:r>
          </a:p>
          <a:p>
            <a:pPr>
              <a:defRPr/>
            </a:pPr>
            <a:r>
              <a:rPr lang="en-US" dirty="0">
                <a:latin typeface="+mn-lt"/>
                <a:ea typeface="+mn-ea"/>
                <a:cs typeface="+mn-cs"/>
              </a:rPr>
              <a:t>(4)    A formal agreement between Secretary General of WMO and President of OGC in 2009 to jointly develop standards for hydrology, climatology, oceanography and climatology;</a:t>
            </a:r>
          </a:p>
          <a:p>
            <a:pPr>
              <a:defRPr/>
            </a:pPr>
            <a:r>
              <a:rPr lang="en-US" dirty="0">
                <a:latin typeface="+mn-lt"/>
                <a:ea typeface="+mn-ea"/>
                <a:cs typeface="+mn-cs"/>
              </a:rPr>
              <a:t>(5)    The joint OGC/WMO Hydrology Domain Working Group was supported by a large work effort, annual week-long workshops, four interoperability experiments for surface and groundwater data exchange, and participation by many countries;</a:t>
            </a:r>
          </a:p>
          <a:p>
            <a:pPr>
              <a:defRPr/>
            </a:pPr>
            <a:r>
              <a:rPr lang="en-US" dirty="0">
                <a:latin typeface="+mn-lt"/>
                <a:ea typeface="+mn-ea"/>
                <a:cs typeface="+mn-cs"/>
              </a:rPr>
              <a:t>(6)    In June 2012, the OGC voted to adopt the revised version, WaterML2 as an international standard for exchange of water resources time series (the first such public standard that has existed);</a:t>
            </a:r>
          </a:p>
          <a:p>
            <a:pPr>
              <a:defRPr/>
            </a:pPr>
            <a:r>
              <a:rPr lang="en-US" dirty="0">
                <a:latin typeface="+mn-lt"/>
                <a:ea typeface="+mn-ea"/>
                <a:cs typeface="+mn-cs"/>
              </a:rPr>
              <a:t>(7)    This Congress to the WMO Commission for Hydrology to whom I am speaking is considering WaterML2 for adoption as an official standard by </a:t>
            </a:r>
            <a:r>
              <a:rPr lang="en-US" dirty="0" smtClean="0">
                <a:latin typeface="+mn-lt"/>
                <a:ea typeface="+mn-ea"/>
                <a:cs typeface="+mn-cs"/>
              </a:rPr>
              <a:t>WMO</a:t>
            </a:r>
          </a:p>
          <a:p>
            <a:pPr>
              <a:defRPr/>
            </a:pPr>
            <a:r>
              <a:rPr lang="en-US" dirty="0" smtClean="0">
                <a:latin typeface="+mn-lt"/>
                <a:ea typeface="+mn-ea"/>
                <a:cs typeface="+mn-cs"/>
              </a:rPr>
              <a:t>(8)    WaterML 2.0 Part 2 – Ratings and </a:t>
            </a:r>
            <a:r>
              <a:rPr lang="en-US" dirty="0" err="1" smtClean="0">
                <a:latin typeface="+mn-lt"/>
                <a:ea typeface="+mn-ea"/>
                <a:cs typeface="+mn-cs"/>
              </a:rPr>
              <a:t>Gagings</a:t>
            </a:r>
            <a:r>
              <a:rPr lang="en-US" baseline="0" dirty="0" smtClean="0">
                <a:latin typeface="+mn-lt"/>
                <a:ea typeface="+mn-ea"/>
                <a:cs typeface="+mn-cs"/>
              </a:rPr>
              <a:t> is ready for public comment, pending OGC approval to post.</a:t>
            </a:r>
            <a:endParaRPr lang="en-US" dirty="0"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752" eaLnBrk="0" hangingPunct="0">
              <a:defRPr sz="1000" b="1">
                <a:solidFill>
                  <a:schemeClr val="tx1"/>
                </a:solidFill>
                <a:latin typeface="CG Times" charset="0"/>
                <a:ea typeface="ＭＳ Ｐゴシック" charset="0"/>
                <a:cs typeface="ＭＳ Ｐゴシック" charset="0"/>
              </a:defRPr>
            </a:lvl1pPr>
            <a:lvl2pPr marL="737304" indent="-283578" defTabSz="913752" eaLnBrk="0" hangingPunct="0">
              <a:defRPr sz="1000" b="1">
                <a:solidFill>
                  <a:schemeClr val="tx1"/>
                </a:solidFill>
                <a:latin typeface="CG Times" charset="0"/>
                <a:ea typeface="ＭＳ Ｐゴシック" charset="0"/>
              </a:defRPr>
            </a:lvl2pPr>
            <a:lvl3pPr marL="1134313" indent="-226863" defTabSz="913752" eaLnBrk="0" hangingPunct="0">
              <a:defRPr sz="1000" b="1">
                <a:solidFill>
                  <a:schemeClr val="tx1"/>
                </a:solidFill>
                <a:latin typeface="CG Times" charset="0"/>
                <a:ea typeface="ＭＳ Ｐゴシック" charset="0"/>
              </a:defRPr>
            </a:lvl3pPr>
            <a:lvl4pPr marL="1588038" indent="-226863" defTabSz="913752" eaLnBrk="0" hangingPunct="0">
              <a:defRPr sz="1000" b="1">
                <a:solidFill>
                  <a:schemeClr val="tx1"/>
                </a:solidFill>
                <a:latin typeface="CG Times" charset="0"/>
                <a:ea typeface="ＭＳ Ｐゴシック" charset="0"/>
              </a:defRPr>
            </a:lvl4pPr>
            <a:lvl5pPr marL="2041764" indent="-226863" defTabSz="913752" eaLnBrk="0" hangingPunct="0">
              <a:defRPr sz="1000" b="1">
                <a:solidFill>
                  <a:schemeClr val="tx1"/>
                </a:solidFill>
                <a:latin typeface="CG Times" charset="0"/>
                <a:ea typeface="ＭＳ Ｐゴシック" charset="0"/>
              </a:defRPr>
            </a:lvl5pPr>
            <a:lvl6pPr marL="2495489" indent="-226863" defTabSz="913752" eaLnBrk="0" fontAlgn="base" hangingPunct="0">
              <a:spcBef>
                <a:spcPct val="0"/>
              </a:spcBef>
              <a:spcAft>
                <a:spcPct val="0"/>
              </a:spcAft>
              <a:defRPr sz="1000" b="1">
                <a:solidFill>
                  <a:schemeClr val="tx1"/>
                </a:solidFill>
                <a:latin typeface="CG Times" charset="0"/>
                <a:ea typeface="ＭＳ Ｐゴシック" charset="0"/>
              </a:defRPr>
            </a:lvl6pPr>
            <a:lvl7pPr marL="2949214" indent="-226863" defTabSz="913752" eaLnBrk="0" fontAlgn="base" hangingPunct="0">
              <a:spcBef>
                <a:spcPct val="0"/>
              </a:spcBef>
              <a:spcAft>
                <a:spcPct val="0"/>
              </a:spcAft>
              <a:defRPr sz="1000" b="1">
                <a:solidFill>
                  <a:schemeClr val="tx1"/>
                </a:solidFill>
                <a:latin typeface="CG Times" charset="0"/>
                <a:ea typeface="ＭＳ Ｐゴシック" charset="0"/>
              </a:defRPr>
            </a:lvl7pPr>
            <a:lvl8pPr marL="3402940" indent="-226863" defTabSz="913752" eaLnBrk="0" fontAlgn="base" hangingPunct="0">
              <a:spcBef>
                <a:spcPct val="0"/>
              </a:spcBef>
              <a:spcAft>
                <a:spcPct val="0"/>
              </a:spcAft>
              <a:defRPr sz="1000" b="1">
                <a:solidFill>
                  <a:schemeClr val="tx1"/>
                </a:solidFill>
                <a:latin typeface="CG Times" charset="0"/>
                <a:ea typeface="ＭＳ Ｐゴシック" charset="0"/>
              </a:defRPr>
            </a:lvl8pPr>
            <a:lvl9pPr marL="3856665" indent="-226863" defTabSz="913752" eaLnBrk="0" fontAlgn="base" hangingPunct="0">
              <a:spcBef>
                <a:spcPct val="0"/>
              </a:spcBef>
              <a:spcAft>
                <a:spcPct val="0"/>
              </a:spcAft>
              <a:defRPr sz="1000" b="1">
                <a:solidFill>
                  <a:schemeClr val="tx1"/>
                </a:solidFill>
                <a:latin typeface="CG Times" charset="0"/>
                <a:ea typeface="ＭＳ Ｐゴシック" charset="0"/>
              </a:defRPr>
            </a:lvl9pPr>
          </a:lstStyle>
          <a:p>
            <a:fld id="{FA829A22-656D-8040-987F-F697D7D03989}" type="slidenum">
              <a:rPr lang="en-US" sz="1200">
                <a:solidFill>
                  <a:srgbClr val="000000"/>
                </a:solidFill>
                <a:latin typeface="Calibri" charset="0"/>
                <a:cs typeface="Arial" charset="0"/>
              </a:rPr>
              <a:pPr/>
              <a:t>11</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141736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source:  http://</a:t>
            </a:r>
            <a:r>
              <a:rPr lang="en-US" dirty="0" err="1" smtClean="0"/>
              <a:t>waterdata.usgs.gov</a:t>
            </a:r>
            <a:r>
              <a:rPr lang="en-US" dirty="0" smtClean="0"/>
              <a:t>/</a:t>
            </a:r>
            <a:r>
              <a:rPr lang="en-US" dirty="0" err="1" smtClean="0"/>
              <a:t>nwis</a:t>
            </a:r>
            <a:r>
              <a:rPr lang="en-US" dirty="0" smtClean="0"/>
              <a:t>/uv?cb_00065=on&amp;cb_00065=</a:t>
            </a:r>
            <a:r>
              <a:rPr lang="en-US" dirty="0" err="1" smtClean="0"/>
              <a:t>on&amp;format</a:t>
            </a:r>
            <a:r>
              <a:rPr lang="en-US" dirty="0" smtClean="0"/>
              <a:t>=</a:t>
            </a:r>
            <a:r>
              <a:rPr lang="en-US" dirty="0" err="1" smtClean="0"/>
              <a:t>html&amp;site_no</a:t>
            </a:r>
            <a:r>
              <a:rPr lang="en-US" dirty="0" smtClean="0"/>
              <a:t>=08158000&amp;period=&amp;</a:t>
            </a:r>
            <a:r>
              <a:rPr lang="en-US" dirty="0" err="1" smtClean="0"/>
              <a:t>begin_date</a:t>
            </a:r>
            <a:r>
              <a:rPr lang="en-US" dirty="0" smtClean="0"/>
              <a:t>=2015-02-02&amp;end_date=2015-02-16</a:t>
            </a:r>
          </a:p>
          <a:p>
            <a:r>
              <a:rPr lang="en-US" dirty="0" smtClean="0"/>
              <a:t>Graph source:  http://</a:t>
            </a:r>
            <a:r>
              <a:rPr lang="en-US" dirty="0" err="1" smtClean="0"/>
              <a:t>waterdata.usgs.gov</a:t>
            </a:r>
            <a:r>
              <a:rPr lang="en-US" dirty="0" smtClean="0"/>
              <a:t>/</a:t>
            </a:r>
            <a:r>
              <a:rPr lang="en-US" dirty="0" err="1" smtClean="0"/>
              <a:t>nwis</a:t>
            </a:r>
            <a:r>
              <a:rPr lang="en-US" dirty="0" smtClean="0"/>
              <a:t>/uv?cb_00060=on&amp;cb_00065=on&amp;cb_00065=</a:t>
            </a:r>
            <a:r>
              <a:rPr lang="en-US" dirty="0" err="1" smtClean="0"/>
              <a:t>on&amp;format</a:t>
            </a:r>
            <a:r>
              <a:rPr lang="en-US" dirty="0" smtClean="0"/>
              <a:t>=</a:t>
            </a:r>
            <a:r>
              <a:rPr lang="en-US" dirty="0" err="1" smtClean="0"/>
              <a:t>gif_default&amp;site_no</a:t>
            </a:r>
            <a:r>
              <a:rPr lang="en-US" dirty="0" smtClean="0"/>
              <a:t>=08158000&amp;period=&amp;</a:t>
            </a:r>
            <a:r>
              <a:rPr lang="en-US" dirty="0" err="1" smtClean="0"/>
              <a:t>begin_date</a:t>
            </a:r>
            <a:r>
              <a:rPr lang="en-US" dirty="0" smtClean="0"/>
              <a:t>=2015-02-02&amp;end_date=2015-02-16</a:t>
            </a:r>
            <a:endParaRPr lang="en-US" dirty="0"/>
          </a:p>
        </p:txBody>
      </p:sp>
      <p:sp>
        <p:nvSpPr>
          <p:cNvPr id="4" name="Slide Number Placeholder 3"/>
          <p:cNvSpPr>
            <a:spLocks noGrp="1"/>
          </p:cNvSpPr>
          <p:nvPr>
            <p:ph type="sldNum" sz="quarter" idx="10"/>
          </p:nvPr>
        </p:nvSpPr>
        <p:spPr/>
        <p:txBody>
          <a:bodyPr/>
          <a:lstStyle/>
          <a:p>
            <a:fld id="{004B1322-6554-8445-8574-7BB03C21D72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0856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ea typeface="ＭＳ Ｐゴシック" charset="0"/>
                <a:cs typeface="ＭＳ Ｐゴシック" charset="0"/>
              </a:rPr>
              <a:t>Increasingly, national water data is being published using</a:t>
            </a:r>
            <a:r>
              <a:rPr lang="en-US" baseline="0" dirty="0" smtClean="0">
                <a:ea typeface="ＭＳ Ｐゴシック" charset="0"/>
                <a:cs typeface="ＭＳ Ｐゴシック" charset="0"/>
              </a:rPr>
              <a:t> WaterML to describe time series of observations and model results. This is the current output from the US Geological Survey for one of their tens of thousands of river gauges (this one is on the Colorado River in Austin TX). </a:t>
            </a:r>
            <a:endParaRPr lang="en-US" dirty="0">
              <a:ea typeface="ＭＳ Ｐゴシック" charset="0"/>
              <a:cs typeface="ＭＳ Ｐゴシック"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752" eaLnBrk="0" hangingPunct="0">
              <a:defRPr sz="1000" b="1">
                <a:solidFill>
                  <a:schemeClr val="tx1"/>
                </a:solidFill>
                <a:latin typeface="CG Times" charset="0"/>
                <a:ea typeface="ＭＳ Ｐゴシック" charset="0"/>
                <a:cs typeface="ＭＳ Ｐゴシック" charset="0"/>
              </a:defRPr>
            </a:lvl1pPr>
            <a:lvl2pPr marL="737304" indent="-283578" defTabSz="913752" eaLnBrk="0" hangingPunct="0">
              <a:defRPr sz="1000" b="1">
                <a:solidFill>
                  <a:schemeClr val="tx1"/>
                </a:solidFill>
                <a:latin typeface="CG Times" charset="0"/>
                <a:ea typeface="ＭＳ Ｐゴシック" charset="0"/>
              </a:defRPr>
            </a:lvl2pPr>
            <a:lvl3pPr marL="1134313" indent="-226863" defTabSz="913752" eaLnBrk="0" hangingPunct="0">
              <a:defRPr sz="1000" b="1">
                <a:solidFill>
                  <a:schemeClr val="tx1"/>
                </a:solidFill>
                <a:latin typeface="CG Times" charset="0"/>
                <a:ea typeface="ＭＳ Ｐゴシック" charset="0"/>
              </a:defRPr>
            </a:lvl3pPr>
            <a:lvl4pPr marL="1588038" indent="-226863" defTabSz="913752" eaLnBrk="0" hangingPunct="0">
              <a:defRPr sz="1000" b="1">
                <a:solidFill>
                  <a:schemeClr val="tx1"/>
                </a:solidFill>
                <a:latin typeface="CG Times" charset="0"/>
                <a:ea typeface="ＭＳ Ｐゴシック" charset="0"/>
              </a:defRPr>
            </a:lvl4pPr>
            <a:lvl5pPr marL="2041764" indent="-226863" defTabSz="913752" eaLnBrk="0" hangingPunct="0">
              <a:defRPr sz="1000" b="1">
                <a:solidFill>
                  <a:schemeClr val="tx1"/>
                </a:solidFill>
                <a:latin typeface="CG Times" charset="0"/>
                <a:ea typeface="ＭＳ Ｐゴシック" charset="0"/>
              </a:defRPr>
            </a:lvl5pPr>
            <a:lvl6pPr marL="2495489" indent="-226863" defTabSz="913752" eaLnBrk="0" fontAlgn="base" hangingPunct="0">
              <a:spcBef>
                <a:spcPct val="0"/>
              </a:spcBef>
              <a:spcAft>
                <a:spcPct val="0"/>
              </a:spcAft>
              <a:defRPr sz="1000" b="1">
                <a:solidFill>
                  <a:schemeClr val="tx1"/>
                </a:solidFill>
                <a:latin typeface="CG Times" charset="0"/>
                <a:ea typeface="ＭＳ Ｐゴシック" charset="0"/>
              </a:defRPr>
            </a:lvl6pPr>
            <a:lvl7pPr marL="2949214" indent="-226863" defTabSz="913752" eaLnBrk="0" fontAlgn="base" hangingPunct="0">
              <a:spcBef>
                <a:spcPct val="0"/>
              </a:spcBef>
              <a:spcAft>
                <a:spcPct val="0"/>
              </a:spcAft>
              <a:defRPr sz="1000" b="1">
                <a:solidFill>
                  <a:schemeClr val="tx1"/>
                </a:solidFill>
                <a:latin typeface="CG Times" charset="0"/>
                <a:ea typeface="ＭＳ Ｐゴシック" charset="0"/>
              </a:defRPr>
            </a:lvl7pPr>
            <a:lvl8pPr marL="3402940" indent="-226863" defTabSz="913752" eaLnBrk="0" fontAlgn="base" hangingPunct="0">
              <a:spcBef>
                <a:spcPct val="0"/>
              </a:spcBef>
              <a:spcAft>
                <a:spcPct val="0"/>
              </a:spcAft>
              <a:defRPr sz="1000" b="1">
                <a:solidFill>
                  <a:schemeClr val="tx1"/>
                </a:solidFill>
                <a:latin typeface="CG Times" charset="0"/>
                <a:ea typeface="ＭＳ Ｐゴシック" charset="0"/>
              </a:defRPr>
            </a:lvl8pPr>
            <a:lvl9pPr marL="3856665" indent="-226863" defTabSz="913752" eaLnBrk="0" fontAlgn="base" hangingPunct="0">
              <a:spcBef>
                <a:spcPct val="0"/>
              </a:spcBef>
              <a:spcAft>
                <a:spcPct val="0"/>
              </a:spcAft>
              <a:defRPr sz="1000" b="1">
                <a:solidFill>
                  <a:schemeClr val="tx1"/>
                </a:solidFill>
                <a:latin typeface="CG Times" charset="0"/>
                <a:ea typeface="ＭＳ Ｐゴシック" charset="0"/>
              </a:defRPr>
            </a:lvl9pPr>
          </a:lstStyle>
          <a:p>
            <a:fld id="{FAA79957-7226-064B-9B4D-802AEDB78A37}" type="slidenum">
              <a:rPr lang="en-US" sz="1200">
                <a:solidFill>
                  <a:srgbClr val="000000"/>
                </a:solidFill>
                <a:latin typeface="Calibri" charset="0"/>
                <a:cs typeface="Arial" charset="0"/>
              </a:rPr>
              <a:pPr/>
              <a:t>14</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97060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13197B-2328-4929-A61A-B76DE803354B}"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144613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3197B-2328-4929-A61A-B76DE803354B}"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34467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3197B-2328-4929-A61A-B76DE803354B}"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3643071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90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63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819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308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00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02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0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13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3197B-2328-4929-A61A-B76DE803354B}"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74033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661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286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237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pic>
        <p:nvPicPr>
          <p:cNvPr id="7" name="Picture 6" descr="MoleculeTracer.png"/>
          <p:cNvPicPr>
            <a:picLocks noChangeAspect="1"/>
          </p:cNvPicPr>
          <p:nvPr/>
        </p:nvPicPr>
        <p:blipFill>
          <a:blip r:embed="rId2"/>
          <a:stretch>
            <a:fillRect/>
          </a:stretch>
        </p:blipFill>
        <p:spPr>
          <a:xfrm>
            <a:off x="1674019" y="-3297"/>
            <a:ext cx="5795963" cy="3943372"/>
          </a:xfrm>
          <a:prstGeom prst="rect">
            <a:avLst/>
          </a:prstGeom>
        </p:spPr>
      </p:pic>
    </p:spTree>
    <p:extLst>
      <p:ext uri="{BB962C8B-B14F-4D97-AF65-F5344CB8AC3E}">
        <p14:creationId xmlns:p14="http://schemas.microsoft.com/office/powerpoint/2010/main" val="3603819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78356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519824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575333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941654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20888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06639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3197B-2328-4929-A61A-B76DE803354B}"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177881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87496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169073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488808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86312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416480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pic>
        <p:nvPicPr>
          <p:cNvPr id="7" name="Picture 6" descr="MoleculeTracer.png"/>
          <p:cNvPicPr>
            <a:picLocks noChangeAspect="1"/>
          </p:cNvPicPr>
          <p:nvPr/>
        </p:nvPicPr>
        <p:blipFill>
          <a:blip r:embed="rId2"/>
          <a:stretch>
            <a:fillRect/>
          </a:stretch>
        </p:blipFill>
        <p:spPr>
          <a:xfrm>
            <a:off x="1674019" y="-3297"/>
            <a:ext cx="5795963" cy="3943372"/>
          </a:xfrm>
          <a:prstGeom prst="rect">
            <a:avLst/>
          </a:prstGeom>
        </p:spPr>
      </p:pic>
    </p:spTree>
    <p:extLst>
      <p:ext uri="{BB962C8B-B14F-4D97-AF65-F5344CB8AC3E}">
        <p14:creationId xmlns:p14="http://schemas.microsoft.com/office/powerpoint/2010/main" val="3617400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640516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026734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197533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63400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13197B-2328-4929-A61A-B76DE803354B}"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3319516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682743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583075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943677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235957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185820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076108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603002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4" name="Rectangle 2"/>
          <p:cNvSpPr>
            <a:spLocks/>
          </p:cNvSpPr>
          <p:nvPr/>
        </p:nvSpPr>
        <p:spPr bwMode="hidden">
          <a:xfrm>
            <a:off x="0" y="0"/>
            <a:ext cx="9144000" cy="5257800"/>
          </a:xfrm>
          <a:prstGeom prst="rect">
            <a:avLst/>
          </a:prstGeom>
          <a:gradFill rotWithShape="0">
            <a:gsLst>
              <a:gs pos="0">
                <a:srgbClr val="004575"/>
              </a:gs>
              <a:gs pos="100000">
                <a:srgbClr val="007AC2"/>
              </a:gs>
            </a:gsLst>
            <a:lin ang="2400000" scaled="1"/>
          </a:gra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000000"/>
              </a:solidFill>
            </a:endParaRPr>
          </a:p>
        </p:txBody>
      </p:sp>
      <p:sp>
        <p:nvSpPr>
          <p:cNvPr id="2" name="Title 1"/>
          <p:cNvSpPr>
            <a:spLocks noGrp="1"/>
          </p:cNvSpPr>
          <p:nvPr>
            <p:ph type="ctrTitle"/>
          </p:nvPr>
        </p:nvSpPr>
        <p:spPr>
          <a:xfrm>
            <a:off x="1371600" y="1828800"/>
            <a:ext cx="6400800" cy="1271016"/>
          </a:xfrm>
        </p:spPr>
        <p:txBody>
          <a:bodyPr anchor="b">
            <a:noAutofit/>
          </a:bodyPr>
          <a:lstStyle>
            <a:lvl1pPr algn="l">
              <a:defRPr sz="5400" b="1" i="0">
                <a:solidFill>
                  <a:srgbClr val="FFFFFF"/>
                </a:solidFill>
                <a:latin typeface="+mj-lt"/>
                <a:cs typeface="Avenir LT Std 55 Roman"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46120"/>
            <a:ext cx="6400800" cy="758952"/>
          </a:xfrm>
        </p:spPr>
        <p:txBody>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8495318"/>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5257800"/>
          </a:xfrm>
          <a:prstGeom prst="rect">
            <a:avLst/>
          </a:prstGeom>
          <a:solidFill>
            <a:srgbClr val="B9E0F7">
              <a:alpha val="59999"/>
            </a:srgb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C8DF93"/>
              </a:solidFill>
            </a:endParaRPr>
          </a:p>
        </p:txBody>
      </p:sp>
      <p:sp>
        <p:nvSpPr>
          <p:cNvPr id="5"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000000"/>
              </a:solidFill>
            </a:endParaRPr>
          </a:p>
        </p:txBody>
      </p:sp>
      <p:sp>
        <p:nvSpPr>
          <p:cNvPr id="2" name="Title 1"/>
          <p:cNvSpPr>
            <a:spLocks noGrp="1"/>
          </p:cNvSpPr>
          <p:nvPr>
            <p:ph type="title"/>
          </p:nvPr>
        </p:nvSpPr>
        <p:spPr>
          <a:xfrm>
            <a:off x="685800" y="457200"/>
            <a:ext cx="7315200" cy="484631"/>
          </a:xfrm>
        </p:spPr>
        <p:txBody>
          <a:bodyPr/>
          <a:lstStyle>
            <a:lvl1pPr>
              <a:defRPr lang="en-US" sz="3000" b="1" i="0" kern="1200" dirty="0">
                <a:solidFill>
                  <a:srgbClr val="007AC2"/>
                </a:solidFill>
                <a:latin typeface="+mj-lt"/>
                <a:ea typeface="+mj-ea"/>
                <a:cs typeface="Avenir LT Std 55 Roman"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5800" y="1602421"/>
            <a:ext cx="54864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lvl="0"/>
            <a:r>
              <a:rPr lang="en-US" noProof="0" smtClean="0"/>
              <a:t>Click to edit Master text styles</a:t>
            </a:r>
          </a:p>
        </p:txBody>
      </p:sp>
    </p:spTree>
    <p:extLst>
      <p:ext uri="{BB962C8B-B14F-4D97-AF65-F5344CB8AC3E}">
        <p14:creationId xmlns:p14="http://schemas.microsoft.com/office/powerpoint/2010/main" val="1418534494"/>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5257800"/>
          </a:xfrm>
          <a:prstGeom prst="rect">
            <a:avLst/>
          </a:prstGeom>
          <a:solidFill>
            <a:srgbClr val="B9E0F7">
              <a:alpha val="59999"/>
            </a:srgb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C8DF93"/>
              </a:solidFill>
            </a:endParaRPr>
          </a:p>
        </p:txBody>
      </p:sp>
      <p:sp>
        <p:nvSpPr>
          <p:cNvPr id="5" name="Rectangle 1"/>
          <p:cNvSpPr>
            <a:spLocks/>
          </p:cNvSpPr>
          <p:nvPr userDrawn="1"/>
        </p:nvSpPr>
        <p:spPr bwMode="ltGray">
          <a:xfrm>
            <a:off x="0" y="5257800"/>
            <a:ext cx="9144000" cy="1600200"/>
          </a:xfrm>
          <a:prstGeom prst="rect">
            <a:avLst/>
          </a:prstGeom>
          <a:gradFill rotWithShape="0">
            <a:gsLst>
              <a:gs pos="0">
                <a:srgbClr val="003053"/>
              </a:gs>
              <a:gs pos="100000">
                <a:srgbClr val="0083D4"/>
              </a:gs>
            </a:gsLst>
            <a:lin ang="2400000" scaled="1"/>
          </a:gra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000000"/>
              </a:solidFill>
            </a:endParaRPr>
          </a:p>
        </p:txBody>
      </p:sp>
      <p:sp>
        <p:nvSpPr>
          <p:cNvPr id="2" name="Title 1"/>
          <p:cNvSpPr>
            <a:spLocks noGrp="1"/>
          </p:cNvSpPr>
          <p:nvPr>
            <p:ph type="title"/>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155128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3197B-2328-4929-A61A-B76DE803354B}" type="datetimeFigureOut">
              <a:rPr lang="en-US" smtClean="0"/>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3203962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3"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000000"/>
              </a:solidFill>
            </a:endParaRPr>
          </a:p>
        </p:txBody>
      </p:sp>
      <p:sp>
        <p:nvSpPr>
          <p:cNvPr id="4" name="Rectangle 1"/>
          <p:cNvSpPr>
            <a:spLocks/>
          </p:cNvSpPr>
          <p:nvPr/>
        </p:nvSpPr>
        <p:spPr bwMode="auto">
          <a:xfrm>
            <a:off x="0" y="0"/>
            <a:ext cx="9144000" cy="5257800"/>
          </a:xfrm>
          <a:prstGeom prst="rect">
            <a:avLst/>
          </a:prstGeom>
          <a:solidFill>
            <a:srgbClr val="B9E0F7">
              <a:alpha val="59999"/>
            </a:srgb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C8DF93"/>
              </a:solidFill>
            </a:endParaRPr>
          </a:p>
        </p:txBody>
      </p:sp>
      <p:sp>
        <p:nvSpPr>
          <p:cNvPr id="2" name="Title 1"/>
          <p:cNvSpPr>
            <a:spLocks noGrp="1"/>
          </p:cNvSpPr>
          <p:nvPr>
            <p:ph type="title"/>
          </p:nvPr>
        </p:nvSpPr>
        <p:spPr>
          <a:xfrm>
            <a:off x="914400" y="1600200"/>
            <a:ext cx="7315200" cy="2057400"/>
          </a:xfrm>
        </p:spPr>
        <p:txBody>
          <a:bodyPr/>
          <a:lstStyle>
            <a:lvl1pPr>
              <a:defRPr lang="en-US" sz="7200" b="1" i="0" kern="1200" baseline="0" dirty="0">
                <a:solidFill>
                  <a:srgbClr val="007AC2"/>
                </a:solidFill>
                <a:latin typeface="+mj-lt"/>
                <a:ea typeface="+mj-ea"/>
                <a:cs typeface="Avenir LT Std 55 Roman"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1120871"/>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4"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000000"/>
              </a:solidFill>
            </a:endParaRPr>
          </a:p>
        </p:txBody>
      </p:sp>
      <p:sp>
        <p:nvSpPr>
          <p:cNvPr id="5" name="Rectangle 1"/>
          <p:cNvSpPr>
            <a:spLocks/>
          </p:cNvSpPr>
          <p:nvPr userDrawn="1"/>
        </p:nvSpPr>
        <p:spPr bwMode="auto">
          <a:xfrm>
            <a:off x="0" y="0"/>
            <a:ext cx="9144000" cy="5257800"/>
          </a:xfrm>
          <a:prstGeom prst="rect">
            <a:avLst/>
          </a:prstGeom>
          <a:solidFill>
            <a:srgbClr val="B9E0F7">
              <a:alpha val="59999"/>
            </a:srgb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C8DF93"/>
              </a:solidFill>
            </a:endParaRPr>
          </a:p>
        </p:txBody>
      </p:sp>
      <p:sp>
        <p:nvSpPr>
          <p:cNvPr id="2" name="Title 1"/>
          <p:cNvSpPr>
            <a:spLocks noGrp="1"/>
          </p:cNvSpPr>
          <p:nvPr>
            <p:ph type="title"/>
          </p:nvPr>
        </p:nvSpPr>
        <p:spPr>
          <a:xfrm>
            <a:off x="914400" y="1600200"/>
            <a:ext cx="5486400" cy="2057400"/>
          </a:xfrm>
        </p:spPr>
        <p:txBody>
          <a:bodyPr/>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3149070" y="4114800"/>
            <a:ext cx="32004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smtClean="0"/>
              <a:t>Click to edit Master text styles</a:t>
            </a:r>
          </a:p>
        </p:txBody>
      </p:sp>
    </p:spTree>
    <p:extLst>
      <p:ext uri="{BB962C8B-B14F-4D97-AF65-F5344CB8AC3E}">
        <p14:creationId xmlns:p14="http://schemas.microsoft.com/office/powerpoint/2010/main" val="1245835388"/>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3" name="Rectangle 1"/>
          <p:cNvSpPr>
            <a:spLocks/>
          </p:cNvSpPr>
          <p:nvPr/>
        </p:nvSpPr>
        <p:spPr bwMode="auto">
          <a:xfrm>
            <a:off x="0" y="0"/>
            <a:ext cx="9144000" cy="6858000"/>
          </a:xfrm>
          <a:prstGeom prst="rect">
            <a:avLst/>
          </a:prstGeom>
          <a:solidFill>
            <a:srgbClr val="B9E0F7">
              <a:alpha val="59999"/>
            </a:srgb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C8DF93"/>
              </a:solidFill>
            </a:endParaRPr>
          </a:p>
        </p:txBody>
      </p:sp>
      <p:sp>
        <p:nvSpPr>
          <p:cNvPr id="2" name="Title 1"/>
          <p:cNvSpPr>
            <a:spLocks noGrp="1"/>
          </p:cNvSpPr>
          <p:nvPr>
            <p:ph type="title"/>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smtClean="0"/>
              <a:t>Click to edit Master title style</a:t>
            </a:r>
            <a:endParaRPr lang="en-US" dirty="0"/>
          </a:p>
        </p:txBody>
      </p:sp>
    </p:spTree>
    <p:extLst>
      <p:ext uri="{BB962C8B-B14F-4D97-AF65-F5344CB8AC3E}">
        <p14:creationId xmlns:p14="http://schemas.microsoft.com/office/powerpoint/2010/main" val="1047557603"/>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3" name="Rectangle 1"/>
          <p:cNvSpPr>
            <a:spLocks/>
          </p:cNvSpPr>
          <p:nvPr/>
        </p:nvSpPr>
        <p:spPr bwMode="auto">
          <a:xfrm>
            <a:off x="0" y="0"/>
            <a:ext cx="9144000" cy="6858000"/>
          </a:xfrm>
          <a:prstGeom prst="rect">
            <a:avLst/>
          </a:prstGeom>
          <a:solidFill>
            <a:srgbClr val="B9E0F7">
              <a:alpha val="59999"/>
            </a:srgb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C8DF93"/>
              </a:solidFill>
            </a:endParaRPr>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b="42204"/>
          <a:stretch>
            <a:fillRect/>
          </a:stretch>
        </p:blipFill>
        <p:spPr bwMode="auto">
          <a:xfrm>
            <a:off x="0" y="2947988"/>
            <a:ext cx="9144000" cy="391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smtClean="0"/>
              <a:t>Click to edit Master title style</a:t>
            </a:r>
            <a:endParaRPr lang="en-US" dirty="0"/>
          </a:p>
        </p:txBody>
      </p:sp>
    </p:spTree>
    <p:extLst>
      <p:ext uri="{BB962C8B-B14F-4D97-AF65-F5344CB8AC3E}">
        <p14:creationId xmlns:p14="http://schemas.microsoft.com/office/powerpoint/2010/main" val="147958745"/>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2" name="Rectangle 1"/>
          <p:cNvSpPr>
            <a:spLocks/>
          </p:cNvSpPr>
          <p:nvPr/>
        </p:nvSpPr>
        <p:spPr bwMode="auto">
          <a:xfrm>
            <a:off x="0" y="0"/>
            <a:ext cx="9144000" cy="6858000"/>
          </a:xfrm>
          <a:prstGeom prst="rect">
            <a:avLst/>
          </a:prstGeom>
          <a:solidFill>
            <a:srgbClr val="B9E0F7">
              <a:alpha val="59999"/>
            </a:srgbClr>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C8DF93"/>
              </a:solidFill>
            </a:endParaRPr>
          </a:p>
        </p:txBody>
      </p:sp>
    </p:spTree>
    <p:extLst>
      <p:ext uri="{BB962C8B-B14F-4D97-AF65-F5344CB8AC3E}">
        <p14:creationId xmlns:p14="http://schemas.microsoft.com/office/powerpoint/2010/main" val="3269151128"/>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2" name="Rectangle 2"/>
          <p:cNvSpPr>
            <a:spLocks/>
          </p:cNvSpPr>
          <p:nvPr/>
        </p:nvSpPr>
        <p:spPr bwMode="ltGray">
          <a:xfrm>
            <a:off x="0" y="5257800"/>
            <a:ext cx="9144000" cy="1600200"/>
          </a:xfrm>
          <a:prstGeom prst="rect">
            <a:avLst/>
          </a:prstGeom>
          <a:gradFill rotWithShape="0">
            <a:gsLst>
              <a:gs pos="0">
                <a:srgbClr val="662506"/>
              </a:gs>
              <a:gs pos="100000">
                <a:srgbClr val="C35327"/>
              </a:gs>
            </a:gsLst>
            <a:lin ang="2400000" scaled="1"/>
          </a:gra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defTabSz="457200"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2736891162"/>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7147781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775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960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38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13197B-2328-4929-A61A-B76DE803354B}" type="datetimeFigureOut">
              <a:rPr lang="en-US" smtClean="0"/>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38664704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612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933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858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99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41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638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081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0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3197B-2328-4929-A61A-B76DE803354B}" type="datetimeFigureOut">
              <a:rPr lang="en-US" smtClean="0"/>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411251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3197B-2328-4929-A61A-B76DE803354B}"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238094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3197B-2328-4929-A61A-B76DE803354B}"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245F0-E882-4BEA-8F38-2EFA471C55A9}" type="slidenum">
              <a:rPr lang="en-US" smtClean="0"/>
              <a:t>‹#›</a:t>
            </a:fld>
            <a:endParaRPr lang="en-US"/>
          </a:p>
        </p:txBody>
      </p:sp>
    </p:spTree>
    <p:extLst>
      <p:ext uri="{BB962C8B-B14F-4D97-AF65-F5344CB8AC3E}">
        <p14:creationId xmlns:p14="http://schemas.microsoft.com/office/powerpoint/2010/main" val="386226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3197B-2328-4929-A61A-B76DE803354B}" type="datetimeFigureOut">
              <a:rPr lang="en-US" smtClean="0"/>
              <a:t>3/23/2015</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245F0-E882-4BEA-8F38-2EFA471C55A9}" type="slidenum">
              <a:rPr lang="en-US" smtClean="0"/>
              <a:t>‹#›</a:t>
            </a:fld>
            <a:endParaRPr lang="en-US"/>
          </a:p>
        </p:txBody>
      </p:sp>
    </p:spTree>
    <p:extLst>
      <p:ext uri="{BB962C8B-B14F-4D97-AF65-F5344CB8AC3E}">
        <p14:creationId xmlns:p14="http://schemas.microsoft.com/office/powerpoint/2010/main" val="286614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DDF83-A1A5-4FDC-BB92-1765BBB349D4}"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4A605-659A-4CE2-A74D-A4C04C7072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26407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031387713"/>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solidFill>
                  <a:srgbClr val="FFFFFF">
                    <a:tint val="75000"/>
                  </a:srgbClr>
                </a:solidFill>
              </a:rPr>
              <a:pPr/>
              <a:t>3/23/2015</a:t>
            </a:fld>
            <a:endParaRPr lang="en-US">
              <a:solidFill>
                <a:srgbClr val="FFFFFF">
                  <a:tint val="75000"/>
                </a:srgbClr>
              </a:solidFill>
            </a:endParaRPr>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816823369"/>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685800" y="457200"/>
            <a:ext cx="73152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685800" y="1601788"/>
            <a:ext cx="5486400" cy="2743200"/>
          </a:xfrm>
          <a:prstGeom prst="rect">
            <a:avLst/>
          </a:prstGeom>
        </p:spPr>
        <p:txBody>
          <a:bodyPr vert="horz" lIns="0" tIns="0" rIns="0" bIns="0" rtlCol="0">
            <a:noAutofit/>
          </a:bodyPr>
          <a:lstStyle/>
          <a:p>
            <a:pPr lvl="0"/>
            <a:r>
              <a:rPr lang="en-US" noProof="0" dirty="0"/>
              <a:t>Click to edit master text styles</a:t>
            </a:r>
          </a:p>
          <a:p>
            <a:pPr lvl="2"/>
            <a:r>
              <a:rPr lang="en-US" dirty="0"/>
              <a:t>Second level</a:t>
            </a:r>
          </a:p>
        </p:txBody>
      </p:sp>
    </p:spTree>
    <p:extLst>
      <p:ext uri="{BB962C8B-B14F-4D97-AF65-F5344CB8AC3E}">
        <p14:creationId xmlns:p14="http://schemas.microsoft.com/office/powerpoint/2010/main" val="351452947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transition spd="med">
    <p:fade/>
  </p:transition>
  <p:timing>
    <p:tnLst>
      <p:par>
        <p:cTn id="1" dur="indefinite" restart="never" nodeType="tmRoot"/>
      </p:par>
    </p:tnLst>
  </p:timing>
  <p:txStyles>
    <p:titleStyle>
      <a:lvl1pPr algn="l" defTabSz="457200" rtl="0" fontAlgn="base">
        <a:spcBef>
          <a:spcPct val="0"/>
        </a:spcBef>
        <a:spcAft>
          <a:spcPct val="0"/>
        </a:spcAft>
        <a:defRPr sz="2800" b="1" kern="1200">
          <a:solidFill>
            <a:schemeClr val="tx1"/>
          </a:solidFill>
          <a:latin typeface="+mj-lt"/>
          <a:ea typeface="+mj-ea"/>
          <a:cs typeface="Avenir LT Std 55 Roman" pitchFamily="34" charset="0"/>
        </a:defRPr>
      </a:lvl1pPr>
      <a:lvl2pPr algn="l" defTabSz="457200" rtl="0" fontAlgn="base">
        <a:spcBef>
          <a:spcPct val="0"/>
        </a:spcBef>
        <a:spcAft>
          <a:spcPct val="0"/>
        </a:spcAft>
        <a:defRPr sz="2800" b="1">
          <a:solidFill>
            <a:schemeClr val="tx1"/>
          </a:solidFill>
          <a:latin typeface="Arial" charset="0"/>
          <a:ea typeface="ＭＳ Ｐゴシック" charset="0"/>
        </a:defRPr>
      </a:lvl2pPr>
      <a:lvl3pPr algn="l" defTabSz="457200" rtl="0" fontAlgn="base">
        <a:spcBef>
          <a:spcPct val="0"/>
        </a:spcBef>
        <a:spcAft>
          <a:spcPct val="0"/>
        </a:spcAft>
        <a:defRPr sz="2800" b="1">
          <a:solidFill>
            <a:schemeClr val="tx1"/>
          </a:solidFill>
          <a:latin typeface="Arial" charset="0"/>
          <a:ea typeface="ＭＳ Ｐゴシック" charset="0"/>
        </a:defRPr>
      </a:lvl3pPr>
      <a:lvl4pPr algn="l" defTabSz="457200" rtl="0" fontAlgn="base">
        <a:spcBef>
          <a:spcPct val="0"/>
        </a:spcBef>
        <a:spcAft>
          <a:spcPct val="0"/>
        </a:spcAft>
        <a:defRPr sz="2800" b="1">
          <a:solidFill>
            <a:schemeClr val="tx1"/>
          </a:solidFill>
          <a:latin typeface="Arial" charset="0"/>
          <a:ea typeface="ＭＳ Ｐゴシック" charset="0"/>
        </a:defRPr>
      </a:lvl4pPr>
      <a:lvl5pPr algn="l" defTabSz="457200" rtl="0" fontAlgn="base">
        <a:spcBef>
          <a:spcPct val="0"/>
        </a:spcBef>
        <a:spcAft>
          <a:spcPct val="0"/>
        </a:spcAft>
        <a:defRPr sz="2800" b="1">
          <a:solidFill>
            <a:schemeClr val="tx1"/>
          </a:solidFill>
          <a:latin typeface="Arial" charset="0"/>
          <a:ea typeface="ＭＳ Ｐゴシック" charset="0"/>
        </a:defRPr>
      </a:lvl5pPr>
      <a:lvl6pPr marL="457200" algn="l" defTabSz="457200" rtl="0" fontAlgn="base">
        <a:spcBef>
          <a:spcPct val="0"/>
        </a:spcBef>
        <a:spcAft>
          <a:spcPct val="0"/>
        </a:spcAft>
        <a:defRPr sz="2800" b="1">
          <a:solidFill>
            <a:schemeClr val="tx1"/>
          </a:solidFill>
          <a:latin typeface="Arial" charset="0"/>
          <a:ea typeface="ＭＳ Ｐゴシック" charset="0"/>
        </a:defRPr>
      </a:lvl6pPr>
      <a:lvl7pPr marL="914400" algn="l" defTabSz="457200" rtl="0" fontAlgn="base">
        <a:spcBef>
          <a:spcPct val="0"/>
        </a:spcBef>
        <a:spcAft>
          <a:spcPct val="0"/>
        </a:spcAft>
        <a:defRPr sz="2800" b="1">
          <a:solidFill>
            <a:schemeClr val="tx1"/>
          </a:solidFill>
          <a:latin typeface="Arial" charset="0"/>
          <a:ea typeface="ＭＳ Ｐゴシック" charset="0"/>
        </a:defRPr>
      </a:lvl7pPr>
      <a:lvl8pPr marL="1371600" algn="l" defTabSz="457200" rtl="0" fontAlgn="base">
        <a:spcBef>
          <a:spcPct val="0"/>
        </a:spcBef>
        <a:spcAft>
          <a:spcPct val="0"/>
        </a:spcAft>
        <a:defRPr sz="2800" b="1">
          <a:solidFill>
            <a:schemeClr val="tx1"/>
          </a:solidFill>
          <a:latin typeface="Arial" charset="0"/>
          <a:ea typeface="ＭＳ Ｐゴシック" charset="0"/>
        </a:defRPr>
      </a:lvl8pPr>
      <a:lvl9pPr marL="1828800" algn="l" defTabSz="457200" rtl="0" fontAlgn="base">
        <a:spcBef>
          <a:spcPct val="0"/>
        </a:spcBef>
        <a:spcAft>
          <a:spcPct val="0"/>
        </a:spcAft>
        <a:defRPr sz="2800" b="1">
          <a:solidFill>
            <a:schemeClr val="tx1"/>
          </a:solidFill>
          <a:latin typeface="Arial" charset="0"/>
          <a:ea typeface="ＭＳ Ｐゴシック" charset="0"/>
        </a:defRPr>
      </a:lvl9pPr>
    </p:titleStyle>
    <p:bodyStyle>
      <a:lvl1pPr marL="173038" indent="-173038" algn="l" defTabSz="457200" rtl="0" fontAlgn="base">
        <a:spcBef>
          <a:spcPts val="300"/>
        </a:spcBef>
        <a:spcAft>
          <a:spcPts val="1200"/>
        </a:spcAft>
        <a:buSzPct val="80000"/>
        <a:buFont typeface="Arial" charset="0"/>
        <a:buChar char="•"/>
        <a:defRPr lang="en-US" sz="2600" kern="1200">
          <a:solidFill>
            <a:schemeClr val="tx1"/>
          </a:solidFill>
          <a:latin typeface="+mn-lt"/>
          <a:ea typeface="+mn-ea"/>
          <a:cs typeface="Avenir LT Std 55 Roman"/>
        </a:defRPr>
      </a:lvl1pPr>
      <a:lvl2pPr marL="173038" indent="-173038" algn="l" defTabSz="457200" rtl="0" fontAlgn="base">
        <a:lnSpc>
          <a:spcPts val="2200"/>
        </a:lnSpc>
        <a:spcBef>
          <a:spcPct val="0"/>
        </a:spcBef>
        <a:spcAft>
          <a:spcPts val="600"/>
        </a:spcAft>
        <a:buClr>
          <a:srgbClr val="000000"/>
        </a:buClr>
        <a:buSzPct val="80000"/>
        <a:buFont typeface="Lucida Grande" charset="0"/>
        <a:buChar char="-"/>
        <a:defRPr sz="2200" kern="1200">
          <a:solidFill>
            <a:schemeClr val="tx1"/>
          </a:solidFill>
          <a:latin typeface="Avenir LT Std 55 Roman"/>
          <a:ea typeface="+mn-ea"/>
          <a:cs typeface="Avenir LT Std 55 Roman"/>
        </a:defRPr>
      </a:lvl2pPr>
      <a:lvl3pPr marL="401638" indent="-173038" algn="l" defTabSz="457200" rtl="0" fontAlgn="base">
        <a:lnSpc>
          <a:spcPts val="2700"/>
        </a:lnSpc>
        <a:spcBef>
          <a:spcPct val="0"/>
        </a:spcBef>
        <a:spcAft>
          <a:spcPts val="1200"/>
        </a:spcAft>
        <a:buClr>
          <a:srgbClr val="000000"/>
        </a:buClr>
        <a:buSzPct val="80000"/>
        <a:buFont typeface="Lucida Grande" charset="0"/>
        <a:buChar char="-"/>
        <a:defRPr sz="2400" kern="1200">
          <a:solidFill>
            <a:schemeClr val="tx1"/>
          </a:solidFill>
          <a:latin typeface="+mn-lt"/>
          <a:ea typeface="+mn-ea"/>
          <a:cs typeface="Avenir LT Std 65 Medium"/>
        </a:defRPr>
      </a:lvl3pPr>
      <a:lvl4pPr marL="742950" indent="-173038" algn="l" defTabSz="457200" rtl="0" fontAlgn="base">
        <a:lnSpc>
          <a:spcPts val="1800"/>
        </a:lnSpc>
        <a:spcBef>
          <a:spcPct val="0"/>
        </a:spcBef>
        <a:spcAft>
          <a:spcPts val="600"/>
        </a:spcAft>
        <a:buClr>
          <a:srgbClr val="000000"/>
        </a:buClr>
        <a:buSzPct val="80000"/>
        <a:buFont typeface="Lucida Grande" charset="0"/>
        <a:buChar char="-"/>
        <a:defRPr kern="1200">
          <a:solidFill>
            <a:schemeClr val="tx1"/>
          </a:solidFill>
          <a:latin typeface="Avenir LT Std 55 Roman"/>
          <a:ea typeface="Avenir LT Std 55 Roman" charset="0"/>
          <a:cs typeface="Avenir LT Std 55 Roman"/>
        </a:defRPr>
      </a:lvl4pPr>
      <a:lvl5pPr marL="1082675" indent="-176213" algn="l" defTabSz="457200" rtl="0" fontAlgn="base">
        <a:lnSpc>
          <a:spcPts val="1900"/>
        </a:lnSpc>
        <a:spcBef>
          <a:spcPct val="0"/>
        </a:spcBef>
        <a:spcAft>
          <a:spcPts val="600"/>
        </a:spcAft>
        <a:buClr>
          <a:srgbClr val="000000"/>
        </a:buClr>
        <a:buSzPct val="80000"/>
        <a:buFont typeface="Lucida Grande" charset="0"/>
        <a:buChar char="-"/>
        <a:defRPr sz="1600" kern="1200">
          <a:solidFill>
            <a:schemeClr val="tx1"/>
          </a:solidFill>
          <a:latin typeface="Avenir LT Std 55 Roman"/>
          <a:ea typeface="Avenir LT Std 55 Roman" charset="0"/>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CEC2E-5B51-4908-AB9A-6F1AEE9462D3}"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C590D-352B-41A7-B92B-2C93FDBB4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286597"/>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ISO_8601" TargetMode="Externa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http://waterservices.usgs.gov/nwis/iv/?format=waterml,2.0&amp;sites=08158000&amp;period=P1D&amp;parameterCd=00060" TargetMode="External"/><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aterservices.usgs.gov/nwis/iv/?format=waterml,2.0&amp;sites=08158000&amp;period=P14D&amp;parameterCd=00060" TargetMode="External"/><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 397 </a:t>
            </a:r>
            <a:r>
              <a:rPr lang="en-US" dirty="0" smtClean="0"/>
              <a:t>Midterm Slides</a:t>
            </a:r>
            <a:endParaRPr lang="en-US" dirty="0"/>
          </a:p>
        </p:txBody>
      </p:sp>
      <p:sp>
        <p:nvSpPr>
          <p:cNvPr id="3" name="Subtitle 2"/>
          <p:cNvSpPr>
            <a:spLocks noGrp="1"/>
          </p:cNvSpPr>
          <p:nvPr>
            <p:ph type="subTitle" idx="1"/>
          </p:nvPr>
        </p:nvSpPr>
        <p:spPr/>
        <p:txBody>
          <a:bodyPr/>
          <a:lstStyle/>
          <a:p>
            <a:r>
              <a:rPr lang="en-US" dirty="0" smtClean="0"/>
              <a:t>Review Slides for the Midterm Exam</a:t>
            </a:r>
          </a:p>
          <a:p>
            <a:r>
              <a:rPr lang="en-US" dirty="0" smtClean="0"/>
              <a:t>David Maidment</a:t>
            </a:r>
          </a:p>
          <a:p>
            <a:r>
              <a:rPr lang="en-US" dirty="0" smtClean="0"/>
              <a:t>Spring 2015</a:t>
            </a:r>
            <a:endParaRPr lang="en-US" dirty="0"/>
          </a:p>
        </p:txBody>
      </p:sp>
    </p:spTree>
    <p:extLst>
      <p:ext uri="{BB962C8B-B14F-4D97-AF65-F5344CB8AC3E}">
        <p14:creationId xmlns:p14="http://schemas.microsoft.com/office/powerpoint/2010/main" val="201940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prove water forecast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7956" y="575902"/>
            <a:ext cx="7630835" cy="484632"/>
          </a:xfrm>
        </p:spPr>
        <p:txBody>
          <a:bodyPr/>
          <a:lstStyle/>
          <a:p>
            <a:r>
              <a:rPr lang="en-US" sz="3600" dirty="0" smtClean="0">
                <a:solidFill>
                  <a:srgbClr val="000000"/>
                </a:solidFill>
                <a:effectLst>
                  <a:outerShdw blurRad="50800" dist="38100" dir="2700000" algn="tl" rotWithShape="0">
                    <a:srgbClr val="000000">
                      <a:alpha val="43000"/>
                    </a:srgbClr>
                  </a:outerShdw>
                </a:effectLst>
                <a:latin typeface="Candara"/>
                <a:cs typeface="Candara"/>
              </a:rPr>
              <a:t>Flood Stage and Inundation</a:t>
            </a:r>
            <a:endParaRPr lang="en-US" sz="3600" dirty="0">
              <a:solidFill>
                <a:srgbClr val="000000"/>
              </a:solidFill>
              <a:effectLst>
                <a:outerShdw blurRad="50800" dist="38100" dir="2700000" algn="tl" rotWithShape="0">
                  <a:srgbClr val="000000">
                    <a:alpha val="43000"/>
                  </a:srgbClr>
                </a:outerShdw>
              </a:effectLst>
              <a:latin typeface="Candara"/>
              <a:cs typeface="Candara"/>
            </a:endParaRPr>
          </a:p>
        </p:txBody>
      </p:sp>
    </p:spTree>
    <p:extLst>
      <p:ext uri="{BB962C8B-B14F-4D97-AF65-F5344CB8AC3E}">
        <p14:creationId xmlns:p14="http://schemas.microsoft.com/office/powerpoint/2010/main" val="126356787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6350" y="1277938"/>
            <a:ext cx="9144000" cy="5562600"/>
          </a:xfrm>
          <a:prstGeom prst="rect">
            <a:avLst/>
          </a:prstGeom>
          <a:gradFill flip="none" rotWithShape="1">
            <a:gsLst>
              <a:gs pos="0">
                <a:schemeClr val="tx2">
                  <a:alpha val="60000"/>
                </a:schemeClr>
              </a:gs>
              <a:gs pos="49000">
                <a:schemeClr val="accent4">
                  <a:lumMod val="75000"/>
                </a:schemeClr>
              </a:gs>
              <a:gs pos="100000">
                <a:schemeClr val="tx2"/>
              </a:gs>
            </a:gsLst>
            <a:lin ang="1620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anchor="ctr"/>
          <a:lstStyle/>
          <a:p>
            <a:pPr algn="ctr" eaLnBrk="0" fontAlgn="base" hangingPunct="0">
              <a:spcBef>
                <a:spcPct val="0"/>
              </a:spcBef>
              <a:spcAft>
                <a:spcPct val="0"/>
              </a:spcAft>
              <a:defRPr/>
            </a:pPr>
            <a:endParaRPr lang="en-US" sz="1400" b="1" dirty="0">
              <a:solidFill>
                <a:srgbClr val="000000"/>
              </a:solidFill>
            </a:endParaRPr>
          </a:p>
        </p:txBody>
      </p:sp>
      <p:sp>
        <p:nvSpPr>
          <p:cNvPr id="51202" name="TextBox 4"/>
          <p:cNvSpPr txBox="1">
            <a:spLocks noChangeArrowheads="1"/>
          </p:cNvSpPr>
          <p:nvPr/>
        </p:nvSpPr>
        <p:spPr bwMode="auto">
          <a:xfrm>
            <a:off x="685800" y="304800"/>
            <a:ext cx="797401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fontAlgn="base">
              <a:spcBef>
                <a:spcPct val="0"/>
              </a:spcBef>
              <a:spcAft>
                <a:spcPct val="0"/>
              </a:spcAft>
            </a:pPr>
            <a:endParaRPr lang="en-US" sz="2800" smtClean="0">
              <a:solidFill>
                <a:srgbClr val="2362FF"/>
              </a:solidFill>
              <a:latin typeface="Arial" charset="0"/>
            </a:endParaRPr>
          </a:p>
        </p:txBody>
      </p:sp>
      <p:sp>
        <p:nvSpPr>
          <p:cNvPr id="51203" name="Title 1"/>
          <p:cNvSpPr>
            <a:spLocks noGrp="1"/>
          </p:cNvSpPr>
          <p:nvPr>
            <p:ph type="title"/>
          </p:nvPr>
        </p:nvSpPr>
        <p:spPr>
          <a:xfrm>
            <a:off x="685800" y="457200"/>
            <a:ext cx="8458200" cy="484188"/>
          </a:xfrm>
        </p:spPr>
        <p:txBody>
          <a:bodyPr/>
          <a:lstStyle/>
          <a:p>
            <a:r>
              <a:rPr sz="3600" dirty="0">
                <a:solidFill>
                  <a:srgbClr val="000000"/>
                </a:solidFill>
                <a:effectLst>
                  <a:outerShdw blurRad="50800" dist="38100" dir="2700000" algn="tl" rotWithShape="0">
                    <a:srgbClr val="000000">
                      <a:alpha val="43000"/>
                    </a:srgbClr>
                  </a:outerShdw>
                </a:effectLst>
                <a:latin typeface="Candara"/>
                <a:ea typeface="ＭＳ Ｐゴシック" charset="0"/>
                <a:cs typeface="Candara"/>
              </a:rPr>
              <a:t>OGC/WMO </a:t>
            </a:r>
            <a:r>
              <a:rPr b="0" dirty="0">
                <a:solidFill>
                  <a:srgbClr val="000000"/>
                </a:solidFill>
                <a:latin typeface="Candara"/>
                <a:ea typeface="ＭＳ Ｐゴシック" charset="0"/>
                <a:cs typeface="Candara"/>
              </a:rPr>
              <a:t>Hydrology Domain Working </a:t>
            </a:r>
            <a:r>
              <a:rPr b="0" dirty="0" smtClean="0">
                <a:solidFill>
                  <a:srgbClr val="000000"/>
                </a:solidFill>
                <a:latin typeface="Candara"/>
                <a:ea typeface="ＭＳ Ｐゴシック" charset="0"/>
                <a:cs typeface="Candara"/>
              </a:rPr>
              <a:t>Group</a:t>
            </a:r>
            <a:endParaRPr dirty="0">
              <a:solidFill>
                <a:srgbClr val="000000"/>
              </a:solidFill>
              <a:latin typeface="Candara"/>
              <a:ea typeface="ＭＳ Ｐゴシック" charset="0"/>
              <a:cs typeface="Candara"/>
            </a:endParaRPr>
          </a:p>
        </p:txBody>
      </p:sp>
      <p:sp>
        <p:nvSpPr>
          <p:cNvPr id="20" name="Rectangle 19"/>
          <p:cNvSpPr/>
          <p:nvPr/>
        </p:nvSpPr>
        <p:spPr>
          <a:xfrm>
            <a:off x="0" y="5929313"/>
            <a:ext cx="9144000" cy="50800"/>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2" name="Oval 21"/>
          <p:cNvSpPr>
            <a:spLocks noChangeAspect="1"/>
          </p:cNvSpPr>
          <p:nvPr/>
        </p:nvSpPr>
        <p:spPr bwMode="auto">
          <a:xfrm>
            <a:off x="511256" y="5846914"/>
            <a:ext cx="266700" cy="266700"/>
          </a:xfrm>
          <a:prstGeom prst="ellipse">
            <a:avLst/>
          </a:prstGeom>
          <a:solidFill>
            <a:schemeClr val="accent3"/>
          </a:solidFill>
          <a:ln w="57150" cmpd="sng">
            <a:solidFill>
              <a:schemeClr val="accent3">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sz="1400" b="1" dirty="0">
              <a:solidFill>
                <a:srgbClr val="000000"/>
              </a:solidFill>
            </a:endParaRPr>
          </a:p>
        </p:txBody>
      </p:sp>
      <p:sp>
        <p:nvSpPr>
          <p:cNvPr id="51241" name="TextBox 25"/>
          <p:cNvSpPr txBox="1">
            <a:spLocks noChangeArrowheads="1"/>
          </p:cNvSpPr>
          <p:nvPr/>
        </p:nvSpPr>
        <p:spPr bwMode="auto">
          <a:xfrm>
            <a:off x="86550" y="6204078"/>
            <a:ext cx="1138238" cy="553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800" dirty="0" smtClean="0">
                <a:solidFill>
                  <a:srgbClr val="DFF0FA"/>
                </a:solidFill>
                <a:latin typeface="Arial" charset="0"/>
              </a:rPr>
              <a:t>2008</a:t>
            </a:r>
          </a:p>
        </p:txBody>
      </p:sp>
      <p:sp>
        <p:nvSpPr>
          <p:cNvPr id="36" name="Oval 35"/>
          <p:cNvSpPr>
            <a:spLocks noChangeAspect="1"/>
          </p:cNvSpPr>
          <p:nvPr/>
        </p:nvSpPr>
        <p:spPr bwMode="auto">
          <a:xfrm>
            <a:off x="1773305" y="5807075"/>
            <a:ext cx="271463" cy="271463"/>
          </a:xfrm>
          <a:prstGeom prst="ellipse">
            <a:avLst/>
          </a:prstGeom>
          <a:solidFill>
            <a:schemeClr val="accent3"/>
          </a:solidFill>
          <a:ln w="57150" cmpd="sng">
            <a:solidFill>
              <a:schemeClr val="accent3">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sz="1400" b="1" dirty="0">
              <a:solidFill>
                <a:srgbClr val="000000"/>
              </a:solidFill>
            </a:endParaRPr>
          </a:p>
        </p:txBody>
      </p:sp>
      <p:sp>
        <p:nvSpPr>
          <p:cNvPr id="51239" name="TextBox 36"/>
          <p:cNvSpPr txBox="1">
            <a:spLocks noChangeArrowheads="1"/>
          </p:cNvSpPr>
          <p:nvPr/>
        </p:nvSpPr>
        <p:spPr bwMode="auto">
          <a:xfrm>
            <a:off x="1373288" y="6203673"/>
            <a:ext cx="1138239" cy="55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800" dirty="0" smtClean="0">
                <a:solidFill>
                  <a:srgbClr val="DFF0FA"/>
                </a:solidFill>
                <a:latin typeface="Arial" charset="0"/>
              </a:rPr>
              <a:t>2009</a:t>
            </a:r>
          </a:p>
        </p:txBody>
      </p:sp>
      <p:sp>
        <p:nvSpPr>
          <p:cNvPr id="39" name="Oval 38"/>
          <p:cNvSpPr>
            <a:spLocks noChangeAspect="1"/>
          </p:cNvSpPr>
          <p:nvPr/>
        </p:nvSpPr>
        <p:spPr bwMode="auto">
          <a:xfrm>
            <a:off x="3040117" y="5826116"/>
            <a:ext cx="273050" cy="271462"/>
          </a:xfrm>
          <a:prstGeom prst="ellipse">
            <a:avLst/>
          </a:prstGeom>
          <a:solidFill>
            <a:schemeClr val="accent3"/>
          </a:solidFill>
          <a:ln w="57150" cmpd="sng">
            <a:solidFill>
              <a:schemeClr val="accent3">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sz="1400" b="1" dirty="0">
              <a:solidFill>
                <a:srgbClr val="000000"/>
              </a:solidFill>
            </a:endParaRPr>
          </a:p>
        </p:txBody>
      </p:sp>
      <p:sp>
        <p:nvSpPr>
          <p:cNvPr id="51237" name="TextBox 39"/>
          <p:cNvSpPr txBox="1">
            <a:spLocks noChangeArrowheads="1"/>
          </p:cNvSpPr>
          <p:nvPr/>
        </p:nvSpPr>
        <p:spPr bwMode="auto">
          <a:xfrm>
            <a:off x="2607524" y="6203366"/>
            <a:ext cx="1138237" cy="554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800" dirty="0" smtClean="0">
                <a:solidFill>
                  <a:srgbClr val="DFF0FA"/>
                </a:solidFill>
                <a:latin typeface="Arial" charset="0"/>
              </a:rPr>
              <a:t>2010</a:t>
            </a:r>
          </a:p>
        </p:txBody>
      </p:sp>
      <p:sp>
        <p:nvSpPr>
          <p:cNvPr id="42" name="Oval 41"/>
          <p:cNvSpPr>
            <a:spLocks noChangeAspect="1"/>
          </p:cNvSpPr>
          <p:nvPr/>
        </p:nvSpPr>
        <p:spPr bwMode="auto">
          <a:xfrm>
            <a:off x="6845314" y="5807075"/>
            <a:ext cx="273050" cy="273050"/>
          </a:xfrm>
          <a:prstGeom prst="ellipse">
            <a:avLst/>
          </a:prstGeom>
          <a:solidFill>
            <a:schemeClr val="accent3"/>
          </a:solidFill>
          <a:ln w="57150" cmpd="sng">
            <a:solidFill>
              <a:schemeClr val="accent3">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sz="1400" b="1" dirty="0">
              <a:solidFill>
                <a:srgbClr val="000000"/>
              </a:solidFill>
            </a:endParaRPr>
          </a:p>
        </p:txBody>
      </p:sp>
      <p:sp>
        <p:nvSpPr>
          <p:cNvPr id="51235" name="TextBox 42"/>
          <p:cNvSpPr txBox="1">
            <a:spLocks noChangeArrowheads="1"/>
          </p:cNvSpPr>
          <p:nvPr/>
        </p:nvSpPr>
        <p:spPr bwMode="auto">
          <a:xfrm>
            <a:off x="3875922" y="6204011"/>
            <a:ext cx="1138238" cy="553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800" dirty="0" smtClean="0">
                <a:solidFill>
                  <a:srgbClr val="DFF0FA"/>
                </a:solidFill>
                <a:latin typeface="Arial" charset="0"/>
              </a:rPr>
              <a:t>2011</a:t>
            </a:r>
          </a:p>
        </p:txBody>
      </p:sp>
      <p:sp>
        <p:nvSpPr>
          <p:cNvPr id="45" name="Oval 44"/>
          <p:cNvSpPr>
            <a:spLocks noChangeAspect="1"/>
          </p:cNvSpPr>
          <p:nvPr/>
        </p:nvSpPr>
        <p:spPr bwMode="auto">
          <a:xfrm>
            <a:off x="8113713" y="5805488"/>
            <a:ext cx="274637" cy="274637"/>
          </a:xfrm>
          <a:prstGeom prst="ellipse">
            <a:avLst/>
          </a:prstGeom>
          <a:solidFill>
            <a:schemeClr val="accent3"/>
          </a:solidFill>
          <a:ln w="57150" cmpd="sng">
            <a:solidFill>
              <a:schemeClr val="accent3">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sz="1400" b="1" dirty="0">
              <a:solidFill>
                <a:srgbClr val="000000"/>
              </a:solidFill>
            </a:endParaRPr>
          </a:p>
        </p:txBody>
      </p:sp>
      <p:sp>
        <p:nvSpPr>
          <p:cNvPr id="51233" name="TextBox 45"/>
          <p:cNvSpPr txBox="1">
            <a:spLocks noChangeArrowheads="1"/>
          </p:cNvSpPr>
          <p:nvPr/>
        </p:nvSpPr>
        <p:spPr bwMode="auto">
          <a:xfrm>
            <a:off x="5146675" y="6203742"/>
            <a:ext cx="1138237" cy="554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800" dirty="0" smtClean="0">
                <a:solidFill>
                  <a:srgbClr val="DFF0FA"/>
                </a:solidFill>
                <a:latin typeface="Arial" charset="0"/>
              </a:rPr>
              <a:t>2012</a:t>
            </a:r>
          </a:p>
        </p:txBody>
      </p:sp>
      <p:cxnSp>
        <p:nvCxnSpPr>
          <p:cNvPr id="56" name="Straight Connector 55"/>
          <p:cNvCxnSpPr/>
          <p:nvPr/>
        </p:nvCxnSpPr>
        <p:spPr bwMode="auto">
          <a:xfrm flipV="1">
            <a:off x="1932987" y="4303713"/>
            <a:ext cx="0" cy="1503362"/>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cxnSp>
        <p:nvCxnSpPr>
          <p:cNvPr id="21" name="Straight Connector 20"/>
          <p:cNvCxnSpPr/>
          <p:nvPr/>
        </p:nvCxnSpPr>
        <p:spPr bwMode="auto">
          <a:xfrm flipH="1" flipV="1">
            <a:off x="654876" y="3039353"/>
            <a:ext cx="1588" cy="2797829"/>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sp>
        <p:nvSpPr>
          <p:cNvPr id="51227" name="TextBox 50"/>
          <p:cNvSpPr txBox="1">
            <a:spLocks noChangeArrowheads="1"/>
          </p:cNvSpPr>
          <p:nvPr/>
        </p:nvSpPr>
        <p:spPr bwMode="auto">
          <a:xfrm>
            <a:off x="67334" y="2809416"/>
            <a:ext cx="3109309" cy="466217"/>
          </a:xfrm>
          <a:prstGeom prst="rect">
            <a:avLst/>
          </a:prstGeom>
          <a:solidFill>
            <a:schemeClr val="bg1"/>
          </a:solidFill>
          <a:ln w="19050">
            <a:solidFill>
              <a:srgbClr val="00B9F2"/>
            </a:solidFill>
            <a:miter lim="800000"/>
            <a:headEnd/>
            <a:tailEnd/>
          </a:ln>
        </p:spPr>
        <p:txBody>
          <a:bodyPr wrap="none"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marL="171450" indent="-171450" fontAlgn="base">
              <a:lnSpc>
                <a:spcPts val="1800"/>
              </a:lnSpc>
              <a:spcBef>
                <a:spcPct val="0"/>
              </a:spcBef>
              <a:spcAft>
                <a:spcPct val="0"/>
              </a:spcAft>
              <a:buFont typeface="Arial"/>
              <a:buChar char="•"/>
            </a:pPr>
            <a:r>
              <a:rPr lang="en-US" sz="1200" b="0" dirty="0" smtClean="0">
                <a:solidFill>
                  <a:srgbClr val="000000"/>
                </a:solidFill>
                <a:latin typeface="Candara"/>
                <a:cs typeface="Candara"/>
              </a:rPr>
              <a:t>Hydrology Domain Working Group formed</a:t>
            </a:r>
          </a:p>
          <a:p>
            <a:pPr marL="171450" indent="-171450" fontAlgn="base">
              <a:lnSpc>
                <a:spcPts val="1800"/>
              </a:lnSpc>
              <a:spcBef>
                <a:spcPct val="0"/>
              </a:spcBef>
              <a:spcAft>
                <a:spcPct val="0"/>
              </a:spcAft>
              <a:buFont typeface="Arial"/>
              <a:buChar char="•"/>
            </a:pPr>
            <a:r>
              <a:rPr lang="en-US" sz="1200" b="0" dirty="0" smtClean="0">
                <a:solidFill>
                  <a:srgbClr val="000000"/>
                </a:solidFill>
                <a:latin typeface="Candara"/>
                <a:cs typeface="Candara"/>
              </a:rPr>
              <a:t>OGC at WMO Commission for Hydrology</a:t>
            </a:r>
          </a:p>
        </p:txBody>
      </p:sp>
      <p:cxnSp>
        <p:nvCxnSpPr>
          <p:cNvPr id="68" name="Straight Connector 67"/>
          <p:cNvCxnSpPr/>
          <p:nvPr/>
        </p:nvCxnSpPr>
        <p:spPr bwMode="auto">
          <a:xfrm flipV="1">
            <a:off x="8251825" y="2774643"/>
            <a:ext cx="0" cy="3041959"/>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grpSp>
        <p:nvGrpSpPr>
          <p:cNvPr id="51219" name="Group 4104"/>
          <p:cNvGrpSpPr>
            <a:grpSpLocks/>
          </p:cNvGrpSpPr>
          <p:nvPr/>
        </p:nvGrpSpPr>
        <p:grpSpPr bwMode="auto">
          <a:xfrm>
            <a:off x="5316645" y="2353794"/>
            <a:ext cx="1435100" cy="515938"/>
            <a:chOff x="7020474" y="2115825"/>
            <a:chExt cx="1434551" cy="515945"/>
          </a:xfrm>
        </p:grpSpPr>
        <p:sp>
          <p:nvSpPr>
            <p:cNvPr id="77" name="TextBox 76"/>
            <p:cNvSpPr txBox="1"/>
            <p:nvPr/>
          </p:nvSpPr>
          <p:spPr>
            <a:xfrm>
              <a:off x="7020474" y="2115825"/>
              <a:ext cx="1434551" cy="515945"/>
            </a:xfrm>
            <a:prstGeom prst="rect">
              <a:avLst/>
            </a:prstGeom>
            <a:solidFill>
              <a:schemeClr val="tx2"/>
            </a:solidFill>
            <a:ln w="19050" cmpd="sng">
              <a:solidFill>
                <a:schemeClr val="accent4">
                  <a:lumMod val="60000"/>
                  <a:lumOff val="40000"/>
                </a:schemeClr>
              </a:solidFill>
            </a:ln>
          </p:spPr>
          <p:txBody>
            <a:bodyPr/>
            <a:lstStyle/>
            <a:p>
              <a:pPr algn="ctr">
                <a:defRPr/>
              </a:pPr>
              <a:endParaRPr lang="en-US" sz="1400" b="1" dirty="0">
                <a:solidFill>
                  <a:prstClr val="white"/>
                </a:solidFill>
              </a:endParaRPr>
            </a:p>
          </p:txBody>
        </p:sp>
        <p:pic>
          <p:nvPicPr>
            <p:cNvPr id="51222" name="Picture 4"/>
            <p:cNvPicPr>
              <a:picLocks noChangeAspect="1" noChangeArrowheads="1"/>
            </p:cNvPicPr>
            <p:nvPr/>
          </p:nvPicPr>
          <p:blipFill>
            <a:blip r:embed="rId3">
              <a:extLst>
                <a:ext uri="{28A0092B-C50C-407E-A947-70E740481C1C}">
                  <a14:useLocalDpi xmlns:a14="http://schemas.microsoft.com/office/drawing/2010/main" val="0"/>
                </a:ext>
              </a:extLst>
            </a:blip>
            <a:srcRect r="51204" b="38982"/>
            <a:stretch>
              <a:fillRect/>
            </a:stretch>
          </p:blipFill>
          <p:spPr bwMode="auto">
            <a:xfrm>
              <a:off x="7108700" y="2218701"/>
              <a:ext cx="1258652" cy="309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51215" name="Group 52"/>
          <p:cNvGrpSpPr>
            <a:grpSpLocks/>
          </p:cNvGrpSpPr>
          <p:nvPr/>
        </p:nvGrpSpPr>
        <p:grpSpPr bwMode="auto">
          <a:xfrm>
            <a:off x="122339" y="1541462"/>
            <a:ext cx="4778375" cy="485775"/>
            <a:chOff x="-63960" y="1499291"/>
            <a:chExt cx="3428810" cy="499935"/>
          </a:xfrm>
        </p:grpSpPr>
        <p:sp>
          <p:nvSpPr>
            <p:cNvPr id="54" name="Rounded Rectangle 53"/>
            <p:cNvSpPr/>
            <p:nvPr/>
          </p:nvSpPr>
          <p:spPr bwMode="auto">
            <a:xfrm>
              <a:off x="-63960" y="1499291"/>
              <a:ext cx="3428810" cy="499935"/>
            </a:xfrm>
            <a:prstGeom prst="roundRect">
              <a:avLst>
                <a:gd name="adj" fmla="val 11438"/>
              </a:avLst>
            </a:prstGeom>
            <a:solidFill>
              <a:schemeClr val="accent4">
                <a:lumMod val="20000"/>
                <a:lumOff val="80000"/>
              </a:schemeClr>
            </a:solidFill>
            <a:ln w="19050" cmpd="sng">
              <a:solidFill>
                <a:schemeClr val="accent4">
                  <a:lumMod val="60000"/>
                  <a:lumOff val="4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anchor="ctr"/>
            <a:lstStyle/>
            <a:p>
              <a:pPr algn="ctr" eaLnBrk="0" fontAlgn="base" hangingPunct="0">
                <a:spcBef>
                  <a:spcPct val="0"/>
                </a:spcBef>
                <a:spcAft>
                  <a:spcPct val="0"/>
                </a:spcAft>
                <a:defRPr/>
              </a:pPr>
              <a:endParaRPr lang="en-US" sz="1400" b="1" dirty="0">
                <a:solidFill>
                  <a:srgbClr val="000000"/>
                </a:solidFill>
                <a:latin typeface="Candara"/>
                <a:cs typeface="Candara"/>
              </a:endParaRPr>
            </a:p>
          </p:txBody>
        </p:sp>
        <p:sp>
          <p:nvSpPr>
            <p:cNvPr id="51217" name="TextBox 54"/>
            <p:cNvSpPr txBox="1">
              <a:spLocks noChangeArrowheads="1"/>
            </p:cNvSpPr>
            <p:nvPr/>
          </p:nvSpPr>
          <p:spPr bwMode="auto">
            <a:xfrm>
              <a:off x="287645" y="1583718"/>
              <a:ext cx="2724983" cy="285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eaLnBrk="1" fontAlgn="base" hangingPunct="1">
                <a:spcBef>
                  <a:spcPct val="0"/>
                </a:spcBef>
                <a:spcAft>
                  <a:spcPct val="0"/>
                </a:spcAft>
              </a:pPr>
              <a:r>
                <a:rPr lang="en-US" sz="1800" dirty="0" smtClean="0">
                  <a:solidFill>
                    <a:srgbClr val="000000"/>
                  </a:solidFill>
                  <a:latin typeface="Candara"/>
                  <a:cs typeface="Candara"/>
                </a:rPr>
                <a:t>7+ Year International Effort </a:t>
              </a:r>
              <a:r>
                <a:rPr lang="en-US" sz="1800" dirty="0" smtClean="0">
                  <a:solidFill>
                    <a:srgbClr val="2191D2"/>
                  </a:solidFill>
                  <a:latin typeface="Candara"/>
                  <a:cs typeface="Candara"/>
                </a:rPr>
                <a:t>– WaterML</a:t>
              </a:r>
            </a:p>
          </p:txBody>
        </p:sp>
      </p:grpSp>
      <p:cxnSp>
        <p:nvCxnSpPr>
          <p:cNvPr id="46" name="Straight Connector 45"/>
          <p:cNvCxnSpPr/>
          <p:nvPr/>
        </p:nvCxnSpPr>
        <p:spPr bwMode="auto">
          <a:xfrm flipV="1">
            <a:off x="4445041" y="4303713"/>
            <a:ext cx="0" cy="1676401"/>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cxnSp>
        <p:nvCxnSpPr>
          <p:cNvPr id="50" name="Straight Connector 49"/>
          <p:cNvCxnSpPr/>
          <p:nvPr/>
        </p:nvCxnSpPr>
        <p:spPr bwMode="auto">
          <a:xfrm flipV="1">
            <a:off x="5713440" y="2868613"/>
            <a:ext cx="0" cy="3089600"/>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sp>
        <p:nvSpPr>
          <p:cNvPr id="44" name="Oval 43"/>
          <p:cNvSpPr>
            <a:spLocks noChangeAspect="1"/>
          </p:cNvSpPr>
          <p:nvPr/>
        </p:nvSpPr>
        <p:spPr bwMode="auto">
          <a:xfrm>
            <a:off x="4308516" y="5850083"/>
            <a:ext cx="273050" cy="271462"/>
          </a:xfrm>
          <a:prstGeom prst="ellipse">
            <a:avLst/>
          </a:prstGeom>
          <a:solidFill>
            <a:schemeClr val="accent3"/>
          </a:solidFill>
          <a:ln w="57150" cmpd="sng">
            <a:solidFill>
              <a:schemeClr val="accent3">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sz="1400" b="1" dirty="0">
              <a:solidFill>
                <a:srgbClr val="000000"/>
              </a:solidFill>
            </a:endParaRPr>
          </a:p>
        </p:txBody>
      </p:sp>
      <p:sp>
        <p:nvSpPr>
          <p:cNvPr id="51" name="Oval 50"/>
          <p:cNvSpPr>
            <a:spLocks noChangeAspect="1"/>
          </p:cNvSpPr>
          <p:nvPr/>
        </p:nvSpPr>
        <p:spPr bwMode="auto">
          <a:xfrm>
            <a:off x="5576915" y="5828182"/>
            <a:ext cx="273050" cy="271462"/>
          </a:xfrm>
          <a:prstGeom prst="ellipse">
            <a:avLst/>
          </a:prstGeom>
          <a:solidFill>
            <a:schemeClr val="accent3"/>
          </a:solidFill>
          <a:ln w="57150" cmpd="sng">
            <a:solidFill>
              <a:schemeClr val="accent3">
                <a:lumMod val="60000"/>
                <a:lumOff val="4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defRPr/>
            </a:pPr>
            <a:endParaRPr lang="en-US" sz="1400" b="1" dirty="0">
              <a:solidFill>
                <a:srgbClr val="000000"/>
              </a:solidFill>
            </a:endParaRPr>
          </a:p>
        </p:txBody>
      </p:sp>
      <p:sp>
        <p:nvSpPr>
          <p:cNvPr id="52" name="TextBox 25"/>
          <p:cNvSpPr txBox="1">
            <a:spLocks noChangeArrowheads="1"/>
          </p:cNvSpPr>
          <p:nvPr/>
        </p:nvSpPr>
        <p:spPr bwMode="auto">
          <a:xfrm>
            <a:off x="6391727" y="6203601"/>
            <a:ext cx="1138238" cy="553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800" dirty="0" smtClean="0">
                <a:solidFill>
                  <a:srgbClr val="DFF0FA"/>
                </a:solidFill>
                <a:latin typeface="Arial" charset="0"/>
              </a:rPr>
              <a:t>2013</a:t>
            </a:r>
          </a:p>
        </p:txBody>
      </p:sp>
      <p:sp>
        <p:nvSpPr>
          <p:cNvPr id="53" name="TextBox 36"/>
          <p:cNvSpPr txBox="1">
            <a:spLocks noChangeArrowheads="1"/>
          </p:cNvSpPr>
          <p:nvPr/>
        </p:nvSpPr>
        <p:spPr bwMode="auto">
          <a:xfrm>
            <a:off x="7678465" y="6203196"/>
            <a:ext cx="1138239" cy="55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800" dirty="0" smtClean="0">
                <a:solidFill>
                  <a:srgbClr val="DFF0FA"/>
                </a:solidFill>
                <a:latin typeface="Arial" charset="0"/>
              </a:rPr>
              <a:t>2014</a:t>
            </a:r>
          </a:p>
        </p:txBody>
      </p:sp>
      <p:cxnSp>
        <p:nvCxnSpPr>
          <p:cNvPr id="62" name="Straight Connector 61"/>
          <p:cNvCxnSpPr/>
          <p:nvPr/>
        </p:nvCxnSpPr>
        <p:spPr bwMode="auto">
          <a:xfrm flipV="1">
            <a:off x="6978111" y="3952321"/>
            <a:ext cx="33798" cy="1837293"/>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cxnSp>
        <p:nvCxnSpPr>
          <p:cNvPr id="64" name="Straight Connector 63"/>
          <p:cNvCxnSpPr>
            <a:stCxn id="39" idx="0"/>
          </p:cNvCxnSpPr>
          <p:nvPr/>
        </p:nvCxnSpPr>
        <p:spPr bwMode="auto">
          <a:xfrm flipV="1">
            <a:off x="3176640" y="4342625"/>
            <a:ext cx="1" cy="1483491"/>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sp>
        <p:nvSpPr>
          <p:cNvPr id="51225" name="TextBox 51"/>
          <p:cNvSpPr txBox="1">
            <a:spLocks noChangeArrowheads="1"/>
          </p:cNvSpPr>
          <p:nvPr/>
        </p:nvSpPr>
        <p:spPr bwMode="auto">
          <a:xfrm>
            <a:off x="3008347" y="4196664"/>
            <a:ext cx="5520057" cy="1199376"/>
          </a:xfrm>
          <a:prstGeom prst="rect">
            <a:avLst/>
          </a:prstGeom>
          <a:solidFill>
            <a:schemeClr val="bg1"/>
          </a:solidFill>
          <a:ln w="19050">
            <a:solidFill>
              <a:srgbClr val="00B9F2"/>
            </a:solidFill>
            <a:miter lim="800000"/>
            <a:headEnd/>
            <a:tailEnd/>
          </a:ln>
        </p:spPr>
        <p:txBody>
          <a:bodyPr wrap="none"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ts val="1800"/>
              </a:lnSpc>
              <a:spcBef>
                <a:spcPct val="0"/>
              </a:spcBef>
              <a:spcAft>
                <a:spcPct val="0"/>
              </a:spcAft>
            </a:pPr>
            <a:r>
              <a:rPr lang="en-US" sz="1400" b="0" dirty="0" smtClean="0">
                <a:solidFill>
                  <a:srgbClr val="000000"/>
                </a:solidFill>
                <a:latin typeface="Candara"/>
                <a:cs typeface="Candara"/>
              </a:rPr>
              <a:t>Technical Meetings every 3 months</a:t>
            </a:r>
            <a:endParaRPr lang="en-US" sz="1400" b="0" dirty="0">
              <a:solidFill>
                <a:srgbClr val="000000"/>
              </a:solidFill>
              <a:latin typeface="Candara"/>
              <a:cs typeface="Candara"/>
            </a:endParaRPr>
          </a:p>
          <a:p>
            <a:pPr algn="ctr" fontAlgn="base">
              <a:lnSpc>
                <a:spcPts val="1800"/>
              </a:lnSpc>
              <a:spcBef>
                <a:spcPct val="0"/>
              </a:spcBef>
              <a:spcAft>
                <a:spcPct val="0"/>
              </a:spcAft>
            </a:pPr>
            <a:r>
              <a:rPr lang="en-US" sz="1400" b="0" dirty="0" smtClean="0">
                <a:solidFill>
                  <a:srgbClr val="000000"/>
                </a:solidFill>
                <a:latin typeface="Candara"/>
                <a:cs typeface="Candara"/>
              </a:rPr>
              <a:t>Five Interoperability Experiments</a:t>
            </a:r>
            <a:br>
              <a:rPr lang="en-US" sz="1400" b="0" dirty="0" smtClean="0">
                <a:solidFill>
                  <a:srgbClr val="000000"/>
                </a:solidFill>
                <a:latin typeface="Candara"/>
                <a:cs typeface="Candara"/>
              </a:rPr>
            </a:br>
            <a:r>
              <a:rPr lang="en-US" sz="1400" b="0" dirty="0" smtClean="0">
                <a:solidFill>
                  <a:srgbClr val="000000"/>
                </a:solidFill>
                <a:latin typeface="Candara"/>
                <a:cs typeface="Candara"/>
              </a:rPr>
              <a:t> (Surface water, groundwater, ratings-gaugings)</a:t>
            </a:r>
          </a:p>
          <a:p>
            <a:pPr algn="ctr" fontAlgn="base">
              <a:lnSpc>
                <a:spcPts val="1800"/>
              </a:lnSpc>
              <a:spcBef>
                <a:spcPct val="0"/>
              </a:spcBef>
              <a:spcAft>
                <a:spcPct val="0"/>
              </a:spcAft>
            </a:pPr>
            <a:r>
              <a:rPr lang="en-US" sz="1400" b="0" dirty="0" smtClean="0">
                <a:solidFill>
                  <a:srgbClr val="000000"/>
                </a:solidFill>
                <a:latin typeface="Candara"/>
                <a:cs typeface="Candara"/>
              </a:rPr>
              <a:t>Annual week-long workshops</a:t>
            </a:r>
          </a:p>
          <a:p>
            <a:pPr algn="ctr" fontAlgn="base">
              <a:lnSpc>
                <a:spcPts val="1800"/>
              </a:lnSpc>
              <a:spcBef>
                <a:spcPct val="0"/>
              </a:spcBef>
              <a:spcAft>
                <a:spcPct val="0"/>
              </a:spcAft>
            </a:pPr>
            <a:r>
              <a:rPr lang="en-US" sz="1400" b="0" dirty="0" smtClean="0">
                <a:solidFill>
                  <a:srgbClr val="000000"/>
                </a:solidFill>
                <a:latin typeface="Candara"/>
                <a:cs typeface="Candara"/>
              </a:rPr>
              <a:t>Involvement by many countries</a:t>
            </a:r>
          </a:p>
        </p:txBody>
      </p:sp>
      <p:sp>
        <p:nvSpPr>
          <p:cNvPr id="58" name="TextBox 57"/>
          <p:cNvSpPr txBox="1"/>
          <p:nvPr/>
        </p:nvSpPr>
        <p:spPr bwMode="auto">
          <a:xfrm>
            <a:off x="7324150" y="2362200"/>
            <a:ext cx="1575663" cy="508014"/>
          </a:xfrm>
          <a:prstGeom prst="rect">
            <a:avLst/>
          </a:prstGeom>
          <a:solidFill>
            <a:schemeClr val="tx2">
              <a:lumMod val="75000"/>
              <a:lumOff val="25000"/>
            </a:schemeClr>
          </a:solidFill>
          <a:ln w="19050" cmpd="sng">
            <a:solidFill>
              <a:schemeClr val="accent4">
                <a:lumMod val="60000"/>
                <a:lumOff val="40000"/>
              </a:schemeClr>
            </a:solidFill>
          </a:ln>
        </p:spPr>
        <p:txBody>
          <a:bodyPr/>
          <a:lstStyle/>
          <a:p>
            <a:pPr algn="ctr">
              <a:defRPr/>
            </a:pPr>
            <a:endParaRPr lang="en-US" sz="1400" b="1" dirty="0">
              <a:solidFill>
                <a:prstClr val="white"/>
              </a:solidFill>
            </a:endParaRPr>
          </a:p>
        </p:txBody>
      </p:sp>
      <p:sp>
        <p:nvSpPr>
          <p:cNvPr id="12" name="TextBox 11"/>
          <p:cNvSpPr txBox="1"/>
          <p:nvPr/>
        </p:nvSpPr>
        <p:spPr>
          <a:xfrm>
            <a:off x="7324150" y="2362200"/>
            <a:ext cx="1541449" cy="503548"/>
          </a:xfrm>
          <a:prstGeom prst="rect">
            <a:avLst/>
          </a:prstGeom>
          <a:solidFill>
            <a:schemeClr val="tx2"/>
          </a:solidFill>
          <a:effectLst/>
        </p:spPr>
        <p:txBody>
          <a:bodyPr wrap="square" lIns="0" tIns="0" rIns="0" bIns="0" rtlCol="0" anchor="ctr">
            <a:noAutofit/>
          </a:bodyPr>
          <a:lstStyle/>
          <a:p>
            <a:pPr algn="ctr" eaLnBrk="0" hangingPunct="0">
              <a:lnSpc>
                <a:spcPct val="90000"/>
              </a:lnSpc>
            </a:pPr>
            <a:r>
              <a:rPr lang="en-US" sz="1600" dirty="0" smtClean="0">
                <a:solidFill>
                  <a:srgbClr val="FFFFFF"/>
                </a:solidFill>
                <a:effectLst>
                  <a:outerShdw blurRad="50800" dist="38100" dir="2700000" algn="tl" rotWithShape="0">
                    <a:srgbClr val="000000">
                      <a:alpha val="43000"/>
                    </a:srgbClr>
                  </a:outerShdw>
                </a:effectLst>
                <a:latin typeface="Candara"/>
                <a:cs typeface="Candara"/>
              </a:rPr>
              <a:t>WML2 Part 2</a:t>
            </a:r>
            <a:br>
              <a:rPr lang="en-US" sz="1600" dirty="0" smtClean="0">
                <a:solidFill>
                  <a:srgbClr val="FFFFFF"/>
                </a:solidFill>
                <a:effectLst>
                  <a:outerShdw blurRad="50800" dist="38100" dir="2700000" algn="tl" rotWithShape="0">
                    <a:srgbClr val="000000">
                      <a:alpha val="43000"/>
                    </a:srgbClr>
                  </a:outerShdw>
                </a:effectLst>
                <a:latin typeface="Candara"/>
                <a:cs typeface="Candara"/>
              </a:rPr>
            </a:br>
            <a:r>
              <a:rPr lang="en-US" sz="1400" dirty="0" smtClean="0">
                <a:solidFill>
                  <a:srgbClr val="FFFFFF"/>
                </a:solidFill>
                <a:effectLst>
                  <a:outerShdw blurRad="50800" dist="38100" dir="2700000" algn="tl" rotWithShape="0">
                    <a:srgbClr val="000000">
                      <a:alpha val="43000"/>
                    </a:srgbClr>
                  </a:outerShdw>
                </a:effectLst>
                <a:latin typeface="Candara"/>
                <a:cs typeface="Candara"/>
              </a:rPr>
              <a:t>Ratings-Gaugings</a:t>
            </a:r>
          </a:p>
        </p:txBody>
      </p:sp>
      <p:sp>
        <p:nvSpPr>
          <p:cNvPr id="48" name="Rectangle 47"/>
          <p:cNvSpPr>
            <a:spLocks noChangeArrowheads="1"/>
          </p:cNvSpPr>
          <p:nvPr/>
        </p:nvSpPr>
        <p:spPr bwMode="auto">
          <a:xfrm>
            <a:off x="979488" y="6525117"/>
            <a:ext cx="7208344" cy="276999"/>
          </a:xfrm>
          <a:prstGeom prst="rect">
            <a:avLst/>
          </a:prstGeom>
          <a:solidFill>
            <a:schemeClr val="bg1">
              <a:alpha val="59000"/>
            </a:schemeClr>
          </a:solidFill>
          <a:ln w="19050">
            <a:solidFill>
              <a:srgbClr val="00B9F2"/>
            </a:solidFill>
            <a:miter lim="800000"/>
            <a:headEnd/>
            <a:tailEnd/>
          </a:ln>
        </p:spPr>
        <p:txBody>
          <a:bodyPr wrap="square">
            <a:spAutoFit/>
          </a:bodyPr>
          <a:lstStyle/>
          <a:p>
            <a:pPr algn="ctr" fontAlgn="base">
              <a:spcBef>
                <a:spcPct val="0"/>
              </a:spcBef>
              <a:spcAft>
                <a:spcPct val="0"/>
              </a:spcAft>
            </a:pPr>
            <a:r>
              <a:rPr lang="en-US" sz="1200" i="1" dirty="0" smtClean="0">
                <a:solidFill>
                  <a:srgbClr val="000000"/>
                </a:solidFill>
              </a:rPr>
              <a:t>Acknowledgements</a:t>
            </a:r>
            <a:r>
              <a:rPr lang="en-US" sz="1200" dirty="0" smtClean="0">
                <a:solidFill>
                  <a:srgbClr val="000000"/>
                </a:solidFill>
              </a:rPr>
              <a:t>: OGC, WMO,  GRDC, NWS, CUAHSI, BoM/CSIRO, USGS, GSC, Kisters, …….</a:t>
            </a:r>
          </a:p>
        </p:txBody>
      </p:sp>
      <p:sp>
        <p:nvSpPr>
          <p:cNvPr id="63" name="Rectangle 6"/>
          <p:cNvSpPr>
            <a:spLocks noChangeArrowheads="1"/>
          </p:cNvSpPr>
          <p:nvPr/>
        </p:nvSpPr>
        <p:spPr bwMode="auto">
          <a:xfrm>
            <a:off x="7125710" y="1885429"/>
            <a:ext cx="1960865" cy="461665"/>
          </a:xfrm>
          <a:prstGeom prst="rect">
            <a:avLst/>
          </a:prstGeom>
          <a:solidFill>
            <a:schemeClr val="bg1"/>
          </a:solidFill>
          <a:ln w="19050">
            <a:solidFill>
              <a:srgbClr val="00B9F2"/>
            </a:solidFill>
            <a:miter lim="800000"/>
            <a:headEnd/>
            <a:tailEnd/>
          </a:ln>
        </p:spPr>
        <p:txBody>
          <a:bodyPr wrap="square">
            <a:spAutoFit/>
          </a:bodyPr>
          <a:lstStyle/>
          <a:p>
            <a:pPr algn="ctr" fontAlgn="base">
              <a:spcBef>
                <a:spcPct val="0"/>
              </a:spcBef>
              <a:spcAft>
                <a:spcPct val="0"/>
              </a:spcAft>
            </a:pPr>
            <a:r>
              <a:rPr lang="en-US" sz="1200" b="1" dirty="0" smtClean="0">
                <a:solidFill>
                  <a:srgbClr val="000000"/>
                </a:solidFill>
              </a:rPr>
              <a:t>Stage-Discharge values for one cross-section</a:t>
            </a:r>
          </a:p>
        </p:txBody>
      </p:sp>
      <p:sp>
        <p:nvSpPr>
          <p:cNvPr id="51220" name="Rectangle 6"/>
          <p:cNvSpPr>
            <a:spLocks noChangeArrowheads="1"/>
          </p:cNvSpPr>
          <p:nvPr/>
        </p:nvSpPr>
        <p:spPr bwMode="auto">
          <a:xfrm>
            <a:off x="5091580" y="1884200"/>
            <a:ext cx="1920052" cy="461665"/>
          </a:xfrm>
          <a:prstGeom prst="rect">
            <a:avLst/>
          </a:prstGeom>
          <a:solidFill>
            <a:schemeClr val="bg1"/>
          </a:solidFill>
          <a:ln w="19050">
            <a:solidFill>
              <a:srgbClr val="00B9F2"/>
            </a:solidFill>
            <a:miter lim="800000"/>
            <a:headEnd/>
            <a:tailEnd/>
          </a:ln>
        </p:spPr>
        <p:txBody>
          <a:bodyPr wrap="square">
            <a:spAutoFit/>
          </a:bodyPr>
          <a:lstStyle/>
          <a:p>
            <a:pPr algn="ctr" fontAlgn="base">
              <a:spcBef>
                <a:spcPct val="0"/>
              </a:spcBef>
              <a:spcAft>
                <a:spcPct val="0"/>
              </a:spcAft>
            </a:pPr>
            <a:r>
              <a:rPr lang="en-US" sz="1200" b="1" dirty="0" smtClean="0">
                <a:solidFill>
                  <a:srgbClr val="000000"/>
                </a:solidFill>
              </a:rPr>
              <a:t>A time series for one variable at one location</a:t>
            </a:r>
          </a:p>
        </p:txBody>
      </p:sp>
      <p:sp>
        <p:nvSpPr>
          <p:cNvPr id="16" name="TextBox 15"/>
          <p:cNvSpPr txBox="1"/>
          <p:nvPr/>
        </p:nvSpPr>
        <p:spPr>
          <a:xfrm>
            <a:off x="7210197" y="1591467"/>
            <a:ext cx="1689616" cy="268670"/>
          </a:xfrm>
          <a:prstGeom prst="rect">
            <a:avLst/>
          </a:prstGeom>
          <a:noFill/>
          <a:effectLst/>
        </p:spPr>
        <p:txBody>
          <a:bodyPr wrap="square" lIns="0" tIns="0" rIns="0" bIns="0" rtlCol="0">
            <a:noAutofit/>
          </a:bodyPr>
          <a:lstStyle/>
          <a:p>
            <a:pPr algn="ctr" eaLnBrk="0" hangingPunct="0">
              <a:lnSpc>
                <a:spcPts val="1800"/>
              </a:lnSpc>
            </a:pPr>
            <a:r>
              <a:rPr lang="en-US" sz="1400" i="1" dirty="0" smtClean="0">
                <a:solidFill>
                  <a:prstClr val="white">
                    <a:lumMod val="50000"/>
                  </a:prstClr>
                </a:solidFill>
              </a:rPr>
              <a:t>(draft pending)</a:t>
            </a:r>
          </a:p>
        </p:txBody>
      </p:sp>
      <p:sp>
        <p:nvSpPr>
          <p:cNvPr id="47" name="TextBox 51"/>
          <p:cNvSpPr txBox="1">
            <a:spLocks noChangeArrowheads="1"/>
          </p:cNvSpPr>
          <p:nvPr/>
        </p:nvSpPr>
        <p:spPr bwMode="auto">
          <a:xfrm>
            <a:off x="728732" y="3514520"/>
            <a:ext cx="2215070" cy="1000230"/>
          </a:xfrm>
          <a:prstGeom prst="rect">
            <a:avLst/>
          </a:prstGeom>
          <a:solidFill>
            <a:schemeClr val="bg1"/>
          </a:solidFill>
          <a:ln w="19050">
            <a:solidFill>
              <a:srgbClr val="00B9F2"/>
            </a:solidFill>
            <a:miter lim="800000"/>
            <a:headEnd/>
            <a:tailEnd/>
          </a:ln>
        </p:spPr>
        <p:txBody>
          <a:bodyPr wrap="none" lIns="0" tIns="0" rIns="0" bIns="0"/>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lnSpc>
                <a:spcPct val="90000"/>
              </a:lnSpc>
              <a:spcBef>
                <a:spcPct val="0"/>
              </a:spcBef>
              <a:spcAft>
                <a:spcPct val="0"/>
              </a:spcAft>
            </a:pPr>
            <a:r>
              <a:rPr lang="en-US" sz="1200" b="0" dirty="0" smtClean="0">
                <a:solidFill>
                  <a:srgbClr val="000000"/>
                </a:solidFill>
                <a:latin typeface="Candara"/>
                <a:cs typeface="Candara"/>
              </a:rPr>
              <a:t>Memorandum of Understanding </a:t>
            </a:r>
            <a:br>
              <a:rPr lang="en-US" sz="1200" b="0" dirty="0" smtClean="0">
                <a:solidFill>
                  <a:srgbClr val="000000"/>
                </a:solidFill>
                <a:latin typeface="Candara"/>
                <a:cs typeface="Candara"/>
              </a:rPr>
            </a:br>
            <a:r>
              <a:rPr lang="en-US" sz="1200" b="0" dirty="0" smtClean="0">
                <a:solidFill>
                  <a:srgbClr val="000000"/>
                </a:solidFill>
                <a:latin typeface="Candara"/>
                <a:cs typeface="Candara"/>
              </a:rPr>
              <a:t>between the </a:t>
            </a:r>
            <a:br>
              <a:rPr lang="en-US" sz="1200" b="0" dirty="0" smtClean="0">
                <a:solidFill>
                  <a:srgbClr val="000000"/>
                </a:solidFill>
                <a:latin typeface="Candara"/>
                <a:cs typeface="Candara"/>
              </a:rPr>
            </a:br>
            <a:r>
              <a:rPr lang="en-US" sz="1200" b="0" dirty="0" smtClean="0">
                <a:solidFill>
                  <a:srgbClr val="000000"/>
                </a:solidFill>
                <a:latin typeface="Candara"/>
                <a:cs typeface="Candara"/>
              </a:rPr>
              <a:t>World Meteorological</a:t>
            </a:r>
            <a:br>
              <a:rPr lang="en-US" sz="1200" b="0" dirty="0" smtClean="0">
                <a:solidFill>
                  <a:srgbClr val="000000"/>
                </a:solidFill>
                <a:latin typeface="Candara"/>
                <a:cs typeface="Candara"/>
              </a:rPr>
            </a:br>
            <a:r>
              <a:rPr lang="en-US" sz="1200" b="0" dirty="0" smtClean="0">
                <a:solidFill>
                  <a:srgbClr val="000000"/>
                </a:solidFill>
                <a:latin typeface="Candara"/>
                <a:cs typeface="Candara"/>
              </a:rPr>
              <a:t>Organization </a:t>
            </a:r>
            <a:br>
              <a:rPr lang="en-US" sz="1200" b="0" dirty="0" smtClean="0">
                <a:solidFill>
                  <a:srgbClr val="000000"/>
                </a:solidFill>
                <a:latin typeface="Candara"/>
                <a:cs typeface="Candara"/>
              </a:rPr>
            </a:br>
            <a:r>
              <a:rPr lang="en-US" sz="1200" b="0" dirty="0" smtClean="0">
                <a:solidFill>
                  <a:srgbClr val="000000"/>
                </a:solidFill>
                <a:latin typeface="Candara"/>
                <a:cs typeface="Candara"/>
              </a:rPr>
              <a:t>and the </a:t>
            </a:r>
            <a:br>
              <a:rPr lang="en-US" sz="1200" b="0" dirty="0" smtClean="0">
                <a:solidFill>
                  <a:srgbClr val="000000"/>
                </a:solidFill>
                <a:latin typeface="Candara"/>
                <a:cs typeface="Candara"/>
              </a:rPr>
            </a:br>
            <a:r>
              <a:rPr lang="en-US" sz="1200" b="0" dirty="0" smtClean="0">
                <a:solidFill>
                  <a:srgbClr val="000000"/>
                </a:solidFill>
                <a:latin typeface="Candara"/>
                <a:cs typeface="Candara"/>
              </a:rPr>
              <a:t>Open Geospatial Consortium</a:t>
            </a:r>
          </a:p>
        </p:txBody>
      </p:sp>
      <p:sp>
        <p:nvSpPr>
          <p:cNvPr id="59" name="Rectangle 6"/>
          <p:cNvSpPr>
            <a:spLocks noChangeArrowheads="1"/>
          </p:cNvSpPr>
          <p:nvPr/>
        </p:nvSpPr>
        <p:spPr bwMode="auto">
          <a:xfrm>
            <a:off x="6751745" y="3106701"/>
            <a:ext cx="1776659" cy="830997"/>
          </a:xfrm>
          <a:prstGeom prst="rect">
            <a:avLst/>
          </a:prstGeom>
          <a:solidFill>
            <a:schemeClr val="tx2"/>
          </a:solidFill>
          <a:ln w="19050">
            <a:solidFill>
              <a:srgbClr val="00B9F2"/>
            </a:solidFill>
            <a:miter lim="800000"/>
            <a:headEnd/>
            <a:tailEnd/>
          </a:ln>
        </p:spPr>
        <p:txBody>
          <a:bodyPr wrap="square">
            <a:spAutoFit/>
          </a:bodyPr>
          <a:lstStyle/>
          <a:p>
            <a:pPr algn="ctr" fontAlgn="base">
              <a:spcBef>
                <a:spcPct val="0"/>
              </a:spcBef>
              <a:spcAft>
                <a:spcPct val="0"/>
              </a:spcAft>
            </a:pPr>
            <a:r>
              <a:rPr lang="en-US" sz="1200" dirty="0" smtClean="0">
                <a:solidFill>
                  <a:prstClr val="white"/>
                </a:solidFill>
                <a:latin typeface="Candara"/>
                <a:cs typeface="Candara"/>
              </a:rPr>
              <a:t>Sensor Observation Service 2.0 </a:t>
            </a:r>
          </a:p>
          <a:p>
            <a:pPr algn="ctr" fontAlgn="base">
              <a:spcBef>
                <a:spcPct val="0"/>
              </a:spcBef>
              <a:spcAft>
                <a:spcPct val="0"/>
              </a:spcAft>
            </a:pPr>
            <a:r>
              <a:rPr lang="en-US" sz="1200" dirty="0" smtClean="0">
                <a:solidFill>
                  <a:prstClr val="white"/>
                </a:solidFill>
                <a:latin typeface="Candara"/>
                <a:cs typeface="Candara"/>
              </a:rPr>
              <a:t>Hydrology Profile</a:t>
            </a:r>
          </a:p>
          <a:p>
            <a:pPr algn="ctr" fontAlgn="base">
              <a:spcBef>
                <a:spcPct val="0"/>
              </a:spcBef>
              <a:spcAft>
                <a:spcPct val="0"/>
              </a:spcAft>
            </a:pPr>
            <a:r>
              <a:rPr lang="en-US" sz="1200" dirty="0" smtClean="0">
                <a:solidFill>
                  <a:prstClr val="white"/>
                </a:solidFill>
                <a:latin typeface="Candara"/>
                <a:cs typeface="Candara"/>
              </a:rPr>
              <a:t>Best Practice</a:t>
            </a:r>
          </a:p>
        </p:txBody>
      </p:sp>
    </p:spTree>
    <p:extLst>
      <p:ext uri="{BB962C8B-B14F-4D97-AF65-F5344CB8AC3E}">
        <p14:creationId xmlns:p14="http://schemas.microsoft.com/office/powerpoint/2010/main" val="137251410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02" y="80400"/>
            <a:ext cx="7686898" cy="484188"/>
          </a:xfrm>
        </p:spPr>
        <p:txBody>
          <a:bodyPr/>
          <a:lstStyle/>
          <a:p>
            <a:r>
              <a:rPr lang="en-US" sz="3600" dirty="0">
                <a:effectLst>
                  <a:outerShdw blurRad="50800" dist="38100" dir="2700000" algn="tl" rotWithShape="0">
                    <a:srgbClr val="000000">
                      <a:alpha val="43000"/>
                    </a:srgbClr>
                  </a:outerShdw>
                </a:effectLst>
                <a:latin typeface="Candara"/>
                <a:cs typeface="Candara"/>
              </a:rPr>
              <a:t>What is Time?  … on the web? </a:t>
            </a:r>
          </a:p>
        </p:txBody>
      </p:sp>
      <p:sp>
        <p:nvSpPr>
          <p:cNvPr id="3" name="Content Placeholder 2"/>
          <p:cNvSpPr>
            <a:spLocks noGrp="1"/>
          </p:cNvSpPr>
          <p:nvPr>
            <p:ph idx="1"/>
          </p:nvPr>
        </p:nvSpPr>
        <p:spPr>
          <a:xfrm>
            <a:off x="314102" y="894835"/>
            <a:ext cx="8702898" cy="4622348"/>
          </a:xfrm>
        </p:spPr>
        <p:txBody>
          <a:bodyPr/>
          <a:lstStyle/>
          <a:p>
            <a:pPr marL="0" indent="0">
              <a:buNone/>
            </a:pPr>
            <a:r>
              <a:rPr lang="en-US" sz="2800" b="1" dirty="0">
                <a:latin typeface="Candara"/>
                <a:cs typeface="Candara"/>
              </a:rPr>
              <a:t>ISO 8601:2004[E] </a:t>
            </a:r>
            <a:r>
              <a:rPr lang="en-US" dirty="0">
                <a:latin typeface="Candara"/>
                <a:cs typeface="Candara"/>
              </a:rPr>
              <a:t>– </a:t>
            </a:r>
            <a:r>
              <a:rPr lang="en-US" sz="2000" i="1" dirty="0">
                <a:latin typeface="Candara"/>
                <a:cs typeface="Candara"/>
              </a:rPr>
              <a:t>Data elements and interchange formats – </a:t>
            </a:r>
            <a:r>
              <a:rPr lang="en-US" sz="2000" i="1" dirty="0" smtClean="0">
                <a:latin typeface="Candara"/>
                <a:cs typeface="Candara"/>
              </a:rPr>
              <a:t/>
            </a:r>
            <a:br>
              <a:rPr lang="en-US" sz="2000" i="1" dirty="0" smtClean="0">
                <a:latin typeface="Candara"/>
                <a:cs typeface="Candara"/>
              </a:rPr>
            </a:br>
            <a:r>
              <a:rPr lang="en-US" sz="2000" i="1" dirty="0" smtClean="0">
                <a:latin typeface="Candara"/>
                <a:cs typeface="Candara"/>
              </a:rPr>
              <a:t>Information </a:t>
            </a:r>
            <a:r>
              <a:rPr lang="en-US" sz="2000" i="1" dirty="0">
                <a:latin typeface="Candara"/>
                <a:cs typeface="Candara"/>
              </a:rPr>
              <a:t>interchange – Representation of dates and times</a:t>
            </a:r>
            <a:endParaRPr lang="en-US" sz="2000" i="1" dirty="0" smtClean="0">
              <a:latin typeface="Candara"/>
              <a:cs typeface="Candara"/>
            </a:endParaRPr>
          </a:p>
          <a:p>
            <a:pPr marL="285750" lvl="1" indent="-285750">
              <a:lnSpc>
                <a:spcPct val="100000"/>
              </a:lnSpc>
              <a:spcAft>
                <a:spcPts val="600"/>
              </a:spcAft>
              <a:buFont typeface="Wingdings" charset="2"/>
              <a:buChar char="§"/>
            </a:pPr>
            <a:r>
              <a:rPr lang="en-US" sz="1600" b="1" dirty="0">
                <a:latin typeface="Candara"/>
                <a:cs typeface="Candara"/>
              </a:rPr>
              <a:t>Date and time values are ordered from the largest to smallest unit of time</a:t>
            </a:r>
            <a:r>
              <a:rPr lang="en-US" sz="1600" dirty="0">
                <a:latin typeface="Candara"/>
                <a:cs typeface="Candara"/>
              </a:rPr>
              <a:t>: year, month (or week), day, hour, minute, second, and fraction of second. This ordering corresponds to chronological order. This allows dates to be naturally sorted by computer file systems.</a:t>
            </a:r>
          </a:p>
          <a:p>
            <a:pPr marL="285750" lvl="1" indent="-285750">
              <a:lnSpc>
                <a:spcPct val="100000"/>
              </a:lnSpc>
              <a:spcAft>
                <a:spcPts val="600"/>
              </a:spcAft>
              <a:buFont typeface="Wingdings" charset="2"/>
              <a:buChar char="§"/>
            </a:pPr>
            <a:r>
              <a:rPr lang="en-US" sz="1600" b="1" dirty="0">
                <a:latin typeface="Candara"/>
                <a:cs typeface="Candara"/>
              </a:rPr>
              <a:t>Each date and time value has a fixed number of digits </a:t>
            </a:r>
            <a:r>
              <a:rPr lang="en-US" sz="1600" dirty="0">
                <a:latin typeface="Candara"/>
                <a:cs typeface="Candara"/>
              </a:rPr>
              <a:t>that must be padded with leading zeros</a:t>
            </a:r>
            <a:r>
              <a:rPr lang="en-US" sz="1600" dirty="0" smtClean="0">
                <a:latin typeface="Candara"/>
                <a:cs typeface="Candara"/>
              </a:rPr>
              <a:t>. (The “format template” in figure below will achieve this in Excel spreadsheets)</a:t>
            </a:r>
            <a:endParaRPr lang="en-US" sz="1600" dirty="0">
              <a:latin typeface="Candara"/>
              <a:cs typeface="Candara"/>
            </a:endParaRPr>
          </a:p>
          <a:p>
            <a:pPr marL="285750" lvl="1" indent="-285750">
              <a:lnSpc>
                <a:spcPct val="100000"/>
              </a:lnSpc>
              <a:spcAft>
                <a:spcPts val="600"/>
              </a:spcAft>
              <a:buFont typeface="Wingdings" charset="2"/>
              <a:buChar char="§"/>
            </a:pPr>
            <a:r>
              <a:rPr lang="en-US" sz="1600" b="1" dirty="0">
                <a:latin typeface="Candara"/>
                <a:cs typeface="Candara"/>
              </a:rPr>
              <a:t>Two main formats </a:t>
            </a:r>
            <a:r>
              <a:rPr lang="en-US" sz="1600" dirty="0">
                <a:latin typeface="Candara"/>
                <a:cs typeface="Candara"/>
              </a:rPr>
              <a:t>– </a:t>
            </a:r>
            <a:r>
              <a:rPr lang="en-US" sz="1600" dirty="0" smtClean="0">
                <a:latin typeface="Candara"/>
                <a:cs typeface="Candara"/>
              </a:rPr>
              <a:t>(1) a </a:t>
            </a:r>
            <a:r>
              <a:rPr lang="en-US" sz="1600" dirty="0">
                <a:latin typeface="Candara"/>
                <a:cs typeface="Candara"/>
              </a:rPr>
              <a:t>basic format with a minimal number of separators</a:t>
            </a:r>
            <a:r>
              <a:rPr lang="en-US" sz="1600" dirty="0" smtClean="0">
                <a:latin typeface="Candara"/>
                <a:cs typeface="Candara"/>
              </a:rPr>
              <a:t>, or (2) an </a:t>
            </a:r>
            <a:r>
              <a:rPr lang="en-US" sz="1600" dirty="0">
                <a:latin typeface="Candara"/>
                <a:cs typeface="Candara"/>
              </a:rPr>
              <a:t>extended format with </a:t>
            </a:r>
            <a:r>
              <a:rPr lang="en-US" sz="1600" dirty="0" smtClean="0">
                <a:latin typeface="Candara"/>
                <a:cs typeface="Candara"/>
              </a:rPr>
              <a:t>separators: </a:t>
            </a:r>
            <a:r>
              <a:rPr lang="en-US" sz="1600" i="1" dirty="0" smtClean="0">
                <a:latin typeface="Candara"/>
                <a:cs typeface="Candara"/>
              </a:rPr>
              <a:t>hyphen</a:t>
            </a:r>
            <a:r>
              <a:rPr lang="en-US" sz="1600" dirty="0" smtClean="0">
                <a:latin typeface="Candara"/>
                <a:cs typeface="Candara"/>
              </a:rPr>
              <a:t> between </a:t>
            </a:r>
            <a:r>
              <a:rPr lang="en-US" sz="1600" dirty="0">
                <a:latin typeface="Candara"/>
                <a:cs typeface="Candara"/>
              </a:rPr>
              <a:t>date values (year, month, week, and day) </a:t>
            </a:r>
            <a:r>
              <a:rPr lang="en-US" sz="1600" dirty="0" smtClean="0">
                <a:latin typeface="Candara"/>
                <a:cs typeface="Candara"/>
              </a:rPr>
              <a:t>and </a:t>
            </a:r>
            <a:br>
              <a:rPr lang="en-US" sz="1600" dirty="0" smtClean="0">
                <a:latin typeface="Candara"/>
                <a:cs typeface="Candara"/>
              </a:rPr>
            </a:br>
            <a:r>
              <a:rPr lang="en-US" sz="1600" i="1" dirty="0" smtClean="0">
                <a:latin typeface="Candara"/>
                <a:cs typeface="Candara"/>
              </a:rPr>
              <a:t>colon</a:t>
            </a:r>
            <a:r>
              <a:rPr lang="en-US" sz="1600" dirty="0" smtClean="0">
                <a:latin typeface="Candara"/>
                <a:cs typeface="Candara"/>
              </a:rPr>
              <a:t> between </a:t>
            </a:r>
            <a:r>
              <a:rPr lang="en-US" sz="1600" dirty="0">
                <a:latin typeface="Candara"/>
                <a:cs typeface="Candara"/>
              </a:rPr>
              <a:t>time values (hours, minutes, and seconds). </a:t>
            </a:r>
            <a:r>
              <a:rPr lang="en-US" sz="1600" dirty="0" smtClean="0">
                <a:latin typeface="Candara"/>
                <a:cs typeface="Candara"/>
              </a:rPr>
              <a:t/>
            </a:r>
            <a:br>
              <a:rPr lang="en-US" sz="1600" dirty="0" smtClean="0">
                <a:latin typeface="Candara"/>
                <a:cs typeface="Candara"/>
              </a:rPr>
            </a:br>
            <a:r>
              <a:rPr lang="en-US" sz="1600" dirty="0" smtClean="0">
                <a:latin typeface="Candara"/>
                <a:cs typeface="Candara"/>
              </a:rPr>
              <a:t>Local time zone begins with</a:t>
            </a:r>
            <a:r>
              <a:rPr lang="en-US" sz="1600" dirty="0">
                <a:latin typeface="Candara"/>
                <a:cs typeface="Candara"/>
              </a:rPr>
              <a:t> </a:t>
            </a:r>
            <a:r>
              <a:rPr lang="en-US" sz="1600" dirty="0" smtClean="0">
                <a:latin typeface="Candara"/>
                <a:cs typeface="Candara"/>
              </a:rPr>
              <a:t/>
            </a:r>
            <a:br>
              <a:rPr lang="en-US" sz="1600" dirty="0" smtClean="0">
                <a:latin typeface="Candara"/>
                <a:cs typeface="Candara"/>
              </a:rPr>
            </a:br>
            <a:r>
              <a:rPr lang="en-US" sz="1600" dirty="0" smtClean="0">
                <a:latin typeface="Candara"/>
                <a:cs typeface="Candara"/>
              </a:rPr>
              <a:t>+ or – hours from UTC.</a:t>
            </a:r>
            <a:endParaRPr lang="en-US" sz="1600" dirty="0">
              <a:latin typeface="Candara"/>
              <a:cs typeface="Candara"/>
            </a:endParaRPr>
          </a:p>
          <a:p>
            <a:pPr marL="0" lvl="1" indent="0">
              <a:lnSpc>
                <a:spcPct val="100000"/>
              </a:lnSpc>
              <a:spcAft>
                <a:spcPts val="600"/>
              </a:spcAft>
              <a:buNone/>
            </a:pPr>
            <a:endParaRPr lang="en-US" sz="1600" dirty="0" smtClean="0">
              <a:solidFill>
                <a:schemeClr val="bg1"/>
              </a:solidFill>
            </a:endParaRPr>
          </a:p>
          <a:p>
            <a:pPr marL="0" lvl="1" indent="0">
              <a:lnSpc>
                <a:spcPct val="100000"/>
              </a:lnSpc>
              <a:spcAft>
                <a:spcPts val="600"/>
              </a:spcAft>
              <a:buNone/>
            </a:pPr>
            <a:r>
              <a:rPr lang="en-US" sz="1050" dirty="0" smtClean="0">
                <a:solidFill>
                  <a:schemeClr val="bg1"/>
                </a:solidFill>
              </a:rPr>
              <a:t> </a:t>
            </a:r>
            <a:r>
              <a:rPr lang="en-US" sz="1400" dirty="0" smtClean="0">
                <a:solidFill>
                  <a:schemeClr val="bg1"/>
                </a:solidFill>
                <a:hlinkClick r:id="rId2"/>
              </a:rPr>
              <a:t>http</a:t>
            </a:r>
            <a:r>
              <a:rPr lang="en-US" sz="1400" dirty="0">
                <a:solidFill>
                  <a:schemeClr val="bg1"/>
                </a:solidFill>
                <a:hlinkClick r:id="rId2"/>
              </a:rPr>
              <a:t>://en.wikipedia.org/wiki/</a:t>
            </a:r>
            <a:r>
              <a:rPr lang="en-US" sz="1400" dirty="0" smtClean="0">
                <a:solidFill>
                  <a:schemeClr val="bg1"/>
                </a:solidFill>
                <a:hlinkClick r:id="rId2"/>
              </a:rPr>
              <a:t>ISO_8601</a:t>
            </a:r>
            <a:r>
              <a:rPr lang="en-US" sz="1400" dirty="0" smtClean="0">
                <a:solidFill>
                  <a:schemeClr val="bg1"/>
                </a:solidFill>
              </a:rPr>
              <a:t> </a:t>
            </a:r>
          </a:p>
        </p:txBody>
      </p:sp>
      <p:graphicFrame>
        <p:nvGraphicFramePr>
          <p:cNvPr id="4" name="Table 3"/>
          <p:cNvGraphicFramePr>
            <a:graphicFrameLocks noGrp="1"/>
          </p:cNvGraphicFramePr>
          <p:nvPr>
            <p:extLst/>
          </p:nvPr>
        </p:nvGraphicFramePr>
        <p:xfrm>
          <a:off x="3885108" y="3969145"/>
          <a:ext cx="5045941" cy="2792472"/>
        </p:xfrm>
        <a:graphic>
          <a:graphicData uri="http://schemas.openxmlformats.org/drawingml/2006/table">
            <a:tbl>
              <a:tblPr>
                <a:effectLst>
                  <a:outerShdw blurRad="50800" dist="38100" dir="12840000" algn="tl" rotWithShape="0">
                    <a:srgbClr val="000000">
                      <a:alpha val="43000"/>
                    </a:srgbClr>
                  </a:outerShdw>
                </a:effectLst>
              </a:tblPr>
              <a:tblGrid>
                <a:gridCol w="2092152"/>
                <a:gridCol w="2953789"/>
              </a:tblGrid>
              <a:tr h="336733">
                <a:tc gridSpan="2">
                  <a:txBody>
                    <a:bodyPr/>
                    <a:lstStyle/>
                    <a:p>
                      <a:pPr marL="91440" algn="l" fontAlgn="b"/>
                      <a:r>
                        <a:rPr lang="en-US" sz="1600" b="1" i="0" u="none" strike="noStrike" dirty="0">
                          <a:solidFill>
                            <a:srgbClr val="000000"/>
                          </a:solidFill>
                          <a:effectLst/>
                          <a:latin typeface="Candara"/>
                          <a:cs typeface="Candara"/>
                        </a:rPr>
                        <a:t>Date and time expressed according to ISO 8601:</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r h="336733">
                <a:tc>
                  <a:txBody>
                    <a:bodyPr/>
                    <a:lstStyle/>
                    <a:p>
                      <a:pPr marL="91440" algn="l" fontAlgn="b"/>
                      <a:r>
                        <a:rPr lang="en-US" sz="1600" b="0" i="0" u="none" strike="noStrike" dirty="0" smtClean="0">
                          <a:solidFill>
                            <a:srgbClr val="000000"/>
                          </a:solidFill>
                          <a:effectLst/>
                          <a:latin typeface="Calibri"/>
                        </a:rPr>
                        <a:t>Format template:</a:t>
                      </a:r>
                      <a:endParaRPr lang="en-US" sz="16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1440" algn="l" fontAlgn="b"/>
                      <a:r>
                        <a:rPr lang="en-US" sz="1600" b="1" i="0" u="none" strike="noStrike" dirty="0" smtClean="0">
                          <a:solidFill>
                            <a:srgbClr val="000000"/>
                          </a:solidFill>
                          <a:effectLst/>
                          <a:latin typeface="Arial"/>
                        </a:rPr>
                        <a:t>yyyy-m-d</a:t>
                      </a:r>
                      <a:r>
                        <a:rPr lang="en-US" sz="1600" b="1" i="0" u="none" strike="noStrike" dirty="0" smtClean="0">
                          <a:solidFill>
                            <a:srgbClr val="FF0000"/>
                          </a:solidFill>
                          <a:effectLst/>
                          <a:latin typeface="Arial"/>
                        </a:rPr>
                        <a:t>T</a:t>
                      </a:r>
                      <a:r>
                        <a:rPr lang="en-US" sz="1600" b="1" i="0" u="none" strike="noStrike" dirty="0" smtClean="0">
                          <a:solidFill>
                            <a:srgbClr val="000000"/>
                          </a:solidFill>
                          <a:effectLst/>
                          <a:latin typeface="Arial"/>
                        </a:rPr>
                        <a:t>h:mm:ss</a:t>
                      </a:r>
                      <a:r>
                        <a:rPr lang="en-US" sz="1600" b="1" i="0" u="none" strike="noStrike" dirty="0" smtClean="0">
                          <a:solidFill>
                            <a:srgbClr val="FF0000"/>
                          </a:solidFill>
                          <a:effectLst/>
                          <a:latin typeface="Arial"/>
                        </a:rPr>
                        <a:t>Z</a:t>
                      </a:r>
                      <a:endParaRPr lang="en-US" sz="1600" b="1" i="0" u="none" strike="noStrike" dirty="0">
                        <a:solidFill>
                          <a:srgbClr val="FF0000"/>
                        </a:solidFill>
                        <a:effectLst/>
                        <a:latin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336733">
                <a:tc>
                  <a:txBody>
                    <a:bodyPr/>
                    <a:lstStyle/>
                    <a:p>
                      <a:pPr marL="91440" algn="l" fontAlgn="b"/>
                      <a:r>
                        <a:rPr lang="en-US" sz="1600" b="0" i="0" u="none" strike="noStrike" dirty="0">
                          <a:solidFill>
                            <a:srgbClr val="000000"/>
                          </a:solidFill>
                          <a:effectLst/>
                          <a:latin typeface="Calibri"/>
                        </a:rPr>
                        <a:t>Date: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1440" algn="l" fontAlgn="b"/>
                      <a:r>
                        <a:rPr lang="en-US" sz="1600" b="1" i="0" u="none" strike="noStrike">
                          <a:solidFill>
                            <a:srgbClr val="000000"/>
                          </a:solidFill>
                          <a:effectLst/>
                          <a:latin typeface="Arial"/>
                        </a:rPr>
                        <a:t>2015-02-15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336733">
                <a:tc rowSpan="2">
                  <a:txBody>
                    <a:bodyPr/>
                    <a:lstStyle/>
                    <a:p>
                      <a:pPr marL="91440" algn="l" fontAlgn="t"/>
                      <a:r>
                        <a:rPr lang="en-US" sz="1600" b="0" i="0" u="none" strike="noStrike" dirty="0" smtClean="0">
                          <a:solidFill>
                            <a:srgbClr val="000000"/>
                          </a:solidFill>
                          <a:effectLst/>
                          <a:latin typeface="Calibri"/>
                        </a:rPr>
                        <a:t>Date </a:t>
                      </a:r>
                      <a:r>
                        <a:rPr lang="en-US" sz="1600" b="0" i="0" u="none" strike="noStrike" dirty="0">
                          <a:solidFill>
                            <a:srgbClr val="000000"/>
                          </a:solidFill>
                          <a:effectLst/>
                          <a:latin typeface="Calibri"/>
                        </a:rPr>
                        <a:t>and time in UTC</a:t>
                      </a:r>
                      <a:r>
                        <a:rPr lang="en-US" sz="1600" b="0" i="0" u="none" strike="noStrike" dirty="0" smtClean="0">
                          <a:solidFill>
                            <a:srgbClr val="000000"/>
                          </a:solidFill>
                          <a:effectLst/>
                          <a:latin typeface="Calibri"/>
                        </a:rPr>
                        <a:t>:</a:t>
                      </a:r>
                    </a:p>
                    <a:p>
                      <a:pPr marL="91440" algn="l" fontAlgn="t"/>
                      <a:r>
                        <a:rPr lang="en-US" sz="1600" b="0" i="0" u="none" strike="noStrike" dirty="0" smtClean="0">
                          <a:solidFill>
                            <a:srgbClr val="000000"/>
                          </a:solidFill>
                          <a:effectLst/>
                          <a:latin typeface="Calibri"/>
                        </a:rPr>
                        <a:t>… as Zulu:</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1440" algn="l" fontAlgn="b"/>
                      <a:r>
                        <a:rPr lang="en-US" sz="1600" b="1" i="0" u="none" strike="noStrike" dirty="0">
                          <a:solidFill>
                            <a:srgbClr val="000000"/>
                          </a:solidFill>
                          <a:effectLst/>
                          <a:latin typeface="Arial"/>
                        </a:rPr>
                        <a:t>2015-02-15T19:39:11+00:00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r>
              <a:tr h="271694">
                <a:tc vMerge="1">
                  <a:txBody>
                    <a:bodyPr/>
                    <a:lstStyle/>
                    <a:p>
                      <a:endParaRPr lang="en-US"/>
                    </a:p>
                  </a:txBody>
                  <a:tcPr/>
                </a:tc>
                <a:tc>
                  <a:txBody>
                    <a:bodyPr/>
                    <a:lstStyle/>
                    <a:p>
                      <a:pPr marL="91440" algn="l" fontAlgn="b"/>
                      <a:r>
                        <a:rPr lang="en-US" sz="1600" b="1" i="0" u="none" strike="noStrike" dirty="0">
                          <a:solidFill>
                            <a:srgbClr val="000000"/>
                          </a:solidFill>
                          <a:effectLst/>
                          <a:latin typeface="Arial"/>
                        </a:rPr>
                        <a:t>2015-02-15T19:39:11Z</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336733">
                <a:tc>
                  <a:txBody>
                    <a:bodyPr/>
                    <a:lstStyle/>
                    <a:p>
                      <a:pPr marL="91440" algn="l" fontAlgn="b"/>
                      <a:r>
                        <a:rPr lang="en-US" sz="1600" b="0" i="0" u="none" strike="noStrike" dirty="0" smtClean="0">
                          <a:solidFill>
                            <a:srgbClr val="000000"/>
                          </a:solidFill>
                          <a:effectLst/>
                          <a:latin typeface="Calibri"/>
                        </a:rPr>
                        <a:t>Date &amp; time in Austin:</a:t>
                      </a:r>
                      <a:r>
                        <a:rPr lang="en-US" sz="1600" b="0" i="0" u="none" strike="noStrike" baseline="0" dirty="0" smtClean="0">
                          <a:solidFill>
                            <a:srgbClr val="000000"/>
                          </a:solidFill>
                          <a:effectLst/>
                          <a:latin typeface="Calibri"/>
                        </a:rPr>
                        <a:t> </a:t>
                      </a:r>
                    </a:p>
                    <a:p>
                      <a:pPr marL="91440" algn="l" fontAlgn="b"/>
                      <a:r>
                        <a:rPr lang="en-US" sz="1600" b="0" i="0" u="none" strike="noStrike" baseline="0" dirty="0" smtClean="0">
                          <a:solidFill>
                            <a:srgbClr val="000000"/>
                          </a:solidFill>
                          <a:effectLst/>
                          <a:latin typeface="Calibri"/>
                        </a:rPr>
                        <a:t>with Daylight Savings:</a:t>
                      </a:r>
                      <a:endParaRPr lang="en-US" sz="16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1440" algn="l" fontAlgn="b"/>
                      <a:r>
                        <a:rPr lang="en-US" sz="1600" b="1" i="0" u="none" strike="noStrike" dirty="0" smtClean="0">
                          <a:solidFill>
                            <a:srgbClr val="000000"/>
                          </a:solidFill>
                          <a:effectLst/>
                          <a:latin typeface="+mn-lt"/>
                        </a:rPr>
                        <a:t>2015-02-15T13:39:11-06:00</a:t>
                      </a:r>
                    </a:p>
                    <a:p>
                      <a:pPr marL="91440" marR="0" indent="0" algn="l" defTabSz="4572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mn-lt"/>
                        </a:rPr>
                        <a:t>2015-02-15T14:39:11-05:00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336733">
                <a:tc>
                  <a:txBody>
                    <a:bodyPr/>
                    <a:lstStyle/>
                    <a:p>
                      <a:pPr marL="91440" algn="l" fontAlgn="b"/>
                      <a:r>
                        <a:rPr lang="en-US" sz="1600" b="0" i="0" u="none" strike="noStrike" dirty="0">
                          <a:solidFill>
                            <a:srgbClr val="000000"/>
                          </a:solidFill>
                          <a:effectLst/>
                          <a:latin typeface="Calibri"/>
                        </a:rPr>
                        <a:t>Week:</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1440" algn="l" fontAlgn="b"/>
                      <a:r>
                        <a:rPr lang="en-US" sz="1600" b="1" i="0" u="none" strike="noStrike" dirty="0">
                          <a:solidFill>
                            <a:srgbClr val="000000"/>
                          </a:solidFill>
                          <a:effectLst/>
                          <a:latin typeface="Arial"/>
                        </a:rPr>
                        <a:t>2015-W07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336733">
                <a:tc>
                  <a:txBody>
                    <a:bodyPr/>
                    <a:lstStyle/>
                    <a:p>
                      <a:pPr marL="91440" algn="l" fontAlgn="b"/>
                      <a:r>
                        <a:rPr lang="en-US" sz="1600" b="0" i="0" u="none" strike="noStrike" dirty="0">
                          <a:solidFill>
                            <a:srgbClr val="000000"/>
                          </a:solidFill>
                          <a:effectLst/>
                          <a:latin typeface="Calibri"/>
                        </a:rPr>
                        <a:t>Ordinal date: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1440" algn="l" fontAlgn="b"/>
                      <a:r>
                        <a:rPr lang="en-US" sz="1600" b="1" i="0" u="none" strike="noStrike" dirty="0">
                          <a:solidFill>
                            <a:srgbClr val="000000"/>
                          </a:solidFill>
                          <a:effectLst/>
                          <a:latin typeface="Arial"/>
                        </a:rPr>
                        <a:t>2015-046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Tree>
    <p:extLst>
      <p:ext uri="{BB962C8B-B14F-4D97-AF65-F5344CB8AC3E}">
        <p14:creationId xmlns:p14="http://schemas.microsoft.com/office/powerpoint/2010/main" val="10816855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4107" y="3242576"/>
            <a:ext cx="5854700" cy="2616200"/>
            <a:chOff x="663887" y="4048300"/>
            <a:chExt cx="5854700" cy="2616200"/>
          </a:xfrm>
        </p:grpSpPr>
        <p:pic>
          <p:nvPicPr>
            <p:cNvPr id="3" name="Picture 2" descr="usgs-table-gage ht 5day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87" y="4048300"/>
              <a:ext cx="5854700" cy="2616200"/>
            </a:xfrm>
            <a:prstGeom prst="rect">
              <a:avLst/>
            </a:prstGeom>
            <a:effectLst>
              <a:outerShdw blurRad="50800" dist="38100" dir="13080000" algn="tl" rotWithShape="0">
                <a:srgbClr val="000000">
                  <a:alpha val="43000"/>
                </a:srgbClr>
              </a:outerShdw>
            </a:effectLst>
          </p:spPr>
        </p:pic>
        <p:sp>
          <p:nvSpPr>
            <p:cNvPr id="11" name="Rectangle 10"/>
            <p:cNvSpPr/>
            <p:nvPr/>
          </p:nvSpPr>
          <p:spPr bwMode="auto">
            <a:xfrm>
              <a:off x="663887" y="5166953"/>
              <a:ext cx="2039745" cy="375254"/>
            </a:xfrm>
            <a:prstGeom prst="rect">
              <a:avLst/>
            </a:prstGeom>
            <a:noFill/>
            <a:ln w="28575" cmpd="sng">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endParaRPr>
            </a:p>
          </p:txBody>
        </p:sp>
        <p:sp>
          <p:nvSpPr>
            <p:cNvPr id="12" name="Rectangle 11"/>
            <p:cNvSpPr/>
            <p:nvPr/>
          </p:nvSpPr>
          <p:spPr bwMode="auto">
            <a:xfrm>
              <a:off x="1722242" y="4075615"/>
              <a:ext cx="942906" cy="600622"/>
            </a:xfrm>
            <a:prstGeom prst="rect">
              <a:avLst/>
            </a:prstGeom>
            <a:noFill/>
            <a:ln w="28575" cmpd="sng">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endParaRPr>
            </a:p>
          </p:txBody>
        </p:sp>
      </p:grpSp>
      <p:pic>
        <p:nvPicPr>
          <p:cNvPr id="18" name="Picture 17" descr="usgs-graph-gage ht 2w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162" y="1347066"/>
            <a:ext cx="4920177" cy="3242449"/>
          </a:xfrm>
          <a:prstGeom prst="rect">
            <a:avLst/>
          </a:prstGeom>
          <a:ln>
            <a:solidFill>
              <a:schemeClr val="tx2">
                <a:lumMod val="75000"/>
                <a:lumOff val="25000"/>
              </a:schemeClr>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69407" y="226272"/>
            <a:ext cx="7315200" cy="957220"/>
          </a:xfrm>
        </p:spPr>
        <p:txBody>
          <a:bodyPr/>
          <a:lstStyle/>
          <a:p>
            <a:r>
              <a:rPr lang="en-US" dirty="0" smtClean="0">
                <a:effectLst>
                  <a:outerShdw blurRad="50800" dist="38100" dir="2700000" algn="tl" rotWithShape="0">
                    <a:srgbClr val="000000">
                      <a:alpha val="43000"/>
                    </a:srgbClr>
                  </a:outerShdw>
                </a:effectLst>
                <a:latin typeface="Candara"/>
                <a:cs typeface="Candara"/>
              </a:rPr>
              <a:t>Time–Value Pairs: </a:t>
            </a:r>
            <a:br>
              <a:rPr lang="en-US" dirty="0" smtClean="0">
                <a:effectLst>
                  <a:outerShdw blurRad="50800" dist="38100" dir="2700000" algn="tl" rotWithShape="0">
                    <a:srgbClr val="000000">
                      <a:alpha val="43000"/>
                    </a:srgbClr>
                  </a:outerShdw>
                </a:effectLst>
                <a:latin typeface="Candara"/>
                <a:cs typeface="Candara"/>
              </a:rPr>
            </a:br>
            <a:r>
              <a:rPr lang="en-US" dirty="0" smtClean="0">
                <a:effectLst>
                  <a:outerShdw blurRad="50800" dist="38100" dir="2700000" algn="tl" rotWithShape="0">
                    <a:srgbClr val="000000">
                      <a:alpha val="43000"/>
                    </a:srgbClr>
                  </a:outerShdw>
                </a:effectLst>
                <a:latin typeface="Candara"/>
                <a:cs typeface="Candara"/>
              </a:rPr>
              <a:t>Building a time series for web exchange</a:t>
            </a:r>
            <a:endParaRPr lang="en-US" dirty="0">
              <a:effectLst>
                <a:outerShdw blurRad="50800" dist="38100" dir="2700000" algn="tl" rotWithShape="0">
                  <a:srgbClr val="000000">
                    <a:alpha val="43000"/>
                  </a:srgbClr>
                </a:outerShdw>
              </a:effectLst>
              <a:latin typeface="Candara"/>
              <a:cs typeface="Candara"/>
            </a:endParaRPr>
          </a:p>
        </p:txBody>
      </p:sp>
      <p:sp>
        <p:nvSpPr>
          <p:cNvPr id="8" name="Content Placeholder 7"/>
          <p:cNvSpPr>
            <a:spLocks noGrp="1"/>
          </p:cNvSpPr>
          <p:nvPr>
            <p:ph idx="1"/>
          </p:nvPr>
        </p:nvSpPr>
        <p:spPr>
          <a:xfrm>
            <a:off x="269408" y="1305100"/>
            <a:ext cx="3957102" cy="1841257"/>
          </a:xfrm>
        </p:spPr>
        <p:txBody>
          <a:bodyPr/>
          <a:lstStyle/>
          <a:p>
            <a:r>
              <a:rPr lang="en-US" dirty="0" smtClean="0">
                <a:latin typeface="Candara"/>
                <a:cs typeface="Candara"/>
              </a:rPr>
              <a:t>How do you represent time series in a database? </a:t>
            </a:r>
          </a:p>
          <a:p>
            <a:r>
              <a:rPr lang="en-US" dirty="0" smtClean="0">
                <a:latin typeface="Candara"/>
                <a:cs typeface="Candara"/>
              </a:rPr>
              <a:t>Only precise instants are allowed.</a:t>
            </a:r>
            <a:endParaRPr lang="en-US" dirty="0">
              <a:latin typeface="Candara"/>
              <a:cs typeface="Candara"/>
            </a:endParaRPr>
          </a:p>
        </p:txBody>
      </p:sp>
      <p:sp>
        <p:nvSpPr>
          <p:cNvPr id="9" name="TextBox 8"/>
          <p:cNvSpPr txBox="1"/>
          <p:nvPr/>
        </p:nvSpPr>
        <p:spPr>
          <a:xfrm>
            <a:off x="2743666" y="6145981"/>
            <a:ext cx="4627925" cy="490716"/>
          </a:xfrm>
          <a:prstGeom prst="rect">
            <a:avLst/>
          </a:prstGeom>
          <a:solidFill>
            <a:srgbClr val="FFFFFF"/>
          </a:solidFill>
          <a:ln>
            <a:solidFill>
              <a:schemeClr val="tx2">
                <a:lumMod val="75000"/>
                <a:lumOff val="25000"/>
              </a:schemeClr>
            </a:solidFill>
          </a:ln>
          <a:effectLst>
            <a:outerShdw blurRad="50800" dist="38100" dir="2700000" algn="tl" rotWithShape="0">
              <a:srgbClr val="000000">
                <a:alpha val="43000"/>
              </a:srgbClr>
            </a:outerShdw>
          </a:effectLst>
        </p:spPr>
        <p:txBody>
          <a:bodyPr wrap="square" lIns="0" tIns="0" rIns="0" bIns="0" rtlCol="0">
            <a:noAutofit/>
          </a:bodyPr>
          <a:lstStyle/>
          <a:p>
            <a:pPr marL="91440" eaLnBrk="0" hangingPunct="0">
              <a:lnSpc>
                <a:spcPts val="1800"/>
              </a:lnSpc>
            </a:pPr>
            <a:r>
              <a:rPr lang="fi-FI" sz="1400" dirty="0">
                <a:solidFill>
                  <a:srgbClr val="B996D5">
                    <a:lumMod val="50000"/>
                  </a:srgbClr>
                </a:solidFill>
              </a:rPr>
              <a:t>&lt;wml2:time&gt;</a:t>
            </a:r>
            <a:r>
              <a:rPr lang="fi-FI" sz="1400" b="1" dirty="0">
                <a:solidFill>
                  <a:prstClr val="black"/>
                </a:solidFill>
              </a:rPr>
              <a:t>2015-02</a:t>
            </a:r>
            <a:r>
              <a:rPr lang="fi-FI" sz="1400" b="1" dirty="0" smtClean="0">
                <a:solidFill>
                  <a:prstClr val="black"/>
                </a:solidFill>
              </a:rPr>
              <a:t>-02T23:55:</a:t>
            </a:r>
            <a:r>
              <a:rPr lang="fi-FI" sz="1400" b="1" dirty="0">
                <a:solidFill>
                  <a:prstClr val="black"/>
                </a:solidFill>
              </a:rPr>
              <a:t>00-06:00</a:t>
            </a:r>
            <a:r>
              <a:rPr lang="fi-FI" sz="1400" dirty="0">
                <a:solidFill>
                  <a:srgbClr val="B996D5">
                    <a:lumMod val="50000"/>
                  </a:srgbClr>
                </a:solidFill>
              </a:rPr>
              <a:t>&lt;/wml2:time&gt;</a:t>
            </a:r>
          </a:p>
          <a:p>
            <a:pPr marL="91440" eaLnBrk="0" hangingPunct="0">
              <a:lnSpc>
                <a:spcPts val="1800"/>
              </a:lnSpc>
            </a:pPr>
            <a:r>
              <a:rPr lang="fi-FI" sz="1400" dirty="0">
                <a:solidFill>
                  <a:srgbClr val="B996D5">
                    <a:lumMod val="50000"/>
                  </a:srgbClr>
                </a:solidFill>
              </a:rPr>
              <a:t>&lt;wml2:value&gt;</a:t>
            </a:r>
            <a:r>
              <a:rPr lang="fi-FI" sz="1400" b="1" dirty="0" smtClean="0">
                <a:solidFill>
                  <a:prstClr val="black"/>
                </a:solidFill>
              </a:rPr>
              <a:t>12.25</a:t>
            </a:r>
            <a:r>
              <a:rPr lang="fi-FI" sz="1400" dirty="0">
                <a:solidFill>
                  <a:srgbClr val="B996D5">
                    <a:lumMod val="50000"/>
                  </a:srgbClr>
                </a:solidFill>
              </a:rPr>
              <a:t>&lt;/wml2:value&gt;</a:t>
            </a:r>
            <a:endParaRPr lang="en-US" sz="1400" dirty="0">
              <a:solidFill>
                <a:srgbClr val="B996D5">
                  <a:lumMod val="50000"/>
                </a:srgbClr>
              </a:solidFill>
            </a:endParaRPr>
          </a:p>
        </p:txBody>
      </p:sp>
      <p:sp>
        <p:nvSpPr>
          <p:cNvPr id="10" name="Curved Right Arrow 9"/>
          <p:cNvSpPr/>
          <p:nvPr/>
        </p:nvSpPr>
        <p:spPr bwMode="auto">
          <a:xfrm rot="19483159">
            <a:off x="1403429" y="4677384"/>
            <a:ext cx="807461" cy="2362783"/>
          </a:xfrm>
          <a:prstGeom prst="curvedRightArrow">
            <a:avLst/>
          </a:prstGeom>
          <a:solidFill>
            <a:schemeClr val="accent2">
              <a:lumMod val="50000"/>
            </a:schemeClr>
          </a:solidFill>
          <a:ln>
            <a:solidFill>
              <a:schemeClr val="bg2">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endParaRPr>
          </a:p>
        </p:txBody>
      </p:sp>
      <p:sp>
        <p:nvSpPr>
          <p:cNvPr id="14" name="Oval 13"/>
          <p:cNvSpPr/>
          <p:nvPr/>
        </p:nvSpPr>
        <p:spPr bwMode="auto">
          <a:xfrm>
            <a:off x="4935832" y="2328498"/>
            <a:ext cx="221294" cy="182816"/>
          </a:xfrm>
          <a:prstGeom prst="ellipse">
            <a:avLst/>
          </a:prstGeom>
          <a:noFill/>
          <a:ln w="28575" cmpd="sng">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endParaRPr>
          </a:p>
        </p:txBody>
      </p:sp>
      <p:cxnSp>
        <p:nvCxnSpPr>
          <p:cNvPr id="16" name="Straight Arrow Connector 15"/>
          <p:cNvCxnSpPr>
            <a:stCxn id="14" idx="3"/>
          </p:cNvCxnSpPr>
          <p:nvPr/>
        </p:nvCxnSpPr>
        <p:spPr bwMode="auto">
          <a:xfrm flipH="1">
            <a:off x="2010890" y="2484541"/>
            <a:ext cx="2957350" cy="1806821"/>
          </a:xfrm>
          <a:prstGeom prst="straightConnector1">
            <a:avLst/>
          </a:prstGeom>
          <a:noFill/>
          <a:ln w="19050" cap="flat" cmpd="sng" algn="ctr">
            <a:solidFill>
              <a:srgbClr val="FF0000"/>
            </a:solidFill>
            <a:prstDash val="solid"/>
            <a:round/>
            <a:headEnd type="none" w="med" len="med"/>
            <a:tailEnd type="stealth" w="lg" len="lg"/>
          </a:ln>
          <a:effectLst/>
        </p:spPr>
      </p:cxnSp>
    </p:spTree>
    <p:extLst>
      <p:ext uri="{BB962C8B-B14F-4D97-AF65-F5344CB8AC3E}">
        <p14:creationId xmlns:p14="http://schemas.microsoft.com/office/powerpoint/2010/main" val="161115327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1295400"/>
            <a:ext cx="9144000" cy="5562600"/>
          </a:xfrm>
          <a:prstGeom prst="rect">
            <a:avLst/>
          </a:prstGeom>
          <a:gradFill flip="none" rotWithShape="1">
            <a:gsLst>
              <a:gs pos="0">
                <a:schemeClr val="tx2">
                  <a:alpha val="60000"/>
                </a:schemeClr>
              </a:gs>
              <a:gs pos="49000">
                <a:schemeClr val="accent4">
                  <a:lumMod val="75000"/>
                </a:schemeClr>
              </a:gs>
              <a:gs pos="100000">
                <a:schemeClr val="tx2"/>
              </a:gs>
            </a:gsLst>
            <a:lin ang="1620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anchor="ctr"/>
          <a:lstStyle/>
          <a:p>
            <a:pPr algn="ctr" eaLnBrk="0" fontAlgn="base" hangingPunct="0">
              <a:spcBef>
                <a:spcPct val="0"/>
              </a:spcBef>
              <a:spcAft>
                <a:spcPct val="0"/>
              </a:spcAft>
              <a:defRPr/>
            </a:pPr>
            <a:endParaRPr lang="en-US" sz="1400" b="1" dirty="0">
              <a:solidFill>
                <a:srgbClr val="000000"/>
              </a:solidFill>
            </a:endParaRPr>
          </a:p>
        </p:txBody>
      </p:sp>
      <p:pic>
        <p:nvPicPr>
          <p:cNvPr id="5" name="Picture 4" descr="stream discharge curv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73" y="1870136"/>
            <a:ext cx="4853944" cy="2667972"/>
          </a:xfrm>
          <a:prstGeom prst="rect">
            <a:avLst/>
          </a:prstGeom>
        </p:spPr>
      </p:pic>
      <p:sp>
        <p:nvSpPr>
          <p:cNvPr id="2" name="Title 1"/>
          <p:cNvSpPr>
            <a:spLocks noGrp="1"/>
          </p:cNvSpPr>
          <p:nvPr>
            <p:ph type="title"/>
          </p:nvPr>
        </p:nvSpPr>
        <p:spPr>
          <a:xfrm>
            <a:off x="114300" y="457200"/>
            <a:ext cx="8915400" cy="484188"/>
          </a:xfrm>
          <a:effectLst>
            <a:outerShdw blurRad="50800" dist="38100" dir="2700000" algn="tl" rotWithShape="0">
              <a:srgbClr val="000000">
                <a:alpha val="43000"/>
              </a:srgbClr>
            </a:outerShdw>
          </a:effectLst>
        </p:spPr>
        <p:txBody>
          <a:bodyPr rtlCol="0">
            <a:noAutofit/>
          </a:bodyPr>
          <a:lstStyle/>
          <a:p>
            <a:pPr fontAlgn="auto">
              <a:spcAft>
                <a:spcPts val="0"/>
              </a:spcAft>
              <a:defRPr/>
            </a:pPr>
            <a:r>
              <a:rPr lang="en-US" sz="3200" dirty="0" smtClean="0">
                <a:effectLst>
                  <a:outerShdw blurRad="50800" dist="38100" dir="2700000" algn="tl" rotWithShape="0">
                    <a:srgbClr val="000000">
                      <a:alpha val="43000"/>
                    </a:srgbClr>
                  </a:outerShdw>
                </a:effectLst>
                <a:latin typeface="Candara"/>
                <a:cs typeface="Candara"/>
              </a:rPr>
              <a:t>WaterML</a:t>
            </a:r>
            <a:r>
              <a:rPr dirty="0" smtClean="0"/>
              <a:t> </a:t>
            </a:r>
            <a:r>
              <a:rPr dirty="0"/>
              <a:t>Web Services </a:t>
            </a:r>
            <a:r>
              <a:rPr lang="en-US" dirty="0"/>
              <a:t> </a:t>
            </a:r>
            <a:r>
              <a:rPr lang="en-US" dirty="0" smtClean="0"/>
              <a:t>    </a:t>
            </a:r>
            <a:r>
              <a:rPr sz="2400" b="0" dirty="0" smtClean="0">
                <a:solidFill>
                  <a:schemeClr val="tx1">
                    <a:lumMod val="50000"/>
                    <a:lumOff val="50000"/>
                  </a:schemeClr>
                </a:solidFill>
                <a:latin typeface="Candara"/>
                <a:cs typeface="Candara"/>
              </a:rPr>
              <a:t>CUAHSI, USGS</a:t>
            </a:r>
            <a:r>
              <a:rPr sz="2400" b="0" dirty="0">
                <a:solidFill>
                  <a:schemeClr val="tx1">
                    <a:lumMod val="50000"/>
                    <a:lumOff val="50000"/>
                  </a:schemeClr>
                </a:solidFill>
                <a:latin typeface="Candara"/>
                <a:cs typeface="Candara"/>
              </a:rPr>
              <a:t>, OGC, </a:t>
            </a:r>
            <a:r>
              <a:rPr sz="2400" b="0" dirty="0" smtClean="0">
                <a:solidFill>
                  <a:schemeClr val="tx1">
                    <a:lumMod val="50000"/>
                    <a:lumOff val="50000"/>
                  </a:schemeClr>
                </a:solidFill>
                <a:latin typeface="Candara"/>
                <a:cs typeface="Candara"/>
              </a:rPr>
              <a:t>WMO…</a:t>
            </a:r>
            <a:endParaRPr b="0" dirty="0">
              <a:solidFill>
                <a:schemeClr val="tx1">
                  <a:lumMod val="50000"/>
                  <a:lumOff val="50000"/>
                </a:schemeClr>
              </a:solidFill>
              <a:latin typeface="Candara"/>
              <a:cs typeface="Candara"/>
            </a:endParaRPr>
          </a:p>
        </p:txBody>
      </p:sp>
      <p:sp>
        <p:nvSpPr>
          <p:cNvPr id="48131" name="TextBox 4"/>
          <p:cNvSpPr txBox="1">
            <a:spLocks noChangeArrowheads="1"/>
          </p:cNvSpPr>
          <p:nvPr/>
        </p:nvSpPr>
        <p:spPr bwMode="auto">
          <a:xfrm>
            <a:off x="730250" y="1477963"/>
            <a:ext cx="4229100"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eaLnBrk="0" hangingPunct="0">
              <a:defRPr sz="1000" b="1">
                <a:solidFill>
                  <a:schemeClr val="tx1"/>
                </a:solidFill>
                <a:latin typeface="CG Times" charset="0"/>
                <a:ea typeface="ＭＳ Ｐゴシック" charset="0"/>
                <a:cs typeface="ＭＳ Ｐゴシック" charset="0"/>
              </a:defRPr>
            </a:lvl1pPr>
            <a:lvl2pPr marL="742950" indent="-285750" defTabSz="457200" eaLnBrk="0" hangingPunct="0">
              <a:defRPr sz="1000" b="1">
                <a:solidFill>
                  <a:schemeClr val="tx1"/>
                </a:solidFill>
                <a:latin typeface="CG Times" charset="0"/>
                <a:ea typeface="ＭＳ Ｐゴシック" charset="0"/>
              </a:defRPr>
            </a:lvl2pPr>
            <a:lvl3pPr marL="1143000" indent="-228600" defTabSz="457200" eaLnBrk="0" hangingPunct="0">
              <a:defRPr sz="1000" b="1">
                <a:solidFill>
                  <a:schemeClr val="tx1"/>
                </a:solidFill>
                <a:latin typeface="CG Times" charset="0"/>
                <a:ea typeface="ＭＳ Ｐゴシック" charset="0"/>
              </a:defRPr>
            </a:lvl3pPr>
            <a:lvl4pPr marL="1600200" indent="-228600" defTabSz="457200" eaLnBrk="0" hangingPunct="0">
              <a:defRPr sz="1000" b="1">
                <a:solidFill>
                  <a:schemeClr val="tx1"/>
                </a:solidFill>
                <a:latin typeface="CG Times" charset="0"/>
                <a:ea typeface="ＭＳ Ｐゴシック" charset="0"/>
              </a:defRPr>
            </a:lvl4pPr>
            <a:lvl5pPr marL="2057400" indent="-228600" defTabSz="4572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ctr" fontAlgn="base">
              <a:spcBef>
                <a:spcPct val="0"/>
              </a:spcBef>
              <a:spcAft>
                <a:spcPct val="0"/>
              </a:spcAft>
            </a:pPr>
            <a:r>
              <a:rPr lang="en-US" sz="1600" b="0" dirty="0" smtClean="0">
                <a:solidFill>
                  <a:srgbClr val="DFF0FA"/>
                </a:solidFill>
                <a:latin typeface="Candara"/>
                <a:cs typeface="Candara"/>
              </a:rPr>
              <a:t>Water time series data on the internet</a:t>
            </a:r>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54"/>
          <a:stretch/>
        </p:blipFill>
        <p:spPr bwMode="auto">
          <a:xfrm>
            <a:off x="5291138" y="1774825"/>
            <a:ext cx="2490787" cy="838200"/>
          </a:xfrm>
          <a:prstGeom prst="rect">
            <a:avLst/>
          </a:prstGeom>
          <a:noFill/>
          <a:ln w="19050" cmpd="sng">
            <a:solidFill>
              <a:schemeClr val="accent4"/>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138" y="3032125"/>
            <a:ext cx="3159125" cy="1830388"/>
          </a:xfrm>
          <a:prstGeom prst="rect">
            <a:avLst/>
          </a:prstGeom>
          <a:noFill/>
          <a:ln w="19050" cmpd="sng">
            <a:solidFill>
              <a:schemeClr val="accent4"/>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074960" y="5183794"/>
            <a:ext cx="4077139" cy="544299"/>
          </a:xfrm>
          <a:prstGeom prst="rect">
            <a:avLst/>
          </a:prstGeom>
          <a:gradFill flip="none" rotWithShape="1">
            <a:gsLst>
              <a:gs pos="10000">
                <a:schemeClr val="accent3">
                  <a:alpha val="0"/>
                </a:schemeClr>
              </a:gs>
              <a:gs pos="49000">
                <a:schemeClr val="accent3"/>
              </a:gs>
            </a:gsLst>
            <a:lin ang="0" scaled="1"/>
            <a:tileRect/>
          </a:gradFill>
          <a:effectLst/>
        </p:spPr>
        <p:txBody>
          <a:bodyPr lIns="1371600" rIns="0"/>
          <a:lstStyle>
            <a:defPPr>
              <a:defRPr lang="en-US"/>
            </a:defPPr>
            <a:lvl1pPr algn="ctr" defTabSz="457200" eaLnBrk="0" hangingPunct="0">
              <a:defRPr>
                <a:solidFill>
                  <a:srgbClr val="595959"/>
                </a:solidFill>
                <a:cs typeface="Avenir LT Std 85 Heavy"/>
              </a:defRPr>
            </a:lvl1pPr>
          </a:lstStyle>
          <a:p>
            <a:pPr algn="l">
              <a:defRPr/>
            </a:pPr>
            <a:r>
              <a:rPr lang="en-US" sz="1400" b="1" dirty="0">
                <a:solidFill>
                  <a:prstClr val="black"/>
                </a:solidFill>
                <a:latin typeface="Candara"/>
                <a:cs typeface="Candara"/>
              </a:rPr>
              <a:t>24/7/365 </a:t>
            </a:r>
            <a:r>
              <a:rPr lang="en-US" sz="1400" b="1" dirty="0" smtClean="0">
                <a:solidFill>
                  <a:prstClr val="black"/>
                </a:solidFill>
                <a:latin typeface="Candara"/>
                <a:cs typeface="Candara"/>
              </a:rPr>
              <a:t>service </a:t>
            </a:r>
          </a:p>
          <a:p>
            <a:pPr algn="l">
              <a:defRPr/>
            </a:pPr>
            <a:r>
              <a:rPr lang="en-US" sz="1400" dirty="0" smtClean="0">
                <a:solidFill>
                  <a:prstClr val="black"/>
                </a:solidFill>
                <a:latin typeface="Candara"/>
                <a:cs typeface="Candara"/>
              </a:rPr>
              <a:t>For daily </a:t>
            </a:r>
            <a:r>
              <a:rPr lang="en-US" sz="1400" dirty="0">
                <a:solidFill>
                  <a:prstClr val="black"/>
                </a:solidFill>
                <a:latin typeface="Candara"/>
                <a:cs typeface="Candara"/>
              </a:rPr>
              <a:t>and real-time data</a:t>
            </a:r>
          </a:p>
        </p:txBody>
      </p:sp>
      <p:sp>
        <p:nvSpPr>
          <p:cNvPr id="48137" name="TextBox 12"/>
          <p:cNvSpPr txBox="1">
            <a:spLocks noChangeArrowheads="1"/>
          </p:cNvSpPr>
          <p:nvPr/>
        </p:nvSpPr>
        <p:spPr bwMode="auto">
          <a:xfrm>
            <a:off x="2897188" y="6134100"/>
            <a:ext cx="5553075"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sz="1000" b="1">
                <a:solidFill>
                  <a:schemeClr val="tx1"/>
                </a:solidFill>
                <a:latin typeface="CG Times" charset="0"/>
                <a:ea typeface="ＭＳ Ｐゴシック" charset="0"/>
                <a:cs typeface="ＭＳ Ｐゴシック" charset="0"/>
              </a:defRPr>
            </a:lvl1pPr>
            <a:lvl2pPr marL="742950" indent="-285750" eaLnBrk="0" hangingPunct="0">
              <a:defRPr sz="1000" b="1">
                <a:solidFill>
                  <a:schemeClr val="tx1"/>
                </a:solidFill>
                <a:latin typeface="CG Times" charset="0"/>
                <a:ea typeface="ＭＳ Ｐゴシック" charset="0"/>
              </a:defRPr>
            </a:lvl2pPr>
            <a:lvl3pPr marL="1143000" indent="-228600" eaLnBrk="0" hangingPunct="0">
              <a:defRPr sz="1000" b="1">
                <a:solidFill>
                  <a:schemeClr val="tx1"/>
                </a:solidFill>
                <a:latin typeface="CG Times" charset="0"/>
                <a:ea typeface="ＭＳ Ｐゴシック" charset="0"/>
              </a:defRPr>
            </a:lvl3pPr>
            <a:lvl4pPr marL="1600200" indent="-228600" eaLnBrk="0" hangingPunct="0">
              <a:defRPr sz="1000" b="1">
                <a:solidFill>
                  <a:schemeClr val="tx1"/>
                </a:solidFill>
                <a:latin typeface="CG Times" charset="0"/>
                <a:ea typeface="ＭＳ Ｐゴシック" charset="0"/>
              </a:defRPr>
            </a:lvl4pPr>
            <a:lvl5pPr marL="2057400" indent="-228600" eaLnBrk="0" hangingPunct="0">
              <a:defRPr sz="1000" b="1">
                <a:solidFill>
                  <a:schemeClr val="tx1"/>
                </a:solidFill>
                <a:latin typeface="CG Times" charset="0"/>
                <a:ea typeface="ＭＳ Ｐゴシック" charset="0"/>
              </a:defRPr>
            </a:lvl5pPr>
            <a:lvl6pPr marL="2514600" indent="-228600" eaLnBrk="0" fontAlgn="base" hangingPunct="0">
              <a:spcBef>
                <a:spcPct val="0"/>
              </a:spcBef>
              <a:spcAft>
                <a:spcPct val="0"/>
              </a:spcAft>
              <a:defRPr sz="1000" b="1">
                <a:solidFill>
                  <a:schemeClr val="tx1"/>
                </a:solidFill>
                <a:latin typeface="CG Times" charset="0"/>
                <a:ea typeface="ＭＳ Ｐゴシック" charset="0"/>
              </a:defRPr>
            </a:lvl6pPr>
            <a:lvl7pPr marL="2971800" indent="-228600" eaLnBrk="0" fontAlgn="base" hangingPunct="0">
              <a:spcBef>
                <a:spcPct val="0"/>
              </a:spcBef>
              <a:spcAft>
                <a:spcPct val="0"/>
              </a:spcAft>
              <a:defRPr sz="1000" b="1">
                <a:solidFill>
                  <a:schemeClr val="tx1"/>
                </a:solidFill>
                <a:latin typeface="CG Times" charset="0"/>
                <a:ea typeface="ＭＳ Ｐゴシック" charset="0"/>
              </a:defRPr>
            </a:lvl7pPr>
            <a:lvl8pPr marL="3429000" indent="-228600" eaLnBrk="0" fontAlgn="base" hangingPunct="0">
              <a:spcBef>
                <a:spcPct val="0"/>
              </a:spcBef>
              <a:spcAft>
                <a:spcPct val="0"/>
              </a:spcAft>
              <a:defRPr sz="1000" b="1">
                <a:solidFill>
                  <a:schemeClr val="tx1"/>
                </a:solidFill>
                <a:latin typeface="CG Times" charset="0"/>
                <a:ea typeface="ＭＳ Ｐゴシック" charset="0"/>
              </a:defRPr>
            </a:lvl8pPr>
            <a:lvl9pPr marL="3886200" indent="-228600" eaLnBrk="0" fontAlgn="base" hangingPunct="0">
              <a:spcBef>
                <a:spcPct val="0"/>
              </a:spcBef>
              <a:spcAft>
                <a:spcPct val="0"/>
              </a:spcAft>
              <a:defRPr sz="1000" b="1">
                <a:solidFill>
                  <a:schemeClr val="tx1"/>
                </a:solidFill>
                <a:latin typeface="CG Times" charset="0"/>
                <a:ea typeface="ＭＳ Ｐゴシック" charset="0"/>
              </a:defRPr>
            </a:lvl9pPr>
          </a:lstStyle>
          <a:p>
            <a:pPr algn="r" fontAlgn="base">
              <a:spcBef>
                <a:spcPct val="0"/>
              </a:spcBef>
              <a:spcAft>
                <a:spcPct val="0"/>
              </a:spcAft>
            </a:pPr>
            <a:r>
              <a:rPr lang="en-US" sz="1400" b="0" dirty="0" smtClean="0">
                <a:solidFill>
                  <a:srgbClr val="BFE1F5"/>
                </a:solidFill>
                <a:latin typeface="Candara"/>
                <a:cs typeface="Candara"/>
              </a:rPr>
              <a:t>. . . Operational water web services system for the United States                  </a:t>
            </a: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854" y="2160170"/>
            <a:ext cx="3133725" cy="285750"/>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381000" y="6546850"/>
            <a:ext cx="8763000" cy="311150"/>
          </a:xfrm>
          <a:prstGeom prst="rect">
            <a:avLst/>
          </a:prstGeom>
          <a:gradFill flip="none" rotWithShape="1">
            <a:gsLst>
              <a:gs pos="0">
                <a:srgbClr val="00B9F2">
                  <a:alpha val="0"/>
                </a:srgbClr>
              </a:gs>
              <a:gs pos="100000">
                <a:srgbClr val="007AC2"/>
              </a:gs>
            </a:gsLst>
            <a:lin ang="0" scaled="1"/>
            <a:tileRect/>
          </a:gradFill>
          <a:effectLst/>
        </p:spPr>
        <p:txBody>
          <a:bodyPr lIns="731520" rIns="548640"/>
          <a:lstStyle>
            <a:defPPr>
              <a:defRPr lang="en-US"/>
            </a:defPPr>
            <a:lvl1pPr algn="ctr" defTabSz="457200" eaLnBrk="0" hangingPunct="0">
              <a:defRPr>
                <a:solidFill>
                  <a:srgbClr val="595959"/>
                </a:solidFill>
                <a:cs typeface="Avenir LT Std 85 Heavy"/>
              </a:defRPr>
            </a:lvl1pPr>
          </a:lstStyle>
          <a:p>
            <a:pPr algn="r">
              <a:defRPr/>
            </a:pPr>
            <a:r>
              <a:rPr lang="en-US" sz="1050" dirty="0">
                <a:solidFill>
                  <a:prstClr val="white"/>
                </a:solidFill>
                <a:hlinkClick r:id="rId7"/>
              </a:rPr>
              <a:t>http://waterservices.usgs.gov/nwis/iv/?</a:t>
            </a:r>
            <a:r>
              <a:rPr lang="en-US" sz="1050" dirty="0" smtClean="0">
                <a:solidFill>
                  <a:prstClr val="white"/>
                </a:solidFill>
                <a:hlinkClick r:id="rId7"/>
              </a:rPr>
              <a:t>format=waterml,2.0&amp;sites=08158000&amp;period=P1D&amp;parameterCd=00060</a:t>
            </a:r>
            <a:r>
              <a:rPr lang="en-US" sz="1050" dirty="0" smtClean="0">
                <a:solidFill>
                  <a:prstClr val="white"/>
                </a:solidFill>
              </a:rPr>
              <a:t> </a:t>
            </a:r>
            <a:endParaRPr lang="en-US" sz="1050" dirty="0">
              <a:solidFill>
                <a:prstClr val="white"/>
              </a:solidFill>
            </a:endParaRPr>
          </a:p>
        </p:txBody>
      </p:sp>
      <p:pic>
        <p:nvPicPr>
          <p:cNvPr id="4" name="Picture 3"/>
          <p:cNvPicPr>
            <a:picLocks noChangeAspect="1"/>
          </p:cNvPicPr>
          <p:nvPr/>
        </p:nvPicPr>
        <p:blipFill>
          <a:blip r:embed="rId8"/>
          <a:stretch>
            <a:fillRect/>
          </a:stretch>
        </p:blipFill>
        <p:spPr>
          <a:xfrm>
            <a:off x="265373" y="4617201"/>
            <a:ext cx="4853944" cy="1485217"/>
          </a:xfrm>
          <a:prstGeom prst="rect">
            <a:avLst/>
          </a:prstGeom>
        </p:spPr>
      </p:pic>
    </p:spTree>
    <p:extLst>
      <p:ext uri="{BB962C8B-B14F-4D97-AF65-F5344CB8AC3E}">
        <p14:creationId xmlns:p14="http://schemas.microsoft.com/office/powerpoint/2010/main" val="378654676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WaterML</a:t>
            </a:r>
            <a:r>
              <a:rPr lang="en-US" dirty="0" smtClean="0"/>
              <a:t> web services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447800"/>
            <a:ext cx="6368717" cy="4572000"/>
          </a:xfrm>
          <a:prstGeom prst="rect">
            <a:avLst/>
          </a:prstGeom>
          <a:noFill/>
          <a:ln w="317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31800" y="6239160"/>
            <a:ext cx="8686800" cy="307777"/>
          </a:xfrm>
          <a:prstGeom prst="rect">
            <a:avLst/>
          </a:prstGeom>
        </p:spPr>
        <p:txBody>
          <a:bodyPr wrap="square">
            <a:spAutoFit/>
          </a:bodyPr>
          <a:lstStyle/>
          <a:p>
            <a:r>
              <a:rPr lang="en-US" sz="1400" dirty="0" smtClean="0">
                <a:solidFill>
                  <a:prstClr val="black"/>
                </a:solidFill>
                <a:hlinkClick r:id="rId3"/>
              </a:rPr>
              <a:t>http://waterservices.usgs.gov/nwis/iv/?format=waterml,2.0&amp;sites=08158000&amp;period=P14D&amp;parameterCd=00060</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130744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169"/>
          <p:cNvSpPr/>
          <p:nvPr/>
        </p:nvSpPr>
        <p:spPr>
          <a:xfrm>
            <a:off x="5021044" y="2351644"/>
            <a:ext cx="4033296" cy="44328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550334" y="107577"/>
            <a:ext cx="7811030" cy="1653988"/>
          </a:xfrm>
        </p:spPr>
        <p:txBody>
          <a:bodyPr/>
          <a:lstStyle/>
          <a:p>
            <a:r>
              <a:rPr lang="en-US" sz="3600" dirty="0" smtClean="0"/>
              <a:t>What different things </a:t>
            </a:r>
            <a:r>
              <a:rPr lang="en-US" sz="3600" dirty="0"/>
              <a:t>about </a:t>
            </a:r>
            <a:r>
              <a:rPr lang="en-US" sz="3600" dirty="0" smtClean="0">
                <a:solidFill>
                  <a:srgbClr val="FF6600"/>
                </a:solidFill>
              </a:rPr>
              <a:t>observations </a:t>
            </a:r>
            <a:r>
              <a:rPr lang="en-US" sz="3600" dirty="0" smtClean="0"/>
              <a:t>do we need to exchange?</a:t>
            </a:r>
            <a:endParaRPr lang="en-US" sz="3600" dirty="0"/>
          </a:p>
        </p:txBody>
      </p:sp>
      <p:sp>
        <p:nvSpPr>
          <p:cNvPr id="3" name="Content Placeholder 2"/>
          <p:cNvSpPr>
            <a:spLocks noGrp="1"/>
          </p:cNvSpPr>
          <p:nvPr>
            <p:ph idx="1"/>
          </p:nvPr>
        </p:nvSpPr>
        <p:spPr>
          <a:xfrm>
            <a:off x="235178" y="2351643"/>
            <a:ext cx="4664956" cy="4138911"/>
          </a:xfrm>
        </p:spPr>
        <p:txBody>
          <a:bodyPr>
            <a:normAutofit/>
          </a:bodyPr>
          <a:lstStyle/>
          <a:p>
            <a:r>
              <a:rPr lang="en-US" dirty="0" smtClean="0"/>
              <a:t>Observations and Measurements: </a:t>
            </a:r>
            <a:br>
              <a:rPr lang="en-US" dirty="0" smtClean="0"/>
            </a:br>
            <a:r>
              <a:rPr lang="en-US" dirty="0" smtClean="0"/>
              <a:t>Related entities &amp; their associations</a:t>
            </a:r>
            <a:br>
              <a:rPr lang="en-US" dirty="0" smtClean="0"/>
            </a:br>
            <a:r>
              <a:rPr lang="en-US" dirty="0" smtClean="0">
                <a:solidFill>
                  <a:srgbClr val="9AD1F9"/>
                </a:solidFill>
              </a:rPr>
              <a:t>(</a:t>
            </a:r>
            <a:r>
              <a:rPr lang="en-US" dirty="0">
                <a:solidFill>
                  <a:schemeClr val="accent3">
                    <a:lumMod val="40000"/>
                    <a:lumOff val="60000"/>
                  </a:schemeClr>
                </a:solidFill>
              </a:rPr>
              <a:t>OGC AS Topic </a:t>
            </a:r>
            <a:r>
              <a:rPr lang="en-US" dirty="0" smtClean="0">
                <a:solidFill>
                  <a:schemeClr val="accent3">
                    <a:lumMod val="40000"/>
                    <a:lumOff val="60000"/>
                  </a:schemeClr>
                </a:solidFill>
              </a:rPr>
              <a:t>20, ISO 19156)</a:t>
            </a:r>
          </a:p>
          <a:p>
            <a:r>
              <a:rPr lang="en-US" i="1" dirty="0" smtClean="0"/>
              <a:t>But this is very abstract… </a:t>
            </a:r>
            <a:br>
              <a:rPr lang="en-US" i="1" dirty="0" smtClean="0"/>
            </a:br>
            <a:r>
              <a:rPr lang="en-US" i="1" dirty="0" smtClean="0"/>
              <a:t>we need to create a profile for unambiguous use in hydrologic applications…</a:t>
            </a:r>
            <a:r>
              <a:rPr lang="en-US" i="1" dirty="0"/>
              <a:t/>
            </a:r>
            <a:br>
              <a:rPr lang="en-US" i="1" dirty="0"/>
            </a:br>
            <a:endParaRPr lang="en-US" i="1" dirty="0">
              <a:solidFill>
                <a:schemeClr val="accent3">
                  <a:lumMod val="40000"/>
                  <a:lumOff val="60000"/>
                </a:schemeClr>
              </a:solidFill>
            </a:endParaRPr>
          </a:p>
        </p:txBody>
      </p:sp>
      <p:grpSp>
        <p:nvGrpSpPr>
          <p:cNvPr id="4" name="Group 3"/>
          <p:cNvGrpSpPr/>
          <p:nvPr/>
        </p:nvGrpSpPr>
        <p:grpSpPr>
          <a:xfrm>
            <a:off x="5322763" y="2611700"/>
            <a:ext cx="3417888" cy="3913188"/>
            <a:chOff x="5322763" y="2611700"/>
            <a:chExt cx="3417888" cy="3913188"/>
          </a:xfrm>
        </p:grpSpPr>
        <p:sp>
          <p:nvSpPr>
            <p:cNvPr id="5" name="Rectangle 4"/>
            <p:cNvSpPr/>
            <p:nvPr/>
          </p:nvSpPr>
          <p:spPr>
            <a:xfrm>
              <a:off x="7011863" y="4051563"/>
              <a:ext cx="1728788" cy="936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a:solidFill>
                  <a:srgbClr val="FFFFFF"/>
                </a:solidFill>
                <a:latin typeface="Calibri"/>
              </a:endParaRPr>
            </a:p>
          </p:txBody>
        </p:sp>
        <p:grpSp>
          <p:nvGrpSpPr>
            <p:cNvPr id="6" name="Group 271"/>
            <p:cNvGrpSpPr>
              <a:grpSpLocks/>
            </p:cNvGrpSpPr>
            <p:nvPr/>
          </p:nvGrpSpPr>
          <p:grpSpPr bwMode="auto">
            <a:xfrm>
              <a:off x="5322763" y="4124588"/>
              <a:ext cx="1574800" cy="1152525"/>
              <a:chOff x="3464" y="2111"/>
              <a:chExt cx="1074" cy="726"/>
            </a:xfrm>
          </p:grpSpPr>
          <p:sp>
            <p:nvSpPr>
              <p:cNvPr id="7" name="Rectangle 12"/>
              <p:cNvSpPr>
                <a:spLocks noChangeArrowheads="1"/>
              </p:cNvSpPr>
              <p:nvPr/>
            </p:nvSpPr>
            <p:spPr bwMode="auto">
              <a:xfrm>
                <a:off x="3482" y="2129"/>
                <a:ext cx="1056" cy="708"/>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 name="Rectangle 13"/>
              <p:cNvSpPr>
                <a:spLocks noChangeArrowheads="1"/>
              </p:cNvSpPr>
              <p:nvPr/>
            </p:nvSpPr>
            <p:spPr bwMode="auto">
              <a:xfrm>
                <a:off x="3464" y="2111"/>
                <a:ext cx="36" cy="708"/>
              </a:xfrm>
              <a:prstGeom prst="rect">
                <a:avLst/>
              </a:prstGeom>
              <a:solidFill>
                <a:srgbClr val="E8CDC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 name="Rectangle 14"/>
              <p:cNvSpPr>
                <a:spLocks noChangeArrowheads="1"/>
              </p:cNvSpPr>
              <p:nvPr/>
            </p:nvSpPr>
            <p:spPr bwMode="auto">
              <a:xfrm>
                <a:off x="3500" y="2111"/>
                <a:ext cx="42" cy="708"/>
              </a:xfrm>
              <a:prstGeom prst="rect">
                <a:avLst/>
              </a:prstGeom>
              <a:solidFill>
                <a:srgbClr val="EACFC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 name="Rectangle 15"/>
              <p:cNvSpPr>
                <a:spLocks noChangeArrowheads="1"/>
              </p:cNvSpPr>
              <p:nvPr/>
            </p:nvSpPr>
            <p:spPr bwMode="auto">
              <a:xfrm>
                <a:off x="3542" y="2111"/>
                <a:ext cx="48" cy="708"/>
              </a:xfrm>
              <a:prstGeom prst="rect">
                <a:avLst/>
              </a:prstGeom>
              <a:solidFill>
                <a:srgbClr val="ECD1C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 name="Rectangle 16"/>
              <p:cNvSpPr>
                <a:spLocks noChangeArrowheads="1"/>
              </p:cNvSpPr>
              <p:nvPr/>
            </p:nvSpPr>
            <p:spPr bwMode="auto">
              <a:xfrm>
                <a:off x="3590" y="2111"/>
                <a:ext cx="42" cy="708"/>
              </a:xfrm>
              <a:prstGeom prst="rect">
                <a:avLst/>
              </a:prstGeom>
              <a:solidFill>
                <a:srgbClr val="EED3D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 name="Rectangle 17"/>
              <p:cNvSpPr>
                <a:spLocks noChangeArrowheads="1"/>
              </p:cNvSpPr>
              <p:nvPr/>
            </p:nvSpPr>
            <p:spPr bwMode="auto">
              <a:xfrm>
                <a:off x="3632" y="2111"/>
                <a:ext cx="42" cy="708"/>
              </a:xfrm>
              <a:prstGeom prst="rect">
                <a:avLst/>
              </a:prstGeom>
              <a:solidFill>
                <a:srgbClr val="F0D5D2"/>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 name="Rectangle 18"/>
              <p:cNvSpPr>
                <a:spLocks noChangeArrowheads="1"/>
              </p:cNvSpPr>
              <p:nvPr/>
            </p:nvSpPr>
            <p:spPr bwMode="auto">
              <a:xfrm>
                <a:off x="3674" y="2111"/>
                <a:ext cx="48" cy="708"/>
              </a:xfrm>
              <a:prstGeom prst="rect">
                <a:avLst/>
              </a:prstGeom>
              <a:solidFill>
                <a:srgbClr val="F2D7D4"/>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 name="Rectangle 19"/>
              <p:cNvSpPr>
                <a:spLocks noChangeArrowheads="1"/>
              </p:cNvSpPr>
              <p:nvPr/>
            </p:nvSpPr>
            <p:spPr bwMode="auto">
              <a:xfrm>
                <a:off x="3722" y="2111"/>
                <a:ext cx="60" cy="708"/>
              </a:xfrm>
              <a:prstGeom prst="rect">
                <a:avLst/>
              </a:prstGeom>
              <a:solidFill>
                <a:srgbClr val="F4D9D6"/>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5" name="Rectangle 20"/>
              <p:cNvSpPr>
                <a:spLocks noChangeArrowheads="1"/>
              </p:cNvSpPr>
              <p:nvPr/>
            </p:nvSpPr>
            <p:spPr bwMode="auto">
              <a:xfrm>
                <a:off x="3782" y="2111"/>
                <a:ext cx="48" cy="708"/>
              </a:xfrm>
              <a:prstGeom prst="rect">
                <a:avLst/>
              </a:prstGeom>
              <a:solidFill>
                <a:srgbClr val="F6DBD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6" name="Rectangle 21"/>
              <p:cNvSpPr>
                <a:spLocks noChangeArrowheads="1"/>
              </p:cNvSpPr>
              <p:nvPr/>
            </p:nvSpPr>
            <p:spPr bwMode="auto">
              <a:xfrm>
                <a:off x="3830" y="2111"/>
                <a:ext cx="42" cy="708"/>
              </a:xfrm>
              <a:prstGeom prst="rect">
                <a:avLst/>
              </a:prstGeom>
              <a:solidFill>
                <a:srgbClr val="F8DDD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7" name="Rectangle 22"/>
              <p:cNvSpPr>
                <a:spLocks noChangeArrowheads="1"/>
              </p:cNvSpPr>
              <p:nvPr/>
            </p:nvSpPr>
            <p:spPr bwMode="auto">
              <a:xfrm>
                <a:off x="3872" y="2111"/>
                <a:ext cx="48" cy="708"/>
              </a:xfrm>
              <a:prstGeom prst="rect">
                <a:avLst/>
              </a:prstGeom>
              <a:solidFill>
                <a:srgbClr val="FADFD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8" name="Rectangle 23"/>
              <p:cNvSpPr>
                <a:spLocks noChangeArrowheads="1"/>
              </p:cNvSpPr>
              <p:nvPr/>
            </p:nvSpPr>
            <p:spPr bwMode="auto">
              <a:xfrm>
                <a:off x="3920" y="2111"/>
                <a:ext cx="42" cy="708"/>
              </a:xfrm>
              <a:prstGeom prst="rect">
                <a:avLst/>
              </a:prstGeom>
              <a:solidFill>
                <a:srgbClr val="FCE1D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9" name="Rectangle 24"/>
              <p:cNvSpPr>
                <a:spLocks noChangeArrowheads="1"/>
              </p:cNvSpPr>
              <p:nvPr/>
            </p:nvSpPr>
            <p:spPr bwMode="auto">
              <a:xfrm>
                <a:off x="3962" y="2111"/>
                <a:ext cx="558" cy="708"/>
              </a:xfrm>
              <a:prstGeom prst="rect">
                <a:avLst/>
              </a:prstGeom>
              <a:solidFill>
                <a:srgbClr val="FFE4E1"/>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20" name="Rectangle 25"/>
              <p:cNvSpPr>
                <a:spLocks noChangeArrowheads="1"/>
              </p:cNvSpPr>
              <p:nvPr/>
            </p:nvSpPr>
            <p:spPr bwMode="auto">
              <a:xfrm>
                <a:off x="3464" y="2111"/>
                <a:ext cx="1056" cy="708"/>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21" name="Rectangle 26"/>
              <p:cNvSpPr>
                <a:spLocks noChangeArrowheads="1"/>
              </p:cNvSpPr>
              <p:nvPr/>
            </p:nvSpPr>
            <p:spPr bwMode="auto">
              <a:xfrm>
                <a:off x="3704" y="2165"/>
                <a:ext cx="65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latin typeface="Arial" pitchFamily="34" charset="0"/>
                  </a:rPr>
                  <a:t>OM_Observation</a:t>
                </a:r>
                <a:endParaRPr lang="en-US">
                  <a:solidFill>
                    <a:srgbClr val="000000"/>
                  </a:solidFill>
                  <a:latin typeface="Arial" pitchFamily="34" charset="0"/>
                </a:endParaRPr>
              </a:p>
            </p:txBody>
          </p:sp>
          <p:sp>
            <p:nvSpPr>
              <p:cNvPr id="22" name="Line 27"/>
              <p:cNvSpPr>
                <a:spLocks noChangeShapeType="1"/>
              </p:cNvSpPr>
              <p:nvPr/>
            </p:nvSpPr>
            <p:spPr bwMode="auto">
              <a:xfrm>
                <a:off x="3464" y="2291"/>
                <a:ext cx="105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23" name="Rectangle 28"/>
              <p:cNvSpPr>
                <a:spLocks noChangeArrowheads="1"/>
              </p:cNvSpPr>
              <p:nvPr/>
            </p:nvSpPr>
            <p:spPr bwMode="auto">
              <a:xfrm>
                <a:off x="3494" y="2315"/>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24" name="Rectangle 29"/>
              <p:cNvSpPr>
                <a:spLocks noChangeArrowheads="1"/>
              </p:cNvSpPr>
              <p:nvPr/>
            </p:nvSpPr>
            <p:spPr bwMode="auto">
              <a:xfrm>
                <a:off x="3620" y="2315"/>
                <a:ext cx="70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phenomenonTime</a:t>
                </a:r>
                <a:endParaRPr lang="en-US">
                  <a:solidFill>
                    <a:srgbClr val="000000"/>
                  </a:solidFill>
                  <a:latin typeface="Arial" pitchFamily="34" charset="0"/>
                </a:endParaRPr>
              </a:p>
            </p:txBody>
          </p:sp>
          <p:sp>
            <p:nvSpPr>
              <p:cNvPr id="25" name="Rectangle 30"/>
              <p:cNvSpPr>
                <a:spLocks noChangeArrowheads="1"/>
              </p:cNvSpPr>
              <p:nvPr/>
            </p:nvSpPr>
            <p:spPr bwMode="auto">
              <a:xfrm>
                <a:off x="3494" y="2411"/>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26" name="Rectangle 31"/>
              <p:cNvSpPr>
                <a:spLocks noChangeArrowheads="1"/>
              </p:cNvSpPr>
              <p:nvPr/>
            </p:nvSpPr>
            <p:spPr bwMode="auto">
              <a:xfrm>
                <a:off x="3620" y="2411"/>
                <a:ext cx="408"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8B0000"/>
                    </a:solidFill>
                    <a:latin typeface="Arial" pitchFamily="34" charset="0"/>
                  </a:rPr>
                  <a:t>resultTime</a:t>
                </a:r>
                <a:endParaRPr lang="en-US" dirty="0">
                  <a:solidFill>
                    <a:srgbClr val="000000"/>
                  </a:solidFill>
                  <a:latin typeface="Arial" pitchFamily="34" charset="0"/>
                </a:endParaRPr>
              </a:p>
            </p:txBody>
          </p:sp>
          <p:sp>
            <p:nvSpPr>
              <p:cNvPr id="27" name="Rectangle 32"/>
              <p:cNvSpPr>
                <a:spLocks noChangeArrowheads="1"/>
              </p:cNvSpPr>
              <p:nvPr/>
            </p:nvSpPr>
            <p:spPr bwMode="auto">
              <a:xfrm>
                <a:off x="3494" y="2507"/>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28" name="Rectangle 33"/>
              <p:cNvSpPr>
                <a:spLocks noChangeArrowheads="1"/>
              </p:cNvSpPr>
              <p:nvPr/>
            </p:nvSpPr>
            <p:spPr bwMode="auto">
              <a:xfrm>
                <a:off x="3620" y="2507"/>
                <a:ext cx="59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validTime [0..1]</a:t>
                </a:r>
                <a:endParaRPr lang="en-US">
                  <a:solidFill>
                    <a:srgbClr val="000000"/>
                  </a:solidFill>
                  <a:latin typeface="Arial" pitchFamily="34" charset="0"/>
                </a:endParaRPr>
              </a:p>
            </p:txBody>
          </p:sp>
          <p:sp>
            <p:nvSpPr>
              <p:cNvPr id="29" name="Rectangle 34"/>
              <p:cNvSpPr>
                <a:spLocks noChangeArrowheads="1"/>
              </p:cNvSpPr>
              <p:nvPr/>
            </p:nvSpPr>
            <p:spPr bwMode="auto">
              <a:xfrm>
                <a:off x="3494" y="2603"/>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30" name="Rectangle 35"/>
              <p:cNvSpPr>
                <a:spLocks noChangeArrowheads="1"/>
              </p:cNvSpPr>
              <p:nvPr/>
            </p:nvSpPr>
            <p:spPr bwMode="auto">
              <a:xfrm>
                <a:off x="3620" y="2603"/>
                <a:ext cx="687"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resultQuality [0..*]</a:t>
                </a:r>
                <a:endParaRPr lang="en-US">
                  <a:solidFill>
                    <a:srgbClr val="000000"/>
                  </a:solidFill>
                  <a:latin typeface="Arial" pitchFamily="34" charset="0"/>
                </a:endParaRPr>
              </a:p>
            </p:txBody>
          </p:sp>
          <p:sp>
            <p:nvSpPr>
              <p:cNvPr id="31" name="Rectangle 36"/>
              <p:cNvSpPr>
                <a:spLocks noChangeArrowheads="1"/>
              </p:cNvSpPr>
              <p:nvPr/>
            </p:nvSpPr>
            <p:spPr bwMode="auto">
              <a:xfrm>
                <a:off x="3494" y="2699"/>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32" name="Rectangle 37"/>
              <p:cNvSpPr>
                <a:spLocks noChangeArrowheads="1"/>
              </p:cNvSpPr>
              <p:nvPr/>
            </p:nvSpPr>
            <p:spPr bwMode="auto">
              <a:xfrm>
                <a:off x="3620" y="2699"/>
                <a:ext cx="59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latin typeface="Arial" pitchFamily="34" charset="0"/>
                  </a:rPr>
                  <a:t>parameter [0..*]</a:t>
                </a:r>
                <a:endParaRPr lang="en-US">
                  <a:solidFill>
                    <a:srgbClr val="000000"/>
                  </a:solidFill>
                  <a:latin typeface="Arial" pitchFamily="34" charset="0"/>
                </a:endParaRPr>
              </a:p>
            </p:txBody>
          </p:sp>
        </p:grpSp>
        <p:grpSp>
          <p:nvGrpSpPr>
            <p:cNvPr id="33" name="Group 269"/>
            <p:cNvGrpSpPr>
              <a:grpSpLocks/>
            </p:cNvGrpSpPr>
            <p:nvPr/>
          </p:nvGrpSpPr>
          <p:grpSpPr bwMode="auto">
            <a:xfrm>
              <a:off x="7223001" y="4162688"/>
              <a:ext cx="1373187" cy="542925"/>
              <a:chOff x="4760" y="2135"/>
              <a:chExt cx="759" cy="342"/>
            </a:xfrm>
          </p:grpSpPr>
          <p:sp>
            <p:nvSpPr>
              <p:cNvPr id="34" name="Rectangle 38"/>
              <p:cNvSpPr>
                <a:spLocks noChangeArrowheads="1"/>
              </p:cNvSpPr>
              <p:nvPr/>
            </p:nvSpPr>
            <p:spPr bwMode="auto">
              <a:xfrm>
                <a:off x="4778" y="2153"/>
                <a:ext cx="708"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35" name="Rectangle 39"/>
              <p:cNvSpPr>
                <a:spLocks noChangeArrowheads="1"/>
              </p:cNvSpPr>
              <p:nvPr/>
            </p:nvSpPr>
            <p:spPr bwMode="auto">
              <a:xfrm>
                <a:off x="4760" y="2135"/>
                <a:ext cx="12" cy="324"/>
              </a:xfrm>
              <a:prstGeom prst="rect">
                <a:avLst/>
              </a:prstGeom>
              <a:solidFill>
                <a:srgbClr val="B5E8E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36" name="Rectangle 40"/>
              <p:cNvSpPr>
                <a:spLocks noChangeArrowheads="1"/>
              </p:cNvSpPr>
              <p:nvPr/>
            </p:nvSpPr>
            <p:spPr bwMode="auto">
              <a:xfrm>
                <a:off x="4772" y="2135"/>
                <a:ext cx="12" cy="324"/>
              </a:xfrm>
              <a:prstGeom prst="rect">
                <a:avLst/>
              </a:prstGeom>
              <a:solidFill>
                <a:srgbClr val="B6E9E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37" name="Rectangle 41"/>
              <p:cNvSpPr>
                <a:spLocks noChangeArrowheads="1"/>
              </p:cNvSpPr>
              <p:nvPr/>
            </p:nvSpPr>
            <p:spPr bwMode="auto">
              <a:xfrm>
                <a:off x="4784" y="2135"/>
                <a:ext cx="18" cy="324"/>
              </a:xfrm>
              <a:prstGeom prst="rect">
                <a:avLst/>
              </a:prstGeom>
              <a:solidFill>
                <a:srgbClr val="B7EAE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38" name="Rectangle 42"/>
              <p:cNvSpPr>
                <a:spLocks noChangeArrowheads="1"/>
              </p:cNvSpPr>
              <p:nvPr/>
            </p:nvSpPr>
            <p:spPr bwMode="auto">
              <a:xfrm>
                <a:off x="4802" y="2135"/>
                <a:ext cx="12" cy="324"/>
              </a:xfrm>
              <a:prstGeom prst="rect">
                <a:avLst/>
              </a:prstGeom>
              <a:solidFill>
                <a:srgbClr val="B8EBE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39" name="Rectangle 43"/>
              <p:cNvSpPr>
                <a:spLocks noChangeArrowheads="1"/>
              </p:cNvSpPr>
              <p:nvPr/>
            </p:nvSpPr>
            <p:spPr bwMode="auto">
              <a:xfrm>
                <a:off x="4814" y="2135"/>
                <a:ext cx="18" cy="324"/>
              </a:xfrm>
              <a:prstGeom prst="rect">
                <a:avLst/>
              </a:prstGeom>
              <a:solidFill>
                <a:srgbClr val="B9ECE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0" name="Rectangle 44"/>
              <p:cNvSpPr>
                <a:spLocks noChangeArrowheads="1"/>
              </p:cNvSpPr>
              <p:nvPr/>
            </p:nvSpPr>
            <p:spPr bwMode="auto">
              <a:xfrm>
                <a:off x="4832" y="2135"/>
                <a:ext cx="12" cy="324"/>
              </a:xfrm>
              <a:prstGeom prst="rect">
                <a:avLst/>
              </a:prstGeom>
              <a:solidFill>
                <a:srgbClr val="BAEDED"/>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1" name="Rectangle 45"/>
              <p:cNvSpPr>
                <a:spLocks noChangeArrowheads="1"/>
              </p:cNvSpPr>
              <p:nvPr/>
            </p:nvSpPr>
            <p:spPr bwMode="auto">
              <a:xfrm>
                <a:off x="4844" y="2135"/>
                <a:ext cx="12" cy="324"/>
              </a:xfrm>
              <a:prstGeom prst="rect">
                <a:avLst/>
              </a:prstGeom>
              <a:solidFill>
                <a:srgbClr val="BBEEE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2" name="Rectangle 46"/>
              <p:cNvSpPr>
                <a:spLocks noChangeArrowheads="1"/>
              </p:cNvSpPr>
              <p:nvPr/>
            </p:nvSpPr>
            <p:spPr bwMode="auto">
              <a:xfrm>
                <a:off x="4856" y="2135"/>
                <a:ext cx="18" cy="324"/>
              </a:xfrm>
              <a:prstGeom prst="rect">
                <a:avLst/>
              </a:prstGeom>
              <a:solidFill>
                <a:srgbClr val="BCEFEF"/>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3" name="Rectangle 47"/>
              <p:cNvSpPr>
                <a:spLocks noChangeArrowheads="1"/>
              </p:cNvSpPr>
              <p:nvPr/>
            </p:nvSpPr>
            <p:spPr bwMode="auto">
              <a:xfrm>
                <a:off x="4874" y="2135"/>
                <a:ext cx="12" cy="324"/>
              </a:xfrm>
              <a:prstGeom prst="rect">
                <a:avLst/>
              </a:prstGeom>
              <a:solidFill>
                <a:srgbClr val="BDF0F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4" name="Rectangle 48"/>
              <p:cNvSpPr>
                <a:spLocks noChangeArrowheads="1"/>
              </p:cNvSpPr>
              <p:nvPr/>
            </p:nvSpPr>
            <p:spPr bwMode="auto">
              <a:xfrm>
                <a:off x="4886" y="2135"/>
                <a:ext cx="18" cy="324"/>
              </a:xfrm>
              <a:prstGeom prst="rect">
                <a:avLst/>
              </a:prstGeom>
              <a:solidFill>
                <a:srgbClr val="BEF1F1"/>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5" name="Rectangle 49"/>
              <p:cNvSpPr>
                <a:spLocks noChangeArrowheads="1"/>
              </p:cNvSpPr>
              <p:nvPr/>
            </p:nvSpPr>
            <p:spPr bwMode="auto">
              <a:xfrm>
                <a:off x="4904" y="2135"/>
                <a:ext cx="12" cy="324"/>
              </a:xfrm>
              <a:prstGeom prst="rect">
                <a:avLst/>
              </a:prstGeom>
              <a:solidFill>
                <a:srgbClr val="BFF2F2"/>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6" name="Rectangle 50"/>
              <p:cNvSpPr>
                <a:spLocks noChangeArrowheads="1"/>
              </p:cNvSpPr>
              <p:nvPr/>
            </p:nvSpPr>
            <p:spPr bwMode="auto">
              <a:xfrm>
                <a:off x="4916" y="2135"/>
                <a:ext cx="18" cy="324"/>
              </a:xfrm>
              <a:prstGeom prst="rect">
                <a:avLst/>
              </a:prstGeom>
              <a:solidFill>
                <a:srgbClr val="C0F3F3"/>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7" name="Rectangle 51"/>
              <p:cNvSpPr>
                <a:spLocks noChangeArrowheads="1"/>
              </p:cNvSpPr>
              <p:nvPr/>
            </p:nvSpPr>
            <p:spPr bwMode="auto">
              <a:xfrm>
                <a:off x="4934" y="2135"/>
                <a:ext cx="18" cy="324"/>
              </a:xfrm>
              <a:prstGeom prst="rect">
                <a:avLst/>
              </a:prstGeom>
              <a:solidFill>
                <a:srgbClr val="C1F4F4"/>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8" name="Rectangle 52"/>
              <p:cNvSpPr>
                <a:spLocks noChangeArrowheads="1"/>
              </p:cNvSpPr>
              <p:nvPr/>
            </p:nvSpPr>
            <p:spPr bwMode="auto">
              <a:xfrm>
                <a:off x="4952" y="2135"/>
                <a:ext cx="24" cy="324"/>
              </a:xfrm>
              <a:prstGeom prst="rect">
                <a:avLst/>
              </a:prstGeom>
              <a:solidFill>
                <a:srgbClr val="C2F5F5"/>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49" name="Rectangle 53"/>
              <p:cNvSpPr>
                <a:spLocks noChangeArrowheads="1"/>
              </p:cNvSpPr>
              <p:nvPr/>
            </p:nvSpPr>
            <p:spPr bwMode="auto">
              <a:xfrm>
                <a:off x="4976" y="2135"/>
                <a:ext cx="18" cy="324"/>
              </a:xfrm>
              <a:prstGeom prst="rect">
                <a:avLst/>
              </a:prstGeom>
              <a:solidFill>
                <a:srgbClr val="C3F6F6"/>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0" name="Rectangle 54"/>
              <p:cNvSpPr>
                <a:spLocks noChangeArrowheads="1"/>
              </p:cNvSpPr>
              <p:nvPr/>
            </p:nvSpPr>
            <p:spPr bwMode="auto">
              <a:xfrm>
                <a:off x="4994" y="2135"/>
                <a:ext cx="12" cy="324"/>
              </a:xfrm>
              <a:prstGeom prst="rect">
                <a:avLst/>
              </a:prstGeom>
              <a:solidFill>
                <a:srgbClr val="C4F7F7"/>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1" name="Rectangle 55"/>
              <p:cNvSpPr>
                <a:spLocks noChangeArrowheads="1"/>
              </p:cNvSpPr>
              <p:nvPr/>
            </p:nvSpPr>
            <p:spPr bwMode="auto">
              <a:xfrm>
                <a:off x="5006" y="2135"/>
                <a:ext cx="18" cy="324"/>
              </a:xfrm>
              <a:prstGeom prst="rect">
                <a:avLst/>
              </a:prstGeom>
              <a:solidFill>
                <a:srgbClr val="C5F8F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2" name="Rectangle 56"/>
              <p:cNvSpPr>
                <a:spLocks noChangeArrowheads="1"/>
              </p:cNvSpPr>
              <p:nvPr/>
            </p:nvSpPr>
            <p:spPr bwMode="auto">
              <a:xfrm>
                <a:off x="5024" y="2135"/>
                <a:ext cx="12" cy="324"/>
              </a:xfrm>
              <a:prstGeom prst="rect">
                <a:avLst/>
              </a:prstGeom>
              <a:solidFill>
                <a:srgbClr val="C6F9F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3" name="Rectangle 57"/>
              <p:cNvSpPr>
                <a:spLocks noChangeArrowheads="1"/>
              </p:cNvSpPr>
              <p:nvPr/>
            </p:nvSpPr>
            <p:spPr bwMode="auto">
              <a:xfrm>
                <a:off x="5036" y="2135"/>
                <a:ext cx="12" cy="324"/>
              </a:xfrm>
              <a:prstGeom prst="rect">
                <a:avLst/>
              </a:prstGeom>
              <a:solidFill>
                <a:srgbClr val="C7FAF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4" name="Rectangle 58"/>
              <p:cNvSpPr>
                <a:spLocks noChangeArrowheads="1"/>
              </p:cNvSpPr>
              <p:nvPr/>
            </p:nvSpPr>
            <p:spPr bwMode="auto">
              <a:xfrm>
                <a:off x="5048" y="2135"/>
                <a:ext cx="18" cy="324"/>
              </a:xfrm>
              <a:prstGeom prst="rect">
                <a:avLst/>
              </a:prstGeom>
              <a:solidFill>
                <a:srgbClr val="C8FBF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5" name="Rectangle 59"/>
              <p:cNvSpPr>
                <a:spLocks noChangeArrowheads="1"/>
              </p:cNvSpPr>
              <p:nvPr/>
            </p:nvSpPr>
            <p:spPr bwMode="auto">
              <a:xfrm>
                <a:off x="5066" y="2135"/>
                <a:ext cx="12" cy="324"/>
              </a:xfrm>
              <a:prstGeom prst="rect">
                <a:avLst/>
              </a:prstGeom>
              <a:solidFill>
                <a:srgbClr val="C9FCF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6" name="Rectangle 60"/>
              <p:cNvSpPr>
                <a:spLocks noChangeArrowheads="1"/>
              </p:cNvSpPr>
              <p:nvPr/>
            </p:nvSpPr>
            <p:spPr bwMode="auto">
              <a:xfrm>
                <a:off x="5078" y="2135"/>
                <a:ext cx="18" cy="324"/>
              </a:xfrm>
              <a:prstGeom prst="rect">
                <a:avLst/>
              </a:prstGeom>
              <a:solidFill>
                <a:srgbClr val="CAFDFD"/>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7" name="Rectangle 61"/>
              <p:cNvSpPr>
                <a:spLocks noChangeArrowheads="1"/>
              </p:cNvSpPr>
              <p:nvPr/>
            </p:nvSpPr>
            <p:spPr bwMode="auto">
              <a:xfrm>
                <a:off x="5096" y="2135"/>
                <a:ext cx="12" cy="324"/>
              </a:xfrm>
              <a:prstGeom prst="rect">
                <a:avLst/>
              </a:prstGeom>
              <a:solidFill>
                <a:srgbClr val="CBFEF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8" name="Rectangle 62"/>
              <p:cNvSpPr>
                <a:spLocks noChangeArrowheads="1"/>
              </p:cNvSpPr>
              <p:nvPr/>
            </p:nvSpPr>
            <p:spPr bwMode="auto">
              <a:xfrm>
                <a:off x="5108" y="2135"/>
                <a:ext cx="360" cy="324"/>
              </a:xfrm>
              <a:prstGeom prst="rect">
                <a:avLst/>
              </a:prstGeom>
              <a:solidFill>
                <a:srgbClr val="CCFFFF"/>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59" name="Rectangle 63"/>
              <p:cNvSpPr>
                <a:spLocks noChangeArrowheads="1"/>
              </p:cNvSpPr>
              <p:nvPr/>
            </p:nvSpPr>
            <p:spPr bwMode="auto">
              <a:xfrm>
                <a:off x="4760" y="2135"/>
                <a:ext cx="708"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60" name="Rectangle 64"/>
              <p:cNvSpPr>
                <a:spLocks noChangeArrowheads="1"/>
              </p:cNvSpPr>
              <p:nvPr/>
            </p:nvSpPr>
            <p:spPr bwMode="auto">
              <a:xfrm>
                <a:off x="4802" y="2189"/>
                <a:ext cx="717"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latin typeface="Arial" pitchFamily="34" charset="0"/>
                  </a:rPr>
                  <a:t>GF_PropertyType</a:t>
                </a:r>
                <a:endParaRPr lang="en-US">
                  <a:solidFill>
                    <a:srgbClr val="000000"/>
                  </a:solidFill>
                  <a:latin typeface="Arial" pitchFamily="34" charset="0"/>
                </a:endParaRPr>
              </a:p>
            </p:txBody>
          </p:sp>
          <p:sp>
            <p:nvSpPr>
              <p:cNvPr id="61" name="Line 65"/>
              <p:cNvSpPr>
                <a:spLocks noChangeShapeType="1"/>
              </p:cNvSpPr>
              <p:nvPr/>
            </p:nvSpPr>
            <p:spPr bwMode="auto">
              <a:xfrm>
                <a:off x="4760" y="2315"/>
                <a:ext cx="70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grpSp>
        <p:grpSp>
          <p:nvGrpSpPr>
            <p:cNvPr id="62" name="Group 264"/>
            <p:cNvGrpSpPr>
              <a:grpSpLocks/>
            </p:cNvGrpSpPr>
            <p:nvPr/>
          </p:nvGrpSpPr>
          <p:grpSpPr bwMode="auto">
            <a:xfrm>
              <a:off x="7083301" y="2611700"/>
              <a:ext cx="1066800" cy="542925"/>
              <a:chOff x="1790" y="2225"/>
              <a:chExt cx="606" cy="342"/>
            </a:xfrm>
          </p:grpSpPr>
          <p:sp>
            <p:nvSpPr>
              <p:cNvPr id="63" name="Rectangle 66"/>
              <p:cNvSpPr>
                <a:spLocks noChangeArrowheads="1"/>
              </p:cNvSpPr>
              <p:nvPr/>
            </p:nvSpPr>
            <p:spPr bwMode="auto">
              <a:xfrm>
                <a:off x="1808" y="2243"/>
                <a:ext cx="588"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64" name="Rectangle 67"/>
              <p:cNvSpPr>
                <a:spLocks noChangeArrowheads="1"/>
              </p:cNvSpPr>
              <p:nvPr/>
            </p:nvSpPr>
            <p:spPr bwMode="auto">
              <a:xfrm>
                <a:off x="1790" y="2225"/>
                <a:ext cx="12" cy="324"/>
              </a:xfrm>
              <a:prstGeom prst="rect">
                <a:avLst/>
              </a:prstGeom>
              <a:solidFill>
                <a:srgbClr val="E8E8C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65" name="Rectangle 68"/>
              <p:cNvSpPr>
                <a:spLocks noChangeArrowheads="1"/>
              </p:cNvSpPr>
              <p:nvPr/>
            </p:nvSpPr>
            <p:spPr bwMode="auto">
              <a:xfrm>
                <a:off x="1802" y="2225"/>
                <a:ext cx="12" cy="324"/>
              </a:xfrm>
              <a:prstGeom prst="rect">
                <a:avLst/>
              </a:prstGeom>
              <a:solidFill>
                <a:srgbClr val="E9E9C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66" name="Rectangle 69"/>
              <p:cNvSpPr>
                <a:spLocks noChangeArrowheads="1"/>
              </p:cNvSpPr>
              <p:nvPr/>
            </p:nvSpPr>
            <p:spPr bwMode="auto">
              <a:xfrm>
                <a:off x="1814" y="2225"/>
                <a:ext cx="12" cy="324"/>
              </a:xfrm>
              <a:prstGeom prst="rect">
                <a:avLst/>
              </a:prstGeom>
              <a:solidFill>
                <a:srgbClr val="EAEAC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67" name="Rectangle 70"/>
              <p:cNvSpPr>
                <a:spLocks noChangeArrowheads="1"/>
              </p:cNvSpPr>
              <p:nvPr/>
            </p:nvSpPr>
            <p:spPr bwMode="auto">
              <a:xfrm>
                <a:off x="1826" y="2225"/>
                <a:ext cx="12" cy="324"/>
              </a:xfrm>
              <a:prstGeom prst="rect">
                <a:avLst/>
              </a:prstGeom>
              <a:solidFill>
                <a:srgbClr val="EBEBC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68" name="Rectangle 71"/>
              <p:cNvSpPr>
                <a:spLocks noChangeArrowheads="1"/>
              </p:cNvSpPr>
              <p:nvPr/>
            </p:nvSpPr>
            <p:spPr bwMode="auto">
              <a:xfrm>
                <a:off x="1838" y="2225"/>
                <a:ext cx="12" cy="324"/>
              </a:xfrm>
              <a:prstGeom prst="rect">
                <a:avLst/>
              </a:prstGeom>
              <a:solidFill>
                <a:srgbClr val="ECECCD"/>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69" name="Rectangle 72"/>
              <p:cNvSpPr>
                <a:spLocks noChangeArrowheads="1"/>
              </p:cNvSpPr>
              <p:nvPr/>
            </p:nvSpPr>
            <p:spPr bwMode="auto">
              <a:xfrm>
                <a:off x="1850" y="2225"/>
                <a:ext cx="12" cy="324"/>
              </a:xfrm>
              <a:prstGeom prst="rect">
                <a:avLst/>
              </a:prstGeom>
              <a:solidFill>
                <a:srgbClr val="EDEDC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0" name="Rectangle 73"/>
              <p:cNvSpPr>
                <a:spLocks noChangeArrowheads="1"/>
              </p:cNvSpPr>
              <p:nvPr/>
            </p:nvSpPr>
            <p:spPr bwMode="auto">
              <a:xfrm>
                <a:off x="1862" y="2225"/>
                <a:ext cx="12" cy="324"/>
              </a:xfrm>
              <a:prstGeom prst="rect">
                <a:avLst/>
              </a:prstGeom>
              <a:solidFill>
                <a:srgbClr val="EEEECF"/>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1" name="Rectangle 74"/>
              <p:cNvSpPr>
                <a:spLocks noChangeArrowheads="1"/>
              </p:cNvSpPr>
              <p:nvPr/>
            </p:nvSpPr>
            <p:spPr bwMode="auto">
              <a:xfrm>
                <a:off x="1874" y="2225"/>
                <a:ext cx="12" cy="324"/>
              </a:xfrm>
              <a:prstGeom prst="rect">
                <a:avLst/>
              </a:prstGeom>
              <a:solidFill>
                <a:srgbClr val="EFEFD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2" name="Rectangle 75"/>
              <p:cNvSpPr>
                <a:spLocks noChangeArrowheads="1"/>
              </p:cNvSpPr>
              <p:nvPr/>
            </p:nvSpPr>
            <p:spPr bwMode="auto">
              <a:xfrm>
                <a:off x="1886" y="2225"/>
                <a:ext cx="12" cy="324"/>
              </a:xfrm>
              <a:prstGeom prst="rect">
                <a:avLst/>
              </a:prstGeom>
              <a:solidFill>
                <a:srgbClr val="F0F0D1"/>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3" name="Rectangle 76"/>
              <p:cNvSpPr>
                <a:spLocks noChangeArrowheads="1"/>
              </p:cNvSpPr>
              <p:nvPr/>
            </p:nvSpPr>
            <p:spPr bwMode="auto">
              <a:xfrm>
                <a:off x="1898" y="2225"/>
                <a:ext cx="12" cy="324"/>
              </a:xfrm>
              <a:prstGeom prst="rect">
                <a:avLst/>
              </a:prstGeom>
              <a:solidFill>
                <a:srgbClr val="F1F1D2"/>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4" name="Rectangle 77"/>
              <p:cNvSpPr>
                <a:spLocks noChangeArrowheads="1"/>
              </p:cNvSpPr>
              <p:nvPr/>
            </p:nvSpPr>
            <p:spPr bwMode="auto">
              <a:xfrm>
                <a:off x="1910" y="2225"/>
                <a:ext cx="12" cy="324"/>
              </a:xfrm>
              <a:prstGeom prst="rect">
                <a:avLst/>
              </a:prstGeom>
              <a:solidFill>
                <a:srgbClr val="F2F2D3"/>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5" name="Rectangle 78"/>
              <p:cNvSpPr>
                <a:spLocks noChangeArrowheads="1"/>
              </p:cNvSpPr>
              <p:nvPr/>
            </p:nvSpPr>
            <p:spPr bwMode="auto">
              <a:xfrm>
                <a:off x="1922" y="2225"/>
                <a:ext cx="12" cy="324"/>
              </a:xfrm>
              <a:prstGeom prst="rect">
                <a:avLst/>
              </a:prstGeom>
              <a:solidFill>
                <a:srgbClr val="F3F3D4"/>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6" name="Rectangle 79"/>
              <p:cNvSpPr>
                <a:spLocks noChangeArrowheads="1"/>
              </p:cNvSpPr>
              <p:nvPr/>
            </p:nvSpPr>
            <p:spPr bwMode="auto">
              <a:xfrm>
                <a:off x="1934" y="2225"/>
                <a:ext cx="18" cy="324"/>
              </a:xfrm>
              <a:prstGeom prst="rect">
                <a:avLst/>
              </a:prstGeom>
              <a:solidFill>
                <a:srgbClr val="F4F4D5"/>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7" name="Rectangle 80"/>
              <p:cNvSpPr>
                <a:spLocks noChangeArrowheads="1"/>
              </p:cNvSpPr>
              <p:nvPr/>
            </p:nvSpPr>
            <p:spPr bwMode="auto">
              <a:xfrm>
                <a:off x="1952" y="2225"/>
                <a:ext cx="18" cy="324"/>
              </a:xfrm>
              <a:prstGeom prst="rect">
                <a:avLst/>
              </a:prstGeom>
              <a:solidFill>
                <a:srgbClr val="F5F5D6"/>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8" name="Rectangle 81"/>
              <p:cNvSpPr>
                <a:spLocks noChangeArrowheads="1"/>
              </p:cNvSpPr>
              <p:nvPr/>
            </p:nvSpPr>
            <p:spPr bwMode="auto">
              <a:xfrm>
                <a:off x="1970" y="2225"/>
                <a:ext cx="12" cy="324"/>
              </a:xfrm>
              <a:prstGeom prst="rect">
                <a:avLst/>
              </a:prstGeom>
              <a:solidFill>
                <a:srgbClr val="F6F6D7"/>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79" name="Rectangle 82"/>
              <p:cNvSpPr>
                <a:spLocks noChangeArrowheads="1"/>
              </p:cNvSpPr>
              <p:nvPr/>
            </p:nvSpPr>
            <p:spPr bwMode="auto">
              <a:xfrm>
                <a:off x="1982" y="2225"/>
                <a:ext cx="12" cy="324"/>
              </a:xfrm>
              <a:prstGeom prst="rect">
                <a:avLst/>
              </a:prstGeom>
              <a:solidFill>
                <a:srgbClr val="F7F7D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0" name="Rectangle 83"/>
              <p:cNvSpPr>
                <a:spLocks noChangeArrowheads="1"/>
              </p:cNvSpPr>
              <p:nvPr/>
            </p:nvSpPr>
            <p:spPr bwMode="auto">
              <a:xfrm>
                <a:off x="1994" y="2225"/>
                <a:ext cx="12" cy="324"/>
              </a:xfrm>
              <a:prstGeom prst="rect">
                <a:avLst/>
              </a:prstGeom>
              <a:solidFill>
                <a:srgbClr val="F8F8D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1" name="Rectangle 84"/>
              <p:cNvSpPr>
                <a:spLocks noChangeArrowheads="1"/>
              </p:cNvSpPr>
              <p:nvPr/>
            </p:nvSpPr>
            <p:spPr bwMode="auto">
              <a:xfrm>
                <a:off x="2006" y="2225"/>
                <a:ext cx="12" cy="324"/>
              </a:xfrm>
              <a:prstGeom prst="rect">
                <a:avLst/>
              </a:prstGeom>
              <a:solidFill>
                <a:srgbClr val="F9F9D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2" name="Rectangle 85"/>
              <p:cNvSpPr>
                <a:spLocks noChangeArrowheads="1"/>
              </p:cNvSpPr>
              <p:nvPr/>
            </p:nvSpPr>
            <p:spPr bwMode="auto">
              <a:xfrm>
                <a:off x="2018" y="2225"/>
                <a:ext cx="12" cy="324"/>
              </a:xfrm>
              <a:prstGeom prst="rect">
                <a:avLst/>
              </a:prstGeom>
              <a:solidFill>
                <a:srgbClr val="FAFAD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3" name="Rectangle 86"/>
              <p:cNvSpPr>
                <a:spLocks noChangeArrowheads="1"/>
              </p:cNvSpPr>
              <p:nvPr/>
            </p:nvSpPr>
            <p:spPr bwMode="auto">
              <a:xfrm>
                <a:off x="2030" y="2225"/>
                <a:ext cx="12" cy="324"/>
              </a:xfrm>
              <a:prstGeom prst="rect">
                <a:avLst/>
              </a:prstGeom>
              <a:solidFill>
                <a:srgbClr val="FBFBD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4" name="Rectangle 87"/>
              <p:cNvSpPr>
                <a:spLocks noChangeArrowheads="1"/>
              </p:cNvSpPr>
              <p:nvPr/>
            </p:nvSpPr>
            <p:spPr bwMode="auto">
              <a:xfrm>
                <a:off x="2042" y="2225"/>
                <a:ext cx="12" cy="324"/>
              </a:xfrm>
              <a:prstGeom prst="rect">
                <a:avLst/>
              </a:prstGeom>
              <a:solidFill>
                <a:srgbClr val="FCFCDD"/>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5" name="Rectangle 88"/>
              <p:cNvSpPr>
                <a:spLocks noChangeArrowheads="1"/>
              </p:cNvSpPr>
              <p:nvPr/>
            </p:nvSpPr>
            <p:spPr bwMode="auto">
              <a:xfrm>
                <a:off x="2054" y="2225"/>
                <a:ext cx="12" cy="324"/>
              </a:xfrm>
              <a:prstGeom prst="rect">
                <a:avLst/>
              </a:prstGeom>
              <a:solidFill>
                <a:srgbClr val="FDFDD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6" name="Rectangle 89"/>
              <p:cNvSpPr>
                <a:spLocks noChangeArrowheads="1"/>
              </p:cNvSpPr>
              <p:nvPr/>
            </p:nvSpPr>
            <p:spPr bwMode="auto">
              <a:xfrm>
                <a:off x="2066" y="2225"/>
                <a:ext cx="12" cy="324"/>
              </a:xfrm>
              <a:prstGeom prst="rect">
                <a:avLst/>
              </a:prstGeom>
              <a:solidFill>
                <a:srgbClr val="FEFEDF"/>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7" name="Rectangle 90"/>
              <p:cNvSpPr>
                <a:spLocks noChangeArrowheads="1"/>
              </p:cNvSpPr>
              <p:nvPr/>
            </p:nvSpPr>
            <p:spPr bwMode="auto">
              <a:xfrm>
                <a:off x="2078" y="2225"/>
                <a:ext cx="300" cy="324"/>
              </a:xfrm>
              <a:prstGeom prst="rect">
                <a:avLst/>
              </a:prstGeom>
              <a:solidFill>
                <a:srgbClr val="FFFFE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8" name="Rectangle 91"/>
              <p:cNvSpPr>
                <a:spLocks noChangeArrowheads="1"/>
              </p:cNvSpPr>
              <p:nvPr/>
            </p:nvSpPr>
            <p:spPr bwMode="auto">
              <a:xfrm>
                <a:off x="1790" y="2225"/>
                <a:ext cx="588"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89" name="Rectangle 92"/>
              <p:cNvSpPr>
                <a:spLocks noChangeArrowheads="1"/>
              </p:cNvSpPr>
              <p:nvPr/>
            </p:nvSpPr>
            <p:spPr bwMode="auto">
              <a:xfrm>
                <a:off x="1868" y="2279"/>
                <a:ext cx="493"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latin typeface="Arial" pitchFamily="34" charset="0"/>
                  </a:rPr>
                  <a:t>GFI_Feature</a:t>
                </a:r>
                <a:endParaRPr lang="en-US">
                  <a:solidFill>
                    <a:srgbClr val="000000"/>
                  </a:solidFill>
                  <a:latin typeface="Arial" pitchFamily="34" charset="0"/>
                </a:endParaRPr>
              </a:p>
            </p:txBody>
          </p:sp>
          <p:sp>
            <p:nvSpPr>
              <p:cNvPr id="90" name="Line 93"/>
              <p:cNvSpPr>
                <a:spLocks noChangeShapeType="1"/>
              </p:cNvSpPr>
              <p:nvPr/>
            </p:nvSpPr>
            <p:spPr bwMode="auto">
              <a:xfrm>
                <a:off x="1790" y="2405"/>
                <a:ext cx="58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grpSp>
        <p:grpSp>
          <p:nvGrpSpPr>
            <p:cNvPr id="91" name="Group 267"/>
            <p:cNvGrpSpPr>
              <a:grpSpLocks/>
            </p:cNvGrpSpPr>
            <p:nvPr/>
          </p:nvGrpSpPr>
          <p:grpSpPr bwMode="auto">
            <a:xfrm>
              <a:off x="5446588" y="5972438"/>
              <a:ext cx="1133475" cy="542925"/>
              <a:chOff x="3548" y="3275"/>
              <a:chExt cx="594" cy="342"/>
            </a:xfrm>
          </p:grpSpPr>
          <p:sp>
            <p:nvSpPr>
              <p:cNvPr id="92" name="Rectangle 94"/>
              <p:cNvSpPr>
                <a:spLocks noChangeArrowheads="1"/>
              </p:cNvSpPr>
              <p:nvPr/>
            </p:nvSpPr>
            <p:spPr bwMode="auto">
              <a:xfrm>
                <a:off x="3566" y="3293"/>
                <a:ext cx="576"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3" name="Rectangle 95"/>
              <p:cNvSpPr>
                <a:spLocks noChangeArrowheads="1"/>
              </p:cNvSpPr>
              <p:nvPr/>
            </p:nvSpPr>
            <p:spPr bwMode="auto">
              <a:xfrm>
                <a:off x="3548" y="3275"/>
                <a:ext cx="12" cy="324"/>
              </a:xfrm>
              <a:prstGeom prst="rect">
                <a:avLst/>
              </a:prstGeom>
              <a:solidFill>
                <a:srgbClr val="B582E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4" name="Rectangle 96"/>
              <p:cNvSpPr>
                <a:spLocks noChangeArrowheads="1"/>
              </p:cNvSpPr>
              <p:nvPr/>
            </p:nvSpPr>
            <p:spPr bwMode="auto">
              <a:xfrm>
                <a:off x="3560" y="3275"/>
                <a:ext cx="6" cy="324"/>
              </a:xfrm>
              <a:prstGeom prst="rect">
                <a:avLst/>
              </a:prstGeom>
              <a:solidFill>
                <a:srgbClr val="B683E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5" name="Rectangle 97"/>
              <p:cNvSpPr>
                <a:spLocks noChangeArrowheads="1"/>
              </p:cNvSpPr>
              <p:nvPr/>
            </p:nvSpPr>
            <p:spPr bwMode="auto">
              <a:xfrm>
                <a:off x="3566" y="3275"/>
                <a:ext cx="18" cy="324"/>
              </a:xfrm>
              <a:prstGeom prst="rect">
                <a:avLst/>
              </a:prstGeom>
              <a:solidFill>
                <a:srgbClr val="B784E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6" name="Rectangle 98"/>
              <p:cNvSpPr>
                <a:spLocks noChangeArrowheads="1"/>
              </p:cNvSpPr>
              <p:nvPr/>
            </p:nvSpPr>
            <p:spPr bwMode="auto">
              <a:xfrm>
                <a:off x="3584" y="3275"/>
                <a:ext cx="12" cy="324"/>
              </a:xfrm>
              <a:prstGeom prst="rect">
                <a:avLst/>
              </a:prstGeom>
              <a:solidFill>
                <a:srgbClr val="B885E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7" name="Rectangle 99"/>
              <p:cNvSpPr>
                <a:spLocks noChangeArrowheads="1"/>
              </p:cNvSpPr>
              <p:nvPr/>
            </p:nvSpPr>
            <p:spPr bwMode="auto">
              <a:xfrm>
                <a:off x="3596" y="3275"/>
                <a:ext cx="6" cy="324"/>
              </a:xfrm>
              <a:prstGeom prst="rect">
                <a:avLst/>
              </a:prstGeom>
              <a:solidFill>
                <a:srgbClr val="B986E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8" name="Rectangle 100"/>
              <p:cNvSpPr>
                <a:spLocks noChangeArrowheads="1"/>
              </p:cNvSpPr>
              <p:nvPr/>
            </p:nvSpPr>
            <p:spPr bwMode="auto">
              <a:xfrm>
                <a:off x="3602" y="3275"/>
                <a:ext cx="18" cy="324"/>
              </a:xfrm>
              <a:prstGeom prst="rect">
                <a:avLst/>
              </a:prstGeom>
              <a:solidFill>
                <a:srgbClr val="BA87ED"/>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99" name="Rectangle 101"/>
              <p:cNvSpPr>
                <a:spLocks noChangeArrowheads="1"/>
              </p:cNvSpPr>
              <p:nvPr/>
            </p:nvSpPr>
            <p:spPr bwMode="auto">
              <a:xfrm>
                <a:off x="3620" y="3275"/>
                <a:ext cx="12" cy="324"/>
              </a:xfrm>
              <a:prstGeom prst="rect">
                <a:avLst/>
              </a:prstGeom>
              <a:solidFill>
                <a:srgbClr val="BB88E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0" name="Rectangle 102"/>
              <p:cNvSpPr>
                <a:spLocks noChangeArrowheads="1"/>
              </p:cNvSpPr>
              <p:nvPr/>
            </p:nvSpPr>
            <p:spPr bwMode="auto">
              <a:xfrm>
                <a:off x="3632" y="3275"/>
                <a:ext cx="6" cy="324"/>
              </a:xfrm>
              <a:prstGeom prst="rect">
                <a:avLst/>
              </a:prstGeom>
              <a:solidFill>
                <a:srgbClr val="BC89EF"/>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1" name="Rectangle 103"/>
              <p:cNvSpPr>
                <a:spLocks noChangeArrowheads="1"/>
              </p:cNvSpPr>
              <p:nvPr/>
            </p:nvSpPr>
            <p:spPr bwMode="auto">
              <a:xfrm>
                <a:off x="3638" y="3275"/>
                <a:ext cx="18" cy="324"/>
              </a:xfrm>
              <a:prstGeom prst="rect">
                <a:avLst/>
              </a:prstGeom>
              <a:solidFill>
                <a:srgbClr val="BD8AF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2" name="Rectangle 104"/>
              <p:cNvSpPr>
                <a:spLocks noChangeArrowheads="1"/>
              </p:cNvSpPr>
              <p:nvPr/>
            </p:nvSpPr>
            <p:spPr bwMode="auto">
              <a:xfrm>
                <a:off x="3656" y="3275"/>
                <a:ext cx="12" cy="324"/>
              </a:xfrm>
              <a:prstGeom prst="rect">
                <a:avLst/>
              </a:prstGeom>
              <a:solidFill>
                <a:srgbClr val="BE8BF1"/>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3" name="Rectangle 105"/>
              <p:cNvSpPr>
                <a:spLocks noChangeArrowheads="1"/>
              </p:cNvSpPr>
              <p:nvPr/>
            </p:nvSpPr>
            <p:spPr bwMode="auto">
              <a:xfrm>
                <a:off x="3668" y="3275"/>
                <a:ext cx="6" cy="324"/>
              </a:xfrm>
              <a:prstGeom prst="rect">
                <a:avLst/>
              </a:prstGeom>
              <a:solidFill>
                <a:srgbClr val="BF8CF2"/>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4" name="Rectangle 106"/>
              <p:cNvSpPr>
                <a:spLocks noChangeArrowheads="1"/>
              </p:cNvSpPr>
              <p:nvPr/>
            </p:nvSpPr>
            <p:spPr bwMode="auto">
              <a:xfrm>
                <a:off x="3674" y="3275"/>
                <a:ext cx="18" cy="324"/>
              </a:xfrm>
              <a:prstGeom prst="rect">
                <a:avLst/>
              </a:prstGeom>
              <a:solidFill>
                <a:srgbClr val="C08DF3"/>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5" name="Rectangle 107"/>
              <p:cNvSpPr>
                <a:spLocks noChangeArrowheads="1"/>
              </p:cNvSpPr>
              <p:nvPr/>
            </p:nvSpPr>
            <p:spPr bwMode="auto">
              <a:xfrm>
                <a:off x="3692" y="3275"/>
                <a:ext cx="12" cy="324"/>
              </a:xfrm>
              <a:prstGeom prst="rect">
                <a:avLst/>
              </a:prstGeom>
              <a:solidFill>
                <a:srgbClr val="C18EF4"/>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6" name="Rectangle 108"/>
              <p:cNvSpPr>
                <a:spLocks noChangeArrowheads="1"/>
              </p:cNvSpPr>
              <p:nvPr/>
            </p:nvSpPr>
            <p:spPr bwMode="auto">
              <a:xfrm>
                <a:off x="3704" y="3275"/>
                <a:ext cx="18" cy="324"/>
              </a:xfrm>
              <a:prstGeom prst="rect">
                <a:avLst/>
              </a:prstGeom>
              <a:solidFill>
                <a:srgbClr val="C28FF5"/>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7" name="Rectangle 109"/>
              <p:cNvSpPr>
                <a:spLocks noChangeArrowheads="1"/>
              </p:cNvSpPr>
              <p:nvPr/>
            </p:nvSpPr>
            <p:spPr bwMode="auto">
              <a:xfrm>
                <a:off x="3722" y="3275"/>
                <a:ext cx="18" cy="324"/>
              </a:xfrm>
              <a:prstGeom prst="rect">
                <a:avLst/>
              </a:prstGeom>
              <a:solidFill>
                <a:srgbClr val="C390F6"/>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8" name="Rectangle 110"/>
              <p:cNvSpPr>
                <a:spLocks noChangeArrowheads="1"/>
              </p:cNvSpPr>
              <p:nvPr/>
            </p:nvSpPr>
            <p:spPr bwMode="auto">
              <a:xfrm>
                <a:off x="3740" y="3275"/>
                <a:ext cx="6" cy="324"/>
              </a:xfrm>
              <a:prstGeom prst="rect">
                <a:avLst/>
              </a:prstGeom>
              <a:solidFill>
                <a:srgbClr val="C491F7"/>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09" name="Rectangle 111"/>
              <p:cNvSpPr>
                <a:spLocks noChangeArrowheads="1"/>
              </p:cNvSpPr>
              <p:nvPr/>
            </p:nvSpPr>
            <p:spPr bwMode="auto">
              <a:xfrm>
                <a:off x="3746" y="3275"/>
                <a:ext cx="18" cy="324"/>
              </a:xfrm>
              <a:prstGeom prst="rect">
                <a:avLst/>
              </a:prstGeom>
              <a:solidFill>
                <a:srgbClr val="C592F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0" name="Rectangle 112"/>
              <p:cNvSpPr>
                <a:spLocks noChangeArrowheads="1"/>
              </p:cNvSpPr>
              <p:nvPr/>
            </p:nvSpPr>
            <p:spPr bwMode="auto">
              <a:xfrm>
                <a:off x="3764" y="3275"/>
                <a:ext cx="12" cy="324"/>
              </a:xfrm>
              <a:prstGeom prst="rect">
                <a:avLst/>
              </a:prstGeom>
              <a:solidFill>
                <a:srgbClr val="C693F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1" name="Rectangle 113"/>
              <p:cNvSpPr>
                <a:spLocks noChangeArrowheads="1"/>
              </p:cNvSpPr>
              <p:nvPr/>
            </p:nvSpPr>
            <p:spPr bwMode="auto">
              <a:xfrm>
                <a:off x="3776" y="3275"/>
                <a:ext cx="6" cy="324"/>
              </a:xfrm>
              <a:prstGeom prst="rect">
                <a:avLst/>
              </a:prstGeom>
              <a:solidFill>
                <a:srgbClr val="C794F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2" name="Rectangle 114"/>
              <p:cNvSpPr>
                <a:spLocks noChangeArrowheads="1"/>
              </p:cNvSpPr>
              <p:nvPr/>
            </p:nvSpPr>
            <p:spPr bwMode="auto">
              <a:xfrm>
                <a:off x="3782" y="3275"/>
                <a:ext cx="18" cy="324"/>
              </a:xfrm>
              <a:prstGeom prst="rect">
                <a:avLst/>
              </a:prstGeom>
              <a:solidFill>
                <a:srgbClr val="C895F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3" name="Rectangle 115"/>
              <p:cNvSpPr>
                <a:spLocks noChangeArrowheads="1"/>
              </p:cNvSpPr>
              <p:nvPr/>
            </p:nvSpPr>
            <p:spPr bwMode="auto">
              <a:xfrm>
                <a:off x="3800" y="3275"/>
                <a:ext cx="12" cy="324"/>
              </a:xfrm>
              <a:prstGeom prst="rect">
                <a:avLst/>
              </a:prstGeom>
              <a:solidFill>
                <a:srgbClr val="C996F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4" name="Rectangle 116"/>
              <p:cNvSpPr>
                <a:spLocks noChangeArrowheads="1"/>
              </p:cNvSpPr>
              <p:nvPr/>
            </p:nvSpPr>
            <p:spPr bwMode="auto">
              <a:xfrm>
                <a:off x="3812" y="3275"/>
                <a:ext cx="6" cy="324"/>
              </a:xfrm>
              <a:prstGeom prst="rect">
                <a:avLst/>
              </a:prstGeom>
              <a:solidFill>
                <a:srgbClr val="CA97FD"/>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5" name="Rectangle 117"/>
              <p:cNvSpPr>
                <a:spLocks noChangeArrowheads="1"/>
              </p:cNvSpPr>
              <p:nvPr/>
            </p:nvSpPr>
            <p:spPr bwMode="auto">
              <a:xfrm>
                <a:off x="3818" y="3275"/>
                <a:ext cx="18" cy="324"/>
              </a:xfrm>
              <a:prstGeom prst="rect">
                <a:avLst/>
              </a:prstGeom>
              <a:solidFill>
                <a:srgbClr val="CB98F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6" name="Rectangle 118"/>
              <p:cNvSpPr>
                <a:spLocks noChangeArrowheads="1"/>
              </p:cNvSpPr>
              <p:nvPr/>
            </p:nvSpPr>
            <p:spPr bwMode="auto">
              <a:xfrm>
                <a:off x="3836" y="3275"/>
                <a:ext cx="288" cy="324"/>
              </a:xfrm>
              <a:prstGeom prst="rect">
                <a:avLst/>
              </a:prstGeom>
              <a:solidFill>
                <a:srgbClr val="CC99FF"/>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7" name="Rectangle 119"/>
              <p:cNvSpPr>
                <a:spLocks noChangeArrowheads="1"/>
              </p:cNvSpPr>
              <p:nvPr/>
            </p:nvSpPr>
            <p:spPr bwMode="auto">
              <a:xfrm>
                <a:off x="3548" y="3275"/>
                <a:ext cx="576"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18" name="Rectangle 120"/>
              <p:cNvSpPr>
                <a:spLocks noChangeArrowheads="1"/>
              </p:cNvSpPr>
              <p:nvPr/>
            </p:nvSpPr>
            <p:spPr bwMode="auto">
              <a:xfrm>
                <a:off x="3614" y="3329"/>
                <a:ext cx="504"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latin typeface="Arial" pitchFamily="34" charset="0"/>
                  </a:rPr>
                  <a:t>OM_Process</a:t>
                </a:r>
                <a:endParaRPr lang="en-US">
                  <a:solidFill>
                    <a:srgbClr val="000000"/>
                  </a:solidFill>
                  <a:latin typeface="Arial" pitchFamily="34" charset="0"/>
                </a:endParaRPr>
              </a:p>
            </p:txBody>
          </p:sp>
          <p:sp>
            <p:nvSpPr>
              <p:cNvPr id="119" name="Line 121"/>
              <p:cNvSpPr>
                <a:spLocks noChangeShapeType="1"/>
              </p:cNvSpPr>
              <p:nvPr/>
            </p:nvSpPr>
            <p:spPr bwMode="auto">
              <a:xfrm>
                <a:off x="3548" y="3455"/>
                <a:ext cx="57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grpSp>
        <p:grpSp>
          <p:nvGrpSpPr>
            <p:cNvPr id="120" name="Group 268"/>
            <p:cNvGrpSpPr>
              <a:grpSpLocks/>
            </p:cNvGrpSpPr>
            <p:nvPr/>
          </p:nvGrpSpPr>
          <p:grpSpPr bwMode="auto">
            <a:xfrm>
              <a:off x="7327776" y="5981963"/>
              <a:ext cx="809625" cy="542925"/>
              <a:chOff x="4832" y="3281"/>
              <a:chExt cx="552" cy="342"/>
            </a:xfrm>
          </p:grpSpPr>
          <p:sp>
            <p:nvSpPr>
              <p:cNvPr id="121" name="Rectangle 166"/>
              <p:cNvSpPr>
                <a:spLocks noChangeArrowheads="1"/>
              </p:cNvSpPr>
              <p:nvPr/>
            </p:nvSpPr>
            <p:spPr bwMode="auto">
              <a:xfrm>
                <a:off x="4850" y="3299"/>
                <a:ext cx="534"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2" name="Rectangle 167"/>
              <p:cNvSpPr>
                <a:spLocks noChangeArrowheads="1"/>
              </p:cNvSpPr>
              <p:nvPr/>
            </p:nvSpPr>
            <p:spPr bwMode="auto">
              <a:xfrm>
                <a:off x="4832" y="3281"/>
                <a:ext cx="6" cy="324"/>
              </a:xfrm>
              <a:prstGeom prst="rect">
                <a:avLst/>
              </a:prstGeom>
              <a:solidFill>
                <a:srgbClr val="B5E8B5"/>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3" name="Rectangle 168"/>
              <p:cNvSpPr>
                <a:spLocks noChangeArrowheads="1"/>
              </p:cNvSpPr>
              <p:nvPr/>
            </p:nvSpPr>
            <p:spPr bwMode="auto">
              <a:xfrm>
                <a:off x="4838" y="3281"/>
                <a:ext cx="12" cy="324"/>
              </a:xfrm>
              <a:prstGeom prst="rect">
                <a:avLst/>
              </a:prstGeom>
              <a:solidFill>
                <a:srgbClr val="B6E9B6"/>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4" name="Rectangle 169"/>
              <p:cNvSpPr>
                <a:spLocks noChangeArrowheads="1"/>
              </p:cNvSpPr>
              <p:nvPr/>
            </p:nvSpPr>
            <p:spPr bwMode="auto">
              <a:xfrm>
                <a:off x="4850" y="3281"/>
                <a:ext cx="12" cy="324"/>
              </a:xfrm>
              <a:prstGeom prst="rect">
                <a:avLst/>
              </a:prstGeom>
              <a:solidFill>
                <a:srgbClr val="B7EAB7"/>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5" name="Rectangle 170"/>
              <p:cNvSpPr>
                <a:spLocks noChangeArrowheads="1"/>
              </p:cNvSpPr>
              <p:nvPr/>
            </p:nvSpPr>
            <p:spPr bwMode="auto">
              <a:xfrm>
                <a:off x="4862" y="3281"/>
                <a:ext cx="12" cy="324"/>
              </a:xfrm>
              <a:prstGeom prst="rect">
                <a:avLst/>
              </a:prstGeom>
              <a:solidFill>
                <a:srgbClr val="B8EBB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6" name="Rectangle 171"/>
              <p:cNvSpPr>
                <a:spLocks noChangeArrowheads="1"/>
              </p:cNvSpPr>
              <p:nvPr/>
            </p:nvSpPr>
            <p:spPr bwMode="auto">
              <a:xfrm>
                <a:off x="4874" y="3281"/>
                <a:ext cx="12" cy="324"/>
              </a:xfrm>
              <a:prstGeom prst="rect">
                <a:avLst/>
              </a:prstGeom>
              <a:solidFill>
                <a:srgbClr val="B9ECB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7" name="Rectangle 172"/>
              <p:cNvSpPr>
                <a:spLocks noChangeArrowheads="1"/>
              </p:cNvSpPr>
              <p:nvPr/>
            </p:nvSpPr>
            <p:spPr bwMode="auto">
              <a:xfrm>
                <a:off x="4886" y="3281"/>
                <a:ext cx="12" cy="324"/>
              </a:xfrm>
              <a:prstGeom prst="rect">
                <a:avLst/>
              </a:prstGeom>
              <a:solidFill>
                <a:srgbClr val="BAEDB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8" name="Rectangle 173"/>
              <p:cNvSpPr>
                <a:spLocks noChangeArrowheads="1"/>
              </p:cNvSpPr>
              <p:nvPr/>
            </p:nvSpPr>
            <p:spPr bwMode="auto">
              <a:xfrm>
                <a:off x="4898" y="3281"/>
                <a:ext cx="12" cy="324"/>
              </a:xfrm>
              <a:prstGeom prst="rect">
                <a:avLst/>
              </a:prstGeom>
              <a:solidFill>
                <a:srgbClr val="BBEEB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29" name="Rectangle 174"/>
              <p:cNvSpPr>
                <a:spLocks noChangeArrowheads="1"/>
              </p:cNvSpPr>
              <p:nvPr/>
            </p:nvSpPr>
            <p:spPr bwMode="auto">
              <a:xfrm>
                <a:off x="4910" y="3281"/>
                <a:ext cx="6" cy="324"/>
              </a:xfrm>
              <a:prstGeom prst="rect">
                <a:avLst/>
              </a:prstGeom>
              <a:solidFill>
                <a:srgbClr val="BCEFB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0" name="Rectangle 175"/>
              <p:cNvSpPr>
                <a:spLocks noChangeArrowheads="1"/>
              </p:cNvSpPr>
              <p:nvPr/>
            </p:nvSpPr>
            <p:spPr bwMode="auto">
              <a:xfrm>
                <a:off x="4916" y="3281"/>
                <a:ext cx="12" cy="324"/>
              </a:xfrm>
              <a:prstGeom prst="rect">
                <a:avLst/>
              </a:prstGeom>
              <a:solidFill>
                <a:srgbClr val="BDF0BD"/>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1" name="Rectangle 176"/>
              <p:cNvSpPr>
                <a:spLocks noChangeArrowheads="1"/>
              </p:cNvSpPr>
              <p:nvPr/>
            </p:nvSpPr>
            <p:spPr bwMode="auto">
              <a:xfrm>
                <a:off x="4928" y="3281"/>
                <a:ext cx="12" cy="324"/>
              </a:xfrm>
              <a:prstGeom prst="rect">
                <a:avLst/>
              </a:prstGeom>
              <a:solidFill>
                <a:srgbClr val="BEF1BE"/>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2" name="Rectangle 177"/>
              <p:cNvSpPr>
                <a:spLocks noChangeArrowheads="1"/>
              </p:cNvSpPr>
              <p:nvPr/>
            </p:nvSpPr>
            <p:spPr bwMode="auto">
              <a:xfrm>
                <a:off x="4940" y="3281"/>
                <a:ext cx="12" cy="324"/>
              </a:xfrm>
              <a:prstGeom prst="rect">
                <a:avLst/>
              </a:prstGeom>
              <a:solidFill>
                <a:srgbClr val="BFF2BF"/>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3" name="Rectangle 178"/>
              <p:cNvSpPr>
                <a:spLocks noChangeArrowheads="1"/>
              </p:cNvSpPr>
              <p:nvPr/>
            </p:nvSpPr>
            <p:spPr bwMode="auto">
              <a:xfrm>
                <a:off x="4952" y="3281"/>
                <a:ext cx="12" cy="324"/>
              </a:xfrm>
              <a:prstGeom prst="rect">
                <a:avLst/>
              </a:prstGeom>
              <a:solidFill>
                <a:srgbClr val="C0F3C0"/>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4" name="Rectangle 179"/>
              <p:cNvSpPr>
                <a:spLocks noChangeArrowheads="1"/>
              </p:cNvSpPr>
              <p:nvPr/>
            </p:nvSpPr>
            <p:spPr bwMode="auto">
              <a:xfrm>
                <a:off x="4964" y="3281"/>
                <a:ext cx="12" cy="324"/>
              </a:xfrm>
              <a:prstGeom prst="rect">
                <a:avLst/>
              </a:prstGeom>
              <a:solidFill>
                <a:srgbClr val="C1F4C1"/>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5" name="Rectangle 180"/>
              <p:cNvSpPr>
                <a:spLocks noChangeArrowheads="1"/>
              </p:cNvSpPr>
              <p:nvPr/>
            </p:nvSpPr>
            <p:spPr bwMode="auto">
              <a:xfrm>
                <a:off x="4976" y="3281"/>
                <a:ext cx="18" cy="324"/>
              </a:xfrm>
              <a:prstGeom prst="rect">
                <a:avLst/>
              </a:prstGeom>
              <a:solidFill>
                <a:srgbClr val="C2F5C2"/>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6" name="Rectangle 181"/>
              <p:cNvSpPr>
                <a:spLocks noChangeArrowheads="1"/>
              </p:cNvSpPr>
              <p:nvPr/>
            </p:nvSpPr>
            <p:spPr bwMode="auto">
              <a:xfrm>
                <a:off x="4994" y="3281"/>
                <a:ext cx="12" cy="324"/>
              </a:xfrm>
              <a:prstGeom prst="rect">
                <a:avLst/>
              </a:prstGeom>
              <a:solidFill>
                <a:srgbClr val="C3F6C3"/>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7" name="Rectangle 182"/>
              <p:cNvSpPr>
                <a:spLocks noChangeArrowheads="1"/>
              </p:cNvSpPr>
              <p:nvPr/>
            </p:nvSpPr>
            <p:spPr bwMode="auto">
              <a:xfrm>
                <a:off x="5006" y="3281"/>
                <a:ext cx="12" cy="324"/>
              </a:xfrm>
              <a:prstGeom prst="rect">
                <a:avLst/>
              </a:prstGeom>
              <a:solidFill>
                <a:srgbClr val="C4F7C4"/>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8" name="Rectangle 183"/>
              <p:cNvSpPr>
                <a:spLocks noChangeArrowheads="1"/>
              </p:cNvSpPr>
              <p:nvPr/>
            </p:nvSpPr>
            <p:spPr bwMode="auto">
              <a:xfrm>
                <a:off x="5018" y="3281"/>
                <a:ext cx="12" cy="324"/>
              </a:xfrm>
              <a:prstGeom prst="rect">
                <a:avLst/>
              </a:prstGeom>
              <a:solidFill>
                <a:srgbClr val="C5F8C5"/>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39" name="Rectangle 184"/>
              <p:cNvSpPr>
                <a:spLocks noChangeArrowheads="1"/>
              </p:cNvSpPr>
              <p:nvPr/>
            </p:nvSpPr>
            <p:spPr bwMode="auto">
              <a:xfrm>
                <a:off x="5030" y="3281"/>
                <a:ext cx="12" cy="324"/>
              </a:xfrm>
              <a:prstGeom prst="rect">
                <a:avLst/>
              </a:prstGeom>
              <a:solidFill>
                <a:srgbClr val="C6F9C6"/>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0" name="Rectangle 185"/>
              <p:cNvSpPr>
                <a:spLocks noChangeArrowheads="1"/>
              </p:cNvSpPr>
              <p:nvPr/>
            </p:nvSpPr>
            <p:spPr bwMode="auto">
              <a:xfrm>
                <a:off x="5042" y="3281"/>
                <a:ext cx="12" cy="324"/>
              </a:xfrm>
              <a:prstGeom prst="rect">
                <a:avLst/>
              </a:prstGeom>
              <a:solidFill>
                <a:srgbClr val="C7FAC7"/>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1" name="Rectangle 186"/>
              <p:cNvSpPr>
                <a:spLocks noChangeArrowheads="1"/>
              </p:cNvSpPr>
              <p:nvPr/>
            </p:nvSpPr>
            <p:spPr bwMode="auto">
              <a:xfrm>
                <a:off x="5054" y="3281"/>
                <a:ext cx="12" cy="324"/>
              </a:xfrm>
              <a:prstGeom prst="rect">
                <a:avLst/>
              </a:prstGeom>
              <a:solidFill>
                <a:srgbClr val="C8FBC8"/>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2" name="Rectangle 187"/>
              <p:cNvSpPr>
                <a:spLocks noChangeArrowheads="1"/>
              </p:cNvSpPr>
              <p:nvPr/>
            </p:nvSpPr>
            <p:spPr bwMode="auto">
              <a:xfrm>
                <a:off x="5066" y="3281"/>
                <a:ext cx="6" cy="324"/>
              </a:xfrm>
              <a:prstGeom prst="rect">
                <a:avLst/>
              </a:prstGeom>
              <a:solidFill>
                <a:srgbClr val="C9FCC9"/>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3" name="Rectangle 188"/>
              <p:cNvSpPr>
                <a:spLocks noChangeArrowheads="1"/>
              </p:cNvSpPr>
              <p:nvPr/>
            </p:nvSpPr>
            <p:spPr bwMode="auto">
              <a:xfrm>
                <a:off x="5072" y="3281"/>
                <a:ext cx="12" cy="324"/>
              </a:xfrm>
              <a:prstGeom prst="rect">
                <a:avLst/>
              </a:prstGeom>
              <a:solidFill>
                <a:srgbClr val="CAFDCA"/>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4" name="Rectangle 189"/>
              <p:cNvSpPr>
                <a:spLocks noChangeArrowheads="1"/>
              </p:cNvSpPr>
              <p:nvPr/>
            </p:nvSpPr>
            <p:spPr bwMode="auto">
              <a:xfrm>
                <a:off x="5084" y="3281"/>
                <a:ext cx="12" cy="324"/>
              </a:xfrm>
              <a:prstGeom prst="rect">
                <a:avLst/>
              </a:prstGeom>
              <a:solidFill>
                <a:srgbClr val="CBFECB"/>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5" name="Rectangle 190"/>
              <p:cNvSpPr>
                <a:spLocks noChangeArrowheads="1"/>
              </p:cNvSpPr>
              <p:nvPr/>
            </p:nvSpPr>
            <p:spPr bwMode="auto">
              <a:xfrm>
                <a:off x="5096" y="3281"/>
                <a:ext cx="270" cy="324"/>
              </a:xfrm>
              <a:prstGeom prst="rect">
                <a:avLst/>
              </a:prstGeom>
              <a:solidFill>
                <a:srgbClr val="CCFFCC"/>
              </a:solidFill>
              <a:ln w="9525">
                <a:no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6" name="Rectangle 191"/>
              <p:cNvSpPr>
                <a:spLocks noChangeArrowheads="1"/>
              </p:cNvSpPr>
              <p:nvPr/>
            </p:nvSpPr>
            <p:spPr bwMode="auto">
              <a:xfrm>
                <a:off x="4832" y="3281"/>
                <a:ext cx="534"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pitchFamily="34" charset="0"/>
                </a:endParaRPr>
              </a:p>
            </p:txBody>
          </p:sp>
          <p:sp>
            <p:nvSpPr>
              <p:cNvPr id="147" name="Rectangle 192"/>
              <p:cNvSpPr>
                <a:spLocks noChangeArrowheads="1"/>
              </p:cNvSpPr>
              <p:nvPr/>
            </p:nvSpPr>
            <p:spPr bwMode="auto">
              <a:xfrm>
                <a:off x="5030" y="3335"/>
                <a:ext cx="150"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latin typeface="Arial" pitchFamily="34" charset="0"/>
                  </a:rPr>
                  <a:t>Any</a:t>
                </a:r>
                <a:endParaRPr lang="en-US">
                  <a:solidFill>
                    <a:srgbClr val="000000"/>
                  </a:solidFill>
                  <a:latin typeface="Arial" pitchFamily="34" charset="0"/>
                </a:endParaRPr>
              </a:p>
            </p:txBody>
          </p:sp>
          <p:sp>
            <p:nvSpPr>
              <p:cNvPr id="148" name="Line 193"/>
              <p:cNvSpPr>
                <a:spLocks noChangeShapeType="1"/>
              </p:cNvSpPr>
              <p:nvPr/>
            </p:nvSpPr>
            <p:spPr bwMode="auto">
              <a:xfrm>
                <a:off x="4832" y="3461"/>
                <a:ext cx="534"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grpSp>
        <p:grpSp>
          <p:nvGrpSpPr>
            <p:cNvPr id="149" name="Group 273"/>
            <p:cNvGrpSpPr>
              <a:grpSpLocks/>
            </p:cNvGrpSpPr>
            <p:nvPr/>
          </p:nvGrpSpPr>
          <p:grpSpPr bwMode="auto">
            <a:xfrm>
              <a:off x="6880101" y="4477013"/>
              <a:ext cx="1546225" cy="431800"/>
              <a:chOff x="4526" y="2333"/>
              <a:chExt cx="1055" cy="272"/>
            </a:xfrm>
          </p:grpSpPr>
          <p:sp>
            <p:nvSpPr>
              <p:cNvPr id="150" name="Line 225"/>
              <p:cNvSpPr>
                <a:spLocks noChangeShapeType="1"/>
              </p:cNvSpPr>
              <p:nvPr/>
            </p:nvSpPr>
            <p:spPr bwMode="auto">
              <a:xfrm flipV="1">
                <a:off x="4526" y="2429"/>
                <a:ext cx="234" cy="3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51" name="Freeform 226"/>
              <p:cNvSpPr>
                <a:spLocks noEditPoints="1"/>
              </p:cNvSpPr>
              <p:nvPr/>
            </p:nvSpPr>
            <p:spPr bwMode="auto">
              <a:xfrm>
                <a:off x="4664" y="2405"/>
                <a:ext cx="96" cy="72"/>
              </a:xfrm>
              <a:custGeom>
                <a:avLst/>
                <a:gdLst>
                  <a:gd name="T0" fmla="*/ 96 w 96"/>
                  <a:gd name="T1" fmla="*/ 24 h 72"/>
                  <a:gd name="T2" fmla="*/ 12 w 96"/>
                  <a:gd name="T3" fmla="*/ 72 h 72"/>
                  <a:gd name="T4" fmla="*/ 96 w 96"/>
                  <a:gd name="T5" fmla="*/ 24 h 72"/>
                  <a:gd name="T6" fmla="*/ 0 w 96"/>
                  <a:gd name="T7" fmla="*/ 0 h 72"/>
                  <a:gd name="T8" fmla="*/ 0 60000 65536"/>
                  <a:gd name="T9" fmla="*/ 0 60000 65536"/>
                  <a:gd name="T10" fmla="*/ 0 60000 65536"/>
                  <a:gd name="T11" fmla="*/ 0 60000 65536"/>
                  <a:gd name="T12" fmla="*/ 0 w 96"/>
                  <a:gd name="T13" fmla="*/ 0 h 72"/>
                  <a:gd name="T14" fmla="*/ 96 w 96"/>
                  <a:gd name="T15" fmla="*/ 72 h 72"/>
                </a:gdLst>
                <a:ahLst/>
                <a:cxnLst>
                  <a:cxn ang="T8">
                    <a:pos x="T0" y="T1"/>
                  </a:cxn>
                  <a:cxn ang="T9">
                    <a:pos x="T2" y="T3"/>
                  </a:cxn>
                  <a:cxn ang="T10">
                    <a:pos x="T4" y="T5"/>
                  </a:cxn>
                  <a:cxn ang="T11">
                    <a:pos x="T6" y="T7"/>
                  </a:cxn>
                </a:cxnLst>
                <a:rect l="T12" t="T13" r="T14" b="T15"/>
                <a:pathLst>
                  <a:path w="96" h="72">
                    <a:moveTo>
                      <a:pt x="96" y="24"/>
                    </a:moveTo>
                    <a:lnTo>
                      <a:pt x="12" y="72"/>
                    </a:lnTo>
                    <a:moveTo>
                      <a:pt x="96" y="24"/>
                    </a:moveTo>
                    <a:lnTo>
                      <a:pt x="0" y="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52" name="Rectangle 227"/>
              <p:cNvSpPr>
                <a:spLocks noChangeArrowheads="1"/>
              </p:cNvSpPr>
              <p:nvPr/>
            </p:nvSpPr>
            <p:spPr bwMode="auto">
              <a:xfrm>
                <a:off x="4694" y="2489"/>
                <a:ext cx="887" cy="116"/>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latin typeface="Arial" pitchFamily="34" charset="0"/>
                  </a:rPr>
                  <a:t>+observedProperty</a:t>
                </a:r>
                <a:endParaRPr lang="en-US" sz="3600">
                  <a:solidFill>
                    <a:srgbClr val="000000"/>
                  </a:solidFill>
                  <a:latin typeface="Arial" pitchFamily="34" charset="0"/>
                </a:endParaRPr>
              </a:p>
            </p:txBody>
          </p:sp>
          <p:sp>
            <p:nvSpPr>
              <p:cNvPr id="153" name="Rectangle 228"/>
              <p:cNvSpPr>
                <a:spLocks noChangeArrowheads="1"/>
              </p:cNvSpPr>
              <p:nvPr/>
            </p:nvSpPr>
            <p:spPr bwMode="auto">
              <a:xfrm>
                <a:off x="4694" y="2333"/>
                <a:ext cx="39" cy="7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grpSp>
        <p:grpSp>
          <p:nvGrpSpPr>
            <p:cNvPr id="154" name="Group 178"/>
            <p:cNvGrpSpPr>
              <a:grpSpLocks/>
            </p:cNvGrpSpPr>
            <p:nvPr/>
          </p:nvGrpSpPr>
          <p:grpSpPr bwMode="auto">
            <a:xfrm rot="7440675">
              <a:off x="6228433" y="3553881"/>
              <a:ext cx="1281112" cy="180975"/>
              <a:chOff x="3532889" y="2379360"/>
              <a:chExt cx="1582615" cy="190500"/>
            </a:xfrm>
          </p:grpSpPr>
          <p:sp>
            <p:nvSpPr>
              <p:cNvPr id="155" name="Line 229"/>
              <p:cNvSpPr>
                <a:spLocks noChangeShapeType="1"/>
              </p:cNvSpPr>
              <p:nvPr/>
            </p:nvSpPr>
            <p:spPr bwMode="auto">
              <a:xfrm flipH="1" flipV="1">
                <a:off x="3532889" y="2426985"/>
                <a:ext cx="1582615" cy="1428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56" name="Freeform 230"/>
              <p:cNvSpPr>
                <a:spLocks noEditPoints="1"/>
              </p:cNvSpPr>
              <p:nvPr/>
            </p:nvSpPr>
            <p:spPr bwMode="auto">
              <a:xfrm>
                <a:off x="3532889" y="2379360"/>
                <a:ext cx="131885" cy="114300"/>
              </a:xfrm>
              <a:custGeom>
                <a:avLst/>
                <a:gdLst>
                  <a:gd name="T0" fmla="*/ 0 w 90"/>
                  <a:gd name="T1" fmla="*/ 75604680 h 72"/>
                  <a:gd name="T2" fmla="*/ 193262840 w 90"/>
                  <a:gd name="T3" fmla="*/ 0 h 72"/>
                  <a:gd name="T4" fmla="*/ 0 w 90"/>
                  <a:gd name="T5" fmla="*/ 75604680 h 72"/>
                  <a:gd name="T6" fmla="*/ 180379099 w 90"/>
                  <a:gd name="T7" fmla="*/ 181451223 h 72"/>
                  <a:gd name="T8" fmla="*/ 0 60000 65536"/>
                  <a:gd name="T9" fmla="*/ 0 60000 65536"/>
                  <a:gd name="T10" fmla="*/ 0 60000 65536"/>
                  <a:gd name="T11" fmla="*/ 0 60000 65536"/>
                  <a:gd name="T12" fmla="*/ 0 w 90"/>
                  <a:gd name="T13" fmla="*/ 0 h 72"/>
                  <a:gd name="T14" fmla="*/ 90 w 90"/>
                  <a:gd name="T15" fmla="*/ 72 h 72"/>
                </a:gdLst>
                <a:ahLst/>
                <a:cxnLst>
                  <a:cxn ang="T8">
                    <a:pos x="T0" y="T1"/>
                  </a:cxn>
                  <a:cxn ang="T9">
                    <a:pos x="T2" y="T3"/>
                  </a:cxn>
                  <a:cxn ang="T10">
                    <a:pos x="T4" y="T5"/>
                  </a:cxn>
                  <a:cxn ang="T11">
                    <a:pos x="T6" y="T7"/>
                  </a:cxn>
                </a:cxnLst>
                <a:rect l="T12" t="T13" r="T14" b="T15"/>
                <a:pathLst>
                  <a:path w="90" h="72">
                    <a:moveTo>
                      <a:pt x="0" y="30"/>
                    </a:moveTo>
                    <a:lnTo>
                      <a:pt x="90" y="0"/>
                    </a:lnTo>
                    <a:moveTo>
                      <a:pt x="0" y="30"/>
                    </a:moveTo>
                    <a:lnTo>
                      <a:pt x="84" y="72"/>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latin typeface="Arial" charset="0"/>
                </a:endParaRPr>
              </a:p>
            </p:txBody>
          </p:sp>
        </p:grpSp>
        <p:sp>
          <p:nvSpPr>
            <p:cNvPr id="157" name="Rectangle 232"/>
            <p:cNvSpPr>
              <a:spLocks noChangeArrowheads="1"/>
            </p:cNvSpPr>
            <p:nvPr/>
          </p:nvSpPr>
          <p:spPr bwMode="auto">
            <a:xfrm>
              <a:off x="6292726" y="3908688"/>
              <a:ext cx="153987"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latin typeface="Arial" pitchFamily="34" charset="0"/>
                </a:rPr>
                <a:t>0..*</a:t>
              </a:r>
              <a:endParaRPr lang="en-US">
                <a:solidFill>
                  <a:srgbClr val="000000"/>
                </a:solidFill>
                <a:latin typeface="Arial" pitchFamily="34" charset="0"/>
              </a:endParaRPr>
            </a:p>
          </p:txBody>
        </p:sp>
        <p:sp>
          <p:nvSpPr>
            <p:cNvPr id="158" name="Rectangle 233"/>
            <p:cNvSpPr>
              <a:spLocks noChangeArrowheads="1"/>
            </p:cNvSpPr>
            <p:nvPr/>
          </p:nvSpPr>
          <p:spPr bwMode="auto">
            <a:xfrm>
              <a:off x="7351588" y="3187963"/>
              <a:ext cx="1244600"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dirty="0">
                  <a:solidFill>
                    <a:srgbClr val="000000"/>
                  </a:solidFill>
                  <a:latin typeface="Arial" pitchFamily="34" charset="0"/>
                </a:rPr>
                <a:t>+</a:t>
              </a:r>
              <a:r>
                <a:rPr lang="en-US" sz="1200" dirty="0" err="1">
                  <a:solidFill>
                    <a:srgbClr val="000000"/>
                  </a:solidFill>
                  <a:latin typeface="Arial" pitchFamily="34" charset="0"/>
                </a:rPr>
                <a:t>featureOfInterest</a:t>
              </a:r>
              <a:endParaRPr lang="en-US" sz="3600" dirty="0">
                <a:solidFill>
                  <a:srgbClr val="000000"/>
                </a:solidFill>
                <a:latin typeface="Arial" pitchFamily="34" charset="0"/>
              </a:endParaRPr>
            </a:p>
          </p:txBody>
        </p:sp>
        <p:sp>
          <p:nvSpPr>
            <p:cNvPr id="159" name="Rectangle 234"/>
            <p:cNvSpPr>
              <a:spLocks noChangeArrowheads="1"/>
            </p:cNvSpPr>
            <p:nvPr/>
          </p:nvSpPr>
          <p:spPr bwMode="auto">
            <a:xfrm>
              <a:off x="6864494" y="3187963"/>
              <a:ext cx="203500" cy="123825"/>
            </a:xfrm>
            <a:prstGeom prst="rect">
              <a:avLst/>
            </a:prstGeom>
            <a:noFill/>
            <a:ln w="9525">
              <a:noFill/>
              <a:miter lim="800000"/>
              <a:headEnd/>
              <a:tailEnd/>
            </a:ln>
          </p:spPr>
          <p:txBody>
            <a:bodyPr wrap="square" lIns="0" tIns="0" rIns="0" bIns="0">
              <a:spAutoFit/>
            </a:bodyPr>
            <a:lstStyle/>
            <a:p>
              <a:pPr marL="361950" indent="-361950" algn="r" defTabSz="966788" fontAlgn="base">
                <a:spcBef>
                  <a:spcPct val="0"/>
                </a:spcBef>
                <a:spcAft>
                  <a:spcPct val="0"/>
                </a:spcAft>
                <a:tabLst>
                  <a:tab pos="188913" algn="l"/>
                </a:tabLst>
              </a:pPr>
              <a:r>
                <a:rPr lang="en-US" sz="800" dirty="0">
                  <a:solidFill>
                    <a:srgbClr val="000000"/>
                  </a:solidFill>
                  <a:latin typeface="Arial" pitchFamily="34" charset="0"/>
                </a:rPr>
                <a:t>1</a:t>
              </a:r>
              <a:endParaRPr lang="en-US" dirty="0">
                <a:solidFill>
                  <a:srgbClr val="000000"/>
                </a:solidFill>
                <a:latin typeface="Arial" pitchFamily="34" charset="0"/>
              </a:endParaRPr>
            </a:p>
          </p:txBody>
        </p:sp>
        <p:sp>
          <p:nvSpPr>
            <p:cNvPr id="160" name="Line 241"/>
            <p:cNvSpPr>
              <a:spLocks noChangeShapeType="1"/>
            </p:cNvSpPr>
            <p:nvPr/>
          </p:nvSpPr>
          <p:spPr bwMode="auto">
            <a:xfrm flipH="1">
              <a:off x="5754563" y="5258063"/>
              <a:ext cx="280988" cy="7143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61" name="Freeform 242"/>
            <p:cNvSpPr>
              <a:spLocks noEditPoints="1"/>
            </p:cNvSpPr>
            <p:nvPr/>
          </p:nvSpPr>
          <p:spPr bwMode="auto">
            <a:xfrm>
              <a:off x="5754563" y="5820038"/>
              <a:ext cx="96838" cy="152400"/>
            </a:xfrm>
            <a:custGeom>
              <a:avLst/>
              <a:gdLst>
                <a:gd name="T0" fmla="*/ 0 w 66"/>
                <a:gd name="T1" fmla="*/ 241935022 h 96"/>
                <a:gd name="T2" fmla="*/ 0 w 66"/>
                <a:gd name="T3" fmla="*/ 0 h 96"/>
                <a:gd name="T4" fmla="*/ 0 w 66"/>
                <a:gd name="T5" fmla="*/ 241935022 h 96"/>
                <a:gd name="T6" fmla="*/ 142084802 w 66"/>
                <a:gd name="T7" fmla="*/ 75604688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0" y="96"/>
                  </a:moveTo>
                  <a:lnTo>
                    <a:pt x="0" y="0"/>
                  </a:lnTo>
                  <a:moveTo>
                    <a:pt x="0" y="96"/>
                  </a:moveTo>
                  <a:lnTo>
                    <a:pt x="66" y="3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62" name="Rectangle 244"/>
            <p:cNvSpPr>
              <a:spLocks noChangeArrowheads="1"/>
            </p:cNvSpPr>
            <p:nvPr/>
          </p:nvSpPr>
          <p:spPr bwMode="auto">
            <a:xfrm>
              <a:off x="6026026" y="5429513"/>
              <a:ext cx="155575"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latin typeface="Arial" pitchFamily="34" charset="0"/>
                </a:rPr>
                <a:t>0..*</a:t>
              </a:r>
              <a:endParaRPr lang="en-US">
                <a:solidFill>
                  <a:srgbClr val="000000"/>
                </a:solidFill>
                <a:latin typeface="Arial" pitchFamily="34" charset="0"/>
              </a:endParaRPr>
            </a:p>
          </p:txBody>
        </p:sp>
        <p:sp>
          <p:nvSpPr>
            <p:cNvPr id="163" name="Rectangle 245"/>
            <p:cNvSpPr>
              <a:spLocks noChangeArrowheads="1"/>
            </p:cNvSpPr>
            <p:nvPr/>
          </p:nvSpPr>
          <p:spPr bwMode="auto">
            <a:xfrm>
              <a:off x="5932363" y="5708913"/>
              <a:ext cx="777875"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latin typeface="Arial" pitchFamily="34" charset="0"/>
                </a:rPr>
                <a:t>+procedure</a:t>
              </a:r>
              <a:endParaRPr lang="en-US" sz="3600">
                <a:solidFill>
                  <a:srgbClr val="000000"/>
                </a:solidFill>
                <a:latin typeface="Arial" pitchFamily="34" charset="0"/>
              </a:endParaRPr>
            </a:p>
          </p:txBody>
        </p:sp>
        <p:sp>
          <p:nvSpPr>
            <p:cNvPr id="164" name="Rectangle 246"/>
            <p:cNvSpPr>
              <a:spLocks noChangeArrowheads="1"/>
            </p:cNvSpPr>
            <p:nvPr/>
          </p:nvSpPr>
          <p:spPr bwMode="auto">
            <a:xfrm>
              <a:off x="5578351" y="5762888"/>
              <a:ext cx="57150"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sp>
          <p:nvSpPr>
            <p:cNvPr id="165" name="Line 258"/>
            <p:cNvSpPr>
              <a:spLocks noChangeShapeType="1"/>
            </p:cNvSpPr>
            <p:nvPr/>
          </p:nvSpPr>
          <p:spPr bwMode="auto">
            <a:xfrm flipH="1" flipV="1">
              <a:off x="6880101" y="5229488"/>
              <a:ext cx="782637" cy="7524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66" name="Freeform 259"/>
            <p:cNvSpPr>
              <a:spLocks/>
            </p:cNvSpPr>
            <p:nvPr/>
          </p:nvSpPr>
          <p:spPr bwMode="auto">
            <a:xfrm>
              <a:off x="6880101" y="5229488"/>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solidFill>
              <a:srgbClr val="000000"/>
            </a:solidFill>
            <a:ln w="9525">
              <a:noFill/>
              <a:round/>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67" name="Freeform 260"/>
            <p:cNvSpPr>
              <a:spLocks/>
            </p:cNvSpPr>
            <p:nvPr/>
          </p:nvSpPr>
          <p:spPr bwMode="auto">
            <a:xfrm>
              <a:off x="6880101" y="5229488"/>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68" name="Freeform 261"/>
            <p:cNvSpPr>
              <a:spLocks noEditPoints="1"/>
            </p:cNvSpPr>
            <p:nvPr/>
          </p:nvSpPr>
          <p:spPr bwMode="auto">
            <a:xfrm>
              <a:off x="7530976" y="5848613"/>
              <a:ext cx="131762" cy="133350"/>
            </a:xfrm>
            <a:custGeom>
              <a:avLst/>
              <a:gdLst>
                <a:gd name="T0" fmla="*/ 192902522 w 90"/>
                <a:gd name="T1" fmla="*/ 211693147 h 84"/>
                <a:gd name="T2" fmla="*/ 102881244 w 90"/>
                <a:gd name="T3" fmla="*/ 0 h 84"/>
                <a:gd name="T4" fmla="*/ 192902522 w 90"/>
                <a:gd name="T5" fmla="*/ 211693147 h 84"/>
                <a:gd name="T6" fmla="*/ 0 w 90"/>
                <a:gd name="T7" fmla="*/ 136088438 h 84"/>
                <a:gd name="T8" fmla="*/ 0 60000 65536"/>
                <a:gd name="T9" fmla="*/ 0 60000 65536"/>
                <a:gd name="T10" fmla="*/ 0 60000 65536"/>
                <a:gd name="T11" fmla="*/ 0 60000 65536"/>
                <a:gd name="T12" fmla="*/ 0 w 90"/>
                <a:gd name="T13" fmla="*/ 0 h 84"/>
                <a:gd name="T14" fmla="*/ 90 w 90"/>
                <a:gd name="T15" fmla="*/ 84 h 84"/>
              </a:gdLst>
              <a:ahLst/>
              <a:cxnLst>
                <a:cxn ang="T8">
                  <a:pos x="T0" y="T1"/>
                </a:cxn>
                <a:cxn ang="T9">
                  <a:pos x="T2" y="T3"/>
                </a:cxn>
                <a:cxn ang="T10">
                  <a:pos x="T4" y="T5"/>
                </a:cxn>
                <a:cxn ang="T11">
                  <a:pos x="T6" y="T7"/>
                </a:cxn>
              </a:cxnLst>
              <a:rect l="T12" t="T13" r="T14" b="T15"/>
              <a:pathLst>
                <a:path w="90" h="84">
                  <a:moveTo>
                    <a:pt x="90" y="84"/>
                  </a:moveTo>
                  <a:lnTo>
                    <a:pt x="48" y="0"/>
                  </a:lnTo>
                  <a:moveTo>
                    <a:pt x="90" y="84"/>
                  </a:moveTo>
                  <a:lnTo>
                    <a:pt x="0" y="54"/>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latin typeface="Arial" charset="0"/>
              </a:endParaRPr>
            </a:p>
          </p:txBody>
        </p:sp>
        <p:sp>
          <p:nvSpPr>
            <p:cNvPr id="169" name="Rectangle 262"/>
            <p:cNvSpPr>
              <a:spLocks noChangeArrowheads="1"/>
            </p:cNvSpPr>
            <p:nvPr/>
          </p:nvSpPr>
          <p:spPr bwMode="auto">
            <a:xfrm>
              <a:off x="7732588" y="5739075"/>
              <a:ext cx="465138" cy="18573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latin typeface="Arial" pitchFamily="34" charset="0"/>
                </a:rPr>
                <a:t>+result</a:t>
              </a:r>
              <a:endParaRPr lang="en-US" sz="3600">
                <a:solidFill>
                  <a:srgbClr val="000000"/>
                </a:solidFill>
                <a:latin typeface="Arial" pitchFamily="34" charset="0"/>
              </a:endParaRPr>
            </a:p>
          </p:txBody>
        </p:sp>
      </p:grpSp>
    </p:spTree>
    <p:extLst>
      <p:ext uri="{BB962C8B-B14F-4D97-AF65-F5344CB8AC3E}">
        <p14:creationId xmlns:p14="http://schemas.microsoft.com/office/powerpoint/2010/main" val="415037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gs-graph-gage ht 2w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812" y="2987627"/>
            <a:ext cx="4594187" cy="3027618"/>
          </a:xfrm>
          <a:prstGeom prst="rect">
            <a:avLst/>
          </a:prstGeom>
        </p:spPr>
      </p:pic>
      <p:sp>
        <p:nvSpPr>
          <p:cNvPr id="905497" name="Rectangle 281"/>
          <p:cNvSpPr>
            <a:spLocks noChangeArrowheads="1"/>
          </p:cNvSpPr>
          <p:nvPr/>
        </p:nvSpPr>
        <p:spPr bwMode="auto">
          <a:xfrm>
            <a:off x="67871" y="6051332"/>
            <a:ext cx="9077424" cy="707886"/>
          </a:xfrm>
          <a:prstGeom prst="rect">
            <a:avLst/>
          </a:prstGeom>
          <a:noFill/>
          <a:ln w="9525">
            <a:noFill/>
            <a:miter lim="800000"/>
            <a:headEnd/>
            <a:tailEnd/>
          </a:ln>
        </p:spPr>
        <p:txBody>
          <a:bodyPr wrap="none">
            <a:spAutoFit/>
          </a:bodyPr>
          <a:lstStyle/>
          <a:p>
            <a:pPr marL="342900" indent="-342900" fontAlgn="base">
              <a:spcBef>
                <a:spcPct val="0"/>
              </a:spcBef>
              <a:spcAft>
                <a:spcPct val="0"/>
              </a:spcAft>
            </a:pPr>
            <a:r>
              <a:rPr lang="en-AU" sz="2000" dirty="0">
                <a:solidFill>
                  <a:srgbClr val="0F3277"/>
                </a:solidFill>
                <a:latin typeface="Candara"/>
                <a:cs typeface="Candara"/>
              </a:rPr>
              <a:t>An </a:t>
            </a:r>
            <a:r>
              <a:rPr lang="en-AU" sz="2000" b="1" dirty="0">
                <a:solidFill>
                  <a:srgbClr val="FF0066"/>
                </a:solidFill>
                <a:latin typeface="Candara"/>
                <a:cs typeface="Candara"/>
              </a:rPr>
              <a:t>Observation</a:t>
            </a:r>
            <a:r>
              <a:rPr lang="en-AU" sz="2000" dirty="0">
                <a:solidFill>
                  <a:srgbClr val="0F3277"/>
                </a:solidFill>
                <a:latin typeface="Candara"/>
                <a:cs typeface="Candara"/>
              </a:rPr>
              <a:t> is an action whose </a:t>
            </a:r>
            <a:r>
              <a:rPr lang="en-AU" sz="2000" b="1" dirty="0">
                <a:solidFill>
                  <a:srgbClr val="A3CA4B">
                    <a:lumMod val="75000"/>
                  </a:srgbClr>
                </a:solidFill>
                <a:latin typeface="Candara"/>
                <a:cs typeface="Candara"/>
              </a:rPr>
              <a:t>result</a:t>
            </a:r>
            <a:r>
              <a:rPr lang="en-AU" sz="2000" dirty="0">
                <a:solidFill>
                  <a:srgbClr val="A3CA4B">
                    <a:lumMod val="75000"/>
                  </a:srgbClr>
                </a:solidFill>
                <a:latin typeface="Candara"/>
                <a:cs typeface="Candara"/>
              </a:rPr>
              <a:t> </a:t>
            </a:r>
            <a:r>
              <a:rPr lang="en-AU" sz="2000" dirty="0">
                <a:solidFill>
                  <a:srgbClr val="0F3277"/>
                </a:solidFill>
                <a:latin typeface="Candara"/>
                <a:cs typeface="Candara"/>
              </a:rPr>
              <a:t>is an estimate of the value </a:t>
            </a:r>
            <a:r>
              <a:rPr lang="en-AU" sz="2000" dirty="0" smtClean="0">
                <a:solidFill>
                  <a:srgbClr val="0F3277"/>
                </a:solidFill>
                <a:latin typeface="Candara"/>
                <a:cs typeface="Candara"/>
              </a:rPr>
              <a:t>of </a:t>
            </a:r>
            <a:br>
              <a:rPr lang="en-AU" sz="2000" dirty="0" smtClean="0">
                <a:solidFill>
                  <a:srgbClr val="0F3277"/>
                </a:solidFill>
                <a:latin typeface="Candara"/>
                <a:cs typeface="Candara"/>
              </a:rPr>
            </a:br>
            <a:r>
              <a:rPr lang="en-AU" sz="2000" dirty="0" smtClean="0">
                <a:solidFill>
                  <a:srgbClr val="0F3277"/>
                </a:solidFill>
                <a:latin typeface="Candara"/>
                <a:cs typeface="Candara"/>
              </a:rPr>
              <a:t>some </a:t>
            </a:r>
            <a:r>
              <a:rPr lang="en-AU" sz="2000" b="1" dirty="0">
                <a:solidFill>
                  <a:srgbClr val="3366FF"/>
                </a:solidFill>
                <a:latin typeface="Candara"/>
                <a:cs typeface="Candara"/>
              </a:rPr>
              <a:t>property</a:t>
            </a:r>
            <a:r>
              <a:rPr lang="en-AU" sz="2000" dirty="0">
                <a:solidFill>
                  <a:srgbClr val="3366FF"/>
                </a:solidFill>
                <a:latin typeface="Candara"/>
                <a:cs typeface="Candara"/>
              </a:rPr>
              <a:t> </a:t>
            </a:r>
            <a:r>
              <a:rPr lang="en-AU" sz="2000" dirty="0">
                <a:solidFill>
                  <a:srgbClr val="0F3277"/>
                </a:solidFill>
                <a:latin typeface="Candara"/>
                <a:cs typeface="Candara"/>
              </a:rPr>
              <a:t>of the </a:t>
            </a:r>
            <a:r>
              <a:rPr lang="en-AU" sz="2000" b="1" dirty="0">
                <a:solidFill>
                  <a:srgbClr val="FF9933"/>
                </a:solidFill>
                <a:latin typeface="Candara"/>
                <a:cs typeface="Candara"/>
              </a:rPr>
              <a:t>feature-of-interest</a:t>
            </a:r>
            <a:r>
              <a:rPr lang="en-AU" sz="2000" dirty="0">
                <a:solidFill>
                  <a:srgbClr val="0F3277"/>
                </a:solidFill>
                <a:latin typeface="Candara"/>
                <a:cs typeface="Candara"/>
              </a:rPr>
              <a:t>, obtained using a specified </a:t>
            </a:r>
            <a:r>
              <a:rPr lang="en-AU" sz="2000" b="1" dirty="0" smtClean="0">
                <a:solidFill>
                  <a:srgbClr val="8E55BB"/>
                </a:solidFill>
                <a:latin typeface="Candara"/>
                <a:cs typeface="Candara"/>
              </a:rPr>
              <a:t>procedure</a:t>
            </a:r>
            <a:endParaRPr lang="en-AU" sz="2000" b="1" dirty="0">
              <a:solidFill>
                <a:srgbClr val="8E55BB"/>
              </a:solidFill>
              <a:latin typeface="Candara"/>
              <a:cs typeface="Candara"/>
            </a:endParaRPr>
          </a:p>
        </p:txBody>
      </p:sp>
      <p:sp>
        <p:nvSpPr>
          <p:cNvPr id="16" name="Title 15"/>
          <p:cNvSpPr>
            <a:spLocks noGrp="1"/>
          </p:cNvSpPr>
          <p:nvPr>
            <p:ph type="title"/>
          </p:nvPr>
        </p:nvSpPr>
        <p:spPr>
          <a:xfrm>
            <a:off x="121317" y="136508"/>
            <a:ext cx="4497190" cy="979500"/>
          </a:xfrm>
        </p:spPr>
        <p:txBody>
          <a:bodyPr/>
          <a:lstStyle/>
          <a:p>
            <a:r>
              <a:rPr lang="en-US" sz="3200" dirty="0" smtClean="0">
                <a:effectLst>
                  <a:outerShdw blurRad="50800" dist="38100" dir="2700000" algn="tl" rotWithShape="0">
                    <a:srgbClr val="000000">
                      <a:alpha val="43000"/>
                    </a:srgbClr>
                  </a:outerShdw>
                </a:effectLst>
                <a:latin typeface="Candara"/>
                <a:cs typeface="Candara"/>
              </a:rPr>
              <a:t>Using OGC O&amp;M model for </a:t>
            </a:r>
            <a:r>
              <a:rPr lang="en-US" sz="3200" dirty="0" smtClean="0">
                <a:solidFill>
                  <a:srgbClr val="000000"/>
                </a:solidFill>
                <a:effectLst>
                  <a:outerShdw blurRad="50800" dist="38100" dir="2700000" algn="tl" rotWithShape="0">
                    <a:srgbClr val="000000">
                      <a:alpha val="43000"/>
                    </a:srgbClr>
                  </a:outerShdw>
                </a:effectLst>
                <a:latin typeface="Candara"/>
                <a:cs typeface="Candara"/>
              </a:rPr>
              <a:t>water level </a:t>
            </a:r>
            <a:r>
              <a:rPr lang="en-US" sz="3200" dirty="0" smtClean="0">
                <a:effectLst>
                  <a:outerShdw blurRad="50800" dist="38100" dir="2700000" algn="tl" rotWithShape="0">
                    <a:srgbClr val="000000">
                      <a:alpha val="43000"/>
                    </a:srgbClr>
                  </a:outerShdw>
                </a:effectLst>
                <a:latin typeface="Candara"/>
                <a:cs typeface="Candara"/>
              </a:rPr>
              <a:t>…</a:t>
            </a:r>
            <a:endParaRPr lang="en-US" sz="3200" dirty="0">
              <a:effectLst>
                <a:outerShdw blurRad="50800" dist="38100" dir="2700000" algn="tl" rotWithShape="0">
                  <a:srgbClr val="000000">
                    <a:alpha val="43000"/>
                  </a:srgbClr>
                </a:outerShdw>
              </a:effectLst>
              <a:latin typeface="Candara"/>
              <a:cs typeface="Candara"/>
            </a:endParaRPr>
          </a:p>
        </p:txBody>
      </p:sp>
      <p:grpSp>
        <p:nvGrpSpPr>
          <p:cNvPr id="12" name="Group 11"/>
          <p:cNvGrpSpPr/>
          <p:nvPr/>
        </p:nvGrpSpPr>
        <p:grpSpPr>
          <a:xfrm>
            <a:off x="432273" y="1335705"/>
            <a:ext cx="3337570" cy="3913188"/>
            <a:chOff x="432273" y="1335705"/>
            <a:chExt cx="3337570" cy="3913188"/>
          </a:xfrm>
        </p:grpSpPr>
        <p:grpSp>
          <p:nvGrpSpPr>
            <p:cNvPr id="9" name="Group 8"/>
            <p:cNvGrpSpPr/>
            <p:nvPr/>
          </p:nvGrpSpPr>
          <p:grpSpPr>
            <a:xfrm>
              <a:off x="2332511" y="2886693"/>
              <a:ext cx="1437332" cy="514350"/>
              <a:chOff x="2332511" y="2886693"/>
              <a:chExt cx="1437332" cy="514350"/>
            </a:xfrm>
          </p:grpSpPr>
          <p:sp>
            <p:nvSpPr>
              <p:cNvPr id="313" name="Rectangle 63"/>
              <p:cNvSpPr>
                <a:spLocks noChangeArrowheads="1"/>
              </p:cNvSpPr>
              <p:nvPr/>
            </p:nvSpPr>
            <p:spPr bwMode="auto">
              <a:xfrm>
                <a:off x="2332511" y="2886693"/>
                <a:ext cx="1280918" cy="514350"/>
              </a:xfrm>
              <a:prstGeom prst="rect">
                <a:avLst/>
              </a:prstGeom>
              <a:gradFill flip="none" rotWithShape="1">
                <a:gsLst>
                  <a:gs pos="100000">
                    <a:srgbClr val="FFFFFF"/>
                  </a:gs>
                  <a:gs pos="98000">
                    <a:schemeClr val="tx2">
                      <a:lumMod val="25000"/>
                      <a:lumOff val="75000"/>
                    </a:schemeClr>
                  </a:gs>
                  <a:gs pos="99000">
                    <a:schemeClr val="tx2">
                      <a:lumMod val="10000"/>
                      <a:lumOff val="90000"/>
                    </a:schemeClr>
                  </a:gs>
                </a:gsLst>
                <a:lin ang="0" scaled="1"/>
                <a:tileRect/>
              </a:grad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14" name="Rectangle 64"/>
              <p:cNvSpPr>
                <a:spLocks noChangeArrowheads="1"/>
              </p:cNvSpPr>
              <p:nvPr/>
            </p:nvSpPr>
            <p:spPr bwMode="auto">
              <a:xfrm>
                <a:off x="2472643" y="2946763"/>
                <a:ext cx="1297200" cy="15398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000000"/>
                    </a:solidFill>
                  </a:rPr>
                  <a:t>GF_PropertyType</a:t>
                </a:r>
                <a:endParaRPr lang="en-US" dirty="0">
                  <a:solidFill>
                    <a:srgbClr val="000000"/>
                  </a:solidFill>
                </a:endParaRPr>
              </a:p>
            </p:txBody>
          </p:sp>
          <p:sp>
            <p:nvSpPr>
              <p:cNvPr id="315" name="Line 65"/>
              <p:cNvSpPr>
                <a:spLocks noChangeShapeType="1"/>
              </p:cNvSpPr>
              <p:nvPr/>
            </p:nvSpPr>
            <p:spPr bwMode="auto">
              <a:xfrm>
                <a:off x="2332511" y="3172443"/>
                <a:ext cx="128091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1" name="Group 10"/>
            <p:cNvGrpSpPr/>
            <p:nvPr/>
          </p:nvGrpSpPr>
          <p:grpSpPr>
            <a:xfrm>
              <a:off x="432273" y="1335705"/>
              <a:ext cx="3223580" cy="3913188"/>
              <a:chOff x="432273" y="1335705"/>
              <a:chExt cx="3223580" cy="3913188"/>
            </a:xfrm>
          </p:grpSpPr>
          <p:grpSp>
            <p:nvGrpSpPr>
              <p:cNvPr id="176" name="Group 271"/>
              <p:cNvGrpSpPr>
                <a:grpSpLocks/>
              </p:cNvGrpSpPr>
              <p:nvPr/>
            </p:nvGrpSpPr>
            <p:grpSpPr bwMode="auto">
              <a:xfrm>
                <a:off x="432273" y="2848593"/>
                <a:ext cx="1574800" cy="1152525"/>
                <a:chOff x="3464" y="2111"/>
                <a:chExt cx="1074" cy="726"/>
              </a:xfrm>
            </p:grpSpPr>
            <p:sp>
              <p:nvSpPr>
                <p:cNvPr id="316" name="Rectangle 12"/>
                <p:cNvSpPr>
                  <a:spLocks noChangeArrowheads="1"/>
                </p:cNvSpPr>
                <p:nvPr/>
              </p:nvSpPr>
              <p:spPr bwMode="auto">
                <a:xfrm>
                  <a:off x="3482" y="2129"/>
                  <a:ext cx="1056" cy="708"/>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7" name="Rectangle 13"/>
                <p:cNvSpPr>
                  <a:spLocks noChangeArrowheads="1"/>
                </p:cNvSpPr>
                <p:nvPr/>
              </p:nvSpPr>
              <p:spPr bwMode="auto">
                <a:xfrm>
                  <a:off x="3464" y="2111"/>
                  <a:ext cx="36" cy="708"/>
                </a:xfrm>
                <a:prstGeom prst="rect">
                  <a:avLst/>
                </a:prstGeom>
                <a:solidFill>
                  <a:srgbClr val="E8C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8" name="Rectangle 14"/>
                <p:cNvSpPr>
                  <a:spLocks noChangeArrowheads="1"/>
                </p:cNvSpPr>
                <p:nvPr/>
              </p:nvSpPr>
              <p:spPr bwMode="auto">
                <a:xfrm>
                  <a:off x="3500" y="2111"/>
                  <a:ext cx="42" cy="708"/>
                </a:xfrm>
                <a:prstGeom prst="rect">
                  <a:avLst/>
                </a:prstGeom>
                <a:solidFill>
                  <a:srgbClr val="EAC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9" name="Rectangle 15"/>
                <p:cNvSpPr>
                  <a:spLocks noChangeArrowheads="1"/>
                </p:cNvSpPr>
                <p:nvPr/>
              </p:nvSpPr>
              <p:spPr bwMode="auto">
                <a:xfrm>
                  <a:off x="3542" y="2111"/>
                  <a:ext cx="48" cy="708"/>
                </a:xfrm>
                <a:prstGeom prst="rect">
                  <a:avLst/>
                </a:prstGeom>
                <a:solidFill>
                  <a:srgbClr val="ECD1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0" name="Rectangle 16"/>
                <p:cNvSpPr>
                  <a:spLocks noChangeArrowheads="1"/>
                </p:cNvSpPr>
                <p:nvPr/>
              </p:nvSpPr>
              <p:spPr bwMode="auto">
                <a:xfrm>
                  <a:off x="3590" y="2111"/>
                  <a:ext cx="42" cy="708"/>
                </a:xfrm>
                <a:prstGeom prst="rect">
                  <a:avLst/>
                </a:prstGeom>
                <a:solidFill>
                  <a:srgbClr val="EED3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1" name="Rectangle 17"/>
                <p:cNvSpPr>
                  <a:spLocks noChangeArrowheads="1"/>
                </p:cNvSpPr>
                <p:nvPr/>
              </p:nvSpPr>
              <p:spPr bwMode="auto">
                <a:xfrm>
                  <a:off x="3632" y="2111"/>
                  <a:ext cx="42" cy="708"/>
                </a:xfrm>
                <a:prstGeom prst="rect">
                  <a:avLst/>
                </a:prstGeom>
                <a:solidFill>
                  <a:srgbClr val="F0D5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2" name="Rectangle 18"/>
                <p:cNvSpPr>
                  <a:spLocks noChangeArrowheads="1"/>
                </p:cNvSpPr>
                <p:nvPr/>
              </p:nvSpPr>
              <p:spPr bwMode="auto">
                <a:xfrm>
                  <a:off x="3674" y="2111"/>
                  <a:ext cx="48" cy="708"/>
                </a:xfrm>
                <a:prstGeom prst="rect">
                  <a:avLst/>
                </a:prstGeom>
                <a:solidFill>
                  <a:srgbClr val="F2D7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3" name="Rectangle 19"/>
                <p:cNvSpPr>
                  <a:spLocks noChangeArrowheads="1"/>
                </p:cNvSpPr>
                <p:nvPr/>
              </p:nvSpPr>
              <p:spPr bwMode="auto">
                <a:xfrm>
                  <a:off x="3722" y="2111"/>
                  <a:ext cx="60" cy="708"/>
                </a:xfrm>
                <a:prstGeom prst="rect">
                  <a:avLst/>
                </a:prstGeom>
                <a:solidFill>
                  <a:srgbClr val="F4D9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4" name="Rectangle 20"/>
                <p:cNvSpPr>
                  <a:spLocks noChangeArrowheads="1"/>
                </p:cNvSpPr>
                <p:nvPr/>
              </p:nvSpPr>
              <p:spPr bwMode="auto">
                <a:xfrm>
                  <a:off x="3782" y="2111"/>
                  <a:ext cx="48" cy="708"/>
                </a:xfrm>
                <a:prstGeom prst="rect">
                  <a:avLst/>
                </a:prstGeom>
                <a:solidFill>
                  <a:srgbClr val="F6DB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5" name="Rectangle 21"/>
                <p:cNvSpPr>
                  <a:spLocks noChangeArrowheads="1"/>
                </p:cNvSpPr>
                <p:nvPr/>
              </p:nvSpPr>
              <p:spPr bwMode="auto">
                <a:xfrm>
                  <a:off x="3830" y="2111"/>
                  <a:ext cx="42" cy="708"/>
                </a:xfrm>
                <a:prstGeom prst="rect">
                  <a:avLst/>
                </a:prstGeom>
                <a:solidFill>
                  <a:srgbClr val="F8DD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6" name="Rectangle 22"/>
                <p:cNvSpPr>
                  <a:spLocks noChangeArrowheads="1"/>
                </p:cNvSpPr>
                <p:nvPr/>
              </p:nvSpPr>
              <p:spPr bwMode="auto">
                <a:xfrm>
                  <a:off x="3872" y="2111"/>
                  <a:ext cx="48" cy="708"/>
                </a:xfrm>
                <a:prstGeom prst="rect">
                  <a:avLst/>
                </a:prstGeom>
                <a:solidFill>
                  <a:srgbClr val="FADF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7" name="Rectangle 23"/>
                <p:cNvSpPr>
                  <a:spLocks noChangeArrowheads="1"/>
                </p:cNvSpPr>
                <p:nvPr/>
              </p:nvSpPr>
              <p:spPr bwMode="auto">
                <a:xfrm>
                  <a:off x="3920" y="2111"/>
                  <a:ext cx="42" cy="708"/>
                </a:xfrm>
                <a:prstGeom prst="rect">
                  <a:avLst/>
                </a:prstGeom>
                <a:solidFill>
                  <a:srgbClr val="FCE1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8" name="Rectangle 24"/>
                <p:cNvSpPr>
                  <a:spLocks noChangeArrowheads="1"/>
                </p:cNvSpPr>
                <p:nvPr/>
              </p:nvSpPr>
              <p:spPr bwMode="auto">
                <a:xfrm>
                  <a:off x="3962" y="2111"/>
                  <a:ext cx="558" cy="708"/>
                </a:xfrm>
                <a:prstGeom prst="rect">
                  <a:avLst/>
                </a:prstGeom>
                <a:solidFill>
                  <a:srgbClr val="FFE4E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9" name="Rectangle 25"/>
                <p:cNvSpPr>
                  <a:spLocks noChangeArrowheads="1"/>
                </p:cNvSpPr>
                <p:nvPr/>
              </p:nvSpPr>
              <p:spPr bwMode="auto">
                <a:xfrm>
                  <a:off x="3464" y="2111"/>
                  <a:ext cx="1056" cy="708"/>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0" name="Rectangle 26"/>
                <p:cNvSpPr>
                  <a:spLocks noChangeArrowheads="1"/>
                </p:cNvSpPr>
                <p:nvPr/>
              </p:nvSpPr>
              <p:spPr bwMode="auto">
                <a:xfrm>
                  <a:off x="3704" y="2165"/>
                  <a:ext cx="65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OM_Observation</a:t>
                  </a:r>
                  <a:endParaRPr lang="en-US">
                    <a:solidFill>
                      <a:srgbClr val="000000"/>
                    </a:solidFill>
                  </a:endParaRPr>
                </a:p>
              </p:txBody>
            </p:sp>
            <p:sp>
              <p:nvSpPr>
                <p:cNvPr id="331" name="Line 27"/>
                <p:cNvSpPr>
                  <a:spLocks noChangeShapeType="1"/>
                </p:cNvSpPr>
                <p:nvPr/>
              </p:nvSpPr>
              <p:spPr bwMode="auto">
                <a:xfrm>
                  <a:off x="3464" y="2291"/>
                  <a:ext cx="105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2" name="Rectangle 28"/>
                <p:cNvSpPr>
                  <a:spLocks noChangeArrowheads="1"/>
                </p:cNvSpPr>
                <p:nvPr/>
              </p:nvSpPr>
              <p:spPr bwMode="auto">
                <a:xfrm>
                  <a:off x="3494" y="2315"/>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3" name="Rectangle 29"/>
                <p:cNvSpPr>
                  <a:spLocks noChangeArrowheads="1"/>
                </p:cNvSpPr>
                <p:nvPr/>
              </p:nvSpPr>
              <p:spPr bwMode="auto">
                <a:xfrm>
                  <a:off x="3620" y="2315"/>
                  <a:ext cx="70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8B0000"/>
                      </a:solidFill>
                    </a:rPr>
                    <a:t>phenomenonTime</a:t>
                  </a:r>
                  <a:endParaRPr lang="en-US" dirty="0">
                    <a:solidFill>
                      <a:srgbClr val="000000"/>
                    </a:solidFill>
                  </a:endParaRPr>
                </a:p>
              </p:txBody>
            </p:sp>
            <p:sp>
              <p:nvSpPr>
                <p:cNvPr id="334" name="Rectangle 30"/>
                <p:cNvSpPr>
                  <a:spLocks noChangeArrowheads="1"/>
                </p:cNvSpPr>
                <p:nvPr/>
              </p:nvSpPr>
              <p:spPr bwMode="auto">
                <a:xfrm>
                  <a:off x="3494" y="2411"/>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5" name="Rectangle 31"/>
                <p:cNvSpPr>
                  <a:spLocks noChangeArrowheads="1"/>
                </p:cNvSpPr>
                <p:nvPr/>
              </p:nvSpPr>
              <p:spPr bwMode="auto">
                <a:xfrm>
                  <a:off x="3620" y="2411"/>
                  <a:ext cx="408"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resultTime</a:t>
                  </a:r>
                  <a:endParaRPr lang="en-US">
                    <a:solidFill>
                      <a:srgbClr val="000000"/>
                    </a:solidFill>
                  </a:endParaRPr>
                </a:p>
              </p:txBody>
            </p:sp>
            <p:sp>
              <p:nvSpPr>
                <p:cNvPr id="336" name="Rectangle 32"/>
                <p:cNvSpPr>
                  <a:spLocks noChangeArrowheads="1"/>
                </p:cNvSpPr>
                <p:nvPr/>
              </p:nvSpPr>
              <p:spPr bwMode="auto">
                <a:xfrm>
                  <a:off x="3494" y="2507"/>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7" name="Rectangle 33"/>
                <p:cNvSpPr>
                  <a:spLocks noChangeArrowheads="1"/>
                </p:cNvSpPr>
                <p:nvPr/>
              </p:nvSpPr>
              <p:spPr bwMode="auto">
                <a:xfrm>
                  <a:off x="3620" y="2507"/>
                  <a:ext cx="59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validTime [0..1]</a:t>
                  </a:r>
                  <a:endParaRPr lang="en-US">
                    <a:solidFill>
                      <a:srgbClr val="000000"/>
                    </a:solidFill>
                  </a:endParaRPr>
                </a:p>
              </p:txBody>
            </p:sp>
            <p:sp>
              <p:nvSpPr>
                <p:cNvPr id="338" name="Rectangle 34"/>
                <p:cNvSpPr>
                  <a:spLocks noChangeArrowheads="1"/>
                </p:cNvSpPr>
                <p:nvPr/>
              </p:nvSpPr>
              <p:spPr bwMode="auto">
                <a:xfrm>
                  <a:off x="3494" y="2603"/>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9" name="Rectangle 35"/>
                <p:cNvSpPr>
                  <a:spLocks noChangeArrowheads="1"/>
                </p:cNvSpPr>
                <p:nvPr/>
              </p:nvSpPr>
              <p:spPr bwMode="auto">
                <a:xfrm>
                  <a:off x="3620" y="2603"/>
                  <a:ext cx="687"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resultQuality [0..*]</a:t>
                  </a:r>
                  <a:endParaRPr lang="en-US">
                    <a:solidFill>
                      <a:srgbClr val="000000"/>
                    </a:solidFill>
                  </a:endParaRPr>
                </a:p>
              </p:txBody>
            </p:sp>
            <p:sp>
              <p:nvSpPr>
                <p:cNvPr id="340" name="Rectangle 36"/>
                <p:cNvSpPr>
                  <a:spLocks noChangeArrowheads="1"/>
                </p:cNvSpPr>
                <p:nvPr/>
              </p:nvSpPr>
              <p:spPr bwMode="auto">
                <a:xfrm>
                  <a:off x="3494" y="2699"/>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41" name="Rectangle 37"/>
                <p:cNvSpPr>
                  <a:spLocks noChangeArrowheads="1"/>
                </p:cNvSpPr>
                <p:nvPr/>
              </p:nvSpPr>
              <p:spPr bwMode="auto">
                <a:xfrm>
                  <a:off x="3620" y="2699"/>
                  <a:ext cx="59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parameter [0..*]</a:t>
                  </a:r>
                  <a:endParaRPr lang="en-US">
                    <a:solidFill>
                      <a:srgbClr val="000000"/>
                    </a:solidFill>
                  </a:endParaRPr>
                </a:p>
              </p:txBody>
            </p:sp>
          </p:grpSp>
          <p:grpSp>
            <p:nvGrpSpPr>
              <p:cNvPr id="178" name="Group 264"/>
              <p:cNvGrpSpPr>
                <a:grpSpLocks/>
              </p:cNvGrpSpPr>
              <p:nvPr/>
            </p:nvGrpSpPr>
            <p:grpSpPr bwMode="auto">
              <a:xfrm>
                <a:off x="2192811" y="1335705"/>
                <a:ext cx="1066800" cy="542925"/>
                <a:chOff x="1790" y="2225"/>
                <a:chExt cx="606" cy="342"/>
              </a:xfrm>
            </p:grpSpPr>
            <p:sp>
              <p:nvSpPr>
                <p:cNvPr id="260" name="Rectangle 66"/>
                <p:cNvSpPr>
                  <a:spLocks noChangeArrowheads="1"/>
                </p:cNvSpPr>
                <p:nvPr/>
              </p:nvSpPr>
              <p:spPr bwMode="auto">
                <a:xfrm>
                  <a:off x="1808" y="2243"/>
                  <a:ext cx="588"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1" name="Rectangle 67"/>
                <p:cNvSpPr>
                  <a:spLocks noChangeArrowheads="1"/>
                </p:cNvSpPr>
                <p:nvPr/>
              </p:nvSpPr>
              <p:spPr bwMode="auto">
                <a:xfrm>
                  <a:off x="1790" y="2225"/>
                  <a:ext cx="12" cy="324"/>
                </a:xfrm>
                <a:prstGeom prst="rect">
                  <a:avLst/>
                </a:prstGeom>
                <a:solidFill>
                  <a:srgbClr val="E8E8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2" name="Rectangle 68"/>
                <p:cNvSpPr>
                  <a:spLocks noChangeArrowheads="1"/>
                </p:cNvSpPr>
                <p:nvPr/>
              </p:nvSpPr>
              <p:spPr bwMode="auto">
                <a:xfrm>
                  <a:off x="1802" y="2225"/>
                  <a:ext cx="12" cy="324"/>
                </a:xfrm>
                <a:prstGeom prst="rect">
                  <a:avLst/>
                </a:prstGeom>
                <a:solidFill>
                  <a:srgbClr val="E9E9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3" name="Rectangle 69"/>
                <p:cNvSpPr>
                  <a:spLocks noChangeArrowheads="1"/>
                </p:cNvSpPr>
                <p:nvPr/>
              </p:nvSpPr>
              <p:spPr bwMode="auto">
                <a:xfrm>
                  <a:off x="1814" y="2225"/>
                  <a:ext cx="12" cy="324"/>
                </a:xfrm>
                <a:prstGeom prst="rect">
                  <a:avLst/>
                </a:prstGeom>
                <a:solidFill>
                  <a:srgbClr val="EAEA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4" name="Rectangle 70"/>
                <p:cNvSpPr>
                  <a:spLocks noChangeArrowheads="1"/>
                </p:cNvSpPr>
                <p:nvPr/>
              </p:nvSpPr>
              <p:spPr bwMode="auto">
                <a:xfrm>
                  <a:off x="1826" y="2225"/>
                  <a:ext cx="12" cy="324"/>
                </a:xfrm>
                <a:prstGeom prst="rect">
                  <a:avLst/>
                </a:prstGeom>
                <a:solidFill>
                  <a:srgbClr val="EBEB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5" name="Rectangle 71"/>
                <p:cNvSpPr>
                  <a:spLocks noChangeArrowheads="1"/>
                </p:cNvSpPr>
                <p:nvPr/>
              </p:nvSpPr>
              <p:spPr bwMode="auto">
                <a:xfrm>
                  <a:off x="1838" y="2225"/>
                  <a:ext cx="12" cy="324"/>
                </a:xfrm>
                <a:prstGeom prst="rect">
                  <a:avLst/>
                </a:prstGeom>
                <a:solidFill>
                  <a:srgbClr val="ECECC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6" name="Rectangle 72"/>
                <p:cNvSpPr>
                  <a:spLocks noChangeArrowheads="1"/>
                </p:cNvSpPr>
                <p:nvPr/>
              </p:nvSpPr>
              <p:spPr bwMode="auto">
                <a:xfrm>
                  <a:off x="1850" y="2225"/>
                  <a:ext cx="12" cy="324"/>
                </a:xfrm>
                <a:prstGeom prst="rect">
                  <a:avLst/>
                </a:prstGeom>
                <a:solidFill>
                  <a:srgbClr val="EDED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7" name="Rectangle 73"/>
                <p:cNvSpPr>
                  <a:spLocks noChangeArrowheads="1"/>
                </p:cNvSpPr>
                <p:nvPr/>
              </p:nvSpPr>
              <p:spPr bwMode="auto">
                <a:xfrm>
                  <a:off x="1862" y="2225"/>
                  <a:ext cx="12" cy="324"/>
                </a:xfrm>
                <a:prstGeom prst="rect">
                  <a:avLst/>
                </a:prstGeom>
                <a:solidFill>
                  <a:srgbClr val="EEEEC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8" name="Rectangle 74"/>
                <p:cNvSpPr>
                  <a:spLocks noChangeArrowheads="1"/>
                </p:cNvSpPr>
                <p:nvPr/>
              </p:nvSpPr>
              <p:spPr bwMode="auto">
                <a:xfrm>
                  <a:off x="1874" y="2225"/>
                  <a:ext cx="12" cy="324"/>
                </a:xfrm>
                <a:prstGeom prst="rect">
                  <a:avLst/>
                </a:prstGeom>
                <a:solidFill>
                  <a:srgbClr val="EFEF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9" name="Rectangle 75"/>
                <p:cNvSpPr>
                  <a:spLocks noChangeArrowheads="1"/>
                </p:cNvSpPr>
                <p:nvPr/>
              </p:nvSpPr>
              <p:spPr bwMode="auto">
                <a:xfrm>
                  <a:off x="1886" y="2225"/>
                  <a:ext cx="12" cy="324"/>
                </a:xfrm>
                <a:prstGeom prst="rect">
                  <a:avLst/>
                </a:prstGeom>
                <a:solidFill>
                  <a:srgbClr val="F0F0D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0" name="Rectangle 76"/>
                <p:cNvSpPr>
                  <a:spLocks noChangeArrowheads="1"/>
                </p:cNvSpPr>
                <p:nvPr/>
              </p:nvSpPr>
              <p:spPr bwMode="auto">
                <a:xfrm>
                  <a:off x="1898" y="2225"/>
                  <a:ext cx="12" cy="324"/>
                </a:xfrm>
                <a:prstGeom prst="rect">
                  <a:avLst/>
                </a:prstGeom>
                <a:solidFill>
                  <a:srgbClr val="F1F1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1" name="Rectangle 77"/>
                <p:cNvSpPr>
                  <a:spLocks noChangeArrowheads="1"/>
                </p:cNvSpPr>
                <p:nvPr/>
              </p:nvSpPr>
              <p:spPr bwMode="auto">
                <a:xfrm>
                  <a:off x="1910" y="2225"/>
                  <a:ext cx="12" cy="324"/>
                </a:xfrm>
                <a:prstGeom prst="rect">
                  <a:avLst/>
                </a:prstGeom>
                <a:solidFill>
                  <a:srgbClr val="F2F2D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2" name="Rectangle 78"/>
                <p:cNvSpPr>
                  <a:spLocks noChangeArrowheads="1"/>
                </p:cNvSpPr>
                <p:nvPr/>
              </p:nvSpPr>
              <p:spPr bwMode="auto">
                <a:xfrm>
                  <a:off x="1922" y="2225"/>
                  <a:ext cx="12" cy="324"/>
                </a:xfrm>
                <a:prstGeom prst="rect">
                  <a:avLst/>
                </a:prstGeom>
                <a:solidFill>
                  <a:srgbClr val="F3F3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3" name="Rectangle 79"/>
                <p:cNvSpPr>
                  <a:spLocks noChangeArrowheads="1"/>
                </p:cNvSpPr>
                <p:nvPr/>
              </p:nvSpPr>
              <p:spPr bwMode="auto">
                <a:xfrm>
                  <a:off x="1934" y="2225"/>
                  <a:ext cx="18" cy="324"/>
                </a:xfrm>
                <a:prstGeom prst="rect">
                  <a:avLst/>
                </a:prstGeom>
                <a:solidFill>
                  <a:srgbClr val="F4F4D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4" name="Rectangle 80"/>
                <p:cNvSpPr>
                  <a:spLocks noChangeArrowheads="1"/>
                </p:cNvSpPr>
                <p:nvPr/>
              </p:nvSpPr>
              <p:spPr bwMode="auto">
                <a:xfrm>
                  <a:off x="1952" y="2225"/>
                  <a:ext cx="18" cy="324"/>
                </a:xfrm>
                <a:prstGeom prst="rect">
                  <a:avLst/>
                </a:prstGeom>
                <a:solidFill>
                  <a:srgbClr val="F5F5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5" name="Rectangle 81"/>
                <p:cNvSpPr>
                  <a:spLocks noChangeArrowheads="1"/>
                </p:cNvSpPr>
                <p:nvPr/>
              </p:nvSpPr>
              <p:spPr bwMode="auto">
                <a:xfrm>
                  <a:off x="1970" y="2225"/>
                  <a:ext cx="12" cy="324"/>
                </a:xfrm>
                <a:prstGeom prst="rect">
                  <a:avLst/>
                </a:prstGeom>
                <a:solidFill>
                  <a:srgbClr val="F6F6D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6" name="Rectangle 82"/>
                <p:cNvSpPr>
                  <a:spLocks noChangeArrowheads="1"/>
                </p:cNvSpPr>
                <p:nvPr/>
              </p:nvSpPr>
              <p:spPr bwMode="auto">
                <a:xfrm>
                  <a:off x="1982" y="2225"/>
                  <a:ext cx="12" cy="324"/>
                </a:xfrm>
                <a:prstGeom prst="rect">
                  <a:avLst/>
                </a:prstGeom>
                <a:solidFill>
                  <a:srgbClr val="F7F7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7" name="Rectangle 83"/>
                <p:cNvSpPr>
                  <a:spLocks noChangeArrowheads="1"/>
                </p:cNvSpPr>
                <p:nvPr/>
              </p:nvSpPr>
              <p:spPr bwMode="auto">
                <a:xfrm>
                  <a:off x="1994" y="2225"/>
                  <a:ext cx="12" cy="324"/>
                </a:xfrm>
                <a:prstGeom prst="rect">
                  <a:avLst/>
                </a:prstGeom>
                <a:solidFill>
                  <a:srgbClr val="F8F8D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8" name="Rectangle 84"/>
                <p:cNvSpPr>
                  <a:spLocks noChangeArrowheads="1"/>
                </p:cNvSpPr>
                <p:nvPr/>
              </p:nvSpPr>
              <p:spPr bwMode="auto">
                <a:xfrm>
                  <a:off x="2006" y="2225"/>
                  <a:ext cx="12" cy="324"/>
                </a:xfrm>
                <a:prstGeom prst="rect">
                  <a:avLst/>
                </a:prstGeom>
                <a:solidFill>
                  <a:srgbClr val="F9F9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9" name="Rectangle 85"/>
                <p:cNvSpPr>
                  <a:spLocks noChangeArrowheads="1"/>
                </p:cNvSpPr>
                <p:nvPr/>
              </p:nvSpPr>
              <p:spPr bwMode="auto">
                <a:xfrm>
                  <a:off x="2018" y="2225"/>
                  <a:ext cx="12" cy="324"/>
                </a:xfrm>
                <a:prstGeom prst="rect">
                  <a:avLst/>
                </a:prstGeom>
                <a:solidFill>
                  <a:srgbClr val="FAFAD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0" name="Rectangle 86"/>
                <p:cNvSpPr>
                  <a:spLocks noChangeArrowheads="1"/>
                </p:cNvSpPr>
                <p:nvPr/>
              </p:nvSpPr>
              <p:spPr bwMode="auto">
                <a:xfrm>
                  <a:off x="2030" y="2225"/>
                  <a:ext cx="12" cy="324"/>
                </a:xfrm>
                <a:prstGeom prst="rect">
                  <a:avLst/>
                </a:prstGeom>
                <a:solidFill>
                  <a:srgbClr val="FBFB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1" name="Rectangle 87"/>
                <p:cNvSpPr>
                  <a:spLocks noChangeArrowheads="1"/>
                </p:cNvSpPr>
                <p:nvPr/>
              </p:nvSpPr>
              <p:spPr bwMode="auto">
                <a:xfrm>
                  <a:off x="2042" y="2225"/>
                  <a:ext cx="12" cy="324"/>
                </a:xfrm>
                <a:prstGeom prst="rect">
                  <a:avLst/>
                </a:prstGeom>
                <a:solidFill>
                  <a:srgbClr val="FCFCD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2" name="Rectangle 88"/>
                <p:cNvSpPr>
                  <a:spLocks noChangeArrowheads="1"/>
                </p:cNvSpPr>
                <p:nvPr/>
              </p:nvSpPr>
              <p:spPr bwMode="auto">
                <a:xfrm>
                  <a:off x="2054" y="2225"/>
                  <a:ext cx="12" cy="324"/>
                </a:xfrm>
                <a:prstGeom prst="rect">
                  <a:avLst/>
                </a:prstGeom>
                <a:solidFill>
                  <a:srgbClr val="FDFD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3" name="Rectangle 89"/>
                <p:cNvSpPr>
                  <a:spLocks noChangeArrowheads="1"/>
                </p:cNvSpPr>
                <p:nvPr/>
              </p:nvSpPr>
              <p:spPr bwMode="auto">
                <a:xfrm>
                  <a:off x="2066" y="2225"/>
                  <a:ext cx="12" cy="324"/>
                </a:xfrm>
                <a:prstGeom prst="rect">
                  <a:avLst/>
                </a:prstGeom>
                <a:solidFill>
                  <a:srgbClr val="FEFED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4" name="Rectangle 90"/>
                <p:cNvSpPr>
                  <a:spLocks noChangeArrowheads="1"/>
                </p:cNvSpPr>
                <p:nvPr/>
              </p:nvSpPr>
              <p:spPr bwMode="auto">
                <a:xfrm>
                  <a:off x="2078" y="2225"/>
                  <a:ext cx="300" cy="324"/>
                </a:xfrm>
                <a:prstGeom prst="rect">
                  <a:avLst/>
                </a:prstGeom>
                <a:solidFill>
                  <a:srgbClr val="FFFFE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5" name="Rectangle 91"/>
                <p:cNvSpPr>
                  <a:spLocks noChangeArrowheads="1"/>
                </p:cNvSpPr>
                <p:nvPr/>
              </p:nvSpPr>
              <p:spPr bwMode="auto">
                <a:xfrm>
                  <a:off x="1790" y="2225"/>
                  <a:ext cx="588"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86" name="Rectangle 92"/>
                <p:cNvSpPr>
                  <a:spLocks noChangeArrowheads="1"/>
                </p:cNvSpPr>
                <p:nvPr/>
              </p:nvSpPr>
              <p:spPr bwMode="auto">
                <a:xfrm>
                  <a:off x="1868" y="2279"/>
                  <a:ext cx="493"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GFI_Feature</a:t>
                  </a:r>
                  <a:endParaRPr lang="en-US">
                    <a:solidFill>
                      <a:srgbClr val="000000"/>
                    </a:solidFill>
                  </a:endParaRPr>
                </a:p>
              </p:txBody>
            </p:sp>
            <p:sp>
              <p:nvSpPr>
                <p:cNvPr id="287" name="Line 93"/>
                <p:cNvSpPr>
                  <a:spLocks noChangeShapeType="1"/>
                </p:cNvSpPr>
                <p:nvPr/>
              </p:nvSpPr>
              <p:spPr bwMode="auto">
                <a:xfrm>
                  <a:off x="1790" y="2405"/>
                  <a:ext cx="58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79" name="Group 267"/>
              <p:cNvGrpSpPr>
                <a:grpSpLocks/>
              </p:cNvGrpSpPr>
              <p:nvPr/>
            </p:nvGrpSpPr>
            <p:grpSpPr bwMode="auto">
              <a:xfrm>
                <a:off x="556098" y="4696443"/>
                <a:ext cx="1133475" cy="542925"/>
                <a:chOff x="3548" y="3275"/>
                <a:chExt cx="594" cy="342"/>
              </a:xfrm>
            </p:grpSpPr>
            <p:sp>
              <p:nvSpPr>
                <p:cNvPr id="232" name="Rectangle 94"/>
                <p:cNvSpPr>
                  <a:spLocks noChangeArrowheads="1"/>
                </p:cNvSpPr>
                <p:nvPr/>
              </p:nvSpPr>
              <p:spPr bwMode="auto">
                <a:xfrm>
                  <a:off x="3566" y="3293"/>
                  <a:ext cx="576"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3" name="Rectangle 95"/>
                <p:cNvSpPr>
                  <a:spLocks noChangeArrowheads="1"/>
                </p:cNvSpPr>
                <p:nvPr/>
              </p:nvSpPr>
              <p:spPr bwMode="auto">
                <a:xfrm>
                  <a:off x="3548" y="3275"/>
                  <a:ext cx="12" cy="324"/>
                </a:xfrm>
                <a:prstGeom prst="rect">
                  <a:avLst/>
                </a:prstGeom>
                <a:solidFill>
                  <a:srgbClr val="B582E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4" name="Rectangle 96"/>
                <p:cNvSpPr>
                  <a:spLocks noChangeArrowheads="1"/>
                </p:cNvSpPr>
                <p:nvPr/>
              </p:nvSpPr>
              <p:spPr bwMode="auto">
                <a:xfrm>
                  <a:off x="3560" y="3275"/>
                  <a:ext cx="6" cy="324"/>
                </a:xfrm>
                <a:prstGeom prst="rect">
                  <a:avLst/>
                </a:prstGeom>
                <a:solidFill>
                  <a:srgbClr val="B683E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5" name="Rectangle 97"/>
                <p:cNvSpPr>
                  <a:spLocks noChangeArrowheads="1"/>
                </p:cNvSpPr>
                <p:nvPr/>
              </p:nvSpPr>
              <p:spPr bwMode="auto">
                <a:xfrm>
                  <a:off x="3566" y="3275"/>
                  <a:ext cx="18" cy="324"/>
                </a:xfrm>
                <a:prstGeom prst="rect">
                  <a:avLst/>
                </a:prstGeom>
                <a:solidFill>
                  <a:srgbClr val="B784E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6" name="Rectangle 98"/>
                <p:cNvSpPr>
                  <a:spLocks noChangeArrowheads="1"/>
                </p:cNvSpPr>
                <p:nvPr/>
              </p:nvSpPr>
              <p:spPr bwMode="auto">
                <a:xfrm>
                  <a:off x="3584" y="3275"/>
                  <a:ext cx="12" cy="324"/>
                </a:xfrm>
                <a:prstGeom prst="rect">
                  <a:avLst/>
                </a:prstGeom>
                <a:solidFill>
                  <a:srgbClr val="B885E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7" name="Rectangle 99"/>
                <p:cNvSpPr>
                  <a:spLocks noChangeArrowheads="1"/>
                </p:cNvSpPr>
                <p:nvPr/>
              </p:nvSpPr>
              <p:spPr bwMode="auto">
                <a:xfrm>
                  <a:off x="3596" y="3275"/>
                  <a:ext cx="6" cy="324"/>
                </a:xfrm>
                <a:prstGeom prst="rect">
                  <a:avLst/>
                </a:prstGeom>
                <a:solidFill>
                  <a:srgbClr val="B986E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8" name="Rectangle 100"/>
                <p:cNvSpPr>
                  <a:spLocks noChangeArrowheads="1"/>
                </p:cNvSpPr>
                <p:nvPr/>
              </p:nvSpPr>
              <p:spPr bwMode="auto">
                <a:xfrm>
                  <a:off x="3602" y="3275"/>
                  <a:ext cx="18" cy="324"/>
                </a:xfrm>
                <a:prstGeom prst="rect">
                  <a:avLst/>
                </a:prstGeom>
                <a:solidFill>
                  <a:srgbClr val="BA87E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9" name="Rectangle 101"/>
                <p:cNvSpPr>
                  <a:spLocks noChangeArrowheads="1"/>
                </p:cNvSpPr>
                <p:nvPr/>
              </p:nvSpPr>
              <p:spPr bwMode="auto">
                <a:xfrm>
                  <a:off x="3620" y="3275"/>
                  <a:ext cx="12" cy="324"/>
                </a:xfrm>
                <a:prstGeom prst="rect">
                  <a:avLst/>
                </a:prstGeom>
                <a:solidFill>
                  <a:srgbClr val="BB88E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0" name="Rectangle 102"/>
                <p:cNvSpPr>
                  <a:spLocks noChangeArrowheads="1"/>
                </p:cNvSpPr>
                <p:nvPr/>
              </p:nvSpPr>
              <p:spPr bwMode="auto">
                <a:xfrm>
                  <a:off x="3632" y="3275"/>
                  <a:ext cx="6" cy="324"/>
                </a:xfrm>
                <a:prstGeom prst="rect">
                  <a:avLst/>
                </a:prstGeom>
                <a:solidFill>
                  <a:srgbClr val="BC89E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1" name="Rectangle 103"/>
                <p:cNvSpPr>
                  <a:spLocks noChangeArrowheads="1"/>
                </p:cNvSpPr>
                <p:nvPr/>
              </p:nvSpPr>
              <p:spPr bwMode="auto">
                <a:xfrm>
                  <a:off x="3638" y="3275"/>
                  <a:ext cx="18" cy="324"/>
                </a:xfrm>
                <a:prstGeom prst="rect">
                  <a:avLst/>
                </a:prstGeom>
                <a:solidFill>
                  <a:srgbClr val="BD8AF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2" name="Rectangle 104"/>
                <p:cNvSpPr>
                  <a:spLocks noChangeArrowheads="1"/>
                </p:cNvSpPr>
                <p:nvPr/>
              </p:nvSpPr>
              <p:spPr bwMode="auto">
                <a:xfrm>
                  <a:off x="3656" y="3275"/>
                  <a:ext cx="12" cy="324"/>
                </a:xfrm>
                <a:prstGeom prst="rect">
                  <a:avLst/>
                </a:prstGeom>
                <a:solidFill>
                  <a:srgbClr val="BE8BF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3" name="Rectangle 105"/>
                <p:cNvSpPr>
                  <a:spLocks noChangeArrowheads="1"/>
                </p:cNvSpPr>
                <p:nvPr/>
              </p:nvSpPr>
              <p:spPr bwMode="auto">
                <a:xfrm>
                  <a:off x="3668" y="3275"/>
                  <a:ext cx="6" cy="324"/>
                </a:xfrm>
                <a:prstGeom prst="rect">
                  <a:avLst/>
                </a:prstGeom>
                <a:solidFill>
                  <a:srgbClr val="BF8CF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4" name="Rectangle 106"/>
                <p:cNvSpPr>
                  <a:spLocks noChangeArrowheads="1"/>
                </p:cNvSpPr>
                <p:nvPr/>
              </p:nvSpPr>
              <p:spPr bwMode="auto">
                <a:xfrm>
                  <a:off x="3674" y="3275"/>
                  <a:ext cx="18" cy="324"/>
                </a:xfrm>
                <a:prstGeom prst="rect">
                  <a:avLst/>
                </a:prstGeom>
                <a:solidFill>
                  <a:srgbClr val="C08DF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5" name="Rectangle 107"/>
                <p:cNvSpPr>
                  <a:spLocks noChangeArrowheads="1"/>
                </p:cNvSpPr>
                <p:nvPr/>
              </p:nvSpPr>
              <p:spPr bwMode="auto">
                <a:xfrm>
                  <a:off x="3692" y="3275"/>
                  <a:ext cx="12" cy="324"/>
                </a:xfrm>
                <a:prstGeom prst="rect">
                  <a:avLst/>
                </a:prstGeom>
                <a:solidFill>
                  <a:srgbClr val="C18EF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6" name="Rectangle 108"/>
                <p:cNvSpPr>
                  <a:spLocks noChangeArrowheads="1"/>
                </p:cNvSpPr>
                <p:nvPr/>
              </p:nvSpPr>
              <p:spPr bwMode="auto">
                <a:xfrm>
                  <a:off x="3704" y="3275"/>
                  <a:ext cx="18" cy="324"/>
                </a:xfrm>
                <a:prstGeom prst="rect">
                  <a:avLst/>
                </a:prstGeom>
                <a:solidFill>
                  <a:srgbClr val="C28FF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7" name="Rectangle 109"/>
                <p:cNvSpPr>
                  <a:spLocks noChangeArrowheads="1"/>
                </p:cNvSpPr>
                <p:nvPr/>
              </p:nvSpPr>
              <p:spPr bwMode="auto">
                <a:xfrm>
                  <a:off x="3722" y="3275"/>
                  <a:ext cx="18" cy="324"/>
                </a:xfrm>
                <a:prstGeom prst="rect">
                  <a:avLst/>
                </a:prstGeom>
                <a:solidFill>
                  <a:srgbClr val="C390F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8" name="Rectangle 110"/>
                <p:cNvSpPr>
                  <a:spLocks noChangeArrowheads="1"/>
                </p:cNvSpPr>
                <p:nvPr/>
              </p:nvSpPr>
              <p:spPr bwMode="auto">
                <a:xfrm>
                  <a:off x="3740" y="3275"/>
                  <a:ext cx="6" cy="324"/>
                </a:xfrm>
                <a:prstGeom prst="rect">
                  <a:avLst/>
                </a:prstGeom>
                <a:solidFill>
                  <a:srgbClr val="C491F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9" name="Rectangle 111"/>
                <p:cNvSpPr>
                  <a:spLocks noChangeArrowheads="1"/>
                </p:cNvSpPr>
                <p:nvPr/>
              </p:nvSpPr>
              <p:spPr bwMode="auto">
                <a:xfrm>
                  <a:off x="3746" y="3275"/>
                  <a:ext cx="18" cy="324"/>
                </a:xfrm>
                <a:prstGeom prst="rect">
                  <a:avLst/>
                </a:prstGeom>
                <a:solidFill>
                  <a:srgbClr val="C592F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0" name="Rectangle 112"/>
                <p:cNvSpPr>
                  <a:spLocks noChangeArrowheads="1"/>
                </p:cNvSpPr>
                <p:nvPr/>
              </p:nvSpPr>
              <p:spPr bwMode="auto">
                <a:xfrm>
                  <a:off x="3764" y="3275"/>
                  <a:ext cx="12" cy="324"/>
                </a:xfrm>
                <a:prstGeom prst="rect">
                  <a:avLst/>
                </a:prstGeom>
                <a:solidFill>
                  <a:srgbClr val="C693F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1" name="Rectangle 113"/>
                <p:cNvSpPr>
                  <a:spLocks noChangeArrowheads="1"/>
                </p:cNvSpPr>
                <p:nvPr/>
              </p:nvSpPr>
              <p:spPr bwMode="auto">
                <a:xfrm>
                  <a:off x="3776" y="3275"/>
                  <a:ext cx="6" cy="324"/>
                </a:xfrm>
                <a:prstGeom prst="rect">
                  <a:avLst/>
                </a:prstGeom>
                <a:solidFill>
                  <a:srgbClr val="C794F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2" name="Rectangle 114"/>
                <p:cNvSpPr>
                  <a:spLocks noChangeArrowheads="1"/>
                </p:cNvSpPr>
                <p:nvPr/>
              </p:nvSpPr>
              <p:spPr bwMode="auto">
                <a:xfrm>
                  <a:off x="3782" y="3275"/>
                  <a:ext cx="18" cy="324"/>
                </a:xfrm>
                <a:prstGeom prst="rect">
                  <a:avLst/>
                </a:prstGeom>
                <a:solidFill>
                  <a:srgbClr val="C895F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3" name="Rectangle 115"/>
                <p:cNvSpPr>
                  <a:spLocks noChangeArrowheads="1"/>
                </p:cNvSpPr>
                <p:nvPr/>
              </p:nvSpPr>
              <p:spPr bwMode="auto">
                <a:xfrm>
                  <a:off x="3800" y="3275"/>
                  <a:ext cx="12" cy="324"/>
                </a:xfrm>
                <a:prstGeom prst="rect">
                  <a:avLst/>
                </a:prstGeom>
                <a:solidFill>
                  <a:srgbClr val="C996F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4" name="Rectangle 116"/>
                <p:cNvSpPr>
                  <a:spLocks noChangeArrowheads="1"/>
                </p:cNvSpPr>
                <p:nvPr/>
              </p:nvSpPr>
              <p:spPr bwMode="auto">
                <a:xfrm>
                  <a:off x="3812" y="3275"/>
                  <a:ext cx="6" cy="324"/>
                </a:xfrm>
                <a:prstGeom prst="rect">
                  <a:avLst/>
                </a:prstGeom>
                <a:solidFill>
                  <a:srgbClr val="CA97F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5" name="Rectangle 117"/>
                <p:cNvSpPr>
                  <a:spLocks noChangeArrowheads="1"/>
                </p:cNvSpPr>
                <p:nvPr/>
              </p:nvSpPr>
              <p:spPr bwMode="auto">
                <a:xfrm>
                  <a:off x="3818" y="3275"/>
                  <a:ext cx="18" cy="324"/>
                </a:xfrm>
                <a:prstGeom prst="rect">
                  <a:avLst/>
                </a:prstGeom>
                <a:solidFill>
                  <a:srgbClr val="CB98F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6" name="Rectangle 118"/>
                <p:cNvSpPr>
                  <a:spLocks noChangeArrowheads="1"/>
                </p:cNvSpPr>
                <p:nvPr/>
              </p:nvSpPr>
              <p:spPr bwMode="auto">
                <a:xfrm>
                  <a:off x="3836" y="3275"/>
                  <a:ext cx="288" cy="324"/>
                </a:xfrm>
                <a:prstGeom prst="rect">
                  <a:avLst/>
                </a:prstGeom>
                <a:solidFill>
                  <a:srgbClr val="CC99F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7" name="Rectangle 119"/>
                <p:cNvSpPr>
                  <a:spLocks noChangeArrowheads="1"/>
                </p:cNvSpPr>
                <p:nvPr/>
              </p:nvSpPr>
              <p:spPr bwMode="auto">
                <a:xfrm>
                  <a:off x="3548" y="3275"/>
                  <a:ext cx="576"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58" name="Rectangle 120"/>
                <p:cNvSpPr>
                  <a:spLocks noChangeArrowheads="1"/>
                </p:cNvSpPr>
                <p:nvPr/>
              </p:nvSpPr>
              <p:spPr bwMode="auto">
                <a:xfrm>
                  <a:off x="3614" y="3329"/>
                  <a:ext cx="504"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OM_Process</a:t>
                  </a:r>
                  <a:endParaRPr lang="en-US">
                    <a:solidFill>
                      <a:srgbClr val="000000"/>
                    </a:solidFill>
                  </a:endParaRPr>
                </a:p>
              </p:txBody>
            </p:sp>
            <p:sp>
              <p:nvSpPr>
                <p:cNvPr id="259" name="Line 121"/>
                <p:cNvSpPr>
                  <a:spLocks noChangeShapeType="1"/>
                </p:cNvSpPr>
                <p:nvPr/>
              </p:nvSpPr>
              <p:spPr bwMode="auto">
                <a:xfrm>
                  <a:off x="3548" y="3455"/>
                  <a:ext cx="57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2" name="Group 268"/>
              <p:cNvGrpSpPr>
                <a:grpSpLocks/>
              </p:cNvGrpSpPr>
              <p:nvPr/>
            </p:nvGrpSpPr>
            <p:grpSpPr bwMode="auto">
              <a:xfrm>
                <a:off x="2437286" y="4705968"/>
                <a:ext cx="809625" cy="542925"/>
                <a:chOff x="4832" y="3281"/>
                <a:chExt cx="552" cy="342"/>
              </a:xfrm>
            </p:grpSpPr>
            <p:sp>
              <p:nvSpPr>
                <p:cNvPr id="204" name="Rectangle 166"/>
                <p:cNvSpPr>
                  <a:spLocks noChangeArrowheads="1"/>
                </p:cNvSpPr>
                <p:nvPr/>
              </p:nvSpPr>
              <p:spPr bwMode="auto">
                <a:xfrm>
                  <a:off x="4850" y="3299"/>
                  <a:ext cx="534"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5" name="Rectangle 167"/>
                <p:cNvSpPr>
                  <a:spLocks noChangeArrowheads="1"/>
                </p:cNvSpPr>
                <p:nvPr/>
              </p:nvSpPr>
              <p:spPr bwMode="auto">
                <a:xfrm>
                  <a:off x="4832" y="3281"/>
                  <a:ext cx="6" cy="324"/>
                </a:xfrm>
                <a:prstGeom prst="rect">
                  <a:avLst/>
                </a:prstGeom>
                <a:solidFill>
                  <a:srgbClr val="B5E8B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6" name="Rectangle 168"/>
                <p:cNvSpPr>
                  <a:spLocks noChangeArrowheads="1"/>
                </p:cNvSpPr>
                <p:nvPr/>
              </p:nvSpPr>
              <p:spPr bwMode="auto">
                <a:xfrm>
                  <a:off x="4838" y="3281"/>
                  <a:ext cx="12" cy="324"/>
                </a:xfrm>
                <a:prstGeom prst="rect">
                  <a:avLst/>
                </a:prstGeom>
                <a:solidFill>
                  <a:srgbClr val="B6E9B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7" name="Rectangle 169"/>
                <p:cNvSpPr>
                  <a:spLocks noChangeArrowheads="1"/>
                </p:cNvSpPr>
                <p:nvPr/>
              </p:nvSpPr>
              <p:spPr bwMode="auto">
                <a:xfrm>
                  <a:off x="4850" y="3281"/>
                  <a:ext cx="12" cy="324"/>
                </a:xfrm>
                <a:prstGeom prst="rect">
                  <a:avLst/>
                </a:prstGeom>
                <a:solidFill>
                  <a:srgbClr val="B7EAB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8" name="Rectangle 170"/>
                <p:cNvSpPr>
                  <a:spLocks noChangeArrowheads="1"/>
                </p:cNvSpPr>
                <p:nvPr/>
              </p:nvSpPr>
              <p:spPr bwMode="auto">
                <a:xfrm>
                  <a:off x="4862" y="3281"/>
                  <a:ext cx="12" cy="324"/>
                </a:xfrm>
                <a:prstGeom prst="rect">
                  <a:avLst/>
                </a:prstGeom>
                <a:solidFill>
                  <a:srgbClr val="B8EBB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9" name="Rectangle 171"/>
                <p:cNvSpPr>
                  <a:spLocks noChangeArrowheads="1"/>
                </p:cNvSpPr>
                <p:nvPr/>
              </p:nvSpPr>
              <p:spPr bwMode="auto">
                <a:xfrm>
                  <a:off x="4874" y="3281"/>
                  <a:ext cx="12" cy="324"/>
                </a:xfrm>
                <a:prstGeom prst="rect">
                  <a:avLst/>
                </a:prstGeom>
                <a:solidFill>
                  <a:srgbClr val="B9ECB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0" name="Rectangle 172"/>
                <p:cNvSpPr>
                  <a:spLocks noChangeArrowheads="1"/>
                </p:cNvSpPr>
                <p:nvPr/>
              </p:nvSpPr>
              <p:spPr bwMode="auto">
                <a:xfrm>
                  <a:off x="4886" y="3281"/>
                  <a:ext cx="12" cy="324"/>
                </a:xfrm>
                <a:prstGeom prst="rect">
                  <a:avLst/>
                </a:prstGeom>
                <a:solidFill>
                  <a:srgbClr val="BAEDB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1" name="Rectangle 173"/>
                <p:cNvSpPr>
                  <a:spLocks noChangeArrowheads="1"/>
                </p:cNvSpPr>
                <p:nvPr/>
              </p:nvSpPr>
              <p:spPr bwMode="auto">
                <a:xfrm>
                  <a:off x="4898" y="3281"/>
                  <a:ext cx="12" cy="324"/>
                </a:xfrm>
                <a:prstGeom prst="rect">
                  <a:avLst/>
                </a:prstGeom>
                <a:solidFill>
                  <a:srgbClr val="BBEEB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2" name="Rectangle 174"/>
                <p:cNvSpPr>
                  <a:spLocks noChangeArrowheads="1"/>
                </p:cNvSpPr>
                <p:nvPr/>
              </p:nvSpPr>
              <p:spPr bwMode="auto">
                <a:xfrm>
                  <a:off x="4910" y="3281"/>
                  <a:ext cx="6" cy="324"/>
                </a:xfrm>
                <a:prstGeom prst="rect">
                  <a:avLst/>
                </a:prstGeom>
                <a:solidFill>
                  <a:srgbClr val="BCEFB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3" name="Rectangle 175"/>
                <p:cNvSpPr>
                  <a:spLocks noChangeArrowheads="1"/>
                </p:cNvSpPr>
                <p:nvPr/>
              </p:nvSpPr>
              <p:spPr bwMode="auto">
                <a:xfrm>
                  <a:off x="4916" y="3281"/>
                  <a:ext cx="12" cy="324"/>
                </a:xfrm>
                <a:prstGeom prst="rect">
                  <a:avLst/>
                </a:prstGeom>
                <a:solidFill>
                  <a:srgbClr val="BDF0B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4" name="Rectangle 176"/>
                <p:cNvSpPr>
                  <a:spLocks noChangeArrowheads="1"/>
                </p:cNvSpPr>
                <p:nvPr/>
              </p:nvSpPr>
              <p:spPr bwMode="auto">
                <a:xfrm>
                  <a:off x="4928" y="3281"/>
                  <a:ext cx="12" cy="324"/>
                </a:xfrm>
                <a:prstGeom prst="rect">
                  <a:avLst/>
                </a:prstGeom>
                <a:solidFill>
                  <a:srgbClr val="BEF1B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5" name="Rectangle 177"/>
                <p:cNvSpPr>
                  <a:spLocks noChangeArrowheads="1"/>
                </p:cNvSpPr>
                <p:nvPr/>
              </p:nvSpPr>
              <p:spPr bwMode="auto">
                <a:xfrm>
                  <a:off x="4940" y="3281"/>
                  <a:ext cx="12" cy="324"/>
                </a:xfrm>
                <a:prstGeom prst="rect">
                  <a:avLst/>
                </a:prstGeom>
                <a:solidFill>
                  <a:srgbClr val="BFF2B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6" name="Rectangle 178"/>
                <p:cNvSpPr>
                  <a:spLocks noChangeArrowheads="1"/>
                </p:cNvSpPr>
                <p:nvPr/>
              </p:nvSpPr>
              <p:spPr bwMode="auto">
                <a:xfrm>
                  <a:off x="4952" y="3281"/>
                  <a:ext cx="12" cy="324"/>
                </a:xfrm>
                <a:prstGeom prst="rect">
                  <a:avLst/>
                </a:prstGeom>
                <a:solidFill>
                  <a:srgbClr val="C0F3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7" name="Rectangle 179"/>
                <p:cNvSpPr>
                  <a:spLocks noChangeArrowheads="1"/>
                </p:cNvSpPr>
                <p:nvPr/>
              </p:nvSpPr>
              <p:spPr bwMode="auto">
                <a:xfrm>
                  <a:off x="4964" y="3281"/>
                  <a:ext cx="12" cy="324"/>
                </a:xfrm>
                <a:prstGeom prst="rect">
                  <a:avLst/>
                </a:prstGeom>
                <a:solidFill>
                  <a:srgbClr val="C1F4C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8" name="Rectangle 180"/>
                <p:cNvSpPr>
                  <a:spLocks noChangeArrowheads="1"/>
                </p:cNvSpPr>
                <p:nvPr/>
              </p:nvSpPr>
              <p:spPr bwMode="auto">
                <a:xfrm>
                  <a:off x="4976" y="3281"/>
                  <a:ext cx="18" cy="324"/>
                </a:xfrm>
                <a:prstGeom prst="rect">
                  <a:avLst/>
                </a:prstGeom>
                <a:solidFill>
                  <a:srgbClr val="C2F5C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9" name="Rectangle 181"/>
                <p:cNvSpPr>
                  <a:spLocks noChangeArrowheads="1"/>
                </p:cNvSpPr>
                <p:nvPr/>
              </p:nvSpPr>
              <p:spPr bwMode="auto">
                <a:xfrm>
                  <a:off x="4994" y="3281"/>
                  <a:ext cx="12" cy="324"/>
                </a:xfrm>
                <a:prstGeom prst="rect">
                  <a:avLst/>
                </a:prstGeom>
                <a:solidFill>
                  <a:srgbClr val="C3F6C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0" name="Rectangle 182"/>
                <p:cNvSpPr>
                  <a:spLocks noChangeArrowheads="1"/>
                </p:cNvSpPr>
                <p:nvPr/>
              </p:nvSpPr>
              <p:spPr bwMode="auto">
                <a:xfrm>
                  <a:off x="5006" y="3281"/>
                  <a:ext cx="12" cy="324"/>
                </a:xfrm>
                <a:prstGeom prst="rect">
                  <a:avLst/>
                </a:prstGeom>
                <a:solidFill>
                  <a:srgbClr val="C4F7C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1" name="Rectangle 183"/>
                <p:cNvSpPr>
                  <a:spLocks noChangeArrowheads="1"/>
                </p:cNvSpPr>
                <p:nvPr/>
              </p:nvSpPr>
              <p:spPr bwMode="auto">
                <a:xfrm>
                  <a:off x="5018" y="3281"/>
                  <a:ext cx="12" cy="324"/>
                </a:xfrm>
                <a:prstGeom prst="rect">
                  <a:avLst/>
                </a:prstGeom>
                <a:solidFill>
                  <a:srgbClr val="C5F8C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2" name="Rectangle 184"/>
                <p:cNvSpPr>
                  <a:spLocks noChangeArrowheads="1"/>
                </p:cNvSpPr>
                <p:nvPr/>
              </p:nvSpPr>
              <p:spPr bwMode="auto">
                <a:xfrm>
                  <a:off x="5030" y="3281"/>
                  <a:ext cx="12" cy="324"/>
                </a:xfrm>
                <a:prstGeom prst="rect">
                  <a:avLst/>
                </a:prstGeom>
                <a:solidFill>
                  <a:srgbClr val="C6F9C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3" name="Rectangle 185"/>
                <p:cNvSpPr>
                  <a:spLocks noChangeArrowheads="1"/>
                </p:cNvSpPr>
                <p:nvPr/>
              </p:nvSpPr>
              <p:spPr bwMode="auto">
                <a:xfrm>
                  <a:off x="5042" y="3281"/>
                  <a:ext cx="12" cy="324"/>
                </a:xfrm>
                <a:prstGeom prst="rect">
                  <a:avLst/>
                </a:prstGeom>
                <a:solidFill>
                  <a:srgbClr val="C7FAC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4" name="Rectangle 186"/>
                <p:cNvSpPr>
                  <a:spLocks noChangeArrowheads="1"/>
                </p:cNvSpPr>
                <p:nvPr/>
              </p:nvSpPr>
              <p:spPr bwMode="auto">
                <a:xfrm>
                  <a:off x="5054" y="3281"/>
                  <a:ext cx="12" cy="324"/>
                </a:xfrm>
                <a:prstGeom prst="rect">
                  <a:avLst/>
                </a:prstGeom>
                <a:solidFill>
                  <a:srgbClr val="C8FBC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5" name="Rectangle 187"/>
                <p:cNvSpPr>
                  <a:spLocks noChangeArrowheads="1"/>
                </p:cNvSpPr>
                <p:nvPr/>
              </p:nvSpPr>
              <p:spPr bwMode="auto">
                <a:xfrm>
                  <a:off x="5066" y="3281"/>
                  <a:ext cx="6" cy="324"/>
                </a:xfrm>
                <a:prstGeom prst="rect">
                  <a:avLst/>
                </a:prstGeom>
                <a:solidFill>
                  <a:srgbClr val="C9FC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6" name="Rectangle 188"/>
                <p:cNvSpPr>
                  <a:spLocks noChangeArrowheads="1"/>
                </p:cNvSpPr>
                <p:nvPr/>
              </p:nvSpPr>
              <p:spPr bwMode="auto">
                <a:xfrm>
                  <a:off x="5072" y="3281"/>
                  <a:ext cx="12" cy="324"/>
                </a:xfrm>
                <a:prstGeom prst="rect">
                  <a:avLst/>
                </a:prstGeom>
                <a:solidFill>
                  <a:srgbClr val="CAF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7" name="Rectangle 189"/>
                <p:cNvSpPr>
                  <a:spLocks noChangeArrowheads="1"/>
                </p:cNvSpPr>
                <p:nvPr/>
              </p:nvSpPr>
              <p:spPr bwMode="auto">
                <a:xfrm>
                  <a:off x="5084" y="3281"/>
                  <a:ext cx="12" cy="324"/>
                </a:xfrm>
                <a:prstGeom prst="rect">
                  <a:avLst/>
                </a:prstGeom>
                <a:solidFill>
                  <a:srgbClr val="CBFE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8" name="Rectangle 190"/>
                <p:cNvSpPr>
                  <a:spLocks noChangeArrowheads="1"/>
                </p:cNvSpPr>
                <p:nvPr/>
              </p:nvSpPr>
              <p:spPr bwMode="auto">
                <a:xfrm>
                  <a:off x="5096" y="3281"/>
                  <a:ext cx="270" cy="324"/>
                </a:xfrm>
                <a:prstGeom prst="rect">
                  <a:avLst/>
                </a:prstGeom>
                <a:solidFill>
                  <a:srgbClr val="CCF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9" name="Rectangle 191"/>
                <p:cNvSpPr>
                  <a:spLocks noChangeArrowheads="1"/>
                </p:cNvSpPr>
                <p:nvPr/>
              </p:nvSpPr>
              <p:spPr bwMode="auto">
                <a:xfrm>
                  <a:off x="4832" y="3281"/>
                  <a:ext cx="534"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30" name="Rectangle 192"/>
                <p:cNvSpPr>
                  <a:spLocks noChangeArrowheads="1"/>
                </p:cNvSpPr>
                <p:nvPr/>
              </p:nvSpPr>
              <p:spPr bwMode="auto">
                <a:xfrm>
                  <a:off x="5030" y="3335"/>
                  <a:ext cx="150"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Any</a:t>
                  </a:r>
                  <a:endParaRPr lang="en-US">
                    <a:solidFill>
                      <a:srgbClr val="000000"/>
                    </a:solidFill>
                  </a:endParaRPr>
                </a:p>
              </p:txBody>
            </p:sp>
            <p:sp>
              <p:nvSpPr>
                <p:cNvPr id="231" name="Line 193"/>
                <p:cNvSpPr>
                  <a:spLocks noChangeShapeType="1"/>
                </p:cNvSpPr>
                <p:nvPr/>
              </p:nvSpPr>
              <p:spPr bwMode="auto">
                <a:xfrm>
                  <a:off x="4832" y="3461"/>
                  <a:ext cx="534"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3" name="Group 273"/>
              <p:cNvGrpSpPr>
                <a:grpSpLocks/>
              </p:cNvGrpSpPr>
              <p:nvPr/>
            </p:nvGrpSpPr>
            <p:grpSpPr bwMode="auto">
              <a:xfrm>
                <a:off x="1989611" y="3201018"/>
                <a:ext cx="1546225" cy="431800"/>
                <a:chOff x="4526" y="2333"/>
                <a:chExt cx="1055" cy="272"/>
              </a:xfrm>
            </p:grpSpPr>
            <p:sp>
              <p:nvSpPr>
                <p:cNvPr id="200" name="Line 225"/>
                <p:cNvSpPr>
                  <a:spLocks noChangeShapeType="1"/>
                </p:cNvSpPr>
                <p:nvPr/>
              </p:nvSpPr>
              <p:spPr bwMode="auto">
                <a:xfrm flipV="1">
                  <a:off x="4526" y="2429"/>
                  <a:ext cx="234" cy="3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01" name="Freeform 226"/>
                <p:cNvSpPr>
                  <a:spLocks noEditPoints="1"/>
                </p:cNvSpPr>
                <p:nvPr/>
              </p:nvSpPr>
              <p:spPr bwMode="auto">
                <a:xfrm>
                  <a:off x="4664" y="2405"/>
                  <a:ext cx="96" cy="72"/>
                </a:xfrm>
                <a:custGeom>
                  <a:avLst/>
                  <a:gdLst>
                    <a:gd name="T0" fmla="*/ 96 w 96"/>
                    <a:gd name="T1" fmla="*/ 24 h 72"/>
                    <a:gd name="T2" fmla="*/ 12 w 96"/>
                    <a:gd name="T3" fmla="*/ 72 h 72"/>
                    <a:gd name="T4" fmla="*/ 96 w 96"/>
                    <a:gd name="T5" fmla="*/ 24 h 72"/>
                    <a:gd name="T6" fmla="*/ 0 w 96"/>
                    <a:gd name="T7" fmla="*/ 0 h 72"/>
                    <a:gd name="T8" fmla="*/ 0 60000 65536"/>
                    <a:gd name="T9" fmla="*/ 0 60000 65536"/>
                    <a:gd name="T10" fmla="*/ 0 60000 65536"/>
                    <a:gd name="T11" fmla="*/ 0 60000 65536"/>
                    <a:gd name="T12" fmla="*/ 0 w 96"/>
                    <a:gd name="T13" fmla="*/ 0 h 72"/>
                    <a:gd name="T14" fmla="*/ 96 w 96"/>
                    <a:gd name="T15" fmla="*/ 72 h 72"/>
                  </a:gdLst>
                  <a:ahLst/>
                  <a:cxnLst>
                    <a:cxn ang="T8">
                      <a:pos x="T0" y="T1"/>
                    </a:cxn>
                    <a:cxn ang="T9">
                      <a:pos x="T2" y="T3"/>
                    </a:cxn>
                    <a:cxn ang="T10">
                      <a:pos x="T4" y="T5"/>
                    </a:cxn>
                    <a:cxn ang="T11">
                      <a:pos x="T6" y="T7"/>
                    </a:cxn>
                  </a:cxnLst>
                  <a:rect l="T12" t="T13" r="T14" b="T15"/>
                  <a:pathLst>
                    <a:path w="96" h="72">
                      <a:moveTo>
                        <a:pt x="96" y="24"/>
                      </a:moveTo>
                      <a:lnTo>
                        <a:pt x="12" y="72"/>
                      </a:lnTo>
                      <a:moveTo>
                        <a:pt x="96" y="24"/>
                      </a:moveTo>
                      <a:lnTo>
                        <a:pt x="0" y="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202" name="Rectangle 227"/>
                <p:cNvSpPr>
                  <a:spLocks noChangeArrowheads="1"/>
                </p:cNvSpPr>
                <p:nvPr/>
              </p:nvSpPr>
              <p:spPr bwMode="auto">
                <a:xfrm>
                  <a:off x="4694" y="2489"/>
                  <a:ext cx="887" cy="116"/>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+observedProperty</a:t>
                  </a:r>
                  <a:endParaRPr lang="en-US" sz="3600">
                    <a:solidFill>
                      <a:srgbClr val="000000"/>
                    </a:solidFill>
                  </a:endParaRPr>
                </a:p>
              </p:txBody>
            </p:sp>
            <p:sp>
              <p:nvSpPr>
                <p:cNvPr id="203" name="Rectangle 228"/>
                <p:cNvSpPr>
                  <a:spLocks noChangeArrowheads="1"/>
                </p:cNvSpPr>
                <p:nvPr/>
              </p:nvSpPr>
              <p:spPr bwMode="auto">
                <a:xfrm>
                  <a:off x="4694" y="2333"/>
                  <a:ext cx="39" cy="7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grpSp>
          <p:grpSp>
            <p:nvGrpSpPr>
              <p:cNvPr id="184" name="Group 178"/>
              <p:cNvGrpSpPr>
                <a:grpSpLocks/>
              </p:cNvGrpSpPr>
              <p:nvPr/>
            </p:nvGrpSpPr>
            <p:grpSpPr bwMode="auto">
              <a:xfrm rot="7440675">
                <a:off x="1337943" y="2277886"/>
                <a:ext cx="1281112" cy="180975"/>
                <a:chOff x="3532889" y="2379360"/>
                <a:chExt cx="1582615" cy="190500"/>
              </a:xfrm>
            </p:grpSpPr>
            <p:sp>
              <p:nvSpPr>
                <p:cNvPr id="198" name="Line 229"/>
                <p:cNvSpPr>
                  <a:spLocks noChangeShapeType="1"/>
                </p:cNvSpPr>
                <p:nvPr/>
              </p:nvSpPr>
              <p:spPr bwMode="auto">
                <a:xfrm flipH="1" flipV="1">
                  <a:off x="3532889" y="2426985"/>
                  <a:ext cx="1582615" cy="1428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9" name="Freeform 230"/>
                <p:cNvSpPr>
                  <a:spLocks noEditPoints="1"/>
                </p:cNvSpPr>
                <p:nvPr/>
              </p:nvSpPr>
              <p:spPr bwMode="auto">
                <a:xfrm>
                  <a:off x="3532889" y="2379360"/>
                  <a:ext cx="131885" cy="114300"/>
                </a:xfrm>
                <a:custGeom>
                  <a:avLst/>
                  <a:gdLst>
                    <a:gd name="T0" fmla="*/ 0 w 90"/>
                    <a:gd name="T1" fmla="*/ 75604680 h 72"/>
                    <a:gd name="T2" fmla="*/ 193262840 w 90"/>
                    <a:gd name="T3" fmla="*/ 0 h 72"/>
                    <a:gd name="T4" fmla="*/ 0 w 90"/>
                    <a:gd name="T5" fmla="*/ 75604680 h 72"/>
                    <a:gd name="T6" fmla="*/ 180379099 w 90"/>
                    <a:gd name="T7" fmla="*/ 181451223 h 72"/>
                    <a:gd name="T8" fmla="*/ 0 60000 65536"/>
                    <a:gd name="T9" fmla="*/ 0 60000 65536"/>
                    <a:gd name="T10" fmla="*/ 0 60000 65536"/>
                    <a:gd name="T11" fmla="*/ 0 60000 65536"/>
                    <a:gd name="T12" fmla="*/ 0 w 90"/>
                    <a:gd name="T13" fmla="*/ 0 h 72"/>
                    <a:gd name="T14" fmla="*/ 90 w 90"/>
                    <a:gd name="T15" fmla="*/ 72 h 72"/>
                  </a:gdLst>
                  <a:ahLst/>
                  <a:cxnLst>
                    <a:cxn ang="T8">
                      <a:pos x="T0" y="T1"/>
                    </a:cxn>
                    <a:cxn ang="T9">
                      <a:pos x="T2" y="T3"/>
                    </a:cxn>
                    <a:cxn ang="T10">
                      <a:pos x="T4" y="T5"/>
                    </a:cxn>
                    <a:cxn ang="T11">
                      <a:pos x="T6" y="T7"/>
                    </a:cxn>
                  </a:cxnLst>
                  <a:rect l="T12" t="T13" r="T14" b="T15"/>
                  <a:pathLst>
                    <a:path w="90" h="72">
                      <a:moveTo>
                        <a:pt x="0" y="30"/>
                      </a:moveTo>
                      <a:lnTo>
                        <a:pt x="90" y="0"/>
                      </a:lnTo>
                      <a:moveTo>
                        <a:pt x="0" y="30"/>
                      </a:moveTo>
                      <a:lnTo>
                        <a:pt x="84" y="72"/>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grpSp>
          <p:sp>
            <p:nvSpPr>
              <p:cNvPr id="185" name="Rectangle 232"/>
              <p:cNvSpPr>
                <a:spLocks noChangeArrowheads="1"/>
              </p:cNvSpPr>
              <p:nvPr/>
            </p:nvSpPr>
            <p:spPr bwMode="auto">
              <a:xfrm>
                <a:off x="1402236" y="2632693"/>
                <a:ext cx="153987"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86" name="Rectangle 233"/>
              <p:cNvSpPr>
                <a:spLocks noChangeArrowheads="1"/>
              </p:cNvSpPr>
              <p:nvPr/>
            </p:nvSpPr>
            <p:spPr bwMode="auto">
              <a:xfrm>
                <a:off x="2411253" y="1899140"/>
                <a:ext cx="1244600"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dirty="0">
                    <a:solidFill>
                      <a:srgbClr val="000000"/>
                    </a:solidFill>
                  </a:rPr>
                  <a:t>+</a:t>
                </a:r>
                <a:r>
                  <a:rPr lang="en-US" sz="1200" dirty="0" err="1">
                    <a:solidFill>
                      <a:srgbClr val="000000"/>
                    </a:solidFill>
                  </a:rPr>
                  <a:t>featureOfInterest</a:t>
                </a:r>
                <a:endParaRPr lang="en-US" sz="3600" dirty="0">
                  <a:solidFill>
                    <a:srgbClr val="000000"/>
                  </a:solidFill>
                </a:endParaRPr>
              </a:p>
            </p:txBody>
          </p:sp>
          <p:sp>
            <p:nvSpPr>
              <p:cNvPr id="187" name="Rectangle 234"/>
              <p:cNvSpPr>
                <a:spLocks noChangeArrowheads="1"/>
              </p:cNvSpPr>
              <p:nvPr/>
            </p:nvSpPr>
            <p:spPr bwMode="auto">
              <a:xfrm>
                <a:off x="2084037" y="1911968"/>
                <a:ext cx="46037" cy="123825"/>
              </a:xfrm>
              <a:prstGeom prst="rect">
                <a:avLst/>
              </a:prstGeom>
              <a:noFill/>
              <a:ln w="9525">
                <a:noFill/>
                <a:miter lim="800000"/>
                <a:headEnd/>
                <a:tailEnd/>
              </a:ln>
            </p:spPr>
            <p:txBody>
              <a:bodyPr lIns="0" tIns="0" rIns="0" bIns="0">
                <a:spAutoFit/>
              </a:bodyPr>
              <a:lstStyle/>
              <a:p>
                <a:pPr marL="361950" indent="-361950" defTabSz="966788" fontAlgn="base">
                  <a:spcBef>
                    <a:spcPct val="0"/>
                  </a:spcBef>
                  <a:spcAft>
                    <a:spcPct val="0"/>
                  </a:spcAft>
                  <a:tabLst>
                    <a:tab pos="188913" algn="l"/>
                  </a:tabLst>
                </a:pPr>
                <a:r>
                  <a:rPr lang="en-US" sz="800" dirty="0">
                    <a:solidFill>
                      <a:srgbClr val="000000"/>
                    </a:solidFill>
                  </a:rPr>
                  <a:t>1</a:t>
                </a:r>
                <a:endParaRPr lang="en-US" dirty="0">
                  <a:solidFill>
                    <a:srgbClr val="000000"/>
                  </a:solidFill>
                </a:endParaRPr>
              </a:p>
            </p:txBody>
          </p:sp>
          <p:sp>
            <p:nvSpPr>
              <p:cNvPr id="188" name="Line 241"/>
              <p:cNvSpPr>
                <a:spLocks noChangeShapeType="1"/>
              </p:cNvSpPr>
              <p:nvPr/>
            </p:nvSpPr>
            <p:spPr bwMode="auto">
              <a:xfrm flipH="1">
                <a:off x="864073" y="3982068"/>
                <a:ext cx="280988" cy="7143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89" name="Freeform 242"/>
              <p:cNvSpPr>
                <a:spLocks noEditPoints="1"/>
              </p:cNvSpPr>
              <p:nvPr/>
            </p:nvSpPr>
            <p:spPr bwMode="auto">
              <a:xfrm>
                <a:off x="864073" y="4544043"/>
                <a:ext cx="96838" cy="152400"/>
              </a:xfrm>
              <a:custGeom>
                <a:avLst/>
                <a:gdLst>
                  <a:gd name="T0" fmla="*/ 0 w 66"/>
                  <a:gd name="T1" fmla="*/ 241935022 h 96"/>
                  <a:gd name="T2" fmla="*/ 0 w 66"/>
                  <a:gd name="T3" fmla="*/ 0 h 96"/>
                  <a:gd name="T4" fmla="*/ 0 w 66"/>
                  <a:gd name="T5" fmla="*/ 241935022 h 96"/>
                  <a:gd name="T6" fmla="*/ 142084802 w 66"/>
                  <a:gd name="T7" fmla="*/ 75604688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0" y="96"/>
                    </a:moveTo>
                    <a:lnTo>
                      <a:pt x="0" y="0"/>
                    </a:lnTo>
                    <a:moveTo>
                      <a:pt x="0" y="96"/>
                    </a:moveTo>
                    <a:lnTo>
                      <a:pt x="66" y="3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0" name="Rectangle 244"/>
              <p:cNvSpPr>
                <a:spLocks noChangeArrowheads="1"/>
              </p:cNvSpPr>
              <p:nvPr/>
            </p:nvSpPr>
            <p:spPr bwMode="auto">
              <a:xfrm>
                <a:off x="1135536" y="4153518"/>
                <a:ext cx="155575"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91" name="Rectangle 245"/>
              <p:cNvSpPr>
                <a:spLocks noChangeArrowheads="1"/>
              </p:cNvSpPr>
              <p:nvPr/>
            </p:nvSpPr>
            <p:spPr bwMode="auto">
              <a:xfrm>
                <a:off x="1041873" y="4432918"/>
                <a:ext cx="777875"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+procedure</a:t>
                </a:r>
                <a:endParaRPr lang="en-US" sz="3600">
                  <a:solidFill>
                    <a:srgbClr val="000000"/>
                  </a:solidFill>
                </a:endParaRPr>
              </a:p>
            </p:txBody>
          </p:sp>
          <p:sp>
            <p:nvSpPr>
              <p:cNvPr id="192" name="Rectangle 246"/>
              <p:cNvSpPr>
                <a:spLocks noChangeArrowheads="1"/>
              </p:cNvSpPr>
              <p:nvPr/>
            </p:nvSpPr>
            <p:spPr bwMode="auto">
              <a:xfrm>
                <a:off x="687861" y="4486893"/>
                <a:ext cx="57150"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sp>
            <p:nvSpPr>
              <p:cNvPr id="193" name="Line 258"/>
              <p:cNvSpPr>
                <a:spLocks noChangeShapeType="1"/>
              </p:cNvSpPr>
              <p:nvPr/>
            </p:nvSpPr>
            <p:spPr bwMode="auto">
              <a:xfrm flipH="1" flipV="1">
                <a:off x="1989611" y="3953493"/>
                <a:ext cx="782637" cy="7524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4" name="Freeform 259"/>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solidFill>
                <a:srgbClr val="000000"/>
              </a:solidFill>
              <a:ln w="9525">
                <a:noFill/>
                <a:round/>
                <a:headEnd/>
                <a:tailEnd/>
              </a:ln>
            </p:spPr>
            <p:txBody>
              <a:bodyPr/>
              <a:lstStyle/>
              <a:p>
                <a:pPr fontAlgn="base">
                  <a:spcBef>
                    <a:spcPct val="0"/>
                  </a:spcBef>
                  <a:spcAft>
                    <a:spcPct val="0"/>
                  </a:spcAft>
                </a:pPr>
                <a:endParaRPr lang="en-AU">
                  <a:solidFill>
                    <a:srgbClr val="000000"/>
                  </a:solidFill>
                </a:endParaRPr>
              </a:p>
            </p:txBody>
          </p:sp>
          <p:sp>
            <p:nvSpPr>
              <p:cNvPr id="195" name="Freeform 260"/>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6" name="Freeform 261"/>
              <p:cNvSpPr>
                <a:spLocks noEditPoints="1"/>
              </p:cNvSpPr>
              <p:nvPr/>
            </p:nvSpPr>
            <p:spPr bwMode="auto">
              <a:xfrm>
                <a:off x="2640486" y="4572618"/>
                <a:ext cx="131762" cy="133350"/>
              </a:xfrm>
              <a:custGeom>
                <a:avLst/>
                <a:gdLst>
                  <a:gd name="T0" fmla="*/ 192902522 w 90"/>
                  <a:gd name="T1" fmla="*/ 211693147 h 84"/>
                  <a:gd name="T2" fmla="*/ 102881244 w 90"/>
                  <a:gd name="T3" fmla="*/ 0 h 84"/>
                  <a:gd name="T4" fmla="*/ 192902522 w 90"/>
                  <a:gd name="T5" fmla="*/ 211693147 h 84"/>
                  <a:gd name="T6" fmla="*/ 0 w 90"/>
                  <a:gd name="T7" fmla="*/ 136088438 h 84"/>
                  <a:gd name="T8" fmla="*/ 0 60000 65536"/>
                  <a:gd name="T9" fmla="*/ 0 60000 65536"/>
                  <a:gd name="T10" fmla="*/ 0 60000 65536"/>
                  <a:gd name="T11" fmla="*/ 0 60000 65536"/>
                  <a:gd name="T12" fmla="*/ 0 w 90"/>
                  <a:gd name="T13" fmla="*/ 0 h 84"/>
                  <a:gd name="T14" fmla="*/ 90 w 90"/>
                  <a:gd name="T15" fmla="*/ 84 h 84"/>
                </a:gdLst>
                <a:ahLst/>
                <a:cxnLst>
                  <a:cxn ang="T8">
                    <a:pos x="T0" y="T1"/>
                  </a:cxn>
                  <a:cxn ang="T9">
                    <a:pos x="T2" y="T3"/>
                  </a:cxn>
                  <a:cxn ang="T10">
                    <a:pos x="T4" y="T5"/>
                  </a:cxn>
                  <a:cxn ang="T11">
                    <a:pos x="T6" y="T7"/>
                  </a:cxn>
                </a:cxnLst>
                <a:rect l="T12" t="T13" r="T14" b="T15"/>
                <a:pathLst>
                  <a:path w="90" h="84">
                    <a:moveTo>
                      <a:pt x="90" y="84"/>
                    </a:moveTo>
                    <a:lnTo>
                      <a:pt x="48" y="0"/>
                    </a:lnTo>
                    <a:moveTo>
                      <a:pt x="90" y="84"/>
                    </a:moveTo>
                    <a:lnTo>
                      <a:pt x="0" y="54"/>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7" name="Rectangle 262"/>
              <p:cNvSpPr>
                <a:spLocks noChangeArrowheads="1"/>
              </p:cNvSpPr>
              <p:nvPr/>
            </p:nvSpPr>
            <p:spPr bwMode="auto">
              <a:xfrm>
                <a:off x="2842098" y="4463080"/>
                <a:ext cx="465138" cy="18573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+result</a:t>
                </a:r>
                <a:endParaRPr lang="en-US" sz="3600">
                  <a:solidFill>
                    <a:srgbClr val="000000"/>
                  </a:solidFill>
                </a:endParaRPr>
              </a:p>
            </p:txBody>
          </p:sp>
        </p:grpSp>
      </p:grpSp>
      <p:pic>
        <p:nvPicPr>
          <p:cNvPr id="154" name="Picture 153" descr="SatTelFlaF3L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813" y="30834"/>
            <a:ext cx="4595482" cy="3199012"/>
          </a:xfrm>
          <a:prstGeom prst="rect">
            <a:avLst/>
          </a:prstGeom>
        </p:spPr>
      </p:pic>
      <p:sp>
        <p:nvSpPr>
          <p:cNvPr id="156" name="Right Arrow 155"/>
          <p:cNvSpPr/>
          <p:nvPr/>
        </p:nvSpPr>
        <p:spPr bwMode="auto">
          <a:xfrm rot="21309732">
            <a:off x="3688198" y="2777979"/>
            <a:ext cx="2853134" cy="461796"/>
          </a:xfrm>
          <a:prstGeom prst="rightArrow">
            <a:avLst/>
          </a:prstGeom>
          <a:gradFill flip="none" rotWithShape="1">
            <a:gsLst>
              <a:gs pos="66000">
                <a:schemeClr val="tx2">
                  <a:lumMod val="25000"/>
                  <a:lumOff val="75000"/>
                </a:schemeClr>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Stage Height</a:t>
            </a:r>
            <a:endParaRPr lang="en-US" sz="1400" b="1" dirty="0">
              <a:solidFill>
                <a:srgbClr val="000000"/>
              </a:solidFill>
            </a:endParaRPr>
          </a:p>
        </p:txBody>
      </p:sp>
      <p:sp>
        <p:nvSpPr>
          <p:cNvPr id="15" name="TextBox 14"/>
          <p:cNvSpPr txBox="1"/>
          <p:nvPr/>
        </p:nvSpPr>
        <p:spPr>
          <a:xfrm>
            <a:off x="277288" y="5220865"/>
            <a:ext cx="1731940" cy="474625"/>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B996D5">
                    <a:lumMod val="75000"/>
                  </a:srgbClr>
                </a:solidFill>
              </a:rPr>
              <a:t>Water level measurement</a:t>
            </a:r>
          </a:p>
        </p:txBody>
      </p:sp>
      <p:grpSp>
        <p:nvGrpSpPr>
          <p:cNvPr id="3" name="Group 2"/>
          <p:cNvGrpSpPr/>
          <p:nvPr/>
        </p:nvGrpSpPr>
        <p:grpSpPr>
          <a:xfrm>
            <a:off x="2052670" y="1385389"/>
            <a:ext cx="4215687" cy="1322784"/>
            <a:chOff x="2052670" y="1385389"/>
            <a:chExt cx="4215687" cy="1322784"/>
          </a:xfrm>
        </p:grpSpPr>
        <p:sp>
          <p:nvSpPr>
            <p:cNvPr id="342" name="TextBox 341"/>
            <p:cNvSpPr txBox="1"/>
            <p:nvPr/>
          </p:nvSpPr>
          <p:spPr>
            <a:xfrm>
              <a:off x="2052670" y="2127861"/>
              <a:ext cx="2039840" cy="309398"/>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ED982D"/>
                  </a:solidFill>
                  <a:effectLst>
                    <a:outerShdw blurRad="50800" dist="38100" dir="2700000" algn="tl" rotWithShape="0">
                      <a:srgbClr val="000000">
                        <a:alpha val="43000"/>
                      </a:srgbClr>
                    </a:outerShdw>
                  </a:effectLst>
                </a:rPr>
                <a:t>sampl</a:t>
              </a:r>
              <a:r>
                <a:rPr lang="en-US" sz="1400" b="1" i="1" u="sng" dirty="0" smtClean="0">
                  <a:solidFill>
                    <a:srgbClr val="ED982D"/>
                  </a:solidFill>
                  <a:effectLst>
                    <a:outerShdw blurRad="50800" dist="38100" dir="2700000" algn="tl" rotWithShape="0">
                      <a:srgbClr val="000000">
                        <a:alpha val="43000"/>
                      </a:srgbClr>
                    </a:outerShdw>
                  </a:effectLst>
                </a:rPr>
                <a:t>ing</a:t>
              </a:r>
              <a:r>
                <a:rPr lang="en-US" sz="1400" b="1" i="1" dirty="0" smtClean="0">
                  <a:solidFill>
                    <a:srgbClr val="ED982D"/>
                  </a:solidFill>
                  <a:effectLst>
                    <a:outerShdw blurRad="50800" dist="38100" dir="2700000" algn="tl" rotWithShape="0">
                      <a:srgbClr val="000000">
                        <a:alpha val="43000"/>
                      </a:srgbClr>
                    </a:outerShdw>
                  </a:effectLst>
                </a:rPr>
                <a:t> feature</a:t>
              </a:r>
            </a:p>
          </p:txBody>
        </p:sp>
        <p:sp>
          <p:nvSpPr>
            <p:cNvPr id="155" name="Right Arrow 154"/>
            <p:cNvSpPr/>
            <p:nvPr/>
          </p:nvSpPr>
          <p:spPr bwMode="auto">
            <a:xfrm>
              <a:off x="3309930" y="1385389"/>
              <a:ext cx="2873736" cy="461796"/>
            </a:xfrm>
            <a:prstGeom prst="rightArrow">
              <a:avLst/>
            </a:prstGeom>
            <a:gradFill flip="none" rotWithShape="1">
              <a:gsLst>
                <a:gs pos="52000">
                  <a:schemeClr val="accent2"/>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Stream Gage</a:t>
              </a:r>
              <a:endParaRPr lang="en-US" sz="1400" b="1" dirty="0">
                <a:solidFill>
                  <a:srgbClr val="000000"/>
                </a:solidFill>
              </a:endParaRPr>
            </a:p>
          </p:txBody>
        </p:sp>
        <p:sp>
          <p:nvSpPr>
            <p:cNvPr id="157" name="TextBox 156"/>
            <p:cNvSpPr txBox="1"/>
            <p:nvPr/>
          </p:nvSpPr>
          <p:spPr>
            <a:xfrm>
              <a:off x="4618507" y="2127861"/>
              <a:ext cx="1649850" cy="580312"/>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prstClr val="white"/>
                  </a:solidFill>
                </a:rPr>
                <a:t>River is a </a:t>
              </a:r>
            </a:p>
            <a:p>
              <a:pPr algn="ctr" eaLnBrk="0" fontAlgn="base" hangingPunct="0">
                <a:lnSpc>
                  <a:spcPts val="1800"/>
                </a:lnSpc>
                <a:spcBef>
                  <a:spcPct val="0"/>
                </a:spcBef>
                <a:spcAft>
                  <a:spcPct val="0"/>
                </a:spcAft>
              </a:pPr>
              <a:r>
                <a:rPr lang="en-US" sz="1400" b="1" i="1" dirty="0" smtClean="0">
                  <a:solidFill>
                    <a:prstClr val="white"/>
                  </a:solidFill>
                </a:rPr>
                <a:t>sampl</a:t>
              </a:r>
              <a:r>
                <a:rPr lang="en-US" sz="1400" b="1" i="1" u="sng" dirty="0" smtClean="0">
                  <a:solidFill>
                    <a:prstClr val="white"/>
                  </a:solidFill>
                </a:rPr>
                <a:t>ed</a:t>
              </a:r>
              <a:r>
                <a:rPr lang="en-US" sz="1400" b="1" i="1" dirty="0" smtClean="0">
                  <a:solidFill>
                    <a:prstClr val="white"/>
                  </a:solidFill>
                </a:rPr>
                <a:t> feature</a:t>
              </a:r>
            </a:p>
          </p:txBody>
        </p:sp>
      </p:grpSp>
      <p:sp>
        <p:nvSpPr>
          <p:cNvPr id="181" name="Right Arrow 180"/>
          <p:cNvSpPr/>
          <p:nvPr/>
        </p:nvSpPr>
        <p:spPr bwMode="auto">
          <a:xfrm rot="20920639">
            <a:off x="3244830" y="4386170"/>
            <a:ext cx="2217081" cy="461796"/>
          </a:xfrm>
          <a:prstGeom prst="rightArrow">
            <a:avLst/>
          </a:prstGeom>
          <a:gradFill>
            <a:gsLst>
              <a:gs pos="0">
                <a:schemeClr val="accent1">
                  <a:lumMod val="60000"/>
                  <a:lumOff val="40000"/>
                </a:schemeClr>
              </a:gs>
              <a:gs pos="64000">
                <a:schemeClr val="accent1">
                  <a:tint val="50000"/>
                  <a:shade val="100000"/>
                  <a:satMod val="350000"/>
                </a:schemeClr>
              </a:gs>
              <a:gs pos="100000">
                <a:schemeClr val="bg1"/>
              </a:gs>
            </a:gsLst>
            <a:lin ang="84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Time series of values</a:t>
            </a:r>
            <a:endParaRPr lang="en-US" sz="1400" b="1" dirty="0">
              <a:solidFill>
                <a:srgbClr val="000000"/>
              </a:solidFill>
            </a:endParaRPr>
          </a:p>
        </p:txBody>
      </p:sp>
      <p:sp>
        <p:nvSpPr>
          <p:cNvPr id="161" name="TextBox 160"/>
          <p:cNvSpPr txBox="1"/>
          <p:nvPr/>
        </p:nvSpPr>
        <p:spPr>
          <a:xfrm>
            <a:off x="6050887" y="5971110"/>
            <a:ext cx="3038736" cy="187580"/>
          </a:xfrm>
          <a:prstGeom prst="rect">
            <a:avLst/>
          </a:prstGeom>
          <a:noFill/>
          <a:effectLst/>
        </p:spPr>
        <p:txBody>
          <a:bodyPr wrap="square" lIns="0" tIns="0" rIns="0" bIns="0" rtlCol="0">
            <a:noAutofit/>
          </a:bodyPr>
          <a:lstStyle/>
          <a:p>
            <a:pPr algn="r" defTabSz="457200">
              <a:defRPr/>
            </a:pPr>
            <a:r>
              <a:rPr lang="en-US" sz="1100" dirty="0">
                <a:solidFill>
                  <a:prstClr val="black"/>
                </a:solidFill>
              </a:rPr>
              <a:t>Source: </a:t>
            </a:r>
            <a:r>
              <a:rPr lang="en-US" sz="1100" dirty="0" smtClean="0">
                <a:solidFill>
                  <a:prstClr val="black"/>
                </a:solidFill>
              </a:rPr>
              <a:t>USGS</a:t>
            </a:r>
            <a:endParaRPr lang="en-US" sz="1100" dirty="0">
              <a:solidFill>
                <a:prstClr val="black"/>
              </a:solidFill>
            </a:endParaRPr>
          </a:p>
          <a:p>
            <a:pPr algn="r"/>
            <a:endParaRPr lang="en-US" sz="1100" dirty="0">
              <a:solidFill>
                <a:prstClr val="black"/>
              </a:solidFill>
            </a:endParaRPr>
          </a:p>
          <a:p>
            <a:pPr algn="r" eaLnBrk="0" hangingPunct="0">
              <a:lnSpc>
                <a:spcPts val="1800"/>
              </a:lnSpc>
            </a:pPr>
            <a:endParaRPr lang="en-US" sz="1100" b="1" dirty="0" smtClean="0">
              <a:solidFill>
                <a:prstClr val="black"/>
              </a:solidFill>
            </a:endParaRPr>
          </a:p>
        </p:txBody>
      </p:sp>
      <p:sp>
        <p:nvSpPr>
          <p:cNvPr id="163" name="TextBox 162"/>
          <p:cNvSpPr txBox="1"/>
          <p:nvPr/>
        </p:nvSpPr>
        <p:spPr>
          <a:xfrm>
            <a:off x="125899" y="1086886"/>
            <a:ext cx="1542460" cy="563435"/>
          </a:xfrm>
          <a:prstGeom prst="rect">
            <a:avLst/>
          </a:prstGeom>
          <a:noFill/>
          <a:effectLst/>
        </p:spPr>
        <p:txBody>
          <a:bodyPr wrap="square" lIns="0" tIns="0" rIns="0" bIns="0" rtlCol="0">
            <a:noAutofit/>
          </a:bodyPr>
          <a:lstStyle/>
          <a:p>
            <a:pPr eaLnBrk="0" hangingPunct="0">
              <a:lnSpc>
                <a:spcPts val="1800"/>
              </a:lnSpc>
            </a:pPr>
            <a:r>
              <a:rPr lang="en-US" sz="1400" i="1" dirty="0" smtClean="0">
                <a:solidFill>
                  <a:prstClr val="black"/>
                </a:solidFill>
                <a:latin typeface="Candara"/>
                <a:cs typeface="Candara"/>
              </a:rPr>
              <a:t>(WaterML2 Part 1)</a:t>
            </a:r>
          </a:p>
        </p:txBody>
      </p:sp>
    </p:spTree>
    <p:extLst>
      <p:ext uri="{BB962C8B-B14F-4D97-AF65-F5344CB8AC3E}">
        <p14:creationId xmlns:p14="http://schemas.microsoft.com/office/powerpoint/2010/main" val="303062709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24025"/>
          </a:xfrm>
        </p:spPr>
        <p:txBody>
          <a:bodyPr/>
          <a:lstStyle/>
          <a:p>
            <a:r>
              <a:rPr lang="en-US" dirty="0" smtClean="0"/>
              <a:t>Workflows</a:t>
            </a:r>
            <a:endParaRPr lang="en-US" dirty="0"/>
          </a:p>
        </p:txBody>
      </p:sp>
      <p:sp>
        <p:nvSpPr>
          <p:cNvPr id="6" name="Chevron 5"/>
          <p:cNvSpPr/>
          <p:nvPr/>
        </p:nvSpPr>
        <p:spPr>
          <a:xfrm rot="5400000">
            <a:off x="303136" y="1226793"/>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529207" y="1549125"/>
            <a:ext cx="1019875" cy="707886"/>
          </a:xfrm>
          <a:prstGeom prst="rect">
            <a:avLst/>
          </a:prstGeom>
          <a:noFill/>
        </p:spPr>
        <p:txBody>
          <a:bodyPr wrap="square" rtlCol="0">
            <a:spAutoFit/>
          </a:bodyPr>
          <a:lstStyle/>
          <a:p>
            <a:pPr algn="ctr"/>
            <a:r>
              <a:rPr lang="en-US" sz="2000" b="1" dirty="0" smtClean="0">
                <a:solidFill>
                  <a:srgbClr val="064573"/>
                </a:solidFill>
              </a:rPr>
              <a:t>Stage Height</a:t>
            </a:r>
            <a:endParaRPr lang="en-US" sz="2000" b="1" dirty="0">
              <a:solidFill>
                <a:srgbClr val="064573"/>
              </a:solidFill>
            </a:endParaRPr>
          </a:p>
        </p:txBody>
      </p:sp>
      <p:sp>
        <p:nvSpPr>
          <p:cNvPr id="8" name="Chevron 7"/>
          <p:cNvSpPr/>
          <p:nvPr/>
        </p:nvSpPr>
        <p:spPr>
          <a:xfrm rot="5400000">
            <a:off x="303136" y="2547291"/>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384930" y="2917733"/>
            <a:ext cx="1289234" cy="707886"/>
          </a:xfrm>
          <a:prstGeom prst="rect">
            <a:avLst/>
          </a:prstGeom>
          <a:noFill/>
        </p:spPr>
        <p:txBody>
          <a:bodyPr wrap="square" rtlCol="0">
            <a:spAutoFit/>
          </a:bodyPr>
          <a:lstStyle/>
          <a:p>
            <a:pPr algn="ctr"/>
            <a:r>
              <a:rPr lang="en-US" sz="2000" b="1" dirty="0" smtClean="0">
                <a:solidFill>
                  <a:srgbClr val="064573"/>
                </a:solidFill>
              </a:rPr>
              <a:t>Discharge Value</a:t>
            </a:r>
            <a:endParaRPr lang="en-US" sz="2000" b="1" dirty="0">
              <a:solidFill>
                <a:srgbClr val="064573"/>
              </a:solidFill>
            </a:endParaRPr>
          </a:p>
        </p:txBody>
      </p:sp>
      <p:sp>
        <p:nvSpPr>
          <p:cNvPr id="10" name="Chevron 9"/>
          <p:cNvSpPr/>
          <p:nvPr/>
        </p:nvSpPr>
        <p:spPr>
          <a:xfrm rot="5400000">
            <a:off x="303136" y="3859807"/>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384930" y="4230249"/>
            <a:ext cx="1289234" cy="707886"/>
          </a:xfrm>
          <a:prstGeom prst="rect">
            <a:avLst/>
          </a:prstGeom>
          <a:noFill/>
        </p:spPr>
        <p:txBody>
          <a:bodyPr wrap="square" rtlCol="0">
            <a:spAutoFit/>
          </a:bodyPr>
          <a:lstStyle/>
          <a:p>
            <a:pPr algn="ctr"/>
            <a:r>
              <a:rPr lang="en-US" sz="2000" b="1" dirty="0" smtClean="0">
                <a:solidFill>
                  <a:srgbClr val="0D8BE6">
                    <a:lumMod val="50000"/>
                  </a:srgbClr>
                </a:solidFill>
              </a:rPr>
              <a:t>Rating Curve</a:t>
            </a:r>
            <a:endParaRPr lang="en-US" sz="2000" b="1" dirty="0">
              <a:solidFill>
                <a:srgbClr val="0D8BE6">
                  <a:lumMod val="50000"/>
                </a:srgbClr>
              </a:solidFill>
            </a:endParaRPr>
          </a:p>
        </p:txBody>
      </p:sp>
      <p:sp>
        <p:nvSpPr>
          <p:cNvPr id="12" name="Chevron 11"/>
          <p:cNvSpPr/>
          <p:nvPr/>
        </p:nvSpPr>
        <p:spPr>
          <a:xfrm rot="5400000">
            <a:off x="240923" y="5215484"/>
            <a:ext cx="1586862"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384930" y="5533336"/>
            <a:ext cx="1289234" cy="841256"/>
          </a:xfrm>
          <a:prstGeom prst="rect">
            <a:avLst/>
          </a:prstGeom>
          <a:noFill/>
        </p:spPr>
        <p:txBody>
          <a:bodyPr wrap="square" rtlCol="0">
            <a:spAutoFit/>
          </a:bodyPr>
          <a:lstStyle/>
          <a:p>
            <a:pPr algn="ctr">
              <a:lnSpc>
                <a:spcPct val="80000"/>
              </a:lnSpc>
            </a:pPr>
            <a:r>
              <a:rPr lang="en-US" sz="2000" b="1" dirty="0" smtClean="0">
                <a:solidFill>
                  <a:srgbClr val="000000"/>
                </a:solidFill>
              </a:rPr>
              <a:t>Discharge Time Series</a:t>
            </a:r>
            <a:endParaRPr lang="en-US" sz="2000" b="1" dirty="0">
              <a:solidFill>
                <a:srgbClr val="000000"/>
              </a:solidFill>
            </a:endParaRPr>
          </a:p>
        </p:txBody>
      </p:sp>
      <p:sp>
        <p:nvSpPr>
          <p:cNvPr id="14" name="TextBox 13"/>
          <p:cNvSpPr txBox="1"/>
          <p:nvPr/>
        </p:nvSpPr>
        <p:spPr>
          <a:xfrm>
            <a:off x="1674164" y="1327821"/>
            <a:ext cx="2655494" cy="646331"/>
          </a:xfrm>
          <a:prstGeom prst="rect">
            <a:avLst/>
          </a:prstGeom>
          <a:solidFill>
            <a:schemeClr val="tx1"/>
          </a:solidFill>
        </p:spPr>
        <p:txBody>
          <a:bodyPr wrap="square" rtlCol="0">
            <a:spAutoFit/>
          </a:bodyPr>
          <a:lstStyle/>
          <a:p>
            <a:r>
              <a:rPr lang="en-US" dirty="0" smtClean="0">
                <a:solidFill>
                  <a:srgbClr val="064573"/>
                </a:solidFill>
              </a:rPr>
              <a:t>Measured with water level recorder</a:t>
            </a:r>
            <a:endParaRPr lang="en-US" dirty="0">
              <a:solidFill>
                <a:srgbClr val="064573"/>
              </a:solidFill>
            </a:endParaRPr>
          </a:p>
        </p:txBody>
      </p:sp>
      <p:sp>
        <p:nvSpPr>
          <p:cNvPr id="15" name="TextBox 14"/>
          <p:cNvSpPr txBox="1"/>
          <p:nvPr/>
        </p:nvSpPr>
        <p:spPr>
          <a:xfrm>
            <a:off x="1674164" y="2427202"/>
            <a:ext cx="2655494" cy="923330"/>
          </a:xfrm>
          <a:prstGeom prst="rect">
            <a:avLst/>
          </a:prstGeom>
          <a:solidFill>
            <a:schemeClr val="tx1"/>
          </a:solidFill>
        </p:spPr>
        <p:txBody>
          <a:bodyPr wrap="square" rtlCol="0">
            <a:spAutoFit/>
          </a:bodyPr>
          <a:lstStyle/>
          <a:p>
            <a:r>
              <a:rPr lang="en-US" dirty="0" smtClean="0">
                <a:solidFill>
                  <a:srgbClr val="064573"/>
                </a:solidFill>
              </a:rPr>
              <a:t>Measured with stream flow meter at a point in time</a:t>
            </a:r>
            <a:endParaRPr lang="en-US" dirty="0">
              <a:solidFill>
                <a:srgbClr val="064573"/>
              </a:solidFill>
            </a:endParaRPr>
          </a:p>
        </p:txBody>
      </p:sp>
      <p:sp>
        <p:nvSpPr>
          <p:cNvPr id="16" name="TextBox 15"/>
          <p:cNvSpPr txBox="1"/>
          <p:nvPr/>
        </p:nvSpPr>
        <p:spPr>
          <a:xfrm>
            <a:off x="1674163" y="3729909"/>
            <a:ext cx="2655495" cy="923330"/>
          </a:xfrm>
          <a:prstGeom prst="rect">
            <a:avLst/>
          </a:prstGeom>
          <a:solidFill>
            <a:schemeClr val="tx1">
              <a:alpha val="95000"/>
            </a:schemeClr>
          </a:solidFill>
        </p:spPr>
        <p:txBody>
          <a:bodyPr wrap="square" rtlCol="0">
            <a:spAutoFit/>
          </a:bodyPr>
          <a:lstStyle/>
          <a:p>
            <a:r>
              <a:rPr lang="en-US" dirty="0" smtClean="0">
                <a:solidFill>
                  <a:srgbClr val="064573"/>
                </a:solidFill>
              </a:rPr>
              <a:t>Derived from stage vs. discharge measurements over time at cross-section</a:t>
            </a:r>
            <a:endParaRPr lang="en-US" dirty="0">
              <a:solidFill>
                <a:srgbClr val="064573"/>
              </a:solidFill>
            </a:endParaRPr>
          </a:p>
        </p:txBody>
      </p:sp>
      <p:sp>
        <p:nvSpPr>
          <p:cNvPr id="17" name="TextBox 16"/>
          <p:cNvSpPr txBox="1"/>
          <p:nvPr/>
        </p:nvSpPr>
        <p:spPr>
          <a:xfrm>
            <a:off x="1674164" y="5023373"/>
            <a:ext cx="2655495" cy="923330"/>
          </a:xfrm>
          <a:prstGeom prst="rect">
            <a:avLst/>
          </a:prstGeom>
          <a:solidFill>
            <a:schemeClr val="tx1">
              <a:alpha val="55000"/>
            </a:schemeClr>
          </a:solidFill>
        </p:spPr>
        <p:txBody>
          <a:bodyPr wrap="square" rtlCol="0">
            <a:spAutoFit/>
          </a:bodyPr>
          <a:lstStyle/>
          <a:p>
            <a:r>
              <a:rPr lang="en-US" dirty="0" smtClean="0">
                <a:solidFill>
                  <a:srgbClr val="000000"/>
                </a:solidFill>
              </a:rPr>
              <a:t>Apply rating curve to convert stage height to discharge </a:t>
            </a:r>
            <a:r>
              <a:rPr lang="en-US" dirty="0">
                <a:solidFill>
                  <a:srgbClr val="000000"/>
                </a:solidFill>
              </a:rPr>
              <a:t>time series </a:t>
            </a:r>
          </a:p>
        </p:txBody>
      </p:sp>
      <p:sp>
        <p:nvSpPr>
          <p:cNvPr id="23" name="TextBox 22"/>
          <p:cNvSpPr txBox="1"/>
          <p:nvPr/>
        </p:nvSpPr>
        <p:spPr>
          <a:xfrm>
            <a:off x="77043" y="1475786"/>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1</a:t>
            </a:r>
            <a:endParaRPr lang="en-US" sz="2800" b="1" dirty="0">
              <a:solidFill>
                <a:srgbClr val="F2D908">
                  <a:lumMod val="60000"/>
                  <a:lumOff val="40000"/>
                </a:srgbClr>
              </a:solidFill>
            </a:endParaRPr>
          </a:p>
        </p:txBody>
      </p:sp>
      <p:sp>
        <p:nvSpPr>
          <p:cNvPr id="24" name="TextBox 23"/>
          <p:cNvSpPr txBox="1"/>
          <p:nvPr/>
        </p:nvSpPr>
        <p:spPr>
          <a:xfrm>
            <a:off x="37085" y="2827312"/>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2</a:t>
            </a:r>
            <a:endParaRPr lang="en-US" sz="2800" b="1" dirty="0">
              <a:solidFill>
                <a:srgbClr val="F2D908">
                  <a:lumMod val="60000"/>
                  <a:lumOff val="40000"/>
                </a:srgbClr>
              </a:solidFill>
            </a:endParaRPr>
          </a:p>
        </p:txBody>
      </p:sp>
      <p:sp>
        <p:nvSpPr>
          <p:cNvPr id="25" name="TextBox 24"/>
          <p:cNvSpPr txBox="1"/>
          <p:nvPr/>
        </p:nvSpPr>
        <p:spPr>
          <a:xfrm>
            <a:off x="37085" y="4140270"/>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3</a:t>
            </a:r>
            <a:endParaRPr lang="en-US" sz="2800" b="1" dirty="0">
              <a:solidFill>
                <a:srgbClr val="F2D908">
                  <a:lumMod val="60000"/>
                  <a:lumOff val="40000"/>
                </a:srgbClr>
              </a:solidFill>
            </a:endParaRPr>
          </a:p>
        </p:txBody>
      </p:sp>
      <p:sp>
        <p:nvSpPr>
          <p:cNvPr id="26" name="TextBox 25"/>
          <p:cNvSpPr txBox="1"/>
          <p:nvPr/>
        </p:nvSpPr>
        <p:spPr>
          <a:xfrm>
            <a:off x="37085" y="5392705"/>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4</a:t>
            </a:r>
            <a:endParaRPr lang="en-US" sz="2800" b="1" dirty="0">
              <a:solidFill>
                <a:srgbClr val="F2D908">
                  <a:lumMod val="60000"/>
                  <a:lumOff val="40000"/>
                </a:srgbClr>
              </a:solidFill>
            </a:endParaRPr>
          </a:p>
        </p:txBody>
      </p:sp>
      <p:sp>
        <p:nvSpPr>
          <p:cNvPr id="27" name="Chevron 26"/>
          <p:cNvSpPr/>
          <p:nvPr/>
        </p:nvSpPr>
        <p:spPr>
          <a:xfrm rot="16200000">
            <a:off x="7355552" y="855221"/>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8" name="TextBox 27"/>
          <p:cNvSpPr txBox="1"/>
          <p:nvPr/>
        </p:nvSpPr>
        <p:spPr>
          <a:xfrm>
            <a:off x="7562381" y="931474"/>
            <a:ext cx="1019875" cy="707886"/>
          </a:xfrm>
          <a:prstGeom prst="rect">
            <a:avLst/>
          </a:prstGeom>
          <a:noFill/>
        </p:spPr>
        <p:txBody>
          <a:bodyPr wrap="square" rtlCol="0">
            <a:spAutoFit/>
          </a:bodyPr>
          <a:lstStyle/>
          <a:p>
            <a:pPr algn="ctr"/>
            <a:r>
              <a:rPr lang="en-US" sz="2000" b="1" dirty="0" smtClean="0">
                <a:solidFill>
                  <a:srgbClr val="000000"/>
                </a:solidFill>
              </a:rPr>
              <a:t>Flood</a:t>
            </a:r>
            <a:br>
              <a:rPr lang="en-US" sz="2000" b="1" dirty="0" smtClean="0">
                <a:solidFill>
                  <a:srgbClr val="000000"/>
                </a:solidFill>
              </a:rPr>
            </a:br>
            <a:r>
              <a:rPr lang="en-US" sz="2000" b="1" dirty="0" smtClean="0">
                <a:solidFill>
                  <a:srgbClr val="000000"/>
                </a:solidFill>
              </a:rPr>
              <a:t>Maps</a:t>
            </a:r>
            <a:endParaRPr lang="en-US" sz="2000" b="1" dirty="0">
              <a:solidFill>
                <a:srgbClr val="000000"/>
              </a:solidFill>
            </a:endParaRPr>
          </a:p>
        </p:txBody>
      </p:sp>
      <p:sp>
        <p:nvSpPr>
          <p:cNvPr id="29" name="Chevron 28"/>
          <p:cNvSpPr/>
          <p:nvPr/>
        </p:nvSpPr>
        <p:spPr>
          <a:xfrm rot="16200000">
            <a:off x="7355552" y="2031389"/>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0" name="TextBox 29"/>
          <p:cNvSpPr txBox="1"/>
          <p:nvPr/>
        </p:nvSpPr>
        <p:spPr>
          <a:xfrm>
            <a:off x="7437346" y="2084305"/>
            <a:ext cx="1289234" cy="841256"/>
          </a:xfrm>
          <a:prstGeom prst="rect">
            <a:avLst/>
          </a:prstGeom>
          <a:noFill/>
        </p:spPr>
        <p:txBody>
          <a:bodyPr wrap="square" rtlCol="0">
            <a:spAutoFit/>
          </a:bodyPr>
          <a:lstStyle/>
          <a:p>
            <a:pPr algn="ctr">
              <a:lnSpc>
                <a:spcPct val="80000"/>
              </a:lnSpc>
            </a:pPr>
            <a:r>
              <a:rPr lang="en-US" sz="2000" b="1" dirty="0" smtClean="0">
                <a:solidFill>
                  <a:srgbClr val="000000"/>
                </a:solidFill>
              </a:rPr>
              <a:t>Stage</a:t>
            </a:r>
            <a:br>
              <a:rPr lang="en-US" sz="2000" b="1" dirty="0" smtClean="0">
                <a:solidFill>
                  <a:srgbClr val="000000"/>
                </a:solidFill>
              </a:rPr>
            </a:br>
            <a:r>
              <a:rPr lang="en-US" sz="2000" b="1" dirty="0" smtClean="0">
                <a:solidFill>
                  <a:srgbClr val="000000"/>
                </a:solidFill>
              </a:rPr>
              <a:t>Time Series</a:t>
            </a:r>
            <a:endParaRPr lang="en-US" sz="2000" b="1" dirty="0">
              <a:solidFill>
                <a:srgbClr val="000000"/>
              </a:solidFill>
            </a:endParaRPr>
          </a:p>
        </p:txBody>
      </p:sp>
      <p:sp>
        <p:nvSpPr>
          <p:cNvPr id="31" name="Chevron 30"/>
          <p:cNvSpPr/>
          <p:nvPr/>
        </p:nvSpPr>
        <p:spPr>
          <a:xfrm rot="16200000">
            <a:off x="7355552" y="3266929"/>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TextBox 31"/>
          <p:cNvSpPr txBox="1"/>
          <p:nvPr/>
        </p:nvSpPr>
        <p:spPr>
          <a:xfrm>
            <a:off x="7447273" y="3389020"/>
            <a:ext cx="1289234" cy="707886"/>
          </a:xfrm>
          <a:prstGeom prst="rect">
            <a:avLst/>
          </a:prstGeom>
          <a:noFill/>
        </p:spPr>
        <p:txBody>
          <a:bodyPr wrap="square" rtlCol="0">
            <a:spAutoFit/>
          </a:bodyPr>
          <a:lstStyle/>
          <a:p>
            <a:pPr algn="ctr"/>
            <a:r>
              <a:rPr lang="en-US" sz="2000" b="1" dirty="0" smtClean="0">
                <a:solidFill>
                  <a:srgbClr val="000000"/>
                </a:solidFill>
              </a:rPr>
              <a:t>Rating Curve</a:t>
            </a:r>
            <a:endParaRPr lang="en-US" sz="2000" b="1" dirty="0">
              <a:solidFill>
                <a:srgbClr val="000000"/>
              </a:solidFill>
            </a:endParaRPr>
          </a:p>
        </p:txBody>
      </p:sp>
      <p:sp>
        <p:nvSpPr>
          <p:cNvPr id="33" name="Chevron 32"/>
          <p:cNvSpPr/>
          <p:nvPr/>
        </p:nvSpPr>
        <p:spPr>
          <a:xfrm rot="16200000">
            <a:off x="7218203" y="4697743"/>
            <a:ext cx="1737136"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 name="TextBox 33"/>
          <p:cNvSpPr txBox="1"/>
          <p:nvPr/>
        </p:nvSpPr>
        <p:spPr>
          <a:xfrm>
            <a:off x="7437346" y="4844238"/>
            <a:ext cx="1289234" cy="841256"/>
          </a:xfrm>
          <a:prstGeom prst="rect">
            <a:avLst/>
          </a:prstGeom>
          <a:noFill/>
        </p:spPr>
        <p:txBody>
          <a:bodyPr wrap="square" rtlCol="0">
            <a:spAutoFit/>
          </a:bodyPr>
          <a:lstStyle/>
          <a:p>
            <a:pPr algn="ctr">
              <a:lnSpc>
                <a:spcPct val="80000"/>
              </a:lnSpc>
            </a:pPr>
            <a:r>
              <a:rPr lang="en-US" sz="2000" b="1" dirty="0" smtClean="0">
                <a:solidFill>
                  <a:srgbClr val="000000"/>
                </a:solidFill>
              </a:rPr>
              <a:t>Discharge Time Series</a:t>
            </a:r>
            <a:endParaRPr lang="en-US" sz="2000" b="1" dirty="0">
              <a:solidFill>
                <a:srgbClr val="000000"/>
              </a:solidFill>
            </a:endParaRPr>
          </a:p>
        </p:txBody>
      </p:sp>
      <p:sp>
        <p:nvSpPr>
          <p:cNvPr id="35" name="TextBox 34"/>
          <p:cNvSpPr txBox="1"/>
          <p:nvPr/>
        </p:nvSpPr>
        <p:spPr>
          <a:xfrm>
            <a:off x="4743286" y="1327821"/>
            <a:ext cx="2655494" cy="646331"/>
          </a:xfrm>
          <a:prstGeom prst="rect">
            <a:avLst/>
          </a:prstGeom>
          <a:solidFill>
            <a:schemeClr val="tx1">
              <a:alpha val="55000"/>
            </a:schemeClr>
          </a:solidFill>
        </p:spPr>
        <p:txBody>
          <a:bodyPr wrap="square" rtlCol="0">
            <a:spAutoFit/>
          </a:bodyPr>
          <a:lstStyle/>
          <a:p>
            <a:pPr algn="r"/>
            <a:r>
              <a:rPr lang="en-US" dirty="0">
                <a:solidFill>
                  <a:srgbClr val="000000"/>
                </a:solidFill>
              </a:rPr>
              <a:t>Extent of inundation modeled in GIS</a:t>
            </a:r>
          </a:p>
        </p:txBody>
      </p:sp>
      <p:sp>
        <p:nvSpPr>
          <p:cNvPr id="36" name="TextBox 35"/>
          <p:cNvSpPr txBox="1"/>
          <p:nvPr/>
        </p:nvSpPr>
        <p:spPr>
          <a:xfrm>
            <a:off x="4743286" y="2427202"/>
            <a:ext cx="2655494" cy="923330"/>
          </a:xfrm>
          <a:prstGeom prst="rect">
            <a:avLst/>
          </a:prstGeom>
          <a:solidFill>
            <a:schemeClr val="tx1">
              <a:alpha val="55000"/>
            </a:schemeClr>
          </a:solidFill>
        </p:spPr>
        <p:txBody>
          <a:bodyPr wrap="square" rtlCol="0">
            <a:spAutoFit/>
          </a:bodyPr>
          <a:lstStyle/>
          <a:p>
            <a:pPr algn="r"/>
            <a:r>
              <a:rPr lang="en-US" dirty="0" smtClean="0">
                <a:solidFill>
                  <a:srgbClr val="000000"/>
                </a:solidFill>
              </a:rPr>
              <a:t>Apply rating curve to convert discharge to stage height time series</a:t>
            </a:r>
            <a:endParaRPr lang="en-US" dirty="0">
              <a:solidFill>
                <a:srgbClr val="000000"/>
              </a:solidFill>
            </a:endParaRPr>
          </a:p>
        </p:txBody>
      </p:sp>
      <p:sp>
        <p:nvSpPr>
          <p:cNvPr id="37" name="TextBox 36"/>
          <p:cNvSpPr txBox="1"/>
          <p:nvPr/>
        </p:nvSpPr>
        <p:spPr>
          <a:xfrm>
            <a:off x="4743285" y="3729909"/>
            <a:ext cx="2655495" cy="923330"/>
          </a:xfrm>
          <a:prstGeom prst="rect">
            <a:avLst/>
          </a:prstGeom>
          <a:solidFill>
            <a:schemeClr val="tx1">
              <a:alpha val="55000"/>
            </a:schemeClr>
          </a:solidFill>
        </p:spPr>
        <p:txBody>
          <a:bodyPr wrap="square" rtlCol="0">
            <a:spAutoFit/>
          </a:bodyPr>
          <a:lstStyle/>
          <a:p>
            <a:pPr algn="r"/>
            <a:r>
              <a:rPr lang="en-US" dirty="0">
                <a:solidFill>
                  <a:srgbClr val="000000"/>
                </a:solidFill>
              </a:rPr>
              <a:t>Produced by hydraulic models &amp; associated with cross-sections</a:t>
            </a:r>
          </a:p>
        </p:txBody>
      </p:sp>
      <p:sp>
        <p:nvSpPr>
          <p:cNvPr id="38" name="TextBox 37"/>
          <p:cNvSpPr txBox="1"/>
          <p:nvPr/>
        </p:nvSpPr>
        <p:spPr>
          <a:xfrm>
            <a:off x="4743286" y="5023373"/>
            <a:ext cx="2655495" cy="646331"/>
          </a:xfrm>
          <a:prstGeom prst="rect">
            <a:avLst/>
          </a:prstGeom>
          <a:solidFill>
            <a:schemeClr val="tx1">
              <a:alpha val="55000"/>
            </a:schemeClr>
          </a:solidFill>
        </p:spPr>
        <p:txBody>
          <a:bodyPr wrap="square" rtlCol="0">
            <a:spAutoFit/>
          </a:bodyPr>
          <a:lstStyle/>
          <a:p>
            <a:pPr algn="r"/>
            <a:r>
              <a:rPr lang="en-US" dirty="0" smtClean="0">
                <a:solidFill>
                  <a:srgbClr val="000000"/>
                </a:solidFill>
              </a:rPr>
              <a:t>Modeled by NFIE-Hydro for every </a:t>
            </a:r>
            <a:r>
              <a:rPr lang="en-US" dirty="0" err="1" smtClean="0">
                <a:solidFill>
                  <a:srgbClr val="000000"/>
                </a:solidFill>
              </a:rPr>
              <a:t>NHDPlus</a:t>
            </a:r>
            <a:r>
              <a:rPr lang="en-US" dirty="0" smtClean="0">
                <a:solidFill>
                  <a:srgbClr val="000000"/>
                </a:solidFill>
              </a:rPr>
              <a:t> Reach</a:t>
            </a:r>
            <a:endParaRPr lang="en-US" dirty="0">
              <a:solidFill>
                <a:srgbClr val="000000"/>
              </a:solidFill>
            </a:endParaRPr>
          </a:p>
        </p:txBody>
      </p:sp>
      <p:grpSp>
        <p:nvGrpSpPr>
          <p:cNvPr id="43" name="Group 42"/>
          <p:cNvGrpSpPr/>
          <p:nvPr/>
        </p:nvGrpSpPr>
        <p:grpSpPr>
          <a:xfrm>
            <a:off x="8726580" y="1183494"/>
            <a:ext cx="347845" cy="4440139"/>
            <a:chOff x="4366599" y="1475786"/>
            <a:chExt cx="347845" cy="4440139"/>
          </a:xfrm>
        </p:grpSpPr>
        <p:sp>
          <p:nvSpPr>
            <p:cNvPr id="39" name="TextBox 38"/>
            <p:cNvSpPr txBox="1"/>
            <p:nvPr/>
          </p:nvSpPr>
          <p:spPr>
            <a:xfrm>
              <a:off x="4406557" y="1475786"/>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8</a:t>
              </a:r>
              <a:endParaRPr lang="en-US" sz="2800" b="1" dirty="0">
                <a:solidFill>
                  <a:srgbClr val="F2D908">
                    <a:lumMod val="60000"/>
                    <a:lumOff val="40000"/>
                  </a:srgbClr>
                </a:solidFill>
              </a:endParaRPr>
            </a:p>
          </p:txBody>
        </p:sp>
        <p:sp>
          <p:nvSpPr>
            <p:cNvPr id="40" name="TextBox 39"/>
            <p:cNvSpPr txBox="1"/>
            <p:nvPr/>
          </p:nvSpPr>
          <p:spPr>
            <a:xfrm>
              <a:off x="4366599" y="2827312"/>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7</a:t>
              </a:r>
              <a:endParaRPr lang="en-US" sz="2800" b="1" dirty="0">
                <a:solidFill>
                  <a:srgbClr val="F2D908">
                    <a:lumMod val="60000"/>
                    <a:lumOff val="40000"/>
                  </a:srgbClr>
                </a:solidFill>
              </a:endParaRPr>
            </a:p>
          </p:txBody>
        </p:sp>
        <p:sp>
          <p:nvSpPr>
            <p:cNvPr id="41" name="TextBox 40"/>
            <p:cNvSpPr txBox="1"/>
            <p:nvPr/>
          </p:nvSpPr>
          <p:spPr>
            <a:xfrm>
              <a:off x="4366599" y="4140270"/>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6</a:t>
              </a:r>
              <a:endParaRPr lang="en-US" sz="2800" b="1" dirty="0">
                <a:solidFill>
                  <a:srgbClr val="F2D908">
                    <a:lumMod val="60000"/>
                    <a:lumOff val="40000"/>
                  </a:srgbClr>
                </a:solidFill>
              </a:endParaRPr>
            </a:p>
          </p:txBody>
        </p:sp>
        <p:sp>
          <p:nvSpPr>
            <p:cNvPr id="42" name="TextBox 41"/>
            <p:cNvSpPr txBox="1"/>
            <p:nvPr/>
          </p:nvSpPr>
          <p:spPr>
            <a:xfrm>
              <a:off x="4366599" y="5392705"/>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5</a:t>
              </a:r>
              <a:endParaRPr lang="en-US" sz="2800" b="1" dirty="0">
                <a:solidFill>
                  <a:srgbClr val="F2D908">
                    <a:lumMod val="60000"/>
                    <a:lumOff val="40000"/>
                  </a:srgbClr>
                </a:solidFill>
              </a:endParaRPr>
            </a:p>
          </p:txBody>
        </p:sp>
      </p:grpSp>
      <p:sp>
        <p:nvSpPr>
          <p:cNvPr id="44" name="TextBox 43"/>
          <p:cNvSpPr txBox="1"/>
          <p:nvPr/>
        </p:nvSpPr>
        <p:spPr>
          <a:xfrm>
            <a:off x="1674164" y="6167632"/>
            <a:ext cx="2655494" cy="461665"/>
          </a:xfrm>
          <a:prstGeom prst="rect">
            <a:avLst/>
          </a:prstGeom>
          <a:noFill/>
        </p:spPr>
        <p:txBody>
          <a:bodyPr wrap="square" rtlCol="0">
            <a:spAutoFit/>
          </a:bodyPr>
          <a:lstStyle/>
          <a:p>
            <a:r>
              <a:rPr lang="en-US" sz="2400" dirty="0" smtClean="0">
                <a:solidFill>
                  <a:srgbClr val="FFFFFF"/>
                </a:solidFill>
              </a:rPr>
              <a:t>Typical Case</a:t>
            </a:r>
            <a:endParaRPr lang="en-US" sz="2400" dirty="0">
              <a:solidFill>
                <a:srgbClr val="FFFFFF"/>
              </a:solidFill>
            </a:endParaRPr>
          </a:p>
        </p:txBody>
      </p:sp>
      <p:sp>
        <p:nvSpPr>
          <p:cNvPr id="45" name="TextBox 44"/>
          <p:cNvSpPr txBox="1"/>
          <p:nvPr/>
        </p:nvSpPr>
        <p:spPr>
          <a:xfrm>
            <a:off x="4829956" y="6163188"/>
            <a:ext cx="2655494" cy="461665"/>
          </a:xfrm>
          <a:prstGeom prst="rect">
            <a:avLst/>
          </a:prstGeom>
          <a:noFill/>
        </p:spPr>
        <p:txBody>
          <a:bodyPr wrap="square" rtlCol="0">
            <a:spAutoFit/>
          </a:bodyPr>
          <a:lstStyle/>
          <a:p>
            <a:pPr algn="r"/>
            <a:r>
              <a:rPr lang="en-US" sz="2400" dirty="0" smtClean="0">
                <a:solidFill>
                  <a:srgbClr val="FFFFFF"/>
                </a:solidFill>
              </a:rPr>
              <a:t>Flood Forecasting</a:t>
            </a:r>
            <a:endParaRPr lang="en-US" sz="2400" dirty="0">
              <a:solidFill>
                <a:srgbClr val="FFFFFF"/>
              </a:solidFill>
            </a:endParaRPr>
          </a:p>
        </p:txBody>
      </p:sp>
    </p:spTree>
    <p:extLst>
      <p:ext uri="{BB962C8B-B14F-4D97-AF65-F5344CB8AC3E}">
        <p14:creationId xmlns:p14="http://schemas.microsoft.com/office/powerpoint/2010/main" val="2516975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eam discharge measur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42" y="245529"/>
            <a:ext cx="4608058" cy="3012305"/>
          </a:xfrm>
          <a:prstGeom prst="rect">
            <a:avLst/>
          </a:prstGeom>
        </p:spPr>
      </p:pic>
      <p:pic>
        <p:nvPicPr>
          <p:cNvPr id="2" name="Picture 1" descr="stream rating curv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942" y="3251200"/>
            <a:ext cx="4608057" cy="2444290"/>
          </a:xfrm>
          <a:prstGeom prst="rect">
            <a:avLst/>
          </a:prstGeom>
        </p:spPr>
      </p:pic>
      <p:sp>
        <p:nvSpPr>
          <p:cNvPr id="180" name="Right Arrow 179"/>
          <p:cNvSpPr/>
          <p:nvPr/>
        </p:nvSpPr>
        <p:spPr bwMode="auto">
          <a:xfrm rot="20253305">
            <a:off x="3636528" y="2469660"/>
            <a:ext cx="2044774" cy="461796"/>
          </a:xfrm>
          <a:prstGeom prst="rightArrow">
            <a:avLst/>
          </a:prstGeom>
          <a:gradFill flip="none" rotWithShape="1">
            <a:gsLst>
              <a:gs pos="66000">
                <a:schemeClr val="tx2">
                  <a:lumMod val="25000"/>
                  <a:lumOff val="75000"/>
                </a:schemeClr>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(Stage, Discharge) pair</a:t>
            </a:r>
            <a:endParaRPr lang="en-US" sz="1400" b="1" dirty="0">
              <a:solidFill>
                <a:srgbClr val="000000"/>
              </a:solidFill>
            </a:endParaRPr>
          </a:p>
        </p:txBody>
      </p:sp>
      <p:grpSp>
        <p:nvGrpSpPr>
          <p:cNvPr id="12" name="Group 11"/>
          <p:cNvGrpSpPr/>
          <p:nvPr/>
        </p:nvGrpSpPr>
        <p:grpSpPr>
          <a:xfrm>
            <a:off x="432273" y="1335705"/>
            <a:ext cx="3337570" cy="3913188"/>
            <a:chOff x="432273" y="1335705"/>
            <a:chExt cx="3337570" cy="3913188"/>
          </a:xfrm>
        </p:grpSpPr>
        <p:grpSp>
          <p:nvGrpSpPr>
            <p:cNvPr id="9" name="Group 8"/>
            <p:cNvGrpSpPr/>
            <p:nvPr/>
          </p:nvGrpSpPr>
          <p:grpSpPr>
            <a:xfrm>
              <a:off x="2332511" y="2886693"/>
              <a:ext cx="1437332" cy="514350"/>
              <a:chOff x="2332511" y="2886693"/>
              <a:chExt cx="1437332" cy="514350"/>
            </a:xfrm>
          </p:grpSpPr>
          <p:sp>
            <p:nvSpPr>
              <p:cNvPr id="313" name="Rectangle 63"/>
              <p:cNvSpPr>
                <a:spLocks noChangeArrowheads="1"/>
              </p:cNvSpPr>
              <p:nvPr/>
            </p:nvSpPr>
            <p:spPr bwMode="auto">
              <a:xfrm>
                <a:off x="2332511" y="2886693"/>
                <a:ext cx="1280918" cy="514350"/>
              </a:xfrm>
              <a:prstGeom prst="rect">
                <a:avLst/>
              </a:prstGeom>
              <a:gradFill flip="none" rotWithShape="1">
                <a:gsLst>
                  <a:gs pos="100000">
                    <a:srgbClr val="FFFFFF"/>
                  </a:gs>
                  <a:gs pos="98000">
                    <a:schemeClr val="tx2">
                      <a:lumMod val="25000"/>
                      <a:lumOff val="75000"/>
                    </a:schemeClr>
                  </a:gs>
                  <a:gs pos="99000">
                    <a:schemeClr val="tx2">
                      <a:lumMod val="10000"/>
                      <a:lumOff val="90000"/>
                    </a:schemeClr>
                  </a:gs>
                </a:gsLst>
                <a:lin ang="0" scaled="1"/>
                <a:tileRect/>
              </a:grad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14" name="Rectangle 64"/>
              <p:cNvSpPr>
                <a:spLocks noChangeArrowheads="1"/>
              </p:cNvSpPr>
              <p:nvPr/>
            </p:nvSpPr>
            <p:spPr bwMode="auto">
              <a:xfrm>
                <a:off x="2472643" y="2946763"/>
                <a:ext cx="1297200" cy="15398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000000"/>
                    </a:solidFill>
                  </a:rPr>
                  <a:t>GF_PropertyType</a:t>
                </a:r>
                <a:endParaRPr lang="en-US" dirty="0">
                  <a:solidFill>
                    <a:srgbClr val="000000"/>
                  </a:solidFill>
                </a:endParaRPr>
              </a:p>
            </p:txBody>
          </p:sp>
          <p:sp>
            <p:nvSpPr>
              <p:cNvPr id="315" name="Line 65"/>
              <p:cNvSpPr>
                <a:spLocks noChangeShapeType="1"/>
              </p:cNvSpPr>
              <p:nvPr/>
            </p:nvSpPr>
            <p:spPr bwMode="auto">
              <a:xfrm>
                <a:off x="2332511" y="3172443"/>
                <a:ext cx="128091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1" name="Group 10"/>
            <p:cNvGrpSpPr/>
            <p:nvPr/>
          </p:nvGrpSpPr>
          <p:grpSpPr>
            <a:xfrm>
              <a:off x="432273" y="1335705"/>
              <a:ext cx="3223580" cy="3913188"/>
              <a:chOff x="432273" y="1335705"/>
              <a:chExt cx="3223580" cy="3913188"/>
            </a:xfrm>
          </p:grpSpPr>
          <p:grpSp>
            <p:nvGrpSpPr>
              <p:cNvPr id="176" name="Group 271"/>
              <p:cNvGrpSpPr>
                <a:grpSpLocks/>
              </p:cNvGrpSpPr>
              <p:nvPr/>
            </p:nvGrpSpPr>
            <p:grpSpPr bwMode="auto">
              <a:xfrm>
                <a:off x="432273" y="2848593"/>
                <a:ext cx="1574800" cy="1152525"/>
                <a:chOff x="3464" y="2111"/>
                <a:chExt cx="1074" cy="726"/>
              </a:xfrm>
            </p:grpSpPr>
            <p:sp>
              <p:nvSpPr>
                <p:cNvPr id="316" name="Rectangle 12"/>
                <p:cNvSpPr>
                  <a:spLocks noChangeArrowheads="1"/>
                </p:cNvSpPr>
                <p:nvPr/>
              </p:nvSpPr>
              <p:spPr bwMode="auto">
                <a:xfrm>
                  <a:off x="3482" y="2129"/>
                  <a:ext cx="1056" cy="708"/>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7" name="Rectangle 13"/>
                <p:cNvSpPr>
                  <a:spLocks noChangeArrowheads="1"/>
                </p:cNvSpPr>
                <p:nvPr/>
              </p:nvSpPr>
              <p:spPr bwMode="auto">
                <a:xfrm>
                  <a:off x="3464" y="2111"/>
                  <a:ext cx="36" cy="708"/>
                </a:xfrm>
                <a:prstGeom prst="rect">
                  <a:avLst/>
                </a:prstGeom>
                <a:solidFill>
                  <a:srgbClr val="E8C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8" name="Rectangle 14"/>
                <p:cNvSpPr>
                  <a:spLocks noChangeArrowheads="1"/>
                </p:cNvSpPr>
                <p:nvPr/>
              </p:nvSpPr>
              <p:spPr bwMode="auto">
                <a:xfrm>
                  <a:off x="3500" y="2111"/>
                  <a:ext cx="42" cy="708"/>
                </a:xfrm>
                <a:prstGeom prst="rect">
                  <a:avLst/>
                </a:prstGeom>
                <a:solidFill>
                  <a:srgbClr val="EAC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9" name="Rectangle 15"/>
                <p:cNvSpPr>
                  <a:spLocks noChangeArrowheads="1"/>
                </p:cNvSpPr>
                <p:nvPr/>
              </p:nvSpPr>
              <p:spPr bwMode="auto">
                <a:xfrm>
                  <a:off x="3542" y="2111"/>
                  <a:ext cx="48" cy="708"/>
                </a:xfrm>
                <a:prstGeom prst="rect">
                  <a:avLst/>
                </a:prstGeom>
                <a:solidFill>
                  <a:srgbClr val="ECD1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0" name="Rectangle 16"/>
                <p:cNvSpPr>
                  <a:spLocks noChangeArrowheads="1"/>
                </p:cNvSpPr>
                <p:nvPr/>
              </p:nvSpPr>
              <p:spPr bwMode="auto">
                <a:xfrm>
                  <a:off x="3590" y="2111"/>
                  <a:ext cx="42" cy="708"/>
                </a:xfrm>
                <a:prstGeom prst="rect">
                  <a:avLst/>
                </a:prstGeom>
                <a:solidFill>
                  <a:srgbClr val="EED3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1" name="Rectangle 17"/>
                <p:cNvSpPr>
                  <a:spLocks noChangeArrowheads="1"/>
                </p:cNvSpPr>
                <p:nvPr/>
              </p:nvSpPr>
              <p:spPr bwMode="auto">
                <a:xfrm>
                  <a:off x="3632" y="2111"/>
                  <a:ext cx="42" cy="708"/>
                </a:xfrm>
                <a:prstGeom prst="rect">
                  <a:avLst/>
                </a:prstGeom>
                <a:solidFill>
                  <a:srgbClr val="F0D5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2" name="Rectangle 18"/>
                <p:cNvSpPr>
                  <a:spLocks noChangeArrowheads="1"/>
                </p:cNvSpPr>
                <p:nvPr/>
              </p:nvSpPr>
              <p:spPr bwMode="auto">
                <a:xfrm>
                  <a:off x="3674" y="2111"/>
                  <a:ext cx="48" cy="708"/>
                </a:xfrm>
                <a:prstGeom prst="rect">
                  <a:avLst/>
                </a:prstGeom>
                <a:solidFill>
                  <a:srgbClr val="F2D7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3" name="Rectangle 19"/>
                <p:cNvSpPr>
                  <a:spLocks noChangeArrowheads="1"/>
                </p:cNvSpPr>
                <p:nvPr/>
              </p:nvSpPr>
              <p:spPr bwMode="auto">
                <a:xfrm>
                  <a:off x="3722" y="2111"/>
                  <a:ext cx="60" cy="708"/>
                </a:xfrm>
                <a:prstGeom prst="rect">
                  <a:avLst/>
                </a:prstGeom>
                <a:solidFill>
                  <a:srgbClr val="F4D9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4" name="Rectangle 20"/>
                <p:cNvSpPr>
                  <a:spLocks noChangeArrowheads="1"/>
                </p:cNvSpPr>
                <p:nvPr/>
              </p:nvSpPr>
              <p:spPr bwMode="auto">
                <a:xfrm>
                  <a:off x="3782" y="2111"/>
                  <a:ext cx="48" cy="708"/>
                </a:xfrm>
                <a:prstGeom prst="rect">
                  <a:avLst/>
                </a:prstGeom>
                <a:solidFill>
                  <a:srgbClr val="F6DB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5" name="Rectangle 21"/>
                <p:cNvSpPr>
                  <a:spLocks noChangeArrowheads="1"/>
                </p:cNvSpPr>
                <p:nvPr/>
              </p:nvSpPr>
              <p:spPr bwMode="auto">
                <a:xfrm>
                  <a:off x="3830" y="2111"/>
                  <a:ext cx="42" cy="708"/>
                </a:xfrm>
                <a:prstGeom prst="rect">
                  <a:avLst/>
                </a:prstGeom>
                <a:solidFill>
                  <a:srgbClr val="F8DD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6" name="Rectangle 22"/>
                <p:cNvSpPr>
                  <a:spLocks noChangeArrowheads="1"/>
                </p:cNvSpPr>
                <p:nvPr/>
              </p:nvSpPr>
              <p:spPr bwMode="auto">
                <a:xfrm>
                  <a:off x="3872" y="2111"/>
                  <a:ext cx="48" cy="708"/>
                </a:xfrm>
                <a:prstGeom prst="rect">
                  <a:avLst/>
                </a:prstGeom>
                <a:solidFill>
                  <a:srgbClr val="FADF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7" name="Rectangle 23"/>
                <p:cNvSpPr>
                  <a:spLocks noChangeArrowheads="1"/>
                </p:cNvSpPr>
                <p:nvPr/>
              </p:nvSpPr>
              <p:spPr bwMode="auto">
                <a:xfrm>
                  <a:off x="3920" y="2111"/>
                  <a:ext cx="42" cy="708"/>
                </a:xfrm>
                <a:prstGeom prst="rect">
                  <a:avLst/>
                </a:prstGeom>
                <a:solidFill>
                  <a:srgbClr val="FCE1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8" name="Rectangle 24"/>
                <p:cNvSpPr>
                  <a:spLocks noChangeArrowheads="1"/>
                </p:cNvSpPr>
                <p:nvPr/>
              </p:nvSpPr>
              <p:spPr bwMode="auto">
                <a:xfrm>
                  <a:off x="3962" y="2111"/>
                  <a:ext cx="558" cy="708"/>
                </a:xfrm>
                <a:prstGeom prst="rect">
                  <a:avLst/>
                </a:prstGeom>
                <a:solidFill>
                  <a:srgbClr val="FFE4E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9" name="Rectangle 25"/>
                <p:cNvSpPr>
                  <a:spLocks noChangeArrowheads="1"/>
                </p:cNvSpPr>
                <p:nvPr/>
              </p:nvSpPr>
              <p:spPr bwMode="auto">
                <a:xfrm>
                  <a:off x="3464" y="2111"/>
                  <a:ext cx="1056" cy="708"/>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0" name="Rectangle 26"/>
                <p:cNvSpPr>
                  <a:spLocks noChangeArrowheads="1"/>
                </p:cNvSpPr>
                <p:nvPr/>
              </p:nvSpPr>
              <p:spPr bwMode="auto">
                <a:xfrm>
                  <a:off x="3704" y="2165"/>
                  <a:ext cx="65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OM_Observation</a:t>
                  </a:r>
                  <a:endParaRPr lang="en-US">
                    <a:solidFill>
                      <a:srgbClr val="000000"/>
                    </a:solidFill>
                  </a:endParaRPr>
                </a:p>
              </p:txBody>
            </p:sp>
            <p:sp>
              <p:nvSpPr>
                <p:cNvPr id="331" name="Line 27"/>
                <p:cNvSpPr>
                  <a:spLocks noChangeShapeType="1"/>
                </p:cNvSpPr>
                <p:nvPr/>
              </p:nvSpPr>
              <p:spPr bwMode="auto">
                <a:xfrm>
                  <a:off x="3464" y="2291"/>
                  <a:ext cx="105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2" name="Rectangle 28"/>
                <p:cNvSpPr>
                  <a:spLocks noChangeArrowheads="1"/>
                </p:cNvSpPr>
                <p:nvPr/>
              </p:nvSpPr>
              <p:spPr bwMode="auto">
                <a:xfrm>
                  <a:off x="3494" y="2315"/>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3" name="Rectangle 29"/>
                <p:cNvSpPr>
                  <a:spLocks noChangeArrowheads="1"/>
                </p:cNvSpPr>
                <p:nvPr/>
              </p:nvSpPr>
              <p:spPr bwMode="auto">
                <a:xfrm>
                  <a:off x="3620" y="2315"/>
                  <a:ext cx="70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8B0000"/>
                      </a:solidFill>
                    </a:rPr>
                    <a:t>phenomenonTime</a:t>
                  </a:r>
                  <a:endParaRPr lang="en-US" dirty="0">
                    <a:solidFill>
                      <a:srgbClr val="000000"/>
                    </a:solidFill>
                  </a:endParaRPr>
                </a:p>
              </p:txBody>
            </p:sp>
            <p:sp>
              <p:nvSpPr>
                <p:cNvPr id="334" name="Rectangle 30"/>
                <p:cNvSpPr>
                  <a:spLocks noChangeArrowheads="1"/>
                </p:cNvSpPr>
                <p:nvPr/>
              </p:nvSpPr>
              <p:spPr bwMode="auto">
                <a:xfrm>
                  <a:off x="3494" y="2411"/>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5" name="Rectangle 31"/>
                <p:cNvSpPr>
                  <a:spLocks noChangeArrowheads="1"/>
                </p:cNvSpPr>
                <p:nvPr/>
              </p:nvSpPr>
              <p:spPr bwMode="auto">
                <a:xfrm>
                  <a:off x="3620" y="2411"/>
                  <a:ext cx="408"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resultTime</a:t>
                  </a:r>
                  <a:endParaRPr lang="en-US">
                    <a:solidFill>
                      <a:srgbClr val="000000"/>
                    </a:solidFill>
                  </a:endParaRPr>
                </a:p>
              </p:txBody>
            </p:sp>
            <p:sp>
              <p:nvSpPr>
                <p:cNvPr id="336" name="Rectangle 32"/>
                <p:cNvSpPr>
                  <a:spLocks noChangeArrowheads="1"/>
                </p:cNvSpPr>
                <p:nvPr/>
              </p:nvSpPr>
              <p:spPr bwMode="auto">
                <a:xfrm>
                  <a:off x="3494" y="2507"/>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7" name="Rectangle 33"/>
                <p:cNvSpPr>
                  <a:spLocks noChangeArrowheads="1"/>
                </p:cNvSpPr>
                <p:nvPr/>
              </p:nvSpPr>
              <p:spPr bwMode="auto">
                <a:xfrm>
                  <a:off x="3620" y="2507"/>
                  <a:ext cx="59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validTime [0..1]</a:t>
                  </a:r>
                  <a:endParaRPr lang="en-US">
                    <a:solidFill>
                      <a:srgbClr val="000000"/>
                    </a:solidFill>
                  </a:endParaRPr>
                </a:p>
              </p:txBody>
            </p:sp>
            <p:sp>
              <p:nvSpPr>
                <p:cNvPr id="338" name="Rectangle 34"/>
                <p:cNvSpPr>
                  <a:spLocks noChangeArrowheads="1"/>
                </p:cNvSpPr>
                <p:nvPr/>
              </p:nvSpPr>
              <p:spPr bwMode="auto">
                <a:xfrm>
                  <a:off x="3494" y="2603"/>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9" name="Rectangle 35"/>
                <p:cNvSpPr>
                  <a:spLocks noChangeArrowheads="1"/>
                </p:cNvSpPr>
                <p:nvPr/>
              </p:nvSpPr>
              <p:spPr bwMode="auto">
                <a:xfrm>
                  <a:off x="3620" y="2603"/>
                  <a:ext cx="687"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resultQuality [0..*]</a:t>
                  </a:r>
                  <a:endParaRPr lang="en-US">
                    <a:solidFill>
                      <a:srgbClr val="000000"/>
                    </a:solidFill>
                  </a:endParaRPr>
                </a:p>
              </p:txBody>
            </p:sp>
            <p:sp>
              <p:nvSpPr>
                <p:cNvPr id="340" name="Rectangle 36"/>
                <p:cNvSpPr>
                  <a:spLocks noChangeArrowheads="1"/>
                </p:cNvSpPr>
                <p:nvPr/>
              </p:nvSpPr>
              <p:spPr bwMode="auto">
                <a:xfrm>
                  <a:off x="3494" y="2699"/>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41" name="Rectangle 37"/>
                <p:cNvSpPr>
                  <a:spLocks noChangeArrowheads="1"/>
                </p:cNvSpPr>
                <p:nvPr/>
              </p:nvSpPr>
              <p:spPr bwMode="auto">
                <a:xfrm>
                  <a:off x="3620" y="2699"/>
                  <a:ext cx="59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parameter [0..*]</a:t>
                  </a:r>
                  <a:endParaRPr lang="en-US">
                    <a:solidFill>
                      <a:srgbClr val="000000"/>
                    </a:solidFill>
                  </a:endParaRPr>
                </a:p>
              </p:txBody>
            </p:sp>
          </p:grpSp>
          <p:grpSp>
            <p:nvGrpSpPr>
              <p:cNvPr id="178" name="Group 264"/>
              <p:cNvGrpSpPr>
                <a:grpSpLocks/>
              </p:cNvGrpSpPr>
              <p:nvPr/>
            </p:nvGrpSpPr>
            <p:grpSpPr bwMode="auto">
              <a:xfrm>
                <a:off x="2192811" y="1335705"/>
                <a:ext cx="1066800" cy="542925"/>
                <a:chOff x="1790" y="2225"/>
                <a:chExt cx="606" cy="342"/>
              </a:xfrm>
            </p:grpSpPr>
            <p:sp>
              <p:nvSpPr>
                <p:cNvPr id="260" name="Rectangle 66"/>
                <p:cNvSpPr>
                  <a:spLocks noChangeArrowheads="1"/>
                </p:cNvSpPr>
                <p:nvPr/>
              </p:nvSpPr>
              <p:spPr bwMode="auto">
                <a:xfrm>
                  <a:off x="1808" y="2243"/>
                  <a:ext cx="588"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1" name="Rectangle 67"/>
                <p:cNvSpPr>
                  <a:spLocks noChangeArrowheads="1"/>
                </p:cNvSpPr>
                <p:nvPr/>
              </p:nvSpPr>
              <p:spPr bwMode="auto">
                <a:xfrm>
                  <a:off x="1790" y="2225"/>
                  <a:ext cx="12" cy="324"/>
                </a:xfrm>
                <a:prstGeom prst="rect">
                  <a:avLst/>
                </a:prstGeom>
                <a:solidFill>
                  <a:srgbClr val="E8E8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2" name="Rectangle 68"/>
                <p:cNvSpPr>
                  <a:spLocks noChangeArrowheads="1"/>
                </p:cNvSpPr>
                <p:nvPr/>
              </p:nvSpPr>
              <p:spPr bwMode="auto">
                <a:xfrm>
                  <a:off x="1802" y="2225"/>
                  <a:ext cx="12" cy="324"/>
                </a:xfrm>
                <a:prstGeom prst="rect">
                  <a:avLst/>
                </a:prstGeom>
                <a:solidFill>
                  <a:srgbClr val="E9E9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3" name="Rectangle 69"/>
                <p:cNvSpPr>
                  <a:spLocks noChangeArrowheads="1"/>
                </p:cNvSpPr>
                <p:nvPr/>
              </p:nvSpPr>
              <p:spPr bwMode="auto">
                <a:xfrm>
                  <a:off x="1814" y="2225"/>
                  <a:ext cx="12" cy="324"/>
                </a:xfrm>
                <a:prstGeom prst="rect">
                  <a:avLst/>
                </a:prstGeom>
                <a:solidFill>
                  <a:srgbClr val="EAEA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4" name="Rectangle 70"/>
                <p:cNvSpPr>
                  <a:spLocks noChangeArrowheads="1"/>
                </p:cNvSpPr>
                <p:nvPr/>
              </p:nvSpPr>
              <p:spPr bwMode="auto">
                <a:xfrm>
                  <a:off x="1826" y="2225"/>
                  <a:ext cx="12" cy="324"/>
                </a:xfrm>
                <a:prstGeom prst="rect">
                  <a:avLst/>
                </a:prstGeom>
                <a:solidFill>
                  <a:srgbClr val="EBEB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5" name="Rectangle 71"/>
                <p:cNvSpPr>
                  <a:spLocks noChangeArrowheads="1"/>
                </p:cNvSpPr>
                <p:nvPr/>
              </p:nvSpPr>
              <p:spPr bwMode="auto">
                <a:xfrm>
                  <a:off x="1838" y="2225"/>
                  <a:ext cx="12" cy="324"/>
                </a:xfrm>
                <a:prstGeom prst="rect">
                  <a:avLst/>
                </a:prstGeom>
                <a:solidFill>
                  <a:srgbClr val="ECECC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6" name="Rectangle 72"/>
                <p:cNvSpPr>
                  <a:spLocks noChangeArrowheads="1"/>
                </p:cNvSpPr>
                <p:nvPr/>
              </p:nvSpPr>
              <p:spPr bwMode="auto">
                <a:xfrm>
                  <a:off x="1850" y="2225"/>
                  <a:ext cx="12" cy="324"/>
                </a:xfrm>
                <a:prstGeom prst="rect">
                  <a:avLst/>
                </a:prstGeom>
                <a:solidFill>
                  <a:srgbClr val="EDED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7" name="Rectangle 73"/>
                <p:cNvSpPr>
                  <a:spLocks noChangeArrowheads="1"/>
                </p:cNvSpPr>
                <p:nvPr/>
              </p:nvSpPr>
              <p:spPr bwMode="auto">
                <a:xfrm>
                  <a:off x="1862" y="2225"/>
                  <a:ext cx="12" cy="324"/>
                </a:xfrm>
                <a:prstGeom prst="rect">
                  <a:avLst/>
                </a:prstGeom>
                <a:solidFill>
                  <a:srgbClr val="EEEEC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8" name="Rectangle 74"/>
                <p:cNvSpPr>
                  <a:spLocks noChangeArrowheads="1"/>
                </p:cNvSpPr>
                <p:nvPr/>
              </p:nvSpPr>
              <p:spPr bwMode="auto">
                <a:xfrm>
                  <a:off x="1874" y="2225"/>
                  <a:ext cx="12" cy="324"/>
                </a:xfrm>
                <a:prstGeom prst="rect">
                  <a:avLst/>
                </a:prstGeom>
                <a:solidFill>
                  <a:srgbClr val="EFEF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9" name="Rectangle 75"/>
                <p:cNvSpPr>
                  <a:spLocks noChangeArrowheads="1"/>
                </p:cNvSpPr>
                <p:nvPr/>
              </p:nvSpPr>
              <p:spPr bwMode="auto">
                <a:xfrm>
                  <a:off x="1886" y="2225"/>
                  <a:ext cx="12" cy="324"/>
                </a:xfrm>
                <a:prstGeom prst="rect">
                  <a:avLst/>
                </a:prstGeom>
                <a:solidFill>
                  <a:srgbClr val="F0F0D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0" name="Rectangle 76"/>
                <p:cNvSpPr>
                  <a:spLocks noChangeArrowheads="1"/>
                </p:cNvSpPr>
                <p:nvPr/>
              </p:nvSpPr>
              <p:spPr bwMode="auto">
                <a:xfrm>
                  <a:off x="1898" y="2225"/>
                  <a:ext cx="12" cy="324"/>
                </a:xfrm>
                <a:prstGeom prst="rect">
                  <a:avLst/>
                </a:prstGeom>
                <a:solidFill>
                  <a:srgbClr val="F1F1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1" name="Rectangle 77"/>
                <p:cNvSpPr>
                  <a:spLocks noChangeArrowheads="1"/>
                </p:cNvSpPr>
                <p:nvPr/>
              </p:nvSpPr>
              <p:spPr bwMode="auto">
                <a:xfrm>
                  <a:off x="1910" y="2225"/>
                  <a:ext cx="12" cy="324"/>
                </a:xfrm>
                <a:prstGeom prst="rect">
                  <a:avLst/>
                </a:prstGeom>
                <a:solidFill>
                  <a:srgbClr val="F2F2D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2" name="Rectangle 78"/>
                <p:cNvSpPr>
                  <a:spLocks noChangeArrowheads="1"/>
                </p:cNvSpPr>
                <p:nvPr/>
              </p:nvSpPr>
              <p:spPr bwMode="auto">
                <a:xfrm>
                  <a:off x="1922" y="2225"/>
                  <a:ext cx="12" cy="324"/>
                </a:xfrm>
                <a:prstGeom prst="rect">
                  <a:avLst/>
                </a:prstGeom>
                <a:solidFill>
                  <a:srgbClr val="F3F3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3" name="Rectangle 79"/>
                <p:cNvSpPr>
                  <a:spLocks noChangeArrowheads="1"/>
                </p:cNvSpPr>
                <p:nvPr/>
              </p:nvSpPr>
              <p:spPr bwMode="auto">
                <a:xfrm>
                  <a:off x="1934" y="2225"/>
                  <a:ext cx="18" cy="324"/>
                </a:xfrm>
                <a:prstGeom prst="rect">
                  <a:avLst/>
                </a:prstGeom>
                <a:solidFill>
                  <a:srgbClr val="F4F4D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4" name="Rectangle 80"/>
                <p:cNvSpPr>
                  <a:spLocks noChangeArrowheads="1"/>
                </p:cNvSpPr>
                <p:nvPr/>
              </p:nvSpPr>
              <p:spPr bwMode="auto">
                <a:xfrm>
                  <a:off x="1952" y="2225"/>
                  <a:ext cx="18" cy="324"/>
                </a:xfrm>
                <a:prstGeom prst="rect">
                  <a:avLst/>
                </a:prstGeom>
                <a:solidFill>
                  <a:srgbClr val="F5F5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5" name="Rectangle 81"/>
                <p:cNvSpPr>
                  <a:spLocks noChangeArrowheads="1"/>
                </p:cNvSpPr>
                <p:nvPr/>
              </p:nvSpPr>
              <p:spPr bwMode="auto">
                <a:xfrm>
                  <a:off x="1970" y="2225"/>
                  <a:ext cx="12" cy="324"/>
                </a:xfrm>
                <a:prstGeom prst="rect">
                  <a:avLst/>
                </a:prstGeom>
                <a:solidFill>
                  <a:srgbClr val="F6F6D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6" name="Rectangle 82"/>
                <p:cNvSpPr>
                  <a:spLocks noChangeArrowheads="1"/>
                </p:cNvSpPr>
                <p:nvPr/>
              </p:nvSpPr>
              <p:spPr bwMode="auto">
                <a:xfrm>
                  <a:off x="1982" y="2225"/>
                  <a:ext cx="12" cy="324"/>
                </a:xfrm>
                <a:prstGeom prst="rect">
                  <a:avLst/>
                </a:prstGeom>
                <a:solidFill>
                  <a:srgbClr val="F7F7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7" name="Rectangle 83"/>
                <p:cNvSpPr>
                  <a:spLocks noChangeArrowheads="1"/>
                </p:cNvSpPr>
                <p:nvPr/>
              </p:nvSpPr>
              <p:spPr bwMode="auto">
                <a:xfrm>
                  <a:off x="1994" y="2225"/>
                  <a:ext cx="12" cy="324"/>
                </a:xfrm>
                <a:prstGeom prst="rect">
                  <a:avLst/>
                </a:prstGeom>
                <a:solidFill>
                  <a:srgbClr val="F8F8D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8" name="Rectangle 84"/>
                <p:cNvSpPr>
                  <a:spLocks noChangeArrowheads="1"/>
                </p:cNvSpPr>
                <p:nvPr/>
              </p:nvSpPr>
              <p:spPr bwMode="auto">
                <a:xfrm>
                  <a:off x="2006" y="2225"/>
                  <a:ext cx="12" cy="324"/>
                </a:xfrm>
                <a:prstGeom prst="rect">
                  <a:avLst/>
                </a:prstGeom>
                <a:solidFill>
                  <a:srgbClr val="F9F9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9" name="Rectangle 85"/>
                <p:cNvSpPr>
                  <a:spLocks noChangeArrowheads="1"/>
                </p:cNvSpPr>
                <p:nvPr/>
              </p:nvSpPr>
              <p:spPr bwMode="auto">
                <a:xfrm>
                  <a:off x="2018" y="2225"/>
                  <a:ext cx="12" cy="324"/>
                </a:xfrm>
                <a:prstGeom prst="rect">
                  <a:avLst/>
                </a:prstGeom>
                <a:solidFill>
                  <a:srgbClr val="FAFAD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0" name="Rectangle 86"/>
                <p:cNvSpPr>
                  <a:spLocks noChangeArrowheads="1"/>
                </p:cNvSpPr>
                <p:nvPr/>
              </p:nvSpPr>
              <p:spPr bwMode="auto">
                <a:xfrm>
                  <a:off x="2030" y="2225"/>
                  <a:ext cx="12" cy="324"/>
                </a:xfrm>
                <a:prstGeom prst="rect">
                  <a:avLst/>
                </a:prstGeom>
                <a:solidFill>
                  <a:srgbClr val="FBFB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1" name="Rectangle 87"/>
                <p:cNvSpPr>
                  <a:spLocks noChangeArrowheads="1"/>
                </p:cNvSpPr>
                <p:nvPr/>
              </p:nvSpPr>
              <p:spPr bwMode="auto">
                <a:xfrm>
                  <a:off x="2042" y="2225"/>
                  <a:ext cx="12" cy="324"/>
                </a:xfrm>
                <a:prstGeom prst="rect">
                  <a:avLst/>
                </a:prstGeom>
                <a:solidFill>
                  <a:srgbClr val="FCFCD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2" name="Rectangle 88"/>
                <p:cNvSpPr>
                  <a:spLocks noChangeArrowheads="1"/>
                </p:cNvSpPr>
                <p:nvPr/>
              </p:nvSpPr>
              <p:spPr bwMode="auto">
                <a:xfrm>
                  <a:off x="2054" y="2225"/>
                  <a:ext cx="12" cy="324"/>
                </a:xfrm>
                <a:prstGeom prst="rect">
                  <a:avLst/>
                </a:prstGeom>
                <a:solidFill>
                  <a:srgbClr val="FDFD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3" name="Rectangle 89"/>
                <p:cNvSpPr>
                  <a:spLocks noChangeArrowheads="1"/>
                </p:cNvSpPr>
                <p:nvPr/>
              </p:nvSpPr>
              <p:spPr bwMode="auto">
                <a:xfrm>
                  <a:off x="2066" y="2225"/>
                  <a:ext cx="12" cy="324"/>
                </a:xfrm>
                <a:prstGeom prst="rect">
                  <a:avLst/>
                </a:prstGeom>
                <a:solidFill>
                  <a:srgbClr val="FEFED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4" name="Rectangle 90"/>
                <p:cNvSpPr>
                  <a:spLocks noChangeArrowheads="1"/>
                </p:cNvSpPr>
                <p:nvPr/>
              </p:nvSpPr>
              <p:spPr bwMode="auto">
                <a:xfrm>
                  <a:off x="2078" y="2225"/>
                  <a:ext cx="300" cy="324"/>
                </a:xfrm>
                <a:prstGeom prst="rect">
                  <a:avLst/>
                </a:prstGeom>
                <a:solidFill>
                  <a:srgbClr val="FFFFE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5" name="Rectangle 91"/>
                <p:cNvSpPr>
                  <a:spLocks noChangeArrowheads="1"/>
                </p:cNvSpPr>
                <p:nvPr/>
              </p:nvSpPr>
              <p:spPr bwMode="auto">
                <a:xfrm>
                  <a:off x="1790" y="2225"/>
                  <a:ext cx="588"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86" name="Rectangle 92"/>
                <p:cNvSpPr>
                  <a:spLocks noChangeArrowheads="1"/>
                </p:cNvSpPr>
                <p:nvPr/>
              </p:nvSpPr>
              <p:spPr bwMode="auto">
                <a:xfrm>
                  <a:off x="1868" y="2279"/>
                  <a:ext cx="493"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GFI_Feature</a:t>
                  </a:r>
                  <a:endParaRPr lang="en-US">
                    <a:solidFill>
                      <a:srgbClr val="000000"/>
                    </a:solidFill>
                  </a:endParaRPr>
                </a:p>
              </p:txBody>
            </p:sp>
            <p:sp>
              <p:nvSpPr>
                <p:cNvPr id="287" name="Line 93"/>
                <p:cNvSpPr>
                  <a:spLocks noChangeShapeType="1"/>
                </p:cNvSpPr>
                <p:nvPr/>
              </p:nvSpPr>
              <p:spPr bwMode="auto">
                <a:xfrm>
                  <a:off x="1790" y="2405"/>
                  <a:ext cx="58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79" name="Group 267"/>
              <p:cNvGrpSpPr>
                <a:grpSpLocks/>
              </p:cNvGrpSpPr>
              <p:nvPr/>
            </p:nvGrpSpPr>
            <p:grpSpPr bwMode="auto">
              <a:xfrm>
                <a:off x="556098" y="4696443"/>
                <a:ext cx="1133475" cy="542925"/>
                <a:chOff x="3548" y="3275"/>
                <a:chExt cx="594" cy="342"/>
              </a:xfrm>
            </p:grpSpPr>
            <p:sp>
              <p:nvSpPr>
                <p:cNvPr id="232" name="Rectangle 94"/>
                <p:cNvSpPr>
                  <a:spLocks noChangeArrowheads="1"/>
                </p:cNvSpPr>
                <p:nvPr/>
              </p:nvSpPr>
              <p:spPr bwMode="auto">
                <a:xfrm>
                  <a:off x="3566" y="3293"/>
                  <a:ext cx="576"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3" name="Rectangle 95"/>
                <p:cNvSpPr>
                  <a:spLocks noChangeArrowheads="1"/>
                </p:cNvSpPr>
                <p:nvPr/>
              </p:nvSpPr>
              <p:spPr bwMode="auto">
                <a:xfrm>
                  <a:off x="3548" y="3275"/>
                  <a:ext cx="12" cy="324"/>
                </a:xfrm>
                <a:prstGeom prst="rect">
                  <a:avLst/>
                </a:prstGeom>
                <a:solidFill>
                  <a:srgbClr val="B582E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4" name="Rectangle 96"/>
                <p:cNvSpPr>
                  <a:spLocks noChangeArrowheads="1"/>
                </p:cNvSpPr>
                <p:nvPr/>
              </p:nvSpPr>
              <p:spPr bwMode="auto">
                <a:xfrm>
                  <a:off x="3560" y="3275"/>
                  <a:ext cx="6" cy="324"/>
                </a:xfrm>
                <a:prstGeom prst="rect">
                  <a:avLst/>
                </a:prstGeom>
                <a:solidFill>
                  <a:srgbClr val="B683E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5" name="Rectangle 97"/>
                <p:cNvSpPr>
                  <a:spLocks noChangeArrowheads="1"/>
                </p:cNvSpPr>
                <p:nvPr/>
              </p:nvSpPr>
              <p:spPr bwMode="auto">
                <a:xfrm>
                  <a:off x="3566" y="3275"/>
                  <a:ext cx="18" cy="324"/>
                </a:xfrm>
                <a:prstGeom prst="rect">
                  <a:avLst/>
                </a:prstGeom>
                <a:solidFill>
                  <a:srgbClr val="B784E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6" name="Rectangle 98"/>
                <p:cNvSpPr>
                  <a:spLocks noChangeArrowheads="1"/>
                </p:cNvSpPr>
                <p:nvPr/>
              </p:nvSpPr>
              <p:spPr bwMode="auto">
                <a:xfrm>
                  <a:off x="3584" y="3275"/>
                  <a:ext cx="12" cy="324"/>
                </a:xfrm>
                <a:prstGeom prst="rect">
                  <a:avLst/>
                </a:prstGeom>
                <a:solidFill>
                  <a:srgbClr val="B885E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7" name="Rectangle 99"/>
                <p:cNvSpPr>
                  <a:spLocks noChangeArrowheads="1"/>
                </p:cNvSpPr>
                <p:nvPr/>
              </p:nvSpPr>
              <p:spPr bwMode="auto">
                <a:xfrm>
                  <a:off x="3596" y="3275"/>
                  <a:ext cx="6" cy="324"/>
                </a:xfrm>
                <a:prstGeom prst="rect">
                  <a:avLst/>
                </a:prstGeom>
                <a:solidFill>
                  <a:srgbClr val="B986E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8" name="Rectangle 100"/>
                <p:cNvSpPr>
                  <a:spLocks noChangeArrowheads="1"/>
                </p:cNvSpPr>
                <p:nvPr/>
              </p:nvSpPr>
              <p:spPr bwMode="auto">
                <a:xfrm>
                  <a:off x="3602" y="3275"/>
                  <a:ext cx="18" cy="324"/>
                </a:xfrm>
                <a:prstGeom prst="rect">
                  <a:avLst/>
                </a:prstGeom>
                <a:solidFill>
                  <a:srgbClr val="BA87E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9" name="Rectangle 101"/>
                <p:cNvSpPr>
                  <a:spLocks noChangeArrowheads="1"/>
                </p:cNvSpPr>
                <p:nvPr/>
              </p:nvSpPr>
              <p:spPr bwMode="auto">
                <a:xfrm>
                  <a:off x="3620" y="3275"/>
                  <a:ext cx="12" cy="324"/>
                </a:xfrm>
                <a:prstGeom prst="rect">
                  <a:avLst/>
                </a:prstGeom>
                <a:solidFill>
                  <a:srgbClr val="BB88E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0" name="Rectangle 102"/>
                <p:cNvSpPr>
                  <a:spLocks noChangeArrowheads="1"/>
                </p:cNvSpPr>
                <p:nvPr/>
              </p:nvSpPr>
              <p:spPr bwMode="auto">
                <a:xfrm>
                  <a:off x="3632" y="3275"/>
                  <a:ext cx="6" cy="324"/>
                </a:xfrm>
                <a:prstGeom prst="rect">
                  <a:avLst/>
                </a:prstGeom>
                <a:solidFill>
                  <a:srgbClr val="BC89E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1" name="Rectangle 103"/>
                <p:cNvSpPr>
                  <a:spLocks noChangeArrowheads="1"/>
                </p:cNvSpPr>
                <p:nvPr/>
              </p:nvSpPr>
              <p:spPr bwMode="auto">
                <a:xfrm>
                  <a:off x="3638" y="3275"/>
                  <a:ext cx="18" cy="324"/>
                </a:xfrm>
                <a:prstGeom prst="rect">
                  <a:avLst/>
                </a:prstGeom>
                <a:solidFill>
                  <a:srgbClr val="BD8AF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2" name="Rectangle 104"/>
                <p:cNvSpPr>
                  <a:spLocks noChangeArrowheads="1"/>
                </p:cNvSpPr>
                <p:nvPr/>
              </p:nvSpPr>
              <p:spPr bwMode="auto">
                <a:xfrm>
                  <a:off x="3656" y="3275"/>
                  <a:ext cx="12" cy="324"/>
                </a:xfrm>
                <a:prstGeom prst="rect">
                  <a:avLst/>
                </a:prstGeom>
                <a:solidFill>
                  <a:srgbClr val="BE8BF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3" name="Rectangle 105"/>
                <p:cNvSpPr>
                  <a:spLocks noChangeArrowheads="1"/>
                </p:cNvSpPr>
                <p:nvPr/>
              </p:nvSpPr>
              <p:spPr bwMode="auto">
                <a:xfrm>
                  <a:off x="3668" y="3275"/>
                  <a:ext cx="6" cy="324"/>
                </a:xfrm>
                <a:prstGeom prst="rect">
                  <a:avLst/>
                </a:prstGeom>
                <a:solidFill>
                  <a:srgbClr val="BF8CF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4" name="Rectangle 106"/>
                <p:cNvSpPr>
                  <a:spLocks noChangeArrowheads="1"/>
                </p:cNvSpPr>
                <p:nvPr/>
              </p:nvSpPr>
              <p:spPr bwMode="auto">
                <a:xfrm>
                  <a:off x="3674" y="3275"/>
                  <a:ext cx="18" cy="324"/>
                </a:xfrm>
                <a:prstGeom prst="rect">
                  <a:avLst/>
                </a:prstGeom>
                <a:solidFill>
                  <a:srgbClr val="C08DF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5" name="Rectangle 107"/>
                <p:cNvSpPr>
                  <a:spLocks noChangeArrowheads="1"/>
                </p:cNvSpPr>
                <p:nvPr/>
              </p:nvSpPr>
              <p:spPr bwMode="auto">
                <a:xfrm>
                  <a:off x="3692" y="3275"/>
                  <a:ext cx="12" cy="324"/>
                </a:xfrm>
                <a:prstGeom prst="rect">
                  <a:avLst/>
                </a:prstGeom>
                <a:solidFill>
                  <a:srgbClr val="C18EF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6" name="Rectangle 108"/>
                <p:cNvSpPr>
                  <a:spLocks noChangeArrowheads="1"/>
                </p:cNvSpPr>
                <p:nvPr/>
              </p:nvSpPr>
              <p:spPr bwMode="auto">
                <a:xfrm>
                  <a:off x="3704" y="3275"/>
                  <a:ext cx="18" cy="324"/>
                </a:xfrm>
                <a:prstGeom prst="rect">
                  <a:avLst/>
                </a:prstGeom>
                <a:solidFill>
                  <a:srgbClr val="C28FF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7" name="Rectangle 109"/>
                <p:cNvSpPr>
                  <a:spLocks noChangeArrowheads="1"/>
                </p:cNvSpPr>
                <p:nvPr/>
              </p:nvSpPr>
              <p:spPr bwMode="auto">
                <a:xfrm>
                  <a:off x="3722" y="3275"/>
                  <a:ext cx="18" cy="324"/>
                </a:xfrm>
                <a:prstGeom prst="rect">
                  <a:avLst/>
                </a:prstGeom>
                <a:solidFill>
                  <a:srgbClr val="C390F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8" name="Rectangle 110"/>
                <p:cNvSpPr>
                  <a:spLocks noChangeArrowheads="1"/>
                </p:cNvSpPr>
                <p:nvPr/>
              </p:nvSpPr>
              <p:spPr bwMode="auto">
                <a:xfrm>
                  <a:off x="3740" y="3275"/>
                  <a:ext cx="6" cy="324"/>
                </a:xfrm>
                <a:prstGeom prst="rect">
                  <a:avLst/>
                </a:prstGeom>
                <a:solidFill>
                  <a:srgbClr val="C491F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9" name="Rectangle 111"/>
                <p:cNvSpPr>
                  <a:spLocks noChangeArrowheads="1"/>
                </p:cNvSpPr>
                <p:nvPr/>
              </p:nvSpPr>
              <p:spPr bwMode="auto">
                <a:xfrm>
                  <a:off x="3746" y="3275"/>
                  <a:ext cx="18" cy="324"/>
                </a:xfrm>
                <a:prstGeom prst="rect">
                  <a:avLst/>
                </a:prstGeom>
                <a:solidFill>
                  <a:srgbClr val="C592F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0" name="Rectangle 112"/>
                <p:cNvSpPr>
                  <a:spLocks noChangeArrowheads="1"/>
                </p:cNvSpPr>
                <p:nvPr/>
              </p:nvSpPr>
              <p:spPr bwMode="auto">
                <a:xfrm>
                  <a:off x="3764" y="3275"/>
                  <a:ext cx="12" cy="324"/>
                </a:xfrm>
                <a:prstGeom prst="rect">
                  <a:avLst/>
                </a:prstGeom>
                <a:solidFill>
                  <a:srgbClr val="C693F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1" name="Rectangle 113"/>
                <p:cNvSpPr>
                  <a:spLocks noChangeArrowheads="1"/>
                </p:cNvSpPr>
                <p:nvPr/>
              </p:nvSpPr>
              <p:spPr bwMode="auto">
                <a:xfrm>
                  <a:off x="3776" y="3275"/>
                  <a:ext cx="6" cy="324"/>
                </a:xfrm>
                <a:prstGeom prst="rect">
                  <a:avLst/>
                </a:prstGeom>
                <a:solidFill>
                  <a:srgbClr val="C794F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2" name="Rectangle 114"/>
                <p:cNvSpPr>
                  <a:spLocks noChangeArrowheads="1"/>
                </p:cNvSpPr>
                <p:nvPr/>
              </p:nvSpPr>
              <p:spPr bwMode="auto">
                <a:xfrm>
                  <a:off x="3782" y="3275"/>
                  <a:ext cx="18" cy="324"/>
                </a:xfrm>
                <a:prstGeom prst="rect">
                  <a:avLst/>
                </a:prstGeom>
                <a:solidFill>
                  <a:srgbClr val="C895F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3" name="Rectangle 115"/>
                <p:cNvSpPr>
                  <a:spLocks noChangeArrowheads="1"/>
                </p:cNvSpPr>
                <p:nvPr/>
              </p:nvSpPr>
              <p:spPr bwMode="auto">
                <a:xfrm>
                  <a:off x="3800" y="3275"/>
                  <a:ext cx="12" cy="324"/>
                </a:xfrm>
                <a:prstGeom prst="rect">
                  <a:avLst/>
                </a:prstGeom>
                <a:solidFill>
                  <a:srgbClr val="C996F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4" name="Rectangle 116"/>
                <p:cNvSpPr>
                  <a:spLocks noChangeArrowheads="1"/>
                </p:cNvSpPr>
                <p:nvPr/>
              </p:nvSpPr>
              <p:spPr bwMode="auto">
                <a:xfrm>
                  <a:off x="3812" y="3275"/>
                  <a:ext cx="6" cy="324"/>
                </a:xfrm>
                <a:prstGeom prst="rect">
                  <a:avLst/>
                </a:prstGeom>
                <a:solidFill>
                  <a:srgbClr val="CA97F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5" name="Rectangle 117"/>
                <p:cNvSpPr>
                  <a:spLocks noChangeArrowheads="1"/>
                </p:cNvSpPr>
                <p:nvPr/>
              </p:nvSpPr>
              <p:spPr bwMode="auto">
                <a:xfrm>
                  <a:off x="3818" y="3275"/>
                  <a:ext cx="18" cy="324"/>
                </a:xfrm>
                <a:prstGeom prst="rect">
                  <a:avLst/>
                </a:prstGeom>
                <a:solidFill>
                  <a:srgbClr val="CB98F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6" name="Rectangle 118"/>
                <p:cNvSpPr>
                  <a:spLocks noChangeArrowheads="1"/>
                </p:cNvSpPr>
                <p:nvPr/>
              </p:nvSpPr>
              <p:spPr bwMode="auto">
                <a:xfrm>
                  <a:off x="3836" y="3275"/>
                  <a:ext cx="288" cy="324"/>
                </a:xfrm>
                <a:prstGeom prst="rect">
                  <a:avLst/>
                </a:prstGeom>
                <a:solidFill>
                  <a:srgbClr val="CC99F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7" name="Rectangle 119"/>
                <p:cNvSpPr>
                  <a:spLocks noChangeArrowheads="1"/>
                </p:cNvSpPr>
                <p:nvPr/>
              </p:nvSpPr>
              <p:spPr bwMode="auto">
                <a:xfrm>
                  <a:off x="3548" y="3275"/>
                  <a:ext cx="576"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58" name="Rectangle 120"/>
                <p:cNvSpPr>
                  <a:spLocks noChangeArrowheads="1"/>
                </p:cNvSpPr>
                <p:nvPr/>
              </p:nvSpPr>
              <p:spPr bwMode="auto">
                <a:xfrm>
                  <a:off x="3614" y="3329"/>
                  <a:ext cx="504"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OM_Process</a:t>
                  </a:r>
                  <a:endParaRPr lang="en-US">
                    <a:solidFill>
                      <a:srgbClr val="000000"/>
                    </a:solidFill>
                  </a:endParaRPr>
                </a:p>
              </p:txBody>
            </p:sp>
            <p:sp>
              <p:nvSpPr>
                <p:cNvPr id="259" name="Line 121"/>
                <p:cNvSpPr>
                  <a:spLocks noChangeShapeType="1"/>
                </p:cNvSpPr>
                <p:nvPr/>
              </p:nvSpPr>
              <p:spPr bwMode="auto">
                <a:xfrm>
                  <a:off x="3548" y="3455"/>
                  <a:ext cx="57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2" name="Group 268"/>
              <p:cNvGrpSpPr>
                <a:grpSpLocks/>
              </p:cNvGrpSpPr>
              <p:nvPr/>
            </p:nvGrpSpPr>
            <p:grpSpPr bwMode="auto">
              <a:xfrm>
                <a:off x="2437286" y="4705968"/>
                <a:ext cx="809625" cy="542925"/>
                <a:chOff x="4832" y="3281"/>
                <a:chExt cx="552" cy="342"/>
              </a:xfrm>
            </p:grpSpPr>
            <p:sp>
              <p:nvSpPr>
                <p:cNvPr id="204" name="Rectangle 166"/>
                <p:cNvSpPr>
                  <a:spLocks noChangeArrowheads="1"/>
                </p:cNvSpPr>
                <p:nvPr/>
              </p:nvSpPr>
              <p:spPr bwMode="auto">
                <a:xfrm>
                  <a:off x="4850" y="3299"/>
                  <a:ext cx="534"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5" name="Rectangle 167"/>
                <p:cNvSpPr>
                  <a:spLocks noChangeArrowheads="1"/>
                </p:cNvSpPr>
                <p:nvPr/>
              </p:nvSpPr>
              <p:spPr bwMode="auto">
                <a:xfrm>
                  <a:off x="4832" y="3281"/>
                  <a:ext cx="6" cy="324"/>
                </a:xfrm>
                <a:prstGeom prst="rect">
                  <a:avLst/>
                </a:prstGeom>
                <a:solidFill>
                  <a:srgbClr val="B5E8B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6" name="Rectangle 168"/>
                <p:cNvSpPr>
                  <a:spLocks noChangeArrowheads="1"/>
                </p:cNvSpPr>
                <p:nvPr/>
              </p:nvSpPr>
              <p:spPr bwMode="auto">
                <a:xfrm>
                  <a:off x="4838" y="3281"/>
                  <a:ext cx="12" cy="324"/>
                </a:xfrm>
                <a:prstGeom prst="rect">
                  <a:avLst/>
                </a:prstGeom>
                <a:solidFill>
                  <a:srgbClr val="B6E9B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7" name="Rectangle 169"/>
                <p:cNvSpPr>
                  <a:spLocks noChangeArrowheads="1"/>
                </p:cNvSpPr>
                <p:nvPr/>
              </p:nvSpPr>
              <p:spPr bwMode="auto">
                <a:xfrm>
                  <a:off x="4850" y="3281"/>
                  <a:ext cx="12" cy="324"/>
                </a:xfrm>
                <a:prstGeom prst="rect">
                  <a:avLst/>
                </a:prstGeom>
                <a:solidFill>
                  <a:srgbClr val="B7EAB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8" name="Rectangle 170"/>
                <p:cNvSpPr>
                  <a:spLocks noChangeArrowheads="1"/>
                </p:cNvSpPr>
                <p:nvPr/>
              </p:nvSpPr>
              <p:spPr bwMode="auto">
                <a:xfrm>
                  <a:off x="4862" y="3281"/>
                  <a:ext cx="12" cy="324"/>
                </a:xfrm>
                <a:prstGeom prst="rect">
                  <a:avLst/>
                </a:prstGeom>
                <a:solidFill>
                  <a:srgbClr val="B8EBB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9" name="Rectangle 171"/>
                <p:cNvSpPr>
                  <a:spLocks noChangeArrowheads="1"/>
                </p:cNvSpPr>
                <p:nvPr/>
              </p:nvSpPr>
              <p:spPr bwMode="auto">
                <a:xfrm>
                  <a:off x="4874" y="3281"/>
                  <a:ext cx="12" cy="324"/>
                </a:xfrm>
                <a:prstGeom prst="rect">
                  <a:avLst/>
                </a:prstGeom>
                <a:solidFill>
                  <a:srgbClr val="B9ECB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0" name="Rectangle 172"/>
                <p:cNvSpPr>
                  <a:spLocks noChangeArrowheads="1"/>
                </p:cNvSpPr>
                <p:nvPr/>
              </p:nvSpPr>
              <p:spPr bwMode="auto">
                <a:xfrm>
                  <a:off x="4886" y="3281"/>
                  <a:ext cx="12" cy="324"/>
                </a:xfrm>
                <a:prstGeom prst="rect">
                  <a:avLst/>
                </a:prstGeom>
                <a:solidFill>
                  <a:srgbClr val="BAEDB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1" name="Rectangle 173"/>
                <p:cNvSpPr>
                  <a:spLocks noChangeArrowheads="1"/>
                </p:cNvSpPr>
                <p:nvPr/>
              </p:nvSpPr>
              <p:spPr bwMode="auto">
                <a:xfrm>
                  <a:off x="4898" y="3281"/>
                  <a:ext cx="12" cy="324"/>
                </a:xfrm>
                <a:prstGeom prst="rect">
                  <a:avLst/>
                </a:prstGeom>
                <a:solidFill>
                  <a:srgbClr val="BBEEB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2" name="Rectangle 174"/>
                <p:cNvSpPr>
                  <a:spLocks noChangeArrowheads="1"/>
                </p:cNvSpPr>
                <p:nvPr/>
              </p:nvSpPr>
              <p:spPr bwMode="auto">
                <a:xfrm>
                  <a:off x="4910" y="3281"/>
                  <a:ext cx="6" cy="324"/>
                </a:xfrm>
                <a:prstGeom prst="rect">
                  <a:avLst/>
                </a:prstGeom>
                <a:solidFill>
                  <a:srgbClr val="BCEFB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3" name="Rectangle 175"/>
                <p:cNvSpPr>
                  <a:spLocks noChangeArrowheads="1"/>
                </p:cNvSpPr>
                <p:nvPr/>
              </p:nvSpPr>
              <p:spPr bwMode="auto">
                <a:xfrm>
                  <a:off x="4916" y="3281"/>
                  <a:ext cx="12" cy="324"/>
                </a:xfrm>
                <a:prstGeom prst="rect">
                  <a:avLst/>
                </a:prstGeom>
                <a:solidFill>
                  <a:srgbClr val="BDF0B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4" name="Rectangle 176"/>
                <p:cNvSpPr>
                  <a:spLocks noChangeArrowheads="1"/>
                </p:cNvSpPr>
                <p:nvPr/>
              </p:nvSpPr>
              <p:spPr bwMode="auto">
                <a:xfrm>
                  <a:off x="4928" y="3281"/>
                  <a:ext cx="12" cy="324"/>
                </a:xfrm>
                <a:prstGeom prst="rect">
                  <a:avLst/>
                </a:prstGeom>
                <a:solidFill>
                  <a:srgbClr val="BEF1B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5" name="Rectangle 177"/>
                <p:cNvSpPr>
                  <a:spLocks noChangeArrowheads="1"/>
                </p:cNvSpPr>
                <p:nvPr/>
              </p:nvSpPr>
              <p:spPr bwMode="auto">
                <a:xfrm>
                  <a:off x="4940" y="3281"/>
                  <a:ext cx="12" cy="324"/>
                </a:xfrm>
                <a:prstGeom prst="rect">
                  <a:avLst/>
                </a:prstGeom>
                <a:solidFill>
                  <a:srgbClr val="BFF2B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6" name="Rectangle 178"/>
                <p:cNvSpPr>
                  <a:spLocks noChangeArrowheads="1"/>
                </p:cNvSpPr>
                <p:nvPr/>
              </p:nvSpPr>
              <p:spPr bwMode="auto">
                <a:xfrm>
                  <a:off x="4952" y="3281"/>
                  <a:ext cx="12" cy="324"/>
                </a:xfrm>
                <a:prstGeom prst="rect">
                  <a:avLst/>
                </a:prstGeom>
                <a:solidFill>
                  <a:srgbClr val="C0F3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7" name="Rectangle 179"/>
                <p:cNvSpPr>
                  <a:spLocks noChangeArrowheads="1"/>
                </p:cNvSpPr>
                <p:nvPr/>
              </p:nvSpPr>
              <p:spPr bwMode="auto">
                <a:xfrm>
                  <a:off x="4964" y="3281"/>
                  <a:ext cx="12" cy="324"/>
                </a:xfrm>
                <a:prstGeom prst="rect">
                  <a:avLst/>
                </a:prstGeom>
                <a:solidFill>
                  <a:srgbClr val="C1F4C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8" name="Rectangle 180"/>
                <p:cNvSpPr>
                  <a:spLocks noChangeArrowheads="1"/>
                </p:cNvSpPr>
                <p:nvPr/>
              </p:nvSpPr>
              <p:spPr bwMode="auto">
                <a:xfrm>
                  <a:off x="4976" y="3281"/>
                  <a:ext cx="18" cy="324"/>
                </a:xfrm>
                <a:prstGeom prst="rect">
                  <a:avLst/>
                </a:prstGeom>
                <a:solidFill>
                  <a:srgbClr val="C2F5C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9" name="Rectangle 181"/>
                <p:cNvSpPr>
                  <a:spLocks noChangeArrowheads="1"/>
                </p:cNvSpPr>
                <p:nvPr/>
              </p:nvSpPr>
              <p:spPr bwMode="auto">
                <a:xfrm>
                  <a:off x="4994" y="3281"/>
                  <a:ext cx="12" cy="324"/>
                </a:xfrm>
                <a:prstGeom prst="rect">
                  <a:avLst/>
                </a:prstGeom>
                <a:solidFill>
                  <a:srgbClr val="C3F6C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0" name="Rectangle 182"/>
                <p:cNvSpPr>
                  <a:spLocks noChangeArrowheads="1"/>
                </p:cNvSpPr>
                <p:nvPr/>
              </p:nvSpPr>
              <p:spPr bwMode="auto">
                <a:xfrm>
                  <a:off x="5006" y="3281"/>
                  <a:ext cx="12" cy="324"/>
                </a:xfrm>
                <a:prstGeom prst="rect">
                  <a:avLst/>
                </a:prstGeom>
                <a:solidFill>
                  <a:srgbClr val="C4F7C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1" name="Rectangle 183"/>
                <p:cNvSpPr>
                  <a:spLocks noChangeArrowheads="1"/>
                </p:cNvSpPr>
                <p:nvPr/>
              </p:nvSpPr>
              <p:spPr bwMode="auto">
                <a:xfrm>
                  <a:off x="5018" y="3281"/>
                  <a:ext cx="12" cy="324"/>
                </a:xfrm>
                <a:prstGeom prst="rect">
                  <a:avLst/>
                </a:prstGeom>
                <a:solidFill>
                  <a:srgbClr val="C5F8C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2" name="Rectangle 184"/>
                <p:cNvSpPr>
                  <a:spLocks noChangeArrowheads="1"/>
                </p:cNvSpPr>
                <p:nvPr/>
              </p:nvSpPr>
              <p:spPr bwMode="auto">
                <a:xfrm>
                  <a:off x="5030" y="3281"/>
                  <a:ext cx="12" cy="324"/>
                </a:xfrm>
                <a:prstGeom prst="rect">
                  <a:avLst/>
                </a:prstGeom>
                <a:solidFill>
                  <a:srgbClr val="C6F9C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3" name="Rectangle 185"/>
                <p:cNvSpPr>
                  <a:spLocks noChangeArrowheads="1"/>
                </p:cNvSpPr>
                <p:nvPr/>
              </p:nvSpPr>
              <p:spPr bwMode="auto">
                <a:xfrm>
                  <a:off x="5042" y="3281"/>
                  <a:ext cx="12" cy="324"/>
                </a:xfrm>
                <a:prstGeom prst="rect">
                  <a:avLst/>
                </a:prstGeom>
                <a:solidFill>
                  <a:srgbClr val="C7FAC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4" name="Rectangle 186"/>
                <p:cNvSpPr>
                  <a:spLocks noChangeArrowheads="1"/>
                </p:cNvSpPr>
                <p:nvPr/>
              </p:nvSpPr>
              <p:spPr bwMode="auto">
                <a:xfrm>
                  <a:off x="5054" y="3281"/>
                  <a:ext cx="12" cy="324"/>
                </a:xfrm>
                <a:prstGeom prst="rect">
                  <a:avLst/>
                </a:prstGeom>
                <a:solidFill>
                  <a:srgbClr val="C8FBC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5" name="Rectangle 187"/>
                <p:cNvSpPr>
                  <a:spLocks noChangeArrowheads="1"/>
                </p:cNvSpPr>
                <p:nvPr/>
              </p:nvSpPr>
              <p:spPr bwMode="auto">
                <a:xfrm>
                  <a:off x="5066" y="3281"/>
                  <a:ext cx="6" cy="324"/>
                </a:xfrm>
                <a:prstGeom prst="rect">
                  <a:avLst/>
                </a:prstGeom>
                <a:solidFill>
                  <a:srgbClr val="C9FC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6" name="Rectangle 188"/>
                <p:cNvSpPr>
                  <a:spLocks noChangeArrowheads="1"/>
                </p:cNvSpPr>
                <p:nvPr/>
              </p:nvSpPr>
              <p:spPr bwMode="auto">
                <a:xfrm>
                  <a:off x="5072" y="3281"/>
                  <a:ext cx="12" cy="324"/>
                </a:xfrm>
                <a:prstGeom prst="rect">
                  <a:avLst/>
                </a:prstGeom>
                <a:solidFill>
                  <a:srgbClr val="CAF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7" name="Rectangle 189"/>
                <p:cNvSpPr>
                  <a:spLocks noChangeArrowheads="1"/>
                </p:cNvSpPr>
                <p:nvPr/>
              </p:nvSpPr>
              <p:spPr bwMode="auto">
                <a:xfrm>
                  <a:off x="5084" y="3281"/>
                  <a:ext cx="12" cy="324"/>
                </a:xfrm>
                <a:prstGeom prst="rect">
                  <a:avLst/>
                </a:prstGeom>
                <a:solidFill>
                  <a:srgbClr val="CBFE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8" name="Rectangle 190"/>
                <p:cNvSpPr>
                  <a:spLocks noChangeArrowheads="1"/>
                </p:cNvSpPr>
                <p:nvPr/>
              </p:nvSpPr>
              <p:spPr bwMode="auto">
                <a:xfrm>
                  <a:off x="5096" y="3281"/>
                  <a:ext cx="270" cy="324"/>
                </a:xfrm>
                <a:prstGeom prst="rect">
                  <a:avLst/>
                </a:prstGeom>
                <a:solidFill>
                  <a:srgbClr val="CCF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9" name="Rectangle 191"/>
                <p:cNvSpPr>
                  <a:spLocks noChangeArrowheads="1"/>
                </p:cNvSpPr>
                <p:nvPr/>
              </p:nvSpPr>
              <p:spPr bwMode="auto">
                <a:xfrm>
                  <a:off x="4832" y="3281"/>
                  <a:ext cx="534"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30" name="Rectangle 192"/>
                <p:cNvSpPr>
                  <a:spLocks noChangeArrowheads="1"/>
                </p:cNvSpPr>
                <p:nvPr/>
              </p:nvSpPr>
              <p:spPr bwMode="auto">
                <a:xfrm>
                  <a:off x="5030" y="3335"/>
                  <a:ext cx="150"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Any</a:t>
                  </a:r>
                  <a:endParaRPr lang="en-US">
                    <a:solidFill>
                      <a:srgbClr val="000000"/>
                    </a:solidFill>
                  </a:endParaRPr>
                </a:p>
              </p:txBody>
            </p:sp>
            <p:sp>
              <p:nvSpPr>
                <p:cNvPr id="231" name="Line 193"/>
                <p:cNvSpPr>
                  <a:spLocks noChangeShapeType="1"/>
                </p:cNvSpPr>
                <p:nvPr/>
              </p:nvSpPr>
              <p:spPr bwMode="auto">
                <a:xfrm>
                  <a:off x="4832" y="3461"/>
                  <a:ext cx="534"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3" name="Group 273"/>
              <p:cNvGrpSpPr>
                <a:grpSpLocks/>
              </p:cNvGrpSpPr>
              <p:nvPr/>
            </p:nvGrpSpPr>
            <p:grpSpPr bwMode="auto">
              <a:xfrm>
                <a:off x="1989611" y="3201018"/>
                <a:ext cx="1546225" cy="431800"/>
                <a:chOff x="4526" y="2333"/>
                <a:chExt cx="1055" cy="272"/>
              </a:xfrm>
            </p:grpSpPr>
            <p:sp>
              <p:nvSpPr>
                <p:cNvPr id="200" name="Line 225"/>
                <p:cNvSpPr>
                  <a:spLocks noChangeShapeType="1"/>
                </p:cNvSpPr>
                <p:nvPr/>
              </p:nvSpPr>
              <p:spPr bwMode="auto">
                <a:xfrm flipV="1">
                  <a:off x="4526" y="2429"/>
                  <a:ext cx="234" cy="3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01" name="Freeform 226"/>
                <p:cNvSpPr>
                  <a:spLocks noEditPoints="1"/>
                </p:cNvSpPr>
                <p:nvPr/>
              </p:nvSpPr>
              <p:spPr bwMode="auto">
                <a:xfrm>
                  <a:off x="4664" y="2405"/>
                  <a:ext cx="96" cy="72"/>
                </a:xfrm>
                <a:custGeom>
                  <a:avLst/>
                  <a:gdLst>
                    <a:gd name="T0" fmla="*/ 96 w 96"/>
                    <a:gd name="T1" fmla="*/ 24 h 72"/>
                    <a:gd name="T2" fmla="*/ 12 w 96"/>
                    <a:gd name="T3" fmla="*/ 72 h 72"/>
                    <a:gd name="T4" fmla="*/ 96 w 96"/>
                    <a:gd name="T5" fmla="*/ 24 h 72"/>
                    <a:gd name="T6" fmla="*/ 0 w 96"/>
                    <a:gd name="T7" fmla="*/ 0 h 72"/>
                    <a:gd name="T8" fmla="*/ 0 60000 65536"/>
                    <a:gd name="T9" fmla="*/ 0 60000 65536"/>
                    <a:gd name="T10" fmla="*/ 0 60000 65536"/>
                    <a:gd name="T11" fmla="*/ 0 60000 65536"/>
                    <a:gd name="T12" fmla="*/ 0 w 96"/>
                    <a:gd name="T13" fmla="*/ 0 h 72"/>
                    <a:gd name="T14" fmla="*/ 96 w 96"/>
                    <a:gd name="T15" fmla="*/ 72 h 72"/>
                  </a:gdLst>
                  <a:ahLst/>
                  <a:cxnLst>
                    <a:cxn ang="T8">
                      <a:pos x="T0" y="T1"/>
                    </a:cxn>
                    <a:cxn ang="T9">
                      <a:pos x="T2" y="T3"/>
                    </a:cxn>
                    <a:cxn ang="T10">
                      <a:pos x="T4" y="T5"/>
                    </a:cxn>
                    <a:cxn ang="T11">
                      <a:pos x="T6" y="T7"/>
                    </a:cxn>
                  </a:cxnLst>
                  <a:rect l="T12" t="T13" r="T14" b="T15"/>
                  <a:pathLst>
                    <a:path w="96" h="72">
                      <a:moveTo>
                        <a:pt x="96" y="24"/>
                      </a:moveTo>
                      <a:lnTo>
                        <a:pt x="12" y="72"/>
                      </a:lnTo>
                      <a:moveTo>
                        <a:pt x="96" y="24"/>
                      </a:moveTo>
                      <a:lnTo>
                        <a:pt x="0" y="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202" name="Rectangle 227"/>
                <p:cNvSpPr>
                  <a:spLocks noChangeArrowheads="1"/>
                </p:cNvSpPr>
                <p:nvPr/>
              </p:nvSpPr>
              <p:spPr bwMode="auto">
                <a:xfrm>
                  <a:off x="4694" y="2489"/>
                  <a:ext cx="887" cy="116"/>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+observedProperty</a:t>
                  </a:r>
                  <a:endParaRPr lang="en-US" sz="3600">
                    <a:solidFill>
                      <a:srgbClr val="000000"/>
                    </a:solidFill>
                  </a:endParaRPr>
                </a:p>
              </p:txBody>
            </p:sp>
            <p:sp>
              <p:nvSpPr>
                <p:cNvPr id="203" name="Rectangle 228"/>
                <p:cNvSpPr>
                  <a:spLocks noChangeArrowheads="1"/>
                </p:cNvSpPr>
                <p:nvPr/>
              </p:nvSpPr>
              <p:spPr bwMode="auto">
                <a:xfrm>
                  <a:off x="4694" y="2333"/>
                  <a:ext cx="39" cy="7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grpSp>
          <p:grpSp>
            <p:nvGrpSpPr>
              <p:cNvPr id="184" name="Group 178"/>
              <p:cNvGrpSpPr>
                <a:grpSpLocks/>
              </p:cNvGrpSpPr>
              <p:nvPr/>
            </p:nvGrpSpPr>
            <p:grpSpPr bwMode="auto">
              <a:xfrm rot="7440675">
                <a:off x="1337943" y="2277886"/>
                <a:ext cx="1281112" cy="180975"/>
                <a:chOff x="3532889" y="2379360"/>
                <a:chExt cx="1582615" cy="190500"/>
              </a:xfrm>
            </p:grpSpPr>
            <p:sp>
              <p:nvSpPr>
                <p:cNvPr id="198" name="Line 229"/>
                <p:cNvSpPr>
                  <a:spLocks noChangeShapeType="1"/>
                </p:cNvSpPr>
                <p:nvPr/>
              </p:nvSpPr>
              <p:spPr bwMode="auto">
                <a:xfrm flipH="1" flipV="1">
                  <a:off x="3532889" y="2426985"/>
                  <a:ext cx="1582615" cy="1428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9" name="Freeform 230"/>
                <p:cNvSpPr>
                  <a:spLocks noEditPoints="1"/>
                </p:cNvSpPr>
                <p:nvPr/>
              </p:nvSpPr>
              <p:spPr bwMode="auto">
                <a:xfrm>
                  <a:off x="3532889" y="2379360"/>
                  <a:ext cx="131885" cy="114300"/>
                </a:xfrm>
                <a:custGeom>
                  <a:avLst/>
                  <a:gdLst>
                    <a:gd name="T0" fmla="*/ 0 w 90"/>
                    <a:gd name="T1" fmla="*/ 75604680 h 72"/>
                    <a:gd name="T2" fmla="*/ 193262840 w 90"/>
                    <a:gd name="T3" fmla="*/ 0 h 72"/>
                    <a:gd name="T4" fmla="*/ 0 w 90"/>
                    <a:gd name="T5" fmla="*/ 75604680 h 72"/>
                    <a:gd name="T6" fmla="*/ 180379099 w 90"/>
                    <a:gd name="T7" fmla="*/ 181451223 h 72"/>
                    <a:gd name="T8" fmla="*/ 0 60000 65536"/>
                    <a:gd name="T9" fmla="*/ 0 60000 65536"/>
                    <a:gd name="T10" fmla="*/ 0 60000 65536"/>
                    <a:gd name="T11" fmla="*/ 0 60000 65536"/>
                    <a:gd name="T12" fmla="*/ 0 w 90"/>
                    <a:gd name="T13" fmla="*/ 0 h 72"/>
                    <a:gd name="T14" fmla="*/ 90 w 90"/>
                    <a:gd name="T15" fmla="*/ 72 h 72"/>
                  </a:gdLst>
                  <a:ahLst/>
                  <a:cxnLst>
                    <a:cxn ang="T8">
                      <a:pos x="T0" y="T1"/>
                    </a:cxn>
                    <a:cxn ang="T9">
                      <a:pos x="T2" y="T3"/>
                    </a:cxn>
                    <a:cxn ang="T10">
                      <a:pos x="T4" y="T5"/>
                    </a:cxn>
                    <a:cxn ang="T11">
                      <a:pos x="T6" y="T7"/>
                    </a:cxn>
                  </a:cxnLst>
                  <a:rect l="T12" t="T13" r="T14" b="T15"/>
                  <a:pathLst>
                    <a:path w="90" h="72">
                      <a:moveTo>
                        <a:pt x="0" y="30"/>
                      </a:moveTo>
                      <a:lnTo>
                        <a:pt x="90" y="0"/>
                      </a:lnTo>
                      <a:moveTo>
                        <a:pt x="0" y="30"/>
                      </a:moveTo>
                      <a:lnTo>
                        <a:pt x="84" y="72"/>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grpSp>
          <p:sp>
            <p:nvSpPr>
              <p:cNvPr id="185" name="Rectangle 232"/>
              <p:cNvSpPr>
                <a:spLocks noChangeArrowheads="1"/>
              </p:cNvSpPr>
              <p:nvPr/>
            </p:nvSpPr>
            <p:spPr bwMode="auto">
              <a:xfrm>
                <a:off x="1402236" y="2632693"/>
                <a:ext cx="153987"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86" name="Rectangle 233"/>
              <p:cNvSpPr>
                <a:spLocks noChangeArrowheads="1"/>
              </p:cNvSpPr>
              <p:nvPr/>
            </p:nvSpPr>
            <p:spPr bwMode="auto">
              <a:xfrm>
                <a:off x="2411253" y="1899140"/>
                <a:ext cx="1244600"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dirty="0">
                    <a:solidFill>
                      <a:srgbClr val="000000"/>
                    </a:solidFill>
                  </a:rPr>
                  <a:t>+</a:t>
                </a:r>
                <a:r>
                  <a:rPr lang="en-US" sz="1200" dirty="0" err="1">
                    <a:solidFill>
                      <a:srgbClr val="000000"/>
                    </a:solidFill>
                  </a:rPr>
                  <a:t>featureOfInterest</a:t>
                </a:r>
                <a:endParaRPr lang="en-US" sz="3600" dirty="0">
                  <a:solidFill>
                    <a:srgbClr val="000000"/>
                  </a:solidFill>
                </a:endParaRPr>
              </a:p>
            </p:txBody>
          </p:sp>
          <p:sp>
            <p:nvSpPr>
              <p:cNvPr id="187" name="Rectangle 234"/>
              <p:cNvSpPr>
                <a:spLocks noChangeArrowheads="1"/>
              </p:cNvSpPr>
              <p:nvPr/>
            </p:nvSpPr>
            <p:spPr bwMode="auto">
              <a:xfrm>
                <a:off x="2084037" y="1911968"/>
                <a:ext cx="46037" cy="123825"/>
              </a:xfrm>
              <a:prstGeom prst="rect">
                <a:avLst/>
              </a:prstGeom>
              <a:noFill/>
              <a:ln w="9525">
                <a:noFill/>
                <a:miter lim="800000"/>
                <a:headEnd/>
                <a:tailEnd/>
              </a:ln>
            </p:spPr>
            <p:txBody>
              <a:bodyPr lIns="0" tIns="0" rIns="0" bIns="0">
                <a:spAutoFit/>
              </a:bodyPr>
              <a:lstStyle/>
              <a:p>
                <a:pPr marL="361950" indent="-361950" defTabSz="966788" fontAlgn="base">
                  <a:spcBef>
                    <a:spcPct val="0"/>
                  </a:spcBef>
                  <a:spcAft>
                    <a:spcPct val="0"/>
                  </a:spcAft>
                  <a:tabLst>
                    <a:tab pos="188913" algn="l"/>
                  </a:tabLst>
                </a:pPr>
                <a:r>
                  <a:rPr lang="en-US" sz="800" dirty="0">
                    <a:solidFill>
                      <a:srgbClr val="000000"/>
                    </a:solidFill>
                  </a:rPr>
                  <a:t>1</a:t>
                </a:r>
                <a:endParaRPr lang="en-US" dirty="0">
                  <a:solidFill>
                    <a:srgbClr val="000000"/>
                  </a:solidFill>
                </a:endParaRPr>
              </a:p>
            </p:txBody>
          </p:sp>
          <p:sp>
            <p:nvSpPr>
              <p:cNvPr id="188" name="Line 241"/>
              <p:cNvSpPr>
                <a:spLocks noChangeShapeType="1"/>
              </p:cNvSpPr>
              <p:nvPr/>
            </p:nvSpPr>
            <p:spPr bwMode="auto">
              <a:xfrm flipH="1">
                <a:off x="864073" y="3982068"/>
                <a:ext cx="280988" cy="7143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89" name="Freeform 242"/>
              <p:cNvSpPr>
                <a:spLocks noEditPoints="1"/>
              </p:cNvSpPr>
              <p:nvPr/>
            </p:nvSpPr>
            <p:spPr bwMode="auto">
              <a:xfrm>
                <a:off x="864073" y="4544043"/>
                <a:ext cx="96838" cy="152400"/>
              </a:xfrm>
              <a:custGeom>
                <a:avLst/>
                <a:gdLst>
                  <a:gd name="T0" fmla="*/ 0 w 66"/>
                  <a:gd name="T1" fmla="*/ 241935022 h 96"/>
                  <a:gd name="T2" fmla="*/ 0 w 66"/>
                  <a:gd name="T3" fmla="*/ 0 h 96"/>
                  <a:gd name="T4" fmla="*/ 0 w 66"/>
                  <a:gd name="T5" fmla="*/ 241935022 h 96"/>
                  <a:gd name="T6" fmla="*/ 142084802 w 66"/>
                  <a:gd name="T7" fmla="*/ 75604688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0" y="96"/>
                    </a:moveTo>
                    <a:lnTo>
                      <a:pt x="0" y="0"/>
                    </a:lnTo>
                    <a:moveTo>
                      <a:pt x="0" y="96"/>
                    </a:moveTo>
                    <a:lnTo>
                      <a:pt x="66" y="3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0" name="Rectangle 244"/>
              <p:cNvSpPr>
                <a:spLocks noChangeArrowheads="1"/>
              </p:cNvSpPr>
              <p:nvPr/>
            </p:nvSpPr>
            <p:spPr bwMode="auto">
              <a:xfrm>
                <a:off x="1135536" y="4153518"/>
                <a:ext cx="155575"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91" name="Rectangle 245"/>
              <p:cNvSpPr>
                <a:spLocks noChangeArrowheads="1"/>
              </p:cNvSpPr>
              <p:nvPr/>
            </p:nvSpPr>
            <p:spPr bwMode="auto">
              <a:xfrm>
                <a:off x="1041873" y="4432918"/>
                <a:ext cx="777875"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+procedure</a:t>
                </a:r>
                <a:endParaRPr lang="en-US" sz="3600">
                  <a:solidFill>
                    <a:srgbClr val="000000"/>
                  </a:solidFill>
                </a:endParaRPr>
              </a:p>
            </p:txBody>
          </p:sp>
          <p:sp>
            <p:nvSpPr>
              <p:cNvPr id="192" name="Rectangle 246"/>
              <p:cNvSpPr>
                <a:spLocks noChangeArrowheads="1"/>
              </p:cNvSpPr>
              <p:nvPr/>
            </p:nvSpPr>
            <p:spPr bwMode="auto">
              <a:xfrm>
                <a:off x="687861" y="4486893"/>
                <a:ext cx="57150"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sp>
            <p:nvSpPr>
              <p:cNvPr id="193" name="Line 258"/>
              <p:cNvSpPr>
                <a:spLocks noChangeShapeType="1"/>
              </p:cNvSpPr>
              <p:nvPr/>
            </p:nvSpPr>
            <p:spPr bwMode="auto">
              <a:xfrm flipH="1" flipV="1">
                <a:off x="1989611" y="3953493"/>
                <a:ext cx="782637" cy="7524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4" name="Freeform 259"/>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solidFill>
                <a:srgbClr val="000000"/>
              </a:solidFill>
              <a:ln w="9525">
                <a:noFill/>
                <a:round/>
                <a:headEnd/>
                <a:tailEnd/>
              </a:ln>
            </p:spPr>
            <p:txBody>
              <a:bodyPr/>
              <a:lstStyle/>
              <a:p>
                <a:pPr fontAlgn="base">
                  <a:spcBef>
                    <a:spcPct val="0"/>
                  </a:spcBef>
                  <a:spcAft>
                    <a:spcPct val="0"/>
                  </a:spcAft>
                </a:pPr>
                <a:endParaRPr lang="en-AU">
                  <a:solidFill>
                    <a:srgbClr val="000000"/>
                  </a:solidFill>
                </a:endParaRPr>
              </a:p>
            </p:txBody>
          </p:sp>
          <p:sp>
            <p:nvSpPr>
              <p:cNvPr id="195" name="Freeform 260"/>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6" name="Freeform 261"/>
              <p:cNvSpPr>
                <a:spLocks noEditPoints="1"/>
              </p:cNvSpPr>
              <p:nvPr/>
            </p:nvSpPr>
            <p:spPr bwMode="auto">
              <a:xfrm>
                <a:off x="2640486" y="4572618"/>
                <a:ext cx="131762" cy="133350"/>
              </a:xfrm>
              <a:custGeom>
                <a:avLst/>
                <a:gdLst>
                  <a:gd name="T0" fmla="*/ 192902522 w 90"/>
                  <a:gd name="T1" fmla="*/ 211693147 h 84"/>
                  <a:gd name="T2" fmla="*/ 102881244 w 90"/>
                  <a:gd name="T3" fmla="*/ 0 h 84"/>
                  <a:gd name="T4" fmla="*/ 192902522 w 90"/>
                  <a:gd name="T5" fmla="*/ 211693147 h 84"/>
                  <a:gd name="T6" fmla="*/ 0 w 90"/>
                  <a:gd name="T7" fmla="*/ 136088438 h 84"/>
                  <a:gd name="T8" fmla="*/ 0 60000 65536"/>
                  <a:gd name="T9" fmla="*/ 0 60000 65536"/>
                  <a:gd name="T10" fmla="*/ 0 60000 65536"/>
                  <a:gd name="T11" fmla="*/ 0 60000 65536"/>
                  <a:gd name="T12" fmla="*/ 0 w 90"/>
                  <a:gd name="T13" fmla="*/ 0 h 84"/>
                  <a:gd name="T14" fmla="*/ 90 w 90"/>
                  <a:gd name="T15" fmla="*/ 84 h 84"/>
                </a:gdLst>
                <a:ahLst/>
                <a:cxnLst>
                  <a:cxn ang="T8">
                    <a:pos x="T0" y="T1"/>
                  </a:cxn>
                  <a:cxn ang="T9">
                    <a:pos x="T2" y="T3"/>
                  </a:cxn>
                  <a:cxn ang="T10">
                    <a:pos x="T4" y="T5"/>
                  </a:cxn>
                  <a:cxn ang="T11">
                    <a:pos x="T6" y="T7"/>
                  </a:cxn>
                </a:cxnLst>
                <a:rect l="T12" t="T13" r="T14" b="T15"/>
                <a:pathLst>
                  <a:path w="90" h="84">
                    <a:moveTo>
                      <a:pt x="90" y="84"/>
                    </a:moveTo>
                    <a:lnTo>
                      <a:pt x="48" y="0"/>
                    </a:lnTo>
                    <a:moveTo>
                      <a:pt x="90" y="84"/>
                    </a:moveTo>
                    <a:lnTo>
                      <a:pt x="0" y="54"/>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7" name="Rectangle 262"/>
              <p:cNvSpPr>
                <a:spLocks noChangeArrowheads="1"/>
              </p:cNvSpPr>
              <p:nvPr/>
            </p:nvSpPr>
            <p:spPr bwMode="auto">
              <a:xfrm>
                <a:off x="2842098" y="4463080"/>
                <a:ext cx="465138" cy="18573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+result</a:t>
                </a:r>
                <a:endParaRPr lang="en-US" sz="3600">
                  <a:solidFill>
                    <a:srgbClr val="000000"/>
                  </a:solidFill>
                </a:endParaRPr>
              </a:p>
            </p:txBody>
          </p:sp>
        </p:grpSp>
      </p:grpSp>
      <p:sp>
        <p:nvSpPr>
          <p:cNvPr id="14" name="Right Arrow 13"/>
          <p:cNvSpPr/>
          <p:nvPr/>
        </p:nvSpPr>
        <p:spPr bwMode="auto">
          <a:xfrm rot="462588">
            <a:off x="3305057" y="1409170"/>
            <a:ext cx="2522352" cy="461796"/>
          </a:xfrm>
          <a:prstGeom prst="rightArrow">
            <a:avLst/>
          </a:prstGeom>
          <a:gradFill flip="none" rotWithShape="1">
            <a:gsLst>
              <a:gs pos="52000">
                <a:schemeClr val="accent2"/>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Gage Location</a:t>
            </a:r>
            <a:endParaRPr lang="en-US" sz="1400" b="1" dirty="0">
              <a:solidFill>
                <a:srgbClr val="000000"/>
              </a:solidFill>
            </a:endParaRPr>
          </a:p>
        </p:txBody>
      </p:sp>
      <p:sp>
        <p:nvSpPr>
          <p:cNvPr id="15" name="TextBox 14"/>
          <p:cNvSpPr txBox="1"/>
          <p:nvPr/>
        </p:nvSpPr>
        <p:spPr>
          <a:xfrm>
            <a:off x="277288" y="5220865"/>
            <a:ext cx="1703392" cy="474625"/>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B996D5">
                    <a:lumMod val="75000"/>
                  </a:srgbClr>
                </a:solidFill>
              </a:rPr>
              <a:t>Observation or Conversion Method</a:t>
            </a:r>
          </a:p>
        </p:txBody>
      </p:sp>
      <p:sp>
        <p:nvSpPr>
          <p:cNvPr id="342" name="TextBox 341"/>
          <p:cNvSpPr txBox="1"/>
          <p:nvPr/>
        </p:nvSpPr>
        <p:spPr>
          <a:xfrm>
            <a:off x="2052670" y="2127861"/>
            <a:ext cx="2039840" cy="309398"/>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ED982D"/>
                </a:solidFill>
                <a:effectLst>
                  <a:outerShdw blurRad="50800" dist="38100" dir="2700000" algn="tl" rotWithShape="0">
                    <a:srgbClr val="000000">
                      <a:alpha val="43000"/>
                    </a:srgbClr>
                  </a:outerShdw>
                </a:effectLst>
              </a:rPr>
              <a:t>sampl</a:t>
            </a:r>
            <a:r>
              <a:rPr lang="en-US" sz="1400" b="1" i="1" u="sng" dirty="0" smtClean="0">
                <a:solidFill>
                  <a:srgbClr val="ED982D"/>
                </a:solidFill>
                <a:effectLst>
                  <a:outerShdw blurRad="50800" dist="38100" dir="2700000" algn="tl" rotWithShape="0">
                    <a:srgbClr val="000000">
                      <a:alpha val="43000"/>
                    </a:srgbClr>
                  </a:outerShdw>
                </a:effectLst>
              </a:rPr>
              <a:t>ing</a:t>
            </a:r>
            <a:r>
              <a:rPr lang="en-US" sz="1400" b="1" i="1" dirty="0" smtClean="0">
                <a:solidFill>
                  <a:srgbClr val="ED982D"/>
                </a:solidFill>
                <a:effectLst>
                  <a:outerShdw blurRad="50800" dist="38100" dir="2700000" algn="tl" rotWithShape="0">
                    <a:srgbClr val="000000">
                      <a:alpha val="43000"/>
                    </a:srgbClr>
                  </a:outerShdw>
                </a:effectLst>
              </a:rPr>
              <a:t> feature</a:t>
            </a:r>
          </a:p>
        </p:txBody>
      </p:sp>
      <p:sp>
        <p:nvSpPr>
          <p:cNvPr id="155" name="Right Arrow 154"/>
          <p:cNvSpPr/>
          <p:nvPr/>
        </p:nvSpPr>
        <p:spPr bwMode="auto">
          <a:xfrm rot="20769698">
            <a:off x="3279610" y="4744195"/>
            <a:ext cx="2290541" cy="461796"/>
          </a:xfrm>
          <a:prstGeom prst="rightArrow">
            <a:avLst/>
          </a:prstGeom>
          <a:gradFill>
            <a:gsLst>
              <a:gs pos="0">
                <a:schemeClr val="accent1">
                  <a:lumMod val="60000"/>
                  <a:lumOff val="40000"/>
                </a:schemeClr>
              </a:gs>
              <a:gs pos="64000">
                <a:schemeClr val="accent1">
                  <a:tint val="50000"/>
                  <a:shade val="100000"/>
                  <a:satMod val="350000"/>
                </a:schemeClr>
              </a:gs>
              <a:gs pos="100000">
                <a:schemeClr val="bg1"/>
              </a:gs>
            </a:gsLst>
            <a:lin ang="84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(Stage, Discharge) tuples</a:t>
            </a:r>
            <a:endParaRPr lang="en-US" sz="1400" b="1" dirty="0">
              <a:solidFill>
                <a:srgbClr val="000000"/>
              </a:solidFill>
            </a:endParaRPr>
          </a:p>
        </p:txBody>
      </p:sp>
      <p:sp>
        <p:nvSpPr>
          <p:cNvPr id="158" name="TextBox 157"/>
          <p:cNvSpPr txBox="1"/>
          <p:nvPr/>
        </p:nvSpPr>
        <p:spPr>
          <a:xfrm>
            <a:off x="5930809" y="5671947"/>
            <a:ext cx="2959435" cy="187580"/>
          </a:xfrm>
          <a:prstGeom prst="rect">
            <a:avLst/>
          </a:prstGeom>
          <a:noFill/>
          <a:effectLst/>
        </p:spPr>
        <p:txBody>
          <a:bodyPr wrap="square" lIns="0" tIns="0" rIns="0" bIns="0" rtlCol="0">
            <a:noAutofit/>
          </a:bodyPr>
          <a:lstStyle/>
          <a:p>
            <a:pPr algn="r" defTabSz="457200">
              <a:defRPr/>
            </a:pPr>
            <a:r>
              <a:rPr lang="en-US" sz="1100" dirty="0">
                <a:solidFill>
                  <a:prstClr val="black"/>
                </a:solidFill>
              </a:rPr>
              <a:t>Source: </a:t>
            </a:r>
            <a:r>
              <a:rPr lang="en-US" sz="1100" dirty="0" smtClean="0">
                <a:solidFill>
                  <a:prstClr val="black"/>
                </a:solidFill>
              </a:rPr>
              <a:t>USGS</a:t>
            </a:r>
            <a:endParaRPr lang="en-US" sz="1100" dirty="0">
              <a:solidFill>
                <a:prstClr val="black"/>
              </a:solidFill>
            </a:endParaRPr>
          </a:p>
          <a:p>
            <a:pPr algn="r"/>
            <a:endParaRPr lang="en-US" sz="1100" dirty="0">
              <a:solidFill>
                <a:prstClr val="black"/>
              </a:solidFill>
            </a:endParaRPr>
          </a:p>
          <a:p>
            <a:pPr algn="r" eaLnBrk="0" hangingPunct="0">
              <a:lnSpc>
                <a:spcPts val="1800"/>
              </a:lnSpc>
            </a:pPr>
            <a:endParaRPr lang="en-US" sz="1100" b="1" dirty="0" smtClean="0">
              <a:solidFill>
                <a:prstClr val="black"/>
              </a:solidFill>
            </a:endParaRPr>
          </a:p>
        </p:txBody>
      </p:sp>
      <p:sp>
        <p:nvSpPr>
          <p:cNvPr id="8" name="TextBox 7"/>
          <p:cNvSpPr txBox="1"/>
          <p:nvPr/>
        </p:nvSpPr>
        <p:spPr>
          <a:xfrm>
            <a:off x="116896" y="1069715"/>
            <a:ext cx="1410699" cy="563435"/>
          </a:xfrm>
          <a:prstGeom prst="rect">
            <a:avLst/>
          </a:prstGeom>
          <a:noFill/>
          <a:effectLst/>
        </p:spPr>
        <p:txBody>
          <a:bodyPr wrap="square" lIns="0" tIns="0" rIns="0" bIns="0" rtlCol="0">
            <a:noAutofit/>
          </a:bodyPr>
          <a:lstStyle/>
          <a:p>
            <a:pPr eaLnBrk="0" hangingPunct="0">
              <a:lnSpc>
                <a:spcPts val="1800"/>
              </a:lnSpc>
            </a:pPr>
            <a:r>
              <a:rPr lang="en-US" sz="1400" i="1" dirty="0" smtClean="0">
                <a:solidFill>
                  <a:prstClr val="black"/>
                </a:solidFill>
                <a:latin typeface="Candara"/>
                <a:cs typeface="Candara"/>
              </a:rPr>
              <a:t>(WaterML2 Part 2)</a:t>
            </a:r>
          </a:p>
        </p:txBody>
      </p:sp>
      <p:sp>
        <p:nvSpPr>
          <p:cNvPr id="156" name="Title 15"/>
          <p:cNvSpPr>
            <a:spLocks noGrp="1"/>
          </p:cNvSpPr>
          <p:nvPr>
            <p:ph type="title"/>
          </p:nvPr>
        </p:nvSpPr>
        <p:spPr>
          <a:xfrm>
            <a:off x="121317" y="136508"/>
            <a:ext cx="4497190" cy="979500"/>
          </a:xfrm>
        </p:spPr>
        <p:txBody>
          <a:bodyPr/>
          <a:lstStyle/>
          <a:p>
            <a:pPr>
              <a:lnSpc>
                <a:spcPct val="90000"/>
              </a:lnSpc>
            </a:pPr>
            <a:r>
              <a:rPr lang="en-US" sz="3200" dirty="0" smtClean="0">
                <a:effectLst>
                  <a:outerShdw blurRad="50800" dist="38100" dir="2700000" algn="tl" rotWithShape="0">
                    <a:srgbClr val="000000">
                      <a:alpha val="43000"/>
                    </a:srgbClr>
                  </a:outerShdw>
                </a:effectLst>
                <a:latin typeface="Candara"/>
                <a:cs typeface="Candara"/>
              </a:rPr>
              <a:t>Treating </a:t>
            </a:r>
            <a:r>
              <a:rPr lang="en-US" sz="3200" dirty="0" smtClean="0">
                <a:solidFill>
                  <a:srgbClr val="000000"/>
                </a:solidFill>
                <a:effectLst>
                  <a:outerShdw blurRad="50800" dist="38100" dir="2700000" algn="tl" rotWithShape="0">
                    <a:srgbClr val="000000">
                      <a:alpha val="43000"/>
                    </a:srgbClr>
                  </a:outerShdw>
                </a:effectLst>
                <a:latin typeface="Candara"/>
                <a:cs typeface="Candara"/>
              </a:rPr>
              <a:t>rating curves </a:t>
            </a:r>
            <a:r>
              <a:rPr lang="en-US" sz="3200" dirty="0">
                <a:effectLst>
                  <a:outerShdw blurRad="50800" dist="38100" dir="2700000" algn="tl" rotWithShape="0">
                    <a:srgbClr val="000000">
                      <a:alpha val="43000"/>
                    </a:srgbClr>
                  </a:outerShdw>
                </a:effectLst>
                <a:latin typeface="Candara"/>
                <a:cs typeface="Candara"/>
              </a:rPr>
              <a:t>as </a:t>
            </a:r>
            <a:r>
              <a:rPr lang="en-US" sz="3200" dirty="0" smtClean="0">
                <a:effectLst>
                  <a:outerShdw blurRad="50800" dist="38100" dir="2700000" algn="tl" rotWithShape="0">
                    <a:srgbClr val="000000">
                      <a:alpha val="43000"/>
                    </a:srgbClr>
                  </a:outerShdw>
                </a:effectLst>
                <a:latin typeface="Candara"/>
                <a:cs typeface="Candara"/>
              </a:rPr>
              <a:t>a measurement …</a:t>
            </a:r>
            <a:endParaRPr lang="en-US" sz="3200" dirty="0">
              <a:effectLst>
                <a:outerShdw blurRad="50800" dist="38100" dir="2700000" algn="tl" rotWithShape="0">
                  <a:srgbClr val="000000">
                    <a:alpha val="43000"/>
                  </a:srgbClr>
                </a:outerShdw>
              </a:effectLst>
              <a:latin typeface="Candara"/>
              <a:cs typeface="Candara"/>
            </a:endParaRPr>
          </a:p>
        </p:txBody>
      </p:sp>
      <p:sp>
        <p:nvSpPr>
          <p:cNvPr id="157" name="Rectangle 281"/>
          <p:cNvSpPr>
            <a:spLocks noChangeArrowheads="1"/>
          </p:cNvSpPr>
          <p:nvPr/>
        </p:nvSpPr>
        <p:spPr bwMode="auto">
          <a:xfrm>
            <a:off x="67871" y="5955112"/>
            <a:ext cx="9077424" cy="707886"/>
          </a:xfrm>
          <a:prstGeom prst="rect">
            <a:avLst/>
          </a:prstGeom>
          <a:noFill/>
          <a:ln w="9525">
            <a:noFill/>
            <a:miter lim="800000"/>
            <a:headEnd/>
            <a:tailEnd/>
          </a:ln>
        </p:spPr>
        <p:txBody>
          <a:bodyPr wrap="none">
            <a:spAutoFit/>
          </a:bodyPr>
          <a:lstStyle/>
          <a:p>
            <a:pPr marL="342900" indent="-342900" fontAlgn="base">
              <a:spcBef>
                <a:spcPct val="0"/>
              </a:spcBef>
              <a:spcAft>
                <a:spcPct val="0"/>
              </a:spcAft>
            </a:pPr>
            <a:r>
              <a:rPr lang="en-AU" sz="2000" dirty="0">
                <a:solidFill>
                  <a:srgbClr val="0F3277"/>
                </a:solidFill>
                <a:latin typeface="Candara"/>
                <a:cs typeface="Candara"/>
              </a:rPr>
              <a:t>An </a:t>
            </a:r>
            <a:r>
              <a:rPr lang="en-AU" sz="2000" b="1" dirty="0">
                <a:solidFill>
                  <a:srgbClr val="FF0066"/>
                </a:solidFill>
                <a:latin typeface="Candara"/>
                <a:cs typeface="Candara"/>
              </a:rPr>
              <a:t>Observation</a:t>
            </a:r>
            <a:r>
              <a:rPr lang="en-AU" sz="2000" dirty="0">
                <a:solidFill>
                  <a:srgbClr val="0F3277"/>
                </a:solidFill>
                <a:latin typeface="Candara"/>
                <a:cs typeface="Candara"/>
              </a:rPr>
              <a:t> is an action whose </a:t>
            </a:r>
            <a:r>
              <a:rPr lang="en-AU" sz="2000" b="1" dirty="0">
                <a:solidFill>
                  <a:srgbClr val="A3CA4B">
                    <a:lumMod val="75000"/>
                  </a:srgbClr>
                </a:solidFill>
                <a:latin typeface="Candara"/>
                <a:cs typeface="Candara"/>
              </a:rPr>
              <a:t>result</a:t>
            </a:r>
            <a:r>
              <a:rPr lang="en-AU" sz="2000" dirty="0">
                <a:solidFill>
                  <a:srgbClr val="A3CA4B">
                    <a:lumMod val="75000"/>
                  </a:srgbClr>
                </a:solidFill>
                <a:latin typeface="Candara"/>
                <a:cs typeface="Candara"/>
              </a:rPr>
              <a:t> </a:t>
            </a:r>
            <a:r>
              <a:rPr lang="en-AU" sz="2000" dirty="0">
                <a:solidFill>
                  <a:srgbClr val="0F3277"/>
                </a:solidFill>
                <a:latin typeface="Candara"/>
                <a:cs typeface="Candara"/>
              </a:rPr>
              <a:t>is an estimate of the value </a:t>
            </a:r>
            <a:r>
              <a:rPr lang="en-AU" sz="2000" dirty="0" smtClean="0">
                <a:solidFill>
                  <a:srgbClr val="0F3277"/>
                </a:solidFill>
                <a:latin typeface="Candara"/>
                <a:cs typeface="Candara"/>
              </a:rPr>
              <a:t>of </a:t>
            </a:r>
            <a:br>
              <a:rPr lang="en-AU" sz="2000" dirty="0" smtClean="0">
                <a:solidFill>
                  <a:srgbClr val="0F3277"/>
                </a:solidFill>
                <a:latin typeface="Candara"/>
                <a:cs typeface="Candara"/>
              </a:rPr>
            </a:br>
            <a:r>
              <a:rPr lang="en-AU" sz="2000" dirty="0" smtClean="0">
                <a:solidFill>
                  <a:srgbClr val="0F3277"/>
                </a:solidFill>
                <a:latin typeface="Candara"/>
                <a:cs typeface="Candara"/>
              </a:rPr>
              <a:t>some </a:t>
            </a:r>
            <a:r>
              <a:rPr lang="en-AU" sz="2000" b="1" dirty="0">
                <a:solidFill>
                  <a:srgbClr val="3366FF"/>
                </a:solidFill>
                <a:latin typeface="Candara"/>
                <a:cs typeface="Candara"/>
              </a:rPr>
              <a:t>property</a:t>
            </a:r>
            <a:r>
              <a:rPr lang="en-AU" sz="2000" dirty="0">
                <a:solidFill>
                  <a:srgbClr val="3366FF"/>
                </a:solidFill>
                <a:latin typeface="Candara"/>
                <a:cs typeface="Candara"/>
              </a:rPr>
              <a:t> </a:t>
            </a:r>
            <a:r>
              <a:rPr lang="en-AU" sz="2000" dirty="0">
                <a:solidFill>
                  <a:srgbClr val="0F3277"/>
                </a:solidFill>
                <a:latin typeface="Candara"/>
                <a:cs typeface="Candara"/>
              </a:rPr>
              <a:t>of the </a:t>
            </a:r>
            <a:r>
              <a:rPr lang="en-AU" sz="2000" b="1" dirty="0">
                <a:solidFill>
                  <a:srgbClr val="FF9933"/>
                </a:solidFill>
                <a:latin typeface="Candara"/>
                <a:cs typeface="Candara"/>
              </a:rPr>
              <a:t>feature-of-interest</a:t>
            </a:r>
            <a:r>
              <a:rPr lang="en-AU" sz="2000" dirty="0">
                <a:solidFill>
                  <a:srgbClr val="0F3277"/>
                </a:solidFill>
                <a:latin typeface="Candara"/>
                <a:cs typeface="Candara"/>
              </a:rPr>
              <a:t>, obtained using a specified </a:t>
            </a:r>
            <a:r>
              <a:rPr lang="en-AU" sz="2000" b="1" dirty="0" smtClean="0">
                <a:solidFill>
                  <a:srgbClr val="8E55BB"/>
                </a:solidFill>
                <a:latin typeface="Candara"/>
                <a:cs typeface="Candara"/>
              </a:rPr>
              <a:t>procedure</a:t>
            </a:r>
            <a:endParaRPr lang="en-AU" sz="2000" b="1" dirty="0">
              <a:solidFill>
                <a:srgbClr val="8E55BB"/>
              </a:solidFill>
              <a:latin typeface="Candara"/>
              <a:cs typeface="Candara"/>
            </a:endParaRPr>
          </a:p>
        </p:txBody>
      </p:sp>
    </p:spTree>
    <p:extLst>
      <p:ext uri="{BB962C8B-B14F-4D97-AF65-F5344CB8AC3E}">
        <p14:creationId xmlns:p14="http://schemas.microsoft.com/office/powerpoint/2010/main" val="159527695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gs-graph-flow 2w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059" y="3057804"/>
            <a:ext cx="4570236" cy="2930304"/>
          </a:xfrm>
          <a:prstGeom prst="rect">
            <a:avLst/>
          </a:prstGeom>
        </p:spPr>
      </p:pic>
      <p:pic>
        <p:nvPicPr>
          <p:cNvPr id="2" name="Picture 1" descr="SatTelFlaF3L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812" y="30834"/>
            <a:ext cx="4594187" cy="3199012"/>
          </a:xfrm>
          <a:prstGeom prst="rect">
            <a:avLst/>
          </a:prstGeom>
        </p:spPr>
      </p:pic>
      <p:sp>
        <p:nvSpPr>
          <p:cNvPr id="180" name="Right Arrow 179"/>
          <p:cNvSpPr/>
          <p:nvPr/>
        </p:nvSpPr>
        <p:spPr bwMode="auto">
          <a:xfrm rot="21309732">
            <a:off x="3688198" y="2777979"/>
            <a:ext cx="2853134" cy="461796"/>
          </a:xfrm>
          <a:prstGeom prst="rightArrow">
            <a:avLst/>
          </a:prstGeom>
          <a:gradFill flip="none" rotWithShape="1">
            <a:gsLst>
              <a:gs pos="66000">
                <a:schemeClr val="tx2">
                  <a:lumMod val="25000"/>
                  <a:lumOff val="75000"/>
                </a:schemeClr>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Discharge</a:t>
            </a:r>
            <a:endParaRPr lang="en-US" sz="1400" b="1" dirty="0">
              <a:solidFill>
                <a:srgbClr val="000000"/>
              </a:solidFill>
            </a:endParaRPr>
          </a:p>
        </p:txBody>
      </p:sp>
      <p:grpSp>
        <p:nvGrpSpPr>
          <p:cNvPr id="12" name="Group 11"/>
          <p:cNvGrpSpPr/>
          <p:nvPr/>
        </p:nvGrpSpPr>
        <p:grpSpPr>
          <a:xfrm>
            <a:off x="432273" y="1335705"/>
            <a:ext cx="3337570" cy="3913188"/>
            <a:chOff x="432273" y="1335705"/>
            <a:chExt cx="3337570" cy="3913188"/>
          </a:xfrm>
        </p:grpSpPr>
        <p:grpSp>
          <p:nvGrpSpPr>
            <p:cNvPr id="9" name="Group 8"/>
            <p:cNvGrpSpPr/>
            <p:nvPr/>
          </p:nvGrpSpPr>
          <p:grpSpPr>
            <a:xfrm>
              <a:off x="2332511" y="2886693"/>
              <a:ext cx="1437332" cy="514350"/>
              <a:chOff x="2332511" y="2886693"/>
              <a:chExt cx="1437332" cy="514350"/>
            </a:xfrm>
          </p:grpSpPr>
          <p:sp>
            <p:nvSpPr>
              <p:cNvPr id="313" name="Rectangle 63"/>
              <p:cNvSpPr>
                <a:spLocks noChangeArrowheads="1"/>
              </p:cNvSpPr>
              <p:nvPr/>
            </p:nvSpPr>
            <p:spPr bwMode="auto">
              <a:xfrm>
                <a:off x="2332511" y="2886693"/>
                <a:ext cx="1280918" cy="514350"/>
              </a:xfrm>
              <a:prstGeom prst="rect">
                <a:avLst/>
              </a:prstGeom>
              <a:gradFill flip="none" rotWithShape="1">
                <a:gsLst>
                  <a:gs pos="100000">
                    <a:srgbClr val="FFFFFF"/>
                  </a:gs>
                  <a:gs pos="98000">
                    <a:schemeClr val="tx2">
                      <a:lumMod val="25000"/>
                      <a:lumOff val="75000"/>
                    </a:schemeClr>
                  </a:gs>
                  <a:gs pos="99000">
                    <a:schemeClr val="tx2">
                      <a:lumMod val="10000"/>
                      <a:lumOff val="90000"/>
                    </a:schemeClr>
                  </a:gs>
                </a:gsLst>
                <a:lin ang="0" scaled="1"/>
                <a:tileRect/>
              </a:grad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14" name="Rectangle 64"/>
              <p:cNvSpPr>
                <a:spLocks noChangeArrowheads="1"/>
              </p:cNvSpPr>
              <p:nvPr/>
            </p:nvSpPr>
            <p:spPr bwMode="auto">
              <a:xfrm>
                <a:off x="2472643" y="2946763"/>
                <a:ext cx="1297200" cy="15398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000000"/>
                    </a:solidFill>
                  </a:rPr>
                  <a:t>GF_PropertyType</a:t>
                </a:r>
                <a:endParaRPr lang="en-US" dirty="0">
                  <a:solidFill>
                    <a:srgbClr val="000000"/>
                  </a:solidFill>
                </a:endParaRPr>
              </a:p>
            </p:txBody>
          </p:sp>
          <p:sp>
            <p:nvSpPr>
              <p:cNvPr id="315" name="Line 65"/>
              <p:cNvSpPr>
                <a:spLocks noChangeShapeType="1"/>
              </p:cNvSpPr>
              <p:nvPr/>
            </p:nvSpPr>
            <p:spPr bwMode="auto">
              <a:xfrm>
                <a:off x="2332511" y="3172443"/>
                <a:ext cx="128091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1" name="Group 10"/>
            <p:cNvGrpSpPr/>
            <p:nvPr/>
          </p:nvGrpSpPr>
          <p:grpSpPr>
            <a:xfrm>
              <a:off x="432273" y="1335705"/>
              <a:ext cx="3223580" cy="3913188"/>
              <a:chOff x="432273" y="1335705"/>
              <a:chExt cx="3223580" cy="3913188"/>
            </a:xfrm>
          </p:grpSpPr>
          <p:grpSp>
            <p:nvGrpSpPr>
              <p:cNvPr id="176" name="Group 271"/>
              <p:cNvGrpSpPr>
                <a:grpSpLocks/>
              </p:cNvGrpSpPr>
              <p:nvPr/>
            </p:nvGrpSpPr>
            <p:grpSpPr bwMode="auto">
              <a:xfrm>
                <a:off x="432273" y="2848593"/>
                <a:ext cx="1574800" cy="1152525"/>
                <a:chOff x="3464" y="2111"/>
                <a:chExt cx="1074" cy="726"/>
              </a:xfrm>
            </p:grpSpPr>
            <p:sp>
              <p:nvSpPr>
                <p:cNvPr id="316" name="Rectangle 12"/>
                <p:cNvSpPr>
                  <a:spLocks noChangeArrowheads="1"/>
                </p:cNvSpPr>
                <p:nvPr/>
              </p:nvSpPr>
              <p:spPr bwMode="auto">
                <a:xfrm>
                  <a:off x="3482" y="2129"/>
                  <a:ext cx="1056" cy="708"/>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7" name="Rectangle 13"/>
                <p:cNvSpPr>
                  <a:spLocks noChangeArrowheads="1"/>
                </p:cNvSpPr>
                <p:nvPr/>
              </p:nvSpPr>
              <p:spPr bwMode="auto">
                <a:xfrm>
                  <a:off x="3464" y="2111"/>
                  <a:ext cx="36" cy="708"/>
                </a:xfrm>
                <a:prstGeom prst="rect">
                  <a:avLst/>
                </a:prstGeom>
                <a:solidFill>
                  <a:srgbClr val="E8C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8" name="Rectangle 14"/>
                <p:cNvSpPr>
                  <a:spLocks noChangeArrowheads="1"/>
                </p:cNvSpPr>
                <p:nvPr/>
              </p:nvSpPr>
              <p:spPr bwMode="auto">
                <a:xfrm>
                  <a:off x="3500" y="2111"/>
                  <a:ext cx="42" cy="708"/>
                </a:xfrm>
                <a:prstGeom prst="rect">
                  <a:avLst/>
                </a:prstGeom>
                <a:solidFill>
                  <a:srgbClr val="EAC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9" name="Rectangle 15"/>
                <p:cNvSpPr>
                  <a:spLocks noChangeArrowheads="1"/>
                </p:cNvSpPr>
                <p:nvPr/>
              </p:nvSpPr>
              <p:spPr bwMode="auto">
                <a:xfrm>
                  <a:off x="3542" y="2111"/>
                  <a:ext cx="48" cy="708"/>
                </a:xfrm>
                <a:prstGeom prst="rect">
                  <a:avLst/>
                </a:prstGeom>
                <a:solidFill>
                  <a:srgbClr val="ECD1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0" name="Rectangle 16"/>
                <p:cNvSpPr>
                  <a:spLocks noChangeArrowheads="1"/>
                </p:cNvSpPr>
                <p:nvPr/>
              </p:nvSpPr>
              <p:spPr bwMode="auto">
                <a:xfrm>
                  <a:off x="3590" y="2111"/>
                  <a:ext cx="42" cy="708"/>
                </a:xfrm>
                <a:prstGeom prst="rect">
                  <a:avLst/>
                </a:prstGeom>
                <a:solidFill>
                  <a:srgbClr val="EED3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1" name="Rectangle 17"/>
                <p:cNvSpPr>
                  <a:spLocks noChangeArrowheads="1"/>
                </p:cNvSpPr>
                <p:nvPr/>
              </p:nvSpPr>
              <p:spPr bwMode="auto">
                <a:xfrm>
                  <a:off x="3632" y="2111"/>
                  <a:ext cx="42" cy="708"/>
                </a:xfrm>
                <a:prstGeom prst="rect">
                  <a:avLst/>
                </a:prstGeom>
                <a:solidFill>
                  <a:srgbClr val="F0D5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2" name="Rectangle 18"/>
                <p:cNvSpPr>
                  <a:spLocks noChangeArrowheads="1"/>
                </p:cNvSpPr>
                <p:nvPr/>
              </p:nvSpPr>
              <p:spPr bwMode="auto">
                <a:xfrm>
                  <a:off x="3674" y="2111"/>
                  <a:ext cx="48" cy="708"/>
                </a:xfrm>
                <a:prstGeom prst="rect">
                  <a:avLst/>
                </a:prstGeom>
                <a:solidFill>
                  <a:srgbClr val="F2D7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3" name="Rectangle 19"/>
                <p:cNvSpPr>
                  <a:spLocks noChangeArrowheads="1"/>
                </p:cNvSpPr>
                <p:nvPr/>
              </p:nvSpPr>
              <p:spPr bwMode="auto">
                <a:xfrm>
                  <a:off x="3722" y="2111"/>
                  <a:ext cx="60" cy="708"/>
                </a:xfrm>
                <a:prstGeom prst="rect">
                  <a:avLst/>
                </a:prstGeom>
                <a:solidFill>
                  <a:srgbClr val="F4D9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4" name="Rectangle 20"/>
                <p:cNvSpPr>
                  <a:spLocks noChangeArrowheads="1"/>
                </p:cNvSpPr>
                <p:nvPr/>
              </p:nvSpPr>
              <p:spPr bwMode="auto">
                <a:xfrm>
                  <a:off x="3782" y="2111"/>
                  <a:ext cx="48" cy="708"/>
                </a:xfrm>
                <a:prstGeom prst="rect">
                  <a:avLst/>
                </a:prstGeom>
                <a:solidFill>
                  <a:srgbClr val="F6DB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5" name="Rectangle 21"/>
                <p:cNvSpPr>
                  <a:spLocks noChangeArrowheads="1"/>
                </p:cNvSpPr>
                <p:nvPr/>
              </p:nvSpPr>
              <p:spPr bwMode="auto">
                <a:xfrm>
                  <a:off x="3830" y="2111"/>
                  <a:ext cx="42" cy="708"/>
                </a:xfrm>
                <a:prstGeom prst="rect">
                  <a:avLst/>
                </a:prstGeom>
                <a:solidFill>
                  <a:srgbClr val="F8DD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6" name="Rectangle 22"/>
                <p:cNvSpPr>
                  <a:spLocks noChangeArrowheads="1"/>
                </p:cNvSpPr>
                <p:nvPr/>
              </p:nvSpPr>
              <p:spPr bwMode="auto">
                <a:xfrm>
                  <a:off x="3872" y="2111"/>
                  <a:ext cx="48" cy="708"/>
                </a:xfrm>
                <a:prstGeom prst="rect">
                  <a:avLst/>
                </a:prstGeom>
                <a:solidFill>
                  <a:srgbClr val="FADF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7" name="Rectangle 23"/>
                <p:cNvSpPr>
                  <a:spLocks noChangeArrowheads="1"/>
                </p:cNvSpPr>
                <p:nvPr/>
              </p:nvSpPr>
              <p:spPr bwMode="auto">
                <a:xfrm>
                  <a:off x="3920" y="2111"/>
                  <a:ext cx="42" cy="708"/>
                </a:xfrm>
                <a:prstGeom prst="rect">
                  <a:avLst/>
                </a:prstGeom>
                <a:solidFill>
                  <a:srgbClr val="FCE1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8" name="Rectangle 24"/>
                <p:cNvSpPr>
                  <a:spLocks noChangeArrowheads="1"/>
                </p:cNvSpPr>
                <p:nvPr/>
              </p:nvSpPr>
              <p:spPr bwMode="auto">
                <a:xfrm>
                  <a:off x="3962" y="2111"/>
                  <a:ext cx="558" cy="708"/>
                </a:xfrm>
                <a:prstGeom prst="rect">
                  <a:avLst/>
                </a:prstGeom>
                <a:solidFill>
                  <a:srgbClr val="FFE4E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9" name="Rectangle 25"/>
                <p:cNvSpPr>
                  <a:spLocks noChangeArrowheads="1"/>
                </p:cNvSpPr>
                <p:nvPr/>
              </p:nvSpPr>
              <p:spPr bwMode="auto">
                <a:xfrm>
                  <a:off x="3464" y="2111"/>
                  <a:ext cx="1056" cy="708"/>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0" name="Rectangle 26"/>
                <p:cNvSpPr>
                  <a:spLocks noChangeArrowheads="1"/>
                </p:cNvSpPr>
                <p:nvPr/>
              </p:nvSpPr>
              <p:spPr bwMode="auto">
                <a:xfrm>
                  <a:off x="3704" y="2165"/>
                  <a:ext cx="65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OM_Observation</a:t>
                  </a:r>
                  <a:endParaRPr lang="en-US">
                    <a:solidFill>
                      <a:srgbClr val="000000"/>
                    </a:solidFill>
                  </a:endParaRPr>
                </a:p>
              </p:txBody>
            </p:sp>
            <p:sp>
              <p:nvSpPr>
                <p:cNvPr id="331" name="Line 27"/>
                <p:cNvSpPr>
                  <a:spLocks noChangeShapeType="1"/>
                </p:cNvSpPr>
                <p:nvPr/>
              </p:nvSpPr>
              <p:spPr bwMode="auto">
                <a:xfrm>
                  <a:off x="3464" y="2291"/>
                  <a:ext cx="105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2" name="Rectangle 28"/>
                <p:cNvSpPr>
                  <a:spLocks noChangeArrowheads="1"/>
                </p:cNvSpPr>
                <p:nvPr/>
              </p:nvSpPr>
              <p:spPr bwMode="auto">
                <a:xfrm>
                  <a:off x="3494" y="2315"/>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3" name="Rectangle 29"/>
                <p:cNvSpPr>
                  <a:spLocks noChangeArrowheads="1"/>
                </p:cNvSpPr>
                <p:nvPr/>
              </p:nvSpPr>
              <p:spPr bwMode="auto">
                <a:xfrm>
                  <a:off x="3620" y="2315"/>
                  <a:ext cx="70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8B0000"/>
                      </a:solidFill>
                    </a:rPr>
                    <a:t>phenomenonTime</a:t>
                  </a:r>
                  <a:endParaRPr lang="en-US" dirty="0">
                    <a:solidFill>
                      <a:srgbClr val="000000"/>
                    </a:solidFill>
                  </a:endParaRPr>
                </a:p>
              </p:txBody>
            </p:sp>
            <p:sp>
              <p:nvSpPr>
                <p:cNvPr id="334" name="Rectangle 30"/>
                <p:cNvSpPr>
                  <a:spLocks noChangeArrowheads="1"/>
                </p:cNvSpPr>
                <p:nvPr/>
              </p:nvSpPr>
              <p:spPr bwMode="auto">
                <a:xfrm>
                  <a:off x="3494" y="2411"/>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5" name="Rectangle 31"/>
                <p:cNvSpPr>
                  <a:spLocks noChangeArrowheads="1"/>
                </p:cNvSpPr>
                <p:nvPr/>
              </p:nvSpPr>
              <p:spPr bwMode="auto">
                <a:xfrm>
                  <a:off x="3620" y="2411"/>
                  <a:ext cx="408"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resultTime</a:t>
                  </a:r>
                  <a:endParaRPr lang="en-US">
                    <a:solidFill>
                      <a:srgbClr val="000000"/>
                    </a:solidFill>
                  </a:endParaRPr>
                </a:p>
              </p:txBody>
            </p:sp>
            <p:sp>
              <p:nvSpPr>
                <p:cNvPr id="336" name="Rectangle 32"/>
                <p:cNvSpPr>
                  <a:spLocks noChangeArrowheads="1"/>
                </p:cNvSpPr>
                <p:nvPr/>
              </p:nvSpPr>
              <p:spPr bwMode="auto">
                <a:xfrm>
                  <a:off x="3494" y="2507"/>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7" name="Rectangle 33"/>
                <p:cNvSpPr>
                  <a:spLocks noChangeArrowheads="1"/>
                </p:cNvSpPr>
                <p:nvPr/>
              </p:nvSpPr>
              <p:spPr bwMode="auto">
                <a:xfrm>
                  <a:off x="3620" y="2507"/>
                  <a:ext cx="59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validTime [0..1]</a:t>
                  </a:r>
                  <a:endParaRPr lang="en-US">
                    <a:solidFill>
                      <a:srgbClr val="000000"/>
                    </a:solidFill>
                  </a:endParaRPr>
                </a:p>
              </p:txBody>
            </p:sp>
            <p:sp>
              <p:nvSpPr>
                <p:cNvPr id="338" name="Rectangle 34"/>
                <p:cNvSpPr>
                  <a:spLocks noChangeArrowheads="1"/>
                </p:cNvSpPr>
                <p:nvPr/>
              </p:nvSpPr>
              <p:spPr bwMode="auto">
                <a:xfrm>
                  <a:off x="3494" y="2603"/>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9" name="Rectangle 35"/>
                <p:cNvSpPr>
                  <a:spLocks noChangeArrowheads="1"/>
                </p:cNvSpPr>
                <p:nvPr/>
              </p:nvSpPr>
              <p:spPr bwMode="auto">
                <a:xfrm>
                  <a:off x="3620" y="2603"/>
                  <a:ext cx="687"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resultQuality [0..*]</a:t>
                  </a:r>
                  <a:endParaRPr lang="en-US">
                    <a:solidFill>
                      <a:srgbClr val="000000"/>
                    </a:solidFill>
                  </a:endParaRPr>
                </a:p>
              </p:txBody>
            </p:sp>
            <p:sp>
              <p:nvSpPr>
                <p:cNvPr id="340" name="Rectangle 36"/>
                <p:cNvSpPr>
                  <a:spLocks noChangeArrowheads="1"/>
                </p:cNvSpPr>
                <p:nvPr/>
              </p:nvSpPr>
              <p:spPr bwMode="auto">
                <a:xfrm>
                  <a:off x="3494" y="2699"/>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41" name="Rectangle 37"/>
                <p:cNvSpPr>
                  <a:spLocks noChangeArrowheads="1"/>
                </p:cNvSpPr>
                <p:nvPr/>
              </p:nvSpPr>
              <p:spPr bwMode="auto">
                <a:xfrm>
                  <a:off x="3620" y="2699"/>
                  <a:ext cx="59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parameter [0..*]</a:t>
                  </a:r>
                  <a:endParaRPr lang="en-US">
                    <a:solidFill>
                      <a:srgbClr val="000000"/>
                    </a:solidFill>
                  </a:endParaRPr>
                </a:p>
              </p:txBody>
            </p:sp>
          </p:grpSp>
          <p:grpSp>
            <p:nvGrpSpPr>
              <p:cNvPr id="178" name="Group 264"/>
              <p:cNvGrpSpPr>
                <a:grpSpLocks/>
              </p:cNvGrpSpPr>
              <p:nvPr/>
            </p:nvGrpSpPr>
            <p:grpSpPr bwMode="auto">
              <a:xfrm>
                <a:off x="2192811" y="1335705"/>
                <a:ext cx="1066800" cy="542925"/>
                <a:chOff x="1790" y="2225"/>
                <a:chExt cx="606" cy="342"/>
              </a:xfrm>
            </p:grpSpPr>
            <p:sp>
              <p:nvSpPr>
                <p:cNvPr id="260" name="Rectangle 66"/>
                <p:cNvSpPr>
                  <a:spLocks noChangeArrowheads="1"/>
                </p:cNvSpPr>
                <p:nvPr/>
              </p:nvSpPr>
              <p:spPr bwMode="auto">
                <a:xfrm>
                  <a:off x="1808" y="2243"/>
                  <a:ext cx="588"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1" name="Rectangle 67"/>
                <p:cNvSpPr>
                  <a:spLocks noChangeArrowheads="1"/>
                </p:cNvSpPr>
                <p:nvPr/>
              </p:nvSpPr>
              <p:spPr bwMode="auto">
                <a:xfrm>
                  <a:off x="1790" y="2225"/>
                  <a:ext cx="12" cy="324"/>
                </a:xfrm>
                <a:prstGeom prst="rect">
                  <a:avLst/>
                </a:prstGeom>
                <a:solidFill>
                  <a:srgbClr val="E8E8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2" name="Rectangle 68"/>
                <p:cNvSpPr>
                  <a:spLocks noChangeArrowheads="1"/>
                </p:cNvSpPr>
                <p:nvPr/>
              </p:nvSpPr>
              <p:spPr bwMode="auto">
                <a:xfrm>
                  <a:off x="1802" y="2225"/>
                  <a:ext cx="12" cy="324"/>
                </a:xfrm>
                <a:prstGeom prst="rect">
                  <a:avLst/>
                </a:prstGeom>
                <a:solidFill>
                  <a:srgbClr val="E9E9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3" name="Rectangle 69"/>
                <p:cNvSpPr>
                  <a:spLocks noChangeArrowheads="1"/>
                </p:cNvSpPr>
                <p:nvPr/>
              </p:nvSpPr>
              <p:spPr bwMode="auto">
                <a:xfrm>
                  <a:off x="1814" y="2225"/>
                  <a:ext cx="12" cy="324"/>
                </a:xfrm>
                <a:prstGeom prst="rect">
                  <a:avLst/>
                </a:prstGeom>
                <a:solidFill>
                  <a:srgbClr val="EAEA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4" name="Rectangle 70"/>
                <p:cNvSpPr>
                  <a:spLocks noChangeArrowheads="1"/>
                </p:cNvSpPr>
                <p:nvPr/>
              </p:nvSpPr>
              <p:spPr bwMode="auto">
                <a:xfrm>
                  <a:off x="1826" y="2225"/>
                  <a:ext cx="12" cy="324"/>
                </a:xfrm>
                <a:prstGeom prst="rect">
                  <a:avLst/>
                </a:prstGeom>
                <a:solidFill>
                  <a:srgbClr val="EBEB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5" name="Rectangle 71"/>
                <p:cNvSpPr>
                  <a:spLocks noChangeArrowheads="1"/>
                </p:cNvSpPr>
                <p:nvPr/>
              </p:nvSpPr>
              <p:spPr bwMode="auto">
                <a:xfrm>
                  <a:off x="1838" y="2225"/>
                  <a:ext cx="12" cy="324"/>
                </a:xfrm>
                <a:prstGeom prst="rect">
                  <a:avLst/>
                </a:prstGeom>
                <a:solidFill>
                  <a:srgbClr val="ECECC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6" name="Rectangle 72"/>
                <p:cNvSpPr>
                  <a:spLocks noChangeArrowheads="1"/>
                </p:cNvSpPr>
                <p:nvPr/>
              </p:nvSpPr>
              <p:spPr bwMode="auto">
                <a:xfrm>
                  <a:off x="1850" y="2225"/>
                  <a:ext cx="12" cy="324"/>
                </a:xfrm>
                <a:prstGeom prst="rect">
                  <a:avLst/>
                </a:prstGeom>
                <a:solidFill>
                  <a:srgbClr val="EDED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7" name="Rectangle 73"/>
                <p:cNvSpPr>
                  <a:spLocks noChangeArrowheads="1"/>
                </p:cNvSpPr>
                <p:nvPr/>
              </p:nvSpPr>
              <p:spPr bwMode="auto">
                <a:xfrm>
                  <a:off x="1862" y="2225"/>
                  <a:ext cx="12" cy="324"/>
                </a:xfrm>
                <a:prstGeom prst="rect">
                  <a:avLst/>
                </a:prstGeom>
                <a:solidFill>
                  <a:srgbClr val="EEEEC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8" name="Rectangle 74"/>
                <p:cNvSpPr>
                  <a:spLocks noChangeArrowheads="1"/>
                </p:cNvSpPr>
                <p:nvPr/>
              </p:nvSpPr>
              <p:spPr bwMode="auto">
                <a:xfrm>
                  <a:off x="1874" y="2225"/>
                  <a:ext cx="12" cy="324"/>
                </a:xfrm>
                <a:prstGeom prst="rect">
                  <a:avLst/>
                </a:prstGeom>
                <a:solidFill>
                  <a:srgbClr val="EFEF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9" name="Rectangle 75"/>
                <p:cNvSpPr>
                  <a:spLocks noChangeArrowheads="1"/>
                </p:cNvSpPr>
                <p:nvPr/>
              </p:nvSpPr>
              <p:spPr bwMode="auto">
                <a:xfrm>
                  <a:off x="1886" y="2225"/>
                  <a:ext cx="12" cy="324"/>
                </a:xfrm>
                <a:prstGeom prst="rect">
                  <a:avLst/>
                </a:prstGeom>
                <a:solidFill>
                  <a:srgbClr val="F0F0D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0" name="Rectangle 76"/>
                <p:cNvSpPr>
                  <a:spLocks noChangeArrowheads="1"/>
                </p:cNvSpPr>
                <p:nvPr/>
              </p:nvSpPr>
              <p:spPr bwMode="auto">
                <a:xfrm>
                  <a:off x="1898" y="2225"/>
                  <a:ext cx="12" cy="324"/>
                </a:xfrm>
                <a:prstGeom prst="rect">
                  <a:avLst/>
                </a:prstGeom>
                <a:solidFill>
                  <a:srgbClr val="F1F1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1" name="Rectangle 77"/>
                <p:cNvSpPr>
                  <a:spLocks noChangeArrowheads="1"/>
                </p:cNvSpPr>
                <p:nvPr/>
              </p:nvSpPr>
              <p:spPr bwMode="auto">
                <a:xfrm>
                  <a:off x="1910" y="2225"/>
                  <a:ext cx="12" cy="324"/>
                </a:xfrm>
                <a:prstGeom prst="rect">
                  <a:avLst/>
                </a:prstGeom>
                <a:solidFill>
                  <a:srgbClr val="F2F2D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2" name="Rectangle 78"/>
                <p:cNvSpPr>
                  <a:spLocks noChangeArrowheads="1"/>
                </p:cNvSpPr>
                <p:nvPr/>
              </p:nvSpPr>
              <p:spPr bwMode="auto">
                <a:xfrm>
                  <a:off x="1922" y="2225"/>
                  <a:ext cx="12" cy="324"/>
                </a:xfrm>
                <a:prstGeom prst="rect">
                  <a:avLst/>
                </a:prstGeom>
                <a:solidFill>
                  <a:srgbClr val="F3F3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3" name="Rectangle 79"/>
                <p:cNvSpPr>
                  <a:spLocks noChangeArrowheads="1"/>
                </p:cNvSpPr>
                <p:nvPr/>
              </p:nvSpPr>
              <p:spPr bwMode="auto">
                <a:xfrm>
                  <a:off x="1934" y="2225"/>
                  <a:ext cx="18" cy="324"/>
                </a:xfrm>
                <a:prstGeom prst="rect">
                  <a:avLst/>
                </a:prstGeom>
                <a:solidFill>
                  <a:srgbClr val="F4F4D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4" name="Rectangle 80"/>
                <p:cNvSpPr>
                  <a:spLocks noChangeArrowheads="1"/>
                </p:cNvSpPr>
                <p:nvPr/>
              </p:nvSpPr>
              <p:spPr bwMode="auto">
                <a:xfrm>
                  <a:off x="1952" y="2225"/>
                  <a:ext cx="18" cy="324"/>
                </a:xfrm>
                <a:prstGeom prst="rect">
                  <a:avLst/>
                </a:prstGeom>
                <a:solidFill>
                  <a:srgbClr val="F5F5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5" name="Rectangle 81"/>
                <p:cNvSpPr>
                  <a:spLocks noChangeArrowheads="1"/>
                </p:cNvSpPr>
                <p:nvPr/>
              </p:nvSpPr>
              <p:spPr bwMode="auto">
                <a:xfrm>
                  <a:off x="1970" y="2225"/>
                  <a:ext cx="12" cy="324"/>
                </a:xfrm>
                <a:prstGeom prst="rect">
                  <a:avLst/>
                </a:prstGeom>
                <a:solidFill>
                  <a:srgbClr val="F6F6D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6" name="Rectangle 82"/>
                <p:cNvSpPr>
                  <a:spLocks noChangeArrowheads="1"/>
                </p:cNvSpPr>
                <p:nvPr/>
              </p:nvSpPr>
              <p:spPr bwMode="auto">
                <a:xfrm>
                  <a:off x="1982" y="2225"/>
                  <a:ext cx="12" cy="324"/>
                </a:xfrm>
                <a:prstGeom prst="rect">
                  <a:avLst/>
                </a:prstGeom>
                <a:solidFill>
                  <a:srgbClr val="F7F7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7" name="Rectangle 83"/>
                <p:cNvSpPr>
                  <a:spLocks noChangeArrowheads="1"/>
                </p:cNvSpPr>
                <p:nvPr/>
              </p:nvSpPr>
              <p:spPr bwMode="auto">
                <a:xfrm>
                  <a:off x="1994" y="2225"/>
                  <a:ext cx="12" cy="324"/>
                </a:xfrm>
                <a:prstGeom prst="rect">
                  <a:avLst/>
                </a:prstGeom>
                <a:solidFill>
                  <a:srgbClr val="F8F8D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8" name="Rectangle 84"/>
                <p:cNvSpPr>
                  <a:spLocks noChangeArrowheads="1"/>
                </p:cNvSpPr>
                <p:nvPr/>
              </p:nvSpPr>
              <p:spPr bwMode="auto">
                <a:xfrm>
                  <a:off x="2006" y="2225"/>
                  <a:ext cx="12" cy="324"/>
                </a:xfrm>
                <a:prstGeom prst="rect">
                  <a:avLst/>
                </a:prstGeom>
                <a:solidFill>
                  <a:srgbClr val="F9F9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9" name="Rectangle 85"/>
                <p:cNvSpPr>
                  <a:spLocks noChangeArrowheads="1"/>
                </p:cNvSpPr>
                <p:nvPr/>
              </p:nvSpPr>
              <p:spPr bwMode="auto">
                <a:xfrm>
                  <a:off x="2018" y="2225"/>
                  <a:ext cx="12" cy="324"/>
                </a:xfrm>
                <a:prstGeom prst="rect">
                  <a:avLst/>
                </a:prstGeom>
                <a:solidFill>
                  <a:srgbClr val="FAFAD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0" name="Rectangle 86"/>
                <p:cNvSpPr>
                  <a:spLocks noChangeArrowheads="1"/>
                </p:cNvSpPr>
                <p:nvPr/>
              </p:nvSpPr>
              <p:spPr bwMode="auto">
                <a:xfrm>
                  <a:off x="2030" y="2225"/>
                  <a:ext cx="12" cy="324"/>
                </a:xfrm>
                <a:prstGeom prst="rect">
                  <a:avLst/>
                </a:prstGeom>
                <a:solidFill>
                  <a:srgbClr val="FBFB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1" name="Rectangle 87"/>
                <p:cNvSpPr>
                  <a:spLocks noChangeArrowheads="1"/>
                </p:cNvSpPr>
                <p:nvPr/>
              </p:nvSpPr>
              <p:spPr bwMode="auto">
                <a:xfrm>
                  <a:off x="2042" y="2225"/>
                  <a:ext cx="12" cy="324"/>
                </a:xfrm>
                <a:prstGeom prst="rect">
                  <a:avLst/>
                </a:prstGeom>
                <a:solidFill>
                  <a:srgbClr val="FCFCD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2" name="Rectangle 88"/>
                <p:cNvSpPr>
                  <a:spLocks noChangeArrowheads="1"/>
                </p:cNvSpPr>
                <p:nvPr/>
              </p:nvSpPr>
              <p:spPr bwMode="auto">
                <a:xfrm>
                  <a:off x="2054" y="2225"/>
                  <a:ext cx="12" cy="324"/>
                </a:xfrm>
                <a:prstGeom prst="rect">
                  <a:avLst/>
                </a:prstGeom>
                <a:solidFill>
                  <a:srgbClr val="FDFD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3" name="Rectangle 89"/>
                <p:cNvSpPr>
                  <a:spLocks noChangeArrowheads="1"/>
                </p:cNvSpPr>
                <p:nvPr/>
              </p:nvSpPr>
              <p:spPr bwMode="auto">
                <a:xfrm>
                  <a:off x="2066" y="2225"/>
                  <a:ext cx="12" cy="324"/>
                </a:xfrm>
                <a:prstGeom prst="rect">
                  <a:avLst/>
                </a:prstGeom>
                <a:solidFill>
                  <a:srgbClr val="FEFED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4" name="Rectangle 90"/>
                <p:cNvSpPr>
                  <a:spLocks noChangeArrowheads="1"/>
                </p:cNvSpPr>
                <p:nvPr/>
              </p:nvSpPr>
              <p:spPr bwMode="auto">
                <a:xfrm>
                  <a:off x="2078" y="2225"/>
                  <a:ext cx="300" cy="324"/>
                </a:xfrm>
                <a:prstGeom prst="rect">
                  <a:avLst/>
                </a:prstGeom>
                <a:solidFill>
                  <a:srgbClr val="FFFFE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5" name="Rectangle 91"/>
                <p:cNvSpPr>
                  <a:spLocks noChangeArrowheads="1"/>
                </p:cNvSpPr>
                <p:nvPr/>
              </p:nvSpPr>
              <p:spPr bwMode="auto">
                <a:xfrm>
                  <a:off x="1790" y="2225"/>
                  <a:ext cx="588"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86" name="Rectangle 92"/>
                <p:cNvSpPr>
                  <a:spLocks noChangeArrowheads="1"/>
                </p:cNvSpPr>
                <p:nvPr/>
              </p:nvSpPr>
              <p:spPr bwMode="auto">
                <a:xfrm>
                  <a:off x="1868" y="2279"/>
                  <a:ext cx="493"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GFI_Feature</a:t>
                  </a:r>
                  <a:endParaRPr lang="en-US">
                    <a:solidFill>
                      <a:srgbClr val="000000"/>
                    </a:solidFill>
                  </a:endParaRPr>
                </a:p>
              </p:txBody>
            </p:sp>
            <p:sp>
              <p:nvSpPr>
                <p:cNvPr id="287" name="Line 93"/>
                <p:cNvSpPr>
                  <a:spLocks noChangeShapeType="1"/>
                </p:cNvSpPr>
                <p:nvPr/>
              </p:nvSpPr>
              <p:spPr bwMode="auto">
                <a:xfrm>
                  <a:off x="1790" y="2405"/>
                  <a:ext cx="58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79" name="Group 267"/>
              <p:cNvGrpSpPr>
                <a:grpSpLocks/>
              </p:cNvGrpSpPr>
              <p:nvPr/>
            </p:nvGrpSpPr>
            <p:grpSpPr bwMode="auto">
              <a:xfrm>
                <a:off x="556098" y="4696443"/>
                <a:ext cx="1133475" cy="542925"/>
                <a:chOff x="3548" y="3275"/>
                <a:chExt cx="594" cy="342"/>
              </a:xfrm>
            </p:grpSpPr>
            <p:sp>
              <p:nvSpPr>
                <p:cNvPr id="232" name="Rectangle 94"/>
                <p:cNvSpPr>
                  <a:spLocks noChangeArrowheads="1"/>
                </p:cNvSpPr>
                <p:nvPr/>
              </p:nvSpPr>
              <p:spPr bwMode="auto">
                <a:xfrm>
                  <a:off x="3566" y="3293"/>
                  <a:ext cx="576"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3" name="Rectangle 95"/>
                <p:cNvSpPr>
                  <a:spLocks noChangeArrowheads="1"/>
                </p:cNvSpPr>
                <p:nvPr/>
              </p:nvSpPr>
              <p:spPr bwMode="auto">
                <a:xfrm>
                  <a:off x="3548" y="3275"/>
                  <a:ext cx="12" cy="324"/>
                </a:xfrm>
                <a:prstGeom prst="rect">
                  <a:avLst/>
                </a:prstGeom>
                <a:solidFill>
                  <a:srgbClr val="B582E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4" name="Rectangle 96"/>
                <p:cNvSpPr>
                  <a:spLocks noChangeArrowheads="1"/>
                </p:cNvSpPr>
                <p:nvPr/>
              </p:nvSpPr>
              <p:spPr bwMode="auto">
                <a:xfrm>
                  <a:off x="3560" y="3275"/>
                  <a:ext cx="6" cy="324"/>
                </a:xfrm>
                <a:prstGeom prst="rect">
                  <a:avLst/>
                </a:prstGeom>
                <a:solidFill>
                  <a:srgbClr val="B683E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5" name="Rectangle 97"/>
                <p:cNvSpPr>
                  <a:spLocks noChangeArrowheads="1"/>
                </p:cNvSpPr>
                <p:nvPr/>
              </p:nvSpPr>
              <p:spPr bwMode="auto">
                <a:xfrm>
                  <a:off x="3566" y="3275"/>
                  <a:ext cx="18" cy="324"/>
                </a:xfrm>
                <a:prstGeom prst="rect">
                  <a:avLst/>
                </a:prstGeom>
                <a:solidFill>
                  <a:srgbClr val="B784E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6" name="Rectangle 98"/>
                <p:cNvSpPr>
                  <a:spLocks noChangeArrowheads="1"/>
                </p:cNvSpPr>
                <p:nvPr/>
              </p:nvSpPr>
              <p:spPr bwMode="auto">
                <a:xfrm>
                  <a:off x="3584" y="3275"/>
                  <a:ext cx="12" cy="324"/>
                </a:xfrm>
                <a:prstGeom prst="rect">
                  <a:avLst/>
                </a:prstGeom>
                <a:solidFill>
                  <a:srgbClr val="B885E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7" name="Rectangle 99"/>
                <p:cNvSpPr>
                  <a:spLocks noChangeArrowheads="1"/>
                </p:cNvSpPr>
                <p:nvPr/>
              </p:nvSpPr>
              <p:spPr bwMode="auto">
                <a:xfrm>
                  <a:off x="3596" y="3275"/>
                  <a:ext cx="6" cy="324"/>
                </a:xfrm>
                <a:prstGeom prst="rect">
                  <a:avLst/>
                </a:prstGeom>
                <a:solidFill>
                  <a:srgbClr val="B986E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8" name="Rectangle 100"/>
                <p:cNvSpPr>
                  <a:spLocks noChangeArrowheads="1"/>
                </p:cNvSpPr>
                <p:nvPr/>
              </p:nvSpPr>
              <p:spPr bwMode="auto">
                <a:xfrm>
                  <a:off x="3602" y="3275"/>
                  <a:ext cx="18" cy="324"/>
                </a:xfrm>
                <a:prstGeom prst="rect">
                  <a:avLst/>
                </a:prstGeom>
                <a:solidFill>
                  <a:srgbClr val="BA87E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9" name="Rectangle 101"/>
                <p:cNvSpPr>
                  <a:spLocks noChangeArrowheads="1"/>
                </p:cNvSpPr>
                <p:nvPr/>
              </p:nvSpPr>
              <p:spPr bwMode="auto">
                <a:xfrm>
                  <a:off x="3620" y="3275"/>
                  <a:ext cx="12" cy="324"/>
                </a:xfrm>
                <a:prstGeom prst="rect">
                  <a:avLst/>
                </a:prstGeom>
                <a:solidFill>
                  <a:srgbClr val="BB88E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0" name="Rectangle 102"/>
                <p:cNvSpPr>
                  <a:spLocks noChangeArrowheads="1"/>
                </p:cNvSpPr>
                <p:nvPr/>
              </p:nvSpPr>
              <p:spPr bwMode="auto">
                <a:xfrm>
                  <a:off x="3632" y="3275"/>
                  <a:ext cx="6" cy="324"/>
                </a:xfrm>
                <a:prstGeom prst="rect">
                  <a:avLst/>
                </a:prstGeom>
                <a:solidFill>
                  <a:srgbClr val="BC89E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1" name="Rectangle 103"/>
                <p:cNvSpPr>
                  <a:spLocks noChangeArrowheads="1"/>
                </p:cNvSpPr>
                <p:nvPr/>
              </p:nvSpPr>
              <p:spPr bwMode="auto">
                <a:xfrm>
                  <a:off x="3638" y="3275"/>
                  <a:ext cx="18" cy="324"/>
                </a:xfrm>
                <a:prstGeom prst="rect">
                  <a:avLst/>
                </a:prstGeom>
                <a:solidFill>
                  <a:srgbClr val="BD8AF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2" name="Rectangle 104"/>
                <p:cNvSpPr>
                  <a:spLocks noChangeArrowheads="1"/>
                </p:cNvSpPr>
                <p:nvPr/>
              </p:nvSpPr>
              <p:spPr bwMode="auto">
                <a:xfrm>
                  <a:off x="3656" y="3275"/>
                  <a:ext cx="12" cy="324"/>
                </a:xfrm>
                <a:prstGeom prst="rect">
                  <a:avLst/>
                </a:prstGeom>
                <a:solidFill>
                  <a:srgbClr val="BE8BF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3" name="Rectangle 105"/>
                <p:cNvSpPr>
                  <a:spLocks noChangeArrowheads="1"/>
                </p:cNvSpPr>
                <p:nvPr/>
              </p:nvSpPr>
              <p:spPr bwMode="auto">
                <a:xfrm>
                  <a:off x="3668" y="3275"/>
                  <a:ext cx="6" cy="324"/>
                </a:xfrm>
                <a:prstGeom prst="rect">
                  <a:avLst/>
                </a:prstGeom>
                <a:solidFill>
                  <a:srgbClr val="BF8CF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4" name="Rectangle 106"/>
                <p:cNvSpPr>
                  <a:spLocks noChangeArrowheads="1"/>
                </p:cNvSpPr>
                <p:nvPr/>
              </p:nvSpPr>
              <p:spPr bwMode="auto">
                <a:xfrm>
                  <a:off x="3674" y="3275"/>
                  <a:ext cx="18" cy="324"/>
                </a:xfrm>
                <a:prstGeom prst="rect">
                  <a:avLst/>
                </a:prstGeom>
                <a:solidFill>
                  <a:srgbClr val="C08DF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5" name="Rectangle 107"/>
                <p:cNvSpPr>
                  <a:spLocks noChangeArrowheads="1"/>
                </p:cNvSpPr>
                <p:nvPr/>
              </p:nvSpPr>
              <p:spPr bwMode="auto">
                <a:xfrm>
                  <a:off x="3692" y="3275"/>
                  <a:ext cx="12" cy="324"/>
                </a:xfrm>
                <a:prstGeom prst="rect">
                  <a:avLst/>
                </a:prstGeom>
                <a:solidFill>
                  <a:srgbClr val="C18EF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6" name="Rectangle 108"/>
                <p:cNvSpPr>
                  <a:spLocks noChangeArrowheads="1"/>
                </p:cNvSpPr>
                <p:nvPr/>
              </p:nvSpPr>
              <p:spPr bwMode="auto">
                <a:xfrm>
                  <a:off x="3704" y="3275"/>
                  <a:ext cx="18" cy="324"/>
                </a:xfrm>
                <a:prstGeom prst="rect">
                  <a:avLst/>
                </a:prstGeom>
                <a:solidFill>
                  <a:srgbClr val="C28FF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7" name="Rectangle 109"/>
                <p:cNvSpPr>
                  <a:spLocks noChangeArrowheads="1"/>
                </p:cNvSpPr>
                <p:nvPr/>
              </p:nvSpPr>
              <p:spPr bwMode="auto">
                <a:xfrm>
                  <a:off x="3722" y="3275"/>
                  <a:ext cx="18" cy="324"/>
                </a:xfrm>
                <a:prstGeom prst="rect">
                  <a:avLst/>
                </a:prstGeom>
                <a:solidFill>
                  <a:srgbClr val="C390F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8" name="Rectangle 110"/>
                <p:cNvSpPr>
                  <a:spLocks noChangeArrowheads="1"/>
                </p:cNvSpPr>
                <p:nvPr/>
              </p:nvSpPr>
              <p:spPr bwMode="auto">
                <a:xfrm>
                  <a:off x="3740" y="3275"/>
                  <a:ext cx="6" cy="324"/>
                </a:xfrm>
                <a:prstGeom prst="rect">
                  <a:avLst/>
                </a:prstGeom>
                <a:solidFill>
                  <a:srgbClr val="C491F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9" name="Rectangle 111"/>
                <p:cNvSpPr>
                  <a:spLocks noChangeArrowheads="1"/>
                </p:cNvSpPr>
                <p:nvPr/>
              </p:nvSpPr>
              <p:spPr bwMode="auto">
                <a:xfrm>
                  <a:off x="3746" y="3275"/>
                  <a:ext cx="18" cy="324"/>
                </a:xfrm>
                <a:prstGeom prst="rect">
                  <a:avLst/>
                </a:prstGeom>
                <a:solidFill>
                  <a:srgbClr val="C592F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0" name="Rectangle 112"/>
                <p:cNvSpPr>
                  <a:spLocks noChangeArrowheads="1"/>
                </p:cNvSpPr>
                <p:nvPr/>
              </p:nvSpPr>
              <p:spPr bwMode="auto">
                <a:xfrm>
                  <a:off x="3764" y="3275"/>
                  <a:ext cx="12" cy="324"/>
                </a:xfrm>
                <a:prstGeom prst="rect">
                  <a:avLst/>
                </a:prstGeom>
                <a:solidFill>
                  <a:srgbClr val="C693F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1" name="Rectangle 113"/>
                <p:cNvSpPr>
                  <a:spLocks noChangeArrowheads="1"/>
                </p:cNvSpPr>
                <p:nvPr/>
              </p:nvSpPr>
              <p:spPr bwMode="auto">
                <a:xfrm>
                  <a:off x="3776" y="3275"/>
                  <a:ext cx="6" cy="324"/>
                </a:xfrm>
                <a:prstGeom prst="rect">
                  <a:avLst/>
                </a:prstGeom>
                <a:solidFill>
                  <a:srgbClr val="C794F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2" name="Rectangle 114"/>
                <p:cNvSpPr>
                  <a:spLocks noChangeArrowheads="1"/>
                </p:cNvSpPr>
                <p:nvPr/>
              </p:nvSpPr>
              <p:spPr bwMode="auto">
                <a:xfrm>
                  <a:off x="3782" y="3275"/>
                  <a:ext cx="18" cy="324"/>
                </a:xfrm>
                <a:prstGeom prst="rect">
                  <a:avLst/>
                </a:prstGeom>
                <a:solidFill>
                  <a:srgbClr val="C895F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3" name="Rectangle 115"/>
                <p:cNvSpPr>
                  <a:spLocks noChangeArrowheads="1"/>
                </p:cNvSpPr>
                <p:nvPr/>
              </p:nvSpPr>
              <p:spPr bwMode="auto">
                <a:xfrm>
                  <a:off x="3800" y="3275"/>
                  <a:ext cx="12" cy="324"/>
                </a:xfrm>
                <a:prstGeom prst="rect">
                  <a:avLst/>
                </a:prstGeom>
                <a:solidFill>
                  <a:srgbClr val="C996F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4" name="Rectangle 116"/>
                <p:cNvSpPr>
                  <a:spLocks noChangeArrowheads="1"/>
                </p:cNvSpPr>
                <p:nvPr/>
              </p:nvSpPr>
              <p:spPr bwMode="auto">
                <a:xfrm>
                  <a:off x="3812" y="3275"/>
                  <a:ext cx="6" cy="324"/>
                </a:xfrm>
                <a:prstGeom prst="rect">
                  <a:avLst/>
                </a:prstGeom>
                <a:solidFill>
                  <a:srgbClr val="CA97F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5" name="Rectangle 117"/>
                <p:cNvSpPr>
                  <a:spLocks noChangeArrowheads="1"/>
                </p:cNvSpPr>
                <p:nvPr/>
              </p:nvSpPr>
              <p:spPr bwMode="auto">
                <a:xfrm>
                  <a:off x="3818" y="3275"/>
                  <a:ext cx="18" cy="324"/>
                </a:xfrm>
                <a:prstGeom prst="rect">
                  <a:avLst/>
                </a:prstGeom>
                <a:solidFill>
                  <a:srgbClr val="CB98F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6" name="Rectangle 118"/>
                <p:cNvSpPr>
                  <a:spLocks noChangeArrowheads="1"/>
                </p:cNvSpPr>
                <p:nvPr/>
              </p:nvSpPr>
              <p:spPr bwMode="auto">
                <a:xfrm>
                  <a:off x="3836" y="3275"/>
                  <a:ext cx="288" cy="324"/>
                </a:xfrm>
                <a:prstGeom prst="rect">
                  <a:avLst/>
                </a:prstGeom>
                <a:solidFill>
                  <a:srgbClr val="CC99F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7" name="Rectangle 119"/>
                <p:cNvSpPr>
                  <a:spLocks noChangeArrowheads="1"/>
                </p:cNvSpPr>
                <p:nvPr/>
              </p:nvSpPr>
              <p:spPr bwMode="auto">
                <a:xfrm>
                  <a:off x="3548" y="3275"/>
                  <a:ext cx="576"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58" name="Rectangle 120"/>
                <p:cNvSpPr>
                  <a:spLocks noChangeArrowheads="1"/>
                </p:cNvSpPr>
                <p:nvPr/>
              </p:nvSpPr>
              <p:spPr bwMode="auto">
                <a:xfrm>
                  <a:off x="3614" y="3329"/>
                  <a:ext cx="504"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OM_Process</a:t>
                  </a:r>
                  <a:endParaRPr lang="en-US">
                    <a:solidFill>
                      <a:srgbClr val="000000"/>
                    </a:solidFill>
                  </a:endParaRPr>
                </a:p>
              </p:txBody>
            </p:sp>
            <p:sp>
              <p:nvSpPr>
                <p:cNvPr id="259" name="Line 121"/>
                <p:cNvSpPr>
                  <a:spLocks noChangeShapeType="1"/>
                </p:cNvSpPr>
                <p:nvPr/>
              </p:nvSpPr>
              <p:spPr bwMode="auto">
                <a:xfrm>
                  <a:off x="3548" y="3455"/>
                  <a:ext cx="57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2" name="Group 268"/>
              <p:cNvGrpSpPr>
                <a:grpSpLocks/>
              </p:cNvGrpSpPr>
              <p:nvPr/>
            </p:nvGrpSpPr>
            <p:grpSpPr bwMode="auto">
              <a:xfrm>
                <a:off x="2437286" y="4705968"/>
                <a:ext cx="809625" cy="542925"/>
                <a:chOff x="4832" y="3281"/>
                <a:chExt cx="552" cy="342"/>
              </a:xfrm>
            </p:grpSpPr>
            <p:sp>
              <p:nvSpPr>
                <p:cNvPr id="204" name="Rectangle 166"/>
                <p:cNvSpPr>
                  <a:spLocks noChangeArrowheads="1"/>
                </p:cNvSpPr>
                <p:nvPr/>
              </p:nvSpPr>
              <p:spPr bwMode="auto">
                <a:xfrm>
                  <a:off x="4850" y="3299"/>
                  <a:ext cx="534"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5" name="Rectangle 167"/>
                <p:cNvSpPr>
                  <a:spLocks noChangeArrowheads="1"/>
                </p:cNvSpPr>
                <p:nvPr/>
              </p:nvSpPr>
              <p:spPr bwMode="auto">
                <a:xfrm>
                  <a:off x="4832" y="3281"/>
                  <a:ext cx="6" cy="324"/>
                </a:xfrm>
                <a:prstGeom prst="rect">
                  <a:avLst/>
                </a:prstGeom>
                <a:solidFill>
                  <a:srgbClr val="B5E8B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6" name="Rectangle 168"/>
                <p:cNvSpPr>
                  <a:spLocks noChangeArrowheads="1"/>
                </p:cNvSpPr>
                <p:nvPr/>
              </p:nvSpPr>
              <p:spPr bwMode="auto">
                <a:xfrm>
                  <a:off x="4838" y="3281"/>
                  <a:ext cx="12" cy="324"/>
                </a:xfrm>
                <a:prstGeom prst="rect">
                  <a:avLst/>
                </a:prstGeom>
                <a:solidFill>
                  <a:srgbClr val="B6E9B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7" name="Rectangle 169"/>
                <p:cNvSpPr>
                  <a:spLocks noChangeArrowheads="1"/>
                </p:cNvSpPr>
                <p:nvPr/>
              </p:nvSpPr>
              <p:spPr bwMode="auto">
                <a:xfrm>
                  <a:off x="4850" y="3281"/>
                  <a:ext cx="12" cy="324"/>
                </a:xfrm>
                <a:prstGeom prst="rect">
                  <a:avLst/>
                </a:prstGeom>
                <a:solidFill>
                  <a:srgbClr val="B7EAB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8" name="Rectangle 170"/>
                <p:cNvSpPr>
                  <a:spLocks noChangeArrowheads="1"/>
                </p:cNvSpPr>
                <p:nvPr/>
              </p:nvSpPr>
              <p:spPr bwMode="auto">
                <a:xfrm>
                  <a:off x="4862" y="3281"/>
                  <a:ext cx="12" cy="324"/>
                </a:xfrm>
                <a:prstGeom prst="rect">
                  <a:avLst/>
                </a:prstGeom>
                <a:solidFill>
                  <a:srgbClr val="B8EBB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9" name="Rectangle 171"/>
                <p:cNvSpPr>
                  <a:spLocks noChangeArrowheads="1"/>
                </p:cNvSpPr>
                <p:nvPr/>
              </p:nvSpPr>
              <p:spPr bwMode="auto">
                <a:xfrm>
                  <a:off x="4874" y="3281"/>
                  <a:ext cx="12" cy="324"/>
                </a:xfrm>
                <a:prstGeom prst="rect">
                  <a:avLst/>
                </a:prstGeom>
                <a:solidFill>
                  <a:srgbClr val="B9ECB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0" name="Rectangle 172"/>
                <p:cNvSpPr>
                  <a:spLocks noChangeArrowheads="1"/>
                </p:cNvSpPr>
                <p:nvPr/>
              </p:nvSpPr>
              <p:spPr bwMode="auto">
                <a:xfrm>
                  <a:off x="4886" y="3281"/>
                  <a:ext cx="12" cy="324"/>
                </a:xfrm>
                <a:prstGeom prst="rect">
                  <a:avLst/>
                </a:prstGeom>
                <a:solidFill>
                  <a:srgbClr val="BAEDB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1" name="Rectangle 173"/>
                <p:cNvSpPr>
                  <a:spLocks noChangeArrowheads="1"/>
                </p:cNvSpPr>
                <p:nvPr/>
              </p:nvSpPr>
              <p:spPr bwMode="auto">
                <a:xfrm>
                  <a:off x="4898" y="3281"/>
                  <a:ext cx="12" cy="324"/>
                </a:xfrm>
                <a:prstGeom prst="rect">
                  <a:avLst/>
                </a:prstGeom>
                <a:solidFill>
                  <a:srgbClr val="BBEEB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2" name="Rectangle 174"/>
                <p:cNvSpPr>
                  <a:spLocks noChangeArrowheads="1"/>
                </p:cNvSpPr>
                <p:nvPr/>
              </p:nvSpPr>
              <p:spPr bwMode="auto">
                <a:xfrm>
                  <a:off x="4910" y="3281"/>
                  <a:ext cx="6" cy="324"/>
                </a:xfrm>
                <a:prstGeom prst="rect">
                  <a:avLst/>
                </a:prstGeom>
                <a:solidFill>
                  <a:srgbClr val="BCEFB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3" name="Rectangle 175"/>
                <p:cNvSpPr>
                  <a:spLocks noChangeArrowheads="1"/>
                </p:cNvSpPr>
                <p:nvPr/>
              </p:nvSpPr>
              <p:spPr bwMode="auto">
                <a:xfrm>
                  <a:off x="4916" y="3281"/>
                  <a:ext cx="12" cy="324"/>
                </a:xfrm>
                <a:prstGeom prst="rect">
                  <a:avLst/>
                </a:prstGeom>
                <a:solidFill>
                  <a:srgbClr val="BDF0B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4" name="Rectangle 176"/>
                <p:cNvSpPr>
                  <a:spLocks noChangeArrowheads="1"/>
                </p:cNvSpPr>
                <p:nvPr/>
              </p:nvSpPr>
              <p:spPr bwMode="auto">
                <a:xfrm>
                  <a:off x="4928" y="3281"/>
                  <a:ext cx="12" cy="324"/>
                </a:xfrm>
                <a:prstGeom prst="rect">
                  <a:avLst/>
                </a:prstGeom>
                <a:solidFill>
                  <a:srgbClr val="BEF1B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5" name="Rectangle 177"/>
                <p:cNvSpPr>
                  <a:spLocks noChangeArrowheads="1"/>
                </p:cNvSpPr>
                <p:nvPr/>
              </p:nvSpPr>
              <p:spPr bwMode="auto">
                <a:xfrm>
                  <a:off x="4940" y="3281"/>
                  <a:ext cx="12" cy="324"/>
                </a:xfrm>
                <a:prstGeom prst="rect">
                  <a:avLst/>
                </a:prstGeom>
                <a:solidFill>
                  <a:srgbClr val="BFF2B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6" name="Rectangle 178"/>
                <p:cNvSpPr>
                  <a:spLocks noChangeArrowheads="1"/>
                </p:cNvSpPr>
                <p:nvPr/>
              </p:nvSpPr>
              <p:spPr bwMode="auto">
                <a:xfrm>
                  <a:off x="4952" y="3281"/>
                  <a:ext cx="12" cy="324"/>
                </a:xfrm>
                <a:prstGeom prst="rect">
                  <a:avLst/>
                </a:prstGeom>
                <a:solidFill>
                  <a:srgbClr val="C0F3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7" name="Rectangle 179"/>
                <p:cNvSpPr>
                  <a:spLocks noChangeArrowheads="1"/>
                </p:cNvSpPr>
                <p:nvPr/>
              </p:nvSpPr>
              <p:spPr bwMode="auto">
                <a:xfrm>
                  <a:off x="4964" y="3281"/>
                  <a:ext cx="12" cy="324"/>
                </a:xfrm>
                <a:prstGeom prst="rect">
                  <a:avLst/>
                </a:prstGeom>
                <a:solidFill>
                  <a:srgbClr val="C1F4C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8" name="Rectangle 180"/>
                <p:cNvSpPr>
                  <a:spLocks noChangeArrowheads="1"/>
                </p:cNvSpPr>
                <p:nvPr/>
              </p:nvSpPr>
              <p:spPr bwMode="auto">
                <a:xfrm>
                  <a:off x="4976" y="3281"/>
                  <a:ext cx="18" cy="324"/>
                </a:xfrm>
                <a:prstGeom prst="rect">
                  <a:avLst/>
                </a:prstGeom>
                <a:solidFill>
                  <a:srgbClr val="C2F5C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9" name="Rectangle 181"/>
                <p:cNvSpPr>
                  <a:spLocks noChangeArrowheads="1"/>
                </p:cNvSpPr>
                <p:nvPr/>
              </p:nvSpPr>
              <p:spPr bwMode="auto">
                <a:xfrm>
                  <a:off x="4994" y="3281"/>
                  <a:ext cx="12" cy="324"/>
                </a:xfrm>
                <a:prstGeom prst="rect">
                  <a:avLst/>
                </a:prstGeom>
                <a:solidFill>
                  <a:srgbClr val="C3F6C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0" name="Rectangle 182"/>
                <p:cNvSpPr>
                  <a:spLocks noChangeArrowheads="1"/>
                </p:cNvSpPr>
                <p:nvPr/>
              </p:nvSpPr>
              <p:spPr bwMode="auto">
                <a:xfrm>
                  <a:off x="5006" y="3281"/>
                  <a:ext cx="12" cy="324"/>
                </a:xfrm>
                <a:prstGeom prst="rect">
                  <a:avLst/>
                </a:prstGeom>
                <a:solidFill>
                  <a:srgbClr val="C4F7C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1" name="Rectangle 183"/>
                <p:cNvSpPr>
                  <a:spLocks noChangeArrowheads="1"/>
                </p:cNvSpPr>
                <p:nvPr/>
              </p:nvSpPr>
              <p:spPr bwMode="auto">
                <a:xfrm>
                  <a:off x="5018" y="3281"/>
                  <a:ext cx="12" cy="324"/>
                </a:xfrm>
                <a:prstGeom prst="rect">
                  <a:avLst/>
                </a:prstGeom>
                <a:solidFill>
                  <a:srgbClr val="C5F8C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2" name="Rectangle 184"/>
                <p:cNvSpPr>
                  <a:spLocks noChangeArrowheads="1"/>
                </p:cNvSpPr>
                <p:nvPr/>
              </p:nvSpPr>
              <p:spPr bwMode="auto">
                <a:xfrm>
                  <a:off x="5030" y="3281"/>
                  <a:ext cx="12" cy="324"/>
                </a:xfrm>
                <a:prstGeom prst="rect">
                  <a:avLst/>
                </a:prstGeom>
                <a:solidFill>
                  <a:srgbClr val="C6F9C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3" name="Rectangle 185"/>
                <p:cNvSpPr>
                  <a:spLocks noChangeArrowheads="1"/>
                </p:cNvSpPr>
                <p:nvPr/>
              </p:nvSpPr>
              <p:spPr bwMode="auto">
                <a:xfrm>
                  <a:off x="5042" y="3281"/>
                  <a:ext cx="12" cy="324"/>
                </a:xfrm>
                <a:prstGeom prst="rect">
                  <a:avLst/>
                </a:prstGeom>
                <a:solidFill>
                  <a:srgbClr val="C7FAC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4" name="Rectangle 186"/>
                <p:cNvSpPr>
                  <a:spLocks noChangeArrowheads="1"/>
                </p:cNvSpPr>
                <p:nvPr/>
              </p:nvSpPr>
              <p:spPr bwMode="auto">
                <a:xfrm>
                  <a:off x="5054" y="3281"/>
                  <a:ext cx="12" cy="324"/>
                </a:xfrm>
                <a:prstGeom prst="rect">
                  <a:avLst/>
                </a:prstGeom>
                <a:solidFill>
                  <a:srgbClr val="C8FBC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5" name="Rectangle 187"/>
                <p:cNvSpPr>
                  <a:spLocks noChangeArrowheads="1"/>
                </p:cNvSpPr>
                <p:nvPr/>
              </p:nvSpPr>
              <p:spPr bwMode="auto">
                <a:xfrm>
                  <a:off x="5066" y="3281"/>
                  <a:ext cx="6" cy="324"/>
                </a:xfrm>
                <a:prstGeom prst="rect">
                  <a:avLst/>
                </a:prstGeom>
                <a:solidFill>
                  <a:srgbClr val="C9FC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6" name="Rectangle 188"/>
                <p:cNvSpPr>
                  <a:spLocks noChangeArrowheads="1"/>
                </p:cNvSpPr>
                <p:nvPr/>
              </p:nvSpPr>
              <p:spPr bwMode="auto">
                <a:xfrm>
                  <a:off x="5072" y="3281"/>
                  <a:ext cx="12" cy="324"/>
                </a:xfrm>
                <a:prstGeom prst="rect">
                  <a:avLst/>
                </a:prstGeom>
                <a:solidFill>
                  <a:srgbClr val="CAF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7" name="Rectangle 189"/>
                <p:cNvSpPr>
                  <a:spLocks noChangeArrowheads="1"/>
                </p:cNvSpPr>
                <p:nvPr/>
              </p:nvSpPr>
              <p:spPr bwMode="auto">
                <a:xfrm>
                  <a:off x="5084" y="3281"/>
                  <a:ext cx="12" cy="324"/>
                </a:xfrm>
                <a:prstGeom prst="rect">
                  <a:avLst/>
                </a:prstGeom>
                <a:solidFill>
                  <a:srgbClr val="CBFE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8" name="Rectangle 190"/>
                <p:cNvSpPr>
                  <a:spLocks noChangeArrowheads="1"/>
                </p:cNvSpPr>
                <p:nvPr/>
              </p:nvSpPr>
              <p:spPr bwMode="auto">
                <a:xfrm>
                  <a:off x="5096" y="3281"/>
                  <a:ext cx="270" cy="324"/>
                </a:xfrm>
                <a:prstGeom prst="rect">
                  <a:avLst/>
                </a:prstGeom>
                <a:solidFill>
                  <a:srgbClr val="CCF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9" name="Rectangle 191"/>
                <p:cNvSpPr>
                  <a:spLocks noChangeArrowheads="1"/>
                </p:cNvSpPr>
                <p:nvPr/>
              </p:nvSpPr>
              <p:spPr bwMode="auto">
                <a:xfrm>
                  <a:off x="4832" y="3281"/>
                  <a:ext cx="534"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30" name="Rectangle 192"/>
                <p:cNvSpPr>
                  <a:spLocks noChangeArrowheads="1"/>
                </p:cNvSpPr>
                <p:nvPr/>
              </p:nvSpPr>
              <p:spPr bwMode="auto">
                <a:xfrm>
                  <a:off x="5030" y="3335"/>
                  <a:ext cx="150"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Any</a:t>
                  </a:r>
                  <a:endParaRPr lang="en-US">
                    <a:solidFill>
                      <a:srgbClr val="000000"/>
                    </a:solidFill>
                  </a:endParaRPr>
                </a:p>
              </p:txBody>
            </p:sp>
            <p:sp>
              <p:nvSpPr>
                <p:cNvPr id="231" name="Line 193"/>
                <p:cNvSpPr>
                  <a:spLocks noChangeShapeType="1"/>
                </p:cNvSpPr>
                <p:nvPr/>
              </p:nvSpPr>
              <p:spPr bwMode="auto">
                <a:xfrm>
                  <a:off x="4832" y="3461"/>
                  <a:ext cx="534"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3" name="Group 273"/>
              <p:cNvGrpSpPr>
                <a:grpSpLocks/>
              </p:cNvGrpSpPr>
              <p:nvPr/>
            </p:nvGrpSpPr>
            <p:grpSpPr bwMode="auto">
              <a:xfrm>
                <a:off x="1989611" y="3201018"/>
                <a:ext cx="1546225" cy="431800"/>
                <a:chOff x="4526" y="2333"/>
                <a:chExt cx="1055" cy="272"/>
              </a:xfrm>
            </p:grpSpPr>
            <p:sp>
              <p:nvSpPr>
                <p:cNvPr id="200" name="Line 225"/>
                <p:cNvSpPr>
                  <a:spLocks noChangeShapeType="1"/>
                </p:cNvSpPr>
                <p:nvPr/>
              </p:nvSpPr>
              <p:spPr bwMode="auto">
                <a:xfrm flipV="1">
                  <a:off x="4526" y="2429"/>
                  <a:ext cx="234" cy="3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01" name="Freeform 226"/>
                <p:cNvSpPr>
                  <a:spLocks noEditPoints="1"/>
                </p:cNvSpPr>
                <p:nvPr/>
              </p:nvSpPr>
              <p:spPr bwMode="auto">
                <a:xfrm>
                  <a:off x="4664" y="2405"/>
                  <a:ext cx="96" cy="72"/>
                </a:xfrm>
                <a:custGeom>
                  <a:avLst/>
                  <a:gdLst>
                    <a:gd name="T0" fmla="*/ 96 w 96"/>
                    <a:gd name="T1" fmla="*/ 24 h 72"/>
                    <a:gd name="T2" fmla="*/ 12 w 96"/>
                    <a:gd name="T3" fmla="*/ 72 h 72"/>
                    <a:gd name="T4" fmla="*/ 96 w 96"/>
                    <a:gd name="T5" fmla="*/ 24 h 72"/>
                    <a:gd name="T6" fmla="*/ 0 w 96"/>
                    <a:gd name="T7" fmla="*/ 0 h 72"/>
                    <a:gd name="T8" fmla="*/ 0 60000 65536"/>
                    <a:gd name="T9" fmla="*/ 0 60000 65536"/>
                    <a:gd name="T10" fmla="*/ 0 60000 65536"/>
                    <a:gd name="T11" fmla="*/ 0 60000 65536"/>
                    <a:gd name="T12" fmla="*/ 0 w 96"/>
                    <a:gd name="T13" fmla="*/ 0 h 72"/>
                    <a:gd name="T14" fmla="*/ 96 w 96"/>
                    <a:gd name="T15" fmla="*/ 72 h 72"/>
                  </a:gdLst>
                  <a:ahLst/>
                  <a:cxnLst>
                    <a:cxn ang="T8">
                      <a:pos x="T0" y="T1"/>
                    </a:cxn>
                    <a:cxn ang="T9">
                      <a:pos x="T2" y="T3"/>
                    </a:cxn>
                    <a:cxn ang="T10">
                      <a:pos x="T4" y="T5"/>
                    </a:cxn>
                    <a:cxn ang="T11">
                      <a:pos x="T6" y="T7"/>
                    </a:cxn>
                  </a:cxnLst>
                  <a:rect l="T12" t="T13" r="T14" b="T15"/>
                  <a:pathLst>
                    <a:path w="96" h="72">
                      <a:moveTo>
                        <a:pt x="96" y="24"/>
                      </a:moveTo>
                      <a:lnTo>
                        <a:pt x="12" y="72"/>
                      </a:lnTo>
                      <a:moveTo>
                        <a:pt x="96" y="24"/>
                      </a:moveTo>
                      <a:lnTo>
                        <a:pt x="0" y="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202" name="Rectangle 227"/>
                <p:cNvSpPr>
                  <a:spLocks noChangeArrowheads="1"/>
                </p:cNvSpPr>
                <p:nvPr/>
              </p:nvSpPr>
              <p:spPr bwMode="auto">
                <a:xfrm>
                  <a:off x="4694" y="2489"/>
                  <a:ext cx="887" cy="116"/>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+observedProperty</a:t>
                  </a:r>
                  <a:endParaRPr lang="en-US" sz="3600">
                    <a:solidFill>
                      <a:srgbClr val="000000"/>
                    </a:solidFill>
                  </a:endParaRPr>
                </a:p>
              </p:txBody>
            </p:sp>
            <p:sp>
              <p:nvSpPr>
                <p:cNvPr id="203" name="Rectangle 228"/>
                <p:cNvSpPr>
                  <a:spLocks noChangeArrowheads="1"/>
                </p:cNvSpPr>
                <p:nvPr/>
              </p:nvSpPr>
              <p:spPr bwMode="auto">
                <a:xfrm>
                  <a:off x="4694" y="2333"/>
                  <a:ext cx="39" cy="7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grpSp>
          <p:grpSp>
            <p:nvGrpSpPr>
              <p:cNvPr id="184" name="Group 178"/>
              <p:cNvGrpSpPr>
                <a:grpSpLocks/>
              </p:cNvGrpSpPr>
              <p:nvPr/>
            </p:nvGrpSpPr>
            <p:grpSpPr bwMode="auto">
              <a:xfrm rot="7440675">
                <a:off x="1337943" y="2277886"/>
                <a:ext cx="1281112" cy="180975"/>
                <a:chOff x="3532889" y="2379360"/>
                <a:chExt cx="1582615" cy="190500"/>
              </a:xfrm>
            </p:grpSpPr>
            <p:sp>
              <p:nvSpPr>
                <p:cNvPr id="198" name="Line 229"/>
                <p:cNvSpPr>
                  <a:spLocks noChangeShapeType="1"/>
                </p:cNvSpPr>
                <p:nvPr/>
              </p:nvSpPr>
              <p:spPr bwMode="auto">
                <a:xfrm flipH="1" flipV="1">
                  <a:off x="3532889" y="2426985"/>
                  <a:ext cx="1582615" cy="1428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9" name="Freeform 230"/>
                <p:cNvSpPr>
                  <a:spLocks noEditPoints="1"/>
                </p:cNvSpPr>
                <p:nvPr/>
              </p:nvSpPr>
              <p:spPr bwMode="auto">
                <a:xfrm>
                  <a:off x="3532889" y="2379360"/>
                  <a:ext cx="131885" cy="114300"/>
                </a:xfrm>
                <a:custGeom>
                  <a:avLst/>
                  <a:gdLst>
                    <a:gd name="T0" fmla="*/ 0 w 90"/>
                    <a:gd name="T1" fmla="*/ 75604680 h 72"/>
                    <a:gd name="T2" fmla="*/ 193262840 w 90"/>
                    <a:gd name="T3" fmla="*/ 0 h 72"/>
                    <a:gd name="T4" fmla="*/ 0 w 90"/>
                    <a:gd name="T5" fmla="*/ 75604680 h 72"/>
                    <a:gd name="T6" fmla="*/ 180379099 w 90"/>
                    <a:gd name="T7" fmla="*/ 181451223 h 72"/>
                    <a:gd name="T8" fmla="*/ 0 60000 65536"/>
                    <a:gd name="T9" fmla="*/ 0 60000 65536"/>
                    <a:gd name="T10" fmla="*/ 0 60000 65536"/>
                    <a:gd name="T11" fmla="*/ 0 60000 65536"/>
                    <a:gd name="T12" fmla="*/ 0 w 90"/>
                    <a:gd name="T13" fmla="*/ 0 h 72"/>
                    <a:gd name="T14" fmla="*/ 90 w 90"/>
                    <a:gd name="T15" fmla="*/ 72 h 72"/>
                  </a:gdLst>
                  <a:ahLst/>
                  <a:cxnLst>
                    <a:cxn ang="T8">
                      <a:pos x="T0" y="T1"/>
                    </a:cxn>
                    <a:cxn ang="T9">
                      <a:pos x="T2" y="T3"/>
                    </a:cxn>
                    <a:cxn ang="T10">
                      <a:pos x="T4" y="T5"/>
                    </a:cxn>
                    <a:cxn ang="T11">
                      <a:pos x="T6" y="T7"/>
                    </a:cxn>
                  </a:cxnLst>
                  <a:rect l="T12" t="T13" r="T14" b="T15"/>
                  <a:pathLst>
                    <a:path w="90" h="72">
                      <a:moveTo>
                        <a:pt x="0" y="30"/>
                      </a:moveTo>
                      <a:lnTo>
                        <a:pt x="90" y="0"/>
                      </a:lnTo>
                      <a:moveTo>
                        <a:pt x="0" y="30"/>
                      </a:moveTo>
                      <a:lnTo>
                        <a:pt x="84" y="72"/>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grpSp>
          <p:sp>
            <p:nvSpPr>
              <p:cNvPr id="185" name="Rectangle 232"/>
              <p:cNvSpPr>
                <a:spLocks noChangeArrowheads="1"/>
              </p:cNvSpPr>
              <p:nvPr/>
            </p:nvSpPr>
            <p:spPr bwMode="auto">
              <a:xfrm>
                <a:off x="1402236" y="2632693"/>
                <a:ext cx="153987"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86" name="Rectangle 233"/>
              <p:cNvSpPr>
                <a:spLocks noChangeArrowheads="1"/>
              </p:cNvSpPr>
              <p:nvPr/>
            </p:nvSpPr>
            <p:spPr bwMode="auto">
              <a:xfrm>
                <a:off x="2411253" y="1899140"/>
                <a:ext cx="1244600"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dirty="0">
                    <a:solidFill>
                      <a:srgbClr val="000000"/>
                    </a:solidFill>
                  </a:rPr>
                  <a:t>+</a:t>
                </a:r>
                <a:r>
                  <a:rPr lang="en-US" sz="1200" dirty="0" err="1">
                    <a:solidFill>
                      <a:srgbClr val="000000"/>
                    </a:solidFill>
                  </a:rPr>
                  <a:t>featureOfInterest</a:t>
                </a:r>
                <a:endParaRPr lang="en-US" sz="3600" dirty="0">
                  <a:solidFill>
                    <a:srgbClr val="000000"/>
                  </a:solidFill>
                </a:endParaRPr>
              </a:p>
            </p:txBody>
          </p:sp>
          <p:sp>
            <p:nvSpPr>
              <p:cNvPr id="187" name="Rectangle 234"/>
              <p:cNvSpPr>
                <a:spLocks noChangeArrowheads="1"/>
              </p:cNvSpPr>
              <p:nvPr/>
            </p:nvSpPr>
            <p:spPr bwMode="auto">
              <a:xfrm>
                <a:off x="2084037" y="1911968"/>
                <a:ext cx="46037" cy="123825"/>
              </a:xfrm>
              <a:prstGeom prst="rect">
                <a:avLst/>
              </a:prstGeom>
              <a:noFill/>
              <a:ln w="9525">
                <a:noFill/>
                <a:miter lim="800000"/>
                <a:headEnd/>
                <a:tailEnd/>
              </a:ln>
            </p:spPr>
            <p:txBody>
              <a:bodyPr lIns="0" tIns="0" rIns="0" bIns="0">
                <a:spAutoFit/>
              </a:bodyPr>
              <a:lstStyle/>
              <a:p>
                <a:pPr marL="361950" indent="-361950" defTabSz="966788" fontAlgn="base">
                  <a:spcBef>
                    <a:spcPct val="0"/>
                  </a:spcBef>
                  <a:spcAft>
                    <a:spcPct val="0"/>
                  </a:spcAft>
                  <a:tabLst>
                    <a:tab pos="188913" algn="l"/>
                  </a:tabLst>
                </a:pPr>
                <a:r>
                  <a:rPr lang="en-US" sz="800" dirty="0">
                    <a:solidFill>
                      <a:srgbClr val="000000"/>
                    </a:solidFill>
                  </a:rPr>
                  <a:t>1</a:t>
                </a:r>
                <a:endParaRPr lang="en-US" dirty="0">
                  <a:solidFill>
                    <a:srgbClr val="000000"/>
                  </a:solidFill>
                </a:endParaRPr>
              </a:p>
            </p:txBody>
          </p:sp>
          <p:sp>
            <p:nvSpPr>
              <p:cNvPr id="188" name="Line 241"/>
              <p:cNvSpPr>
                <a:spLocks noChangeShapeType="1"/>
              </p:cNvSpPr>
              <p:nvPr/>
            </p:nvSpPr>
            <p:spPr bwMode="auto">
              <a:xfrm flipH="1">
                <a:off x="864073" y="3982068"/>
                <a:ext cx="280988" cy="7143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89" name="Freeform 242"/>
              <p:cNvSpPr>
                <a:spLocks noEditPoints="1"/>
              </p:cNvSpPr>
              <p:nvPr/>
            </p:nvSpPr>
            <p:spPr bwMode="auto">
              <a:xfrm>
                <a:off x="864073" y="4544043"/>
                <a:ext cx="96838" cy="152400"/>
              </a:xfrm>
              <a:custGeom>
                <a:avLst/>
                <a:gdLst>
                  <a:gd name="T0" fmla="*/ 0 w 66"/>
                  <a:gd name="T1" fmla="*/ 241935022 h 96"/>
                  <a:gd name="T2" fmla="*/ 0 w 66"/>
                  <a:gd name="T3" fmla="*/ 0 h 96"/>
                  <a:gd name="T4" fmla="*/ 0 w 66"/>
                  <a:gd name="T5" fmla="*/ 241935022 h 96"/>
                  <a:gd name="T6" fmla="*/ 142084802 w 66"/>
                  <a:gd name="T7" fmla="*/ 75604688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0" y="96"/>
                    </a:moveTo>
                    <a:lnTo>
                      <a:pt x="0" y="0"/>
                    </a:lnTo>
                    <a:moveTo>
                      <a:pt x="0" y="96"/>
                    </a:moveTo>
                    <a:lnTo>
                      <a:pt x="66" y="3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0" name="Rectangle 244"/>
              <p:cNvSpPr>
                <a:spLocks noChangeArrowheads="1"/>
              </p:cNvSpPr>
              <p:nvPr/>
            </p:nvSpPr>
            <p:spPr bwMode="auto">
              <a:xfrm>
                <a:off x="1135536" y="4153518"/>
                <a:ext cx="155575"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91" name="Rectangle 245"/>
              <p:cNvSpPr>
                <a:spLocks noChangeArrowheads="1"/>
              </p:cNvSpPr>
              <p:nvPr/>
            </p:nvSpPr>
            <p:spPr bwMode="auto">
              <a:xfrm>
                <a:off x="1041873" y="4432918"/>
                <a:ext cx="777875"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+procedure</a:t>
                </a:r>
                <a:endParaRPr lang="en-US" sz="3600">
                  <a:solidFill>
                    <a:srgbClr val="000000"/>
                  </a:solidFill>
                </a:endParaRPr>
              </a:p>
            </p:txBody>
          </p:sp>
          <p:sp>
            <p:nvSpPr>
              <p:cNvPr id="192" name="Rectangle 246"/>
              <p:cNvSpPr>
                <a:spLocks noChangeArrowheads="1"/>
              </p:cNvSpPr>
              <p:nvPr/>
            </p:nvSpPr>
            <p:spPr bwMode="auto">
              <a:xfrm>
                <a:off x="687861" y="4486893"/>
                <a:ext cx="57150"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sp>
            <p:nvSpPr>
              <p:cNvPr id="193" name="Line 258"/>
              <p:cNvSpPr>
                <a:spLocks noChangeShapeType="1"/>
              </p:cNvSpPr>
              <p:nvPr/>
            </p:nvSpPr>
            <p:spPr bwMode="auto">
              <a:xfrm flipH="1" flipV="1">
                <a:off x="1989611" y="3953493"/>
                <a:ext cx="782637" cy="7524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4" name="Freeform 259"/>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solidFill>
                <a:srgbClr val="000000"/>
              </a:solidFill>
              <a:ln w="9525">
                <a:noFill/>
                <a:round/>
                <a:headEnd/>
                <a:tailEnd/>
              </a:ln>
            </p:spPr>
            <p:txBody>
              <a:bodyPr/>
              <a:lstStyle/>
              <a:p>
                <a:pPr fontAlgn="base">
                  <a:spcBef>
                    <a:spcPct val="0"/>
                  </a:spcBef>
                  <a:spcAft>
                    <a:spcPct val="0"/>
                  </a:spcAft>
                </a:pPr>
                <a:endParaRPr lang="en-AU">
                  <a:solidFill>
                    <a:srgbClr val="000000"/>
                  </a:solidFill>
                </a:endParaRPr>
              </a:p>
            </p:txBody>
          </p:sp>
          <p:sp>
            <p:nvSpPr>
              <p:cNvPr id="195" name="Freeform 260"/>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6" name="Freeform 261"/>
              <p:cNvSpPr>
                <a:spLocks noEditPoints="1"/>
              </p:cNvSpPr>
              <p:nvPr/>
            </p:nvSpPr>
            <p:spPr bwMode="auto">
              <a:xfrm>
                <a:off x="2640486" y="4572618"/>
                <a:ext cx="131762" cy="133350"/>
              </a:xfrm>
              <a:custGeom>
                <a:avLst/>
                <a:gdLst>
                  <a:gd name="T0" fmla="*/ 192902522 w 90"/>
                  <a:gd name="T1" fmla="*/ 211693147 h 84"/>
                  <a:gd name="T2" fmla="*/ 102881244 w 90"/>
                  <a:gd name="T3" fmla="*/ 0 h 84"/>
                  <a:gd name="T4" fmla="*/ 192902522 w 90"/>
                  <a:gd name="T5" fmla="*/ 211693147 h 84"/>
                  <a:gd name="T6" fmla="*/ 0 w 90"/>
                  <a:gd name="T7" fmla="*/ 136088438 h 84"/>
                  <a:gd name="T8" fmla="*/ 0 60000 65536"/>
                  <a:gd name="T9" fmla="*/ 0 60000 65536"/>
                  <a:gd name="T10" fmla="*/ 0 60000 65536"/>
                  <a:gd name="T11" fmla="*/ 0 60000 65536"/>
                  <a:gd name="T12" fmla="*/ 0 w 90"/>
                  <a:gd name="T13" fmla="*/ 0 h 84"/>
                  <a:gd name="T14" fmla="*/ 90 w 90"/>
                  <a:gd name="T15" fmla="*/ 84 h 84"/>
                </a:gdLst>
                <a:ahLst/>
                <a:cxnLst>
                  <a:cxn ang="T8">
                    <a:pos x="T0" y="T1"/>
                  </a:cxn>
                  <a:cxn ang="T9">
                    <a:pos x="T2" y="T3"/>
                  </a:cxn>
                  <a:cxn ang="T10">
                    <a:pos x="T4" y="T5"/>
                  </a:cxn>
                  <a:cxn ang="T11">
                    <a:pos x="T6" y="T7"/>
                  </a:cxn>
                </a:cxnLst>
                <a:rect l="T12" t="T13" r="T14" b="T15"/>
                <a:pathLst>
                  <a:path w="90" h="84">
                    <a:moveTo>
                      <a:pt x="90" y="84"/>
                    </a:moveTo>
                    <a:lnTo>
                      <a:pt x="48" y="0"/>
                    </a:lnTo>
                    <a:moveTo>
                      <a:pt x="90" y="84"/>
                    </a:moveTo>
                    <a:lnTo>
                      <a:pt x="0" y="54"/>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7" name="Rectangle 262"/>
              <p:cNvSpPr>
                <a:spLocks noChangeArrowheads="1"/>
              </p:cNvSpPr>
              <p:nvPr/>
            </p:nvSpPr>
            <p:spPr bwMode="auto">
              <a:xfrm>
                <a:off x="2842098" y="4463080"/>
                <a:ext cx="465138" cy="18573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+result</a:t>
                </a:r>
                <a:endParaRPr lang="en-US" sz="3600">
                  <a:solidFill>
                    <a:srgbClr val="000000"/>
                  </a:solidFill>
                </a:endParaRPr>
              </a:p>
            </p:txBody>
          </p:sp>
        </p:grpSp>
      </p:grpSp>
      <p:sp>
        <p:nvSpPr>
          <p:cNvPr id="14" name="Right Arrow 13"/>
          <p:cNvSpPr/>
          <p:nvPr/>
        </p:nvSpPr>
        <p:spPr bwMode="auto">
          <a:xfrm>
            <a:off x="3309930" y="1385389"/>
            <a:ext cx="2873736" cy="461796"/>
          </a:xfrm>
          <a:prstGeom prst="rightArrow">
            <a:avLst/>
          </a:prstGeom>
          <a:gradFill flip="none" rotWithShape="1">
            <a:gsLst>
              <a:gs pos="52000">
                <a:schemeClr val="accent2"/>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Stream Gage</a:t>
            </a:r>
            <a:endParaRPr lang="en-US" sz="1400" b="1" dirty="0">
              <a:solidFill>
                <a:srgbClr val="000000"/>
              </a:solidFill>
            </a:endParaRPr>
          </a:p>
        </p:txBody>
      </p:sp>
      <p:sp>
        <p:nvSpPr>
          <p:cNvPr id="15" name="TextBox 14"/>
          <p:cNvSpPr txBox="1"/>
          <p:nvPr/>
        </p:nvSpPr>
        <p:spPr>
          <a:xfrm>
            <a:off x="277288" y="5220865"/>
            <a:ext cx="1703392" cy="474625"/>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B996D5">
                    <a:lumMod val="75000"/>
                  </a:srgbClr>
                </a:solidFill>
              </a:rPr>
              <a:t>Flow rate conversion</a:t>
            </a:r>
          </a:p>
        </p:txBody>
      </p:sp>
      <p:sp>
        <p:nvSpPr>
          <p:cNvPr id="342" name="TextBox 341"/>
          <p:cNvSpPr txBox="1"/>
          <p:nvPr/>
        </p:nvSpPr>
        <p:spPr>
          <a:xfrm>
            <a:off x="2052670" y="2127861"/>
            <a:ext cx="2039840" cy="309398"/>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ED982D"/>
                </a:solidFill>
                <a:effectLst>
                  <a:outerShdw blurRad="50800" dist="38100" dir="2700000" algn="tl" rotWithShape="0">
                    <a:srgbClr val="000000">
                      <a:alpha val="43000"/>
                    </a:srgbClr>
                  </a:outerShdw>
                </a:effectLst>
              </a:rPr>
              <a:t>sampl</a:t>
            </a:r>
            <a:r>
              <a:rPr lang="en-US" sz="1400" b="1" i="1" u="sng" dirty="0" smtClean="0">
                <a:solidFill>
                  <a:srgbClr val="ED982D"/>
                </a:solidFill>
                <a:effectLst>
                  <a:outerShdw blurRad="50800" dist="38100" dir="2700000" algn="tl" rotWithShape="0">
                    <a:srgbClr val="000000">
                      <a:alpha val="43000"/>
                    </a:srgbClr>
                  </a:outerShdw>
                </a:effectLst>
              </a:rPr>
              <a:t>ing</a:t>
            </a:r>
            <a:r>
              <a:rPr lang="en-US" sz="1400" b="1" i="1" dirty="0" smtClean="0">
                <a:solidFill>
                  <a:srgbClr val="ED982D"/>
                </a:solidFill>
                <a:effectLst>
                  <a:outerShdw blurRad="50800" dist="38100" dir="2700000" algn="tl" rotWithShape="0">
                    <a:srgbClr val="000000">
                      <a:alpha val="43000"/>
                    </a:srgbClr>
                  </a:outerShdw>
                </a:effectLst>
              </a:rPr>
              <a:t> feature</a:t>
            </a:r>
          </a:p>
        </p:txBody>
      </p:sp>
      <p:sp>
        <p:nvSpPr>
          <p:cNvPr id="154" name="TextBox 153"/>
          <p:cNvSpPr txBox="1"/>
          <p:nvPr/>
        </p:nvSpPr>
        <p:spPr>
          <a:xfrm>
            <a:off x="4618507" y="2127861"/>
            <a:ext cx="1649850" cy="580312"/>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prstClr val="white"/>
                </a:solidFill>
              </a:rPr>
              <a:t>River is a </a:t>
            </a:r>
          </a:p>
          <a:p>
            <a:pPr algn="ctr" eaLnBrk="0" fontAlgn="base" hangingPunct="0">
              <a:lnSpc>
                <a:spcPts val="1800"/>
              </a:lnSpc>
              <a:spcBef>
                <a:spcPct val="0"/>
              </a:spcBef>
              <a:spcAft>
                <a:spcPct val="0"/>
              </a:spcAft>
            </a:pPr>
            <a:r>
              <a:rPr lang="en-US" sz="1400" b="1" i="1" dirty="0" smtClean="0">
                <a:solidFill>
                  <a:prstClr val="white"/>
                </a:solidFill>
              </a:rPr>
              <a:t>sampl</a:t>
            </a:r>
            <a:r>
              <a:rPr lang="en-US" sz="1400" b="1" i="1" u="sng" dirty="0" smtClean="0">
                <a:solidFill>
                  <a:prstClr val="white"/>
                </a:solidFill>
              </a:rPr>
              <a:t>ed</a:t>
            </a:r>
            <a:r>
              <a:rPr lang="en-US" sz="1400" b="1" i="1" dirty="0" smtClean="0">
                <a:solidFill>
                  <a:prstClr val="white"/>
                </a:solidFill>
              </a:rPr>
              <a:t> feature</a:t>
            </a:r>
          </a:p>
        </p:txBody>
      </p:sp>
      <p:sp>
        <p:nvSpPr>
          <p:cNvPr id="155" name="Right Arrow 154"/>
          <p:cNvSpPr/>
          <p:nvPr/>
        </p:nvSpPr>
        <p:spPr bwMode="auto">
          <a:xfrm rot="20920639">
            <a:off x="3244831" y="4386170"/>
            <a:ext cx="2159222" cy="461796"/>
          </a:xfrm>
          <a:prstGeom prst="rightArrow">
            <a:avLst/>
          </a:prstGeom>
          <a:gradFill>
            <a:gsLst>
              <a:gs pos="0">
                <a:schemeClr val="accent1">
                  <a:lumMod val="60000"/>
                  <a:lumOff val="40000"/>
                </a:schemeClr>
              </a:gs>
              <a:gs pos="64000">
                <a:schemeClr val="accent1">
                  <a:tint val="50000"/>
                  <a:shade val="100000"/>
                  <a:satMod val="350000"/>
                </a:schemeClr>
              </a:gs>
              <a:gs pos="100000">
                <a:schemeClr val="bg1"/>
              </a:gs>
            </a:gsLst>
            <a:lin ang="84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Time series of values</a:t>
            </a:r>
            <a:endParaRPr lang="en-US" sz="1400" b="1" dirty="0">
              <a:solidFill>
                <a:srgbClr val="000000"/>
              </a:solidFill>
            </a:endParaRPr>
          </a:p>
        </p:txBody>
      </p:sp>
      <p:sp>
        <p:nvSpPr>
          <p:cNvPr id="159" name="Title 15"/>
          <p:cNvSpPr>
            <a:spLocks noGrp="1"/>
          </p:cNvSpPr>
          <p:nvPr>
            <p:ph type="title"/>
          </p:nvPr>
        </p:nvSpPr>
        <p:spPr>
          <a:xfrm>
            <a:off x="121317" y="136508"/>
            <a:ext cx="4497190" cy="979500"/>
          </a:xfrm>
          <a:effectLst>
            <a:outerShdw blurRad="50800" dist="38100" dir="2700000" algn="tl" rotWithShape="0">
              <a:srgbClr val="000000">
                <a:alpha val="43000"/>
              </a:srgbClr>
            </a:outerShdw>
          </a:effectLst>
        </p:spPr>
        <p:txBody>
          <a:bodyPr/>
          <a:lstStyle/>
          <a:p>
            <a:pPr>
              <a:lnSpc>
                <a:spcPct val="90000"/>
              </a:lnSpc>
            </a:pPr>
            <a:r>
              <a:rPr lang="en-US" sz="3200" dirty="0">
                <a:effectLst>
                  <a:outerShdw blurRad="50800" dist="38100" dir="2700000" algn="tl" rotWithShape="0">
                    <a:srgbClr val="000000">
                      <a:alpha val="43000"/>
                    </a:srgbClr>
                  </a:outerShdw>
                </a:effectLst>
                <a:latin typeface="Candara"/>
                <a:cs typeface="Candara"/>
              </a:rPr>
              <a:t>The</a:t>
            </a:r>
            <a:r>
              <a:rPr lang="en-US" dirty="0" smtClean="0">
                <a:latin typeface="Candara"/>
                <a:cs typeface="Candara"/>
              </a:rPr>
              <a:t> </a:t>
            </a:r>
            <a:r>
              <a:rPr lang="en-US" sz="3200" dirty="0" smtClean="0">
                <a:solidFill>
                  <a:schemeClr val="tx1"/>
                </a:solidFill>
                <a:latin typeface="Candara"/>
                <a:cs typeface="Candara"/>
              </a:rPr>
              <a:t>stream flow</a:t>
            </a:r>
            <a:r>
              <a:rPr lang="en-US" sz="3200" dirty="0">
                <a:latin typeface="Candara"/>
                <a:cs typeface="Candara"/>
              </a:rPr>
              <a:t> </a:t>
            </a:r>
            <a:r>
              <a:rPr lang="en-US" dirty="0" smtClean="0">
                <a:latin typeface="Candara"/>
                <a:cs typeface="Candara"/>
              </a:rPr>
              <a:t>can then be determined from the rating curve</a:t>
            </a:r>
            <a:endParaRPr lang="en-US" dirty="0">
              <a:latin typeface="Candara"/>
              <a:cs typeface="Candara"/>
            </a:endParaRPr>
          </a:p>
        </p:txBody>
      </p:sp>
      <p:sp>
        <p:nvSpPr>
          <p:cNvPr id="162" name="TextBox 161"/>
          <p:cNvSpPr txBox="1"/>
          <p:nvPr/>
        </p:nvSpPr>
        <p:spPr>
          <a:xfrm>
            <a:off x="6142471" y="5844508"/>
            <a:ext cx="2959435" cy="187580"/>
          </a:xfrm>
          <a:prstGeom prst="rect">
            <a:avLst/>
          </a:prstGeom>
          <a:noFill/>
          <a:effectLst/>
        </p:spPr>
        <p:txBody>
          <a:bodyPr wrap="square" lIns="0" tIns="0" rIns="0" bIns="0" rtlCol="0">
            <a:noAutofit/>
          </a:bodyPr>
          <a:lstStyle/>
          <a:p>
            <a:pPr algn="r" defTabSz="457200">
              <a:defRPr/>
            </a:pPr>
            <a:r>
              <a:rPr lang="en-US" sz="1100" dirty="0">
                <a:solidFill>
                  <a:prstClr val="black"/>
                </a:solidFill>
              </a:rPr>
              <a:t>Source: </a:t>
            </a:r>
            <a:r>
              <a:rPr lang="en-US" sz="1100" dirty="0" smtClean="0">
                <a:solidFill>
                  <a:prstClr val="black"/>
                </a:solidFill>
              </a:rPr>
              <a:t>USGS</a:t>
            </a:r>
            <a:endParaRPr lang="en-US" sz="1100" dirty="0">
              <a:solidFill>
                <a:prstClr val="black"/>
              </a:solidFill>
            </a:endParaRPr>
          </a:p>
          <a:p>
            <a:pPr algn="r"/>
            <a:endParaRPr lang="en-US" sz="1100" dirty="0">
              <a:solidFill>
                <a:prstClr val="black"/>
              </a:solidFill>
            </a:endParaRPr>
          </a:p>
          <a:p>
            <a:pPr algn="r" eaLnBrk="0" hangingPunct="0">
              <a:lnSpc>
                <a:spcPts val="1800"/>
              </a:lnSpc>
            </a:pPr>
            <a:endParaRPr lang="en-US" sz="1100" b="1" dirty="0" smtClean="0">
              <a:solidFill>
                <a:prstClr val="black"/>
              </a:solidFill>
            </a:endParaRPr>
          </a:p>
        </p:txBody>
      </p:sp>
      <p:sp>
        <p:nvSpPr>
          <p:cNvPr id="163" name="TextBox 162"/>
          <p:cNvSpPr txBox="1"/>
          <p:nvPr/>
        </p:nvSpPr>
        <p:spPr>
          <a:xfrm>
            <a:off x="116896" y="1421430"/>
            <a:ext cx="1542460" cy="563435"/>
          </a:xfrm>
          <a:prstGeom prst="rect">
            <a:avLst/>
          </a:prstGeom>
          <a:noFill/>
          <a:effectLst/>
        </p:spPr>
        <p:txBody>
          <a:bodyPr wrap="square" lIns="0" tIns="0" rIns="0" bIns="0" rtlCol="0">
            <a:noAutofit/>
          </a:bodyPr>
          <a:lstStyle/>
          <a:p>
            <a:pPr eaLnBrk="0" hangingPunct="0">
              <a:lnSpc>
                <a:spcPts val="1800"/>
              </a:lnSpc>
            </a:pPr>
            <a:r>
              <a:rPr lang="en-US" sz="1400" i="1" dirty="0" smtClean="0">
                <a:solidFill>
                  <a:prstClr val="black"/>
                </a:solidFill>
                <a:latin typeface="Candara"/>
                <a:cs typeface="Candara"/>
              </a:rPr>
              <a:t>(WaterML2 Part 1)</a:t>
            </a:r>
          </a:p>
        </p:txBody>
      </p:sp>
      <p:sp>
        <p:nvSpPr>
          <p:cNvPr id="156" name="Rectangle 281"/>
          <p:cNvSpPr>
            <a:spLocks noChangeArrowheads="1"/>
          </p:cNvSpPr>
          <p:nvPr/>
        </p:nvSpPr>
        <p:spPr bwMode="auto">
          <a:xfrm>
            <a:off x="67871" y="6070576"/>
            <a:ext cx="9077424" cy="707886"/>
          </a:xfrm>
          <a:prstGeom prst="rect">
            <a:avLst/>
          </a:prstGeom>
          <a:noFill/>
          <a:ln w="9525">
            <a:noFill/>
            <a:miter lim="800000"/>
            <a:headEnd/>
            <a:tailEnd/>
          </a:ln>
        </p:spPr>
        <p:txBody>
          <a:bodyPr wrap="none">
            <a:spAutoFit/>
          </a:bodyPr>
          <a:lstStyle/>
          <a:p>
            <a:pPr marL="342900" indent="-342900" fontAlgn="base">
              <a:spcBef>
                <a:spcPct val="0"/>
              </a:spcBef>
              <a:spcAft>
                <a:spcPct val="0"/>
              </a:spcAft>
            </a:pPr>
            <a:r>
              <a:rPr lang="en-AU" sz="2000" dirty="0">
                <a:solidFill>
                  <a:srgbClr val="0F3277"/>
                </a:solidFill>
                <a:latin typeface="Candara"/>
                <a:cs typeface="Candara"/>
              </a:rPr>
              <a:t>An </a:t>
            </a:r>
            <a:r>
              <a:rPr lang="en-AU" sz="2000" b="1" dirty="0">
                <a:solidFill>
                  <a:srgbClr val="FF0066"/>
                </a:solidFill>
                <a:latin typeface="Candara"/>
                <a:cs typeface="Candara"/>
              </a:rPr>
              <a:t>Observation</a:t>
            </a:r>
            <a:r>
              <a:rPr lang="en-AU" sz="2000" dirty="0">
                <a:solidFill>
                  <a:srgbClr val="0F3277"/>
                </a:solidFill>
                <a:latin typeface="Candara"/>
                <a:cs typeface="Candara"/>
              </a:rPr>
              <a:t> is an action whose </a:t>
            </a:r>
            <a:r>
              <a:rPr lang="en-AU" sz="2000" b="1" dirty="0">
                <a:solidFill>
                  <a:srgbClr val="A3CA4B">
                    <a:lumMod val="75000"/>
                  </a:srgbClr>
                </a:solidFill>
                <a:latin typeface="Candara"/>
                <a:cs typeface="Candara"/>
              </a:rPr>
              <a:t>result</a:t>
            </a:r>
            <a:r>
              <a:rPr lang="en-AU" sz="2000" dirty="0">
                <a:solidFill>
                  <a:srgbClr val="A3CA4B">
                    <a:lumMod val="75000"/>
                  </a:srgbClr>
                </a:solidFill>
                <a:latin typeface="Candara"/>
                <a:cs typeface="Candara"/>
              </a:rPr>
              <a:t> </a:t>
            </a:r>
            <a:r>
              <a:rPr lang="en-AU" sz="2000" dirty="0">
                <a:solidFill>
                  <a:srgbClr val="0F3277"/>
                </a:solidFill>
                <a:latin typeface="Candara"/>
                <a:cs typeface="Candara"/>
              </a:rPr>
              <a:t>is an estimate of the value </a:t>
            </a:r>
            <a:r>
              <a:rPr lang="en-AU" sz="2000" dirty="0" smtClean="0">
                <a:solidFill>
                  <a:srgbClr val="0F3277"/>
                </a:solidFill>
                <a:latin typeface="Candara"/>
                <a:cs typeface="Candara"/>
              </a:rPr>
              <a:t>of </a:t>
            </a:r>
            <a:br>
              <a:rPr lang="en-AU" sz="2000" dirty="0" smtClean="0">
                <a:solidFill>
                  <a:srgbClr val="0F3277"/>
                </a:solidFill>
                <a:latin typeface="Candara"/>
                <a:cs typeface="Candara"/>
              </a:rPr>
            </a:br>
            <a:r>
              <a:rPr lang="en-AU" sz="2000" dirty="0" smtClean="0">
                <a:solidFill>
                  <a:srgbClr val="0F3277"/>
                </a:solidFill>
                <a:latin typeface="Candara"/>
                <a:cs typeface="Candara"/>
              </a:rPr>
              <a:t>some </a:t>
            </a:r>
            <a:r>
              <a:rPr lang="en-AU" sz="2000" b="1" dirty="0">
                <a:solidFill>
                  <a:srgbClr val="3366FF"/>
                </a:solidFill>
                <a:latin typeface="Candara"/>
                <a:cs typeface="Candara"/>
              </a:rPr>
              <a:t>property</a:t>
            </a:r>
            <a:r>
              <a:rPr lang="en-AU" sz="2000" dirty="0">
                <a:solidFill>
                  <a:srgbClr val="3366FF"/>
                </a:solidFill>
                <a:latin typeface="Candara"/>
                <a:cs typeface="Candara"/>
              </a:rPr>
              <a:t> </a:t>
            </a:r>
            <a:r>
              <a:rPr lang="en-AU" sz="2000" dirty="0">
                <a:solidFill>
                  <a:srgbClr val="0F3277"/>
                </a:solidFill>
                <a:latin typeface="Candara"/>
                <a:cs typeface="Candara"/>
              </a:rPr>
              <a:t>of the </a:t>
            </a:r>
            <a:r>
              <a:rPr lang="en-AU" sz="2000" b="1" dirty="0">
                <a:solidFill>
                  <a:srgbClr val="FF9933"/>
                </a:solidFill>
                <a:latin typeface="Candara"/>
                <a:cs typeface="Candara"/>
              </a:rPr>
              <a:t>feature-of-interest</a:t>
            </a:r>
            <a:r>
              <a:rPr lang="en-AU" sz="2000" dirty="0">
                <a:solidFill>
                  <a:srgbClr val="0F3277"/>
                </a:solidFill>
                <a:latin typeface="Candara"/>
                <a:cs typeface="Candara"/>
              </a:rPr>
              <a:t>, obtained using a specified </a:t>
            </a:r>
            <a:r>
              <a:rPr lang="en-AU" sz="2000" b="1" dirty="0" smtClean="0">
                <a:solidFill>
                  <a:srgbClr val="8E55BB"/>
                </a:solidFill>
                <a:latin typeface="Candara"/>
                <a:cs typeface="Candara"/>
              </a:rPr>
              <a:t>procedure</a:t>
            </a:r>
            <a:endParaRPr lang="en-AU" sz="2000" b="1" dirty="0">
              <a:solidFill>
                <a:srgbClr val="8E55BB"/>
              </a:solidFill>
              <a:latin typeface="Candara"/>
              <a:cs typeface="Candara"/>
            </a:endParaRPr>
          </a:p>
        </p:txBody>
      </p:sp>
    </p:spTree>
    <p:extLst>
      <p:ext uri="{BB962C8B-B14F-4D97-AF65-F5344CB8AC3E}">
        <p14:creationId xmlns:p14="http://schemas.microsoft.com/office/powerpoint/2010/main" val="348267425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20244"/>
          </a:xfrm>
        </p:spPr>
        <p:txBody>
          <a:bodyPr/>
          <a:lstStyle/>
          <a:p>
            <a:r>
              <a:rPr lang="en-US" dirty="0" smtClean="0"/>
              <a:t>Workflows</a:t>
            </a:r>
            <a:endParaRPr lang="en-US" dirty="0"/>
          </a:p>
        </p:txBody>
      </p:sp>
      <p:sp>
        <p:nvSpPr>
          <p:cNvPr id="6" name="Chevron 5"/>
          <p:cNvSpPr/>
          <p:nvPr/>
        </p:nvSpPr>
        <p:spPr>
          <a:xfrm rot="5400000">
            <a:off x="303136" y="1226793"/>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529207" y="1549125"/>
            <a:ext cx="1019875" cy="707886"/>
          </a:xfrm>
          <a:prstGeom prst="rect">
            <a:avLst/>
          </a:prstGeom>
          <a:noFill/>
        </p:spPr>
        <p:txBody>
          <a:bodyPr wrap="square" rtlCol="0">
            <a:spAutoFit/>
          </a:bodyPr>
          <a:lstStyle/>
          <a:p>
            <a:pPr algn="ctr"/>
            <a:r>
              <a:rPr lang="en-US" sz="2000" b="1" dirty="0" smtClean="0">
                <a:solidFill>
                  <a:srgbClr val="064573"/>
                </a:solidFill>
              </a:rPr>
              <a:t>Stage Height</a:t>
            </a:r>
            <a:endParaRPr lang="en-US" sz="2000" b="1" dirty="0">
              <a:solidFill>
                <a:srgbClr val="064573"/>
              </a:solidFill>
            </a:endParaRPr>
          </a:p>
        </p:txBody>
      </p:sp>
      <p:sp>
        <p:nvSpPr>
          <p:cNvPr id="8" name="Chevron 7"/>
          <p:cNvSpPr/>
          <p:nvPr/>
        </p:nvSpPr>
        <p:spPr>
          <a:xfrm rot="5400000">
            <a:off x="303136" y="2547291"/>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384930" y="2917733"/>
            <a:ext cx="1289234" cy="707886"/>
          </a:xfrm>
          <a:prstGeom prst="rect">
            <a:avLst/>
          </a:prstGeom>
          <a:noFill/>
        </p:spPr>
        <p:txBody>
          <a:bodyPr wrap="square" rtlCol="0">
            <a:spAutoFit/>
          </a:bodyPr>
          <a:lstStyle/>
          <a:p>
            <a:pPr algn="ctr"/>
            <a:r>
              <a:rPr lang="en-US" sz="2000" b="1" dirty="0" smtClean="0">
                <a:solidFill>
                  <a:srgbClr val="064573"/>
                </a:solidFill>
              </a:rPr>
              <a:t>Discharge Value</a:t>
            </a:r>
            <a:endParaRPr lang="en-US" sz="2000" b="1" dirty="0">
              <a:solidFill>
                <a:srgbClr val="064573"/>
              </a:solidFill>
            </a:endParaRPr>
          </a:p>
        </p:txBody>
      </p:sp>
      <p:sp>
        <p:nvSpPr>
          <p:cNvPr id="10" name="Chevron 9"/>
          <p:cNvSpPr/>
          <p:nvPr/>
        </p:nvSpPr>
        <p:spPr>
          <a:xfrm rot="5400000">
            <a:off x="303136" y="3859807"/>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384930" y="4230249"/>
            <a:ext cx="1289234" cy="707886"/>
          </a:xfrm>
          <a:prstGeom prst="rect">
            <a:avLst/>
          </a:prstGeom>
          <a:noFill/>
        </p:spPr>
        <p:txBody>
          <a:bodyPr wrap="square" rtlCol="0">
            <a:spAutoFit/>
          </a:bodyPr>
          <a:lstStyle/>
          <a:p>
            <a:pPr algn="ctr"/>
            <a:r>
              <a:rPr lang="en-US" sz="2000" b="1" dirty="0" smtClean="0">
                <a:solidFill>
                  <a:srgbClr val="0D8BE6">
                    <a:lumMod val="50000"/>
                  </a:srgbClr>
                </a:solidFill>
              </a:rPr>
              <a:t>Rating Curve</a:t>
            </a:r>
            <a:endParaRPr lang="en-US" sz="2000" b="1" dirty="0">
              <a:solidFill>
                <a:srgbClr val="0D8BE6">
                  <a:lumMod val="50000"/>
                </a:srgbClr>
              </a:solidFill>
            </a:endParaRPr>
          </a:p>
        </p:txBody>
      </p:sp>
      <p:sp>
        <p:nvSpPr>
          <p:cNvPr id="12" name="Chevron 11"/>
          <p:cNvSpPr/>
          <p:nvPr/>
        </p:nvSpPr>
        <p:spPr>
          <a:xfrm rot="5400000">
            <a:off x="240923" y="5215484"/>
            <a:ext cx="1586862"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384930" y="5533336"/>
            <a:ext cx="1289234" cy="841256"/>
          </a:xfrm>
          <a:prstGeom prst="rect">
            <a:avLst/>
          </a:prstGeom>
          <a:noFill/>
        </p:spPr>
        <p:txBody>
          <a:bodyPr wrap="square" rtlCol="0">
            <a:spAutoFit/>
          </a:bodyPr>
          <a:lstStyle/>
          <a:p>
            <a:pPr algn="ctr">
              <a:lnSpc>
                <a:spcPct val="80000"/>
              </a:lnSpc>
            </a:pPr>
            <a:r>
              <a:rPr lang="en-US" sz="2000" b="1" dirty="0" smtClean="0">
                <a:solidFill>
                  <a:srgbClr val="064573"/>
                </a:solidFill>
              </a:rPr>
              <a:t>Discharge Time Series</a:t>
            </a:r>
            <a:endParaRPr lang="en-US" sz="2000" b="1" dirty="0">
              <a:solidFill>
                <a:srgbClr val="064573"/>
              </a:solidFill>
            </a:endParaRPr>
          </a:p>
        </p:txBody>
      </p:sp>
      <p:sp>
        <p:nvSpPr>
          <p:cNvPr id="14" name="TextBox 13"/>
          <p:cNvSpPr txBox="1"/>
          <p:nvPr/>
        </p:nvSpPr>
        <p:spPr>
          <a:xfrm>
            <a:off x="1674164" y="1327821"/>
            <a:ext cx="2655494" cy="646331"/>
          </a:xfrm>
          <a:prstGeom prst="rect">
            <a:avLst/>
          </a:prstGeom>
          <a:solidFill>
            <a:schemeClr val="tx1">
              <a:alpha val="54000"/>
            </a:schemeClr>
          </a:solidFill>
        </p:spPr>
        <p:txBody>
          <a:bodyPr wrap="square" rtlCol="0">
            <a:spAutoFit/>
          </a:bodyPr>
          <a:lstStyle/>
          <a:p>
            <a:r>
              <a:rPr lang="en-US" dirty="0" smtClean="0">
                <a:solidFill>
                  <a:srgbClr val="064573"/>
                </a:solidFill>
              </a:rPr>
              <a:t>Measured with water level recorder</a:t>
            </a:r>
            <a:endParaRPr lang="en-US" dirty="0">
              <a:solidFill>
                <a:srgbClr val="064573"/>
              </a:solidFill>
            </a:endParaRPr>
          </a:p>
        </p:txBody>
      </p:sp>
      <p:sp>
        <p:nvSpPr>
          <p:cNvPr id="15" name="TextBox 14"/>
          <p:cNvSpPr txBox="1"/>
          <p:nvPr/>
        </p:nvSpPr>
        <p:spPr>
          <a:xfrm>
            <a:off x="1674164" y="2427202"/>
            <a:ext cx="2655494" cy="923330"/>
          </a:xfrm>
          <a:prstGeom prst="rect">
            <a:avLst/>
          </a:prstGeom>
          <a:solidFill>
            <a:schemeClr val="tx1">
              <a:alpha val="49000"/>
            </a:schemeClr>
          </a:solidFill>
        </p:spPr>
        <p:txBody>
          <a:bodyPr wrap="square" rtlCol="0">
            <a:spAutoFit/>
          </a:bodyPr>
          <a:lstStyle/>
          <a:p>
            <a:r>
              <a:rPr lang="en-US" dirty="0" smtClean="0">
                <a:solidFill>
                  <a:srgbClr val="064573"/>
                </a:solidFill>
              </a:rPr>
              <a:t>Measured with stream flow meter at a point in time</a:t>
            </a:r>
            <a:endParaRPr lang="en-US" dirty="0">
              <a:solidFill>
                <a:srgbClr val="064573"/>
              </a:solidFill>
            </a:endParaRPr>
          </a:p>
        </p:txBody>
      </p:sp>
      <p:sp>
        <p:nvSpPr>
          <p:cNvPr id="16" name="TextBox 15"/>
          <p:cNvSpPr txBox="1"/>
          <p:nvPr/>
        </p:nvSpPr>
        <p:spPr>
          <a:xfrm>
            <a:off x="1674163" y="3729909"/>
            <a:ext cx="2655495" cy="923330"/>
          </a:xfrm>
          <a:prstGeom prst="rect">
            <a:avLst/>
          </a:prstGeom>
          <a:solidFill>
            <a:schemeClr val="tx1">
              <a:alpha val="50000"/>
            </a:schemeClr>
          </a:solidFill>
        </p:spPr>
        <p:txBody>
          <a:bodyPr wrap="square" rtlCol="0">
            <a:spAutoFit/>
          </a:bodyPr>
          <a:lstStyle/>
          <a:p>
            <a:r>
              <a:rPr lang="en-US" dirty="0" smtClean="0">
                <a:solidFill>
                  <a:srgbClr val="064573"/>
                </a:solidFill>
              </a:rPr>
              <a:t>Derived from stage vs. discharge measurements over time at cross-section</a:t>
            </a:r>
            <a:endParaRPr lang="en-US" dirty="0">
              <a:solidFill>
                <a:srgbClr val="064573"/>
              </a:solidFill>
            </a:endParaRPr>
          </a:p>
        </p:txBody>
      </p:sp>
      <p:sp>
        <p:nvSpPr>
          <p:cNvPr id="17" name="TextBox 16"/>
          <p:cNvSpPr txBox="1"/>
          <p:nvPr/>
        </p:nvSpPr>
        <p:spPr>
          <a:xfrm>
            <a:off x="1674164" y="5023373"/>
            <a:ext cx="2655495" cy="923330"/>
          </a:xfrm>
          <a:prstGeom prst="rect">
            <a:avLst/>
          </a:prstGeom>
          <a:solidFill>
            <a:schemeClr val="tx1">
              <a:alpha val="54000"/>
            </a:schemeClr>
          </a:solidFill>
        </p:spPr>
        <p:txBody>
          <a:bodyPr wrap="square" rtlCol="0">
            <a:spAutoFit/>
          </a:bodyPr>
          <a:lstStyle/>
          <a:p>
            <a:r>
              <a:rPr lang="en-US" dirty="0" smtClean="0">
                <a:solidFill>
                  <a:srgbClr val="064573"/>
                </a:solidFill>
              </a:rPr>
              <a:t>Apply rating curve to convert stage height to discharge </a:t>
            </a:r>
            <a:r>
              <a:rPr lang="en-US" dirty="0">
                <a:solidFill>
                  <a:srgbClr val="064573"/>
                </a:solidFill>
              </a:rPr>
              <a:t>time series </a:t>
            </a:r>
          </a:p>
        </p:txBody>
      </p:sp>
      <p:sp>
        <p:nvSpPr>
          <p:cNvPr id="23" name="TextBox 22"/>
          <p:cNvSpPr txBox="1"/>
          <p:nvPr/>
        </p:nvSpPr>
        <p:spPr>
          <a:xfrm>
            <a:off x="77043" y="1475786"/>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1</a:t>
            </a:r>
            <a:endParaRPr lang="en-US" sz="2800" b="1" dirty="0">
              <a:solidFill>
                <a:srgbClr val="F2D908">
                  <a:lumMod val="60000"/>
                  <a:lumOff val="40000"/>
                </a:srgbClr>
              </a:solidFill>
            </a:endParaRPr>
          </a:p>
        </p:txBody>
      </p:sp>
      <p:sp>
        <p:nvSpPr>
          <p:cNvPr id="24" name="TextBox 23"/>
          <p:cNvSpPr txBox="1"/>
          <p:nvPr/>
        </p:nvSpPr>
        <p:spPr>
          <a:xfrm>
            <a:off x="37085" y="2827312"/>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2</a:t>
            </a:r>
            <a:endParaRPr lang="en-US" sz="2800" b="1" dirty="0">
              <a:solidFill>
                <a:srgbClr val="F2D908">
                  <a:lumMod val="60000"/>
                  <a:lumOff val="40000"/>
                </a:srgbClr>
              </a:solidFill>
            </a:endParaRPr>
          </a:p>
        </p:txBody>
      </p:sp>
      <p:sp>
        <p:nvSpPr>
          <p:cNvPr id="25" name="TextBox 24"/>
          <p:cNvSpPr txBox="1"/>
          <p:nvPr/>
        </p:nvSpPr>
        <p:spPr>
          <a:xfrm>
            <a:off x="37085" y="4140270"/>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3</a:t>
            </a:r>
            <a:endParaRPr lang="en-US" sz="2800" b="1" dirty="0">
              <a:solidFill>
                <a:srgbClr val="F2D908">
                  <a:lumMod val="60000"/>
                  <a:lumOff val="40000"/>
                </a:srgbClr>
              </a:solidFill>
            </a:endParaRPr>
          </a:p>
        </p:txBody>
      </p:sp>
      <p:sp>
        <p:nvSpPr>
          <p:cNvPr id="26" name="TextBox 25"/>
          <p:cNvSpPr txBox="1"/>
          <p:nvPr/>
        </p:nvSpPr>
        <p:spPr>
          <a:xfrm>
            <a:off x="37085" y="5392705"/>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4</a:t>
            </a:r>
            <a:endParaRPr lang="en-US" sz="2800" b="1" dirty="0">
              <a:solidFill>
                <a:srgbClr val="F2D908">
                  <a:lumMod val="60000"/>
                  <a:lumOff val="40000"/>
                </a:srgbClr>
              </a:solidFill>
            </a:endParaRPr>
          </a:p>
        </p:txBody>
      </p:sp>
      <p:sp>
        <p:nvSpPr>
          <p:cNvPr id="27" name="Chevron 26"/>
          <p:cNvSpPr/>
          <p:nvPr/>
        </p:nvSpPr>
        <p:spPr>
          <a:xfrm rot="16200000">
            <a:off x="7355552" y="855221"/>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8" name="TextBox 27"/>
          <p:cNvSpPr txBox="1"/>
          <p:nvPr/>
        </p:nvSpPr>
        <p:spPr>
          <a:xfrm>
            <a:off x="7562381" y="931474"/>
            <a:ext cx="1019875" cy="707886"/>
          </a:xfrm>
          <a:prstGeom prst="rect">
            <a:avLst/>
          </a:prstGeom>
          <a:noFill/>
        </p:spPr>
        <p:txBody>
          <a:bodyPr wrap="square" rtlCol="0">
            <a:spAutoFit/>
          </a:bodyPr>
          <a:lstStyle/>
          <a:p>
            <a:pPr algn="ctr"/>
            <a:r>
              <a:rPr lang="en-US" sz="2000" b="1" dirty="0" smtClean="0">
                <a:solidFill>
                  <a:srgbClr val="000000"/>
                </a:solidFill>
              </a:rPr>
              <a:t>Flood</a:t>
            </a:r>
            <a:br>
              <a:rPr lang="en-US" sz="2000" b="1" dirty="0" smtClean="0">
                <a:solidFill>
                  <a:srgbClr val="000000"/>
                </a:solidFill>
              </a:rPr>
            </a:br>
            <a:r>
              <a:rPr lang="en-US" sz="2000" b="1" dirty="0" smtClean="0">
                <a:solidFill>
                  <a:srgbClr val="000000"/>
                </a:solidFill>
              </a:rPr>
              <a:t>Maps</a:t>
            </a:r>
            <a:endParaRPr lang="en-US" sz="2000" b="1" dirty="0">
              <a:solidFill>
                <a:srgbClr val="000000"/>
              </a:solidFill>
            </a:endParaRPr>
          </a:p>
        </p:txBody>
      </p:sp>
      <p:sp>
        <p:nvSpPr>
          <p:cNvPr id="29" name="Chevron 28"/>
          <p:cNvSpPr/>
          <p:nvPr/>
        </p:nvSpPr>
        <p:spPr>
          <a:xfrm rot="16200000">
            <a:off x="7355552" y="2031389"/>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0" name="TextBox 29"/>
          <p:cNvSpPr txBox="1"/>
          <p:nvPr/>
        </p:nvSpPr>
        <p:spPr>
          <a:xfrm>
            <a:off x="7437346" y="2084305"/>
            <a:ext cx="1289234" cy="841256"/>
          </a:xfrm>
          <a:prstGeom prst="rect">
            <a:avLst/>
          </a:prstGeom>
          <a:noFill/>
        </p:spPr>
        <p:txBody>
          <a:bodyPr wrap="square" rtlCol="0">
            <a:spAutoFit/>
          </a:bodyPr>
          <a:lstStyle/>
          <a:p>
            <a:pPr algn="ctr">
              <a:lnSpc>
                <a:spcPct val="80000"/>
              </a:lnSpc>
            </a:pPr>
            <a:r>
              <a:rPr lang="en-US" sz="2000" b="1" dirty="0" smtClean="0">
                <a:solidFill>
                  <a:srgbClr val="000000"/>
                </a:solidFill>
              </a:rPr>
              <a:t>Stage</a:t>
            </a:r>
            <a:br>
              <a:rPr lang="en-US" sz="2000" b="1" dirty="0" smtClean="0">
                <a:solidFill>
                  <a:srgbClr val="000000"/>
                </a:solidFill>
              </a:rPr>
            </a:br>
            <a:r>
              <a:rPr lang="en-US" sz="2000" b="1" dirty="0" smtClean="0">
                <a:solidFill>
                  <a:srgbClr val="000000"/>
                </a:solidFill>
              </a:rPr>
              <a:t>Time Series</a:t>
            </a:r>
            <a:endParaRPr lang="en-US" sz="2000" b="1" dirty="0">
              <a:solidFill>
                <a:srgbClr val="000000"/>
              </a:solidFill>
            </a:endParaRPr>
          </a:p>
        </p:txBody>
      </p:sp>
      <p:sp>
        <p:nvSpPr>
          <p:cNvPr id="31" name="Chevron 30"/>
          <p:cNvSpPr/>
          <p:nvPr/>
        </p:nvSpPr>
        <p:spPr>
          <a:xfrm rot="16200000">
            <a:off x="7355552" y="3266929"/>
            <a:ext cx="1462437"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2" name="TextBox 31"/>
          <p:cNvSpPr txBox="1"/>
          <p:nvPr/>
        </p:nvSpPr>
        <p:spPr>
          <a:xfrm>
            <a:off x="7447273" y="3389020"/>
            <a:ext cx="1289234" cy="707886"/>
          </a:xfrm>
          <a:prstGeom prst="rect">
            <a:avLst/>
          </a:prstGeom>
          <a:noFill/>
        </p:spPr>
        <p:txBody>
          <a:bodyPr wrap="square" rtlCol="0">
            <a:spAutoFit/>
          </a:bodyPr>
          <a:lstStyle/>
          <a:p>
            <a:pPr algn="ctr"/>
            <a:r>
              <a:rPr lang="en-US" sz="2000" b="1" dirty="0" smtClean="0">
                <a:solidFill>
                  <a:srgbClr val="000000"/>
                </a:solidFill>
              </a:rPr>
              <a:t>Rating Curve</a:t>
            </a:r>
            <a:endParaRPr lang="en-US" sz="2000" b="1" dirty="0">
              <a:solidFill>
                <a:srgbClr val="000000"/>
              </a:solidFill>
            </a:endParaRPr>
          </a:p>
        </p:txBody>
      </p:sp>
      <p:sp>
        <p:nvSpPr>
          <p:cNvPr id="33" name="Chevron 32"/>
          <p:cNvSpPr/>
          <p:nvPr/>
        </p:nvSpPr>
        <p:spPr>
          <a:xfrm rot="16200000">
            <a:off x="7218203" y="4697743"/>
            <a:ext cx="1737136" cy="1202641"/>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4" name="TextBox 33"/>
          <p:cNvSpPr txBox="1"/>
          <p:nvPr/>
        </p:nvSpPr>
        <p:spPr>
          <a:xfrm>
            <a:off x="7437346" y="4844238"/>
            <a:ext cx="1289234" cy="841256"/>
          </a:xfrm>
          <a:prstGeom prst="rect">
            <a:avLst/>
          </a:prstGeom>
          <a:noFill/>
        </p:spPr>
        <p:txBody>
          <a:bodyPr wrap="square" rtlCol="0">
            <a:spAutoFit/>
          </a:bodyPr>
          <a:lstStyle/>
          <a:p>
            <a:pPr algn="ctr">
              <a:lnSpc>
                <a:spcPct val="80000"/>
              </a:lnSpc>
            </a:pPr>
            <a:r>
              <a:rPr lang="en-US" sz="2000" b="1" dirty="0" smtClean="0">
                <a:solidFill>
                  <a:srgbClr val="064573"/>
                </a:solidFill>
              </a:rPr>
              <a:t>Discharge Time Series</a:t>
            </a:r>
            <a:endParaRPr lang="en-US" sz="2000" b="1" dirty="0">
              <a:solidFill>
                <a:srgbClr val="064573"/>
              </a:solidFill>
            </a:endParaRPr>
          </a:p>
        </p:txBody>
      </p:sp>
      <p:sp>
        <p:nvSpPr>
          <p:cNvPr id="35" name="TextBox 34"/>
          <p:cNvSpPr txBox="1"/>
          <p:nvPr/>
        </p:nvSpPr>
        <p:spPr>
          <a:xfrm>
            <a:off x="4743286" y="1327821"/>
            <a:ext cx="2655494" cy="646331"/>
          </a:xfrm>
          <a:prstGeom prst="rect">
            <a:avLst/>
          </a:prstGeom>
          <a:solidFill>
            <a:schemeClr val="tx1">
              <a:alpha val="55000"/>
            </a:schemeClr>
          </a:solidFill>
        </p:spPr>
        <p:txBody>
          <a:bodyPr wrap="square" rtlCol="0">
            <a:spAutoFit/>
          </a:bodyPr>
          <a:lstStyle/>
          <a:p>
            <a:pPr algn="r"/>
            <a:r>
              <a:rPr lang="en-US" dirty="0">
                <a:solidFill>
                  <a:srgbClr val="000000"/>
                </a:solidFill>
              </a:rPr>
              <a:t>Extent of inundation modeled in GIS</a:t>
            </a:r>
          </a:p>
        </p:txBody>
      </p:sp>
      <p:sp>
        <p:nvSpPr>
          <p:cNvPr id="36" name="TextBox 35"/>
          <p:cNvSpPr txBox="1"/>
          <p:nvPr/>
        </p:nvSpPr>
        <p:spPr>
          <a:xfrm>
            <a:off x="4743286" y="2427202"/>
            <a:ext cx="2655494" cy="923330"/>
          </a:xfrm>
          <a:prstGeom prst="rect">
            <a:avLst/>
          </a:prstGeom>
          <a:solidFill>
            <a:schemeClr val="tx1">
              <a:alpha val="55000"/>
            </a:schemeClr>
          </a:solidFill>
        </p:spPr>
        <p:txBody>
          <a:bodyPr wrap="square" rtlCol="0">
            <a:spAutoFit/>
          </a:bodyPr>
          <a:lstStyle/>
          <a:p>
            <a:pPr algn="r"/>
            <a:r>
              <a:rPr lang="en-US" dirty="0" smtClean="0">
                <a:solidFill>
                  <a:srgbClr val="000000"/>
                </a:solidFill>
              </a:rPr>
              <a:t>Apply rating curve to convert discharge to stage height time series</a:t>
            </a:r>
            <a:endParaRPr lang="en-US" dirty="0">
              <a:solidFill>
                <a:srgbClr val="000000"/>
              </a:solidFill>
            </a:endParaRPr>
          </a:p>
        </p:txBody>
      </p:sp>
      <p:sp>
        <p:nvSpPr>
          <p:cNvPr id="37" name="TextBox 36"/>
          <p:cNvSpPr txBox="1"/>
          <p:nvPr/>
        </p:nvSpPr>
        <p:spPr>
          <a:xfrm>
            <a:off x="4743285" y="3729909"/>
            <a:ext cx="2655495" cy="923330"/>
          </a:xfrm>
          <a:prstGeom prst="rect">
            <a:avLst/>
          </a:prstGeom>
          <a:solidFill>
            <a:schemeClr val="tx1">
              <a:alpha val="55000"/>
            </a:schemeClr>
          </a:solidFill>
        </p:spPr>
        <p:txBody>
          <a:bodyPr wrap="square" rtlCol="0">
            <a:spAutoFit/>
          </a:bodyPr>
          <a:lstStyle/>
          <a:p>
            <a:pPr algn="r"/>
            <a:r>
              <a:rPr lang="en-US" dirty="0">
                <a:solidFill>
                  <a:srgbClr val="000000"/>
                </a:solidFill>
              </a:rPr>
              <a:t>Produced by hydraulic models &amp; associated with cross-sections</a:t>
            </a:r>
          </a:p>
        </p:txBody>
      </p:sp>
      <p:sp>
        <p:nvSpPr>
          <p:cNvPr id="38" name="TextBox 37"/>
          <p:cNvSpPr txBox="1"/>
          <p:nvPr/>
        </p:nvSpPr>
        <p:spPr>
          <a:xfrm>
            <a:off x="4743286" y="5023373"/>
            <a:ext cx="2655495" cy="646331"/>
          </a:xfrm>
          <a:prstGeom prst="rect">
            <a:avLst/>
          </a:prstGeom>
          <a:solidFill>
            <a:schemeClr val="tx1"/>
          </a:solidFill>
        </p:spPr>
        <p:txBody>
          <a:bodyPr wrap="square" rtlCol="0">
            <a:spAutoFit/>
          </a:bodyPr>
          <a:lstStyle/>
          <a:p>
            <a:pPr algn="r"/>
            <a:r>
              <a:rPr lang="en-US" dirty="0" smtClean="0">
                <a:solidFill>
                  <a:srgbClr val="064573"/>
                </a:solidFill>
              </a:rPr>
              <a:t>Modeled by NFIE-Hydro for every </a:t>
            </a:r>
            <a:r>
              <a:rPr lang="en-US" dirty="0" err="1" smtClean="0">
                <a:solidFill>
                  <a:srgbClr val="064573"/>
                </a:solidFill>
              </a:rPr>
              <a:t>NHDPlus</a:t>
            </a:r>
            <a:r>
              <a:rPr lang="en-US" dirty="0" smtClean="0">
                <a:solidFill>
                  <a:srgbClr val="064573"/>
                </a:solidFill>
              </a:rPr>
              <a:t> Reach</a:t>
            </a:r>
            <a:endParaRPr lang="en-US" dirty="0">
              <a:solidFill>
                <a:srgbClr val="064573"/>
              </a:solidFill>
            </a:endParaRPr>
          </a:p>
        </p:txBody>
      </p:sp>
      <p:grpSp>
        <p:nvGrpSpPr>
          <p:cNvPr id="43" name="Group 42"/>
          <p:cNvGrpSpPr/>
          <p:nvPr/>
        </p:nvGrpSpPr>
        <p:grpSpPr>
          <a:xfrm>
            <a:off x="8726580" y="1183494"/>
            <a:ext cx="347845" cy="4440139"/>
            <a:chOff x="4366599" y="1475786"/>
            <a:chExt cx="347845" cy="4440139"/>
          </a:xfrm>
        </p:grpSpPr>
        <p:sp>
          <p:nvSpPr>
            <p:cNvPr id="39" name="TextBox 38"/>
            <p:cNvSpPr txBox="1"/>
            <p:nvPr/>
          </p:nvSpPr>
          <p:spPr>
            <a:xfrm>
              <a:off x="4406557" y="1475786"/>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8</a:t>
              </a:r>
              <a:endParaRPr lang="en-US" sz="2800" b="1" dirty="0">
                <a:solidFill>
                  <a:srgbClr val="F2D908">
                    <a:lumMod val="60000"/>
                    <a:lumOff val="40000"/>
                  </a:srgbClr>
                </a:solidFill>
              </a:endParaRPr>
            </a:p>
          </p:txBody>
        </p:sp>
        <p:sp>
          <p:nvSpPr>
            <p:cNvPr id="40" name="TextBox 39"/>
            <p:cNvSpPr txBox="1"/>
            <p:nvPr/>
          </p:nvSpPr>
          <p:spPr>
            <a:xfrm>
              <a:off x="4366599" y="2827312"/>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7</a:t>
              </a:r>
              <a:endParaRPr lang="en-US" sz="2800" b="1" dirty="0">
                <a:solidFill>
                  <a:srgbClr val="F2D908">
                    <a:lumMod val="60000"/>
                    <a:lumOff val="40000"/>
                  </a:srgbClr>
                </a:solidFill>
              </a:endParaRPr>
            </a:p>
          </p:txBody>
        </p:sp>
        <p:sp>
          <p:nvSpPr>
            <p:cNvPr id="41" name="TextBox 40"/>
            <p:cNvSpPr txBox="1"/>
            <p:nvPr/>
          </p:nvSpPr>
          <p:spPr>
            <a:xfrm>
              <a:off x="4366599" y="4140270"/>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6</a:t>
              </a:r>
              <a:endParaRPr lang="en-US" sz="2800" b="1" dirty="0">
                <a:solidFill>
                  <a:srgbClr val="F2D908">
                    <a:lumMod val="60000"/>
                    <a:lumOff val="40000"/>
                  </a:srgbClr>
                </a:solidFill>
              </a:endParaRPr>
            </a:p>
          </p:txBody>
        </p:sp>
        <p:sp>
          <p:nvSpPr>
            <p:cNvPr id="42" name="TextBox 41"/>
            <p:cNvSpPr txBox="1"/>
            <p:nvPr/>
          </p:nvSpPr>
          <p:spPr>
            <a:xfrm>
              <a:off x="4366599" y="5392705"/>
              <a:ext cx="307887" cy="523220"/>
            </a:xfrm>
            <a:prstGeom prst="rect">
              <a:avLst/>
            </a:prstGeom>
            <a:noFill/>
          </p:spPr>
          <p:txBody>
            <a:bodyPr wrap="square" rtlCol="0" anchor="t">
              <a:spAutoFit/>
            </a:bodyPr>
            <a:lstStyle/>
            <a:p>
              <a:pPr algn="ctr"/>
              <a:r>
                <a:rPr lang="en-US" sz="2800" b="1" dirty="0" smtClean="0">
                  <a:solidFill>
                    <a:srgbClr val="F2D908">
                      <a:lumMod val="60000"/>
                      <a:lumOff val="40000"/>
                    </a:srgbClr>
                  </a:solidFill>
                </a:rPr>
                <a:t>5</a:t>
              </a:r>
              <a:endParaRPr lang="en-US" sz="2800" b="1" dirty="0">
                <a:solidFill>
                  <a:srgbClr val="F2D908">
                    <a:lumMod val="60000"/>
                    <a:lumOff val="40000"/>
                  </a:srgbClr>
                </a:solidFill>
              </a:endParaRPr>
            </a:p>
          </p:txBody>
        </p:sp>
      </p:grpSp>
      <p:sp>
        <p:nvSpPr>
          <p:cNvPr id="44" name="TextBox 43"/>
          <p:cNvSpPr txBox="1"/>
          <p:nvPr/>
        </p:nvSpPr>
        <p:spPr>
          <a:xfrm>
            <a:off x="1674164" y="6167632"/>
            <a:ext cx="2655494" cy="461665"/>
          </a:xfrm>
          <a:prstGeom prst="rect">
            <a:avLst/>
          </a:prstGeom>
          <a:noFill/>
        </p:spPr>
        <p:txBody>
          <a:bodyPr wrap="square" rtlCol="0">
            <a:spAutoFit/>
          </a:bodyPr>
          <a:lstStyle/>
          <a:p>
            <a:r>
              <a:rPr lang="en-US" sz="2400" dirty="0" smtClean="0">
                <a:solidFill>
                  <a:srgbClr val="FFFFFF"/>
                </a:solidFill>
              </a:rPr>
              <a:t>Typical Case</a:t>
            </a:r>
            <a:endParaRPr lang="en-US" sz="2400" dirty="0">
              <a:solidFill>
                <a:srgbClr val="FFFFFF"/>
              </a:solidFill>
            </a:endParaRPr>
          </a:p>
        </p:txBody>
      </p:sp>
      <p:sp>
        <p:nvSpPr>
          <p:cNvPr id="45" name="TextBox 44"/>
          <p:cNvSpPr txBox="1"/>
          <p:nvPr/>
        </p:nvSpPr>
        <p:spPr>
          <a:xfrm>
            <a:off x="4829956" y="6163188"/>
            <a:ext cx="2655494" cy="461665"/>
          </a:xfrm>
          <a:prstGeom prst="rect">
            <a:avLst/>
          </a:prstGeom>
          <a:noFill/>
        </p:spPr>
        <p:txBody>
          <a:bodyPr wrap="square" rtlCol="0">
            <a:spAutoFit/>
          </a:bodyPr>
          <a:lstStyle/>
          <a:p>
            <a:pPr algn="r"/>
            <a:r>
              <a:rPr lang="en-US" sz="2400" dirty="0" smtClean="0">
                <a:solidFill>
                  <a:srgbClr val="FFFFFF"/>
                </a:solidFill>
              </a:rPr>
              <a:t>Flood Forecasting</a:t>
            </a:r>
            <a:endParaRPr lang="en-US" sz="2400" dirty="0">
              <a:solidFill>
                <a:srgbClr val="FFFFFF"/>
              </a:solidFill>
            </a:endParaRPr>
          </a:p>
        </p:txBody>
      </p:sp>
    </p:spTree>
    <p:extLst>
      <p:ext uri="{BB962C8B-B14F-4D97-AF65-F5344CB8AC3E}">
        <p14:creationId xmlns:p14="http://schemas.microsoft.com/office/powerpoint/2010/main" val="322824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67420" cy="1325563"/>
          </a:xfrm>
        </p:spPr>
        <p:txBody>
          <a:bodyPr>
            <a:normAutofit fontScale="90000"/>
          </a:bodyPr>
          <a:lstStyle/>
          <a:p>
            <a:r>
              <a:rPr lang="en-US" sz="3100" b="1" dirty="0" smtClean="0">
                <a:effectLst>
                  <a:outerShdw blurRad="50800" dist="38100" dir="2700000" algn="tl" rotWithShape="0">
                    <a:srgbClr val="000000">
                      <a:alpha val="43000"/>
                    </a:srgbClr>
                  </a:outerShdw>
                </a:effectLst>
                <a:latin typeface="Candara"/>
                <a:cs typeface="Candara"/>
              </a:rPr>
              <a:t>Ensemble Flow Forecast </a:t>
            </a:r>
            <a:r>
              <a:rPr lang="en-US" sz="2800" dirty="0" smtClean="0">
                <a:latin typeface="Candara"/>
                <a:cs typeface="Candara"/>
              </a:rPr>
              <a:t>for </a:t>
            </a:r>
            <a:r>
              <a:rPr lang="en-US" sz="2800" dirty="0" smtClean="0">
                <a:solidFill>
                  <a:srgbClr val="FF0000"/>
                </a:solidFill>
                <a:latin typeface="Candara"/>
                <a:cs typeface="Candara"/>
              </a:rPr>
              <a:t>Reach Catchment 5592208 </a:t>
            </a:r>
            <a:r>
              <a:rPr lang="en-US" sz="2800" dirty="0" smtClean="0">
                <a:latin typeface="Candara"/>
                <a:cs typeface="Candara"/>
              </a:rPr>
              <a:t>made on Jan 13, 2015 (15 day horizon)</a:t>
            </a:r>
            <a:br>
              <a:rPr lang="en-US" sz="2800" dirty="0" smtClean="0">
                <a:latin typeface="Candara"/>
                <a:cs typeface="Candara"/>
              </a:rPr>
            </a:br>
            <a:r>
              <a:rPr lang="en-US" sz="2000" dirty="0" smtClean="0">
                <a:latin typeface="Candara"/>
                <a:cs typeface="Candara"/>
              </a:rPr>
              <a:t>Weather information source: European Center for Medium Range Weather Forecasting (ECMWF).  Summary statistics compiled from </a:t>
            </a:r>
            <a:r>
              <a:rPr lang="en-US" sz="2000" dirty="0" smtClean="0">
                <a:solidFill>
                  <a:srgbClr val="FF0000"/>
                </a:solidFill>
                <a:latin typeface="Candara"/>
                <a:cs typeface="Candara"/>
              </a:rPr>
              <a:t>50 forecast hydrographs</a:t>
            </a:r>
            <a:endParaRPr lang="en-US" sz="2000" dirty="0">
              <a:solidFill>
                <a:srgbClr val="FF0000"/>
              </a:solidFill>
              <a:latin typeface="Candara"/>
              <a:cs typeface="Candara"/>
            </a:endParaRPr>
          </a:p>
        </p:txBody>
      </p:sp>
      <p:pic>
        <p:nvPicPr>
          <p:cNvPr id="3" name="Picture 2"/>
          <p:cNvPicPr>
            <a:picLocks noChangeAspect="1"/>
          </p:cNvPicPr>
          <p:nvPr/>
        </p:nvPicPr>
        <p:blipFill>
          <a:blip r:embed="rId2"/>
          <a:stretch>
            <a:fillRect/>
          </a:stretch>
        </p:blipFill>
        <p:spPr>
          <a:xfrm>
            <a:off x="911749" y="1804446"/>
            <a:ext cx="6742816" cy="4794891"/>
          </a:xfrm>
          <a:prstGeom prst="rect">
            <a:avLst/>
          </a:prstGeom>
          <a:ln w="3175">
            <a:solidFill>
              <a:schemeClr val="bg1">
                <a:lumMod val="65000"/>
              </a:schemeClr>
            </a:solidFill>
          </a:ln>
        </p:spPr>
      </p:pic>
      <p:sp>
        <p:nvSpPr>
          <p:cNvPr id="4" name="Oval 3"/>
          <p:cNvSpPr/>
          <p:nvPr/>
        </p:nvSpPr>
        <p:spPr>
          <a:xfrm>
            <a:off x="1480008" y="4053526"/>
            <a:ext cx="329938" cy="301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Arrow Connector 5"/>
          <p:cNvCxnSpPr/>
          <p:nvPr/>
        </p:nvCxnSpPr>
        <p:spPr>
          <a:xfrm>
            <a:off x="1809946" y="4201891"/>
            <a:ext cx="414779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35102" y="6586609"/>
            <a:ext cx="2516343" cy="307777"/>
          </a:xfrm>
          <a:prstGeom prst="rect">
            <a:avLst/>
          </a:prstGeom>
          <a:noFill/>
        </p:spPr>
        <p:txBody>
          <a:bodyPr wrap="square" rtlCol="0">
            <a:spAutoFit/>
          </a:bodyPr>
          <a:lstStyle/>
          <a:p>
            <a:pPr algn="r"/>
            <a:r>
              <a:rPr lang="en-US" sz="1400" dirty="0" smtClean="0">
                <a:solidFill>
                  <a:prstClr val="black"/>
                </a:solidFill>
              </a:rPr>
              <a:t>Source: Jim Nelson, BYU</a:t>
            </a:r>
            <a:endParaRPr lang="en-US" sz="1400" dirty="0">
              <a:solidFill>
                <a:prstClr val="black"/>
              </a:solidFill>
            </a:endParaRPr>
          </a:p>
        </p:txBody>
      </p:sp>
    </p:spTree>
    <p:extLst>
      <p:ext uri="{BB962C8B-B14F-4D97-AF65-F5344CB8AC3E}">
        <p14:creationId xmlns:p14="http://schemas.microsoft.com/office/powerpoint/2010/main" val="620780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p:cNvPicPr>
            <a:picLocks noChangeAspect="1"/>
          </p:cNvPicPr>
          <p:nvPr/>
        </p:nvPicPr>
        <p:blipFill>
          <a:blip r:embed="rId3"/>
          <a:stretch>
            <a:fillRect/>
          </a:stretch>
        </p:blipFill>
        <p:spPr>
          <a:xfrm>
            <a:off x="4535942" y="0"/>
            <a:ext cx="4605857" cy="3251200"/>
          </a:xfrm>
          <a:prstGeom prst="rect">
            <a:avLst/>
          </a:prstGeom>
        </p:spPr>
      </p:pic>
      <p:pic>
        <p:nvPicPr>
          <p:cNvPr id="2" name="Picture 1" descr="stream rating curv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942" y="3251200"/>
            <a:ext cx="4608057" cy="2444290"/>
          </a:xfrm>
          <a:prstGeom prst="rect">
            <a:avLst/>
          </a:prstGeom>
        </p:spPr>
      </p:pic>
      <p:sp>
        <p:nvSpPr>
          <p:cNvPr id="905497" name="Rectangle 281"/>
          <p:cNvSpPr>
            <a:spLocks noChangeArrowheads="1"/>
          </p:cNvSpPr>
          <p:nvPr/>
        </p:nvSpPr>
        <p:spPr bwMode="auto">
          <a:xfrm>
            <a:off x="107251" y="5955112"/>
            <a:ext cx="9036749" cy="646331"/>
          </a:xfrm>
          <a:prstGeom prst="rect">
            <a:avLst/>
          </a:prstGeom>
          <a:noFill/>
          <a:ln w="9525">
            <a:noFill/>
            <a:miter lim="800000"/>
            <a:headEnd/>
            <a:tailEnd/>
          </a:ln>
        </p:spPr>
        <p:txBody>
          <a:bodyPr wrap="none">
            <a:spAutoFit/>
          </a:bodyPr>
          <a:lstStyle/>
          <a:p>
            <a:pPr marL="342900" indent="-342900" fontAlgn="base">
              <a:spcBef>
                <a:spcPct val="0"/>
              </a:spcBef>
              <a:spcAft>
                <a:spcPct val="0"/>
              </a:spcAft>
            </a:pPr>
            <a:r>
              <a:rPr lang="en-AU" dirty="0">
                <a:solidFill>
                  <a:srgbClr val="0F3277"/>
                </a:solidFill>
              </a:rPr>
              <a:t>An </a:t>
            </a:r>
            <a:r>
              <a:rPr lang="en-AU" b="1" dirty="0">
                <a:solidFill>
                  <a:srgbClr val="FF0066"/>
                </a:solidFill>
              </a:rPr>
              <a:t>Observation</a:t>
            </a:r>
            <a:r>
              <a:rPr lang="en-AU" dirty="0">
                <a:solidFill>
                  <a:srgbClr val="0F3277"/>
                </a:solidFill>
              </a:rPr>
              <a:t> is an action whose </a:t>
            </a:r>
            <a:r>
              <a:rPr lang="en-AU" b="1" dirty="0">
                <a:solidFill>
                  <a:srgbClr val="A3CA4B">
                    <a:lumMod val="75000"/>
                  </a:srgbClr>
                </a:solidFill>
              </a:rPr>
              <a:t>result</a:t>
            </a:r>
            <a:r>
              <a:rPr lang="en-AU" dirty="0">
                <a:solidFill>
                  <a:srgbClr val="A3CA4B">
                    <a:lumMod val="75000"/>
                  </a:srgbClr>
                </a:solidFill>
              </a:rPr>
              <a:t> </a:t>
            </a:r>
            <a:r>
              <a:rPr lang="en-AU" dirty="0">
                <a:solidFill>
                  <a:srgbClr val="0F3277"/>
                </a:solidFill>
              </a:rPr>
              <a:t>is an estimate of the value </a:t>
            </a:r>
            <a:br>
              <a:rPr lang="en-AU" dirty="0">
                <a:solidFill>
                  <a:srgbClr val="0F3277"/>
                </a:solidFill>
              </a:rPr>
            </a:br>
            <a:r>
              <a:rPr lang="en-AU" dirty="0">
                <a:solidFill>
                  <a:srgbClr val="0F3277"/>
                </a:solidFill>
              </a:rPr>
              <a:t>of some </a:t>
            </a:r>
            <a:r>
              <a:rPr lang="en-AU" b="1" dirty="0">
                <a:solidFill>
                  <a:srgbClr val="3366FF"/>
                </a:solidFill>
              </a:rPr>
              <a:t>property</a:t>
            </a:r>
            <a:r>
              <a:rPr lang="en-AU" dirty="0">
                <a:solidFill>
                  <a:srgbClr val="3366FF"/>
                </a:solidFill>
              </a:rPr>
              <a:t> </a:t>
            </a:r>
            <a:r>
              <a:rPr lang="en-AU" dirty="0">
                <a:solidFill>
                  <a:srgbClr val="0F3277"/>
                </a:solidFill>
              </a:rPr>
              <a:t>of the </a:t>
            </a:r>
            <a:r>
              <a:rPr lang="en-AU" b="1" dirty="0">
                <a:solidFill>
                  <a:srgbClr val="FF9933"/>
                </a:solidFill>
              </a:rPr>
              <a:t>feature-of-interest</a:t>
            </a:r>
            <a:r>
              <a:rPr lang="en-AU" dirty="0">
                <a:solidFill>
                  <a:srgbClr val="0F3277"/>
                </a:solidFill>
              </a:rPr>
              <a:t>, obtained using a specified </a:t>
            </a:r>
            <a:r>
              <a:rPr lang="en-AU" b="1" dirty="0" smtClean="0">
                <a:solidFill>
                  <a:srgbClr val="8E55BB"/>
                </a:solidFill>
              </a:rPr>
              <a:t>procedure</a:t>
            </a:r>
            <a:endParaRPr lang="en-AU" b="1" dirty="0">
              <a:solidFill>
                <a:srgbClr val="8E55BB"/>
              </a:solidFill>
            </a:endParaRPr>
          </a:p>
        </p:txBody>
      </p:sp>
      <p:sp>
        <p:nvSpPr>
          <p:cNvPr id="180" name="Right Arrow 179"/>
          <p:cNvSpPr/>
          <p:nvPr/>
        </p:nvSpPr>
        <p:spPr bwMode="auto">
          <a:xfrm rot="19082843">
            <a:off x="3254351" y="2005949"/>
            <a:ext cx="2795129" cy="461796"/>
          </a:xfrm>
          <a:prstGeom prst="rightArrow">
            <a:avLst/>
          </a:prstGeom>
          <a:gradFill flip="none" rotWithShape="1">
            <a:gsLst>
              <a:gs pos="66000">
                <a:schemeClr val="tx2">
                  <a:lumMod val="25000"/>
                  <a:lumOff val="75000"/>
                </a:schemeClr>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(Stage, Discharge) pair</a:t>
            </a:r>
            <a:endParaRPr lang="en-US" sz="1400" b="1" dirty="0">
              <a:solidFill>
                <a:srgbClr val="000000"/>
              </a:solidFill>
            </a:endParaRPr>
          </a:p>
        </p:txBody>
      </p:sp>
      <p:grpSp>
        <p:nvGrpSpPr>
          <p:cNvPr id="12" name="Group 11"/>
          <p:cNvGrpSpPr/>
          <p:nvPr/>
        </p:nvGrpSpPr>
        <p:grpSpPr>
          <a:xfrm>
            <a:off x="432273" y="1335705"/>
            <a:ext cx="3337570" cy="3913188"/>
            <a:chOff x="432273" y="1335705"/>
            <a:chExt cx="3337570" cy="3913188"/>
          </a:xfrm>
        </p:grpSpPr>
        <p:grpSp>
          <p:nvGrpSpPr>
            <p:cNvPr id="9" name="Group 8"/>
            <p:cNvGrpSpPr/>
            <p:nvPr/>
          </p:nvGrpSpPr>
          <p:grpSpPr>
            <a:xfrm>
              <a:off x="2332511" y="2886693"/>
              <a:ext cx="1437332" cy="514350"/>
              <a:chOff x="2332511" y="2886693"/>
              <a:chExt cx="1437332" cy="514350"/>
            </a:xfrm>
          </p:grpSpPr>
          <p:sp>
            <p:nvSpPr>
              <p:cNvPr id="313" name="Rectangle 63"/>
              <p:cNvSpPr>
                <a:spLocks noChangeArrowheads="1"/>
              </p:cNvSpPr>
              <p:nvPr/>
            </p:nvSpPr>
            <p:spPr bwMode="auto">
              <a:xfrm>
                <a:off x="2332511" y="2886693"/>
                <a:ext cx="1280918" cy="514350"/>
              </a:xfrm>
              <a:prstGeom prst="rect">
                <a:avLst/>
              </a:prstGeom>
              <a:gradFill flip="none" rotWithShape="1">
                <a:gsLst>
                  <a:gs pos="100000">
                    <a:srgbClr val="FFFFFF"/>
                  </a:gs>
                  <a:gs pos="98000">
                    <a:schemeClr val="tx2">
                      <a:lumMod val="25000"/>
                      <a:lumOff val="75000"/>
                    </a:schemeClr>
                  </a:gs>
                  <a:gs pos="99000">
                    <a:schemeClr val="tx2">
                      <a:lumMod val="10000"/>
                      <a:lumOff val="90000"/>
                    </a:schemeClr>
                  </a:gs>
                </a:gsLst>
                <a:lin ang="0" scaled="1"/>
                <a:tileRect/>
              </a:grad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14" name="Rectangle 64"/>
              <p:cNvSpPr>
                <a:spLocks noChangeArrowheads="1"/>
              </p:cNvSpPr>
              <p:nvPr/>
            </p:nvSpPr>
            <p:spPr bwMode="auto">
              <a:xfrm>
                <a:off x="2472643" y="2946763"/>
                <a:ext cx="1297200" cy="15398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000000"/>
                    </a:solidFill>
                  </a:rPr>
                  <a:t>GF_PropertyType</a:t>
                </a:r>
                <a:endParaRPr lang="en-US" dirty="0">
                  <a:solidFill>
                    <a:srgbClr val="000000"/>
                  </a:solidFill>
                </a:endParaRPr>
              </a:p>
            </p:txBody>
          </p:sp>
          <p:sp>
            <p:nvSpPr>
              <p:cNvPr id="315" name="Line 65"/>
              <p:cNvSpPr>
                <a:spLocks noChangeShapeType="1"/>
              </p:cNvSpPr>
              <p:nvPr/>
            </p:nvSpPr>
            <p:spPr bwMode="auto">
              <a:xfrm>
                <a:off x="2332511" y="3172443"/>
                <a:ext cx="128091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1" name="Group 10"/>
            <p:cNvGrpSpPr/>
            <p:nvPr/>
          </p:nvGrpSpPr>
          <p:grpSpPr>
            <a:xfrm>
              <a:off x="432273" y="1335705"/>
              <a:ext cx="3223580" cy="3913188"/>
              <a:chOff x="432273" y="1335705"/>
              <a:chExt cx="3223580" cy="3913188"/>
            </a:xfrm>
          </p:grpSpPr>
          <p:grpSp>
            <p:nvGrpSpPr>
              <p:cNvPr id="176" name="Group 271"/>
              <p:cNvGrpSpPr>
                <a:grpSpLocks/>
              </p:cNvGrpSpPr>
              <p:nvPr/>
            </p:nvGrpSpPr>
            <p:grpSpPr bwMode="auto">
              <a:xfrm>
                <a:off x="432273" y="2848593"/>
                <a:ext cx="1574800" cy="1152525"/>
                <a:chOff x="3464" y="2111"/>
                <a:chExt cx="1074" cy="726"/>
              </a:xfrm>
            </p:grpSpPr>
            <p:sp>
              <p:nvSpPr>
                <p:cNvPr id="316" name="Rectangle 12"/>
                <p:cNvSpPr>
                  <a:spLocks noChangeArrowheads="1"/>
                </p:cNvSpPr>
                <p:nvPr/>
              </p:nvSpPr>
              <p:spPr bwMode="auto">
                <a:xfrm>
                  <a:off x="3482" y="2129"/>
                  <a:ext cx="1056" cy="708"/>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7" name="Rectangle 13"/>
                <p:cNvSpPr>
                  <a:spLocks noChangeArrowheads="1"/>
                </p:cNvSpPr>
                <p:nvPr/>
              </p:nvSpPr>
              <p:spPr bwMode="auto">
                <a:xfrm>
                  <a:off x="3464" y="2111"/>
                  <a:ext cx="36" cy="708"/>
                </a:xfrm>
                <a:prstGeom prst="rect">
                  <a:avLst/>
                </a:prstGeom>
                <a:solidFill>
                  <a:srgbClr val="E8C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8" name="Rectangle 14"/>
                <p:cNvSpPr>
                  <a:spLocks noChangeArrowheads="1"/>
                </p:cNvSpPr>
                <p:nvPr/>
              </p:nvSpPr>
              <p:spPr bwMode="auto">
                <a:xfrm>
                  <a:off x="3500" y="2111"/>
                  <a:ext cx="42" cy="708"/>
                </a:xfrm>
                <a:prstGeom prst="rect">
                  <a:avLst/>
                </a:prstGeom>
                <a:solidFill>
                  <a:srgbClr val="EAC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19" name="Rectangle 15"/>
                <p:cNvSpPr>
                  <a:spLocks noChangeArrowheads="1"/>
                </p:cNvSpPr>
                <p:nvPr/>
              </p:nvSpPr>
              <p:spPr bwMode="auto">
                <a:xfrm>
                  <a:off x="3542" y="2111"/>
                  <a:ext cx="48" cy="708"/>
                </a:xfrm>
                <a:prstGeom prst="rect">
                  <a:avLst/>
                </a:prstGeom>
                <a:solidFill>
                  <a:srgbClr val="ECD1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0" name="Rectangle 16"/>
                <p:cNvSpPr>
                  <a:spLocks noChangeArrowheads="1"/>
                </p:cNvSpPr>
                <p:nvPr/>
              </p:nvSpPr>
              <p:spPr bwMode="auto">
                <a:xfrm>
                  <a:off x="3590" y="2111"/>
                  <a:ext cx="42" cy="708"/>
                </a:xfrm>
                <a:prstGeom prst="rect">
                  <a:avLst/>
                </a:prstGeom>
                <a:solidFill>
                  <a:srgbClr val="EED3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1" name="Rectangle 17"/>
                <p:cNvSpPr>
                  <a:spLocks noChangeArrowheads="1"/>
                </p:cNvSpPr>
                <p:nvPr/>
              </p:nvSpPr>
              <p:spPr bwMode="auto">
                <a:xfrm>
                  <a:off x="3632" y="2111"/>
                  <a:ext cx="42" cy="708"/>
                </a:xfrm>
                <a:prstGeom prst="rect">
                  <a:avLst/>
                </a:prstGeom>
                <a:solidFill>
                  <a:srgbClr val="F0D5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2" name="Rectangle 18"/>
                <p:cNvSpPr>
                  <a:spLocks noChangeArrowheads="1"/>
                </p:cNvSpPr>
                <p:nvPr/>
              </p:nvSpPr>
              <p:spPr bwMode="auto">
                <a:xfrm>
                  <a:off x="3674" y="2111"/>
                  <a:ext cx="48" cy="708"/>
                </a:xfrm>
                <a:prstGeom prst="rect">
                  <a:avLst/>
                </a:prstGeom>
                <a:solidFill>
                  <a:srgbClr val="F2D7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3" name="Rectangle 19"/>
                <p:cNvSpPr>
                  <a:spLocks noChangeArrowheads="1"/>
                </p:cNvSpPr>
                <p:nvPr/>
              </p:nvSpPr>
              <p:spPr bwMode="auto">
                <a:xfrm>
                  <a:off x="3722" y="2111"/>
                  <a:ext cx="60" cy="708"/>
                </a:xfrm>
                <a:prstGeom prst="rect">
                  <a:avLst/>
                </a:prstGeom>
                <a:solidFill>
                  <a:srgbClr val="F4D9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4" name="Rectangle 20"/>
                <p:cNvSpPr>
                  <a:spLocks noChangeArrowheads="1"/>
                </p:cNvSpPr>
                <p:nvPr/>
              </p:nvSpPr>
              <p:spPr bwMode="auto">
                <a:xfrm>
                  <a:off x="3782" y="2111"/>
                  <a:ext cx="48" cy="708"/>
                </a:xfrm>
                <a:prstGeom prst="rect">
                  <a:avLst/>
                </a:prstGeom>
                <a:solidFill>
                  <a:srgbClr val="F6DB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5" name="Rectangle 21"/>
                <p:cNvSpPr>
                  <a:spLocks noChangeArrowheads="1"/>
                </p:cNvSpPr>
                <p:nvPr/>
              </p:nvSpPr>
              <p:spPr bwMode="auto">
                <a:xfrm>
                  <a:off x="3830" y="2111"/>
                  <a:ext cx="42" cy="708"/>
                </a:xfrm>
                <a:prstGeom prst="rect">
                  <a:avLst/>
                </a:prstGeom>
                <a:solidFill>
                  <a:srgbClr val="F8DD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6" name="Rectangle 22"/>
                <p:cNvSpPr>
                  <a:spLocks noChangeArrowheads="1"/>
                </p:cNvSpPr>
                <p:nvPr/>
              </p:nvSpPr>
              <p:spPr bwMode="auto">
                <a:xfrm>
                  <a:off x="3872" y="2111"/>
                  <a:ext cx="48" cy="708"/>
                </a:xfrm>
                <a:prstGeom prst="rect">
                  <a:avLst/>
                </a:prstGeom>
                <a:solidFill>
                  <a:srgbClr val="FADF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7" name="Rectangle 23"/>
                <p:cNvSpPr>
                  <a:spLocks noChangeArrowheads="1"/>
                </p:cNvSpPr>
                <p:nvPr/>
              </p:nvSpPr>
              <p:spPr bwMode="auto">
                <a:xfrm>
                  <a:off x="3920" y="2111"/>
                  <a:ext cx="42" cy="708"/>
                </a:xfrm>
                <a:prstGeom prst="rect">
                  <a:avLst/>
                </a:prstGeom>
                <a:solidFill>
                  <a:srgbClr val="FCE1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8" name="Rectangle 24"/>
                <p:cNvSpPr>
                  <a:spLocks noChangeArrowheads="1"/>
                </p:cNvSpPr>
                <p:nvPr/>
              </p:nvSpPr>
              <p:spPr bwMode="auto">
                <a:xfrm>
                  <a:off x="3962" y="2111"/>
                  <a:ext cx="558" cy="708"/>
                </a:xfrm>
                <a:prstGeom prst="rect">
                  <a:avLst/>
                </a:prstGeom>
                <a:solidFill>
                  <a:srgbClr val="FFE4E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329" name="Rectangle 25"/>
                <p:cNvSpPr>
                  <a:spLocks noChangeArrowheads="1"/>
                </p:cNvSpPr>
                <p:nvPr/>
              </p:nvSpPr>
              <p:spPr bwMode="auto">
                <a:xfrm>
                  <a:off x="3464" y="2111"/>
                  <a:ext cx="1056" cy="708"/>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0" name="Rectangle 26"/>
                <p:cNvSpPr>
                  <a:spLocks noChangeArrowheads="1"/>
                </p:cNvSpPr>
                <p:nvPr/>
              </p:nvSpPr>
              <p:spPr bwMode="auto">
                <a:xfrm>
                  <a:off x="3704" y="2165"/>
                  <a:ext cx="65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OM_Observation</a:t>
                  </a:r>
                  <a:endParaRPr lang="en-US">
                    <a:solidFill>
                      <a:srgbClr val="000000"/>
                    </a:solidFill>
                  </a:endParaRPr>
                </a:p>
              </p:txBody>
            </p:sp>
            <p:sp>
              <p:nvSpPr>
                <p:cNvPr id="331" name="Line 27"/>
                <p:cNvSpPr>
                  <a:spLocks noChangeShapeType="1"/>
                </p:cNvSpPr>
                <p:nvPr/>
              </p:nvSpPr>
              <p:spPr bwMode="auto">
                <a:xfrm>
                  <a:off x="3464" y="2291"/>
                  <a:ext cx="105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332" name="Rectangle 28"/>
                <p:cNvSpPr>
                  <a:spLocks noChangeArrowheads="1"/>
                </p:cNvSpPr>
                <p:nvPr/>
              </p:nvSpPr>
              <p:spPr bwMode="auto">
                <a:xfrm>
                  <a:off x="3494" y="2315"/>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3" name="Rectangle 29"/>
                <p:cNvSpPr>
                  <a:spLocks noChangeArrowheads="1"/>
                </p:cNvSpPr>
                <p:nvPr/>
              </p:nvSpPr>
              <p:spPr bwMode="auto">
                <a:xfrm>
                  <a:off x="3620" y="2315"/>
                  <a:ext cx="70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dirty="0" err="1">
                      <a:solidFill>
                        <a:srgbClr val="8B0000"/>
                      </a:solidFill>
                    </a:rPr>
                    <a:t>phenomenonTime</a:t>
                  </a:r>
                  <a:endParaRPr lang="en-US" dirty="0">
                    <a:solidFill>
                      <a:srgbClr val="000000"/>
                    </a:solidFill>
                  </a:endParaRPr>
                </a:p>
              </p:txBody>
            </p:sp>
            <p:sp>
              <p:nvSpPr>
                <p:cNvPr id="334" name="Rectangle 30"/>
                <p:cNvSpPr>
                  <a:spLocks noChangeArrowheads="1"/>
                </p:cNvSpPr>
                <p:nvPr/>
              </p:nvSpPr>
              <p:spPr bwMode="auto">
                <a:xfrm>
                  <a:off x="3494" y="2411"/>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5" name="Rectangle 31"/>
                <p:cNvSpPr>
                  <a:spLocks noChangeArrowheads="1"/>
                </p:cNvSpPr>
                <p:nvPr/>
              </p:nvSpPr>
              <p:spPr bwMode="auto">
                <a:xfrm>
                  <a:off x="3620" y="2411"/>
                  <a:ext cx="408"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resultTime</a:t>
                  </a:r>
                  <a:endParaRPr lang="en-US">
                    <a:solidFill>
                      <a:srgbClr val="000000"/>
                    </a:solidFill>
                  </a:endParaRPr>
                </a:p>
              </p:txBody>
            </p:sp>
            <p:sp>
              <p:nvSpPr>
                <p:cNvPr id="336" name="Rectangle 32"/>
                <p:cNvSpPr>
                  <a:spLocks noChangeArrowheads="1"/>
                </p:cNvSpPr>
                <p:nvPr/>
              </p:nvSpPr>
              <p:spPr bwMode="auto">
                <a:xfrm>
                  <a:off x="3494" y="2507"/>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7" name="Rectangle 33"/>
                <p:cNvSpPr>
                  <a:spLocks noChangeArrowheads="1"/>
                </p:cNvSpPr>
                <p:nvPr/>
              </p:nvSpPr>
              <p:spPr bwMode="auto">
                <a:xfrm>
                  <a:off x="3620" y="2507"/>
                  <a:ext cx="591"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validTime [0..1]</a:t>
                  </a:r>
                  <a:endParaRPr lang="en-US">
                    <a:solidFill>
                      <a:srgbClr val="000000"/>
                    </a:solidFill>
                  </a:endParaRPr>
                </a:p>
              </p:txBody>
            </p:sp>
            <p:sp>
              <p:nvSpPr>
                <p:cNvPr id="338" name="Rectangle 34"/>
                <p:cNvSpPr>
                  <a:spLocks noChangeArrowheads="1"/>
                </p:cNvSpPr>
                <p:nvPr/>
              </p:nvSpPr>
              <p:spPr bwMode="auto">
                <a:xfrm>
                  <a:off x="3494" y="2603"/>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39" name="Rectangle 35"/>
                <p:cNvSpPr>
                  <a:spLocks noChangeArrowheads="1"/>
                </p:cNvSpPr>
                <p:nvPr/>
              </p:nvSpPr>
              <p:spPr bwMode="auto">
                <a:xfrm>
                  <a:off x="3620" y="2603"/>
                  <a:ext cx="687"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resultQuality [0..*]</a:t>
                  </a:r>
                  <a:endParaRPr lang="en-US">
                    <a:solidFill>
                      <a:srgbClr val="000000"/>
                    </a:solidFill>
                  </a:endParaRPr>
                </a:p>
              </p:txBody>
            </p:sp>
            <p:sp>
              <p:nvSpPr>
                <p:cNvPr id="340" name="Rectangle 36"/>
                <p:cNvSpPr>
                  <a:spLocks noChangeArrowheads="1"/>
                </p:cNvSpPr>
                <p:nvPr/>
              </p:nvSpPr>
              <p:spPr bwMode="auto">
                <a:xfrm>
                  <a:off x="3494" y="2699"/>
                  <a:ext cx="75"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 </a:t>
                  </a:r>
                  <a:endParaRPr lang="en-US">
                    <a:solidFill>
                      <a:srgbClr val="000000"/>
                    </a:solidFill>
                  </a:endParaRPr>
                </a:p>
              </p:txBody>
            </p:sp>
            <p:sp>
              <p:nvSpPr>
                <p:cNvPr id="341" name="Rectangle 37"/>
                <p:cNvSpPr>
                  <a:spLocks noChangeArrowheads="1"/>
                </p:cNvSpPr>
                <p:nvPr/>
              </p:nvSpPr>
              <p:spPr bwMode="auto">
                <a:xfrm>
                  <a:off x="3620" y="2699"/>
                  <a:ext cx="599"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8B0000"/>
                      </a:solidFill>
                    </a:rPr>
                    <a:t>parameter [0..*]</a:t>
                  </a:r>
                  <a:endParaRPr lang="en-US">
                    <a:solidFill>
                      <a:srgbClr val="000000"/>
                    </a:solidFill>
                  </a:endParaRPr>
                </a:p>
              </p:txBody>
            </p:sp>
          </p:grpSp>
          <p:grpSp>
            <p:nvGrpSpPr>
              <p:cNvPr id="178" name="Group 264"/>
              <p:cNvGrpSpPr>
                <a:grpSpLocks/>
              </p:cNvGrpSpPr>
              <p:nvPr/>
            </p:nvGrpSpPr>
            <p:grpSpPr bwMode="auto">
              <a:xfrm>
                <a:off x="2192811" y="1335705"/>
                <a:ext cx="1066800" cy="542925"/>
                <a:chOff x="1790" y="2225"/>
                <a:chExt cx="606" cy="342"/>
              </a:xfrm>
            </p:grpSpPr>
            <p:sp>
              <p:nvSpPr>
                <p:cNvPr id="260" name="Rectangle 66"/>
                <p:cNvSpPr>
                  <a:spLocks noChangeArrowheads="1"/>
                </p:cNvSpPr>
                <p:nvPr/>
              </p:nvSpPr>
              <p:spPr bwMode="auto">
                <a:xfrm>
                  <a:off x="1808" y="2243"/>
                  <a:ext cx="588"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1" name="Rectangle 67"/>
                <p:cNvSpPr>
                  <a:spLocks noChangeArrowheads="1"/>
                </p:cNvSpPr>
                <p:nvPr/>
              </p:nvSpPr>
              <p:spPr bwMode="auto">
                <a:xfrm>
                  <a:off x="1790" y="2225"/>
                  <a:ext cx="12" cy="324"/>
                </a:xfrm>
                <a:prstGeom prst="rect">
                  <a:avLst/>
                </a:prstGeom>
                <a:solidFill>
                  <a:srgbClr val="E8E8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2" name="Rectangle 68"/>
                <p:cNvSpPr>
                  <a:spLocks noChangeArrowheads="1"/>
                </p:cNvSpPr>
                <p:nvPr/>
              </p:nvSpPr>
              <p:spPr bwMode="auto">
                <a:xfrm>
                  <a:off x="1802" y="2225"/>
                  <a:ext cx="12" cy="324"/>
                </a:xfrm>
                <a:prstGeom prst="rect">
                  <a:avLst/>
                </a:prstGeom>
                <a:solidFill>
                  <a:srgbClr val="E9E9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3" name="Rectangle 69"/>
                <p:cNvSpPr>
                  <a:spLocks noChangeArrowheads="1"/>
                </p:cNvSpPr>
                <p:nvPr/>
              </p:nvSpPr>
              <p:spPr bwMode="auto">
                <a:xfrm>
                  <a:off x="1814" y="2225"/>
                  <a:ext cx="12" cy="324"/>
                </a:xfrm>
                <a:prstGeom prst="rect">
                  <a:avLst/>
                </a:prstGeom>
                <a:solidFill>
                  <a:srgbClr val="EAEA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4" name="Rectangle 70"/>
                <p:cNvSpPr>
                  <a:spLocks noChangeArrowheads="1"/>
                </p:cNvSpPr>
                <p:nvPr/>
              </p:nvSpPr>
              <p:spPr bwMode="auto">
                <a:xfrm>
                  <a:off x="1826" y="2225"/>
                  <a:ext cx="12" cy="324"/>
                </a:xfrm>
                <a:prstGeom prst="rect">
                  <a:avLst/>
                </a:prstGeom>
                <a:solidFill>
                  <a:srgbClr val="EBEB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5" name="Rectangle 71"/>
                <p:cNvSpPr>
                  <a:spLocks noChangeArrowheads="1"/>
                </p:cNvSpPr>
                <p:nvPr/>
              </p:nvSpPr>
              <p:spPr bwMode="auto">
                <a:xfrm>
                  <a:off x="1838" y="2225"/>
                  <a:ext cx="12" cy="324"/>
                </a:xfrm>
                <a:prstGeom prst="rect">
                  <a:avLst/>
                </a:prstGeom>
                <a:solidFill>
                  <a:srgbClr val="ECECC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6" name="Rectangle 72"/>
                <p:cNvSpPr>
                  <a:spLocks noChangeArrowheads="1"/>
                </p:cNvSpPr>
                <p:nvPr/>
              </p:nvSpPr>
              <p:spPr bwMode="auto">
                <a:xfrm>
                  <a:off x="1850" y="2225"/>
                  <a:ext cx="12" cy="324"/>
                </a:xfrm>
                <a:prstGeom prst="rect">
                  <a:avLst/>
                </a:prstGeom>
                <a:solidFill>
                  <a:srgbClr val="EDEDC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7" name="Rectangle 73"/>
                <p:cNvSpPr>
                  <a:spLocks noChangeArrowheads="1"/>
                </p:cNvSpPr>
                <p:nvPr/>
              </p:nvSpPr>
              <p:spPr bwMode="auto">
                <a:xfrm>
                  <a:off x="1862" y="2225"/>
                  <a:ext cx="12" cy="324"/>
                </a:xfrm>
                <a:prstGeom prst="rect">
                  <a:avLst/>
                </a:prstGeom>
                <a:solidFill>
                  <a:srgbClr val="EEEEC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8" name="Rectangle 74"/>
                <p:cNvSpPr>
                  <a:spLocks noChangeArrowheads="1"/>
                </p:cNvSpPr>
                <p:nvPr/>
              </p:nvSpPr>
              <p:spPr bwMode="auto">
                <a:xfrm>
                  <a:off x="1874" y="2225"/>
                  <a:ext cx="12" cy="324"/>
                </a:xfrm>
                <a:prstGeom prst="rect">
                  <a:avLst/>
                </a:prstGeom>
                <a:solidFill>
                  <a:srgbClr val="EFEFD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69" name="Rectangle 75"/>
                <p:cNvSpPr>
                  <a:spLocks noChangeArrowheads="1"/>
                </p:cNvSpPr>
                <p:nvPr/>
              </p:nvSpPr>
              <p:spPr bwMode="auto">
                <a:xfrm>
                  <a:off x="1886" y="2225"/>
                  <a:ext cx="12" cy="324"/>
                </a:xfrm>
                <a:prstGeom prst="rect">
                  <a:avLst/>
                </a:prstGeom>
                <a:solidFill>
                  <a:srgbClr val="F0F0D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0" name="Rectangle 76"/>
                <p:cNvSpPr>
                  <a:spLocks noChangeArrowheads="1"/>
                </p:cNvSpPr>
                <p:nvPr/>
              </p:nvSpPr>
              <p:spPr bwMode="auto">
                <a:xfrm>
                  <a:off x="1898" y="2225"/>
                  <a:ext cx="12" cy="324"/>
                </a:xfrm>
                <a:prstGeom prst="rect">
                  <a:avLst/>
                </a:prstGeom>
                <a:solidFill>
                  <a:srgbClr val="F1F1D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1" name="Rectangle 77"/>
                <p:cNvSpPr>
                  <a:spLocks noChangeArrowheads="1"/>
                </p:cNvSpPr>
                <p:nvPr/>
              </p:nvSpPr>
              <p:spPr bwMode="auto">
                <a:xfrm>
                  <a:off x="1910" y="2225"/>
                  <a:ext cx="12" cy="324"/>
                </a:xfrm>
                <a:prstGeom prst="rect">
                  <a:avLst/>
                </a:prstGeom>
                <a:solidFill>
                  <a:srgbClr val="F2F2D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2" name="Rectangle 78"/>
                <p:cNvSpPr>
                  <a:spLocks noChangeArrowheads="1"/>
                </p:cNvSpPr>
                <p:nvPr/>
              </p:nvSpPr>
              <p:spPr bwMode="auto">
                <a:xfrm>
                  <a:off x="1922" y="2225"/>
                  <a:ext cx="12" cy="324"/>
                </a:xfrm>
                <a:prstGeom prst="rect">
                  <a:avLst/>
                </a:prstGeom>
                <a:solidFill>
                  <a:srgbClr val="F3F3D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3" name="Rectangle 79"/>
                <p:cNvSpPr>
                  <a:spLocks noChangeArrowheads="1"/>
                </p:cNvSpPr>
                <p:nvPr/>
              </p:nvSpPr>
              <p:spPr bwMode="auto">
                <a:xfrm>
                  <a:off x="1934" y="2225"/>
                  <a:ext cx="18" cy="324"/>
                </a:xfrm>
                <a:prstGeom prst="rect">
                  <a:avLst/>
                </a:prstGeom>
                <a:solidFill>
                  <a:srgbClr val="F4F4D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4" name="Rectangle 80"/>
                <p:cNvSpPr>
                  <a:spLocks noChangeArrowheads="1"/>
                </p:cNvSpPr>
                <p:nvPr/>
              </p:nvSpPr>
              <p:spPr bwMode="auto">
                <a:xfrm>
                  <a:off x="1952" y="2225"/>
                  <a:ext cx="18" cy="324"/>
                </a:xfrm>
                <a:prstGeom prst="rect">
                  <a:avLst/>
                </a:prstGeom>
                <a:solidFill>
                  <a:srgbClr val="F5F5D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5" name="Rectangle 81"/>
                <p:cNvSpPr>
                  <a:spLocks noChangeArrowheads="1"/>
                </p:cNvSpPr>
                <p:nvPr/>
              </p:nvSpPr>
              <p:spPr bwMode="auto">
                <a:xfrm>
                  <a:off x="1970" y="2225"/>
                  <a:ext cx="12" cy="324"/>
                </a:xfrm>
                <a:prstGeom prst="rect">
                  <a:avLst/>
                </a:prstGeom>
                <a:solidFill>
                  <a:srgbClr val="F6F6D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6" name="Rectangle 82"/>
                <p:cNvSpPr>
                  <a:spLocks noChangeArrowheads="1"/>
                </p:cNvSpPr>
                <p:nvPr/>
              </p:nvSpPr>
              <p:spPr bwMode="auto">
                <a:xfrm>
                  <a:off x="1982" y="2225"/>
                  <a:ext cx="12" cy="324"/>
                </a:xfrm>
                <a:prstGeom prst="rect">
                  <a:avLst/>
                </a:prstGeom>
                <a:solidFill>
                  <a:srgbClr val="F7F7D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7" name="Rectangle 83"/>
                <p:cNvSpPr>
                  <a:spLocks noChangeArrowheads="1"/>
                </p:cNvSpPr>
                <p:nvPr/>
              </p:nvSpPr>
              <p:spPr bwMode="auto">
                <a:xfrm>
                  <a:off x="1994" y="2225"/>
                  <a:ext cx="12" cy="324"/>
                </a:xfrm>
                <a:prstGeom prst="rect">
                  <a:avLst/>
                </a:prstGeom>
                <a:solidFill>
                  <a:srgbClr val="F8F8D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8" name="Rectangle 84"/>
                <p:cNvSpPr>
                  <a:spLocks noChangeArrowheads="1"/>
                </p:cNvSpPr>
                <p:nvPr/>
              </p:nvSpPr>
              <p:spPr bwMode="auto">
                <a:xfrm>
                  <a:off x="2006" y="2225"/>
                  <a:ext cx="12" cy="324"/>
                </a:xfrm>
                <a:prstGeom prst="rect">
                  <a:avLst/>
                </a:prstGeom>
                <a:solidFill>
                  <a:srgbClr val="F9F9D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79" name="Rectangle 85"/>
                <p:cNvSpPr>
                  <a:spLocks noChangeArrowheads="1"/>
                </p:cNvSpPr>
                <p:nvPr/>
              </p:nvSpPr>
              <p:spPr bwMode="auto">
                <a:xfrm>
                  <a:off x="2018" y="2225"/>
                  <a:ext cx="12" cy="324"/>
                </a:xfrm>
                <a:prstGeom prst="rect">
                  <a:avLst/>
                </a:prstGeom>
                <a:solidFill>
                  <a:srgbClr val="FAFAD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0" name="Rectangle 86"/>
                <p:cNvSpPr>
                  <a:spLocks noChangeArrowheads="1"/>
                </p:cNvSpPr>
                <p:nvPr/>
              </p:nvSpPr>
              <p:spPr bwMode="auto">
                <a:xfrm>
                  <a:off x="2030" y="2225"/>
                  <a:ext cx="12" cy="324"/>
                </a:xfrm>
                <a:prstGeom prst="rect">
                  <a:avLst/>
                </a:prstGeom>
                <a:solidFill>
                  <a:srgbClr val="FBFBD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1" name="Rectangle 87"/>
                <p:cNvSpPr>
                  <a:spLocks noChangeArrowheads="1"/>
                </p:cNvSpPr>
                <p:nvPr/>
              </p:nvSpPr>
              <p:spPr bwMode="auto">
                <a:xfrm>
                  <a:off x="2042" y="2225"/>
                  <a:ext cx="12" cy="324"/>
                </a:xfrm>
                <a:prstGeom prst="rect">
                  <a:avLst/>
                </a:prstGeom>
                <a:solidFill>
                  <a:srgbClr val="FCFCD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2" name="Rectangle 88"/>
                <p:cNvSpPr>
                  <a:spLocks noChangeArrowheads="1"/>
                </p:cNvSpPr>
                <p:nvPr/>
              </p:nvSpPr>
              <p:spPr bwMode="auto">
                <a:xfrm>
                  <a:off x="2054" y="2225"/>
                  <a:ext cx="12" cy="324"/>
                </a:xfrm>
                <a:prstGeom prst="rect">
                  <a:avLst/>
                </a:prstGeom>
                <a:solidFill>
                  <a:srgbClr val="FDFDD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3" name="Rectangle 89"/>
                <p:cNvSpPr>
                  <a:spLocks noChangeArrowheads="1"/>
                </p:cNvSpPr>
                <p:nvPr/>
              </p:nvSpPr>
              <p:spPr bwMode="auto">
                <a:xfrm>
                  <a:off x="2066" y="2225"/>
                  <a:ext cx="12" cy="324"/>
                </a:xfrm>
                <a:prstGeom prst="rect">
                  <a:avLst/>
                </a:prstGeom>
                <a:solidFill>
                  <a:srgbClr val="FEFED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4" name="Rectangle 90"/>
                <p:cNvSpPr>
                  <a:spLocks noChangeArrowheads="1"/>
                </p:cNvSpPr>
                <p:nvPr/>
              </p:nvSpPr>
              <p:spPr bwMode="auto">
                <a:xfrm>
                  <a:off x="2078" y="2225"/>
                  <a:ext cx="300" cy="324"/>
                </a:xfrm>
                <a:prstGeom prst="rect">
                  <a:avLst/>
                </a:prstGeom>
                <a:solidFill>
                  <a:srgbClr val="FFFFE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85" name="Rectangle 91"/>
                <p:cNvSpPr>
                  <a:spLocks noChangeArrowheads="1"/>
                </p:cNvSpPr>
                <p:nvPr/>
              </p:nvSpPr>
              <p:spPr bwMode="auto">
                <a:xfrm>
                  <a:off x="1790" y="2225"/>
                  <a:ext cx="588"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86" name="Rectangle 92"/>
                <p:cNvSpPr>
                  <a:spLocks noChangeArrowheads="1"/>
                </p:cNvSpPr>
                <p:nvPr/>
              </p:nvSpPr>
              <p:spPr bwMode="auto">
                <a:xfrm>
                  <a:off x="1868" y="2279"/>
                  <a:ext cx="493"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GFI_Feature</a:t>
                  </a:r>
                  <a:endParaRPr lang="en-US">
                    <a:solidFill>
                      <a:srgbClr val="000000"/>
                    </a:solidFill>
                  </a:endParaRPr>
                </a:p>
              </p:txBody>
            </p:sp>
            <p:sp>
              <p:nvSpPr>
                <p:cNvPr id="287" name="Line 93"/>
                <p:cNvSpPr>
                  <a:spLocks noChangeShapeType="1"/>
                </p:cNvSpPr>
                <p:nvPr/>
              </p:nvSpPr>
              <p:spPr bwMode="auto">
                <a:xfrm>
                  <a:off x="1790" y="2405"/>
                  <a:ext cx="588"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79" name="Group 267"/>
              <p:cNvGrpSpPr>
                <a:grpSpLocks/>
              </p:cNvGrpSpPr>
              <p:nvPr/>
            </p:nvGrpSpPr>
            <p:grpSpPr bwMode="auto">
              <a:xfrm>
                <a:off x="556098" y="4696443"/>
                <a:ext cx="1133475" cy="542925"/>
                <a:chOff x="3548" y="3275"/>
                <a:chExt cx="594" cy="342"/>
              </a:xfrm>
            </p:grpSpPr>
            <p:sp>
              <p:nvSpPr>
                <p:cNvPr id="232" name="Rectangle 94"/>
                <p:cNvSpPr>
                  <a:spLocks noChangeArrowheads="1"/>
                </p:cNvSpPr>
                <p:nvPr/>
              </p:nvSpPr>
              <p:spPr bwMode="auto">
                <a:xfrm>
                  <a:off x="3566" y="3293"/>
                  <a:ext cx="576"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3" name="Rectangle 95"/>
                <p:cNvSpPr>
                  <a:spLocks noChangeArrowheads="1"/>
                </p:cNvSpPr>
                <p:nvPr/>
              </p:nvSpPr>
              <p:spPr bwMode="auto">
                <a:xfrm>
                  <a:off x="3548" y="3275"/>
                  <a:ext cx="12" cy="324"/>
                </a:xfrm>
                <a:prstGeom prst="rect">
                  <a:avLst/>
                </a:prstGeom>
                <a:solidFill>
                  <a:srgbClr val="B582E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4" name="Rectangle 96"/>
                <p:cNvSpPr>
                  <a:spLocks noChangeArrowheads="1"/>
                </p:cNvSpPr>
                <p:nvPr/>
              </p:nvSpPr>
              <p:spPr bwMode="auto">
                <a:xfrm>
                  <a:off x="3560" y="3275"/>
                  <a:ext cx="6" cy="324"/>
                </a:xfrm>
                <a:prstGeom prst="rect">
                  <a:avLst/>
                </a:prstGeom>
                <a:solidFill>
                  <a:srgbClr val="B683E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5" name="Rectangle 97"/>
                <p:cNvSpPr>
                  <a:spLocks noChangeArrowheads="1"/>
                </p:cNvSpPr>
                <p:nvPr/>
              </p:nvSpPr>
              <p:spPr bwMode="auto">
                <a:xfrm>
                  <a:off x="3566" y="3275"/>
                  <a:ext cx="18" cy="324"/>
                </a:xfrm>
                <a:prstGeom prst="rect">
                  <a:avLst/>
                </a:prstGeom>
                <a:solidFill>
                  <a:srgbClr val="B784E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6" name="Rectangle 98"/>
                <p:cNvSpPr>
                  <a:spLocks noChangeArrowheads="1"/>
                </p:cNvSpPr>
                <p:nvPr/>
              </p:nvSpPr>
              <p:spPr bwMode="auto">
                <a:xfrm>
                  <a:off x="3584" y="3275"/>
                  <a:ext cx="12" cy="324"/>
                </a:xfrm>
                <a:prstGeom prst="rect">
                  <a:avLst/>
                </a:prstGeom>
                <a:solidFill>
                  <a:srgbClr val="B885E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7" name="Rectangle 99"/>
                <p:cNvSpPr>
                  <a:spLocks noChangeArrowheads="1"/>
                </p:cNvSpPr>
                <p:nvPr/>
              </p:nvSpPr>
              <p:spPr bwMode="auto">
                <a:xfrm>
                  <a:off x="3596" y="3275"/>
                  <a:ext cx="6" cy="324"/>
                </a:xfrm>
                <a:prstGeom prst="rect">
                  <a:avLst/>
                </a:prstGeom>
                <a:solidFill>
                  <a:srgbClr val="B986E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8" name="Rectangle 100"/>
                <p:cNvSpPr>
                  <a:spLocks noChangeArrowheads="1"/>
                </p:cNvSpPr>
                <p:nvPr/>
              </p:nvSpPr>
              <p:spPr bwMode="auto">
                <a:xfrm>
                  <a:off x="3602" y="3275"/>
                  <a:ext cx="18" cy="324"/>
                </a:xfrm>
                <a:prstGeom prst="rect">
                  <a:avLst/>
                </a:prstGeom>
                <a:solidFill>
                  <a:srgbClr val="BA87E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39" name="Rectangle 101"/>
                <p:cNvSpPr>
                  <a:spLocks noChangeArrowheads="1"/>
                </p:cNvSpPr>
                <p:nvPr/>
              </p:nvSpPr>
              <p:spPr bwMode="auto">
                <a:xfrm>
                  <a:off x="3620" y="3275"/>
                  <a:ext cx="12" cy="324"/>
                </a:xfrm>
                <a:prstGeom prst="rect">
                  <a:avLst/>
                </a:prstGeom>
                <a:solidFill>
                  <a:srgbClr val="BB88E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0" name="Rectangle 102"/>
                <p:cNvSpPr>
                  <a:spLocks noChangeArrowheads="1"/>
                </p:cNvSpPr>
                <p:nvPr/>
              </p:nvSpPr>
              <p:spPr bwMode="auto">
                <a:xfrm>
                  <a:off x="3632" y="3275"/>
                  <a:ext cx="6" cy="324"/>
                </a:xfrm>
                <a:prstGeom prst="rect">
                  <a:avLst/>
                </a:prstGeom>
                <a:solidFill>
                  <a:srgbClr val="BC89E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1" name="Rectangle 103"/>
                <p:cNvSpPr>
                  <a:spLocks noChangeArrowheads="1"/>
                </p:cNvSpPr>
                <p:nvPr/>
              </p:nvSpPr>
              <p:spPr bwMode="auto">
                <a:xfrm>
                  <a:off x="3638" y="3275"/>
                  <a:ext cx="18" cy="324"/>
                </a:xfrm>
                <a:prstGeom prst="rect">
                  <a:avLst/>
                </a:prstGeom>
                <a:solidFill>
                  <a:srgbClr val="BD8AF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2" name="Rectangle 104"/>
                <p:cNvSpPr>
                  <a:spLocks noChangeArrowheads="1"/>
                </p:cNvSpPr>
                <p:nvPr/>
              </p:nvSpPr>
              <p:spPr bwMode="auto">
                <a:xfrm>
                  <a:off x="3656" y="3275"/>
                  <a:ext cx="12" cy="324"/>
                </a:xfrm>
                <a:prstGeom prst="rect">
                  <a:avLst/>
                </a:prstGeom>
                <a:solidFill>
                  <a:srgbClr val="BE8BF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3" name="Rectangle 105"/>
                <p:cNvSpPr>
                  <a:spLocks noChangeArrowheads="1"/>
                </p:cNvSpPr>
                <p:nvPr/>
              </p:nvSpPr>
              <p:spPr bwMode="auto">
                <a:xfrm>
                  <a:off x="3668" y="3275"/>
                  <a:ext cx="6" cy="324"/>
                </a:xfrm>
                <a:prstGeom prst="rect">
                  <a:avLst/>
                </a:prstGeom>
                <a:solidFill>
                  <a:srgbClr val="BF8CF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4" name="Rectangle 106"/>
                <p:cNvSpPr>
                  <a:spLocks noChangeArrowheads="1"/>
                </p:cNvSpPr>
                <p:nvPr/>
              </p:nvSpPr>
              <p:spPr bwMode="auto">
                <a:xfrm>
                  <a:off x="3674" y="3275"/>
                  <a:ext cx="18" cy="324"/>
                </a:xfrm>
                <a:prstGeom prst="rect">
                  <a:avLst/>
                </a:prstGeom>
                <a:solidFill>
                  <a:srgbClr val="C08DF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5" name="Rectangle 107"/>
                <p:cNvSpPr>
                  <a:spLocks noChangeArrowheads="1"/>
                </p:cNvSpPr>
                <p:nvPr/>
              </p:nvSpPr>
              <p:spPr bwMode="auto">
                <a:xfrm>
                  <a:off x="3692" y="3275"/>
                  <a:ext cx="12" cy="324"/>
                </a:xfrm>
                <a:prstGeom prst="rect">
                  <a:avLst/>
                </a:prstGeom>
                <a:solidFill>
                  <a:srgbClr val="C18EF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6" name="Rectangle 108"/>
                <p:cNvSpPr>
                  <a:spLocks noChangeArrowheads="1"/>
                </p:cNvSpPr>
                <p:nvPr/>
              </p:nvSpPr>
              <p:spPr bwMode="auto">
                <a:xfrm>
                  <a:off x="3704" y="3275"/>
                  <a:ext cx="18" cy="324"/>
                </a:xfrm>
                <a:prstGeom prst="rect">
                  <a:avLst/>
                </a:prstGeom>
                <a:solidFill>
                  <a:srgbClr val="C28FF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7" name="Rectangle 109"/>
                <p:cNvSpPr>
                  <a:spLocks noChangeArrowheads="1"/>
                </p:cNvSpPr>
                <p:nvPr/>
              </p:nvSpPr>
              <p:spPr bwMode="auto">
                <a:xfrm>
                  <a:off x="3722" y="3275"/>
                  <a:ext cx="18" cy="324"/>
                </a:xfrm>
                <a:prstGeom prst="rect">
                  <a:avLst/>
                </a:prstGeom>
                <a:solidFill>
                  <a:srgbClr val="C390F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8" name="Rectangle 110"/>
                <p:cNvSpPr>
                  <a:spLocks noChangeArrowheads="1"/>
                </p:cNvSpPr>
                <p:nvPr/>
              </p:nvSpPr>
              <p:spPr bwMode="auto">
                <a:xfrm>
                  <a:off x="3740" y="3275"/>
                  <a:ext cx="6" cy="324"/>
                </a:xfrm>
                <a:prstGeom prst="rect">
                  <a:avLst/>
                </a:prstGeom>
                <a:solidFill>
                  <a:srgbClr val="C491F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49" name="Rectangle 111"/>
                <p:cNvSpPr>
                  <a:spLocks noChangeArrowheads="1"/>
                </p:cNvSpPr>
                <p:nvPr/>
              </p:nvSpPr>
              <p:spPr bwMode="auto">
                <a:xfrm>
                  <a:off x="3746" y="3275"/>
                  <a:ext cx="18" cy="324"/>
                </a:xfrm>
                <a:prstGeom prst="rect">
                  <a:avLst/>
                </a:prstGeom>
                <a:solidFill>
                  <a:srgbClr val="C592F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0" name="Rectangle 112"/>
                <p:cNvSpPr>
                  <a:spLocks noChangeArrowheads="1"/>
                </p:cNvSpPr>
                <p:nvPr/>
              </p:nvSpPr>
              <p:spPr bwMode="auto">
                <a:xfrm>
                  <a:off x="3764" y="3275"/>
                  <a:ext cx="12" cy="324"/>
                </a:xfrm>
                <a:prstGeom prst="rect">
                  <a:avLst/>
                </a:prstGeom>
                <a:solidFill>
                  <a:srgbClr val="C693F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1" name="Rectangle 113"/>
                <p:cNvSpPr>
                  <a:spLocks noChangeArrowheads="1"/>
                </p:cNvSpPr>
                <p:nvPr/>
              </p:nvSpPr>
              <p:spPr bwMode="auto">
                <a:xfrm>
                  <a:off x="3776" y="3275"/>
                  <a:ext cx="6" cy="324"/>
                </a:xfrm>
                <a:prstGeom prst="rect">
                  <a:avLst/>
                </a:prstGeom>
                <a:solidFill>
                  <a:srgbClr val="C794F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2" name="Rectangle 114"/>
                <p:cNvSpPr>
                  <a:spLocks noChangeArrowheads="1"/>
                </p:cNvSpPr>
                <p:nvPr/>
              </p:nvSpPr>
              <p:spPr bwMode="auto">
                <a:xfrm>
                  <a:off x="3782" y="3275"/>
                  <a:ext cx="18" cy="324"/>
                </a:xfrm>
                <a:prstGeom prst="rect">
                  <a:avLst/>
                </a:prstGeom>
                <a:solidFill>
                  <a:srgbClr val="C895F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3" name="Rectangle 115"/>
                <p:cNvSpPr>
                  <a:spLocks noChangeArrowheads="1"/>
                </p:cNvSpPr>
                <p:nvPr/>
              </p:nvSpPr>
              <p:spPr bwMode="auto">
                <a:xfrm>
                  <a:off x="3800" y="3275"/>
                  <a:ext cx="12" cy="324"/>
                </a:xfrm>
                <a:prstGeom prst="rect">
                  <a:avLst/>
                </a:prstGeom>
                <a:solidFill>
                  <a:srgbClr val="C996F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4" name="Rectangle 116"/>
                <p:cNvSpPr>
                  <a:spLocks noChangeArrowheads="1"/>
                </p:cNvSpPr>
                <p:nvPr/>
              </p:nvSpPr>
              <p:spPr bwMode="auto">
                <a:xfrm>
                  <a:off x="3812" y="3275"/>
                  <a:ext cx="6" cy="324"/>
                </a:xfrm>
                <a:prstGeom prst="rect">
                  <a:avLst/>
                </a:prstGeom>
                <a:solidFill>
                  <a:srgbClr val="CA97F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5" name="Rectangle 117"/>
                <p:cNvSpPr>
                  <a:spLocks noChangeArrowheads="1"/>
                </p:cNvSpPr>
                <p:nvPr/>
              </p:nvSpPr>
              <p:spPr bwMode="auto">
                <a:xfrm>
                  <a:off x="3818" y="3275"/>
                  <a:ext cx="18" cy="324"/>
                </a:xfrm>
                <a:prstGeom prst="rect">
                  <a:avLst/>
                </a:prstGeom>
                <a:solidFill>
                  <a:srgbClr val="CB98F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6" name="Rectangle 118"/>
                <p:cNvSpPr>
                  <a:spLocks noChangeArrowheads="1"/>
                </p:cNvSpPr>
                <p:nvPr/>
              </p:nvSpPr>
              <p:spPr bwMode="auto">
                <a:xfrm>
                  <a:off x="3836" y="3275"/>
                  <a:ext cx="288" cy="324"/>
                </a:xfrm>
                <a:prstGeom prst="rect">
                  <a:avLst/>
                </a:prstGeom>
                <a:solidFill>
                  <a:srgbClr val="CC99F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57" name="Rectangle 119"/>
                <p:cNvSpPr>
                  <a:spLocks noChangeArrowheads="1"/>
                </p:cNvSpPr>
                <p:nvPr/>
              </p:nvSpPr>
              <p:spPr bwMode="auto">
                <a:xfrm>
                  <a:off x="3548" y="3275"/>
                  <a:ext cx="576"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58" name="Rectangle 120"/>
                <p:cNvSpPr>
                  <a:spLocks noChangeArrowheads="1"/>
                </p:cNvSpPr>
                <p:nvPr/>
              </p:nvSpPr>
              <p:spPr bwMode="auto">
                <a:xfrm>
                  <a:off x="3614" y="3329"/>
                  <a:ext cx="504"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OM_Process</a:t>
                  </a:r>
                  <a:endParaRPr lang="en-US">
                    <a:solidFill>
                      <a:srgbClr val="000000"/>
                    </a:solidFill>
                  </a:endParaRPr>
                </a:p>
              </p:txBody>
            </p:sp>
            <p:sp>
              <p:nvSpPr>
                <p:cNvPr id="259" name="Line 121"/>
                <p:cNvSpPr>
                  <a:spLocks noChangeShapeType="1"/>
                </p:cNvSpPr>
                <p:nvPr/>
              </p:nvSpPr>
              <p:spPr bwMode="auto">
                <a:xfrm>
                  <a:off x="3548" y="3455"/>
                  <a:ext cx="576"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2" name="Group 268"/>
              <p:cNvGrpSpPr>
                <a:grpSpLocks/>
              </p:cNvGrpSpPr>
              <p:nvPr/>
            </p:nvGrpSpPr>
            <p:grpSpPr bwMode="auto">
              <a:xfrm>
                <a:off x="2437286" y="4705968"/>
                <a:ext cx="809625" cy="542925"/>
                <a:chOff x="4832" y="3281"/>
                <a:chExt cx="552" cy="342"/>
              </a:xfrm>
            </p:grpSpPr>
            <p:sp>
              <p:nvSpPr>
                <p:cNvPr id="204" name="Rectangle 166"/>
                <p:cNvSpPr>
                  <a:spLocks noChangeArrowheads="1"/>
                </p:cNvSpPr>
                <p:nvPr/>
              </p:nvSpPr>
              <p:spPr bwMode="auto">
                <a:xfrm>
                  <a:off x="4850" y="3299"/>
                  <a:ext cx="534" cy="324"/>
                </a:xfrm>
                <a:prstGeom prst="rect">
                  <a:avLst/>
                </a:prstGeom>
                <a:solidFill>
                  <a:srgbClr val="C0BF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5" name="Rectangle 167"/>
                <p:cNvSpPr>
                  <a:spLocks noChangeArrowheads="1"/>
                </p:cNvSpPr>
                <p:nvPr/>
              </p:nvSpPr>
              <p:spPr bwMode="auto">
                <a:xfrm>
                  <a:off x="4832" y="3281"/>
                  <a:ext cx="6" cy="324"/>
                </a:xfrm>
                <a:prstGeom prst="rect">
                  <a:avLst/>
                </a:prstGeom>
                <a:solidFill>
                  <a:srgbClr val="B5E8B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6" name="Rectangle 168"/>
                <p:cNvSpPr>
                  <a:spLocks noChangeArrowheads="1"/>
                </p:cNvSpPr>
                <p:nvPr/>
              </p:nvSpPr>
              <p:spPr bwMode="auto">
                <a:xfrm>
                  <a:off x="4838" y="3281"/>
                  <a:ext cx="12" cy="324"/>
                </a:xfrm>
                <a:prstGeom prst="rect">
                  <a:avLst/>
                </a:prstGeom>
                <a:solidFill>
                  <a:srgbClr val="B6E9B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7" name="Rectangle 169"/>
                <p:cNvSpPr>
                  <a:spLocks noChangeArrowheads="1"/>
                </p:cNvSpPr>
                <p:nvPr/>
              </p:nvSpPr>
              <p:spPr bwMode="auto">
                <a:xfrm>
                  <a:off x="4850" y="3281"/>
                  <a:ext cx="12" cy="324"/>
                </a:xfrm>
                <a:prstGeom prst="rect">
                  <a:avLst/>
                </a:prstGeom>
                <a:solidFill>
                  <a:srgbClr val="B7EAB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8" name="Rectangle 170"/>
                <p:cNvSpPr>
                  <a:spLocks noChangeArrowheads="1"/>
                </p:cNvSpPr>
                <p:nvPr/>
              </p:nvSpPr>
              <p:spPr bwMode="auto">
                <a:xfrm>
                  <a:off x="4862" y="3281"/>
                  <a:ext cx="12" cy="324"/>
                </a:xfrm>
                <a:prstGeom prst="rect">
                  <a:avLst/>
                </a:prstGeom>
                <a:solidFill>
                  <a:srgbClr val="B8EBB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09" name="Rectangle 171"/>
                <p:cNvSpPr>
                  <a:spLocks noChangeArrowheads="1"/>
                </p:cNvSpPr>
                <p:nvPr/>
              </p:nvSpPr>
              <p:spPr bwMode="auto">
                <a:xfrm>
                  <a:off x="4874" y="3281"/>
                  <a:ext cx="12" cy="324"/>
                </a:xfrm>
                <a:prstGeom prst="rect">
                  <a:avLst/>
                </a:prstGeom>
                <a:solidFill>
                  <a:srgbClr val="B9ECB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0" name="Rectangle 172"/>
                <p:cNvSpPr>
                  <a:spLocks noChangeArrowheads="1"/>
                </p:cNvSpPr>
                <p:nvPr/>
              </p:nvSpPr>
              <p:spPr bwMode="auto">
                <a:xfrm>
                  <a:off x="4886" y="3281"/>
                  <a:ext cx="12" cy="324"/>
                </a:xfrm>
                <a:prstGeom prst="rect">
                  <a:avLst/>
                </a:prstGeom>
                <a:solidFill>
                  <a:srgbClr val="BAEDB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1" name="Rectangle 173"/>
                <p:cNvSpPr>
                  <a:spLocks noChangeArrowheads="1"/>
                </p:cNvSpPr>
                <p:nvPr/>
              </p:nvSpPr>
              <p:spPr bwMode="auto">
                <a:xfrm>
                  <a:off x="4898" y="3281"/>
                  <a:ext cx="12" cy="324"/>
                </a:xfrm>
                <a:prstGeom prst="rect">
                  <a:avLst/>
                </a:prstGeom>
                <a:solidFill>
                  <a:srgbClr val="BBEEB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2" name="Rectangle 174"/>
                <p:cNvSpPr>
                  <a:spLocks noChangeArrowheads="1"/>
                </p:cNvSpPr>
                <p:nvPr/>
              </p:nvSpPr>
              <p:spPr bwMode="auto">
                <a:xfrm>
                  <a:off x="4910" y="3281"/>
                  <a:ext cx="6" cy="324"/>
                </a:xfrm>
                <a:prstGeom prst="rect">
                  <a:avLst/>
                </a:prstGeom>
                <a:solidFill>
                  <a:srgbClr val="BCEFB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3" name="Rectangle 175"/>
                <p:cNvSpPr>
                  <a:spLocks noChangeArrowheads="1"/>
                </p:cNvSpPr>
                <p:nvPr/>
              </p:nvSpPr>
              <p:spPr bwMode="auto">
                <a:xfrm>
                  <a:off x="4916" y="3281"/>
                  <a:ext cx="12" cy="324"/>
                </a:xfrm>
                <a:prstGeom prst="rect">
                  <a:avLst/>
                </a:prstGeom>
                <a:solidFill>
                  <a:srgbClr val="BDF0BD"/>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4" name="Rectangle 176"/>
                <p:cNvSpPr>
                  <a:spLocks noChangeArrowheads="1"/>
                </p:cNvSpPr>
                <p:nvPr/>
              </p:nvSpPr>
              <p:spPr bwMode="auto">
                <a:xfrm>
                  <a:off x="4928" y="3281"/>
                  <a:ext cx="12" cy="324"/>
                </a:xfrm>
                <a:prstGeom prst="rect">
                  <a:avLst/>
                </a:prstGeom>
                <a:solidFill>
                  <a:srgbClr val="BEF1BE"/>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5" name="Rectangle 177"/>
                <p:cNvSpPr>
                  <a:spLocks noChangeArrowheads="1"/>
                </p:cNvSpPr>
                <p:nvPr/>
              </p:nvSpPr>
              <p:spPr bwMode="auto">
                <a:xfrm>
                  <a:off x="4940" y="3281"/>
                  <a:ext cx="12" cy="324"/>
                </a:xfrm>
                <a:prstGeom prst="rect">
                  <a:avLst/>
                </a:prstGeom>
                <a:solidFill>
                  <a:srgbClr val="BFF2BF"/>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6" name="Rectangle 178"/>
                <p:cNvSpPr>
                  <a:spLocks noChangeArrowheads="1"/>
                </p:cNvSpPr>
                <p:nvPr/>
              </p:nvSpPr>
              <p:spPr bwMode="auto">
                <a:xfrm>
                  <a:off x="4952" y="3281"/>
                  <a:ext cx="12" cy="324"/>
                </a:xfrm>
                <a:prstGeom prst="rect">
                  <a:avLst/>
                </a:prstGeom>
                <a:solidFill>
                  <a:srgbClr val="C0F3C0"/>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7" name="Rectangle 179"/>
                <p:cNvSpPr>
                  <a:spLocks noChangeArrowheads="1"/>
                </p:cNvSpPr>
                <p:nvPr/>
              </p:nvSpPr>
              <p:spPr bwMode="auto">
                <a:xfrm>
                  <a:off x="4964" y="3281"/>
                  <a:ext cx="12" cy="324"/>
                </a:xfrm>
                <a:prstGeom prst="rect">
                  <a:avLst/>
                </a:prstGeom>
                <a:solidFill>
                  <a:srgbClr val="C1F4C1"/>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8" name="Rectangle 180"/>
                <p:cNvSpPr>
                  <a:spLocks noChangeArrowheads="1"/>
                </p:cNvSpPr>
                <p:nvPr/>
              </p:nvSpPr>
              <p:spPr bwMode="auto">
                <a:xfrm>
                  <a:off x="4976" y="3281"/>
                  <a:ext cx="18" cy="324"/>
                </a:xfrm>
                <a:prstGeom prst="rect">
                  <a:avLst/>
                </a:prstGeom>
                <a:solidFill>
                  <a:srgbClr val="C2F5C2"/>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19" name="Rectangle 181"/>
                <p:cNvSpPr>
                  <a:spLocks noChangeArrowheads="1"/>
                </p:cNvSpPr>
                <p:nvPr/>
              </p:nvSpPr>
              <p:spPr bwMode="auto">
                <a:xfrm>
                  <a:off x="4994" y="3281"/>
                  <a:ext cx="12" cy="324"/>
                </a:xfrm>
                <a:prstGeom prst="rect">
                  <a:avLst/>
                </a:prstGeom>
                <a:solidFill>
                  <a:srgbClr val="C3F6C3"/>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0" name="Rectangle 182"/>
                <p:cNvSpPr>
                  <a:spLocks noChangeArrowheads="1"/>
                </p:cNvSpPr>
                <p:nvPr/>
              </p:nvSpPr>
              <p:spPr bwMode="auto">
                <a:xfrm>
                  <a:off x="5006" y="3281"/>
                  <a:ext cx="12" cy="324"/>
                </a:xfrm>
                <a:prstGeom prst="rect">
                  <a:avLst/>
                </a:prstGeom>
                <a:solidFill>
                  <a:srgbClr val="C4F7C4"/>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1" name="Rectangle 183"/>
                <p:cNvSpPr>
                  <a:spLocks noChangeArrowheads="1"/>
                </p:cNvSpPr>
                <p:nvPr/>
              </p:nvSpPr>
              <p:spPr bwMode="auto">
                <a:xfrm>
                  <a:off x="5018" y="3281"/>
                  <a:ext cx="12" cy="324"/>
                </a:xfrm>
                <a:prstGeom prst="rect">
                  <a:avLst/>
                </a:prstGeom>
                <a:solidFill>
                  <a:srgbClr val="C5F8C5"/>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2" name="Rectangle 184"/>
                <p:cNvSpPr>
                  <a:spLocks noChangeArrowheads="1"/>
                </p:cNvSpPr>
                <p:nvPr/>
              </p:nvSpPr>
              <p:spPr bwMode="auto">
                <a:xfrm>
                  <a:off x="5030" y="3281"/>
                  <a:ext cx="12" cy="324"/>
                </a:xfrm>
                <a:prstGeom prst="rect">
                  <a:avLst/>
                </a:prstGeom>
                <a:solidFill>
                  <a:srgbClr val="C6F9C6"/>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3" name="Rectangle 185"/>
                <p:cNvSpPr>
                  <a:spLocks noChangeArrowheads="1"/>
                </p:cNvSpPr>
                <p:nvPr/>
              </p:nvSpPr>
              <p:spPr bwMode="auto">
                <a:xfrm>
                  <a:off x="5042" y="3281"/>
                  <a:ext cx="12" cy="324"/>
                </a:xfrm>
                <a:prstGeom prst="rect">
                  <a:avLst/>
                </a:prstGeom>
                <a:solidFill>
                  <a:srgbClr val="C7FAC7"/>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4" name="Rectangle 186"/>
                <p:cNvSpPr>
                  <a:spLocks noChangeArrowheads="1"/>
                </p:cNvSpPr>
                <p:nvPr/>
              </p:nvSpPr>
              <p:spPr bwMode="auto">
                <a:xfrm>
                  <a:off x="5054" y="3281"/>
                  <a:ext cx="12" cy="324"/>
                </a:xfrm>
                <a:prstGeom prst="rect">
                  <a:avLst/>
                </a:prstGeom>
                <a:solidFill>
                  <a:srgbClr val="C8FBC8"/>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5" name="Rectangle 187"/>
                <p:cNvSpPr>
                  <a:spLocks noChangeArrowheads="1"/>
                </p:cNvSpPr>
                <p:nvPr/>
              </p:nvSpPr>
              <p:spPr bwMode="auto">
                <a:xfrm>
                  <a:off x="5066" y="3281"/>
                  <a:ext cx="6" cy="324"/>
                </a:xfrm>
                <a:prstGeom prst="rect">
                  <a:avLst/>
                </a:prstGeom>
                <a:solidFill>
                  <a:srgbClr val="C9FCC9"/>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6" name="Rectangle 188"/>
                <p:cNvSpPr>
                  <a:spLocks noChangeArrowheads="1"/>
                </p:cNvSpPr>
                <p:nvPr/>
              </p:nvSpPr>
              <p:spPr bwMode="auto">
                <a:xfrm>
                  <a:off x="5072" y="3281"/>
                  <a:ext cx="12" cy="324"/>
                </a:xfrm>
                <a:prstGeom prst="rect">
                  <a:avLst/>
                </a:prstGeom>
                <a:solidFill>
                  <a:srgbClr val="CAFDCA"/>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7" name="Rectangle 189"/>
                <p:cNvSpPr>
                  <a:spLocks noChangeArrowheads="1"/>
                </p:cNvSpPr>
                <p:nvPr/>
              </p:nvSpPr>
              <p:spPr bwMode="auto">
                <a:xfrm>
                  <a:off x="5084" y="3281"/>
                  <a:ext cx="12" cy="324"/>
                </a:xfrm>
                <a:prstGeom prst="rect">
                  <a:avLst/>
                </a:prstGeom>
                <a:solidFill>
                  <a:srgbClr val="CBFECB"/>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8" name="Rectangle 190"/>
                <p:cNvSpPr>
                  <a:spLocks noChangeArrowheads="1"/>
                </p:cNvSpPr>
                <p:nvPr/>
              </p:nvSpPr>
              <p:spPr bwMode="auto">
                <a:xfrm>
                  <a:off x="5096" y="3281"/>
                  <a:ext cx="270" cy="324"/>
                </a:xfrm>
                <a:prstGeom prst="rect">
                  <a:avLst/>
                </a:prstGeom>
                <a:solidFill>
                  <a:srgbClr val="CCFFCC"/>
                </a:solidFill>
                <a:ln w="9525">
                  <a:noFill/>
                  <a:miter lim="800000"/>
                  <a:headEnd/>
                  <a:tailEnd/>
                </a:ln>
              </p:spPr>
              <p:txBody>
                <a:bodyPr/>
                <a:lstStyle/>
                <a:p>
                  <a:pPr fontAlgn="base">
                    <a:spcBef>
                      <a:spcPct val="0"/>
                    </a:spcBef>
                    <a:spcAft>
                      <a:spcPct val="0"/>
                    </a:spcAft>
                  </a:pPr>
                  <a:endParaRPr lang="en-AU">
                    <a:solidFill>
                      <a:srgbClr val="000000"/>
                    </a:solidFill>
                  </a:endParaRPr>
                </a:p>
              </p:txBody>
            </p:sp>
            <p:sp>
              <p:nvSpPr>
                <p:cNvPr id="229" name="Rectangle 191"/>
                <p:cNvSpPr>
                  <a:spLocks noChangeArrowheads="1"/>
                </p:cNvSpPr>
                <p:nvPr/>
              </p:nvSpPr>
              <p:spPr bwMode="auto">
                <a:xfrm>
                  <a:off x="4832" y="3281"/>
                  <a:ext cx="534" cy="324"/>
                </a:xfrm>
                <a:prstGeom prst="rect">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30" name="Rectangle 192"/>
                <p:cNvSpPr>
                  <a:spLocks noChangeArrowheads="1"/>
                </p:cNvSpPr>
                <p:nvPr/>
              </p:nvSpPr>
              <p:spPr bwMode="auto">
                <a:xfrm>
                  <a:off x="5030" y="3335"/>
                  <a:ext cx="150" cy="97"/>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000">
                      <a:solidFill>
                        <a:srgbClr val="000000"/>
                      </a:solidFill>
                    </a:rPr>
                    <a:t>Any</a:t>
                  </a:r>
                  <a:endParaRPr lang="en-US">
                    <a:solidFill>
                      <a:srgbClr val="000000"/>
                    </a:solidFill>
                  </a:endParaRPr>
                </a:p>
              </p:txBody>
            </p:sp>
            <p:sp>
              <p:nvSpPr>
                <p:cNvPr id="231" name="Line 193"/>
                <p:cNvSpPr>
                  <a:spLocks noChangeShapeType="1"/>
                </p:cNvSpPr>
                <p:nvPr/>
              </p:nvSpPr>
              <p:spPr bwMode="auto">
                <a:xfrm>
                  <a:off x="4832" y="3461"/>
                  <a:ext cx="534" cy="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grpSp>
          <p:grpSp>
            <p:nvGrpSpPr>
              <p:cNvPr id="183" name="Group 273"/>
              <p:cNvGrpSpPr>
                <a:grpSpLocks/>
              </p:cNvGrpSpPr>
              <p:nvPr/>
            </p:nvGrpSpPr>
            <p:grpSpPr bwMode="auto">
              <a:xfrm>
                <a:off x="1989611" y="3201018"/>
                <a:ext cx="1546225" cy="431800"/>
                <a:chOff x="4526" y="2333"/>
                <a:chExt cx="1055" cy="272"/>
              </a:xfrm>
            </p:grpSpPr>
            <p:sp>
              <p:nvSpPr>
                <p:cNvPr id="200" name="Line 225"/>
                <p:cNvSpPr>
                  <a:spLocks noChangeShapeType="1"/>
                </p:cNvSpPr>
                <p:nvPr/>
              </p:nvSpPr>
              <p:spPr bwMode="auto">
                <a:xfrm flipV="1">
                  <a:off x="4526" y="2429"/>
                  <a:ext cx="234" cy="30"/>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201" name="Freeform 226"/>
                <p:cNvSpPr>
                  <a:spLocks noEditPoints="1"/>
                </p:cNvSpPr>
                <p:nvPr/>
              </p:nvSpPr>
              <p:spPr bwMode="auto">
                <a:xfrm>
                  <a:off x="4664" y="2405"/>
                  <a:ext cx="96" cy="72"/>
                </a:xfrm>
                <a:custGeom>
                  <a:avLst/>
                  <a:gdLst>
                    <a:gd name="T0" fmla="*/ 96 w 96"/>
                    <a:gd name="T1" fmla="*/ 24 h 72"/>
                    <a:gd name="T2" fmla="*/ 12 w 96"/>
                    <a:gd name="T3" fmla="*/ 72 h 72"/>
                    <a:gd name="T4" fmla="*/ 96 w 96"/>
                    <a:gd name="T5" fmla="*/ 24 h 72"/>
                    <a:gd name="T6" fmla="*/ 0 w 96"/>
                    <a:gd name="T7" fmla="*/ 0 h 72"/>
                    <a:gd name="T8" fmla="*/ 0 60000 65536"/>
                    <a:gd name="T9" fmla="*/ 0 60000 65536"/>
                    <a:gd name="T10" fmla="*/ 0 60000 65536"/>
                    <a:gd name="T11" fmla="*/ 0 60000 65536"/>
                    <a:gd name="T12" fmla="*/ 0 w 96"/>
                    <a:gd name="T13" fmla="*/ 0 h 72"/>
                    <a:gd name="T14" fmla="*/ 96 w 96"/>
                    <a:gd name="T15" fmla="*/ 72 h 72"/>
                  </a:gdLst>
                  <a:ahLst/>
                  <a:cxnLst>
                    <a:cxn ang="T8">
                      <a:pos x="T0" y="T1"/>
                    </a:cxn>
                    <a:cxn ang="T9">
                      <a:pos x="T2" y="T3"/>
                    </a:cxn>
                    <a:cxn ang="T10">
                      <a:pos x="T4" y="T5"/>
                    </a:cxn>
                    <a:cxn ang="T11">
                      <a:pos x="T6" y="T7"/>
                    </a:cxn>
                  </a:cxnLst>
                  <a:rect l="T12" t="T13" r="T14" b="T15"/>
                  <a:pathLst>
                    <a:path w="96" h="72">
                      <a:moveTo>
                        <a:pt x="96" y="24"/>
                      </a:moveTo>
                      <a:lnTo>
                        <a:pt x="12" y="72"/>
                      </a:lnTo>
                      <a:moveTo>
                        <a:pt x="96" y="24"/>
                      </a:moveTo>
                      <a:lnTo>
                        <a:pt x="0" y="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202" name="Rectangle 227"/>
                <p:cNvSpPr>
                  <a:spLocks noChangeArrowheads="1"/>
                </p:cNvSpPr>
                <p:nvPr/>
              </p:nvSpPr>
              <p:spPr bwMode="auto">
                <a:xfrm>
                  <a:off x="4694" y="2489"/>
                  <a:ext cx="887" cy="116"/>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+observedProperty</a:t>
                  </a:r>
                  <a:endParaRPr lang="en-US" sz="3600">
                    <a:solidFill>
                      <a:srgbClr val="000000"/>
                    </a:solidFill>
                  </a:endParaRPr>
                </a:p>
              </p:txBody>
            </p:sp>
            <p:sp>
              <p:nvSpPr>
                <p:cNvPr id="203" name="Rectangle 228"/>
                <p:cNvSpPr>
                  <a:spLocks noChangeArrowheads="1"/>
                </p:cNvSpPr>
                <p:nvPr/>
              </p:nvSpPr>
              <p:spPr bwMode="auto">
                <a:xfrm>
                  <a:off x="4694" y="2333"/>
                  <a:ext cx="39" cy="7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grpSp>
          <p:grpSp>
            <p:nvGrpSpPr>
              <p:cNvPr id="184" name="Group 178"/>
              <p:cNvGrpSpPr>
                <a:grpSpLocks/>
              </p:cNvGrpSpPr>
              <p:nvPr/>
            </p:nvGrpSpPr>
            <p:grpSpPr bwMode="auto">
              <a:xfrm rot="7440675">
                <a:off x="1337943" y="2277886"/>
                <a:ext cx="1281112" cy="180975"/>
                <a:chOff x="3532889" y="2379360"/>
                <a:chExt cx="1582615" cy="190500"/>
              </a:xfrm>
            </p:grpSpPr>
            <p:sp>
              <p:nvSpPr>
                <p:cNvPr id="198" name="Line 229"/>
                <p:cNvSpPr>
                  <a:spLocks noChangeShapeType="1"/>
                </p:cNvSpPr>
                <p:nvPr/>
              </p:nvSpPr>
              <p:spPr bwMode="auto">
                <a:xfrm flipH="1" flipV="1">
                  <a:off x="3532889" y="2426985"/>
                  <a:ext cx="1582615" cy="1428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9" name="Freeform 230"/>
                <p:cNvSpPr>
                  <a:spLocks noEditPoints="1"/>
                </p:cNvSpPr>
                <p:nvPr/>
              </p:nvSpPr>
              <p:spPr bwMode="auto">
                <a:xfrm>
                  <a:off x="3532889" y="2379360"/>
                  <a:ext cx="131885" cy="114300"/>
                </a:xfrm>
                <a:custGeom>
                  <a:avLst/>
                  <a:gdLst>
                    <a:gd name="T0" fmla="*/ 0 w 90"/>
                    <a:gd name="T1" fmla="*/ 75604680 h 72"/>
                    <a:gd name="T2" fmla="*/ 193262840 w 90"/>
                    <a:gd name="T3" fmla="*/ 0 h 72"/>
                    <a:gd name="T4" fmla="*/ 0 w 90"/>
                    <a:gd name="T5" fmla="*/ 75604680 h 72"/>
                    <a:gd name="T6" fmla="*/ 180379099 w 90"/>
                    <a:gd name="T7" fmla="*/ 181451223 h 72"/>
                    <a:gd name="T8" fmla="*/ 0 60000 65536"/>
                    <a:gd name="T9" fmla="*/ 0 60000 65536"/>
                    <a:gd name="T10" fmla="*/ 0 60000 65536"/>
                    <a:gd name="T11" fmla="*/ 0 60000 65536"/>
                    <a:gd name="T12" fmla="*/ 0 w 90"/>
                    <a:gd name="T13" fmla="*/ 0 h 72"/>
                    <a:gd name="T14" fmla="*/ 90 w 90"/>
                    <a:gd name="T15" fmla="*/ 72 h 72"/>
                  </a:gdLst>
                  <a:ahLst/>
                  <a:cxnLst>
                    <a:cxn ang="T8">
                      <a:pos x="T0" y="T1"/>
                    </a:cxn>
                    <a:cxn ang="T9">
                      <a:pos x="T2" y="T3"/>
                    </a:cxn>
                    <a:cxn ang="T10">
                      <a:pos x="T4" y="T5"/>
                    </a:cxn>
                    <a:cxn ang="T11">
                      <a:pos x="T6" y="T7"/>
                    </a:cxn>
                  </a:cxnLst>
                  <a:rect l="T12" t="T13" r="T14" b="T15"/>
                  <a:pathLst>
                    <a:path w="90" h="72">
                      <a:moveTo>
                        <a:pt x="0" y="30"/>
                      </a:moveTo>
                      <a:lnTo>
                        <a:pt x="90" y="0"/>
                      </a:lnTo>
                      <a:moveTo>
                        <a:pt x="0" y="30"/>
                      </a:moveTo>
                      <a:lnTo>
                        <a:pt x="84" y="72"/>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grpSp>
          <p:sp>
            <p:nvSpPr>
              <p:cNvPr id="185" name="Rectangle 232"/>
              <p:cNvSpPr>
                <a:spLocks noChangeArrowheads="1"/>
              </p:cNvSpPr>
              <p:nvPr/>
            </p:nvSpPr>
            <p:spPr bwMode="auto">
              <a:xfrm>
                <a:off x="1402236" y="2632693"/>
                <a:ext cx="153987"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86" name="Rectangle 233"/>
              <p:cNvSpPr>
                <a:spLocks noChangeArrowheads="1"/>
              </p:cNvSpPr>
              <p:nvPr/>
            </p:nvSpPr>
            <p:spPr bwMode="auto">
              <a:xfrm>
                <a:off x="2411253" y="1899140"/>
                <a:ext cx="1244600"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dirty="0">
                    <a:solidFill>
                      <a:srgbClr val="000000"/>
                    </a:solidFill>
                  </a:rPr>
                  <a:t>+</a:t>
                </a:r>
                <a:r>
                  <a:rPr lang="en-US" sz="1200" dirty="0" err="1">
                    <a:solidFill>
                      <a:srgbClr val="000000"/>
                    </a:solidFill>
                  </a:rPr>
                  <a:t>featureOfInterest</a:t>
                </a:r>
                <a:endParaRPr lang="en-US" sz="3600" dirty="0">
                  <a:solidFill>
                    <a:srgbClr val="000000"/>
                  </a:solidFill>
                </a:endParaRPr>
              </a:p>
            </p:txBody>
          </p:sp>
          <p:sp>
            <p:nvSpPr>
              <p:cNvPr id="187" name="Rectangle 234"/>
              <p:cNvSpPr>
                <a:spLocks noChangeArrowheads="1"/>
              </p:cNvSpPr>
              <p:nvPr/>
            </p:nvSpPr>
            <p:spPr bwMode="auto">
              <a:xfrm>
                <a:off x="2084037" y="1911968"/>
                <a:ext cx="46037" cy="123825"/>
              </a:xfrm>
              <a:prstGeom prst="rect">
                <a:avLst/>
              </a:prstGeom>
              <a:noFill/>
              <a:ln w="9525">
                <a:noFill/>
                <a:miter lim="800000"/>
                <a:headEnd/>
                <a:tailEnd/>
              </a:ln>
            </p:spPr>
            <p:txBody>
              <a:bodyPr lIns="0" tIns="0" rIns="0" bIns="0">
                <a:spAutoFit/>
              </a:bodyPr>
              <a:lstStyle/>
              <a:p>
                <a:pPr marL="361950" indent="-361950" defTabSz="966788" fontAlgn="base">
                  <a:spcBef>
                    <a:spcPct val="0"/>
                  </a:spcBef>
                  <a:spcAft>
                    <a:spcPct val="0"/>
                  </a:spcAft>
                  <a:tabLst>
                    <a:tab pos="188913" algn="l"/>
                  </a:tabLst>
                </a:pPr>
                <a:r>
                  <a:rPr lang="en-US" sz="800" dirty="0">
                    <a:solidFill>
                      <a:srgbClr val="000000"/>
                    </a:solidFill>
                  </a:rPr>
                  <a:t>1</a:t>
                </a:r>
                <a:endParaRPr lang="en-US" dirty="0">
                  <a:solidFill>
                    <a:srgbClr val="000000"/>
                  </a:solidFill>
                </a:endParaRPr>
              </a:p>
            </p:txBody>
          </p:sp>
          <p:sp>
            <p:nvSpPr>
              <p:cNvPr id="188" name="Line 241"/>
              <p:cNvSpPr>
                <a:spLocks noChangeShapeType="1"/>
              </p:cNvSpPr>
              <p:nvPr/>
            </p:nvSpPr>
            <p:spPr bwMode="auto">
              <a:xfrm flipH="1">
                <a:off x="864073" y="3982068"/>
                <a:ext cx="280988" cy="7143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89" name="Freeform 242"/>
              <p:cNvSpPr>
                <a:spLocks noEditPoints="1"/>
              </p:cNvSpPr>
              <p:nvPr/>
            </p:nvSpPr>
            <p:spPr bwMode="auto">
              <a:xfrm>
                <a:off x="864073" y="4544043"/>
                <a:ext cx="96838" cy="152400"/>
              </a:xfrm>
              <a:custGeom>
                <a:avLst/>
                <a:gdLst>
                  <a:gd name="T0" fmla="*/ 0 w 66"/>
                  <a:gd name="T1" fmla="*/ 241935022 h 96"/>
                  <a:gd name="T2" fmla="*/ 0 w 66"/>
                  <a:gd name="T3" fmla="*/ 0 h 96"/>
                  <a:gd name="T4" fmla="*/ 0 w 66"/>
                  <a:gd name="T5" fmla="*/ 241935022 h 96"/>
                  <a:gd name="T6" fmla="*/ 142084802 w 66"/>
                  <a:gd name="T7" fmla="*/ 75604688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0" y="96"/>
                    </a:moveTo>
                    <a:lnTo>
                      <a:pt x="0" y="0"/>
                    </a:lnTo>
                    <a:moveTo>
                      <a:pt x="0" y="96"/>
                    </a:moveTo>
                    <a:lnTo>
                      <a:pt x="66" y="30"/>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0" name="Rectangle 244"/>
              <p:cNvSpPr>
                <a:spLocks noChangeArrowheads="1"/>
              </p:cNvSpPr>
              <p:nvPr/>
            </p:nvSpPr>
            <p:spPr bwMode="auto">
              <a:xfrm>
                <a:off x="1135536" y="4153518"/>
                <a:ext cx="155575"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0..*</a:t>
                </a:r>
                <a:endParaRPr lang="en-US">
                  <a:solidFill>
                    <a:srgbClr val="000000"/>
                  </a:solidFill>
                </a:endParaRPr>
              </a:p>
            </p:txBody>
          </p:sp>
          <p:sp>
            <p:nvSpPr>
              <p:cNvPr id="191" name="Rectangle 245"/>
              <p:cNvSpPr>
                <a:spLocks noChangeArrowheads="1"/>
              </p:cNvSpPr>
              <p:nvPr/>
            </p:nvSpPr>
            <p:spPr bwMode="auto">
              <a:xfrm>
                <a:off x="1041873" y="4432918"/>
                <a:ext cx="777875" cy="184150"/>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+procedure</a:t>
                </a:r>
                <a:endParaRPr lang="en-US" sz="3600">
                  <a:solidFill>
                    <a:srgbClr val="000000"/>
                  </a:solidFill>
                </a:endParaRPr>
              </a:p>
            </p:txBody>
          </p:sp>
          <p:sp>
            <p:nvSpPr>
              <p:cNvPr id="192" name="Rectangle 246"/>
              <p:cNvSpPr>
                <a:spLocks noChangeArrowheads="1"/>
              </p:cNvSpPr>
              <p:nvPr/>
            </p:nvSpPr>
            <p:spPr bwMode="auto">
              <a:xfrm>
                <a:off x="687861" y="4486893"/>
                <a:ext cx="57150" cy="123825"/>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800">
                    <a:solidFill>
                      <a:srgbClr val="000000"/>
                    </a:solidFill>
                  </a:rPr>
                  <a:t>1</a:t>
                </a:r>
                <a:endParaRPr lang="en-US">
                  <a:solidFill>
                    <a:srgbClr val="000000"/>
                  </a:solidFill>
                </a:endParaRPr>
              </a:p>
            </p:txBody>
          </p:sp>
          <p:sp>
            <p:nvSpPr>
              <p:cNvPr id="193" name="Line 258"/>
              <p:cNvSpPr>
                <a:spLocks noChangeShapeType="1"/>
              </p:cNvSpPr>
              <p:nvPr/>
            </p:nvSpPr>
            <p:spPr bwMode="auto">
              <a:xfrm flipH="1" flipV="1">
                <a:off x="1989611" y="3953493"/>
                <a:ext cx="782637" cy="752475"/>
              </a:xfrm>
              <a:prstGeom prst="line">
                <a:avLst/>
              </a:prstGeom>
              <a:noFill/>
              <a:ln w="9525">
                <a:solidFill>
                  <a:srgbClr val="000000"/>
                </a:solidFill>
                <a:miter lim="800000"/>
                <a:headEnd/>
                <a:tailEnd/>
              </a:ln>
            </p:spPr>
            <p:txBody>
              <a:bodyPr/>
              <a:lstStyle/>
              <a:p>
                <a:pPr fontAlgn="base">
                  <a:spcBef>
                    <a:spcPct val="0"/>
                  </a:spcBef>
                  <a:spcAft>
                    <a:spcPct val="0"/>
                  </a:spcAft>
                </a:pPr>
                <a:endParaRPr lang="en-AU">
                  <a:solidFill>
                    <a:srgbClr val="000000"/>
                  </a:solidFill>
                </a:endParaRPr>
              </a:p>
            </p:txBody>
          </p:sp>
          <p:sp>
            <p:nvSpPr>
              <p:cNvPr id="194" name="Freeform 259"/>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solidFill>
                <a:srgbClr val="000000"/>
              </a:solidFill>
              <a:ln w="9525">
                <a:noFill/>
                <a:round/>
                <a:headEnd/>
                <a:tailEnd/>
              </a:ln>
            </p:spPr>
            <p:txBody>
              <a:bodyPr/>
              <a:lstStyle/>
              <a:p>
                <a:pPr fontAlgn="base">
                  <a:spcBef>
                    <a:spcPct val="0"/>
                  </a:spcBef>
                  <a:spcAft>
                    <a:spcPct val="0"/>
                  </a:spcAft>
                </a:pPr>
                <a:endParaRPr lang="en-AU">
                  <a:solidFill>
                    <a:srgbClr val="000000"/>
                  </a:solidFill>
                </a:endParaRPr>
              </a:p>
            </p:txBody>
          </p:sp>
          <p:sp>
            <p:nvSpPr>
              <p:cNvPr id="195" name="Freeform 260"/>
              <p:cNvSpPr>
                <a:spLocks/>
              </p:cNvSpPr>
              <p:nvPr/>
            </p:nvSpPr>
            <p:spPr bwMode="auto">
              <a:xfrm>
                <a:off x="1989611" y="3953493"/>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6" name="Freeform 261"/>
              <p:cNvSpPr>
                <a:spLocks noEditPoints="1"/>
              </p:cNvSpPr>
              <p:nvPr/>
            </p:nvSpPr>
            <p:spPr bwMode="auto">
              <a:xfrm>
                <a:off x="2640486" y="4572618"/>
                <a:ext cx="131762" cy="133350"/>
              </a:xfrm>
              <a:custGeom>
                <a:avLst/>
                <a:gdLst>
                  <a:gd name="T0" fmla="*/ 192902522 w 90"/>
                  <a:gd name="T1" fmla="*/ 211693147 h 84"/>
                  <a:gd name="T2" fmla="*/ 102881244 w 90"/>
                  <a:gd name="T3" fmla="*/ 0 h 84"/>
                  <a:gd name="T4" fmla="*/ 192902522 w 90"/>
                  <a:gd name="T5" fmla="*/ 211693147 h 84"/>
                  <a:gd name="T6" fmla="*/ 0 w 90"/>
                  <a:gd name="T7" fmla="*/ 136088438 h 84"/>
                  <a:gd name="T8" fmla="*/ 0 60000 65536"/>
                  <a:gd name="T9" fmla="*/ 0 60000 65536"/>
                  <a:gd name="T10" fmla="*/ 0 60000 65536"/>
                  <a:gd name="T11" fmla="*/ 0 60000 65536"/>
                  <a:gd name="T12" fmla="*/ 0 w 90"/>
                  <a:gd name="T13" fmla="*/ 0 h 84"/>
                  <a:gd name="T14" fmla="*/ 90 w 90"/>
                  <a:gd name="T15" fmla="*/ 84 h 84"/>
                </a:gdLst>
                <a:ahLst/>
                <a:cxnLst>
                  <a:cxn ang="T8">
                    <a:pos x="T0" y="T1"/>
                  </a:cxn>
                  <a:cxn ang="T9">
                    <a:pos x="T2" y="T3"/>
                  </a:cxn>
                  <a:cxn ang="T10">
                    <a:pos x="T4" y="T5"/>
                  </a:cxn>
                  <a:cxn ang="T11">
                    <a:pos x="T6" y="T7"/>
                  </a:cxn>
                </a:cxnLst>
                <a:rect l="T12" t="T13" r="T14" b="T15"/>
                <a:pathLst>
                  <a:path w="90" h="84">
                    <a:moveTo>
                      <a:pt x="90" y="84"/>
                    </a:moveTo>
                    <a:lnTo>
                      <a:pt x="48" y="0"/>
                    </a:lnTo>
                    <a:moveTo>
                      <a:pt x="90" y="84"/>
                    </a:moveTo>
                    <a:lnTo>
                      <a:pt x="0" y="54"/>
                    </a:lnTo>
                  </a:path>
                </a:pathLst>
              </a:custGeom>
              <a:noFill/>
              <a:ln w="9525" cap="flat">
                <a:solidFill>
                  <a:srgbClr val="000000"/>
                </a:solidFill>
                <a:prstDash val="solid"/>
                <a:miter lim="800000"/>
                <a:headEnd/>
                <a:tailEnd/>
              </a:ln>
            </p:spPr>
            <p:txBody>
              <a:bodyPr/>
              <a:lstStyle/>
              <a:p>
                <a:pPr fontAlgn="base">
                  <a:spcBef>
                    <a:spcPct val="0"/>
                  </a:spcBef>
                  <a:spcAft>
                    <a:spcPct val="0"/>
                  </a:spcAft>
                </a:pPr>
                <a:endParaRPr lang="en-AU">
                  <a:solidFill>
                    <a:srgbClr val="000000"/>
                  </a:solidFill>
                </a:endParaRPr>
              </a:p>
            </p:txBody>
          </p:sp>
          <p:sp>
            <p:nvSpPr>
              <p:cNvPr id="197" name="Rectangle 262"/>
              <p:cNvSpPr>
                <a:spLocks noChangeArrowheads="1"/>
              </p:cNvSpPr>
              <p:nvPr/>
            </p:nvSpPr>
            <p:spPr bwMode="auto">
              <a:xfrm>
                <a:off x="2842098" y="4463080"/>
                <a:ext cx="465138" cy="185738"/>
              </a:xfrm>
              <a:prstGeom prst="rect">
                <a:avLst/>
              </a:prstGeom>
              <a:noFill/>
              <a:ln w="9525">
                <a:noFill/>
                <a:miter lim="800000"/>
                <a:headEnd/>
                <a:tailEnd/>
              </a:ln>
            </p:spPr>
            <p:txBody>
              <a:bodyPr wrap="none" lIns="0" tIns="0" rIns="0" bIns="0">
                <a:spAutoFit/>
              </a:bodyPr>
              <a:lstStyle/>
              <a:p>
                <a:pPr marL="361950" indent="-361950" defTabSz="966788" fontAlgn="base">
                  <a:spcBef>
                    <a:spcPct val="0"/>
                  </a:spcBef>
                  <a:spcAft>
                    <a:spcPct val="0"/>
                  </a:spcAft>
                  <a:tabLst>
                    <a:tab pos="188913" algn="l"/>
                  </a:tabLst>
                </a:pPr>
                <a:r>
                  <a:rPr lang="en-US" sz="1200">
                    <a:solidFill>
                      <a:srgbClr val="000000"/>
                    </a:solidFill>
                  </a:rPr>
                  <a:t>+result</a:t>
                </a:r>
                <a:endParaRPr lang="en-US" sz="3600">
                  <a:solidFill>
                    <a:srgbClr val="000000"/>
                  </a:solidFill>
                </a:endParaRPr>
              </a:p>
            </p:txBody>
          </p:sp>
        </p:grpSp>
      </p:grpSp>
      <p:sp>
        <p:nvSpPr>
          <p:cNvPr id="14" name="Right Arrow 13"/>
          <p:cNvSpPr/>
          <p:nvPr/>
        </p:nvSpPr>
        <p:spPr bwMode="auto">
          <a:xfrm rot="20370831">
            <a:off x="3216310" y="1023346"/>
            <a:ext cx="2690772" cy="461796"/>
          </a:xfrm>
          <a:prstGeom prst="rightArrow">
            <a:avLst/>
          </a:prstGeom>
          <a:gradFill flip="none" rotWithShape="1">
            <a:gsLst>
              <a:gs pos="52000">
                <a:schemeClr val="accent2"/>
              </a:gs>
              <a:gs pos="100000">
                <a:srgbClr val="FFFFFF"/>
              </a:gs>
            </a:gsLst>
            <a:lin ang="0" scaled="1"/>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Monitoring Point on x-section</a:t>
            </a:r>
            <a:endParaRPr lang="en-US" sz="1400" b="1" dirty="0">
              <a:solidFill>
                <a:srgbClr val="000000"/>
              </a:solidFill>
            </a:endParaRPr>
          </a:p>
        </p:txBody>
      </p:sp>
      <p:sp>
        <p:nvSpPr>
          <p:cNvPr id="15" name="TextBox 14"/>
          <p:cNvSpPr txBox="1"/>
          <p:nvPr/>
        </p:nvSpPr>
        <p:spPr>
          <a:xfrm>
            <a:off x="372248" y="5220865"/>
            <a:ext cx="1542460" cy="474625"/>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B996D5">
                    <a:lumMod val="75000"/>
                  </a:srgbClr>
                </a:solidFill>
              </a:rPr>
              <a:t>Conversion Method</a:t>
            </a:r>
          </a:p>
        </p:txBody>
      </p:sp>
      <p:sp>
        <p:nvSpPr>
          <p:cNvPr id="342" name="TextBox 341"/>
          <p:cNvSpPr txBox="1"/>
          <p:nvPr/>
        </p:nvSpPr>
        <p:spPr>
          <a:xfrm>
            <a:off x="2052670" y="2127861"/>
            <a:ext cx="2039840" cy="309398"/>
          </a:xfrm>
          <a:prstGeom prst="rect">
            <a:avLst/>
          </a:prstGeom>
          <a:noFill/>
          <a:effectLst/>
        </p:spPr>
        <p:txBody>
          <a:bodyPr wrap="square" lIns="0" tIns="0" rIns="0" bIns="0" rtlCol="0">
            <a:noAutofit/>
          </a:bodyPr>
          <a:lstStyle/>
          <a:p>
            <a:pPr algn="ctr" eaLnBrk="0" fontAlgn="base" hangingPunct="0">
              <a:lnSpc>
                <a:spcPts val="1800"/>
              </a:lnSpc>
              <a:spcBef>
                <a:spcPct val="0"/>
              </a:spcBef>
              <a:spcAft>
                <a:spcPct val="0"/>
              </a:spcAft>
            </a:pPr>
            <a:r>
              <a:rPr lang="en-US" sz="1400" b="1" i="1" dirty="0" smtClean="0">
                <a:solidFill>
                  <a:srgbClr val="ED982D"/>
                </a:solidFill>
              </a:rPr>
              <a:t>sampl</a:t>
            </a:r>
            <a:r>
              <a:rPr lang="en-US" sz="1400" b="1" i="1" u="sng" dirty="0" smtClean="0">
                <a:solidFill>
                  <a:srgbClr val="ED982D"/>
                </a:solidFill>
              </a:rPr>
              <a:t>ing</a:t>
            </a:r>
            <a:r>
              <a:rPr lang="en-US" sz="1400" b="1" i="1" dirty="0" smtClean="0">
                <a:solidFill>
                  <a:srgbClr val="ED982D"/>
                </a:solidFill>
              </a:rPr>
              <a:t> feature</a:t>
            </a:r>
          </a:p>
        </p:txBody>
      </p:sp>
      <p:sp>
        <p:nvSpPr>
          <p:cNvPr id="159" name="Title 15"/>
          <p:cNvSpPr>
            <a:spLocks noGrp="1"/>
          </p:cNvSpPr>
          <p:nvPr>
            <p:ph type="title"/>
          </p:nvPr>
        </p:nvSpPr>
        <p:spPr>
          <a:xfrm>
            <a:off x="75469" y="-1"/>
            <a:ext cx="4497190" cy="1242063"/>
          </a:xfrm>
        </p:spPr>
        <p:txBody>
          <a:bodyPr/>
          <a:lstStyle/>
          <a:p>
            <a:r>
              <a:rPr lang="en-US" dirty="0" smtClean="0">
                <a:effectLst>
                  <a:outerShdw blurRad="50800" dist="38100" dir="2700000" algn="tl" rotWithShape="0">
                    <a:srgbClr val="000000">
                      <a:alpha val="43000"/>
                    </a:srgbClr>
                  </a:outerShdw>
                </a:effectLst>
                <a:latin typeface="Candara"/>
                <a:cs typeface="Candara"/>
              </a:rPr>
              <a:t>Going from discharge to stage height with simulated rating curves</a:t>
            </a:r>
            <a:endParaRPr lang="en-US" dirty="0">
              <a:effectLst>
                <a:outerShdw blurRad="50800" dist="38100" dir="2700000" algn="tl" rotWithShape="0">
                  <a:srgbClr val="000000">
                    <a:alpha val="43000"/>
                  </a:srgbClr>
                </a:outerShdw>
              </a:effectLst>
              <a:latin typeface="Candara"/>
              <a:cs typeface="Candara"/>
            </a:endParaRPr>
          </a:p>
        </p:txBody>
      </p:sp>
      <p:sp>
        <p:nvSpPr>
          <p:cNvPr id="155" name="Right Arrow 154"/>
          <p:cNvSpPr/>
          <p:nvPr/>
        </p:nvSpPr>
        <p:spPr bwMode="auto">
          <a:xfrm rot="21101346">
            <a:off x="3279610" y="4446176"/>
            <a:ext cx="2290541" cy="461796"/>
          </a:xfrm>
          <a:prstGeom prst="rightArrow">
            <a:avLst/>
          </a:prstGeom>
          <a:gradFill>
            <a:gsLst>
              <a:gs pos="0">
                <a:schemeClr val="accent1">
                  <a:lumMod val="60000"/>
                  <a:lumOff val="40000"/>
                </a:schemeClr>
              </a:gs>
              <a:gs pos="64000">
                <a:schemeClr val="accent1">
                  <a:tint val="50000"/>
                  <a:shade val="100000"/>
                  <a:satMod val="350000"/>
                </a:schemeClr>
              </a:gs>
              <a:gs pos="100000">
                <a:schemeClr val="bg1"/>
              </a:gs>
            </a:gsLst>
            <a:lin ang="84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rgbClr val="000000"/>
                </a:solidFill>
              </a:rPr>
              <a:t>(Stage, Discharge) tuples</a:t>
            </a:r>
            <a:endParaRPr lang="en-US" sz="1400" b="1" dirty="0">
              <a:solidFill>
                <a:srgbClr val="000000"/>
              </a:solidFill>
            </a:endParaRPr>
          </a:p>
        </p:txBody>
      </p:sp>
      <p:sp>
        <p:nvSpPr>
          <p:cNvPr id="158" name="TextBox 157"/>
          <p:cNvSpPr txBox="1"/>
          <p:nvPr/>
        </p:nvSpPr>
        <p:spPr>
          <a:xfrm>
            <a:off x="5930809" y="5671947"/>
            <a:ext cx="2959435" cy="187580"/>
          </a:xfrm>
          <a:prstGeom prst="rect">
            <a:avLst/>
          </a:prstGeom>
          <a:noFill/>
          <a:effectLst/>
        </p:spPr>
        <p:txBody>
          <a:bodyPr wrap="square" lIns="0" tIns="0" rIns="0" bIns="0" rtlCol="0">
            <a:noAutofit/>
          </a:bodyPr>
          <a:lstStyle/>
          <a:p>
            <a:pPr algn="r" defTabSz="457200">
              <a:defRPr/>
            </a:pPr>
            <a:r>
              <a:rPr lang="en-US" sz="1100" dirty="0">
                <a:solidFill>
                  <a:prstClr val="black"/>
                </a:solidFill>
              </a:rPr>
              <a:t>Source: </a:t>
            </a:r>
            <a:r>
              <a:rPr lang="en-US" sz="1100" dirty="0" smtClean="0">
                <a:solidFill>
                  <a:prstClr val="black"/>
                </a:solidFill>
              </a:rPr>
              <a:t>USGS</a:t>
            </a:r>
            <a:endParaRPr lang="en-US" sz="1100" dirty="0">
              <a:solidFill>
                <a:prstClr val="black"/>
              </a:solidFill>
            </a:endParaRPr>
          </a:p>
          <a:p>
            <a:pPr algn="r"/>
            <a:endParaRPr lang="en-US" sz="1100" dirty="0">
              <a:solidFill>
                <a:prstClr val="black"/>
              </a:solidFill>
            </a:endParaRPr>
          </a:p>
          <a:p>
            <a:pPr algn="r" eaLnBrk="0" hangingPunct="0">
              <a:lnSpc>
                <a:spcPts val="1800"/>
              </a:lnSpc>
            </a:pPr>
            <a:endParaRPr lang="en-US" sz="1100" b="1" dirty="0" smtClean="0">
              <a:solidFill>
                <a:prstClr val="black"/>
              </a:solidFill>
            </a:endParaRPr>
          </a:p>
        </p:txBody>
      </p:sp>
    </p:spTree>
    <p:extLst>
      <p:ext uri="{BB962C8B-B14F-4D97-AF65-F5344CB8AC3E}">
        <p14:creationId xmlns:p14="http://schemas.microsoft.com/office/powerpoint/2010/main" val="3161233330"/>
      </p:ext>
    </p:extLst>
  </p:cSld>
  <p:clrMapOvr>
    <a:masterClrMapping/>
  </p:clrMapOvr>
  <p:transition spd="med">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ptional_Corporate_PPT_Template-Arial">
  <a:themeElements>
    <a:clrScheme name="Custom 1">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2F5AFF"/>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1134</Words>
  <Application>Microsoft Office PowerPoint</Application>
  <PresentationFormat>On-screen Show (4:3)</PresentationFormat>
  <Paragraphs>315</Paragraphs>
  <Slides>15</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15</vt:i4>
      </vt:variant>
    </vt:vector>
  </HeadingPairs>
  <TitlesOfParts>
    <vt:vector size="31" baseType="lpstr">
      <vt:lpstr>ＭＳ Ｐゴシック</vt:lpstr>
      <vt:lpstr>Arial</vt:lpstr>
      <vt:lpstr>Avenir LT Std 55 Roman</vt:lpstr>
      <vt:lpstr>Avenir LT Std 65 Medium</vt:lpstr>
      <vt:lpstr>Avenir LT Std 85 Heavy</vt:lpstr>
      <vt:lpstr>Calibri</vt:lpstr>
      <vt:lpstr>Calibri Light</vt:lpstr>
      <vt:lpstr>Candara</vt:lpstr>
      <vt:lpstr>Lucida Grande</vt:lpstr>
      <vt:lpstr>Wingdings</vt:lpstr>
      <vt:lpstr>Office Theme</vt:lpstr>
      <vt:lpstr>6_Office Theme</vt:lpstr>
      <vt:lpstr>Orbit</vt:lpstr>
      <vt:lpstr>1_Orbit</vt:lpstr>
      <vt:lpstr>5_Optional_Corporate_PPT_Template-Arial</vt:lpstr>
      <vt:lpstr>9_Office Theme</vt:lpstr>
      <vt:lpstr>CE 397 Midterm Slides</vt:lpstr>
      <vt:lpstr>What different things about observations do we need to exchange?</vt:lpstr>
      <vt:lpstr>Using OGC O&amp;M model for water level …</vt:lpstr>
      <vt:lpstr>Workflows</vt:lpstr>
      <vt:lpstr>Treating rating curves as a measurement …</vt:lpstr>
      <vt:lpstr>The stream flow can then be determined from the rating curve</vt:lpstr>
      <vt:lpstr>Workflows</vt:lpstr>
      <vt:lpstr>Ensemble Flow Forecast for Reach Catchment 5592208 made on Jan 13, 2015 (15 day horizon) Weather information source: European Center for Medium Range Weather Forecasting (ECMWF).  Summary statistics compiled from 50 forecast hydrographs</vt:lpstr>
      <vt:lpstr>Going from discharge to stage height with simulated rating curves</vt:lpstr>
      <vt:lpstr>Flood Stage and Inundation</vt:lpstr>
      <vt:lpstr>OGC/WMO Hydrology Domain Working Group</vt:lpstr>
      <vt:lpstr>What is Time?  … on the web? </vt:lpstr>
      <vt:lpstr>Time–Value Pairs:  Building a time series for web exchange</vt:lpstr>
      <vt:lpstr>WaterML Web Services      CUAHSI, USGS, OGC, WMO…</vt:lpstr>
      <vt:lpstr>WaterML web services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dc:creator>
  <cp:lastModifiedBy>Maidment, David R</cp:lastModifiedBy>
  <cp:revision>53</cp:revision>
  <dcterms:created xsi:type="dcterms:W3CDTF">2015-01-21T05:02:20Z</dcterms:created>
  <dcterms:modified xsi:type="dcterms:W3CDTF">2015-03-23T17:36:45Z</dcterms:modified>
</cp:coreProperties>
</file>