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5" r:id="rId4"/>
    <p:sldId id="267" r:id="rId5"/>
    <p:sldId id="264" r:id="rId6"/>
    <p:sldId id="269" r:id="rId7"/>
    <p:sldId id="257" r:id="rId8"/>
    <p:sldId id="268" r:id="rId9"/>
    <p:sldId id="258" r:id="rId10"/>
    <p:sldId id="259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8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7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67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1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37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62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61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7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8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5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7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1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0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D56C-BB88-402E-BB3F-DC47852451E5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66B8-B2EF-40A7-965A-E2BD42E87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2D9B077-8BD9-4021-8E13-15776B02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Earth to Globe to Map</a:t>
            </a:r>
          </a:p>
        </p:txBody>
      </p:sp>
      <p:pic>
        <p:nvPicPr>
          <p:cNvPr id="46083" name="Picture 4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130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1981200" y="1371600"/>
            <a:ext cx="2860675" cy="752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V="1">
            <a:off x="1971675" y="3413125"/>
            <a:ext cx="2890838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6087" name="Group 10"/>
          <p:cNvGrpSpPr>
            <a:grpSpLocks/>
          </p:cNvGrpSpPr>
          <p:nvPr/>
        </p:nvGrpSpPr>
        <p:grpSpPr bwMode="auto">
          <a:xfrm>
            <a:off x="6310313" y="2046288"/>
            <a:ext cx="2514600" cy="1447800"/>
            <a:chOff x="3792" y="1872"/>
            <a:chExt cx="1584" cy="912"/>
          </a:xfrm>
        </p:grpSpPr>
        <p:pic>
          <p:nvPicPr>
            <p:cNvPr id="46100" name="Picture 8" descr="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Rectangle 9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088" name="Group 14"/>
          <p:cNvGrpSpPr>
            <a:grpSpLocks/>
          </p:cNvGrpSpPr>
          <p:nvPr/>
        </p:nvGrpSpPr>
        <p:grpSpPr bwMode="auto">
          <a:xfrm>
            <a:off x="1519238" y="4733925"/>
            <a:ext cx="3482975" cy="1370013"/>
            <a:chOff x="3566" y="1440"/>
            <a:chExt cx="2194" cy="863"/>
          </a:xfrm>
        </p:grpSpPr>
        <p:sp>
          <p:nvSpPr>
            <p:cNvPr id="46098" name="Text Box 12"/>
            <p:cNvSpPr txBox="1">
              <a:spLocks noChangeArrowheads="1"/>
            </p:cNvSpPr>
            <p:nvPr/>
          </p:nvSpPr>
          <p:spPr bwMode="auto">
            <a:xfrm>
              <a:off x="3566" y="1440"/>
              <a:ext cx="219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Representative Fraction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Globe distance</a:t>
              </a:r>
              <a:br>
                <a:rPr kumimoji="0" lang="en-US" sz="2400" b="0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Earth distance </a:t>
              </a:r>
            </a:p>
          </p:txBody>
        </p:sp>
        <p:sp>
          <p:nvSpPr>
            <p:cNvPr id="46099" name="Text Box 13"/>
            <p:cNvSpPr txBox="1">
              <a:spLocks noChangeArrowheads="1"/>
            </p:cNvSpPr>
            <p:nvPr/>
          </p:nvSpPr>
          <p:spPr bwMode="auto">
            <a:xfrm>
              <a:off x="3859" y="18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46089" name="Text Box 15"/>
          <p:cNvSpPr txBox="1">
            <a:spLocks noChangeArrowheads="1"/>
          </p:cNvSpPr>
          <p:nvPr/>
        </p:nvSpPr>
        <p:spPr bwMode="auto">
          <a:xfrm>
            <a:off x="2357438" y="4241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Map Scale: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90" name="AutoShape 22"/>
          <p:cNvSpPr>
            <a:spLocks noChangeArrowheads="1"/>
          </p:cNvSpPr>
          <p:nvPr/>
        </p:nvSpPr>
        <p:spPr bwMode="auto">
          <a:xfrm>
            <a:off x="35052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91" name="AutoShape 23"/>
          <p:cNvSpPr>
            <a:spLocks noChangeArrowheads="1"/>
          </p:cNvSpPr>
          <p:nvPr/>
        </p:nvSpPr>
        <p:spPr bwMode="auto">
          <a:xfrm>
            <a:off x="55626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92" name="Text Box 24"/>
          <p:cNvSpPr txBox="1">
            <a:spLocks noChangeArrowheads="1"/>
          </p:cNvSpPr>
          <p:nvPr/>
        </p:nvSpPr>
        <p:spPr bwMode="auto">
          <a:xfrm>
            <a:off x="6273800" y="4165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Map Projection: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93" name="Text Box 25"/>
          <p:cNvSpPr txBox="1">
            <a:spLocks noChangeArrowheads="1"/>
          </p:cNvSpPr>
          <p:nvPr/>
        </p:nvSpPr>
        <p:spPr bwMode="auto">
          <a:xfrm>
            <a:off x="6527800" y="4705350"/>
            <a:ext cx="2007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Scale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Factor, 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094" name="Text Box 26"/>
          <p:cNvSpPr txBox="1">
            <a:spLocks noChangeArrowheads="1"/>
          </p:cNvSpPr>
          <p:nvPr/>
        </p:nvSpPr>
        <p:spPr bwMode="auto">
          <a:xfrm>
            <a:off x="6477000" y="52578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Map distance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Globe distance </a:t>
            </a:r>
          </a:p>
        </p:txBody>
      </p:sp>
      <p:sp>
        <p:nvSpPr>
          <p:cNvPr id="46095" name="Text Box 27"/>
          <p:cNvSpPr txBox="1">
            <a:spLocks noChangeArrowheads="1"/>
          </p:cNvSpPr>
          <p:nvPr/>
        </p:nvSpPr>
        <p:spPr bwMode="auto">
          <a:xfrm>
            <a:off x="6161088" y="543083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096" name="Text Box 28"/>
          <p:cNvSpPr txBox="1">
            <a:spLocks noChangeArrowheads="1"/>
          </p:cNvSpPr>
          <p:nvPr/>
        </p:nvSpPr>
        <p:spPr bwMode="auto">
          <a:xfrm>
            <a:off x="2295525" y="5791200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(e.g. 1:24,000)</a:t>
            </a:r>
          </a:p>
        </p:txBody>
      </p:sp>
      <p:sp>
        <p:nvSpPr>
          <p:cNvPr id="46097" name="Text Box 29"/>
          <p:cNvSpPr txBox="1">
            <a:spLocks noChangeArrowheads="1"/>
          </p:cNvSpPr>
          <p:nvPr/>
        </p:nvSpPr>
        <p:spPr bwMode="auto">
          <a:xfrm>
            <a:off x="6761163" y="5765800"/>
            <a:ext cx="174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(e.g. 0.9996)</a:t>
            </a:r>
          </a:p>
        </p:txBody>
      </p:sp>
    </p:spTree>
    <p:extLst>
      <p:ext uri="{BB962C8B-B14F-4D97-AF65-F5344CB8AC3E}">
        <p14:creationId xmlns:p14="http://schemas.microsoft.com/office/powerpoint/2010/main" val="19811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NZ Vertical </a:t>
            </a:r>
            <a:r>
              <a:rPr lang="en-US" dirty="0" err="1" smtClean="0"/>
              <a:t>Datums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5" y="1420215"/>
            <a:ext cx="8915400" cy="2333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949" y="3753840"/>
            <a:ext cx="90414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Orthometric</a:t>
            </a:r>
            <a:r>
              <a:rPr lang="en-US" sz="2800" dirty="0" smtClean="0">
                <a:solidFill>
                  <a:srgbClr val="FF0000"/>
                </a:solidFill>
              </a:rPr>
              <a:t> heights: </a:t>
            </a:r>
            <a:r>
              <a:rPr lang="en-US" sz="2800" dirty="0" smtClean="0"/>
              <a:t>produced using a Geoid (NZVD2016)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(these are “true” heights for water flow)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Tidal heights: </a:t>
            </a:r>
            <a:r>
              <a:rPr lang="en-US" sz="2800" dirty="0" smtClean="0"/>
              <a:t>derived from tide gages—related to sea level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Ellipsoidal heights: </a:t>
            </a:r>
            <a:r>
              <a:rPr lang="en-US" sz="2800" dirty="0" smtClean="0"/>
              <a:t>produced by GPS </a:t>
            </a:r>
            <a:r>
              <a:rPr lang="en-US" sz="2800" dirty="0" smtClean="0"/>
              <a:t>on GRS80 ellipsoid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			(abundant data)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6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1" y="354292"/>
            <a:ext cx="6934955" cy="188430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32" y="2301146"/>
            <a:ext cx="3164142" cy="444690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004935" y="3612333"/>
            <a:ext cx="2643612" cy="1593410"/>
          </a:xfrm>
          <a:custGeom>
            <a:avLst/>
            <a:gdLst>
              <a:gd name="connsiteX0" fmla="*/ 0 w 2643612"/>
              <a:gd name="connsiteY0" fmla="*/ 0 h 1593410"/>
              <a:gd name="connsiteX1" fmla="*/ 525101 w 2643612"/>
              <a:gd name="connsiteY1" fmla="*/ 217283 h 1593410"/>
              <a:gd name="connsiteX2" fmla="*/ 914400 w 2643612"/>
              <a:gd name="connsiteY2" fmla="*/ 724277 h 1593410"/>
              <a:gd name="connsiteX3" fmla="*/ 1294645 w 2643612"/>
              <a:gd name="connsiteY3" fmla="*/ 1240324 h 1593410"/>
              <a:gd name="connsiteX4" fmla="*/ 1937441 w 2643612"/>
              <a:gd name="connsiteY4" fmla="*/ 1448554 h 1593410"/>
              <a:gd name="connsiteX5" fmla="*/ 2643612 w 2643612"/>
              <a:gd name="connsiteY5" fmla="*/ 1593410 h 159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3612" h="1593410">
                <a:moveTo>
                  <a:pt x="0" y="0"/>
                </a:moveTo>
                <a:cubicBezTo>
                  <a:pt x="186350" y="48285"/>
                  <a:pt x="372701" y="96570"/>
                  <a:pt x="525101" y="217283"/>
                </a:cubicBezTo>
                <a:cubicBezTo>
                  <a:pt x="677501" y="337996"/>
                  <a:pt x="786143" y="553770"/>
                  <a:pt x="914400" y="724277"/>
                </a:cubicBezTo>
                <a:cubicBezTo>
                  <a:pt x="1042657" y="894784"/>
                  <a:pt x="1124138" y="1119611"/>
                  <a:pt x="1294645" y="1240324"/>
                </a:cubicBezTo>
                <a:cubicBezTo>
                  <a:pt x="1465152" y="1361037"/>
                  <a:pt x="1712613" y="1389706"/>
                  <a:pt x="1937441" y="1448554"/>
                </a:cubicBezTo>
                <a:cubicBezTo>
                  <a:pt x="2162269" y="1507402"/>
                  <a:pt x="2402940" y="1550406"/>
                  <a:pt x="2643612" y="1593410"/>
                </a:cubicBez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V="1">
            <a:off x="1919335" y="4318503"/>
            <a:ext cx="1846907" cy="181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flipV="1">
            <a:off x="2716040" y="4137434"/>
            <a:ext cx="208229" cy="1810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339"/>
          </a:xfrm>
        </p:spPr>
        <p:txBody>
          <a:bodyPr/>
          <a:lstStyle/>
          <a:p>
            <a:pPr algn="ctr"/>
            <a:r>
              <a:rPr lang="en-US" dirty="0" smtClean="0"/>
              <a:t>Extent of New Zealand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65" y="1027907"/>
            <a:ext cx="5197413" cy="56840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16855" y="1027907"/>
            <a:ext cx="0" cy="5653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81061" y="1312751"/>
            <a:ext cx="4327557" cy="46625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82179" y="3508824"/>
            <a:ext cx="169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34</a:t>
            </a:r>
            <a:r>
              <a:rPr lang="en-US" sz="2400" dirty="0" smtClean="0">
                <a:latin typeface="Calibri" panose="020F0502020204030204" pitchFamily="34" charset="0"/>
              </a:rPr>
              <a:t>°S to 48°S</a:t>
            </a:r>
            <a:endParaRPr lang="en-US" sz="2400" dirty="0"/>
          </a:p>
        </p:txBody>
      </p:sp>
      <p:sp>
        <p:nvSpPr>
          <p:cNvPr id="9" name="Up Arrow 8"/>
          <p:cNvSpPr/>
          <p:nvPr/>
        </p:nvSpPr>
        <p:spPr>
          <a:xfrm>
            <a:off x="7785980" y="1240325"/>
            <a:ext cx="244444" cy="23357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flipV="1">
            <a:off x="7785980" y="4126871"/>
            <a:ext cx="244444" cy="1848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5400000">
            <a:off x="6011508" y="5611563"/>
            <a:ext cx="233473" cy="12306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6200000" flipH="1">
            <a:off x="2862796" y="5644810"/>
            <a:ext cx="233473" cy="12306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31481" y="6029603"/>
            <a:ext cx="20267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166</a:t>
            </a:r>
            <a:r>
              <a:rPr lang="en-US" sz="2400" dirty="0" smtClean="0">
                <a:latin typeface="Calibri" panose="020F0502020204030204" pitchFamily="34" charset="0"/>
              </a:rPr>
              <a:t>°E to 179°E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8257" y="5224758"/>
            <a:ext cx="176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Meridian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4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71" y="391214"/>
            <a:ext cx="7772400" cy="1143000"/>
          </a:xfrm>
        </p:spPr>
        <p:txBody>
          <a:bodyPr/>
          <a:lstStyle/>
          <a:p>
            <a:r>
              <a:rPr lang="en-US" dirty="0" smtClean="0"/>
              <a:t>Transverse Mercator Projection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79" y="2097039"/>
            <a:ext cx="5410200" cy="4295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9994" y="1567934"/>
            <a:ext cx="821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cylinder surrounding the earth and touching it on one Meridian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518" y="6161981"/>
            <a:ext cx="8594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New Zealand, this meridian (line of constant longitude) is 173</a:t>
            </a:r>
            <a:r>
              <a:rPr lang="en-US" sz="2400" dirty="0" smtClean="0">
                <a:latin typeface="Calibri" panose="020F0502020204030204" pitchFamily="34" charset="0"/>
              </a:rPr>
              <a:t>°E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3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Transverse Mercator Projection (NZTM)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74983" y="2007016"/>
            <a:ext cx="5352756" cy="4569631"/>
            <a:chOff x="2074983" y="2007016"/>
            <a:chExt cx="5352756" cy="45696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4983" y="2007016"/>
              <a:ext cx="5352755" cy="4556007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2074984" y="2285138"/>
              <a:ext cx="5352755" cy="23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03681" y="2321170"/>
              <a:ext cx="77372" cy="425547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28693" y="2807691"/>
            <a:ext cx="31183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Origin: </a:t>
            </a:r>
          </a:p>
          <a:p>
            <a:r>
              <a:rPr lang="en-US" dirty="0" smtClean="0"/>
              <a:t>Latitude = 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Longitude = 173°E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False Easting (X) = 1,600,000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False Northing (Y) = 10,000,000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8281" y="2285138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(0</a:t>
            </a:r>
            <a:r>
              <a:rPr lang="en-US" dirty="0" smtClean="0">
                <a:latin typeface="Calibri" panose="020F0502020204030204" pitchFamily="34" charset="0"/>
              </a:rPr>
              <a:t>°, 173°E)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6244" y="2271514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(1600000, 10000000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14956" y="5690445"/>
            <a:ext cx="2432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UC Engineering Building</a:t>
            </a:r>
          </a:p>
          <a:p>
            <a:r>
              <a:rPr lang="en-US" dirty="0" smtClean="0"/>
              <a:t>(1566365</a:t>
            </a:r>
            <a:r>
              <a:rPr lang="en-US" dirty="0" smtClean="0"/>
              <a:t>, 5181181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7032" y="4803066"/>
            <a:ext cx="258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Central Meridian = </a:t>
            </a:r>
            <a:r>
              <a:rPr lang="en-US" dirty="0">
                <a:latin typeface="Calibri" panose="020F0502020204030204" pitchFamily="34" charset="0"/>
              </a:rPr>
              <a:t>173°E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H="1" flipV="1">
            <a:off x="4572000" y="4593950"/>
            <a:ext cx="1565385" cy="209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00347" y="3241254"/>
            <a:ext cx="2293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 of Origin = </a:t>
            </a:r>
            <a:r>
              <a:rPr lang="en-US" dirty="0">
                <a:latin typeface="Calibri" panose="020F0502020204030204" pitchFamily="34" charset="0"/>
              </a:rPr>
              <a:t>0</a:t>
            </a:r>
            <a:r>
              <a:rPr lang="en-US" dirty="0" smtClean="0">
                <a:latin typeface="Calibri" panose="020F0502020204030204" pitchFamily="34" charset="0"/>
              </a:rPr>
              <a:t>°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03910" y="2321171"/>
            <a:ext cx="3076" cy="9380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2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Engineering Building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37" y="1690689"/>
            <a:ext cx="4985266" cy="4733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0870" y="4153502"/>
            <a:ext cx="197361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NZTMX =1566365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NZTMY = 5181181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99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22" y="169027"/>
            <a:ext cx="6723400" cy="2482233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22" y="2651260"/>
            <a:ext cx="6723400" cy="3894395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71603" y="6545655"/>
            <a:ext cx="8474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https://www.linz.govt.nz/data/geodetic-system/datums-projections-and-heights/projections/new-zealand-transverse-mercator-2000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6986" y="1054880"/>
            <a:ext cx="64570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Establishes horizontal location as (X,Y) coordinates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4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Representations of the Earth</a:t>
            </a:r>
          </a:p>
        </p:txBody>
      </p:sp>
      <p:grpSp>
        <p:nvGrpSpPr>
          <p:cNvPr id="38915" name="Group 16"/>
          <p:cNvGrpSpPr>
            <a:grpSpLocks/>
          </p:cNvGrpSpPr>
          <p:nvPr/>
        </p:nvGrpSpPr>
        <p:grpSpPr bwMode="auto">
          <a:xfrm>
            <a:off x="1447800" y="2286000"/>
            <a:ext cx="7369178" cy="4176713"/>
            <a:chOff x="806" y="1040"/>
            <a:chExt cx="4642" cy="2631"/>
          </a:xfrm>
        </p:grpSpPr>
        <p:sp>
          <p:nvSpPr>
            <p:cNvPr id="38917" name="Freeform 3"/>
            <p:cNvSpPr>
              <a:spLocks/>
            </p:cNvSpPr>
            <p:nvPr/>
          </p:nvSpPr>
          <p:spPr bwMode="auto">
            <a:xfrm>
              <a:off x="1046" y="1152"/>
              <a:ext cx="2948" cy="2423"/>
            </a:xfrm>
            <a:custGeom>
              <a:avLst/>
              <a:gdLst>
                <a:gd name="T0" fmla="*/ 1430 w 2064"/>
                <a:gd name="T1" fmla="*/ 2281 h 1568"/>
                <a:gd name="T2" fmla="*/ 2032 w 2064"/>
                <a:gd name="T3" fmla="*/ 2553 h 1568"/>
                <a:gd name="T4" fmla="*/ 2829 w 2064"/>
                <a:gd name="T5" fmla="*/ 2553 h 1568"/>
                <a:gd name="T6" fmla="*/ 3429 w 2064"/>
                <a:gd name="T7" fmla="*/ 1734 h 1568"/>
                <a:gd name="T8" fmla="*/ 3628 w 2064"/>
                <a:gd name="T9" fmla="*/ 912 h 1568"/>
                <a:gd name="T10" fmla="*/ 4029 w 2064"/>
                <a:gd name="T11" fmla="*/ 365 h 1568"/>
                <a:gd name="T12" fmla="*/ 4829 w 2064"/>
                <a:gd name="T13" fmla="*/ 93 h 1568"/>
                <a:gd name="T14" fmla="*/ 5829 w 2064"/>
                <a:gd name="T15" fmla="*/ 912 h 1568"/>
                <a:gd name="T16" fmla="*/ 7424 w 2064"/>
                <a:gd name="T17" fmla="*/ 1734 h 1568"/>
                <a:gd name="T18" fmla="*/ 8026 w 2064"/>
                <a:gd name="T19" fmla="*/ 3376 h 1568"/>
                <a:gd name="T20" fmla="*/ 8423 w 2064"/>
                <a:gd name="T21" fmla="*/ 5291 h 1568"/>
                <a:gd name="T22" fmla="*/ 7026 w 2064"/>
                <a:gd name="T23" fmla="*/ 7479 h 1568"/>
                <a:gd name="T24" fmla="*/ 5226 w 2064"/>
                <a:gd name="T25" fmla="*/ 8303 h 1568"/>
                <a:gd name="T26" fmla="*/ 4829 w 2064"/>
                <a:gd name="T27" fmla="*/ 7756 h 1568"/>
                <a:gd name="T28" fmla="*/ 4226 w 2064"/>
                <a:gd name="T29" fmla="*/ 8031 h 1568"/>
                <a:gd name="T30" fmla="*/ 4029 w 2064"/>
                <a:gd name="T31" fmla="*/ 8303 h 1568"/>
                <a:gd name="T32" fmla="*/ 3229 w 2064"/>
                <a:gd name="T33" fmla="*/ 8850 h 1568"/>
                <a:gd name="T34" fmla="*/ 2032 w 2064"/>
                <a:gd name="T35" fmla="*/ 7756 h 1568"/>
                <a:gd name="T36" fmla="*/ 233 w 2064"/>
                <a:gd name="T37" fmla="*/ 6388 h 1568"/>
                <a:gd name="T38" fmla="*/ 633 w 2064"/>
                <a:gd name="T39" fmla="*/ 3376 h 1568"/>
                <a:gd name="T40" fmla="*/ 633 w 2064"/>
                <a:gd name="T41" fmla="*/ 2009 h 1568"/>
                <a:gd name="T42" fmla="*/ 1430 w 2064"/>
                <a:gd name="T43" fmla="*/ 2281 h 1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4"/>
                <a:gd name="T67" fmla="*/ 0 h 1568"/>
                <a:gd name="T68" fmla="*/ 2064 w 2064"/>
                <a:gd name="T69" fmla="*/ 1568 h 1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4" h="1568">
                  <a:moveTo>
                    <a:pt x="344" y="400"/>
                  </a:moveTo>
                  <a:cubicBezTo>
                    <a:pt x="400" y="416"/>
                    <a:pt x="432" y="440"/>
                    <a:pt x="488" y="448"/>
                  </a:cubicBezTo>
                  <a:cubicBezTo>
                    <a:pt x="544" y="456"/>
                    <a:pt x="624" y="472"/>
                    <a:pt x="680" y="448"/>
                  </a:cubicBezTo>
                  <a:cubicBezTo>
                    <a:pt x="736" y="424"/>
                    <a:pt x="792" y="352"/>
                    <a:pt x="824" y="304"/>
                  </a:cubicBezTo>
                  <a:cubicBezTo>
                    <a:pt x="856" y="256"/>
                    <a:pt x="848" y="200"/>
                    <a:pt x="872" y="160"/>
                  </a:cubicBezTo>
                  <a:cubicBezTo>
                    <a:pt x="896" y="120"/>
                    <a:pt x="920" y="88"/>
                    <a:pt x="968" y="64"/>
                  </a:cubicBezTo>
                  <a:cubicBezTo>
                    <a:pt x="1016" y="40"/>
                    <a:pt x="1088" y="0"/>
                    <a:pt x="1160" y="16"/>
                  </a:cubicBezTo>
                  <a:cubicBezTo>
                    <a:pt x="1232" y="32"/>
                    <a:pt x="1296" y="112"/>
                    <a:pt x="1400" y="160"/>
                  </a:cubicBezTo>
                  <a:cubicBezTo>
                    <a:pt x="1504" y="208"/>
                    <a:pt x="1696" y="232"/>
                    <a:pt x="1784" y="304"/>
                  </a:cubicBezTo>
                  <a:cubicBezTo>
                    <a:pt x="1872" y="376"/>
                    <a:pt x="1888" y="488"/>
                    <a:pt x="1928" y="592"/>
                  </a:cubicBezTo>
                  <a:cubicBezTo>
                    <a:pt x="1968" y="696"/>
                    <a:pt x="2064" y="808"/>
                    <a:pt x="2024" y="928"/>
                  </a:cubicBezTo>
                  <a:cubicBezTo>
                    <a:pt x="1984" y="1048"/>
                    <a:pt x="1816" y="1224"/>
                    <a:pt x="1688" y="1312"/>
                  </a:cubicBezTo>
                  <a:cubicBezTo>
                    <a:pt x="1560" y="1400"/>
                    <a:pt x="1344" y="1448"/>
                    <a:pt x="1256" y="1456"/>
                  </a:cubicBezTo>
                  <a:cubicBezTo>
                    <a:pt x="1168" y="1464"/>
                    <a:pt x="1200" y="1368"/>
                    <a:pt x="1160" y="1360"/>
                  </a:cubicBezTo>
                  <a:cubicBezTo>
                    <a:pt x="1120" y="1352"/>
                    <a:pt x="1048" y="1392"/>
                    <a:pt x="1016" y="1408"/>
                  </a:cubicBezTo>
                  <a:cubicBezTo>
                    <a:pt x="984" y="1424"/>
                    <a:pt x="1008" y="1432"/>
                    <a:pt x="968" y="1456"/>
                  </a:cubicBezTo>
                  <a:cubicBezTo>
                    <a:pt x="928" y="1480"/>
                    <a:pt x="856" y="1568"/>
                    <a:pt x="776" y="1552"/>
                  </a:cubicBezTo>
                  <a:cubicBezTo>
                    <a:pt x="696" y="1536"/>
                    <a:pt x="608" y="1432"/>
                    <a:pt x="488" y="1360"/>
                  </a:cubicBezTo>
                  <a:cubicBezTo>
                    <a:pt x="368" y="1288"/>
                    <a:pt x="112" y="1248"/>
                    <a:pt x="56" y="1120"/>
                  </a:cubicBezTo>
                  <a:cubicBezTo>
                    <a:pt x="0" y="992"/>
                    <a:pt x="136" y="720"/>
                    <a:pt x="152" y="592"/>
                  </a:cubicBezTo>
                  <a:cubicBezTo>
                    <a:pt x="168" y="464"/>
                    <a:pt x="120" y="384"/>
                    <a:pt x="152" y="352"/>
                  </a:cubicBezTo>
                  <a:cubicBezTo>
                    <a:pt x="184" y="320"/>
                    <a:pt x="288" y="384"/>
                    <a:pt x="344" y="400"/>
                  </a:cubicBez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18" name="Oval 4"/>
            <p:cNvSpPr>
              <a:spLocks noChangeArrowheads="1"/>
            </p:cNvSpPr>
            <p:nvPr/>
          </p:nvSpPr>
          <p:spPr bwMode="auto">
            <a:xfrm>
              <a:off x="1263" y="1463"/>
              <a:ext cx="2537" cy="194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19" name="Line 5"/>
            <p:cNvSpPr>
              <a:spLocks noChangeShapeType="1"/>
            </p:cNvSpPr>
            <p:nvPr/>
          </p:nvSpPr>
          <p:spPr bwMode="auto">
            <a:xfrm>
              <a:off x="1252" y="1295"/>
              <a:ext cx="411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0" name="Line 6"/>
            <p:cNvSpPr>
              <a:spLocks noChangeShapeType="1"/>
            </p:cNvSpPr>
            <p:nvPr/>
          </p:nvSpPr>
          <p:spPr bwMode="auto">
            <a:xfrm flipH="1">
              <a:off x="3377" y="1223"/>
              <a:ext cx="343" cy="5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1" name="Line 7"/>
            <p:cNvSpPr>
              <a:spLocks noChangeShapeType="1"/>
            </p:cNvSpPr>
            <p:nvPr/>
          </p:nvSpPr>
          <p:spPr bwMode="auto">
            <a:xfrm flipH="1">
              <a:off x="3771" y="2664"/>
              <a:ext cx="343" cy="216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2" name="Freeform 8"/>
            <p:cNvSpPr>
              <a:spLocks/>
            </p:cNvSpPr>
            <p:nvPr/>
          </p:nvSpPr>
          <p:spPr bwMode="auto">
            <a:xfrm>
              <a:off x="1246" y="1440"/>
              <a:ext cx="2628" cy="1980"/>
            </a:xfrm>
            <a:custGeom>
              <a:avLst/>
              <a:gdLst>
                <a:gd name="T0" fmla="*/ 2964 w 1840"/>
                <a:gd name="T1" fmla="*/ 243 h 1320"/>
                <a:gd name="T2" fmla="*/ 3362 w 1840"/>
                <a:gd name="T3" fmla="*/ 0 h 1320"/>
                <a:gd name="T4" fmla="*/ 4162 w 1840"/>
                <a:gd name="T5" fmla="*/ 243 h 1320"/>
                <a:gd name="T6" fmla="*/ 4762 w 1840"/>
                <a:gd name="T7" fmla="*/ 243 h 1320"/>
                <a:gd name="T8" fmla="*/ 5559 w 1840"/>
                <a:gd name="T9" fmla="*/ 486 h 1320"/>
                <a:gd name="T10" fmla="*/ 5760 w 1840"/>
                <a:gd name="T11" fmla="*/ 729 h 1320"/>
                <a:gd name="T12" fmla="*/ 6559 w 1840"/>
                <a:gd name="T13" fmla="*/ 972 h 1320"/>
                <a:gd name="T14" fmla="*/ 6756 w 1840"/>
                <a:gd name="T15" fmla="*/ 1458 h 1320"/>
                <a:gd name="T16" fmla="*/ 6958 w 1840"/>
                <a:gd name="T17" fmla="*/ 1701 h 1320"/>
                <a:gd name="T18" fmla="*/ 7558 w 1840"/>
                <a:gd name="T19" fmla="*/ 2673 h 1320"/>
                <a:gd name="T20" fmla="*/ 7558 w 1840"/>
                <a:gd name="T21" fmla="*/ 3645 h 1320"/>
                <a:gd name="T22" fmla="*/ 6958 w 1840"/>
                <a:gd name="T23" fmla="*/ 5103 h 1320"/>
                <a:gd name="T24" fmla="*/ 6356 w 1840"/>
                <a:gd name="T25" fmla="*/ 6075 h 1320"/>
                <a:gd name="T26" fmla="*/ 4559 w 1840"/>
                <a:gd name="T27" fmla="*/ 6561 h 1320"/>
                <a:gd name="T28" fmla="*/ 3362 w 1840"/>
                <a:gd name="T29" fmla="*/ 6561 h 1320"/>
                <a:gd name="T30" fmla="*/ 2362 w 1840"/>
                <a:gd name="T31" fmla="*/ 6561 h 1320"/>
                <a:gd name="T32" fmla="*/ 1165 w 1840"/>
                <a:gd name="T33" fmla="*/ 5832 h 1320"/>
                <a:gd name="T34" fmla="*/ 166 w 1840"/>
                <a:gd name="T35" fmla="*/ 4860 h 1320"/>
                <a:gd name="T36" fmla="*/ 166 w 1840"/>
                <a:gd name="T37" fmla="*/ 3402 h 1320"/>
                <a:gd name="T38" fmla="*/ 367 w 1840"/>
                <a:gd name="T39" fmla="*/ 1701 h 1320"/>
                <a:gd name="T40" fmla="*/ 966 w 1840"/>
                <a:gd name="T41" fmla="*/ 1215 h 1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0"/>
                <a:gd name="T64" fmla="*/ 0 h 1320"/>
                <a:gd name="T65" fmla="*/ 1840 w 1840"/>
                <a:gd name="T66" fmla="*/ 1320 h 1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0" h="1320">
                  <a:moveTo>
                    <a:pt x="712" y="48"/>
                  </a:moveTo>
                  <a:cubicBezTo>
                    <a:pt x="736" y="24"/>
                    <a:pt x="760" y="0"/>
                    <a:pt x="808" y="0"/>
                  </a:cubicBezTo>
                  <a:cubicBezTo>
                    <a:pt x="856" y="0"/>
                    <a:pt x="944" y="40"/>
                    <a:pt x="1000" y="48"/>
                  </a:cubicBezTo>
                  <a:cubicBezTo>
                    <a:pt x="1056" y="56"/>
                    <a:pt x="1088" y="40"/>
                    <a:pt x="1144" y="48"/>
                  </a:cubicBezTo>
                  <a:cubicBezTo>
                    <a:pt x="1200" y="56"/>
                    <a:pt x="1296" y="80"/>
                    <a:pt x="1336" y="96"/>
                  </a:cubicBezTo>
                  <a:cubicBezTo>
                    <a:pt x="1376" y="112"/>
                    <a:pt x="1344" y="128"/>
                    <a:pt x="1384" y="144"/>
                  </a:cubicBezTo>
                  <a:cubicBezTo>
                    <a:pt x="1424" y="160"/>
                    <a:pt x="1536" y="168"/>
                    <a:pt x="1576" y="192"/>
                  </a:cubicBezTo>
                  <a:cubicBezTo>
                    <a:pt x="1616" y="216"/>
                    <a:pt x="1608" y="264"/>
                    <a:pt x="1624" y="288"/>
                  </a:cubicBezTo>
                  <a:cubicBezTo>
                    <a:pt x="1640" y="312"/>
                    <a:pt x="1640" y="296"/>
                    <a:pt x="1672" y="336"/>
                  </a:cubicBezTo>
                  <a:cubicBezTo>
                    <a:pt x="1704" y="376"/>
                    <a:pt x="1792" y="464"/>
                    <a:pt x="1816" y="528"/>
                  </a:cubicBezTo>
                  <a:cubicBezTo>
                    <a:pt x="1840" y="592"/>
                    <a:pt x="1840" y="640"/>
                    <a:pt x="1816" y="720"/>
                  </a:cubicBezTo>
                  <a:cubicBezTo>
                    <a:pt x="1792" y="800"/>
                    <a:pt x="1720" y="928"/>
                    <a:pt x="1672" y="1008"/>
                  </a:cubicBezTo>
                  <a:cubicBezTo>
                    <a:pt x="1624" y="1088"/>
                    <a:pt x="1624" y="1152"/>
                    <a:pt x="1528" y="1200"/>
                  </a:cubicBezTo>
                  <a:cubicBezTo>
                    <a:pt x="1432" y="1248"/>
                    <a:pt x="1216" y="1280"/>
                    <a:pt x="1096" y="1296"/>
                  </a:cubicBezTo>
                  <a:cubicBezTo>
                    <a:pt x="976" y="1312"/>
                    <a:pt x="896" y="1296"/>
                    <a:pt x="808" y="1296"/>
                  </a:cubicBezTo>
                  <a:cubicBezTo>
                    <a:pt x="720" y="1296"/>
                    <a:pt x="656" y="1320"/>
                    <a:pt x="568" y="1296"/>
                  </a:cubicBezTo>
                  <a:cubicBezTo>
                    <a:pt x="480" y="1272"/>
                    <a:pt x="368" y="1208"/>
                    <a:pt x="280" y="1152"/>
                  </a:cubicBezTo>
                  <a:cubicBezTo>
                    <a:pt x="192" y="1096"/>
                    <a:pt x="80" y="1040"/>
                    <a:pt x="40" y="960"/>
                  </a:cubicBezTo>
                  <a:cubicBezTo>
                    <a:pt x="0" y="880"/>
                    <a:pt x="32" y="776"/>
                    <a:pt x="40" y="672"/>
                  </a:cubicBezTo>
                  <a:cubicBezTo>
                    <a:pt x="48" y="568"/>
                    <a:pt x="56" y="408"/>
                    <a:pt x="88" y="336"/>
                  </a:cubicBezTo>
                  <a:cubicBezTo>
                    <a:pt x="120" y="264"/>
                    <a:pt x="176" y="252"/>
                    <a:pt x="232" y="240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3" name="Arc 9"/>
            <p:cNvSpPr>
              <a:spLocks/>
            </p:cNvSpPr>
            <p:nvPr/>
          </p:nvSpPr>
          <p:spPr bwMode="auto">
            <a:xfrm>
              <a:off x="1609" y="1496"/>
              <a:ext cx="917" cy="951"/>
            </a:xfrm>
            <a:custGeom>
              <a:avLst/>
              <a:gdLst>
                <a:gd name="T0" fmla="*/ 0 w 15780"/>
                <a:gd name="T1" fmla="*/ 0 h 21139"/>
                <a:gd name="T2" fmla="*/ 0 w 15780"/>
                <a:gd name="T3" fmla="*/ 0 h 21139"/>
                <a:gd name="T4" fmla="*/ 0 w 15780"/>
                <a:gd name="T5" fmla="*/ 0 h 21139"/>
                <a:gd name="T6" fmla="*/ 0 60000 65536"/>
                <a:gd name="T7" fmla="*/ 0 60000 65536"/>
                <a:gd name="T8" fmla="*/ 0 60000 65536"/>
                <a:gd name="T9" fmla="*/ 0 w 15780"/>
                <a:gd name="T10" fmla="*/ 0 h 21139"/>
                <a:gd name="T11" fmla="*/ 15780 w 15780"/>
                <a:gd name="T12" fmla="*/ 21139 h 2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80" h="21139" fill="none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</a:path>
                <a:path w="15780" h="21139" stroke="0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  <a:lnTo>
                    <a:pt x="15780" y="2113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4" name="Arc 10"/>
            <p:cNvSpPr>
              <a:spLocks/>
            </p:cNvSpPr>
            <p:nvPr/>
          </p:nvSpPr>
          <p:spPr bwMode="auto">
            <a:xfrm>
              <a:off x="2443" y="2432"/>
              <a:ext cx="324" cy="972"/>
            </a:xfrm>
            <a:custGeom>
              <a:avLst/>
              <a:gdLst>
                <a:gd name="T0" fmla="*/ 0 w 5567"/>
                <a:gd name="T1" fmla="*/ 0 h 21600"/>
                <a:gd name="T2" fmla="*/ 0 w 5567"/>
                <a:gd name="T3" fmla="*/ 0 h 21600"/>
                <a:gd name="T4" fmla="*/ 0 w 5567"/>
                <a:gd name="T5" fmla="*/ 0 h 21600"/>
                <a:gd name="T6" fmla="*/ 0 60000 65536"/>
                <a:gd name="T7" fmla="*/ 0 60000 65536"/>
                <a:gd name="T8" fmla="*/ 0 60000 65536"/>
                <a:gd name="T9" fmla="*/ 0 w 5567"/>
                <a:gd name="T10" fmla="*/ 0 h 21600"/>
                <a:gd name="T11" fmla="*/ 5567 w 55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7" h="21600" fill="none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</a:path>
                <a:path w="5567" h="21600" stroke="0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  <a:lnTo>
                    <a:pt x="1304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 flipH="1">
              <a:off x="1440" y="3240"/>
              <a:ext cx="274" cy="28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triangle" w="med" len="med"/>
              <a:tailEnd type="none" w="sm" len="sm"/>
            </a:ln>
          </p:spPr>
          <p:txBody>
            <a:bodyPr wrap="none" lIns="2724556" tIns="1362287" rIns="2724556" bIns="1362287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4118" y="2480"/>
              <a:ext cx="12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996633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Earth surface</a:t>
              </a:r>
            </a:p>
          </p:txBody>
        </p:sp>
        <p:sp>
          <p:nvSpPr>
            <p:cNvPr id="38927" name="Text Box 13"/>
            <p:cNvSpPr txBox="1">
              <a:spLocks noChangeArrowheads="1"/>
            </p:cNvSpPr>
            <p:nvPr/>
          </p:nvSpPr>
          <p:spPr bwMode="auto">
            <a:xfrm>
              <a:off x="3734" y="1088"/>
              <a:ext cx="1714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Ellipsoid – NZ</a:t>
              </a:r>
              <a:r>
                <a:rPr kumimoji="0" lang="en-US" sz="2300" b="0" i="0" u="none" strike="noStrike" kern="1200" cap="none" spc="0" normalizeH="0" noProof="0" dirty="0" smtClean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uses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00" baseline="0" dirty="0" smtClean="0">
                  <a:solidFill>
                    <a:srgbClr val="00CC99"/>
                  </a:solidFill>
                  <a:latin typeface="Arial" charset="0"/>
                </a:rPr>
                <a:t>a standard ellipsoid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300" dirty="0">
                  <a:solidFill>
                    <a:srgbClr val="00CC99"/>
                  </a:solidFill>
                  <a:latin typeface="Arial" charset="0"/>
                </a:rPr>
                <a:t>c</a:t>
              </a:r>
              <a:r>
                <a:rPr lang="en-US" sz="2300" dirty="0" smtClean="0">
                  <a:solidFill>
                    <a:srgbClr val="00CC99"/>
                  </a:solidFill>
                  <a:latin typeface="Arial" charset="0"/>
                </a:rPr>
                <a:t>alled GRS80</a:t>
              </a:r>
              <a:endPara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928" name="Text Box 14"/>
            <p:cNvSpPr txBox="1">
              <a:spLocks noChangeArrowheads="1"/>
            </p:cNvSpPr>
            <p:nvPr/>
          </p:nvSpPr>
          <p:spPr bwMode="auto">
            <a:xfrm>
              <a:off x="806" y="1040"/>
              <a:ext cx="10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Sea surface</a:t>
              </a:r>
            </a:p>
          </p:txBody>
        </p:sp>
        <p:sp>
          <p:nvSpPr>
            <p:cNvPr id="38929" name="Text Box 15"/>
            <p:cNvSpPr txBox="1">
              <a:spLocks noChangeArrowheads="1"/>
            </p:cNvSpPr>
            <p:nvPr/>
          </p:nvSpPr>
          <p:spPr bwMode="auto">
            <a:xfrm>
              <a:off x="902" y="3392"/>
              <a:ext cx="60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Geoid</a:t>
              </a:r>
            </a:p>
          </p:txBody>
        </p:sp>
      </p:grp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2286000" y="1447800"/>
            <a:ext cx="44630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Geoid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 surface of constant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gravitational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potential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3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Tectonic Movement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700" y="1469646"/>
            <a:ext cx="4642984" cy="4505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884" y="2362623"/>
            <a:ext cx="838200" cy="193357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26" y="5799273"/>
            <a:ext cx="8231297" cy="8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4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 Geodetic Datum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91" y="1711333"/>
            <a:ext cx="7329417" cy="333594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77" y="5221417"/>
            <a:ext cx="8522003" cy="86289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43463" y="1249668"/>
            <a:ext cx="64570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Establishes vertical location as Z-coordinate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5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1083</TotalTime>
  <Words>204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Default Design</vt:lpstr>
      <vt:lpstr>Earth to Globe to Map</vt:lpstr>
      <vt:lpstr>Extent of New Zealand</vt:lpstr>
      <vt:lpstr>Transverse Mercator Projection</vt:lpstr>
      <vt:lpstr>New Zealand Transverse Mercator Projection (NZTM)</vt:lpstr>
      <vt:lpstr>UC Engineering Building</vt:lpstr>
      <vt:lpstr>PowerPoint Presentation</vt:lpstr>
      <vt:lpstr>Representations of the Earth</vt:lpstr>
      <vt:lpstr>Plate Tectonic Movement</vt:lpstr>
      <vt:lpstr>New Zealand Geodetic Datum</vt:lpstr>
      <vt:lpstr>NZ Vertical Datums</vt:lpstr>
      <vt:lpstr>PowerPoint Presentation</vt:lpstr>
    </vt:vector>
  </TitlesOfParts>
  <Company>Cockrell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20</cp:revision>
  <dcterms:created xsi:type="dcterms:W3CDTF">2018-03-17T03:40:04Z</dcterms:created>
  <dcterms:modified xsi:type="dcterms:W3CDTF">2018-03-19T21:52:49Z</dcterms:modified>
</cp:coreProperties>
</file>