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71"/>
  </p:notesMasterIdLst>
  <p:sldIdLst>
    <p:sldId id="6924" r:id="rId3"/>
    <p:sldId id="7038" r:id="rId4"/>
    <p:sldId id="7039" r:id="rId5"/>
    <p:sldId id="7040" r:id="rId6"/>
    <p:sldId id="7041" r:id="rId7"/>
    <p:sldId id="6869" r:id="rId8"/>
    <p:sldId id="7075" r:id="rId9"/>
    <p:sldId id="6940" r:id="rId10"/>
    <p:sldId id="7042" r:id="rId11"/>
    <p:sldId id="263" r:id="rId12"/>
    <p:sldId id="264" r:id="rId13"/>
    <p:sldId id="277" r:id="rId14"/>
    <p:sldId id="293" r:id="rId15"/>
    <p:sldId id="279" r:id="rId16"/>
    <p:sldId id="265" r:id="rId17"/>
    <p:sldId id="266" r:id="rId18"/>
    <p:sldId id="270" r:id="rId19"/>
    <p:sldId id="7030" r:id="rId20"/>
    <p:sldId id="267" r:id="rId21"/>
    <p:sldId id="272" r:id="rId22"/>
    <p:sldId id="269" r:id="rId23"/>
    <p:sldId id="268" r:id="rId24"/>
    <p:sldId id="273" r:id="rId25"/>
    <p:sldId id="274" r:id="rId26"/>
    <p:sldId id="275" r:id="rId27"/>
    <p:sldId id="297" r:id="rId28"/>
    <p:sldId id="298" r:id="rId29"/>
    <p:sldId id="276" r:id="rId30"/>
    <p:sldId id="280" r:id="rId31"/>
    <p:sldId id="7074" r:id="rId32"/>
    <p:sldId id="6934" r:id="rId33"/>
    <p:sldId id="7032" r:id="rId34"/>
    <p:sldId id="7072" r:id="rId35"/>
    <p:sldId id="7078" r:id="rId36"/>
    <p:sldId id="7079" r:id="rId37"/>
    <p:sldId id="6973" r:id="rId38"/>
    <p:sldId id="6941" r:id="rId39"/>
    <p:sldId id="7069" r:id="rId40"/>
    <p:sldId id="6946" r:id="rId41"/>
    <p:sldId id="6945" r:id="rId42"/>
    <p:sldId id="6944" r:id="rId43"/>
    <p:sldId id="7070" r:id="rId44"/>
    <p:sldId id="6959" r:id="rId45"/>
    <p:sldId id="7073" r:id="rId46"/>
    <p:sldId id="7059" r:id="rId47"/>
    <p:sldId id="7060" r:id="rId48"/>
    <p:sldId id="7061" r:id="rId49"/>
    <p:sldId id="7062" r:id="rId50"/>
    <p:sldId id="7063" r:id="rId51"/>
    <p:sldId id="7064" r:id="rId52"/>
    <p:sldId id="7053" r:id="rId53"/>
    <p:sldId id="6923" r:id="rId54"/>
    <p:sldId id="7054" r:id="rId55"/>
    <p:sldId id="7035" r:id="rId56"/>
    <p:sldId id="7036" r:id="rId57"/>
    <p:sldId id="7037" r:id="rId58"/>
    <p:sldId id="7055" r:id="rId59"/>
    <p:sldId id="258" r:id="rId60"/>
    <p:sldId id="7076" r:id="rId61"/>
    <p:sldId id="7077" r:id="rId62"/>
    <p:sldId id="256" r:id="rId63"/>
    <p:sldId id="257" r:id="rId64"/>
    <p:sldId id="6974" r:id="rId65"/>
    <p:sldId id="7066" r:id="rId66"/>
    <p:sldId id="6961" r:id="rId67"/>
    <p:sldId id="7067" r:id="rId68"/>
    <p:sldId id="6972" r:id="rId69"/>
    <p:sldId id="7052" r:id="rId7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a:srgbClr val="2F5597"/>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621" autoAdjust="0"/>
    <p:restoredTop sz="91261" autoAdjust="0"/>
  </p:normalViewPr>
  <p:slideViewPr>
    <p:cSldViewPr snapToGrid="0">
      <p:cViewPr varScale="1">
        <p:scale>
          <a:sx n="91" d="100"/>
          <a:sy n="91" d="100"/>
        </p:scale>
        <p:origin x="171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https://doimspp-my.sharepoint.com/personal/sgrzyb_usgs_gov/Documents/Microsoft%20Teams%20Chat%20Files/V%20pulse%20vs%20stage_Guad%20Comfort.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Lead</a:t>
            </a:r>
            <a:r>
              <a:rPr lang="en-US" baseline="0"/>
              <a:t> spike vs Stage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spPr>
            <a:ln w="3810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poly"/>
            <c:order val="2"/>
            <c:dispRSqr val="1"/>
            <c:dispEq val="0"/>
            <c:trendlineLbl>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trendlineLbl>
          </c:trendline>
          <c:xVal>
            <c:numRef>
              <c:f>Sheet1!$A$2:$A$11</c:f>
              <c:numCache>
                <c:formatCode>General</c:formatCode>
                <c:ptCount val="10"/>
                <c:pt idx="3">
                  <c:v>8.02</c:v>
                </c:pt>
                <c:pt idx="4">
                  <c:v>9.01</c:v>
                </c:pt>
                <c:pt idx="5">
                  <c:v>10.039999999999999</c:v>
                </c:pt>
                <c:pt idx="6">
                  <c:v>10.220000000000001</c:v>
                </c:pt>
                <c:pt idx="7">
                  <c:v>14.76</c:v>
                </c:pt>
                <c:pt idx="8">
                  <c:v>8.85</c:v>
                </c:pt>
                <c:pt idx="9">
                  <c:v>9</c:v>
                </c:pt>
              </c:numCache>
            </c:numRef>
          </c:xVal>
          <c:yVal>
            <c:numRef>
              <c:f>Sheet1!$B$2:$B$11</c:f>
              <c:numCache>
                <c:formatCode>General</c:formatCode>
                <c:ptCount val="10"/>
                <c:pt idx="3">
                  <c:v>5.73</c:v>
                </c:pt>
                <c:pt idx="4">
                  <c:v>6.21</c:v>
                </c:pt>
                <c:pt idx="5">
                  <c:v>17.21</c:v>
                </c:pt>
                <c:pt idx="6">
                  <c:v>9.19</c:v>
                </c:pt>
                <c:pt idx="7">
                  <c:v>34.869999999999997</c:v>
                </c:pt>
                <c:pt idx="8">
                  <c:v>6.99</c:v>
                </c:pt>
                <c:pt idx="9">
                  <c:v>10.99</c:v>
                </c:pt>
              </c:numCache>
            </c:numRef>
          </c:yVal>
          <c:smooth val="0"/>
          <c:extLst>
            <c:ext xmlns:c16="http://schemas.microsoft.com/office/drawing/2014/chart" uri="{C3380CC4-5D6E-409C-BE32-E72D297353CC}">
              <c16:uniqueId val="{00000001-A733-463B-8F4C-34C6789868B7}"/>
            </c:ext>
          </c:extLst>
        </c:ser>
        <c:dLbls>
          <c:showLegendKey val="0"/>
          <c:showVal val="0"/>
          <c:showCatName val="0"/>
          <c:showSerName val="0"/>
          <c:showPercent val="0"/>
          <c:showBubbleSize val="0"/>
        </c:dLbls>
        <c:axId val="811087976"/>
        <c:axId val="811088336"/>
      </c:scatterChart>
      <c:valAx>
        <c:axId val="811087976"/>
        <c:scaling>
          <c:orientation val="minMax"/>
          <c:min val="7"/>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11088336"/>
        <c:crosses val="autoZero"/>
        <c:crossBetween val="midCat"/>
      </c:valAx>
      <c:valAx>
        <c:axId val="8110883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11087976"/>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CB819C-C1BF-449D-AC9B-EE4166EB1FF0}" type="datetimeFigureOut">
              <a:rPr lang="en-US" smtClean="0"/>
              <a:t>7/9/2026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6EB49D-EC8E-45DF-9B0B-70ACDA67C168}" type="slidenum">
              <a:rPr lang="en-US" smtClean="0"/>
              <a:t>‹#›</a:t>
            </a:fld>
            <a:endParaRPr lang="en-US"/>
          </a:p>
        </p:txBody>
      </p:sp>
    </p:spTree>
    <p:extLst>
      <p:ext uri="{BB962C8B-B14F-4D97-AF65-F5344CB8AC3E}">
        <p14:creationId xmlns:p14="http://schemas.microsoft.com/office/powerpoint/2010/main" val="8873958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Allison</a:t>
            </a:r>
          </a:p>
        </p:txBody>
      </p:sp>
      <p:sp>
        <p:nvSpPr>
          <p:cNvPr id="4" name="Slide Number Placeholder 3"/>
          <p:cNvSpPr>
            <a:spLocks noGrp="1"/>
          </p:cNvSpPr>
          <p:nvPr>
            <p:ph type="sldNum" sz="quarter" idx="5"/>
          </p:nvPr>
        </p:nvSpPr>
        <p:spPr/>
        <p:txBody>
          <a:bodyPr/>
          <a:lstStyle/>
          <a:p>
            <a:fld id="{256EB49D-EC8E-45DF-9B0B-70ACDA67C168}" type="slidenum">
              <a:rPr lang="en-US" smtClean="0"/>
              <a:t>1</a:t>
            </a:fld>
            <a:endParaRPr lang="en-US" dirty="0"/>
          </a:p>
        </p:txBody>
      </p:sp>
    </p:spTree>
    <p:extLst>
      <p:ext uri="{BB962C8B-B14F-4D97-AF65-F5344CB8AC3E}">
        <p14:creationId xmlns:p14="http://schemas.microsoft.com/office/powerpoint/2010/main" val="27955045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Tim</a:t>
            </a:r>
          </a:p>
          <a:p>
            <a:endParaRPr lang="en-US" dirty="0"/>
          </a:p>
        </p:txBody>
      </p:sp>
      <p:sp>
        <p:nvSpPr>
          <p:cNvPr id="4" name="Slide Number Placeholder 3"/>
          <p:cNvSpPr>
            <a:spLocks noGrp="1"/>
          </p:cNvSpPr>
          <p:nvPr>
            <p:ph type="sldNum" sz="quarter" idx="5"/>
          </p:nvPr>
        </p:nvSpPr>
        <p:spPr/>
        <p:txBody>
          <a:bodyPr/>
          <a:lstStyle/>
          <a:p>
            <a:fld id="{2D529EBF-227F-4A89-98B9-B753ED6EAD66}" type="slidenum">
              <a:rPr lang="en-US" smtClean="0"/>
              <a:t>10</a:t>
            </a:fld>
            <a:endParaRPr lang="en-US"/>
          </a:p>
        </p:txBody>
      </p:sp>
    </p:spTree>
    <p:extLst>
      <p:ext uri="{BB962C8B-B14F-4D97-AF65-F5344CB8AC3E}">
        <p14:creationId xmlns:p14="http://schemas.microsoft.com/office/powerpoint/2010/main" val="40369632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D529EBF-227F-4A89-98B9-B753ED6EAD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69772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D529EBF-227F-4A89-98B9-B753ED6EAD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21568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01B84-558A-D1ED-D14C-8B2F079A86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DD37FE-8E97-F2FF-C89B-2F87BF0410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996BC7-14AB-CDB3-197A-8B724F120491}"/>
              </a:ext>
            </a:extLst>
          </p:cNvPr>
          <p:cNvSpPr>
            <a:spLocks noGrp="1"/>
          </p:cNvSpPr>
          <p:nvPr>
            <p:ph type="body" idx="1"/>
          </p:nvPr>
        </p:nvSpPr>
        <p:spPr/>
        <p:txBody>
          <a:bodyPr/>
          <a:lstStyle/>
          <a:p>
            <a:r>
              <a:rPr lang="en-US" dirty="0"/>
              <a:t>Tim</a:t>
            </a:r>
          </a:p>
        </p:txBody>
      </p:sp>
      <p:sp>
        <p:nvSpPr>
          <p:cNvPr id="4" name="Slide Number Placeholder 3">
            <a:extLst>
              <a:ext uri="{FF2B5EF4-FFF2-40B4-BE49-F238E27FC236}">
                <a16:creationId xmlns:a16="http://schemas.microsoft.com/office/drawing/2014/main" id="{6B0F1C07-5817-5E5D-758D-A4F012F42A3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D529EBF-227F-4A89-98B9-B753ED6EAD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23323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D529EBF-227F-4A89-98B9-B753ED6EAD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46994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D529EBF-227F-4A89-98B9-B753ED6EAD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71767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D529EBF-227F-4A89-98B9-B753ED6EAD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63114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D529EBF-227F-4A89-98B9-B753ED6EAD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52658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D529EBF-227F-4A89-98B9-B753ED6EAD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81786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D529EBF-227F-4A89-98B9-B753ED6EAD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84314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Allison</a:t>
            </a:r>
          </a:p>
          <a:p>
            <a:endParaRPr lang="en-US" dirty="0"/>
          </a:p>
        </p:txBody>
      </p:sp>
      <p:sp>
        <p:nvSpPr>
          <p:cNvPr id="4" name="Slide Number Placeholder 3"/>
          <p:cNvSpPr>
            <a:spLocks noGrp="1"/>
          </p:cNvSpPr>
          <p:nvPr>
            <p:ph type="sldNum" sz="quarter" idx="5"/>
          </p:nvPr>
        </p:nvSpPr>
        <p:spPr/>
        <p:txBody>
          <a:bodyPr/>
          <a:lstStyle/>
          <a:p>
            <a:fld id="{256EB49D-EC8E-45DF-9B0B-70ACDA67C168}" type="slidenum">
              <a:rPr lang="en-US" smtClean="0"/>
              <a:t>2</a:t>
            </a:fld>
            <a:endParaRPr lang="en-US"/>
          </a:p>
        </p:txBody>
      </p:sp>
    </p:spTree>
    <p:extLst>
      <p:ext uri="{BB962C8B-B14F-4D97-AF65-F5344CB8AC3E}">
        <p14:creationId xmlns:p14="http://schemas.microsoft.com/office/powerpoint/2010/main" val="25497698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D529EBF-227F-4A89-98B9-B753ED6EAD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67500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D529EBF-227F-4A89-98B9-B753ED6EAD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12764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D529EBF-227F-4A89-98B9-B753ED6EAD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51007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D529EBF-227F-4A89-98B9-B753ED6EAD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69172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D529EBF-227F-4A89-98B9-B753ED6EAD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0899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D529EBF-227F-4A89-98B9-B753ED6EAD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63019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9129C-E71D-6774-96EA-C33B9FC0E5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057A36-9CC2-C7F1-7B26-53EA93B7B5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5DA066-CCED-C122-17E7-A742A65A0069}"/>
              </a:ext>
            </a:extLst>
          </p:cNvPr>
          <p:cNvSpPr>
            <a:spLocks noGrp="1"/>
          </p:cNvSpPr>
          <p:nvPr>
            <p:ph type="body" idx="1"/>
          </p:nvPr>
        </p:nvSpPr>
        <p:spPr/>
        <p:txBody>
          <a:bodyPr/>
          <a:lstStyle/>
          <a:p>
            <a:r>
              <a:rPr lang="en-US" dirty="0"/>
              <a:t>Tim</a:t>
            </a:r>
          </a:p>
        </p:txBody>
      </p:sp>
      <p:sp>
        <p:nvSpPr>
          <p:cNvPr id="4" name="Slide Number Placeholder 3">
            <a:extLst>
              <a:ext uri="{FF2B5EF4-FFF2-40B4-BE49-F238E27FC236}">
                <a16:creationId xmlns:a16="http://schemas.microsoft.com/office/drawing/2014/main" id="{BC968FB1-3C38-4DD8-3259-D59FC9DD4E7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D529EBF-227F-4A89-98B9-B753ED6EAD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01921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2E3E9-EF12-4791-700B-7820D4276E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A49E9B-FD98-303F-B19D-C149D3347A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C8D8A1-FBAC-6406-D7F7-530F8012F301}"/>
              </a:ext>
            </a:extLst>
          </p:cNvPr>
          <p:cNvSpPr>
            <a:spLocks noGrp="1"/>
          </p:cNvSpPr>
          <p:nvPr>
            <p:ph type="body" idx="1"/>
          </p:nvPr>
        </p:nvSpPr>
        <p:spPr/>
        <p:txBody>
          <a:bodyPr/>
          <a:lstStyle/>
          <a:p>
            <a:r>
              <a:rPr lang="en-US" dirty="0"/>
              <a:t>Tim</a:t>
            </a:r>
          </a:p>
        </p:txBody>
      </p:sp>
      <p:sp>
        <p:nvSpPr>
          <p:cNvPr id="4" name="Slide Number Placeholder 3">
            <a:extLst>
              <a:ext uri="{FF2B5EF4-FFF2-40B4-BE49-F238E27FC236}">
                <a16:creationId xmlns:a16="http://schemas.microsoft.com/office/drawing/2014/main" id="{1DF518DE-BB6B-1EBB-CCFD-CE6F49F7114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D529EBF-227F-4A89-98B9-B753ED6EAD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33340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D529EBF-227F-4A89-98B9-B753ED6EAD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15342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Tim</a:t>
            </a:r>
          </a:p>
          <a:p>
            <a:endParaRPr lang="en-US" dirty="0"/>
          </a:p>
        </p:txBody>
      </p:sp>
      <p:sp>
        <p:nvSpPr>
          <p:cNvPr id="4" name="Slide Number Placeholder 3"/>
          <p:cNvSpPr>
            <a:spLocks noGrp="1"/>
          </p:cNvSpPr>
          <p:nvPr>
            <p:ph type="sldNum" sz="quarter" idx="5"/>
          </p:nvPr>
        </p:nvSpPr>
        <p:spPr/>
        <p:txBody>
          <a:bodyPr/>
          <a:lstStyle/>
          <a:p>
            <a:fld id="{256EB49D-EC8E-45DF-9B0B-70ACDA67C168}" type="slidenum">
              <a:rPr lang="en-US" smtClean="0"/>
              <a:t>29</a:t>
            </a:fld>
            <a:endParaRPr lang="en-US"/>
          </a:p>
        </p:txBody>
      </p:sp>
    </p:spTree>
    <p:extLst>
      <p:ext uri="{BB962C8B-B14F-4D97-AF65-F5344CB8AC3E}">
        <p14:creationId xmlns:p14="http://schemas.microsoft.com/office/powerpoint/2010/main" val="39398496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Allison</a:t>
            </a:r>
          </a:p>
          <a:p>
            <a:endParaRPr lang="en-US" dirty="0"/>
          </a:p>
        </p:txBody>
      </p:sp>
      <p:sp>
        <p:nvSpPr>
          <p:cNvPr id="4" name="Slide Number Placeholder 3"/>
          <p:cNvSpPr>
            <a:spLocks noGrp="1"/>
          </p:cNvSpPr>
          <p:nvPr>
            <p:ph type="sldNum" sz="quarter" idx="5"/>
          </p:nvPr>
        </p:nvSpPr>
        <p:spPr/>
        <p:txBody>
          <a:bodyPr/>
          <a:lstStyle/>
          <a:p>
            <a:fld id="{256EB49D-EC8E-45DF-9B0B-70ACDA67C168}" type="slidenum">
              <a:rPr lang="en-US" smtClean="0"/>
              <a:t>3</a:t>
            </a:fld>
            <a:endParaRPr lang="en-US"/>
          </a:p>
        </p:txBody>
      </p:sp>
    </p:spTree>
    <p:extLst>
      <p:ext uri="{BB962C8B-B14F-4D97-AF65-F5344CB8AC3E}">
        <p14:creationId xmlns:p14="http://schemas.microsoft.com/office/powerpoint/2010/main" val="7188024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53A54-65B6-0794-9EE6-8BF754E632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8AFBFB-EC3D-6A76-D10C-30E6299C96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2C01F7-BEE2-7C61-812D-AE20E5F93367}"/>
              </a:ext>
            </a:extLst>
          </p:cNvPr>
          <p:cNvSpPr>
            <a:spLocks noGrp="1"/>
          </p:cNvSpPr>
          <p:nvPr>
            <p:ph type="body" idx="1"/>
          </p:nvPr>
        </p:nvSpPr>
        <p:spPr/>
        <p:txBody>
          <a:bodyPr/>
          <a:lstStyle/>
          <a:p>
            <a:r>
              <a:rPr lang="en-US" dirty="0"/>
              <a:t>USGS</a:t>
            </a:r>
          </a:p>
        </p:txBody>
      </p:sp>
      <p:sp>
        <p:nvSpPr>
          <p:cNvPr id="4" name="Slide Number Placeholder 3">
            <a:extLst>
              <a:ext uri="{FF2B5EF4-FFF2-40B4-BE49-F238E27FC236}">
                <a16:creationId xmlns:a16="http://schemas.microsoft.com/office/drawing/2014/main" id="{C7557A31-B8D7-1262-5490-51A5E5AA068D}"/>
              </a:ext>
            </a:extLst>
          </p:cNvPr>
          <p:cNvSpPr>
            <a:spLocks noGrp="1"/>
          </p:cNvSpPr>
          <p:nvPr>
            <p:ph type="sldNum" sz="quarter" idx="5"/>
          </p:nvPr>
        </p:nvSpPr>
        <p:spPr/>
        <p:txBody>
          <a:bodyPr/>
          <a:lstStyle/>
          <a:p>
            <a:fld id="{256EB49D-EC8E-45DF-9B0B-70ACDA67C168}" type="slidenum">
              <a:rPr lang="en-US" smtClean="0"/>
              <a:t>30</a:t>
            </a:fld>
            <a:endParaRPr lang="en-US"/>
          </a:p>
        </p:txBody>
      </p:sp>
    </p:spTree>
    <p:extLst>
      <p:ext uri="{BB962C8B-B14F-4D97-AF65-F5344CB8AC3E}">
        <p14:creationId xmlns:p14="http://schemas.microsoft.com/office/powerpoint/2010/main" val="33606188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Harry</a:t>
            </a:r>
          </a:p>
        </p:txBody>
      </p:sp>
      <p:sp>
        <p:nvSpPr>
          <p:cNvPr id="4" name="Slide Number Placeholder 3"/>
          <p:cNvSpPr>
            <a:spLocks noGrp="1"/>
          </p:cNvSpPr>
          <p:nvPr>
            <p:ph type="sldNum" sz="quarter" idx="5"/>
          </p:nvPr>
        </p:nvSpPr>
        <p:spPr/>
        <p:txBody>
          <a:bodyPr/>
          <a:lstStyle/>
          <a:p>
            <a:fld id="{256EB49D-EC8E-45DF-9B0B-70ACDA67C168}" type="slidenum">
              <a:rPr lang="en-US" smtClean="0"/>
              <a:t>31</a:t>
            </a:fld>
            <a:endParaRPr lang="en-US"/>
          </a:p>
        </p:txBody>
      </p:sp>
    </p:spTree>
    <p:extLst>
      <p:ext uri="{BB962C8B-B14F-4D97-AF65-F5344CB8AC3E}">
        <p14:creationId xmlns:p14="http://schemas.microsoft.com/office/powerpoint/2010/main" val="10124084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Harry</a:t>
            </a:r>
          </a:p>
          <a:p>
            <a:endParaRPr lang="en-US" dirty="0"/>
          </a:p>
        </p:txBody>
      </p:sp>
      <p:sp>
        <p:nvSpPr>
          <p:cNvPr id="4" name="Slide Number Placeholder 3"/>
          <p:cNvSpPr>
            <a:spLocks noGrp="1"/>
          </p:cNvSpPr>
          <p:nvPr>
            <p:ph type="sldNum" sz="quarter" idx="5"/>
          </p:nvPr>
        </p:nvSpPr>
        <p:spPr/>
        <p:txBody>
          <a:bodyPr/>
          <a:lstStyle/>
          <a:p>
            <a:fld id="{256EB49D-EC8E-45DF-9B0B-70ACDA67C168}" type="slidenum">
              <a:rPr lang="en-US" smtClean="0"/>
              <a:t>32</a:t>
            </a:fld>
            <a:endParaRPr lang="en-US"/>
          </a:p>
        </p:txBody>
      </p:sp>
    </p:spTree>
    <p:extLst>
      <p:ext uri="{BB962C8B-B14F-4D97-AF65-F5344CB8AC3E}">
        <p14:creationId xmlns:p14="http://schemas.microsoft.com/office/powerpoint/2010/main" val="32995410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EA45-33EF-EBFD-0502-4A3C3426E1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274699-EBBE-7F99-28F4-BA6B6BF465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3EAC47-0926-3177-D78F-00D63A8BB8B3}"/>
              </a:ext>
            </a:extLst>
          </p:cNvPr>
          <p:cNvSpPr>
            <a:spLocks noGrp="1"/>
          </p:cNvSpPr>
          <p:nvPr>
            <p:ph type="body" idx="1"/>
          </p:nvPr>
        </p:nvSpPr>
        <p:spPr/>
        <p:txBody>
          <a:bodyPr/>
          <a:lstStyle/>
          <a:p>
            <a:r>
              <a:rPr lang="en-US" dirty="0"/>
              <a:t>USGS</a:t>
            </a:r>
          </a:p>
        </p:txBody>
      </p:sp>
      <p:sp>
        <p:nvSpPr>
          <p:cNvPr id="4" name="Slide Number Placeholder 3">
            <a:extLst>
              <a:ext uri="{FF2B5EF4-FFF2-40B4-BE49-F238E27FC236}">
                <a16:creationId xmlns:a16="http://schemas.microsoft.com/office/drawing/2014/main" id="{18F0A312-1DC4-EE17-3DB2-3BC3885B64F9}"/>
              </a:ext>
            </a:extLst>
          </p:cNvPr>
          <p:cNvSpPr>
            <a:spLocks noGrp="1"/>
          </p:cNvSpPr>
          <p:nvPr>
            <p:ph type="sldNum" sz="quarter" idx="5"/>
          </p:nvPr>
        </p:nvSpPr>
        <p:spPr/>
        <p:txBody>
          <a:bodyPr/>
          <a:lstStyle/>
          <a:p>
            <a:fld id="{256EB49D-EC8E-45DF-9B0B-70ACDA67C168}" type="slidenum">
              <a:rPr lang="en-US" smtClean="0"/>
              <a:t>33</a:t>
            </a:fld>
            <a:endParaRPr lang="en-US"/>
          </a:p>
        </p:txBody>
      </p:sp>
    </p:spTree>
    <p:extLst>
      <p:ext uri="{BB962C8B-B14F-4D97-AF65-F5344CB8AC3E}">
        <p14:creationId xmlns:p14="http://schemas.microsoft.com/office/powerpoint/2010/main" val="32904136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68565373" name="Slide Image Placeholder 1"/>
          <p:cNvSpPr>
            <a:spLocks noGrp="1" noRot="1" noChangeAspect="1"/>
          </p:cNvSpPr>
          <p:nvPr>
            <p:ph type="sldImg"/>
          </p:nvPr>
        </p:nvSpPr>
        <p:spPr bwMode="auto">
          <a:xfrm>
            <a:off x="685800" y="1143000"/>
            <a:ext cx="5486400" cy="3086100"/>
          </a:xfrm>
        </p:spPr>
      </p:sp>
      <p:sp>
        <p:nvSpPr>
          <p:cNvPr id="1389607725" name="Notes Placeholder 2"/>
          <p:cNvSpPr>
            <a:spLocks noGrp="1"/>
          </p:cNvSpPr>
          <p:nvPr>
            <p:ph type="body" idx="1"/>
          </p:nvPr>
        </p:nvSpPr>
        <p:spPr bwMode="auto"/>
        <p:txBody>
          <a:bodyPr/>
          <a:lstStyle/>
          <a:p>
            <a:pPr>
              <a:defRPr/>
            </a:pPr>
            <a:endParaRPr lang="en-US">
              <a:latin typeface="Arial"/>
              <a:cs typeface="Arial"/>
            </a:endParaRPr>
          </a:p>
        </p:txBody>
      </p:sp>
      <p:sp>
        <p:nvSpPr>
          <p:cNvPr id="1399592681" name="Slide Number Placeholder 3"/>
          <p:cNvSpPr>
            <a:spLocks noGrp="1"/>
          </p:cNvSpPr>
          <p:nvPr>
            <p:ph type="sldNum" sz="quarter" idx="10"/>
          </p:nvPr>
        </p:nvSpPr>
        <p:spPr bwMode="auto"/>
        <p:txBody>
          <a:bodyPr/>
          <a:lstStyle/>
          <a:p>
            <a:pPr>
              <a:defRPr/>
            </a:pPr>
            <a:fld id="{2E6999B8-B6B4-4561-A3CD-BBCDAB9FC9D9}" type="slidenum">
              <a:rPr lang="en-US"/>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354A65F2-F6AC-CA5A-24E3-7CDF2ADEF2F1}" type="slidenum">
              <a:rPr/>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Allison</a:t>
            </a:r>
          </a:p>
        </p:txBody>
      </p:sp>
      <p:sp>
        <p:nvSpPr>
          <p:cNvPr id="4" name="Slide Number Placeholder 3"/>
          <p:cNvSpPr>
            <a:spLocks noGrp="1"/>
          </p:cNvSpPr>
          <p:nvPr>
            <p:ph type="sldNum" sz="quarter" idx="5"/>
          </p:nvPr>
        </p:nvSpPr>
        <p:spPr/>
        <p:txBody>
          <a:bodyPr/>
          <a:lstStyle/>
          <a:p>
            <a:fld id="{256EB49D-EC8E-45DF-9B0B-70ACDA67C168}" type="slidenum">
              <a:rPr lang="en-US" smtClean="0"/>
              <a:t>36</a:t>
            </a:fld>
            <a:endParaRPr lang="en-US"/>
          </a:p>
        </p:txBody>
      </p:sp>
    </p:spTree>
    <p:extLst>
      <p:ext uri="{BB962C8B-B14F-4D97-AF65-F5344CB8AC3E}">
        <p14:creationId xmlns:p14="http://schemas.microsoft.com/office/powerpoint/2010/main" val="36913593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USGS</a:t>
            </a:r>
          </a:p>
        </p:txBody>
      </p:sp>
      <p:sp>
        <p:nvSpPr>
          <p:cNvPr id="4" name="Slide Number Placeholder 3"/>
          <p:cNvSpPr>
            <a:spLocks noGrp="1"/>
          </p:cNvSpPr>
          <p:nvPr>
            <p:ph type="sldNum" sz="quarter" idx="5"/>
          </p:nvPr>
        </p:nvSpPr>
        <p:spPr/>
        <p:txBody>
          <a:bodyPr/>
          <a:lstStyle/>
          <a:p>
            <a:fld id="{256EB49D-EC8E-45DF-9B0B-70ACDA67C168}" type="slidenum">
              <a:rPr lang="en-US" smtClean="0"/>
              <a:t>37</a:t>
            </a:fld>
            <a:endParaRPr lang="en-US"/>
          </a:p>
        </p:txBody>
      </p:sp>
    </p:spTree>
    <p:extLst>
      <p:ext uri="{BB962C8B-B14F-4D97-AF65-F5344CB8AC3E}">
        <p14:creationId xmlns:p14="http://schemas.microsoft.com/office/powerpoint/2010/main" val="1720308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91D0E-89C0-4135-D5A8-8E3F22E5D3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A65B58-486C-1DDA-202C-D7FB8EF46B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FE2084-A2B6-C722-3738-28BEED70E7B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873F75D-DFE9-A116-B01C-29CB196E13DD}"/>
              </a:ext>
            </a:extLst>
          </p:cNvPr>
          <p:cNvSpPr>
            <a:spLocks noGrp="1"/>
          </p:cNvSpPr>
          <p:nvPr>
            <p:ph type="sldNum" sz="quarter" idx="5"/>
          </p:nvPr>
        </p:nvSpPr>
        <p:spPr/>
        <p:txBody>
          <a:bodyPr/>
          <a:lstStyle/>
          <a:p>
            <a:fld id="{151C766F-879E-4AD0-82D4-22F0FE5485C2}" type="slidenum">
              <a:rPr lang="en-US" smtClean="0"/>
              <a:t>43</a:t>
            </a:fld>
            <a:endParaRPr lang="en-US"/>
          </a:p>
        </p:txBody>
      </p:sp>
    </p:spTree>
    <p:extLst>
      <p:ext uri="{BB962C8B-B14F-4D97-AF65-F5344CB8AC3E}">
        <p14:creationId xmlns:p14="http://schemas.microsoft.com/office/powerpoint/2010/main" val="2981191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EC683-8488-934A-1208-F447061693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92FA27-87B6-CF1C-DE1F-FF3160FCD7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94D581-F172-69D8-0883-86228FACCCFC}"/>
              </a:ext>
            </a:extLst>
          </p:cNvPr>
          <p:cNvSpPr>
            <a:spLocks noGrp="1"/>
          </p:cNvSpPr>
          <p:nvPr>
            <p:ph type="body" idx="1"/>
          </p:nvPr>
        </p:nvSpPr>
        <p:spPr/>
        <p:txBody>
          <a:bodyPr/>
          <a:lstStyle/>
          <a:p>
            <a:r>
              <a:rPr lang="en-US" dirty="0"/>
              <a:t>USGS</a:t>
            </a:r>
          </a:p>
        </p:txBody>
      </p:sp>
      <p:sp>
        <p:nvSpPr>
          <p:cNvPr id="4" name="Slide Number Placeholder 3">
            <a:extLst>
              <a:ext uri="{FF2B5EF4-FFF2-40B4-BE49-F238E27FC236}">
                <a16:creationId xmlns:a16="http://schemas.microsoft.com/office/drawing/2014/main" id="{2444BCE1-F646-F2CA-B2A3-0FDB55759E30}"/>
              </a:ext>
            </a:extLst>
          </p:cNvPr>
          <p:cNvSpPr>
            <a:spLocks noGrp="1"/>
          </p:cNvSpPr>
          <p:nvPr>
            <p:ph type="sldNum" sz="quarter" idx="5"/>
          </p:nvPr>
        </p:nvSpPr>
        <p:spPr/>
        <p:txBody>
          <a:bodyPr/>
          <a:lstStyle/>
          <a:p>
            <a:fld id="{256EB49D-EC8E-45DF-9B0B-70ACDA67C168}" type="slidenum">
              <a:rPr lang="en-US" smtClean="0"/>
              <a:t>44</a:t>
            </a:fld>
            <a:endParaRPr lang="en-US"/>
          </a:p>
        </p:txBody>
      </p:sp>
    </p:spTree>
    <p:extLst>
      <p:ext uri="{BB962C8B-B14F-4D97-AF65-F5344CB8AC3E}">
        <p14:creationId xmlns:p14="http://schemas.microsoft.com/office/powerpoint/2010/main" val="1974869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Allison</a:t>
            </a:r>
          </a:p>
          <a:p>
            <a:endParaRPr lang="en-US" dirty="0"/>
          </a:p>
        </p:txBody>
      </p:sp>
      <p:sp>
        <p:nvSpPr>
          <p:cNvPr id="4" name="Slide Number Placeholder 3"/>
          <p:cNvSpPr>
            <a:spLocks noGrp="1"/>
          </p:cNvSpPr>
          <p:nvPr>
            <p:ph type="sldNum" sz="quarter" idx="5"/>
          </p:nvPr>
        </p:nvSpPr>
        <p:spPr/>
        <p:txBody>
          <a:bodyPr/>
          <a:lstStyle/>
          <a:p>
            <a:fld id="{256EB49D-EC8E-45DF-9B0B-70ACDA67C168}" type="slidenum">
              <a:rPr lang="en-US" smtClean="0"/>
              <a:t>4</a:t>
            </a:fld>
            <a:endParaRPr lang="en-US"/>
          </a:p>
        </p:txBody>
      </p:sp>
    </p:spTree>
    <p:extLst>
      <p:ext uri="{BB962C8B-B14F-4D97-AF65-F5344CB8AC3E}">
        <p14:creationId xmlns:p14="http://schemas.microsoft.com/office/powerpoint/2010/main" val="15376247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Allison</a:t>
            </a:r>
          </a:p>
        </p:txBody>
      </p:sp>
      <p:sp>
        <p:nvSpPr>
          <p:cNvPr id="4" name="Slide Number Placeholder 3"/>
          <p:cNvSpPr>
            <a:spLocks noGrp="1"/>
          </p:cNvSpPr>
          <p:nvPr>
            <p:ph type="sldNum" sz="quarter" idx="5"/>
          </p:nvPr>
        </p:nvSpPr>
        <p:spPr/>
        <p:txBody>
          <a:bodyPr/>
          <a:lstStyle/>
          <a:p>
            <a:fld id="{256EB49D-EC8E-45DF-9B0B-70ACDA67C168}" type="slidenum">
              <a:rPr lang="en-US" smtClean="0"/>
              <a:t>67</a:t>
            </a:fld>
            <a:endParaRPr lang="en-US"/>
          </a:p>
        </p:txBody>
      </p:sp>
    </p:spTree>
    <p:extLst>
      <p:ext uri="{BB962C8B-B14F-4D97-AF65-F5344CB8AC3E}">
        <p14:creationId xmlns:p14="http://schemas.microsoft.com/office/powerpoint/2010/main" val="5440048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07C87-DCBF-D678-7B36-7571994A64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769339-7787-942E-2452-BCF6343F9F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8053B8-7825-7EBF-0F9F-28911EA54F78}"/>
              </a:ext>
            </a:extLst>
          </p:cNvPr>
          <p:cNvSpPr>
            <a:spLocks noGrp="1"/>
          </p:cNvSpPr>
          <p:nvPr>
            <p:ph type="body" idx="1"/>
          </p:nvPr>
        </p:nvSpPr>
        <p:spPr/>
        <p:txBody>
          <a:bodyPr/>
          <a:lstStyle/>
          <a:p>
            <a:r>
              <a:rPr lang="en-US" dirty="0"/>
              <a:t>Allison</a:t>
            </a:r>
          </a:p>
        </p:txBody>
      </p:sp>
      <p:sp>
        <p:nvSpPr>
          <p:cNvPr id="4" name="Slide Number Placeholder 3">
            <a:extLst>
              <a:ext uri="{FF2B5EF4-FFF2-40B4-BE49-F238E27FC236}">
                <a16:creationId xmlns:a16="http://schemas.microsoft.com/office/drawing/2014/main" id="{4F694E61-A91F-CAC7-0871-FB7E7D2765BF}"/>
              </a:ext>
            </a:extLst>
          </p:cNvPr>
          <p:cNvSpPr>
            <a:spLocks noGrp="1"/>
          </p:cNvSpPr>
          <p:nvPr>
            <p:ph type="sldNum" sz="quarter" idx="5"/>
          </p:nvPr>
        </p:nvSpPr>
        <p:spPr/>
        <p:txBody>
          <a:bodyPr/>
          <a:lstStyle/>
          <a:p>
            <a:fld id="{256EB49D-EC8E-45DF-9B0B-70ACDA67C168}" type="slidenum">
              <a:rPr lang="en-US" smtClean="0"/>
              <a:t>68</a:t>
            </a:fld>
            <a:endParaRPr lang="en-US"/>
          </a:p>
        </p:txBody>
      </p:sp>
    </p:spTree>
    <p:extLst>
      <p:ext uri="{BB962C8B-B14F-4D97-AF65-F5344CB8AC3E}">
        <p14:creationId xmlns:p14="http://schemas.microsoft.com/office/powerpoint/2010/main" val="26501806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Allison</a:t>
            </a:r>
          </a:p>
          <a:p>
            <a:endParaRPr lang="en-US" dirty="0"/>
          </a:p>
        </p:txBody>
      </p:sp>
      <p:sp>
        <p:nvSpPr>
          <p:cNvPr id="4" name="Slide Number Placeholder 3"/>
          <p:cNvSpPr>
            <a:spLocks noGrp="1"/>
          </p:cNvSpPr>
          <p:nvPr>
            <p:ph type="sldNum" sz="quarter" idx="5"/>
          </p:nvPr>
        </p:nvSpPr>
        <p:spPr/>
        <p:txBody>
          <a:bodyPr/>
          <a:lstStyle/>
          <a:p>
            <a:fld id="{256EB49D-EC8E-45DF-9B0B-70ACDA67C168}" type="slidenum">
              <a:rPr lang="en-US" smtClean="0"/>
              <a:t>5</a:t>
            </a:fld>
            <a:endParaRPr lang="en-US"/>
          </a:p>
        </p:txBody>
      </p:sp>
    </p:spTree>
    <p:extLst>
      <p:ext uri="{BB962C8B-B14F-4D97-AF65-F5344CB8AC3E}">
        <p14:creationId xmlns:p14="http://schemas.microsoft.com/office/powerpoint/2010/main" val="621534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a:t>
            </a:r>
          </a:p>
        </p:txBody>
      </p:sp>
      <p:sp>
        <p:nvSpPr>
          <p:cNvPr id="4" name="Slide Number Placeholder 3"/>
          <p:cNvSpPr>
            <a:spLocks noGrp="1"/>
          </p:cNvSpPr>
          <p:nvPr>
            <p:ph type="sldNum" sz="quarter" idx="5"/>
          </p:nvPr>
        </p:nvSpPr>
        <p:spPr/>
        <p:txBody>
          <a:bodyPr/>
          <a:lstStyle/>
          <a:p>
            <a:fld id="{256EB49D-EC8E-45DF-9B0B-70ACDA67C168}" type="slidenum">
              <a:rPr lang="en-US" smtClean="0"/>
              <a:t>6</a:t>
            </a:fld>
            <a:endParaRPr lang="en-US"/>
          </a:p>
        </p:txBody>
      </p:sp>
    </p:spTree>
    <p:extLst>
      <p:ext uri="{BB962C8B-B14F-4D97-AF65-F5344CB8AC3E}">
        <p14:creationId xmlns:p14="http://schemas.microsoft.com/office/powerpoint/2010/main" val="25711340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8FF92-0D66-8DBB-A5AE-10053F456C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CB8A5A-A792-5E06-AE1C-FD5C1CA16F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2E8E6F-1FA9-60F7-608D-07BDC183A182}"/>
              </a:ext>
            </a:extLst>
          </p:cNvPr>
          <p:cNvSpPr>
            <a:spLocks noGrp="1"/>
          </p:cNvSpPr>
          <p:nvPr>
            <p:ph type="body" idx="1"/>
          </p:nvPr>
        </p:nvSpPr>
        <p:spPr/>
        <p:txBody>
          <a:bodyPr/>
          <a:lstStyle/>
          <a:p>
            <a:r>
              <a:rPr lang="en-US" dirty="0"/>
              <a:t>Tim</a:t>
            </a:r>
          </a:p>
        </p:txBody>
      </p:sp>
      <p:sp>
        <p:nvSpPr>
          <p:cNvPr id="4" name="Slide Number Placeholder 3">
            <a:extLst>
              <a:ext uri="{FF2B5EF4-FFF2-40B4-BE49-F238E27FC236}">
                <a16:creationId xmlns:a16="http://schemas.microsoft.com/office/drawing/2014/main" id="{C0486AF7-4632-8243-EB9F-C08EBC6EE01C}"/>
              </a:ext>
            </a:extLst>
          </p:cNvPr>
          <p:cNvSpPr>
            <a:spLocks noGrp="1"/>
          </p:cNvSpPr>
          <p:nvPr>
            <p:ph type="sldNum" sz="quarter" idx="5"/>
          </p:nvPr>
        </p:nvSpPr>
        <p:spPr/>
        <p:txBody>
          <a:bodyPr/>
          <a:lstStyle/>
          <a:p>
            <a:fld id="{256EB49D-EC8E-45DF-9B0B-70ACDA67C168}" type="slidenum">
              <a:rPr lang="en-US" smtClean="0"/>
              <a:t>7</a:t>
            </a:fld>
            <a:endParaRPr lang="en-US"/>
          </a:p>
        </p:txBody>
      </p:sp>
    </p:spTree>
    <p:extLst>
      <p:ext uri="{BB962C8B-B14F-4D97-AF65-F5344CB8AC3E}">
        <p14:creationId xmlns:p14="http://schemas.microsoft.com/office/powerpoint/2010/main" val="8249234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Tim</a:t>
            </a:r>
          </a:p>
          <a:p>
            <a:endParaRPr lang="en-US" dirty="0"/>
          </a:p>
        </p:txBody>
      </p:sp>
      <p:sp>
        <p:nvSpPr>
          <p:cNvPr id="4" name="Slide Number Placeholder 3"/>
          <p:cNvSpPr>
            <a:spLocks noGrp="1"/>
          </p:cNvSpPr>
          <p:nvPr>
            <p:ph type="sldNum" sz="quarter" idx="5"/>
          </p:nvPr>
        </p:nvSpPr>
        <p:spPr/>
        <p:txBody>
          <a:bodyPr/>
          <a:lstStyle/>
          <a:p>
            <a:fld id="{256EB49D-EC8E-45DF-9B0B-70ACDA67C168}" type="slidenum">
              <a:rPr lang="en-US" smtClean="0"/>
              <a:t>8</a:t>
            </a:fld>
            <a:endParaRPr lang="en-US"/>
          </a:p>
        </p:txBody>
      </p:sp>
    </p:spTree>
    <p:extLst>
      <p:ext uri="{BB962C8B-B14F-4D97-AF65-F5344CB8AC3E}">
        <p14:creationId xmlns:p14="http://schemas.microsoft.com/office/powerpoint/2010/main" val="1400422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Tim</a:t>
            </a:r>
          </a:p>
          <a:p>
            <a:endParaRPr lang="en-US" dirty="0"/>
          </a:p>
        </p:txBody>
      </p:sp>
      <p:sp>
        <p:nvSpPr>
          <p:cNvPr id="4" name="Slide Number Placeholder 3"/>
          <p:cNvSpPr>
            <a:spLocks noGrp="1"/>
          </p:cNvSpPr>
          <p:nvPr>
            <p:ph type="sldNum" sz="quarter" idx="5"/>
          </p:nvPr>
        </p:nvSpPr>
        <p:spPr/>
        <p:txBody>
          <a:bodyPr/>
          <a:lstStyle/>
          <a:p>
            <a:fld id="{256EB49D-EC8E-45DF-9B0B-70ACDA67C168}" type="slidenum">
              <a:rPr lang="en-US" smtClean="0"/>
              <a:t>9</a:t>
            </a:fld>
            <a:endParaRPr lang="en-US"/>
          </a:p>
        </p:txBody>
      </p:sp>
    </p:spTree>
    <p:extLst>
      <p:ext uri="{BB962C8B-B14F-4D97-AF65-F5344CB8AC3E}">
        <p14:creationId xmlns:p14="http://schemas.microsoft.com/office/powerpoint/2010/main" val="40288366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F4609-B51C-4D03-9CA4-22BD497CAFC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B91381B-6C5E-470A-A1B1-EA8ECCB44F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C148299-3D96-40B3-B758-174168DE3939}"/>
              </a:ext>
            </a:extLst>
          </p:cNvPr>
          <p:cNvSpPr>
            <a:spLocks noGrp="1"/>
          </p:cNvSpPr>
          <p:nvPr>
            <p:ph type="dt" sz="half" idx="10"/>
          </p:nvPr>
        </p:nvSpPr>
        <p:spPr/>
        <p:txBody>
          <a:bodyPr/>
          <a:lstStyle/>
          <a:p>
            <a:fld id="{35AC1C66-E081-4833-B8E4-0CD0348DA5A3}" type="datetimeFigureOut">
              <a:rPr lang="en-US" smtClean="0"/>
              <a:t>7/9/2026</a:t>
            </a:fld>
            <a:endParaRPr lang="en-US"/>
          </a:p>
        </p:txBody>
      </p:sp>
      <p:sp>
        <p:nvSpPr>
          <p:cNvPr id="5" name="Footer Placeholder 4">
            <a:extLst>
              <a:ext uri="{FF2B5EF4-FFF2-40B4-BE49-F238E27FC236}">
                <a16:creationId xmlns:a16="http://schemas.microsoft.com/office/drawing/2014/main" id="{CC77D6FE-A611-4C83-AD4F-899D145185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8250C9-7090-4F66-9F92-EE3DD095C43D}"/>
              </a:ext>
            </a:extLst>
          </p:cNvPr>
          <p:cNvSpPr>
            <a:spLocks noGrp="1"/>
          </p:cNvSpPr>
          <p:nvPr>
            <p:ph type="sldNum" sz="quarter" idx="12"/>
          </p:nvPr>
        </p:nvSpPr>
        <p:spPr/>
        <p:txBody>
          <a:bodyPr/>
          <a:lstStyle/>
          <a:p>
            <a:fld id="{0AFBE4A8-E8B3-4919-B295-97F37C7CFC36}" type="slidenum">
              <a:rPr lang="en-US" smtClean="0"/>
              <a:t>‹#›</a:t>
            </a:fld>
            <a:endParaRPr lang="en-US"/>
          </a:p>
        </p:txBody>
      </p:sp>
    </p:spTree>
    <p:extLst>
      <p:ext uri="{BB962C8B-B14F-4D97-AF65-F5344CB8AC3E}">
        <p14:creationId xmlns:p14="http://schemas.microsoft.com/office/powerpoint/2010/main" val="3998938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9F70E-2BFA-4C9C-95EE-E161A18B447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1B5CA23-80AF-4973-A56C-F4D130AD523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69B42A-C631-4F66-8596-43085443F763}"/>
              </a:ext>
            </a:extLst>
          </p:cNvPr>
          <p:cNvSpPr>
            <a:spLocks noGrp="1"/>
          </p:cNvSpPr>
          <p:nvPr>
            <p:ph type="dt" sz="half" idx="10"/>
          </p:nvPr>
        </p:nvSpPr>
        <p:spPr/>
        <p:txBody>
          <a:bodyPr/>
          <a:lstStyle/>
          <a:p>
            <a:fld id="{35AC1C66-E081-4833-B8E4-0CD0348DA5A3}" type="datetimeFigureOut">
              <a:rPr lang="en-US" smtClean="0"/>
              <a:t>7/9/2026</a:t>
            </a:fld>
            <a:endParaRPr lang="en-US"/>
          </a:p>
        </p:txBody>
      </p:sp>
      <p:sp>
        <p:nvSpPr>
          <p:cNvPr id="5" name="Footer Placeholder 4">
            <a:extLst>
              <a:ext uri="{FF2B5EF4-FFF2-40B4-BE49-F238E27FC236}">
                <a16:creationId xmlns:a16="http://schemas.microsoft.com/office/drawing/2014/main" id="{05AC987A-64AF-41D2-AA82-FB2B2F4259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0B5309-9BC8-4E92-B43C-F79261B3A803}"/>
              </a:ext>
            </a:extLst>
          </p:cNvPr>
          <p:cNvSpPr>
            <a:spLocks noGrp="1"/>
          </p:cNvSpPr>
          <p:nvPr>
            <p:ph type="sldNum" sz="quarter" idx="12"/>
          </p:nvPr>
        </p:nvSpPr>
        <p:spPr/>
        <p:txBody>
          <a:bodyPr/>
          <a:lstStyle/>
          <a:p>
            <a:fld id="{0AFBE4A8-E8B3-4919-B295-97F37C7CFC36}" type="slidenum">
              <a:rPr lang="en-US" smtClean="0"/>
              <a:t>‹#›</a:t>
            </a:fld>
            <a:endParaRPr lang="en-US"/>
          </a:p>
        </p:txBody>
      </p:sp>
    </p:spTree>
    <p:extLst>
      <p:ext uri="{BB962C8B-B14F-4D97-AF65-F5344CB8AC3E}">
        <p14:creationId xmlns:p14="http://schemas.microsoft.com/office/powerpoint/2010/main" val="1479082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8914C8A-F1CA-4A5B-AD16-163AD17A740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03C30E4-EBC4-4403-99B9-7232B102A4C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E6496F-BDCA-4E5B-B186-D824CB0D809F}"/>
              </a:ext>
            </a:extLst>
          </p:cNvPr>
          <p:cNvSpPr>
            <a:spLocks noGrp="1"/>
          </p:cNvSpPr>
          <p:nvPr>
            <p:ph type="dt" sz="half" idx="10"/>
          </p:nvPr>
        </p:nvSpPr>
        <p:spPr/>
        <p:txBody>
          <a:bodyPr/>
          <a:lstStyle/>
          <a:p>
            <a:fld id="{35AC1C66-E081-4833-B8E4-0CD0348DA5A3}" type="datetimeFigureOut">
              <a:rPr lang="en-US" smtClean="0"/>
              <a:t>7/9/2026</a:t>
            </a:fld>
            <a:endParaRPr lang="en-US"/>
          </a:p>
        </p:txBody>
      </p:sp>
      <p:sp>
        <p:nvSpPr>
          <p:cNvPr id="5" name="Footer Placeholder 4">
            <a:extLst>
              <a:ext uri="{FF2B5EF4-FFF2-40B4-BE49-F238E27FC236}">
                <a16:creationId xmlns:a16="http://schemas.microsoft.com/office/drawing/2014/main" id="{B805E3A5-C691-468D-A808-5C2368F0CF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1CEA2C-5670-4353-B2C8-8F010345491D}"/>
              </a:ext>
            </a:extLst>
          </p:cNvPr>
          <p:cNvSpPr>
            <a:spLocks noGrp="1"/>
          </p:cNvSpPr>
          <p:nvPr>
            <p:ph type="sldNum" sz="quarter" idx="12"/>
          </p:nvPr>
        </p:nvSpPr>
        <p:spPr/>
        <p:txBody>
          <a:bodyPr/>
          <a:lstStyle/>
          <a:p>
            <a:fld id="{0AFBE4A8-E8B3-4919-B295-97F37C7CFC36}" type="slidenum">
              <a:rPr lang="en-US" smtClean="0"/>
              <a:t>‹#›</a:t>
            </a:fld>
            <a:endParaRPr lang="en-US"/>
          </a:p>
        </p:txBody>
      </p:sp>
    </p:spTree>
    <p:extLst>
      <p:ext uri="{BB962C8B-B14F-4D97-AF65-F5344CB8AC3E}">
        <p14:creationId xmlns:p14="http://schemas.microsoft.com/office/powerpoint/2010/main" val="13093857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5" name="object 24">
            <a:extLst>
              <a:ext uri="{FF2B5EF4-FFF2-40B4-BE49-F238E27FC236}">
                <a16:creationId xmlns:a16="http://schemas.microsoft.com/office/drawing/2014/main" id="{B04FC72B-F3F0-E1C6-B787-F910366B4CDF}"/>
              </a:ext>
            </a:extLst>
          </p:cNvPr>
          <p:cNvSpPr txBox="1"/>
          <p:nvPr userDrawn="1"/>
        </p:nvSpPr>
        <p:spPr>
          <a:xfrm>
            <a:off x="1" y="6392294"/>
            <a:ext cx="12192000" cy="465706"/>
          </a:xfrm>
          <a:prstGeom prst="rect">
            <a:avLst/>
          </a:prstGeom>
          <a:solidFill>
            <a:schemeClr val="accent1"/>
          </a:solidFill>
        </p:spPr>
        <p:txBody>
          <a:bodyPr vert="horz" wrap="square" lIns="0" tIns="76970" rIns="0" bIns="88669" rtlCol="0" anchor="ctr" anchorCtr="0">
            <a:noAutofit/>
          </a:bodyPr>
          <a:lstStyle/>
          <a:p>
            <a:pPr algn="ctr">
              <a:spcBef>
                <a:spcPts val="606"/>
              </a:spcBef>
            </a:pPr>
            <a:r>
              <a:rPr lang="en-US" sz="1571" spc="-73" dirty="0">
                <a:solidFill>
                  <a:srgbClr val="FFFFFF"/>
                </a:solidFill>
                <a:latin typeface="+mj-lt"/>
                <a:cs typeface="Franklin Gothic Demi Cond"/>
              </a:rPr>
              <a:t>Flood Assessment System for TxDOT (FAST) </a:t>
            </a:r>
            <a:endParaRPr sz="1571" spc="-73" dirty="0">
              <a:latin typeface="+mj-lt"/>
              <a:cs typeface="Franklin Gothic Demi Cond"/>
            </a:endParaRPr>
          </a:p>
        </p:txBody>
      </p:sp>
    </p:spTree>
    <p:extLst>
      <p:ext uri="{BB962C8B-B14F-4D97-AF65-F5344CB8AC3E}">
        <p14:creationId xmlns:p14="http://schemas.microsoft.com/office/powerpoint/2010/main" val="1277547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B5B5F-F911-4C44-9470-D6C9BAACD9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4D58A82-C6B7-4053-BD03-A27B1E71C3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171791-136B-4566-BF79-B7A309F91F04}"/>
              </a:ext>
            </a:extLst>
          </p:cNvPr>
          <p:cNvSpPr>
            <a:spLocks noGrp="1"/>
          </p:cNvSpPr>
          <p:nvPr>
            <p:ph type="dt" sz="half" idx="10"/>
          </p:nvPr>
        </p:nvSpPr>
        <p:spPr/>
        <p:txBody>
          <a:bodyPr/>
          <a:lstStyle/>
          <a:p>
            <a:fld id="{35AC1C66-E081-4833-B8E4-0CD0348DA5A3}" type="datetimeFigureOut">
              <a:rPr lang="en-US" smtClean="0"/>
              <a:t>7/9/2026</a:t>
            </a:fld>
            <a:endParaRPr lang="en-US"/>
          </a:p>
        </p:txBody>
      </p:sp>
      <p:sp>
        <p:nvSpPr>
          <p:cNvPr id="5" name="Footer Placeholder 4">
            <a:extLst>
              <a:ext uri="{FF2B5EF4-FFF2-40B4-BE49-F238E27FC236}">
                <a16:creationId xmlns:a16="http://schemas.microsoft.com/office/drawing/2014/main" id="{88D68A72-92F1-4EC8-BE48-34F7311AF1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2CB9E1-89DD-4715-8308-D4C43366FE88}"/>
              </a:ext>
            </a:extLst>
          </p:cNvPr>
          <p:cNvSpPr>
            <a:spLocks noGrp="1"/>
          </p:cNvSpPr>
          <p:nvPr>
            <p:ph type="sldNum" sz="quarter" idx="12"/>
          </p:nvPr>
        </p:nvSpPr>
        <p:spPr/>
        <p:txBody>
          <a:bodyPr/>
          <a:lstStyle/>
          <a:p>
            <a:fld id="{0AFBE4A8-E8B3-4919-B295-97F37C7CFC36}" type="slidenum">
              <a:rPr lang="en-US" smtClean="0"/>
              <a:t>‹#›</a:t>
            </a:fld>
            <a:endParaRPr lang="en-US"/>
          </a:p>
        </p:txBody>
      </p:sp>
    </p:spTree>
    <p:extLst>
      <p:ext uri="{BB962C8B-B14F-4D97-AF65-F5344CB8AC3E}">
        <p14:creationId xmlns:p14="http://schemas.microsoft.com/office/powerpoint/2010/main" val="3397070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56809-93A7-4925-8ECB-137C0316FF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7C90739-ABD7-4F9C-B2CA-41B99E7F4C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C1DE459-3A2A-4B2B-AF1D-85310364D7A7}"/>
              </a:ext>
            </a:extLst>
          </p:cNvPr>
          <p:cNvSpPr>
            <a:spLocks noGrp="1"/>
          </p:cNvSpPr>
          <p:nvPr>
            <p:ph type="dt" sz="half" idx="10"/>
          </p:nvPr>
        </p:nvSpPr>
        <p:spPr/>
        <p:txBody>
          <a:bodyPr/>
          <a:lstStyle/>
          <a:p>
            <a:fld id="{35AC1C66-E081-4833-B8E4-0CD0348DA5A3}" type="datetimeFigureOut">
              <a:rPr lang="en-US" smtClean="0"/>
              <a:t>7/9/2026</a:t>
            </a:fld>
            <a:endParaRPr lang="en-US"/>
          </a:p>
        </p:txBody>
      </p:sp>
      <p:sp>
        <p:nvSpPr>
          <p:cNvPr id="5" name="Footer Placeholder 4">
            <a:extLst>
              <a:ext uri="{FF2B5EF4-FFF2-40B4-BE49-F238E27FC236}">
                <a16:creationId xmlns:a16="http://schemas.microsoft.com/office/drawing/2014/main" id="{E023DC81-9FCD-44C1-AA5B-A5658F8F81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05ACBB-32DC-4BE4-9530-768B31D6739E}"/>
              </a:ext>
            </a:extLst>
          </p:cNvPr>
          <p:cNvSpPr>
            <a:spLocks noGrp="1"/>
          </p:cNvSpPr>
          <p:nvPr>
            <p:ph type="sldNum" sz="quarter" idx="12"/>
          </p:nvPr>
        </p:nvSpPr>
        <p:spPr/>
        <p:txBody>
          <a:bodyPr/>
          <a:lstStyle/>
          <a:p>
            <a:fld id="{0AFBE4A8-E8B3-4919-B295-97F37C7CFC36}" type="slidenum">
              <a:rPr lang="en-US" smtClean="0"/>
              <a:t>‹#›</a:t>
            </a:fld>
            <a:endParaRPr lang="en-US"/>
          </a:p>
        </p:txBody>
      </p:sp>
    </p:spTree>
    <p:extLst>
      <p:ext uri="{BB962C8B-B14F-4D97-AF65-F5344CB8AC3E}">
        <p14:creationId xmlns:p14="http://schemas.microsoft.com/office/powerpoint/2010/main" val="606549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84C9B-7755-4C6F-ABBA-3DAE05C3D0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B2FB95-F74A-43EE-9885-26F16651566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E73E37-B570-4F3C-B338-488F2B2EA07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D617644-092E-447E-9698-78D2CB713769}"/>
              </a:ext>
            </a:extLst>
          </p:cNvPr>
          <p:cNvSpPr>
            <a:spLocks noGrp="1"/>
          </p:cNvSpPr>
          <p:nvPr>
            <p:ph type="dt" sz="half" idx="10"/>
          </p:nvPr>
        </p:nvSpPr>
        <p:spPr/>
        <p:txBody>
          <a:bodyPr/>
          <a:lstStyle/>
          <a:p>
            <a:fld id="{35AC1C66-E081-4833-B8E4-0CD0348DA5A3}" type="datetimeFigureOut">
              <a:rPr lang="en-US" smtClean="0"/>
              <a:t>7/9/2026</a:t>
            </a:fld>
            <a:endParaRPr lang="en-US"/>
          </a:p>
        </p:txBody>
      </p:sp>
      <p:sp>
        <p:nvSpPr>
          <p:cNvPr id="6" name="Footer Placeholder 5">
            <a:extLst>
              <a:ext uri="{FF2B5EF4-FFF2-40B4-BE49-F238E27FC236}">
                <a16:creationId xmlns:a16="http://schemas.microsoft.com/office/drawing/2014/main" id="{1CEAB1F8-6A6A-4927-AC1E-A6C109C7D9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B3DB31-3F97-4949-AED4-9E80D2D625C0}"/>
              </a:ext>
            </a:extLst>
          </p:cNvPr>
          <p:cNvSpPr>
            <a:spLocks noGrp="1"/>
          </p:cNvSpPr>
          <p:nvPr>
            <p:ph type="sldNum" sz="quarter" idx="12"/>
          </p:nvPr>
        </p:nvSpPr>
        <p:spPr/>
        <p:txBody>
          <a:bodyPr/>
          <a:lstStyle/>
          <a:p>
            <a:fld id="{0AFBE4A8-E8B3-4919-B295-97F37C7CFC36}" type="slidenum">
              <a:rPr lang="en-US" smtClean="0"/>
              <a:t>‹#›</a:t>
            </a:fld>
            <a:endParaRPr lang="en-US"/>
          </a:p>
        </p:txBody>
      </p:sp>
    </p:spTree>
    <p:extLst>
      <p:ext uri="{BB962C8B-B14F-4D97-AF65-F5344CB8AC3E}">
        <p14:creationId xmlns:p14="http://schemas.microsoft.com/office/powerpoint/2010/main" val="2972426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EBD12-1F25-4FEC-8659-47E28215FC1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53A2D15-85A0-45D4-9E08-6B6E503433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A952653-E7D5-4EFF-84B3-2AA0F553A45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809F4A3-1C44-4379-8567-26E7DB400F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9DD570-534F-4DE6-A74F-BA9B41F3905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530CDE-FAF3-4507-A4BA-90FC54B487B1}"/>
              </a:ext>
            </a:extLst>
          </p:cNvPr>
          <p:cNvSpPr>
            <a:spLocks noGrp="1"/>
          </p:cNvSpPr>
          <p:nvPr>
            <p:ph type="dt" sz="half" idx="10"/>
          </p:nvPr>
        </p:nvSpPr>
        <p:spPr/>
        <p:txBody>
          <a:bodyPr/>
          <a:lstStyle/>
          <a:p>
            <a:fld id="{35AC1C66-E081-4833-B8E4-0CD0348DA5A3}" type="datetimeFigureOut">
              <a:rPr lang="en-US" smtClean="0"/>
              <a:t>7/9/2026</a:t>
            </a:fld>
            <a:endParaRPr lang="en-US"/>
          </a:p>
        </p:txBody>
      </p:sp>
      <p:sp>
        <p:nvSpPr>
          <p:cNvPr id="8" name="Footer Placeholder 7">
            <a:extLst>
              <a:ext uri="{FF2B5EF4-FFF2-40B4-BE49-F238E27FC236}">
                <a16:creationId xmlns:a16="http://schemas.microsoft.com/office/drawing/2014/main" id="{842D3762-4DF6-4374-A600-19526A6A724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95CB71E-07C8-4871-A096-E299847D7B25}"/>
              </a:ext>
            </a:extLst>
          </p:cNvPr>
          <p:cNvSpPr>
            <a:spLocks noGrp="1"/>
          </p:cNvSpPr>
          <p:nvPr>
            <p:ph type="sldNum" sz="quarter" idx="12"/>
          </p:nvPr>
        </p:nvSpPr>
        <p:spPr/>
        <p:txBody>
          <a:bodyPr/>
          <a:lstStyle/>
          <a:p>
            <a:fld id="{0AFBE4A8-E8B3-4919-B295-97F37C7CFC36}" type="slidenum">
              <a:rPr lang="en-US" smtClean="0"/>
              <a:t>‹#›</a:t>
            </a:fld>
            <a:endParaRPr lang="en-US"/>
          </a:p>
        </p:txBody>
      </p:sp>
    </p:spTree>
    <p:extLst>
      <p:ext uri="{BB962C8B-B14F-4D97-AF65-F5344CB8AC3E}">
        <p14:creationId xmlns:p14="http://schemas.microsoft.com/office/powerpoint/2010/main" val="187499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C4E73-8E1C-4FFA-9CE7-B555970DC1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CA4AF55-B136-45DC-8319-1F7B125AF446}"/>
              </a:ext>
            </a:extLst>
          </p:cNvPr>
          <p:cNvSpPr>
            <a:spLocks noGrp="1"/>
          </p:cNvSpPr>
          <p:nvPr>
            <p:ph type="dt" sz="half" idx="10"/>
          </p:nvPr>
        </p:nvSpPr>
        <p:spPr/>
        <p:txBody>
          <a:bodyPr/>
          <a:lstStyle/>
          <a:p>
            <a:fld id="{35AC1C66-E081-4833-B8E4-0CD0348DA5A3}" type="datetimeFigureOut">
              <a:rPr lang="en-US" smtClean="0"/>
              <a:t>7/9/2026</a:t>
            </a:fld>
            <a:endParaRPr lang="en-US"/>
          </a:p>
        </p:txBody>
      </p:sp>
      <p:sp>
        <p:nvSpPr>
          <p:cNvPr id="4" name="Footer Placeholder 3">
            <a:extLst>
              <a:ext uri="{FF2B5EF4-FFF2-40B4-BE49-F238E27FC236}">
                <a16:creationId xmlns:a16="http://schemas.microsoft.com/office/drawing/2014/main" id="{5DECE813-A1C4-4BA2-A4BC-82A21FA0ED4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8F60909-CD6F-40AF-815A-D7D6239386A5}"/>
              </a:ext>
            </a:extLst>
          </p:cNvPr>
          <p:cNvSpPr>
            <a:spLocks noGrp="1"/>
          </p:cNvSpPr>
          <p:nvPr>
            <p:ph type="sldNum" sz="quarter" idx="12"/>
          </p:nvPr>
        </p:nvSpPr>
        <p:spPr/>
        <p:txBody>
          <a:bodyPr/>
          <a:lstStyle/>
          <a:p>
            <a:fld id="{0AFBE4A8-E8B3-4919-B295-97F37C7CFC36}" type="slidenum">
              <a:rPr lang="en-US" smtClean="0"/>
              <a:t>‹#›</a:t>
            </a:fld>
            <a:endParaRPr lang="en-US"/>
          </a:p>
        </p:txBody>
      </p:sp>
    </p:spTree>
    <p:extLst>
      <p:ext uri="{BB962C8B-B14F-4D97-AF65-F5344CB8AC3E}">
        <p14:creationId xmlns:p14="http://schemas.microsoft.com/office/powerpoint/2010/main" val="1466125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60CB0FB-BEBB-4889-845E-09CE66F270F8}"/>
              </a:ext>
            </a:extLst>
          </p:cNvPr>
          <p:cNvSpPr>
            <a:spLocks noGrp="1"/>
          </p:cNvSpPr>
          <p:nvPr>
            <p:ph type="dt" sz="half" idx="10"/>
          </p:nvPr>
        </p:nvSpPr>
        <p:spPr/>
        <p:txBody>
          <a:bodyPr/>
          <a:lstStyle/>
          <a:p>
            <a:fld id="{35AC1C66-E081-4833-B8E4-0CD0348DA5A3}" type="datetimeFigureOut">
              <a:rPr lang="en-US" smtClean="0"/>
              <a:t>7/9/2026</a:t>
            </a:fld>
            <a:endParaRPr lang="en-US"/>
          </a:p>
        </p:txBody>
      </p:sp>
      <p:sp>
        <p:nvSpPr>
          <p:cNvPr id="3" name="Footer Placeholder 2">
            <a:extLst>
              <a:ext uri="{FF2B5EF4-FFF2-40B4-BE49-F238E27FC236}">
                <a16:creationId xmlns:a16="http://schemas.microsoft.com/office/drawing/2014/main" id="{AF08D744-E10F-4468-8246-BDDE3FAC1A6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21E42C4-87C9-4543-AF1D-034D230601D4}"/>
              </a:ext>
            </a:extLst>
          </p:cNvPr>
          <p:cNvSpPr>
            <a:spLocks noGrp="1"/>
          </p:cNvSpPr>
          <p:nvPr>
            <p:ph type="sldNum" sz="quarter" idx="12"/>
          </p:nvPr>
        </p:nvSpPr>
        <p:spPr/>
        <p:txBody>
          <a:bodyPr/>
          <a:lstStyle/>
          <a:p>
            <a:fld id="{0AFBE4A8-E8B3-4919-B295-97F37C7CFC36}" type="slidenum">
              <a:rPr lang="en-US" smtClean="0"/>
              <a:t>‹#›</a:t>
            </a:fld>
            <a:endParaRPr lang="en-US"/>
          </a:p>
        </p:txBody>
      </p:sp>
    </p:spTree>
    <p:extLst>
      <p:ext uri="{BB962C8B-B14F-4D97-AF65-F5344CB8AC3E}">
        <p14:creationId xmlns:p14="http://schemas.microsoft.com/office/powerpoint/2010/main" val="2585701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24F14-345F-474B-BCE4-9BD9C56A29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580B924-096F-49AA-A3A5-D796A4C2AB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5F33550-4EA0-49F5-B074-728B4040B4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93AA96-FA30-4499-A0FF-DD2395BADE60}"/>
              </a:ext>
            </a:extLst>
          </p:cNvPr>
          <p:cNvSpPr>
            <a:spLocks noGrp="1"/>
          </p:cNvSpPr>
          <p:nvPr>
            <p:ph type="dt" sz="half" idx="10"/>
          </p:nvPr>
        </p:nvSpPr>
        <p:spPr/>
        <p:txBody>
          <a:bodyPr/>
          <a:lstStyle/>
          <a:p>
            <a:fld id="{35AC1C66-E081-4833-B8E4-0CD0348DA5A3}" type="datetimeFigureOut">
              <a:rPr lang="en-US" smtClean="0"/>
              <a:t>7/9/2026</a:t>
            </a:fld>
            <a:endParaRPr lang="en-US"/>
          </a:p>
        </p:txBody>
      </p:sp>
      <p:sp>
        <p:nvSpPr>
          <p:cNvPr id="6" name="Footer Placeholder 5">
            <a:extLst>
              <a:ext uri="{FF2B5EF4-FFF2-40B4-BE49-F238E27FC236}">
                <a16:creationId xmlns:a16="http://schemas.microsoft.com/office/drawing/2014/main" id="{256EA871-45D4-4320-88D5-E5A6AE9DD0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DA7FFE-A54F-4C37-BD44-04F92BED6559}"/>
              </a:ext>
            </a:extLst>
          </p:cNvPr>
          <p:cNvSpPr>
            <a:spLocks noGrp="1"/>
          </p:cNvSpPr>
          <p:nvPr>
            <p:ph type="sldNum" sz="quarter" idx="12"/>
          </p:nvPr>
        </p:nvSpPr>
        <p:spPr/>
        <p:txBody>
          <a:bodyPr/>
          <a:lstStyle/>
          <a:p>
            <a:fld id="{0AFBE4A8-E8B3-4919-B295-97F37C7CFC36}" type="slidenum">
              <a:rPr lang="en-US" smtClean="0"/>
              <a:t>‹#›</a:t>
            </a:fld>
            <a:endParaRPr lang="en-US"/>
          </a:p>
        </p:txBody>
      </p:sp>
    </p:spTree>
    <p:extLst>
      <p:ext uri="{BB962C8B-B14F-4D97-AF65-F5344CB8AC3E}">
        <p14:creationId xmlns:p14="http://schemas.microsoft.com/office/powerpoint/2010/main" val="10115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AAA62-E03E-4816-BA36-6FA8950163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C78A105-7B8F-4273-A24E-325B0FEEC1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892875E-3D3A-403E-84B0-FA82104D5C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94EE61-8C52-4276-A9BE-A178FBF42120}"/>
              </a:ext>
            </a:extLst>
          </p:cNvPr>
          <p:cNvSpPr>
            <a:spLocks noGrp="1"/>
          </p:cNvSpPr>
          <p:nvPr>
            <p:ph type="dt" sz="half" idx="10"/>
          </p:nvPr>
        </p:nvSpPr>
        <p:spPr/>
        <p:txBody>
          <a:bodyPr/>
          <a:lstStyle/>
          <a:p>
            <a:fld id="{35AC1C66-E081-4833-B8E4-0CD0348DA5A3}" type="datetimeFigureOut">
              <a:rPr lang="en-US" smtClean="0"/>
              <a:t>7/9/2026</a:t>
            </a:fld>
            <a:endParaRPr lang="en-US"/>
          </a:p>
        </p:txBody>
      </p:sp>
      <p:sp>
        <p:nvSpPr>
          <p:cNvPr id="6" name="Footer Placeholder 5">
            <a:extLst>
              <a:ext uri="{FF2B5EF4-FFF2-40B4-BE49-F238E27FC236}">
                <a16:creationId xmlns:a16="http://schemas.microsoft.com/office/drawing/2014/main" id="{755103A6-ECF4-483D-A72A-C3B99D1A15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1C2A91-FD05-4D0F-85B9-DEC8F7466986}"/>
              </a:ext>
            </a:extLst>
          </p:cNvPr>
          <p:cNvSpPr>
            <a:spLocks noGrp="1"/>
          </p:cNvSpPr>
          <p:nvPr>
            <p:ph type="sldNum" sz="quarter" idx="12"/>
          </p:nvPr>
        </p:nvSpPr>
        <p:spPr/>
        <p:txBody>
          <a:bodyPr/>
          <a:lstStyle/>
          <a:p>
            <a:fld id="{0AFBE4A8-E8B3-4919-B295-97F37C7CFC36}" type="slidenum">
              <a:rPr lang="en-US" smtClean="0"/>
              <a:t>‹#›</a:t>
            </a:fld>
            <a:endParaRPr lang="en-US"/>
          </a:p>
        </p:txBody>
      </p:sp>
    </p:spTree>
    <p:extLst>
      <p:ext uri="{BB962C8B-B14F-4D97-AF65-F5344CB8AC3E}">
        <p14:creationId xmlns:p14="http://schemas.microsoft.com/office/powerpoint/2010/main" val="238076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2.xml"/><Relationship Id="rId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AA4CFA-4BA8-451F-8247-AEB2BB2CA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84C2A3-7B95-4DD2-993A-52031F3C82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3F44E4-F348-4C94-BA0A-C74A3D23FC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AC1C66-E081-4833-B8E4-0CD0348DA5A3}" type="datetimeFigureOut">
              <a:rPr lang="en-US" smtClean="0"/>
              <a:t>7/9/2026</a:t>
            </a:fld>
            <a:endParaRPr lang="en-US"/>
          </a:p>
        </p:txBody>
      </p:sp>
      <p:sp>
        <p:nvSpPr>
          <p:cNvPr id="5" name="Footer Placeholder 4">
            <a:extLst>
              <a:ext uri="{FF2B5EF4-FFF2-40B4-BE49-F238E27FC236}">
                <a16:creationId xmlns:a16="http://schemas.microsoft.com/office/drawing/2014/main" id="{2D8C8D1D-F4BD-49D0-B64E-D8784E0F5A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2796F4-8D13-4515-86DB-67DB61B55A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FBE4A8-E8B3-4919-B295-97F37C7CFC36}" type="slidenum">
              <a:rPr lang="en-US" smtClean="0"/>
              <a:t>‹#›</a:t>
            </a:fld>
            <a:endParaRPr lang="en-US"/>
          </a:p>
        </p:txBody>
      </p:sp>
    </p:spTree>
    <p:extLst>
      <p:ext uri="{BB962C8B-B14F-4D97-AF65-F5344CB8AC3E}">
        <p14:creationId xmlns:p14="http://schemas.microsoft.com/office/powerpoint/2010/main" val="35518476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015E4FC-0499-1D67-ACC1-0A9060149BBB}"/>
              </a:ext>
              <a:ext uri="{C183D7F6-B498-43B3-948B-1728B52AA6E4}">
                <adec:decorative xmlns:adec="http://schemas.microsoft.com/office/drawing/2017/decorative" val="1"/>
              </a:ext>
            </a:extLst>
          </p:cNvPr>
          <p:cNvSpPr/>
          <p:nvPr userDrawn="1"/>
        </p:nvSpPr>
        <p:spPr>
          <a:xfrm>
            <a:off x="1" y="1"/>
            <a:ext cx="12192000" cy="1034143"/>
          </a:xfrm>
          <a:prstGeom prst="rect">
            <a:avLst/>
          </a:prstGeom>
          <a:gradFill flip="none" rotWithShape="1">
            <a:gsLst>
              <a:gs pos="0">
                <a:srgbClr val="002655"/>
              </a:gs>
              <a:gs pos="50000">
                <a:srgbClr val="004682"/>
              </a:gs>
              <a:gs pos="100000">
                <a:schemeClr val="accent1"/>
              </a:gs>
            </a:gsLst>
            <a:lin ang="16200000" scaled="1"/>
            <a:tileRect/>
          </a:gradFill>
        </p:spPr>
        <p:txBody>
          <a:bodyPr wrap="square" lIns="0" tIns="0" rIns="0" bIns="0" rtlCol="0"/>
          <a:lstStyle/>
          <a:p>
            <a:endParaRPr sz="4362"/>
          </a:p>
        </p:txBody>
      </p:sp>
      <p:pic>
        <p:nvPicPr>
          <p:cNvPr id="3" name="Graphic 2" descr="Texas Department of Transportation logo">
            <a:extLst>
              <a:ext uri="{FF2B5EF4-FFF2-40B4-BE49-F238E27FC236}">
                <a16:creationId xmlns:a16="http://schemas.microsoft.com/office/drawing/2014/main" id="{4A94801A-7C97-6488-BE81-A99981B68AE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72340" y="120322"/>
            <a:ext cx="4349339" cy="747281"/>
          </a:xfrm>
          <a:prstGeom prst="rect">
            <a:avLst/>
          </a:prstGeom>
        </p:spPr>
      </p:pic>
      <p:cxnSp>
        <p:nvCxnSpPr>
          <p:cNvPr id="6" name="Straight Connector 5">
            <a:extLst>
              <a:ext uri="{FF2B5EF4-FFF2-40B4-BE49-F238E27FC236}">
                <a16:creationId xmlns:a16="http://schemas.microsoft.com/office/drawing/2014/main" id="{01634CDD-1530-9271-7E48-678E1BD0ACEE}"/>
              </a:ext>
              <a:ext uri="{C183D7F6-B498-43B3-948B-1728B52AA6E4}">
                <adec:decorative xmlns:adec="http://schemas.microsoft.com/office/drawing/2017/decorative" val="1"/>
              </a:ext>
            </a:extLst>
          </p:cNvPr>
          <p:cNvCxnSpPr>
            <a:cxnSpLocks/>
          </p:cNvCxnSpPr>
          <p:nvPr userDrawn="1"/>
        </p:nvCxnSpPr>
        <p:spPr>
          <a:xfrm>
            <a:off x="0" y="1067869"/>
            <a:ext cx="1219200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9" name="object 24">
            <a:extLst>
              <a:ext uri="{FF2B5EF4-FFF2-40B4-BE49-F238E27FC236}">
                <a16:creationId xmlns:a16="http://schemas.microsoft.com/office/drawing/2014/main" id="{B527BFD6-4996-B8EB-661A-5AED05F3DE0D}"/>
              </a:ext>
            </a:extLst>
          </p:cNvPr>
          <p:cNvSpPr txBox="1"/>
          <p:nvPr userDrawn="1"/>
        </p:nvSpPr>
        <p:spPr>
          <a:xfrm>
            <a:off x="1" y="6392294"/>
            <a:ext cx="12192000" cy="465706"/>
          </a:xfrm>
          <a:prstGeom prst="rect">
            <a:avLst/>
          </a:prstGeom>
          <a:solidFill>
            <a:schemeClr val="accent1"/>
          </a:solidFill>
        </p:spPr>
        <p:txBody>
          <a:bodyPr vert="horz" wrap="square" lIns="0" tIns="76970" rIns="0" bIns="88669" rtlCol="0" anchor="ctr" anchorCtr="0">
            <a:noAutofit/>
          </a:bodyPr>
          <a:lstStyle/>
          <a:p>
            <a:pPr algn="ctr">
              <a:spcBef>
                <a:spcPts val="606"/>
              </a:spcBef>
            </a:pPr>
            <a:r>
              <a:rPr lang="en-US" sz="1571" spc="-73" dirty="0">
                <a:solidFill>
                  <a:srgbClr val="FFFFFF"/>
                </a:solidFill>
                <a:latin typeface="+mj-lt"/>
                <a:cs typeface="Franklin Gothic Demi Cond"/>
              </a:rPr>
              <a:t>Flood Assessment System for TxDOT (FAST) </a:t>
            </a:r>
            <a:endParaRPr sz="1571" spc="-73" dirty="0">
              <a:latin typeface="+mj-lt"/>
              <a:cs typeface="Franklin Gothic Demi Cond"/>
            </a:endParaRPr>
          </a:p>
        </p:txBody>
      </p:sp>
    </p:spTree>
    <p:extLst>
      <p:ext uri="{BB962C8B-B14F-4D97-AF65-F5344CB8AC3E}">
        <p14:creationId xmlns:p14="http://schemas.microsoft.com/office/powerpoint/2010/main" val="2748980424"/>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3477" rtl="0" eaLnBrk="1" latinLnBrk="0" hangingPunct="1">
        <a:lnSpc>
          <a:spcPct val="90000"/>
        </a:lnSpc>
        <a:spcBef>
          <a:spcPct val="0"/>
        </a:spcBef>
        <a:buNone/>
        <a:defRPr sz="2931" kern="1200">
          <a:solidFill>
            <a:schemeClr val="accent1"/>
          </a:solidFill>
          <a:latin typeface="+mj-lt"/>
          <a:ea typeface="+mj-ea"/>
          <a:cs typeface="+mj-cs"/>
        </a:defRPr>
      </a:lvl1pPr>
    </p:titleStyle>
    <p:bodyStyle>
      <a:lvl1pPr marL="304493" indent="-304493" algn="l" defTabSz="913477" rtl="0" eaLnBrk="1" latinLnBrk="0" hangingPunct="1">
        <a:lnSpc>
          <a:spcPct val="120000"/>
        </a:lnSpc>
        <a:spcBef>
          <a:spcPts val="999"/>
        </a:spcBef>
        <a:spcAft>
          <a:spcPts val="798"/>
        </a:spcAft>
        <a:buClr>
          <a:schemeClr val="accent1"/>
        </a:buClr>
        <a:buSzPct val="120000"/>
        <a:buFont typeface="Arial" panose="020B0604020202020204" pitchFamily="34" charset="0"/>
        <a:buChar char="•"/>
        <a:defRPr sz="1998" kern="1200">
          <a:solidFill>
            <a:schemeClr val="tx1"/>
          </a:solidFill>
          <a:latin typeface="+mn-lt"/>
          <a:ea typeface="+mn-ea"/>
          <a:cs typeface="+mn-cs"/>
        </a:defRPr>
      </a:lvl1pPr>
      <a:lvl2pPr marL="685107" indent="-304493" algn="l" defTabSz="913477" rtl="0" eaLnBrk="1" latinLnBrk="0" hangingPunct="1">
        <a:lnSpc>
          <a:spcPct val="120000"/>
        </a:lnSpc>
        <a:spcBef>
          <a:spcPts val="499"/>
        </a:spcBef>
        <a:spcAft>
          <a:spcPts val="798"/>
        </a:spcAft>
        <a:buClr>
          <a:schemeClr val="accent1"/>
        </a:buClr>
        <a:buFont typeface="Verdana" panose="020B0604030504040204" pitchFamily="34" charset="0"/>
        <a:buChar char="-"/>
        <a:defRPr sz="1998" kern="1200">
          <a:solidFill>
            <a:schemeClr val="tx1"/>
          </a:solidFill>
          <a:latin typeface="+mn-lt"/>
          <a:ea typeface="+mn-ea"/>
          <a:cs typeface="+mn-cs"/>
        </a:defRPr>
      </a:lvl2pPr>
      <a:lvl3pPr marL="1141847" indent="-304493" algn="l" defTabSz="913477" rtl="0" eaLnBrk="1" latinLnBrk="0" hangingPunct="1">
        <a:lnSpc>
          <a:spcPct val="120000"/>
        </a:lnSpc>
        <a:spcBef>
          <a:spcPts val="499"/>
        </a:spcBef>
        <a:spcAft>
          <a:spcPts val="798"/>
        </a:spcAft>
        <a:buClr>
          <a:schemeClr val="accent1"/>
        </a:buClr>
        <a:buFont typeface="Wingdings" panose="05000000000000000000" pitchFamily="2" charset="2"/>
        <a:buChar char="§"/>
        <a:defRPr sz="1998" kern="1200">
          <a:solidFill>
            <a:schemeClr val="tx1"/>
          </a:solidFill>
          <a:latin typeface="+mn-lt"/>
          <a:ea typeface="+mn-ea"/>
          <a:cs typeface="+mn-cs"/>
        </a:defRPr>
      </a:lvl3pPr>
      <a:lvl4pPr marL="1598586" indent="-304493" algn="l" defTabSz="913477" rtl="0" eaLnBrk="1" latinLnBrk="0" hangingPunct="1">
        <a:lnSpc>
          <a:spcPct val="120000"/>
        </a:lnSpc>
        <a:spcBef>
          <a:spcPts val="499"/>
        </a:spcBef>
        <a:spcAft>
          <a:spcPts val="798"/>
        </a:spcAft>
        <a:buClr>
          <a:schemeClr val="accent1"/>
        </a:buClr>
        <a:buFont typeface="Verdana" panose="020B0604030504040204" pitchFamily="34" charset="0"/>
        <a:buChar char="-"/>
        <a:defRPr sz="1998" kern="1200">
          <a:solidFill>
            <a:schemeClr val="tx1"/>
          </a:solidFill>
          <a:latin typeface="+mn-lt"/>
          <a:ea typeface="+mn-ea"/>
          <a:cs typeface="+mn-cs"/>
        </a:defRPr>
      </a:lvl4pPr>
      <a:lvl5pPr marL="2055322" indent="-304493" algn="l" defTabSz="913477" rtl="0" eaLnBrk="1" latinLnBrk="0" hangingPunct="1">
        <a:lnSpc>
          <a:spcPct val="120000"/>
        </a:lnSpc>
        <a:spcBef>
          <a:spcPts val="499"/>
        </a:spcBef>
        <a:spcAft>
          <a:spcPts val="798"/>
        </a:spcAft>
        <a:buClr>
          <a:srgbClr val="0056A9"/>
        </a:buClr>
        <a:buSzPct val="80000"/>
        <a:buFont typeface="Verdana" panose="020B0604030504040204" pitchFamily="34" charset="0"/>
        <a:buChar char="°"/>
        <a:defRPr sz="1998" kern="1200">
          <a:solidFill>
            <a:schemeClr val="tx1"/>
          </a:solidFill>
          <a:latin typeface="+mn-lt"/>
          <a:ea typeface="+mn-ea"/>
          <a:cs typeface="+mn-cs"/>
        </a:defRPr>
      </a:lvl5pPr>
      <a:lvl6pPr marL="2512060" indent="-228368" algn="l" defTabSz="913477" rtl="0" eaLnBrk="1" latinLnBrk="0" hangingPunct="1">
        <a:lnSpc>
          <a:spcPct val="90000"/>
        </a:lnSpc>
        <a:spcBef>
          <a:spcPts val="499"/>
        </a:spcBef>
        <a:buFont typeface="Arial" panose="020B0604020202020204" pitchFamily="34" charset="0"/>
        <a:buChar char="•"/>
        <a:defRPr sz="1799" kern="1200">
          <a:solidFill>
            <a:schemeClr val="tx1"/>
          </a:solidFill>
          <a:latin typeface="+mn-lt"/>
          <a:ea typeface="+mn-ea"/>
          <a:cs typeface="+mn-cs"/>
        </a:defRPr>
      </a:lvl6pPr>
      <a:lvl7pPr marL="2968798" indent="-228368" algn="l" defTabSz="913477" rtl="0" eaLnBrk="1" latinLnBrk="0" hangingPunct="1">
        <a:lnSpc>
          <a:spcPct val="90000"/>
        </a:lnSpc>
        <a:spcBef>
          <a:spcPts val="499"/>
        </a:spcBef>
        <a:buFont typeface="Arial" panose="020B0604020202020204" pitchFamily="34" charset="0"/>
        <a:buChar char="•"/>
        <a:defRPr sz="1799" kern="1200">
          <a:solidFill>
            <a:schemeClr val="tx1"/>
          </a:solidFill>
          <a:latin typeface="+mn-lt"/>
          <a:ea typeface="+mn-ea"/>
          <a:cs typeface="+mn-cs"/>
        </a:defRPr>
      </a:lvl7pPr>
      <a:lvl8pPr marL="3425536" indent="-228368" algn="l" defTabSz="913477" rtl="0" eaLnBrk="1" latinLnBrk="0" hangingPunct="1">
        <a:lnSpc>
          <a:spcPct val="90000"/>
        </a:lnSpc>
        <a:spcBef>
          <a:spcPts val="499"/>
        </a:spcBef>
        <a:buFont typeface="Arial" panose="020B0604020202020204" pitchFamily="34" charset="0"/>
        <a:buChar char="•"/>
        <a:defRPr sz="1799" kern="1200">
          <a:solidFill>
            <a:schemeClr val="tx1"/>
          </a:solidFill>
          <a:latin typeface="+mn-lt"/>
          <a:ea typeface="+mn-ea"/>
          <a:cs typeface="+mn-cs"/>
        </a:defRPr>
      </a:lvl8pPr>
      <a:lvl9pPr marL="3882278" indent="-228368" algn="l" defTabSz="913477" rtl="0" eaLnBrk="1" latinLnBrk="0" hangingPunct="1">
        <a:lnSpc>
          <a:spcPct val="90000"/>
        </a:lnSpc>
        <a:spcBef>
          <a:spcPts val="499"/>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3477" rtl="0" eaLnBrk="1" latinLnBrk="0" hangingPunct="1">
        <a:defRPr sz="1799" kern="1200">
          <a:solidFill>
            <a:schemeClr val="tx1"/>
          </a:solidFill>
          <a:latin typeface="+mn-lt"/>
          <a:ea typeface="+mn-ea"/>
          <a:cs typeface="+mn-cs"/>
        </a:defRPr>
      </a:lvl1pPr>
      <a:lvl2pPr marL="456736" algn="l" defTabSz="913477" rtl="0" eaLnBrk="1" latinLnBrk="0" hangingPunct="1">
        <a:defRPr sz="1799" kern="1200">
          <a:solidFill>
            <a:schemeClr val="tx1"/>
          </a:solidFill>
          <a:latin typeface="+mn-lt"/>
          <a:ea typeface="+mn-ea"/>
          <a:cs typeface="+mn-cs"/>
        </a:defRPr>
      </a:lvl2pPr>
      <a:lvl3pPr marL="913477" algn="l" defTabSz="913477" rtl="0" eaLnBrk="1" latinLnBrk="0" hangingPunct="1">
        <a:defRPr sz="1799" kern="1200">
          <a:solidFill>
            <a:schemeClr val="tx1"/>
          </a:solidFill>
          <a:latin typeface="+mn-lt"/>
          <a:ea typeface="+mn-ea"/>
          <a:cs typeface="+mn-cs"/>
        </a:defRPr>
      </a:lvl3pPr>
      <a:lvl4pPr marL="1370215" algn="l" defTabSz="913477" rtl="0" eaLnBrk="1" latinLnBrk="0" hangingPunct="1">
        <a:defRPr sz="1799" kern="1200">
          <a:solidFill>
            <a:schemeClr val="tx1"/>
          </a:solidFill>
          <a:latin typeface="+mn-lt"/>
          <a:ea typeface="+mn-ea"/>
          <a:cs typeface="+mn-cs"/>
        </a:defRPr>
      </a:lvl4pPr>
      <a:lvl5pPr marL="1826954" algn="l" defTabSz="913477" rtl="0" eaLnBrk="1" latinLnBrk="0" hangingPunct="1">
        <a:defRPr sz="1799" kern="1200">
          <a:solidFill>
            <a:schemeClr val="tx1"/>
          </a:solidFill>
          <a:latin typeface="+mn-lt"/>
          <a:ea typeface="+mn-ea"/>
          <a:cs typeface="+mn-cs"/>
        </a:defRPr>
      </a:lvl5pPr>
      <a:lvl6pPr marL="2283692" algn="l" defTabSz="913477" rtl="0" eaLnBrk="1" latinLnBrk="0" hangingPunct="1">
        <a:defRPr sz="1799" kern="1200">
          <a:solidFill>
            <a:schemeClr val="tx1"/>
          </a:solidFill>
          <a:latin typeface="+mn-lt"/>
          <a:ea typeface="+mn-ea"/>
          <a:cs typeface="+mn-cs"/>
        </a:defRPr>
      </a:lvl6pPr>
      <a:lvl7pPr marL="2740431" algn="l" defTabSz="913477" rtl="0" eaLnBrk="1" latinLnBrk="0" hangingPunct="1">
        <a:defRPr sz="1799" kern="1200">
          <a:solidFill>
            <a:schemeClr val="tx1"/>
          </a:solidFill>
          <a:latin typeface="+mn-lt"/>
          <a:ea typeface="+mn-ea"/>
          <a:cs typeface="+mn-cs"/>
        </a:defRPr>
      </a:lvl7pPr>
      <a:lvl8pPr marL="3197169" algn="l" defTabSz="913477" rtl="0" eaLnBrk="1" latinLnBrk="0" hangingPunct="1">
        <a:defRPr sz="1799" kern="1200">
          <a:solidFill>
            <a:schemeClr val="tx1"/>
          </a:solidFill>
          <a:latin typeface="+mn-lt"/>
          <a:ea typeface="+mn-ea"/>
          <a:cs typeface="+mn-cs"/>
        </a:defRPr>
      </a:lvl8pPr>
      <a:lvl9pPr marL="3653905" algn="l" defTabSz="913477"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bridges.txdot.kisters.cloud/"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s://bridges.txdot.kisters.cloud/training/fast/fast.html?district=14&amp;mode=nwm" TargetMode="External"/><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14.pn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microsoft.com/office/2007/relationships/hdphoto" Target="../media/hdphoto2.wdp"/><Relationship Id="rId5" Type="http://schemas.openxmlformats.org/officeDocument/2006/relationships/image" Target="../media/image34.pn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microsoft.com/office/2007/relationships/hdphoto" Target="../media/hdphoto2.wdp"/><Relationship Id="rId5" Type="http://schemas.openxmlformats.org/officeDocument/2006/relationships/image" Target="../media/image34.png"/><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42.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emf"/><Relationship Id="rId1" Type="http://schemas.openxmlformats.org/officeDocument/2006/relationships/slideLayout" Target="../slideLayouts/slideLayout6.xml"/><Relationship Id="rId5" Type="http://schemas.openxmlformats.org/officeDocument/2006/relationships/chart" Target="../charts/chart1.xml"/><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6.xml"/><Relationship Id="rId4" Type="http://schemas.openxmlformats.org/officeDocument/2006/relationships/image" Target="../media/image56.png"/></Relationships>
</file>

<file path=ppt/slides/_rels/slide4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hyperlink" Target="https://www.fhwa.dot.gov/bridge/pubs/hif22034.pdf" TargetMode="External"/><Relationship Id="rId2" Type="http://schemas.openxmlformats.org/officeDocument/2006/relationships/image" Target="../media/image59.png"/><Relationship Id="rId1" Type="http://schemas.openxmlformats.org/officeDocument/2006/relationships/slideLayout" Target="../slideLayouts/slideLayout6.xml"/><Relationship Id="rId4" Type="http://schemas.openxmlformats.org/officeDocument/2006/relationships/image" Target="../media/image60.png"/></Relationships>
</file>

<file path=ppt/slides/_rels/slide46.xml.rels><?xml version="1.0" encoding="UTF-8" standalone="yes"?>
<Relationships xmlns="http://schemas.openxmlformats.org/package/2006/relationships"><Relationship Id="rId3" Type="http://schemas.openxmlformats.org/officeDocument/2006/relationships/hyperlink" Target="https://www.fhwa.dot.gov/bridge/pubs/hif22034.pdf" TargetMode="External"/><Relationship Id="rId2" Type="http://schemas.openxmlformats.org/officeDocument/2006/relationships/image" Target="../media/image61.png"/><Relationship Id="rId1" Type="http://schemas.openxmlformats.org/officeDocument/2006/relationships/slideLayout" Target="../slideLayouts/slideLayout6.xml"/><Relationship Id="rId4" Type="http://schemas.openxmlformats.org/officeDocument/2006/relationships/image" Target="../media/image60.png"/></Relationships>
</file>

<file path=ppt/slides/_rels/slide4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6.xml"/><Relationship Id="rId5" Type="http://schemas.openxmlformats.org/officeDocument/2006/relationships/image" Target="../media/image65.png"/><Relationship Id="rId4" Type="http://schemas.openxmlformats.org/officeDocument/2006/relationships/image" Target="../media/image64.png"/></Relationships>
</file>

<file path=ppt/slides/_rels/slide48.xml.rels><?xml version="1.0" encoding="UTF-8" standalone="yes"?>
<Relationships xmlns="http://schemas.openxmlformats.org/package/2006/relationships"><Relationship Id="rId3" Type="http://schemas.openxmlformats.org/officeDocument/2006/relationships/hyperlink" Target="https://cfim.ornl.gov/data/t/bxw/alpha10/" TargetMode="External"/><Relationship Id="rId2" Type="http://schemas.openxmlformats.org/officeDocument/2006/relationships/image" Target="../media/image66.png"/><Relationship Id="rId1" Type="http://schemas.openxmlformats.org/officeDocument/2006/relationships/slideLayout" Target="../slideLayouts/slideLayout6.xml"/><Relationship Id="rId4" Type="http://schemas.openxmlformats.org/officeDocument/2006/relationships/image" Target="../media/image67.png"/></Relationships>
</file>

<file path=ppt/slides/_rels/slide4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6.xml"/><Relationship Id="rId4" Type="http://schemas.openxmlformats.org/officeDocument/2006/relationships/image" Target="../media/image7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6.xml"/><Relationship Id="rId4" Type="http://schemas.openxmlformats.org/officeDocument/2006/relationships/image" Target="../media/image73.png"/></Relationships>
</file>

<file path=ppt/slides/_rels/slide51.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6.xml"/><Relationship Id="rId6" Type="http://schemas.openxmlformats.org/officeDocument/2006/relationships/image" Target="../media/image80.png"/><Relationship Id="rId5" Type="http://schemas.openxmlformats.org/officeDocument/2006/relationships/image" Target="../media/image76.png"/><Relationship Id="rId4" Type="http://schemas.openxmlformats.org/officeDocument/2006/relationships/image" Target="../media/image79.png"/></Relationships>
</file>

<file path=ppt/slides/_rels/slide5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810.png"/><Relationship Id="rId1" Type="http://schemas.openxmlformats.org/officeDocument/2006/relationships/slideLayout" Target="../slideLayouts/slideLayout6.xml"/><Relationship Id="rId4" Type="http://schemas.openxmlformats.org/officeDocument/2006/relationships/image" Target="../media/image105.png"/></Relationships>
</file>

<file path=ppt/slides/_rels/slide5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6.xml"/><Relationship Id="rId4" Type="http://schemas.openxmlformats.org/officeDocument/2006/relationships/image" Target="../media/image83.png"/></Relationships>
</file>

<file path=ppt/slides/_rels/slide5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5.jpeg"/></Relationships>
</file>

<file path=ppt/slides/_rels/slide6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1.xml"/><Relationship Id="rId6" Type="http://schemas.openxmlformats.org/officeDocument/2006/relationships/image" Target="../media/image87.png"/><Relationship Id="rId5" Type="http://schemas.openxmlformats.org/officeDocument/2006/relationships/image" Target="../media/image91.png"/><Relationship Id="rId4" Type="http://schemas.openxmlformats.org/officeDocument/2006/relationships/image" Target="../media/image90.png"/></Relationships>
</file>

<file path=ppt/slides/_rels/slide61.xml.rels><?xml version="1.0" encoding="UTF-8" standalone="yes"?>
<Relationships xmlns="http://schemas.openxmlformats.org/package/2006/relationships"><Relationship Id="rId2" Type="http://schemas.openxmlformats.org/officeDocument/2006/relationships/image" Target="../media/image92.gif"/><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3.png"/><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63.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6.xml"/><Relationship Id="rId4" Type="http://schemas.openxmlformats.org/officeDocument/2006/relationships/image" Target="../media/image99.png"/></Relationships>
</file>

<file path=ppt/slides/_rels/slide64.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6.xml"/><Relationship Id="rId4" Type="http://schemas.openxmlformats.org/officeDocument/2006/relationships/image" Target="../media/image102.png"/></Relationships>
</file>

<file path=ppt/slides/_rels/slide65.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6.xml"/><Relationship Id="rId5" Type="http://schemas.openxmlformats.org/officeDocument/2006/relationships/image" Target="../media/image107.png"/><Relationship Id="rId4" Type="http://schemas.openxmlformats.org/officeDocument/2006/relationships/image" Target="../media/image106.png"/></Relationships>
</file>

<file path=ppt/slides/_rels/slide66.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6.xml"/><Relationship Id="rId4" Type="http://schemas.openxmlformats.org/officeDocument/2006/relationships/image" Target="../media/image110.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road with cars on it and a flooded road&#10;&#10;Description automatically generated">
            <a:extLst>
              <a:ext uri="{FF2B5EF4-FFF2-40B4-BE49-F238E27FC236}">
                <a16:creationId xmlns:a16="http://schemas.microsoft.com/office/drawing/2014/main" id="{D31C891F-1E66-715C-53DC-D749BCF03DC3}"/>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146612" y="-23639"/>
            <a:ext cx="9430871" cy="7202533"/>
          </a:xfrm>
          <a:prstGeom prst="rect">
            <a:avLst/>
          </a:prstGeom>
        </p:spPr>
      </p:pic>
      <p:sp>
        <p:nvSpPr>
          <p:cNvPr id="2" name="Rectangle 1">
            <a:extLst>
              <a:ext uri="{FF2B5EF4-FFF2-40B4-BE49-F238E27FC236}">
                <a16:creationId xmlns:a16="http://schemas.microsoft.com/office/drawing/2014/main" id="{51DE685F-6967-9B2C-F435-5B934275C45D}"/>
              </a:ext>
            </a:extLst>
          </p:cNvPr>
          <p:cNvSpPr/>
          <p:nvPr/>
        </p:nvSpPr>
        <p:spPr>
          <a:xfrm>
            <a:off x="0" y="-66443"/>
            <a:ext cx="6023728" cy="7202534"/>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4" name="Straight Connector 3">
            <a:extLst>
              <a:ext uri="{FF2B5EF4-FFF2-40B4-BE49-F238E27FC236}">
                <a16:creationId xmlns:a16="http://schemas.microsoft.com/office/drawing/2014/main" id="{F2D2060F-6A55-E1C3-608F-9B0889B13350}"/>
              </a:ext>
            </a:extLst>
          </p:cNvPr>
          <p:cNvCxnSpPr>
            <a:cxnSpLocks/>
          </p:cNvCxnSpPr>
          <p:nvPr/>
        </p:nvCxnSpPr>
        <p:spPr>
          <a:xfrm>
            <a:off x="475990" y="4821566"/>
            <a:ext cx="521320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9">
            <a:extLst>
              <a:ext uri="{FF2B5EF4-FFF2-40B4-BE49-F238E27FC236}">
                <a16:creationId xmlns:a16="http://schemas.microsoft.com/office/drawing/2014/main" id="{C395711F-9BAE-86E6-8B80-BC90C1B935B5}"/>
              </a:ext>
            </a:extLst>
          </p:cNvPr>
          <p:cNvSpPr txBox="1">
            <a:spLocks/>
          </p:cNvSpPr>
          <p:nvPr/>
        </p:nvSpPr>
        <p:spPr>
          <a:xfrm>
            <a:off x="374839" y="5020870"/>
            <a:ext cx="7886700" cy="457201"/>
          </a:xfrm>
          <a:prstGeom prst="rect">
            <a:avLst/>
          </a:prstGeom>
        </p:spPr>
        <p:txBody>
          <a:bodyPr vert="horz" lIns="91440" tIns="45720" rIns="91440" bIns="45720" rtlCol="0">
            <a:noAutofit/>
          </a:bodyPr>
          <a:lstStyle>
            <a:defPPr>
              <a:defRPr lang="en-US"/>
            </a:defPPr>
            <a:lvl1pPr indent="0" fontAlgn="auto">
              <a:lnSpc>
                <a:spcPct val="90000"/>
              </a:lnSpc>
              <a:spcBef>
                <a:spcPts val="1000"/>
              </a:spcBef>
              <a:spcAft>
                <a:spcPts val="0"/>
              </a:spcAft>
              <a:buFont typeface="Arial"/>
              <a:buNone/>
              <a:defRPr sz="4000" b="0" i="0" baseline="0">
                <a:latin typeface="Calibri Light" panose="020F0302020204030204" pitchFamily="34" charset="0"/>
                <a:ea typeface="Calibri Light" panose="020F0302020204030204" pitchFamily="34" charset="0"/>
                <a:cs typeface="Calibri Light" panose="020F0302020204030204" pitchFamily="34" charset="0"/>
              </a:defRPr>
            </a:lvl1pPr>
            <a:lvl2pPr marL="685800" indent="-228600">
              <a:lnSpc>
                <a:spcPct val="90000"/>
              </a:lnSpc>
              <a:spcBef>
                <a:spcPts val="500"/>
              </a:spcBef>
              <a:buFont typeface="Arial"/>
              <a:buChar char="•"/>
              <a:defRPr sz="2400" b="0" i="0">
                <a:solidFill>
                  <a:schemeClr val="bg1"/>
                </a:solidFill>
                <a:latin typeface="Arial" charset="0"/>
                <a:ea typeface="Arial" charset="0"/>
                <a:cs typeface="Arial" charset="0"/>
              </a:defRPr>
            </a:lvl2pPr>
            <a:lvl3pPr marL="1143000" indent="-228600">
              <a:lnSpc>
                <a:spcPct val="90000"/>
              </a:lnSpc>
              <a:spcBef>
                <a:spcPts val="500"/>
              </a:spcBef>
              <a:buFont typeface="Arial"/>
              <a:buChar char="•"/>
              <a:defRPr sz="2000" b="0" i="0">
                <a:solidFill>
                  <a:schemeClr val="bg1"/>
                </a:solidFill>
                <a:latin typeface="Arial" charset="0"/>
                <a:ea typeface="Arial" charset="0"/>
                <a:cs typeface="Arial" charset="0"/>
              </a:defRPr>
            </a:lvl3pPr>
            <a:lvl4pPr marL="1600200" indent="-228600">
              <a:lnSpc>
                <a:spcPct val="90000"/>
              </a:lnSpc>
              <a:spcBef>
                <a:spcPts val="500"/>
              </a:spcBef>
              <a:buFont typeface="Arial"/>
              <a:buChar char="•"/>
              <a:defRPr b="0" i="0">
                <a:solidFill>
                  <a:schemeClr val="bg1"/>
                </a:solidFill>
                <a:latin typeface="Arial" charset="0"/>
                <a:ea typeface="Arial" charset="0"/>
                <a:cs typeface="Arial" charset="0"/>
              </a:defRPr>
            </a:lvl4pPr>
            <a:lvl5pPr marL="2057400" indent="-228600">
              <a:lnSpc>
                <a:spcPct val="90000"/>
              </a:lnSpc>
              <a:spcBef>
                <a:spcPts val="500"/>
              </a:spcBef>
              <a:buFont typeface="Arial"/>
              <a:buChar char="•"/>
              <a:defRPr b="0" i="0">
                <a:solidFill>
                  <a:schemeClr val="bg1"/>
                </a:solidFill>
                <a:latin typeface="Arial" charset="0"/>
                <a:ea typeface="Arial" charset="0"/>
                <a:cs typeface="Arial" charset="0"/>
              </a:defRPr>
            </a:lvl5pPr>
            <a:lvl6pPr marL="2514600" indent="-228600">
              <a:lnSpc>
                <a:spcPct val="90000"/>
              </a:lnSpc>
              <a:spcBef>
                <a:spcPts val="500"/>
              </a:spcBef>
              <a:buFont typeface="Arial"/>
              <a:buChar char="•"/>
            </a:lvl6pPr>
            <a:lvl7pPr marL="2971800" indent="-228600">
              <a:lnSpc>
                <a:spcPct val="90000"/>
              </a:lnSpc>
              <a:spcBef>
                <a:spcPts val="500"/>
              </a:spcBef>
              <a:buFont typeface="Arial"/>
              <a:buChar char="•"/>
            </a:lvl7pPr>
            <a:lvl8pPr marL="3429000" indent="-228600">
              <a:lnSpc>
                <a:spcPct val="90000"/>
              </a:lnSpc>
              <a:spcBef>
                <a:spcPts val="500"/>
              </a:spcBef>
              <a:buFont typeface="Arial"/>
              <a:buChar char="•"/>
            </a:lvl8pPr>
            <a:lvl9pPr marL="3886200" indent="-228600">
              <a:lnSpc>
                <a:spcPct val="90000"/>
              </a:lnSpc>
              <a:spcBef>
                <a:spcPts val="500"/>
              </a:spcBef>
              <a:buFont typeface="Arial"/>
              <a:buChar cha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2400" b="0" i="0" u="none" strike="noStrike" kern="1200" cap="none" spc="0" normalizeH="0" baseline="0" noProof="0" dirty="0">
                <a:ln>
                  <a:noFill/>
                </a:ln>
                <a:solidFill>
                  <a:prstClr val="white"/>
                </a:solidFill>
                <a:effectLst/>
                <a:uLnTx/>
                <a:uFillTx/>
                <a:latin typeface="Calibri Light" panose="020F0302020204030204" pitchFamily="34" charset="0"/>
                <a:ea typeface="Calibri Light" panose="020F0302020204030204" pitchFamily="34" charset="0"/>
                <a:cs typeface="Calibri Light" panose="020F0302020204030204" pitchFamily="34" charset="0"/>
              </a:rPr>
              <a:t>The University of Texas at Austin</a:t>
            </a:r>
          </a:p>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2400" b="0" i="0" u="none" strike="noStrike" kern="1200" cap="none" spc="0" normalizeH="0" baseline="0" noProof="0" dirty="0">
                <a:ln>
                  <a:noFill/>
                </a:ln>
                <a:solidFill>
                  <a:prstClr val="white"/>
                </a:solidFill>
                <a:effectLst/>
                <a:uLnTx/>
                <a:uFillTx/>
                <a:latin typeface="Calibri Light" panose="020F0302020204030204" pitchFamily="34" charset="0"/>
                <a:ea typeface="Calibri Light" panose="020F0302020204030204" pitchFamily="34" charset="0"/>
                <a:cs typeface="Calibri Light" panose="020F0302020204030204" pitchFamily="34" charset="0"/>
              </a:rPr>
              <a:t>US Geological Survey</a:t>
            </a:r>
          </a:p>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2400" b="0" i="0" u="none" strike="noStrike" kern="1200" cap="none" spc="0" normalizeH="0" baseline="0" noProof="0" dirty="0">
                <a:ln>
                  <a:noFill/>
                </a:ln>
                <a:solidFill>
                  <a:prstClr val="white"/>
                </a:solidFill>
                <a:effectLst/>
                <a:uLnTx/>
                <a:uFillTx/>
                <a:latin typeface="Calibri Light" panose="020F0302020204030204" pitchFamily="34" charset="0"/>
                <a:ea typeface="Calibri Light" panose="020F0302020204030204" pitchFamily="34" charset="0"/>
                <a:cs typeface="Calibri Light" panose="020F0302020204030204" pitchFamily="34" charset="0"/>
              </a:rPr>
              <a:t>KISTERS </a:t>
            </a:r>
          </a:p>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2400" b="0" i="0" u="none" strike="noStrike" kern="1200" cap="none" spc="0" normalizeH="0" baseline="0" noProof="0" dirty="0">
                <a:ln>
                  <a:noFill/>
                </a:ln>
                <a:solidFill>
                  <a:prstClr val="white"/>
                </a:solidFill>
                <a:effectLst/>
                <a:uLnTx/>
                <a:uFillTx/>
                <a:latin typeface="Calibri Light" panose="020F0302020204030204" pitchFamily="34" charset="0"/>
                <a:ea typeface="Calibri Light" panose="020F0302020204030204" pitchFamily="34" charset="0"/>
                <a:cs typeface="Calibri Light" panose="020F0302020204030204" pitchFamily="34" charset="0"/>
              </a:rPr>
              <a:t>ESRI</a:t>
            </a:r>
          </a:p>
        </p:txBody>
      </p:sp>
      <p:sp>
        <p:nvSpPr>
          <p:cNvPr id="6" name="Text Placeholder 9">
            <a:extLst>
              <a:ext uri="{FF2B5EF4-FFF2-40B4-BE49-F238E27FC236}">
                <a16:creationId xmlns:a16="http://schemas.microsoft.com/office/drawing/2014/main" id="{E4E82C2C-26F5-6274-CECD-F3D9FACDCF2B}"/>
              </a:ext>
            </a:extLst>
          </p:cNvPr>
          <p:cNvSpPr txBox="1">
            <a:spLocks/>
          </p:cNvSpPr>
          <p:nvPr/>
        </p:nvSpPr>
        <p:spPr>
          <a:xfrm>
            <a:off x="9797303" y="6359431"/>
            <a:ext cx="2277035" cy="389296"/>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1600" b="0" i="0" kern="1200" baseline="0">
                <a:solidFill>
                  <a:schemeClr val="bg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a:buChar char="•"/>
              <a:defRPr sz="2400" b="0" i="0" kern="1200">
                <a:solidFill>
                  <a:schemeClr val="bg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Arial"/>
              <a:buChar char="•"/>
              <a:defRPr sz="2000" b="0" i="0" kern="1200">
                <a:solidFill>
                  <a:schemeClr val="bg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Arial"/>
              <a:buChar char="•"/>
              <a:defRPr sz="1800" b="0" i="0" kern="1200">
                <a:solidFill>
                  <a:schemeClr val="bg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Arial"/>
              <a:buChar char="•"/>
              <a:defRPr sz="1800" b="0" i="0" kern="1200">
                <a:solidFill>
                  <a:schemeClr val="bg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a:buNone/>
              <a:tabLst/>
              <a:defRPr/>
            </a:pPr>
            <a:endParaRPr kumimoji="0" lang="en-US" sz="1200" b="0" i="0" u="none" strike="noStrike" kern="1200" cap="none" spc="0" normalizeH="0" baseline="0" noProof="0" dirty="0">
              <a:ln>
                <a:noFill/>
              </a:ln>
              <a:solidFill>
                <a:prstClr val="black"/>
              </a:solidFill>
              <a:effectLst/>
              <a:uLnTx/>
              <a:uFillTx/>
              <a:latin typeface="Arial" charset="0"/>
              <a:cs typeface="Arial" charset="0"/>
            </a:endParaRPr>
          </a:p>
        </p:txBody>
      </p:sp>
      <p:sp>
        <p:nvSpPr>
          <p:cNvPr id="7" name="Title Placeholder 7">
            <a:extLst>
              <a:ext uri="{FF2B5EF4-FFF2-40B4-BE49-F238E27FC236}">
                <a16:creationId xmlns:a16="http://schemas.microsoft.com/office/drawing/2014/main" id="{F3F2CEAA-D140-8382-C8F0-CC42E9FB5DA7}"/>
              </a:ext>
            </a:extLst>
          </p:cNvPr>
          <p:cNvSpPr txBox="1">
            <a:spLocks/>
          </p:cNvSpPr>
          <p:nvPr/>
        </p:nvSpPr>
        <p:spPr>
          <a:xfrm>
            <a:off x="374839" y="1225992"/>
            <a:ext cx="12998376" cy="2721457"/>
          </a:xfrm>
          <a:prstGeom prst="rect">
            <a:avLst/>
          </a:prstGeom>
        </p:spPr>
        <p:txBody>
          <a:bodyPr vert="horz" wrap="square" lIns="91440" tIns="45720" rIns="91440" bIns="45720" rtlCol="0" anchor="b">
            <a:noAutofit/>
          </a:bodyPr>
          <a:lstStyle>
            <a:lvl1pPr algn="l" defTabSz="914400" rtl="0" eaLnBrk="1" latinLnBrk="0" hangingPunct="1">
              <a:lnSpc>
                <a:spcPts val="4000"/>
              </a:lnSpc>
              <a:spcBef>
                <a:spcPct val="0"/>
              </a:spcBef>
              <a:buNone/>
              <a:defRPr sz="4800" b="1" i="0" kern="800" cap="all" normalizeH="0" baseline="0">
                <a:solidFill>
                  <a:schemeClr val="bg1"/>
                </a:solidFill>
                <a:latin typeface="Arial Black" charset="0"/>
                <a:ea typeface="Arial Black" charset="0"/>
                <a:cs typeface="Arial Black"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6000" b="1" i="0" u="none" strike="noStrike" kern="800" cap="all" spc="0" normalizeH="0" baseline="0" noProof="0" dirty="0">
                <a:ln>
                  <a:noFill/>
                </a:ln>
                <a:solidFill>
                  <a:prstClr val="white"/>
                </a:solidFill>
                <a:effectLst/>
                <a:uLnTx/>
                <a:uFillTx/>
                <a:latin typeface="Arial Black" charset="0"/>
              </a:rPr>
              <a:t>Quarterly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6000" b="1" i="0" u="none" strike="noStrike" kern="800" cap="all" spc="0" normalizeH="0" baseline="0" noProof="0" dirty="0">
                <a:ln>
                  <a:noFill/>
                </a:ln>
                <a:solidFill>
                  <a:prstClr val="white"/>
                </a:solidFill>
                <a:effectLst/>
                <a:uLnTx/>
                <a:uFillTx/>
                <a:latin typeface="Arial Black" charset="0"/>
              </a:rPr>
              <a:t>Review </a:t>
            </a:r>
          </a:p>
        </p:txBody>
      </p:sp>
      <p:sp>
        <p:nvSpPr>
          <p:cNvPr id="8" name="Text Placeholder 9">
            <a:extLst>
              <a:ext uri="{FF2B5EF4-FFF2-40B4-BE49-F238E27FC236}">
                <a16:creationId xmlns:a16="http://schemas.microsoft.com/office/drawing/2014/main" id="{8C6FDB7F-5AB6-0BD0-7214-CA1EAA29020D}"/>
              </a:ext>
            </a:extLst>
          </p:cNvPr>
          <p:cNvSpPr txBox="1">
            <a:spLocks/>
          </p:cNvSpPr>
          <p:nvPr/>
        </p:nvSpPr>
        <p:spPr>
          <a:xfrm>
            <a:off x="374839" y="148945"/>
            <a:ext cx="4455069" cy="195479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1400" b="0" i="0" kern="1200" baseline="0">
                <a:solidFill>
                  <a:schemeClr val="bg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a:buChar char="•"/>
              <a:defRPr sz="2400" b="0" i="0" kern="1200">
                <a:solidFill>
                  <a:schemeClr val="bg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Arial"/>
              <a:buChar char="•"/>
              <a:defRPr sz="2000" b="0" i="0" kern="1200">
                <a:solidFill>
                  <a:schemeClr val="bg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Arial"/>
              <a:buChar char="•"/>
              <a:defRPr sz="1800" b="0" i="0" kern="1200">
                <a:solidFill>
                  <a:schemeClr val="bg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Arial"/>
              <a:buChar char="•"/>
              <a:defRPr sz="1800" b="0" i="0" kern="1200">
                <a:solidFill>
                  <a:schemeClr val="bg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3200" b="1" i="0" u="none" strike="noStrike" kern="1200" cap="none" spc="0" normalizeH="0" baseline="0" noProof="0" dirty="0">
                <a:ln>
                  <a:noFill/>
                </a:ln>
                <a:solidFill>
                  <a:prstClr val="white"/>
                </a:solidFill>
                <a:effectLst/>
                <a:uLnTx/>
                <a:uFillTx/>
                <a:latin typeface="Calibri Light" panose="020F0302020204030204"/>
                <a:ea typeface="+mn-ea"/>
                <a:cs typeface="Arial" charset="0"/>
              </a:rPr>
              <a:t>TxDOT Project 0-7095-01</a:t>
            </a:r>
          </a:p>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3200" b="1" i="0" u="none" strike="noStrike" kern="1200" cap="none" spc="0" normalizeH="0" baseline="0" noProof="0" dirty="0">
                <a:ln>
                  <a:noFill/>
                </a:ln>
                <a:solidFill>
                  <a:prstClr val="white"/>
                </a:solidFill>
                <a:effectLst/>
                <a:uLnTx/>
                <a:uFillTx/>
                <a:latin typeface="Calibri Light" panose="020F0302020204030204"/>
                <a:ea typeface="+mn-ea"/>
                <a:cs typeface="Arial" charset="0"/>
              </a:rPr>
              <a:t>Flood Assessment System for TxDOT (FAST)</a:t>
            </a:r>
          </a:p>
          <a:p>
            <a:pPr marL="0" marR="0" lvl="0" indent="0" algn="l" defTabSz="914400" rtl="0" eaLnBrk="1" fontAlgn="auto" latinLnBrk="0" hangingPunct="1">
              <a:lnSpc>
                <a:spcPct val="90000"/>
              </a:lnSpc>
              <a:spcBef>
                <a:spcPts val="1000"/>
              </a:spcBef>
              <a:spcAft>
                <a:spcPts val="0"/>
              </a:spcAft>
              <a:buClrTx/>
              <a:buSzTx/>
              <a:buFont typeface="Arial"/>
              <a:buNone/>
              <a:tabLst/>
              <a:defRPr/>
            </a:pPr>
            <a:endParaRPr kumimoji="0" lang="en-US" sz="3200" b="1" i="0" u="none" strike="noStrike" kern="1200" cap="none" spc="0" normalizeH="0" baseline="0" noProof="0" dirty="0">
              <a:ln>
                <a:noFill/>
              </a:ln>
              <a:solidFill>
                <a:prstClr val="white"/>
              </a:solidFill>
              <a:effectLst/>
              <a:uLnTx/>
              <a:uFillTx/>
              <a:latin typeface="Calibri Light" panose="020F0302020204030204"/>
              <a:ea typeface="+mn-ea"/>
              <a:cs typeface="Arial" charset="0"/>
            </a:endParaRPr>
          </a:p>
        </p:txBody>
      </p:sp>
      <p:sp>
        <p:nvSpPr>
          <p:cNvPr id="17" name="TextBox 16">
            <a:extLst>
              <a:ext uri="{FF2B5EF4-FFF2-40B4-BE49-F238E27FC236}">
                <a16:creationId xmlns:a16="http://schemas.microsoft.com/office/drawing/2014/main" id="{B6AB5786-509D-A6BE-B092-BEF5961E083B}"/>
              </a:ext>
            </a:extLst>
          </p:cNvPr>
          <p:cNvSpPr txBox="1"/>
          <p:nvPr/>
        </p:nvSpPr>
        <p:spPr>
          <a:xfrm>
            <a:off x="437034" y="3777420"/>
            <a:ext cx="668767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Light" panose="020F0302020204030204"/>
                <a:ea typeface="+mn-ea"/>
                <a:cs typeface="+mn-cs"/>
              </a:rPr>
              <a:t>8 July 2026</a:t>
            </a:r>
          </a:p>
        </p:txBody>
      </p:sp>
    </p:spTree>
    <p:extLst>
      <p:ext uri="{BB962C8B-B14F-4D97-AF65-F5344CB8AC3E}">
        <p14:creationId xmlns:p14="http://schemas.microsoft.com/office/powerpoint/2010/main" val="615449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5B20E-3860-94C8-C2DE-CC322BD561D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9B4CAC2-2525-867F-C148-7B165842281A}"/>
              </a:ext>
            </a:extLst>
          </p:cNvPr>
          <p:cNvSpPr txBox="1"/>
          <p:nvPr/>
        </p:nvSpPr>
        <p:spPr>
          <a:xfrm>
            <a:off x="1061532" y="5724651"/>
            <a:ext cx="10405266" cy="1200329"/>
          </a:xfrm>
          <a:prstGeom prst="rect">
            <a:avLst/>
          </a:prstGeom>
          <a:noFill/>
        </p:spPr>
        <p:txBody>
          <a:bodyPr wrap="square">
            <a:spAutoFit/>
          </a:bodyPr>
          <a:lstStyle/>
          <a:p>
            <a:pPr algn="ctr"/>
            <a:r>
              <a:rPr lang="en-US" sz="3600" dirty="0">
                <a:hlinkClick r:id="rId3"/>
              </a:rPr>
              <a:t>https://bridges.txdot.kisters.cloud/</a:t>
            </a:r>
            <a:endParaRPr lang="en-US" sz="3600" dirty="0"/>
          </a:p>
          <a:p>
            <a:pPr algn="ctr"/>
            <a:endParaRPr lang="en-US" sz="3600" dirty="0"/>
          </a:p>
        </p:txBody>
      </p:sp>
      <p:pic>
        <p:nvPicPr>
          <p:cNvPr id="6" name="Picture 5">
            <a:extLst>
              <a:ext uri="{FF2B5EF4-FFF2-40B4-BE49-F238E27FC236}">
                <a16:creationId xmlns:a16="http://schemas.microsoft.com/office/drawing/2014/main" id="{6EB3ACC4-630E-56ED-5C9E-E8DC5BFA4C6F}"/>
              </a:ext>
            </a:extLst>
          </p:cNvPr>
          <p:cNvPicPr>
            <a:picLocks noChangeAspect="1"/>
          </p:cNvPicPr>
          <p:nvPr/>
        </p:nvPicPr>
        <p:blipFill>
          <a:blip r:embed="rId4"/>
          <a:stretch>
            <a:fillRect/>
          </a:stretch>
        </p:blipFill>
        <p:spPr>
          <a:xfrm>
            <a:off x="893367" y="1133349"/>
            <a:ext cx="10405266" cy="4388059"/>
          </a:xfrm>
          <a:prstGeom prst="rect">
            <a:avLst/>
          </a:prstGeom>
          <a:ln>
            <a:solidFill>
              <a:schemeClr val="tx1"/>
            </a:solidFill>
          </a:ln>
        </p:spPr>
      </p:pic>
      <p:sp>
        <p:nvSpPr>
          <p:cNvPr id="8" name="TextBox 7">
            <a:extLst>
              <a:ext uri="{FF2B5EF4-FFF2-40B4-BE49-F238E27FC236}">
                <a16:creationId xmlns:a16="http://schemas.microsoft.com/office/drawing/2014/main" id="{98229DE8-117C-418C-535E-3382F34826A6}"/>
              </a:ext>
            </a:extLst>
          </p:cNvPr>
          <p:cNvSpPr txBox="1"/>
          <p:nvPr/>
        </p:nvSpPr>
        <p:spPr>
          <a:xfrm>
            <a:off x="0" y="184210"/>
            <a:ext cx="12192000" cy="584775"/>
          </a:xfrm>
          <a:prstGeom prst="rect">
            <a:avLst/>
          </a:prstGeom>
          <a:solidFill>
            <a:schemeClr val="accent1">
              <a:lumMod val="75000"/>
            </a:schemeClr>
          </a:solidFill>
        </p:spPr>
        <p:txBody>
          <a:bodyPr wrap="square">
            <a:spAutoFit/>
          </a:bodyPr>
          <a:lstStyle/>
          <a:p>
            <a:pPr marL="457200" marR="0" lvl="1" indent="0" defTabSz="914400" rtl="0" eaLnBrk="1" fontAlgn="auto" latinLnBrk="0" hangingPunct="1">
              <a:lnSpc>
                <a:spcPct val="100000"/>
              </a:lnSpc>
              <a:spcBef>
                <a:spcPts val="0"/>
              </a:spcBef>
              <a:spcAft>
                <a:spcPts val="0"/>
              </a:spcAft>
              <a:buClrTx/>
              <a:buSzTx/>
              <a:buFontTx/>
              <a:buNone/>
              <a:tabLst/>
              <a:defRPr/>
            </a:pPr>
            <a:r>
              <a:rPr lang="en-US" sz="3200" b="1" dirty="0">
                <a:solidFill>
                  <a:prstClr val="white"/>
                </a:solidFill>
                <a:latin typeface="Aptos Display" panose="020B0004020202020204" pitchFamily="34" charset="0"/>
              </a:rPr>
              <a:t>Live Demo</a:t>
            </a:r>
          </a:p>
        </p:txBody>
      </p:sp>
    </p:spTree>
    <p:extLst>
      <p:ext uri="{BB962C8B-B14F-4D97-AF65-F5344CB8AC3E}">
        <p14:creationId xmlns:p14="http://schemas.microsoft.com/office/powerpoint/2010/main" val="6438428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E67CC-2694-A105-4894-05AA07539B34}"/>
            </a:ext>
          </a:extLst>
        </p:cNvPr>
        <p:cNvGrpSpPr/>
        <p:nvPr/>
      </p:nvGrpSpPr>
      <p:grpSpPr>
        <a:xfrm>
          <a:off x="0" y="0"/>
          <a:ext cx="0" cy="0"/>
          <a:chOff x="0" y="0"/>
          <a:chExt cx="0" cy="0"/>
        </a:xfrm>
      </p:grpSpPr>
      <p:sp>
        <p:nvSpPr>
          <p:cNvPr id="2" name="object 13">
            <a:extLst>
              <a:ext uri="{FF2B5EF4-FFF2-40B4-BE49-F238E27FC236}">
                <a16:creationId xmlns:a16="http://schemas.microsoft.com/office/drawing/2014/main" id="{586A1A07-7924-FF35-92E0-9A3712EA3F3D}"/>
              </a:ext>
            </a:extLst>
          </p:cNvPr>
          <p:cNvSpPr txBox="1">
            <a:spLocks/>
          </p:cNvSpPr>
          <p:nvPr/>
        </p:nvSpPr>
        <p:spPr>
          <a:xfrm>
            <a:off x="-149376" y="1344182"/>
            <a:ext cx="4984290" cy="1286945"/>
          </a:xfrm>
          <a:prstGeom prst="rect">
            <a:avLst/>
          </a:prstGeom>
          <a:noFill/>
          <a:ln>
            <a:noFill/>
            <a:prstDash/>
          </a:ln>
          <a:effectLst/>
        </p:spPr>
        <p:txBody>
          <a:bodyPr rot="0" spcFirstLastPara="0" vertOverflow="overflow" horzOverflow="overflow" vert="horz" wrap="square" lIns="0" tIns="30788" rIns="0" bIns="0" numCol="1" spcCol="0" rtlCol="0" fromWordArt="0" anchor="t" anchorCtr="0" forceAA="0" compatLnSpc="1">
            <a:prstTxWarp prst="textNoShape">
              <a:avLst/>
            </a:prstTxWarp>
            <a:spAutoFit/>
          </a:bodyPr>
          <a:lstStyle>
            <a:lvl1pPr algn="l" defTabSz="1278842" rtl="0" eaLnBrk="1" latinLnBrk="0" hangingPunct="1">
              <a:lnSpc>
                <a:spcPct val="90000"/>
              </a:lnSpc>
              <a:spcBef>
                <a:spcPct val="0"/>
              </a:spcBef>
              <a:buNone/>
              <a:defRPr sz="4103" kern="1200">
                <a:solidFill>
                  <a:schemeClr val="accent1"/>
                </a:solidFill>
                <a:latin typeface="+mj-lt"/>
                <a:ea typeface="+mj-ea"/>
                <a:cs typeface="+mj-cs"/>
              </a:defRPr>
            </a:lvl1pPr>
          </a:lstStyle>
          <a:p>
            <a:pPr marL="30783" algn="ctr" defTabSz="1108199">
              <a:lnSpc>
                <a:spcPct val="150000"/>
              </a:lnSpc>
              <a:spcBef>
                <a:spcPts val="242"/>
              </a:spcBef>
              <a:defRPr/>
            </a:pPr>
            <a:r>
              <a:rPr lang="en-US" sz="2857" spc="-97" dirty="0">
                <a:solidFill>
                  <a:srgbClr val="0056A9"/>
                </a:solidFill>
                <a:latin typeface="Verdana Bold"/>
                <a:cs typeface="Franklin Gothic Book"/>
              </a:rPr>
              <a:t>How do I </a:t>
            </a:r>
          </a:p>
          <a:p>
            <a:pPr marL="30783" algn="ctr" defTabSz="1108199">
              <a:lnSpc>
                <a:spcPct val="150000"/>
              </a:lnSpc>
              <a:spcBef>
                <a:spcPts val="242"/>
              </a:spcBef>
              <a:defRPr/>
            </a:pPr>
            <a:r>
              <a:rPr lang="en-US" sz="2857" spc="-97" dirty="0">
                <a:solidFill>
                  <a:srgbClr val="0056A9"/>
                </a:solidFill>
                <a:latin typeface="Verdana Bold"/>
                <a:cs typeface="Franklin Gothic Book"/>
              </a:rPr>
              <a:t>access FAST?</a:t>
            </a:r>
          </a:p>
        </p:txBody>
      </p:sp>
      <p:pic>
        <p:nvPicPr>
          <p:cNvPr id="4" name="Picture 2">
            <a:extLst>
              <a:ext uri="{FF2B5EF4-FFF2-40B4-BE49-F238E27FC236}">
                <a16:creationId xmlns:a16="http://schemas.microsoft.com/office/drawing/2014/main" id="{0420C60D-A8E1-A9A8-D023-3D994212EFC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702" t="27909" r="64009" b="25300"/>
          <a:stretch>
            <a:fillRect/>
          </a:stretch>
        </p:blipFill>
        <p:spPr bwMode="auto">
          <a:xfrm>
            <a:off x="940969" y="3346681"/>
            <a:ext cx="2975252" cy="2249071"/>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0973D410-3575-9209-39E5-802180D063E9}"/>
              </a:ext>
            </a:extLst>
          </p:cNvPr>
          <p:cNvSpPr/>
          <p:nvPr/>
        </p:nvSpPr>
        <p:spPr>
          <a:xfrm>
            <a:off x="1118092" y="4421400"/>
            <a:ext cx="2623641" cy="367134"/>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srgbClr val="FFFFFF"/>
              </a:solidFill>
              <a:latin typeface="Verdana"/>
            </a:endParaRPr>
          </a:p>
        </p:txBody>
      </p:sp>
      <p:pic>
        <p:nvPicPr>
          <p:cNvPr id="5" name="Picture 4">
            <a:extLst>
              <a:ext uri="{FF2B5EF4-FFF2-40B4-BE49-F238E27FC236}">
                <a16:creationId xmlns:a16="http://schemas.microsoft.com/office/drawing/2014/main" id="{036FD3B6-E471-B654-856A-DDEDBD67A388}"/>
              </a:ext>
            </a:extLst>
          </p:cNvPr>
          <p:cNvPicPr>
            <a:picLocks noChangeAspect="1"/>
          </p:cNvPicPr>
          <p:nvPr/>
        </p:nvPicPr>
        <p:blipFill>
          <a:blip r:embed="rId4"/>
          <a:stretch>
            <a:fillRect/>
          </a:stretch>
        </p:blipFill>
        <p:spPr>
          <a:xfrm>
            <a:off x="4408218" y="1445590"/>
            <a:ext cx="7558689" cy="4459041"/>
          </a:xfrm>
          <a:prstGeom prst="rect">
            <a:avLst/>
          </a:prstGeom>
          <a:ln w="6350">
            <a:solidFill>
              <a:schemeClr val="bg1">
                <a:lumMod val="50000"/>
              </a:schemeClr>
            </a:solidFill>
          </a:ln>
        </p:spPr>
      </p:pic>
      <p:sp>
        <p:nvSpPr>
          <p:cNvPr id="8" name="Freeform: Shape 7">
            <a:extLst>
              <a:ext uri="{FF2B5EF4-FFF2-40B4-BE49-F238E27FC236}">
                <a16:creationId xmlns:a16="http://schemas.microsoft.com/office/drawing/2014/main" id="{3D4CA7FC-DCAA-18FC-F9C6-36F5B25D10D7}"/>
              </a:ext>
            </a:extLst>
          </p:cNvPr>
          <p:cNvSpPr/>
          <p:nvPr/>
        </p:nvSpPr>
        <p:spPr>
          <a:xfrm>
            <a:off x="3741733" y="3346681"/>
            <a:ext cx="907758" cy="1221441"/>
          </a:xfrm>
          <a:custGeom>
            <a:avLst/>
            <a:gdLst>
              <a:gd name="csX0" fmla="*/ 0 w 1224366"/>
              <a:gd name="csY0" fmla="*/ 1720312 h 1720312"/>
              <a:gd name="csX1" fmla="*/ 418454 w 1224366"/>
              <a:gd name="csY1" fmla="*/ 1441342 h 1720312"/>
              <a:gd name="csX2" fmla="*/ 883404 w 1224366"/>
              <a:gd name="csY2" fmla="*/ 340963 h 1720312"/>
              <a:gd name="csX3" fmla="*/ 1224366 w 1224366"/>
              <a:gd name="csY3" fmla="*/ 0 h 1720312"/>
            </a:gdLst>
            <a:ahLst/>
            <a:cxnLst>
              <a:cxn ang="0">
                <a:pos x="csX0" y="csY0"/>
              </a:cxn>
              <a:cxn ang="0">
                <a:pos x="csX1" y="csY1"/>
              </a:cxn>
              <a:cxn ang="0">
                <a:pos x="csX2" y="csY2"/>
              </a:cxn>
              <a:cxn ang="0">
                <a:pos x="csX3" y="csY3"/>
              </a:cxn>
            </a:cxnLst>
            <a:rect l="l" t="t" r="r" b="b"/>
            <a:pathLst>
              <a:path w="1224366" h="1720312">
                <a:moveTo>
                  <a:pt x="0" y="1720312"/>
                </a:moveTo>
                <a:cubicBezTo>
                  <a:pt x="135610" y="1695772"/>
                  <a:pt x="271220" y="1671233"/>
                  <a:pt x="418454" y="1441342"/>
                </a:cubicBezTo>
                <a:cubicBezTo>
                  <a:pt x="565688" y="1211450"/>
                  <a:pt x="749085" y="581187"/>
                  <a:pt x="883404" y="340963"/>
                </a:cubicBezTo>
                <a:cubicBezTo>
                  <a:pt x="1017723" y="100739"/>
                  <a:pt x="1121044" y="50369"/>
                  <a:pt x="1224366" y="0"/>
                </a:cubicBezTo>
              </a:path>
            </a:pathLst>
          </a:custGeom>
          <a:noFill/>
          <a:ln w="76200">
            <a:solidFill>
              <a:srgbClr val="C0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srgbClr val="FFFFFF"/>
              </a:solidFill>
              <a:latin typeface="Verdana"/>
            </a:endParaRPr>
          </a:p>
        </p:txBody>
      </p:sp>
    </p:spTree>
    <p:extLst>
      <p:ext uri="{BB962C8B-B14F-4D97-AF65-F5344CB8AC3E}">
        <p14:creationId xmlns:p14="http://schemas.microsoft.com/office/powerpoint/2010/main" val="21957364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61FC1-679B-4A0C-8956-F350A66788E9}"/>
            </a:ext>
          </a:extLst>
        </p:cNvPr>
        <p:cNvGrpSpPr/>
        <p:nvPr/>
      </p:nvGrpSpPr>
      <p:grpSpPr>
        <a:xfrm>
          <a:off x="0" y="0"/>
          <a:ext cx="0" cy="0"/>
          <a:chOff x="0" y="0"/>
          <a:chExt cx="0" cy="0"/>
        </a:xfrm>
      </p:grpSpPr>
      <p:sp>
        <p:nvSpPr>
          <p:cNvPr id="2" name="object 13">
            <a:extLst>
              <a:ext uri="{FF2B5EF4-FFF2-40B4-BE49-F238E27FC236}">
                <a16:creationId xmlns:a16="http://schemas.microsoft.com/office/drawing/2014/main" id="{9CF3F968-32E4-E4AB-13E4-7017B9E0D9C4}"/>
              </a:ext>
            </a:extLst>
          </p:cNvPr>
          <p:cNvSpPr txBox="1">
            <a:spLocks/>
          </p:cNvSpPr>
          <p:nvPr/>
        </p:nvSpPr>
        <p:spPr>
          <a:xfrm>
            <a:off x="223436" y="1222231"/>
            <a:ext cx="10244666" cy="601758"/>
          </a:xfrm>
          <a:prstGeom prst="rect">
            <a:avLst/>
          </a:prstGeom>
          <a:noFill/>
          <a:ln>
            <a:noFill/>
            <a:prstDash/>
          </a:ln>
          <a:effectLst/>
        </p:spPr>
        <p:txBody>
          <a:bodyPr rot="0" spcFirstLastPara="0" vertOverflow="overflow" horzOverflow="overflow" vert="horz" wrap="square" lIns="0" tIns="30788" rIns="0" bIns="0" numCol="1" spcCol="0" rtlCol="0" fromWordArt="0" anchor="t" anchorCtr="0" forceAA="0" compatLnSpc="1">
            <a:prstTxWarp prst="textNoShape">
              <a:avLst/>
            </a:prstTxWarp>
            <a:spAutoFit/>
          </a:bodyPr>
          <a:lstStyle>
            <a:lvl1pPr algn="l" defTabSz="1278842" rtl="0" eaLnBrk="1" latinLnBrk="0" hangingPunct="1">
              <a:lnSpc>
                <a:spcPct val="90000"/>
              </a:lnSpc>
              <a:spcBef>
                <a:spcPct val="0"/>
              </a:spcBef>
              <a:buNone/>
              <a:defRPr sz="4103" kern="1200">
                <a:solidFill>
                  <a:schemeClr val="accent1"/>
                </a:solidFill>
                <a:latin typeface="+mj-lt"/>
                <a:ea typeface="+mj-ea"/>
                <a:cs typeface="+mj-cs"/>
              </a:defRPr>
            </a:lvl1pPr>
          </a:lstStyle>
          <a:p>
            <a:pPr marL="30783" defTabSz="1108199">
              <a:lnSpc>
                <a:spcPct val="150000"/>
              </a:lnSpc>
              <a:spcBef>
                <a:spcPts val="242"/>
              </a:spcBef>
              <a:defRPr/>
            </a:pPr>
            <a:r>
              <a:rPr lang="en-US" sz="2857" spc="-97" dirty="0">
                <a:solidFill>
                  <a:srgbClr val="0056A9"/>
                </a:solidFill>
                <a:latin typeface="Verdana Bold"/>
                <a:cs typeface="Franklin Gothic Book"/>
              </a:rPr>
              <a:t>Devices:</a:t>
            </a:r>
          </a:p>
        </p:txBody>
      </p:sp>
      <p:grpSp>
        <p:nvGrpSpPr>
          <p:cNvPr id="7" name="Group 6">
            <a:extLst>
              <a:ext uri="{FF2B5EF4-FFF2-40B4-BE49-F238E27FC236}">
                <a16:creationId xmlns:a16="http://schemas.microsoft.com/office/drawing/2014/main" id="{21E92893-1725-AC31-73AA-E34809135E8C}"/>
              </a:ext>
            </a:extLst>
          </p:cNvPr>
          <p:cNvGrpSpPr/>
          <p:nvPr/>
        </p:nvGrpSpPr>
        <p:grpSpPr>
          <a:xfrm>
            <a:off x="1139142" y="820725"/>
            <a:ext cx="10073144" cy="5093101"/>
            <a:chOff x="1051873" y="1019175"/>
            <a:chExt cx="16541546" cy="8363601"/>
          </a:xfrm>
        </p:grpSpPr>
        <p:pic>
          <p:nvPicPr>
            <p:cNvPr id="4" name="Picture 3">
              <a:extLst>
                <a:ext uri="{FF2B5EF4-FFF2-40B4-BE49-F238E27FC236}">
                  <a16:creationId xmlns:a16="http://schemas.microsoft.com/office/drawing/2014/main" id="{B3A27E99-E694-185A-35E4-588A334E5C5C}"/>
                </a:ext>
              </a:extLst>
            </p:cNvPr>
            <p:cNvPicPr>
              <a:picLocks noChangeAspect="1"/>
            </p:cNvPicPr>
            <p:nvPr/>
          </p:nvPicPr>
          <p:blipFill>
            <a:blip r:embed="rId3"/>
            <a:stretch>
              <a:fillRect/>
            </a:stretch>
          </p:blipFill>
          <p:spPr>
            <a:xfrm>
              <a:off x="1051873" y="3424388"/>
              <a:ext cx="1883306" cy="3239492"/>
            </a:xfrm>
            <a:prstGeom prst="rect">
              <a:avLst/>
            </a:prstGeo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F913B103-207C-D376-C062-5D0AE5A3148E}"/>
                </a:ext>
              </a:extLst>
            </p:cNvPr>
            <p:cNvPicPr>
              <a:picLocks noChangeAspect="1"/>
            </p:cNvPicPr>
            <p:nvPr/>
          </p:nvPicPr>
          <p:blipFill>
            <a:blip r:embed="rId4"/>
            <a:srcRect l="18585" t="16245" r="12548" b="15605"/>
            <a:stretch>
              <a:fillRect/>
            </a:stretch>
          </p:blipFill>
          <p:spPr>
            <a:xfrm>
              <a:off x="3560256" y="3357562"/>
              <a:ext cx="4474762" cy="3459616"/>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8F664FD6-7616-4C39-B0D7-2433CCFCAB09}"/>
                </a:ext>
              </a:extLst>
            </p:cNvPr>
            <p:cNvPicPr>
              <a:picLocks noChangeAspect="1"/>
            </p:cNvPicPr>
            <p:nvPr/>
          </p:nvPicPr>
          <p:blipFill>
            <a:blip r:embed="rId5"/>
            <a:stretch>
              <a:fillRect/>
            </a:stretch>
          </p:blipFill>
          <p:spPr>
            <a:xfrm>
              <a:off x="8035018" y="1019175"/>
              <a:ext cx="9558401" cy="8363601"/>
            </a:xfrm>
            <a:prstGeom prst="rect">
              <a:avLst/>
            </a:prstGeom>
          </p:spPr>
        </p:pic>
      </p:grpSp>
      <p:grpSp>
        <p:nvGrpSpPr>
          <p:cNvPr id="14" name="Group 13">
            <a:extLst>
              <a:ext uri="{FF2B5EF4-FFF2-40B4-BE49-F238E27FC236}">
                <a16:creationId xmlns:a16="http://schemas.microsoft.com/office/drawing/2014/main" id="{C4A211CE-CE90-5D35-886A-60CA3E48DE29}"/>
              </a:ext>
            </a:extLst>
          </p:cNvPr>
          <p:cNvGrpSpPr/>
          <p:nvPr/>
        </p:nvGrpSpPr>
        <p:grpSpPr>
          <a:xfrm>
            <a:off x="321240" y="5650020"/>
            <a:ext cx="4182243" cy="553998"/>
            <a:chOff x="306545" y="7655664"/>
            <a:chExt cx="5855140" cy="775597"/>
          </a:xfrm>
        </p:grpSpPr>
        <p:sp>
          <p:nvSpPr>
            <p:cNvPr id="10" name="object 7">
              <a:extLst>
                <a:ext uri="{FF2B5EF4-FFF2-40B4-BE49-F238E27FC236}">
                  <a16:creationId xmlns:a16="http://schemas.microsoft.com/office/drawing/2014/main" id="{40636056-689E-D546-D317-D58CFD0EA417}"/>
                </a:ext>
                <a:ext uri="{C183D7F6-B498-43B3-948B-1728B52AA6E4}">
                  <adec:decorative xmlns:adec="http://schemas.microsoft.com/office/drawing/2017/decorative" val="1"/>
                </a:ext>
              </a:extLst>
            </p:cNvPr>
            <p:cNvSpPr/>
            <p:nvPr/>
          </p:nvSpPr>
          <p:spPr>
            <a:xfrm>
              <a:off x="306545" y="7655664"/>
              <a:ext cx="5501327" cy="738664"/>
            </a:xfrm>
            <a:custGeom>
              <a:avLst/>
              <a:gdLst/>
              <a:ahLst/>
              <a:cxnLst/>
              <a:rect l="l" t="t" r="r" b="b"/>
              <a:pathLst>
                <a:path w="5257800" h="1402079">
                  <a:moveTo>
                    <a:pt x="5257800" y="0"/>
                  </a:moveTo>
                  <a:lnTo>
                    <a:pt x="0" y="0"/>
                  </a:lnTo>
                  <a:lnTo>
                    <a:pt x="0" y="1402016"/>
                  </a:lnTo>
                  <a:lnTo>
                    <a:pt x="5257800" y="1402016"/>
                  </a:lnTo>
                  <a:lnTo>
                    <a:pt x="5257800" y="0"/>
                  </a:lnTo>
                  <a:close/>
                </a:path>
              </a:pathLst>
            </a:custGeom>
            <a:solidFill>
              <a:schemeClr val="bg2"/>
            </a:solidFill>
          </p:spPr>
          <p:txBody>
            <a:bodyPr wrap="square" lIns="0" tIns="0" rIns="0" bIns="0" rtlCol="0"/>
            <a:lstStyle/>
            <a:p>
              <a:pPr defTabSz="326578"/>
              <a:endParaRPr sz="4364">
                <a:solidFill>
                  <a:srgbClr val="000000"/>
                </a:solidFill>
                <a:latin typeface="Verdana"/>
              </a:endParaRPr>
            </a:p>
          </p:txBody>
        </p:sp>
        <p:sp>
          <p:nvSpPr>
            <p:cNvPr id="9" name="TextBox 8">
              <a:extLst>
                <a:ext uri="{FF2B5EF4-FFF2-40B4-BE49-F238E27FC236}">
                  <a16:creationId xmlns:a16="http://schemas.microsoft.com/office/drawing/2014/main" id="{B05D512C-A2BC-7302-61FD-3E95316EC92D}"/>
                </a:ext>
              </a:extLst>
            </p:cNvPr>
            <p:cNvSpPr txBox="1"/>
            <p:nvPr/>
          </p:nvSpPr>
          <p:spPr>
            <a:xfrm>
              <a:off x="351435" y="7655664"/>
              <a:ext cx="5810250" cy="775597"/>
            </a:xfrm>
            <a:prstGeom prst="rect">
              <a:avLst/>
            </a:prstGeom>
            <a:noFill/>
          </p:spPr>
          <p:txBody>
            <a:bodyPr wrap="square">
              <a:spAutoFit/>
            </a:bodyPr>
            <a:lstStyle/>
            <a:p>
              <a:pPr defTabSz="326578"/>
              <a:r>
                <a:rPr lang="en-US" sz="1000" b="1" dirty="0">
                  <a:solidFill>
                    <a:srgbClr val="000000"/>
                  </a:solidFill>
                  <a:latin typeface="Verdana"/>
                </a:rPr>
                <a:t>Note:  </a:t>
              </a:r>
              <a:r>
                <a:rPr lang="en-US" sz="1000" dirty="0">
                  <a:solidFill>
                    <a:srgbClr val="000000"/>
                  </a:solidFill>
                  <a:latin typeface="Verdana"/>
                </a:rPr>
                <a:t>TxDOT staff must not use mobile applications while driving. Always focus on the road and follow all state and agency safety regulations</a:t>
              </a:r>
            </a:p>
          </p:txBody>
        </p:sp>
      </p:grpSp>
    </p:spTree>
    <p:extLst>
      <p:ext uri="{BB962C8B-B14F-4D97-AF65-F5344CB8AC3E}">
        <p14:creationId xmlns:p14="http://schemas.microsoft.com/office/powerpoint/2010/main" val="1111927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376AB-BB96-02A8-4297-218081198559}"/>
            </a:ext>
          </a:extLst>
        </p:cNvPr>
        <p:cNvGrpSpPr/>
        <p:nvPr/>
      </p:nvGrpSpPr>
      <p:grpSpPr>
        <a:xfrm>
          <a:off x="0" y="0"/>
          <a:ext cx="0" cy="0"/>
          <a:chOff x="0" y="0"/>
          <a:chExt cx="0" cy="0"/>
        </a:xfrm>
      </p:grpSpPr>
      <p:grpSp>
        <p:nvGrpSpPr>
          <p:cNvPr id="36" name="object 14">
            <a:extLst>
              <a:ext uri="{FF2B5EF4-FFF2-40B4-BE49-F238E27FC236}">
                <a16:creationId xmlns:a16="http://schemas.microsoft.com/office/drawing/2014/main" id="{11AE4475-6B45-C9EB-97A3-42170FC96231}"/>
              </a:ext>
              <a:ext uri="{C183D7F6-B498-43B3-948B-1728B52AA6E4}">
                <adec:decorative xmlns:adec="http://schemas.microsoft.com/office/drawing/2017/decorative" val="1"/>
              </a:ext>
            </a:extLst>
          </p:cNvPr>
          <p:cNvGrpSpPr/>
          <p:nvPr/>
        </p:nvGrpSpPr>
        <p:grpSpPr>
          <a:xfrm rot="5400000">
            <a:off x="2083377" y="1277490"/>
            <a:ext cx="181754" cy="3509939"/>
            <a:chOff x="2836926" y="2420014"/>
            <a:chExt cx="0" cy="2679700"/>
          </a:xfrm>
        </p:grpSpPr>
        <p:sp>
          <p:nvSpPr>
            <p:cNvPr id="37" name="object 15">
              <a:extLst>
                <a:ext uri="{FF2B5EF4-FFF2-40B4-BE49-F238E27FC236}">
                  <a16:creationId xmlns:a16="http://schemas.microsoft.com/office/drawing/2014/main" id="{26F334C8-64E0-1768-C362-B2B5869F074E}"/>
                </a:ext>
              </a:extLst>
            </p:cNvPr>
            <p:cNvSpPr/>
            <p:nvPr/>
          </p:nvSpPr>
          <p:spPr>
            <a:xfrm>
              <a:off x="2836926" y="2439019"/>
              <a:ext cx="0" cy="2651760"/>
            </a:xfrm>
            <a:custGeom>
              <a:avLst/>
              <a:gdLst/>
              <a:ahLst/>
              <a:cxnLst/>
              <a:rect l="l" t="t" r="r" b="b"/>
              <a:pathLst>
                <a:path h="2651760">
                  <a:moveTo>
                    <a:pt x="0" y="0"/>
                  </a:moveTo>
                  <a:lnTo>
                    <a:pt x="0" y="2651188"/>
                  </a:lnTo>
                </a:path>
              </a:pathLst>
            </a:custGeom>
            <a:ln w="19050">
              <a:solidFill>
                <a:schemeClr val="accent2"/>
              </a:solidFill>
              <a:prstDash val="dot"/>
            </a:ln>
          </p:spPr>
          <p:txBody>
            <a:bodyPr wrap="square" lIns="0" tIns="0" rIns="0" bIns="0" rtlCol="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26578"/>
              <a:endParaRPr sz="1286">
                <a:solidFill>
                  <a:srgbClr val="000000"/>
                </a:solidFill>
                <a:latin typeface="Verdana"/>
              </a:endParaRPr>
            </a:p>
          </p:txBody>
        </p:sp>
        <p:sp>
          <p:nvSpPr>
            <p:cNvPr id="38" name="object 16">
              <a:extLst>
                <a:ext uri="{FF2B5EF4-FFF2-40B4-BE49-F238E27FC236}">
                  <a16:creationId xmlns:a16="http://schemas.microsoft.com/office/drawing/2014/main" id="{6AECFAFC-78F0-1757-F62B-F4B525FD1ADF}"/>
                </a:ext>
              </a:extLst>
            </p:cNvPr>
            <p:cNvSpPr/>
            <p:nvPr/>
          </p:nvSpPr>
          <p:spPr>
            <a:xfrm>
              <a:off x="2836926" y="2420014"/>
              <a:ext cx="0" cy="2679700"/>
            </a:xfrm>
            <a:custGeom>
              <a:avLst/>
              <a:gdLst/>
              <a:ahLst/>
              <a:cxnLst/>
              <a:rect l="l" t="t" r="r" b="b"/>
              <a:pathLst>
                <a:path h="2679700">
                  <a:moveTo>
                    <a:pt x="0" y="0"/>
                  </a:moveTo>
                  <a:lnTo>
                    <a:pt x="0" y="0"/>
                  </a:lnTo>
                </a:path>
                <a:path h="2679700">
                  <a:moveTo>
                    <a:pt x="0" y="2679700"/>
                  </a:moveTo>
                  <a:lnTo>
                    <a:pt x="0" y="2679700"/>
                  </a:lnTo>
                </a:path>
              </a:pathLst>
            </a:custGeom>
            <a:ln w="19050">
              <a:solidFill>
                <a:schemeClr val="accent2"/>
              </a:solidFill>
            </a:ln>
          </p:spPr>
          <p:txBody>
            <a:bodyPr wrap="square" lIns="0" tIns="0" rIns="0" bIns="0" rtlCol="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26578"/>
              <a:endParaRPr sz="1286">
                <a:solidFill>
                  <a:srgbClr val="000000"/>
                </a:solidFill>
                <a:latin typeface="Verdana"/>
              </a:endParaRPr>
            </a:p>
          </p:txBody>
        </p:sp>
      </p:grpSp>
      <p:grpSp>
        <p:nvGrpSpPr>
          <p:cNvPr id="4" name="Group 3">
            <a:extLst>
              <a:ext uri="{FF2B5EF4-FFF2-40B4-BE49-F238E27FC236}">
                <a16:creationId xmlns:a16="http://schemas.microsoft.com/office/drawing/2014/main" id="{3D10511F-264B-D115-86B5-844F14804BAF}"/>
              </a:ext>
            </a:extLst>
          </p:cNvPr>
          <p:cNvGrpSpPr/>
          <p:nvPr/>
        </p:nvGrpSpPr>
        <p:grpSpPr>
          <a:xfrm>
            <a:off x="4276192" y="2278998"/>
            <a:ext cx="7583087" cy="3466516"/>
            <a:chOff x="5909177" y="3748297"/>
            <a:chExt cx="10616322" cy="4853122"/>
          </a:xfrm>
        </p:grpSpPr>
        <p:pic>
          <p:nvPicPr>
            <p:cNvPr id="3" name="Picture 2">
              <a:extLst>
                <a:ext uri="{FF2B5EF4-FFF2-40B4-BE49-F238E27FC236}">
                  <a16:creationId xmlns:a16="http://schemas.microsoft.com/office/drawing/2014/main" id="{B7AAD783-9973-BD0E-913E-6A022489F0D1}"/>
                </a:ext>
              </a:extLst>
            </p:cNvPr>
            <p:cNvPicPr>
              <a:picLocks noChangeAspect="1"/>
            </p:cNvPicPr>
            <p:nvPr/>
          </p:nvPicPr>
          <p:blipFill>
            <a:blip r:embed="rId3"/>
            <a:srcRect b="3249"/>
            <a:stretch>
              <a:fillRect/>
            </a:stretch>
          </p:blipFill>
          <p:spPr>
            <a:xfrm>
              <a:off x="5909177" y="3748297"/>
              <a:ext cx="10616322" cy="4687258"/>
            </a:xfrm>
            <a:prstGeom prst="rect">
              <a:avLst/>
            </a:prstGeom>
            <a:effectLst>
              <a:outerShdw blurRad="50800" dist="38100" dir="5400000" algn="t" rotWithShape="0">
                <a:prstClr val="black">
                  <a:alpha val="40000"/>
                </a:prstClr>
              </a:outerShdw>
            </a:effectLst>
          </p:spPr>
        </p:pic>
        <p:sp>
          <p:nvSpPr>
            <p:cNvPr id="15" name="Rectangle 14">
              <a:extLst>
                <a:ext uri="{FF2B5EF4-FFF2-40B4-BE49-F238E27FC236}">
                  <a16:creationId xmlns:a16="http://schemas.microsoft.com/office/drawing/2014/main" id="{95B72802-CFDE-A60A-E0F4-C2A067899ECE}"/>
                </a:ext>
              </a:extLst>
            </p:cNvPr>
            <p:cNvSpPr/>
            <p:nvPr/>
          </p:nvSpPr>
          <p:spPr>
            <a:xfrm>
              <a:off x="8531677" y="5967866"/>
              <a:ext cx="266700" cy="46672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srgbClr val="FFFFFF"/>
                </a:solidFill>
                <a:latin typeface="Verdana"/>
              </a:endParaRPr>
            </a:p>
          </p:txBody>
        </p:sp>
        <p:cxnSp>
          <p:nvCxnSpPr>
            <p:cNvPr id="17" name="Straight Arrow Connector 16">
              <a:extLst>
                <a:ext uri="{FF2B5EF4-FFF2-40B4-BE49-F238E27FC236}">
                  <a16:creationId xmlns:a16="http://schemas.microsoft.com/office/drawing/2014/main" id="{698874C6-C3F9-92F7-7646-EEF0A2CEDDDA}"/>
                </a:ext>
              </a:extLst>
            </p:cNvPr>
            <p:cNvCxnSpPr>
              <a:cxnSpLocks/>
              <a:endCxn id="15" idx="0"/>
            </p:cNvCxnSpPr>
            <p:nvPr/>
          </p:nvCxnSpPr>
          <p:spPr>
            <a:xfrm>
              <a:off x="8655503" y="5516457"/>
              <a:ext cx="9524" cy="451409"/>
            </a:xfrm>
            <a:prstGeom prst="straightConnector1">
              <a:avLst/>
            </a:prstGeom>
            <a:ln w="38100">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nvGrpSpPr>
            <p:cNvPr id="11" name="Group 10">
              <a:extLst>
                <a:ext uri="{FF2B5EF4-FFF2-40B4-BE49-F238E27FC236}">
                  <a16:creationId xmlns:a16="http://schemas.microsoft.com/office/drawing/2014/main" id="{7DA2E03B-ADEE-A40C-B4FA-F5AA0A5F8744}"/>
                </a:ext>
              </a:extLst>
            </p:cNvPr>
            <p:cNvGrpSpPr/>
            <p:nvPr/>
          </p:nvGrpSpPr>
          <p:grpSpPr>
            <a:xfrm>
              <a:off x="8403090" y="5109027"/>
              <a:ext cx="523875" cy="523875"/>
              <a:chOff x="2333625" y="3495675"/>
              <a:chExt cx="523875" cy="523875"/>
            </a:xfrm>
            <a:effectLst>
              <a:outerShdw blurRad="50800" dist="38100" dir="5400000" algn="t" rotWithShape="0">
                <a:prstClr val="black">
                  <a:alpha val="40000"/>
                </a:prstClr>
              </a:outerShdw>
            </a:effectLst>
          </p:grpSpPr>
          <p:sp>
            <p:nvSpPr>
              <p:cNvPr id="9" name="Oval 8">
                <a:extLst>
                  <a:ext uri="{FF2B5EF4-FFF2-40B4-BE49-F238E27FC236}">
                    <a16:creationId xmlns:a16="http://schemas.microsoft.com/office/drawing/2014/main" id="{70659F16-A3EC-B5CB-F6C7-525E6F9E39DB}"/>
                  </a:ext>
                </a:extLst>
              </p:cNvPr>
              <p:cNvSpPr/>
              <p:nvPr/>
            </p:nvSpPr>
            <p:spPr>
              <a:xfrm>
                <a:off x="2333625" y="3495675"/>
                <a:ext cx="523875" cy="523875"/>
              </a:xfrm>
              <a:prstGeom prst="ellipse">
                <a:avLst/>
              </a:prstGeom>
              <a:solidFill>
                <a:schemeClr val="accent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ln w="57150">
                    <a:solidFill>
                      <a:srgbClr val="000000"/>
                    </a:solidFill>
                  </a:ln>
                  <a:solidFill>
                    <a:srgbClr val="FFFFFF"/>
                  </a:solidFill>
                  <a:latin typeface="Verdana"/>
                </a:endParaRPr>
              </a:p>
            </p:txBody>
          </p:sp>
          <p:sp>
            <p:nvSpPr>
              <p:cNvPr id="10" name="TextBox 9">
                <a:extLst>
                  <a:ext uri="{FF2B5EF4-FFF2-40B4-BE49-F238E27FC236}">
                    <a16:creationId xmlns:a16="http://schemas.microsoft.com/office/drawing/2014/main" id="{4D60541D-EE5F-0ECA-3750-5A56E2BFAC6A}"/>
                  </a:ext>
                </a:extLst>
              </p:cNvPr>
              <p:cNvSpPr txBox="1"/>
              <p:nvPr/>
            </p:nvSpPr>
            <p:spPr>
              <a:xfrm>
                <a:off x="2384382" y="3572947"/>
                <a:ext cx="422361" cy="406292"/>
              </a:xfrm>
              <a:prstGeom prst="rect">
                <a:avLst/>
              </a:prstGeom>
              <a:noFill/>
            </p:spPr>
            <p:txBody>
              <a:bodyPr wrap="none" rtlCol="0">
                <a:spAutoFit/>
              </a:bodyPr>
              <a:lstStyle/>
              <a:p>
                <a:pPr algn="ctr" defTabSz="326578"/>
                <a:r>
                  <a:rPr lang="en-US" sz="1286" b="1" dirty="0">
                    <a:solidFill>
                      <a:srgbClr val="FFFFFF"/>
                    </a:solidFill>
                    <a:latin typeface="Verdana"/>
                  </a:rPr>
                  <a:t>1</a:t>
                </a:r>
              </a:p>
            </p:txBody>
          </p:sp>
        </p:grpSp>
        <p:sp>
          <p:nvSpPr>
            <p:cNvPr id="20" name="Rectangle 19">
              <a:extLst>
                <a:ext uri="{FF2B5EF4-FFF2-40B4-BE49-F238E27FC236}">
                  <a16:creationId xmlns:a16="http://schemas.microsoft.com/office/drawing/2014/main" id="{A8106164-0D42-74C9-A6C6-CAD01EE16B11}"/>
                </a:ext>
              </a:extLst>
            </p:cNvPr>
            <p:cNvSpPr/>
            <p:nvPr/>
          </p:nvSpPr>
          <p:spPr>
            <a:xfrm>
              <a:off x="10770053" y="6331839"/>
              <a:ext cx="681065" cy="213677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srgbClr val="FFFFFF"/>
                </a:solidFill>
                <a:latin typeface="Verdana"/>
              </a:endParaRPr>
            </a:p>
          </p:txBody>
        </p:sp>
        <p:cxnSp>
          <p:nvCxnSpPr>
            <p:cNvPr id="21" name="Straight Arrow Connector 20">
              <a:extLst>
                <a:ext uri="{FF2B5EF4-FFF2-40B4-BE49-F238E27FC236}">
                  <a16:creationId xmlns:a16="http://schemas.microsoft.com/office/drawing/2014/main" id="{9EF61968-6E8F-119F-8E01-7F64E2AEB258}"/>
                </a:ext>
              </a:extLst>
            </p:cNvPr>
            <p:cNvCxnSpPr>
              <a:cxnSpLocks/>
            </p:cNvCxnSpPr>
            <p:nvPr/>
          </p:nvCxnSpPr>
          <p:spPr>
            <a:xfrm>
              <a:off x="11273320" y="5866222"/>
              <a:ext cx="9524" cy="451409"/>
            </a:xfrm>
            <a:prstGeom prst="straightConnector1">
              <a:avLst/>
            </a:prstGeom>
            <a:ln w="38100">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nvGrpSpPr>
            <p:cNvPr id="12" name="Group 11">
              <a:extLst>
                <a:ext uri="{FF2B5EF4-FFF2-40B4-BE49-F238E27FC236}">
                  <a16:creationId xmlns:a16="http://schemas.microsoft.com/office/drawing/2014/main" id="{23D5D6A5-EC15-268A-BAEF-D893D7CBF93D}"/>
                </a:ext>
              </a:extLst>
            </p:cNvPr>
            <p:cNvGrpSpPr/>
            <p:nvPr/>
          </p:nvGrpSpPr>
          <p:grpSpPr>
            <a:xfrm>
              <a:off x="11011382" y="5369317"/>
              <a:ext cx="523875" cy="523875"/>
              <a:chOff x="2333625" y="3495675"/>
              <a:chExt cx="523875" cy="523875"/>
            </a:xfrm>
            <a:effectLst>
              <a:outerShdw blurRad="50800" dist="38100" dir="5400000" algn="t" rotWithShape="0">
                <a:prstClr val="black">
                  <a:alpha val="40000"/>
                </a:prstClr>
              </a:outerShdw>
            </a:effectLst>
          </p:grpSpPr>
          <p:sp>
            <p:nvSpPr>
              <p:cNvPr id="13" name="Oval 12">
                <a:extLst>
                  <a:ext uri="{FF2B5EF4-FFF2-40B4-BE49-F238E27FC236}">
                    <a16:creationId xmlns:a16="http://schemas.microsoft.com/office/drawing/2014/main" id="{2261F422-C10C-BE2B-3E9E-7FFD24DA9426}"/>
                  </a:ext>
                </a:extLst>
              </p:cNvPr>
              <p:cNvSpPr/>
              <p:nvPr/>
            </p:nvSpPr>
            <p:spPr>
              <a:xfrm>
                <a:off x="2333625" y="3495675"/>
                <a:ext cx="523875" cy="523875"/>
              </a:xfrm>
              <a:prstGeom prst="ellipse">
                <a:avLst/>
              </a:prstGeom>
              <a:solidFill>
                <a:schemeClr val="accent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ln w="57150">
                    <a:solidFill>
                      <a:srgbClr val="000000"/>
                    </a:solidFill>
                  </a:ln>
                  <a:solidFill>
                    <a:srgbClr val="FFFFFF"/>
                  </a:solidFill>
                  <a:latin typeface="Verdana"/>
                </a:endParaRPr>
              </a:p>
            </p:txBody>
          </p:sp>
          <p:sp>
            <p:nvSpPr>
              <p:cNvPr id="14" name="TextBox 13">
                <a:extLst>
                  <a:ext uri="{FF2B5EF4-FFF2-40B4-BE49-F238E27FC236}">
                    <a16:creationId xmlns:a16="http://schemas.microsoft.com/office/drawing/2014/main" id="{72DEE9EF-AADF-CC1A-CC4D-18DD5A86CDB2}"/>
                  </a:ext>
                </a:extLst>
              </p:cNvPr>
              <p:cNvSpPr txBox="1"/>
              <p:nvPr/>
            </p:nvSpPr>
            <p:spPr>
              <a:xfrm>
                <a:off x="2384382" y="3572947"/>
                <a:ext cx="422361" cy="406292"/>
              </a:xfrm>
              <a:prstGeom prst="rect">
                <a:avLst/>
              </a:prstGeom>
              <a:noFill/>
            </p:spPr>
            <p:txBody>
              <a:bodyPr wrap="none" rtlCol="0">
                <a:spAutoFit/>
              </a:bodyPr>
              <a:lstStyle/>
              <a:p>
                <a:pPr algn="ctr" defTabSz="326578"/>
                <a:r>
                  <a:rPr lang="en-US" sz="1286" b="1" dirty="0">
                    <a:solidFill>
                      <a:srgbClr val="FFFFFF"/>
                    </a:solidFill>
                    <a:latin typeface="Verdana"/>
                  </a:rPr>
                  <a:t>2</a:t>
                </a:r>
              </a:p>
            </p:txBody>
          </p:sp>
        </p:grpSp>
        <p:sp>
          <p:nvSpPr>
            <p:cNvPr id="25" name="Right Brace 24">
              <a:extLst>
                <a:ext uri="{FF2B5EF4-FFF2-40B4-BE49-F238E27FC236}">
                  <a16:creationId xmlns:a16="http://schemas.microsoft.com/office/drawing/2014/main" id="{65949174-F48A-4140-7FDE-58B07CE5593B}"/>
                </a:ext>
              </a:extLst>
            </p:cNvPr>
            <p:cNvSpPr/>
            <p:nvPr/>
          </p:nvSpPr>
          <p:spPr>
            <a:xfrm rot="16200000">
              <a:off x="12699686" y="4715324"/>
              <a:ext cx="531754" cy="2505084"/>
            </a:xfrm>
            <a:prstGeom prst="rightBrace">
              <a:avLst/>
            </a:prstGeom>
            <a:ln w="38100">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defTabSz="326578"/>
              <a:endParaRPr lang="en-US" sz="1286">
                <a:solidFill>
                  <a:srgbClr val="000000"/>
                </a:solidFill>
                <a:latin typeface="Verdana"/>
              </a:endParaRPr>
            </a:p>
          </p:txBody>
        </p:sp>
        <p:grpSp>
          <p:nvGrpSpPr>
            <p:cNvPr id="22" name="Group 21">
              <a:extLst>
                <a:ext uri="{FF2B5EF4-FFF2-40B4-BE49-F238E27FC236}">
                  <a16:creationId xmlns:a16="http://schemas.microsoft.com/office/drawing/2014/main" id="{EF0C8728-0CC5-6D88-707B-E59311A4C0BF}"/>
                </a:ext>
              </a:extLst>
            </p:cNvPr>
            <p:cNvGrpSpPr/>
            <p:nvPr/>
          </p:nvGrpSpPr>
          <p:grpSpPr>
            <a:xfrm>
              <a:off x="12759742" y="5292045"/>
              <a:ext cx="523875" cy="523875"/>
              <a:chOff x="2333625" y="3495675"/>
              <a:chExt cx="523875" cy="523875"/>
            </a:xfrm>
            <a:effectLst>
              <a:outerShdw blurRad="50800" dist="38100" dir="5400000" algn="t" rotWithShape="0">
                <a:prstClr val="black">
                  <a:alpha val="40000"/>
                </a:prstClr>
              </a:outerShdw>
            </a:effectLst>
          </p:grpSpPr>
          <p:sp>
            <p:nvSpPr>
              <p:cNvPr id="23" name="Oval 22">
                <a:extLst>
                  <a:ext uri="{FF2B5EF4-FFF2-40B4-BE49-F238E27FC236}">
                    <a16:creationId xmlns:a16="http://schemas.microsoft.com/office/drawing/2014/main" id="{C6B4E42C-3186-589F-9E05-B4B825D77935}"/>
                  </a:ext>
                </a:extLst>
              </p:cNvPr>
              <p:cNvSpPr/>
              <p:nvPr/>
            </p:nvSpPr>
            <p:spPr>
              <a:xfrm>
                <a:off x="2333625" y="3495675"/>
                <a:ext cx="523875" cy="523875"/>
              </a:xfrm>
              <a:prstGeom prst="ellipse">
                <a:avLst/>
              </a:prstGeom>
              <a:solidFill>
                <a:schemeClr val="accent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ln w="57150">
                    <a:solidFill>
                      <a:srgbClr val="000000"/>
                    </a:solidFill>
                  </a:ln>
                  <a:solidFill>
                    <a:srgbClr val="FFFFFF"/>
                  </a:solidFill>
                  <a:latin typeface="Verdana"/>
                </a:endParaRPr>
              </a:p>
            </p:txBody>
          </p:sp>
          <p:sp>
            <p:nvSpPr>
              <p:cNvPr id="24" name="TextBox 23">
                <a:extLst>
                  <a:ext uri="{FF2B5EF4-FFF2-40B4-BE49-F238E27FC236}">
                    <a16:creationId xmlns:a16="http://schemas.microsoft.com/office/drawing/2014/main" id="{B5329B64-DF76-EB03-9D7D-5F652FEEFBC2}"/>
                  </a:ext>
                </a:extLst>
              </p:cNvPr>
              <p:cNvSpPr txBox="1"/>
              <p:nvPr/>
            </p:nvSpPr>
            <p:spPr>
              <a:xfrm>
                <a:off x="2384382" y="3572947"/>
                <a:ext cx="422361" cy="406292"/>
              </a:xfrm>
              <a:prstGeom prst="rect">
                <a:avLst/>
              </a:prstGeom>
              <a:noFill/>
            </p:spPr>
            <p:txBody>
              <a:bodyPr wrap="none" rtlCol="0">
                <a:spAutoFit/>
              </a:bodyPr>
              <a:lstStyle/>
              <a:p>
                <a:pPr algn="ctr" defTabSz="326578"/>
                <a:r>
                  <a:rPr lang="en-US" sz="1286" b="1" dirty="0">
                    <a:solidFill>
                      <a:srgbClr val="FFFFFF"/>
                    </a:solidFill>
                    <a:latin typeface="Verdana"/>
                  </a:rPr>
                  <a:t>3</a:t>
                </a:r>
              </a:p>
            </p:txBody>
          </p:sp>
        </p:grpSp>
        <p:sp>
          <p:nvSpPr>
            <p:cNvPr id="29" name="Rectangle 28">
              <a:extLst>
                <a:ext uri="{FF2B5EF4-FFF2-40B4-BE49-F238E27FC236}">
                  <a16:creationId xmlns:a16="http://schemas.microsoft.com/office/drawing/2014/main" id="{074BEA6E-75D3-0B12-5836-6E4D186E065E}"/>
                </a:ext>
              </a:extLst>
            </p:cNvPr>
            <p:cNvSpPr/>
            <p:nvPr/>
          </p:nvSpPr>
          <p:spPr>
            <a:xfrm>
              <a:off x="14297308" y="5670455"/>
              <a:ext cx="1978582" cy="38176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srgbClr val="FFFFFF"/>
                </a:solidFill>
                <a:latin typeface="Verdana"/>
              </a:endParaRPr>
            </a:p>
          </p:txBody>
        </p:sp>
        <p:cxnSp>
          <p:nvCxnSpPr>
            <p:cNvPr id="31" name="Straight Arrow Connector 30">
              <a:extLst>
                <a:ext uri="{FF2B5EF4-FFF2-40B4-BE49-F238E27FC236}">
                  <a16:creationId xmlns:a16="http://schemas.microsoft.com/office/drawing/2014/main" id="{36E3FAB0-D1AA-F3DF-4CAE-1896C9B4E3A2}"/>
                </a:ext>
              </a:extLst>
            </p:cNvPr>
            <p:cNvCxnSpPr>
              <a:cxnSpLocks/>
            </p:cNvCxnSpPr>
            <p:nvPr/>
          </p:nvCxnSpPr>
          <p:spPr>
            <a:xfrm>
              <a:off x="15607758" y="5187710"/>
              <a:ext cx="9524" cy="451409"/>
            </a:xfrm>
            <a:prstGeom prst="straightConnector1">
              <a:avLst/>
            </a:prstGeom>
            <a:ln w="38100">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nvGrpSpPr>
            <p:cNvPr id="26" name="Group 25">
              <a:extLst>
                <a:ext uri="{FF2B5EF4-FFF2-40B4-BE49-F238E27FC236}">
                  <a16:creationId xmlns:a16="http://schemas.microsoft.com/office/drawing/2014/main" id="{C3E3BAA4-3285-EA77-7349-0B5EC1908F2F}"/>
                </a:ext>
              </a:extLst>
            </p:cNvPr>
            <p:cNvGrpSpPr/>
            <p:nvPr/>
          </p:nvGrpSpPr>
          <p:grpSpPr>
            <a:xfrm>
              <a:off x="15355346" y="4768170"/>
              <a:ext cx="523875" cy="523875"/>
              <a:chOff x="2333625" y="3495675"/>
              <a:chExt cx="523875" cy="523875"/>
            </a:xfrm>
            <a:effectLst>
              <a:outerShdw blurRad="50800" dist="38100" dir="5400000" algn="t" rotWithShape="0">
                <a:prstClr val="black">
                  <a:alpha val="40000"/>
                </a:prstClr>
              </a:outerShdw>
            </a:effectLst>
          </p:grpSpPr>
          <p:sp>
            <p:nvSpPr>
              <p:cNvPr id="27" name="Oval 26">
                <a:extLst>
                  <a:ext uri="{FF2B5EF4-FFF2-40B4-BE49-F238E27FC236}">
                    <a16:creationId xmlns:a16="http://schemas.microsoft.com/office/drawing/2014/main" id="{B7A23635-8DCC-177F-C39A-E0A137349E91}"/>
                  </a:ext>
                </a:extLst>
              </p:cNvPr>
              <p:cNvSpPr/>
              <p:nvPr/>
            </p:nvSpPr>
            <p:spPr>
              <a:xfrm>
                <a:off x="2333625" y="3495675"/>
                <a:ext cx="523875" cy="523875"/>
              </a:xfrm>
              <a:prstGeom prst="ellipse">
                <a:avLst/>
              </a:prstGeom>
              <a:solidFill>
                <a:schemeClr val="accent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ln w="57150">
                    <a:solidFill>
                      <a:srgbClr val="000000"/>
                    </a:solidFill>
                  </a:ln>
                  <a:solidFill>
                    <a:srgbClr val="FFFFFF"/>
                  </a:solidFill>
                  <a:latin typeface="Verdana"/>
                </a:endParaRPr>
              </a:p>
            </p:txBody>
          </p:sp>
          <p:sp>
            <p:nvSpPr>
              <p:cNvPr id="28" name="TextBox 27">
                <a:extLst>
                  <a:ext uri="{FF2B5EF4-FFF2-40B4-BE49-F238E27FC236}">
                    <a16:creationId xmlns:a16="http://schemas.microsoft.com/office/drawing/2014/main" id="{4E960CA2-0EF9-537D-022E-FFF85A09ECD4}"/>
                  </a:ext>
                </a:extLst>
              </p:cNvPr>
              <p:cNvSpPr txBox="1"/>
              <p:nvPr/>
            </p:nvSpPr>
            <p:spPr>
              <a:xfrm>
                <a:off x="2384382" y="3572947"/>
                <a:ext cx="422361" cy="406292"/>
              </a:xfrm>
              <a:prstGeom prst="rect">
                <a:avLst/>
              </a:prstGeom>
              <a:noFill/>
            </p:spPr>
            <p:txBody>
              <a:bodyPr wrap="none" rtlCol="0">
                <a:spAutoFit/>
              </a:bodyPr>
              <a:lstStyle/>
              <a:p>
                <a:pPr algn="ctr" defTabSz="326578"/>
                <a:r>
                  <a:rPr lang="en-US" sz="1286" b="1" dirty="0">
                    <a:solidFill>
                      <a:srgbClr val="FFFFFF"/>
                    </a:solidFill>
                    <a:latin typeface="Verdana"/>
                  </a:rPr>
                  <a:t>4</a:t>
                </a:r>
              </a:p>
            </p:txBody>
          </p:sp>
        </p:grpSp>
        <p:cxnSp>
          <p:nvCxnSpPr>
            <p:cNvPr id="42" name="Straight Arrow Connector 41">
              <a:extLst>
                <a:ext uri="{FF2B5EF4-FFF2-40B4-BE49-F238E27FC236}">
                  <a16:creationId xmlns:a16="http://schemas.microsoft.com/office/drawing/2014/main" id="{C6F85B2A-28C3-BF66-CF0F-BA75CF8792D6}"/>
                </a:ext>
              </a:extLst>
            </p:cNvPr>
            <p:cNvCxnSpPr>
              <a:cxnSpLocks/>
            </p:cNvCxnSpPr>
            <p:nvPr/>
          </p:nvCxnSpPr>
          <p:spPr>
            <a:xfrm flipV="1">
              <a:off x="14829429" y="7420294"/>
              <a:ext cx="400688" cy="919187"/>
            </a:xfrm>
            <a:prstGeom prst="straightConnector1">
              <a:avLst/>
            </a:prstGeom>
            <a:ln w="38100">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nvGrpSpPr>
            <p:cNvPr id="39" name="Group 38">
              <a:extLst>
                <a:ext uri="{FF2B5EF4-FFF2-40B4-BE49-F238E27FC236}">
                  <a16:creationId xmlns:a16="http://schemas.microsoft.com/office/drawing/2014/main" id="{F3E6739E-70D2-8167-594C-5FA6637C8C24}"/>
                </a:ext>
              </a:extLst>
            </p:cNvPr>
            <p:cNvGrpSpPr/>
            <p:nvPr/>
          </p:nvGrpSpPr>
          <p:grpSpPr>
            <a:xfrm>
              <a:off x="14567492" y="8077544"/>
              <a:ext cx="523875" cy="523875"/>
              <a:chOff x="2333625" y="3495675"/>
              <a:chExt cx="523875" cy="523875"/>
            </a:xfrm>
            <a:effectLst>
              <a:outerShdw blurRad="50800" dist="38100" dir="5400000" algn="t" rotWithShape="0">
                <a:prstClr val="black">
                  <a:alpha val="40000"/>
                </a:prstClr>
              </a:outerShdw>
            </a:effectLst>
          </p:grpSpPr>
          <p:sp>
            <p:nvSpPr>
              <p:cNvPr id="40" name="Oval 39">
                <a:extLst>
                  <a:ext uri="{FF2B5EF4-FFF2-40B4-BE49-F238E27FC236}">
                    <a16:creationId xmlns:a16="http://schemas.microsoft.com/office/drawing/2014/main" id="{5ED62ED3-BF8D-E08F-B1B5-5900886ACEB1}"/>
                  </a:ext>
                </a:extLst>
              </p:cNvPr>
              <p:cNvSpPr/>
              <p:nvPr/>
            </p:nvSpPr>
            <p:spPr>
              <a:xfrm>
                <a:off x="2333625" y="3495675"/>
                <a:ext cx="523875" cy="523875"/>
              </a:xfrm>
              <a:prstGeom prst="ellipse">
                <a:avLst/>
              </a:prstGeom>
              <a:solidFill>
                <a:schemeClr val="accent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ln w="57150">
                    <a:solidFill>
                      <a:srgbClr val="000000"/>
                    </a:solidFill>
                  </a:ln>
                  <a:solidFill>
                    <a:srgbClr val="FFFFFF"/>
                  </a:solidFill>
                  <a:latin typeface="Verdana"/>
                </a:endParaRPr>
              </a:p>
            </p:txBody>
          </p:sp>
          <p:sp>
            <p:nvSpPr>
              <p:cNvPr id="41" name="TextBox 40">
                <a:extLst>
                  <a:ext uri="{FF2B5EF4-FFF2-40B4-BE49-F238E27FC236}">
                    <a16:creationId xmlns:a16="http://schemas.microsoft.com/office/drawing/2014/main" id="{C6C5CD63-EAF4-32C9-5D11-C35ED7133B18}"/>
                  </a:ext>
                </a:extLst>
              </p:cNvPr>
              <p:cNvSpPr txBox="1"/>
              <p:nvPr/>
            </p:nvSpPr>
            <p:spPr>
              <a:xfrm>
                <a:off x="2384382" y="3572947"/>
                <a:ext cx="422361" cy="406292"/>
              </a:xfrm>
              <a:prstGeom prst="rect">
                <a:avLst/>
              </a:prstGeom>
              <a:noFill/>
            </p:spPr>
            <p:txBody>
              <a:bodyPr wrap="none" rtlCol="0">
                <a:spAutoFit/>
              </a:bodyPr>
              <a:lstStyle/>
              <a:p>
                <a:pPr algn="ctr" defTabSz="326578"/>
                <a:r>
                  <a:rPr lang="en-US" sz="1286" b="1" dirty="0">
                    <a:solidFill>
                      <a:srgbClr val="FFFFFF"/>
                    </a:solidFill>
                    <a:latin typeface="Verdana"/>
                  </a:rPr>
                  <a:t>5</a:t>
                </a:r>
              </a:p>
            </p:txBody>
          </p:sp>
        </p:grpSp>
        <p:sp>
          <p:nvSpPr>
            <p:cNvPr id="47" name="Rectangle 46">
              <a:extLst>
                <a:ext uri="{FF2B5EF4-FFF2-40B4-BE49-F238E27FC236}">
                  <a16:creationId xmlns:a16="http://schemas.microsoft.com/office/drawing/2014/main" id="{D3F50ACE-8FC5-0451-4E69-2A94BC4FD1F3}"/>
                </a:ext>
              </a:extLst>
            </p:cNvPr>
            <p:cNvSpPr/>
            <p:nvPr/>
          </p:nvSpPr>
          <p:spPr>
            <a:xfrm>
              <a:off x="15130418" y="6991229"/>
              <a:ext cx="892672" cy="38176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srgbClr val="FFFFFF"/>
                </a:solidFill>
                <a:latin typeface="Verdana"/>
              </a:endParaRPr>
            </a:p>
          </p:txBody>
        </p:sp>
      </p:grpSp>
      <p:grpSp>
        <p:nvGrpSpPr>
          <p:cNvPr id="50" name="Group 49">
            <a:extLst>
              <a:ext uri="{FF2B5EF4-FFF2-40B4-BE49-F238E27FC236}">
                <a16:creationId xmlns:a16="http://schemas.microsoft.com/office/drawing/2014/main" id="{D166A21D-06A4-105A-2066-4AE4E77DB08A}"/>
              </a:ext>
            </a:extLst>
          </p:cNvPr>
          <p:cNvGrpSpPr/>
          <p:nvPr/>
        </p:nvGrpSpPr>
        <p:grpSpPr>
          <a:xfrm>
            <a:off x="419285" y="2402240"/>
            <a:ext cx="374196" cy="374196"/>
            <a:chOff x="2333625" y="3495675"/>
            <a:chExt cx="523875" cy="523875"/>
          </a:xfrm>
          <a:effectLst>
            <a:outerShdw blurRad="50800" dist="38100" dir="5400000" algn="t" rotWithShape="0">
              <a:prstClr val="black">
                <a:alpha val="40000"/>
              </a:prstClr>
            </a:outerShdw>
          </a:effectLst>
        </p:grpSpPr>
        <p:sp>
          <p:nvSpPr>
            <p:cNvPr id="51" name="Oval 50">
              <a:extLst>
                <a:ext uri="{FF2B5EF4-FFF2-40B4-BE49-F238E27FC236}">
                  <a16:creationId xmlns:a16="http://schemas.microsoft.com/office/drawing/2014/main" id="{1D019BA5-6543-C869-97FA-06E673A3687C}"/>
                </a:ext>
              </a:extLst>
            </p:cNvPr>
            <p:cNvSpPr/>
            <p:nvPr/>
          </p:nvSpPr>
          <p:spPr>
            <a:xfrm>
              <a:off x="2333625" y="3495675"/>
              <a:ext cx="523875" cy="523875"/>
            </a:xfrm>
            <a:prstGeom prst="ellipse">
              <a:avLst/>
            </a:prstGeom>
            <a:solidFill>
              <a:schemeClr val="accent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ln w="57150">
                  <a:solidFill>
                    <a:srgbClr val="000000"/>
                  </a:solidFill>
                </a:ln>
                <a:solidFill>
                  <a:srgbClr val="FFFFFF"/>
                </a:solidFill>
                <a:latin typeface="Verdana"/>
              </a:endParaRPr>
            </a:p>
          </p:txBody>
        </p:sp>
        <p:sp>
          <p:nvSpPr>
            <p:cNvPr id="52" name="TextBox 51">
              <a:extLst>
                <a:ext uri="{FF2B5EF4-FFF2-40B4-BE49-F238E27FC236}">
                  <a16:creationId xmlns:a16="http://schemas.microsoft.com/office/drawing/2014/main" id="{BC55A325-8517-1A9C-F8EF-6368A819EAD6}"/>
                </a:ext>
              </a:extLst>
            </p:cNvPr>
            <p:cNvSpPr txBox="1"/>
            <p:nvPr/>
          </p:nvSpPr>
          <p:spPr>
            <a:xfrm>
              <a:off x="2384382" y="3572947"/>
              <a:ext cx="422361" cy="406292"/>
            </a:xfrm>
            <a:prstGeom prst="rect">
              <a:avLst/>
            </a:prstGeom>
            <a:noFill/>
          </p:spPr>
          <p:txBody>
            <a:bodyPr wrap="none" rtlCol="0">
              <a:spAutoFit/>
            </a:bodyPr>
            <a:lstStyle/>
            <a:p>
              <a:pPr algn="ctr" defTabSz="326578"/>
              <a:r>
                <a:rPr lang="en-US" sz="1286" b="1" dirty="0">
                  <a:solidFill>
                    <a:srgbClr val="FFFFFF"/>
                  </a:solidFill>
                  <a:latin typeface="Verdana"/>
                </a:rPr>
                <a:t>1</a:t>
              </a:r>
            </a:p>
          </p:txBody>
        </p:sp>
      </p:grpSp>
      <p:sp>
        <p:nvSpPr>
          <p:cNvPr id="53" name="object 13">
            <a:extLst>
              <a:ext uri="{FF2B5EF4-FFF2-40B4-BE49-F238E27FC236}">
                <a16:creationId xmlns:a16="http://schemas.microsoft.com/office/drawing/2014/main" id="{0927966B-585F-8604-08BB-17A5B0886F5C}"/>
              </a:ext>
            </a:extLst>
          </p:cNvPr>
          <p:cNvSpPr txBox="1"/>
          <p:nvPr/>
        </p:nvSpPr>
        <p:spPr>
          <a:xfrm>
            <a:off x="953670" y="2343021"/>
            <a:ext cx="2975554" cy="287890"/>
          </a:xfrm>
          <a:prstGeom prst="rect">
            <a:avLst/>
          </a:prstGeom>
        </p:spPr>
        <p:txBody>
          <a:bodyPr vert="horz" wrap="square" lIns="0" tIns="30788" rIns="0" bIns="0" rtlCol="0">
            <a:spAutoFit/>
          </a:bodyPr>
          <a:lstStyle/>
          <a:p>
            <a:pPr marL="30783" marR="475602" defTabSz="326578">
              <a:lnSpc>
                <a:spcPct val="150000"/>
              </a:lnSpc>
              <a:spcBef>
                <a:spcPts val="24"/>
              </a:spcBef>
            </a:pPr>
            <a:r>
              <a:rPr lang="en-US" sz="1286" dirty="0">
                <a:solidFill>
                  <a:srgbClr val="000000"/>
                </a:solidFill>
                <a:latin typeface="Verdana"/>
                <a:cs typeface="Franklin Gothic Book"/>
              </a:rPr>
              <a:t>All columns are sortable</a:t>
            </a:r>
            <a:endParaRPr sz="1286" dirty="0">
              <a:solidFill>
                <a:srgbClr val="000000"/>
              </a:solidFill>
              <a:latin typeface="Verdana"/>
              <a:cs typeface="Franklin Gothic Book"/>
            </a:endParaRPr>
          </a:p>
        </p:txBody>
      </p:sp>
      <p:grpSp>
        <p:nvGrpSpPr>
          <p:cNvPr id="54" name="object 14">
            <a:extLst>
              <a:ext uri="{FF2B5EF4-FFF2-40B4-BE49-F238E27FC236}">
                <a16:creationId xmlns:a16="http://schemas.microsoft.com/office/drawing/2014/main" id="{1B31DBB6-2524-B10B-1747-1444953250C6}"/>
              </a:ext>
              <a:ext uri="{C183D7F6-B498-43B3-948B-1728B52AA6E4}">
                <adec:decorative xmlns:adec="http://schemas.microsoft.com/office/drawing/2017/decorative" val="1"/>
              </a:ext>
            </a:extLst>
          </p:cNvPr>
          <p:cNvGrpSpPr/>
          <p:nvPr/>
        </p:nvGrpSpPr>
        <p:grpSpPr>
          <a:xfrm rot="5400000">
            <a:off x="2078572" y="2121725"/>
            <a:ext cx="181754" cy="3509939"/>
            <a:chOff x="2836926" y="2420014"/>
            <a:chExt cx="0" cy="2679700"/>
          </a:xfrm>
        </p:grpSpPr>
        <p:sp>
          <p:nvSpPr>
            <p:cNvPr id="55" name="object 15">
              <a:extLst>
                <a:ext uri="{FF2B5EF4-FFF2-40B4-BE49-F238E27FC236}">
                  <a16:creationId xmlns:a16="http://schemas.microsoft.com/office/drawing/2014/main" id="{6349E660-79DC-83B6-EEF4-2A09A52F1CE4}"/>
                </a:ext>
              </a:extLst>
            </p:cNvPr>
            <p:cNvSpPr/>
            <p:nvPr/>
          </p:nvSpPr>
          <p:spPr>
            <a:xfrm>
              <a:off x="2836926" y="2439019"/>
              <a:ext cx="0" cy="2651760"/>
            </a:xfrm>
            <a:custGeom>
              <a:avLst/>
              <a:gdLst/>
              <a:ahLst/>
              <a:cxnLst/>
              <a:rect l="l" t="t" r="r" b="b"/>
              <a:pathLst>
                <a:path h="2651760">
                  <a:moveTo>
                    <a:pt x="0" y="0"/>
                  </a:moveTo>
                  <a:lnTo>
                    <a:pt x="0" y="2651188"/>
                  </a:lnTo>
                </a:path>
              </a:pathLst>
            </a:custGeom>
            <a:ln w="19050">
              <a:solidFill>
                <a:schemeClr val="accent2"/>
              </a:solidFill>
              <a:prstDash val="dot"/>
            </a:ln>
          </p:spPr>
          <p:txBody>
            <a:bodyPr wrap="square" lIns="0" tIns="0" rIns="0" bIns="0" rtlCol="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26578"/>
              <a:endParaRPr sz="1286">
                <a:solidFill>
                  <a:srgbClr val="000000"/>
                </a:solidFill>
                <a:latin typeface="Verdana"/>
              </a:endParaRPr>
            </a:p>
          </p:txBody>
        </p:sp>
        <p:sp>
          <p:nvSpPr>
            <p:cNvPr id="56" name="object 16">
              <a:extLst>
                <a:ext uri="{FF2B5EF4-FFF2-40B4-BE49-F238E27FC236}">
                  <a16:creationId xmlns:a16="http://schemas.microsoft.com/office/drawing/2014/main" id="{50289CC0-0876-F804-3519-97D05625DEF0}"/>
                </a:ext>
              </a:extLst>
            </p:cNvPr>
            <p:cNvSpPr/>
            <p:nvPr/>
          </p:nvSpPr>
          <p:spPr>
            <a:xfrm>
              <a:off x="2836926" y="2420014"/>
              <a:ext cx="0" cy="2679700"/>
            </a:xfrm>
            <a:custGeom>
              <a:avLst/>
              <a:gdLst/>
              <a:ahLst/>
              <a:cxnLst/>
              <a:rect l="l" t="t" r="r" b="b"/>
              <a:pathLst>
                <a:path h="2679700">
                  <a:moveTo>
                    <a:pt x="0" y="0"/>
                  </a:moveTo>
                  <a:lnTo>
                    <a:pt x="0" y="0"/>
                  </a:lnTo>
                </a:path>
                <a:path h="2679700">
                  <a:moveTo>
                    <a:pt x="0" y="2679700"/>
                  </a:moveTo>
                  <a:lnTo>
                    <a:pt x="0" y="2679700"/>
                  </a:lnTo>
                </a:path>
              </a:pathLst>
            </a:custGeom>
            <a:ln w="19050">
              <a:solidFill>
                <a:schemeClr val="accent2"/>
              </a:solidFill>
            </a:ln>
          </p:spPr>
          <p:txBody>
            <a:bodyPr wrap="square" lIns="0" tIns="0" rIns="0" bIns="0" rtlCol="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26578"/>
              <a:endParaRPr sz="1286">
                <a:solidFill>
                  <a:srgbClr val="000000"/>
                </a:solidFill>
                <a:latin typeface="Verdana"/>
              </a:endParaRPr>
            </a:p>
          </p:txBody>
        </p:sp>
      </p:grpSp>
      <p:grpSp>
        <p:nvGrpSpPr>
          <p:cNvPr id="57" name="Group 56">
            <a:extLst>
              <a:ext uri="{FF2B5EF4-FFF2-40B4-BE49-F238E27FC236}">
                <a16:creationId xmlns:a16="http://schemas.microsoft.com/office/drawing/2014/main" id="{EE55A5CE-985D-EEA4-76E1-F63CADF8D56E}"/>
              </a:ext>
            </a:extLst>
          </p:cNvPr>
          <p:cNvGrpSpPr/>
          <p:nvPr/>
        </p:nvGrpSpPr>
        <p:grpSpPr>
          <a:xfrm>
            <a:off x="414480" y="3176540"/>
            <a:ext cx="374196" cy="374196"/>
            <a:chOff x="2333625" y="3495675"/>
            <a:chExt cx="523875" cy="523875"/>
          </a:xfrm>
          <a:effectLst>
            <a:outerShdw blurRad="50800" dist="38100" dir="5400000" algn="t" rotWithShape="0">
              <a:prstClr val="black">
                <a:alpha val="40000"/>
              </a:prstClr>
            </a:outerShdw>
          </a:effectLst>
        </p:grpSpPr>
        <p:sp>
          <p:nvSpPr>
            <p:cNvPr id="58" name="Oval 57">
              <a:extLst>
                <a:ext uri="{FF2B5EF4-FFF2-40B4-BE49-F238E27FC236}">
                  <a16:creationId xmlns:a16="http://schemas.microsoft.com/office/drawing/2014/main" id="{D62F00AE-C51B-7A43-9276-599CA2FC0CE6}"/>
                </a:ext>
              </a:extLst>
            </p:cNvPr>
            <p:cNvSpPr/>
            <p:nvPr/>
          </p:nvSpPr>
          <p:spPr>
            <a:xfrm>
              <a:off x="2333625" y="3495675"/>
              <a:ext cx="523875" cy="523875"/>
            </a:xfrm>
            <a:prstGeom prst="ellipse">
              <a:avLst/>
            </a:prstGeom>
            <a:solidFill>
              <a:schemeClr val="accent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ln w="57150">
                  <a:solidFill>
                    <a:srgbClr val="000000"/>
                  </a:solidFill>
                </a:ln>
                <a:solidFill>
                  <a:srgbClr val="FFFFFF"/>
                </a:solidFill>
                <a:latin typeface="Verdana"/>
              </a:endParaRPr>
            </a:p>
          </p:txBody>
        </p:sp>
        <p:sp>
          <p:nvSpPr>
            <p:cNvPr id="59" name="TextBox 58">
              <a:extLst>
                <a:ext uri="{FF2B5EF4-FFF2-40B4-BE49-F238E27FC236}">
                  <a16:creationId xmlns:a16="http://schemas.microsoft.com/office/drawing/2014/main" id="{897E7489-02E0-4CDA-754E-F003C8C2681C}"/>
                </a:ext>
              </a:extLst>
            </p:cNvPr>
            <p:cNvSpPr txBox="1"/>
            <p:nvPr/>
          </p:nvSpPr>
          <p:spPr>
            <a:xfrm>
              <a:off x="2384382" y="3572947"/>
              <a:ext cx="422361" cy="406292"/>
            </a:xfrm>
            <a:prstGeom prst="rect">
              <a:avLst/>
            </a:prstGeom>
            <a:noFill/>
          </p:spPr>
          <p:txBody>
            <a:bodyPr wrap="none" rtlCol="0">
              <a:spAutoFit/>
            </a:bodyPr>
            <a:lstStyle/>
            <a:p>
              <a:pPr algn="ctr" defTabSz="326578"/>
              <a:r>
                <a:rPr lang="en-US" sz="1286" b="1" dirty="0">
                  <a:solidFill>
                    <a:srgbClr val="FFFFFF"/>
                  </a:solidFill>
                  <a:latin typeface="Verdana"/>
                </a:rPr>
                <a:t>2</a:t>
              </a:r>
            </a:p>
          </p:txBody>
        </p:sp>
      </p:grpSp>
      <p:sp>
        <p:nvSpPr>
          <p:cNvPr id="60" name="object 13">
            <a:extLst>
              <a:ext uri="{FF2B5EF4-FFF2-40B4-BE49-F238E27FC236}">
                <a16:creationId xmlns:a16="http://schemas.microsoft.com/office/drawing/2014/main" id="{5A160694-E26A-36F5-863D-317CCFD62166}"/>
              </a:ext>
            </a:extLst>
          </p:cNvPr>
          <p:cNvSpPr txBox="1"/>
          <p:nvPr/>
        </p:nvSpPr>
        <p:spPr>
          <a:xfrm>
            <a:off x="948865" y="3028761"/>
            <a:ext cx="2975554" cy="584702"/>
          </a:xfrm>
          <a:prstGeom prst="rect">
            <a:avLst/>
          </a:prstGeom>
        </p:spPr>
        <p:txBody>
          <a:bodyPr vert="horz" wrap="square" lIns="0" tIns="30788" rIns="0" bIns="0" rtlCol="0">
            <a:spAutoFit/>
          </a:bodyPr>
          <a:lstStyle/>
          <a:p>
            <a:pPr marL="30783" marR="475602" defTabSz="326578">
              <a:lnSpc>
                <a:spcPct val="150000"/>
              </a:lnSpc>
              <a:spcBef>
                <a:spcPts val="24"/>
              </a:spcBef>
            </a:pPr>
            <a:r>
              <a:rPr lang="en-US" sz="1286" dirty="0">
                <a:solidFill>
                  <a:srgbClr val="000000"/>
                </a:solidFill>
                <a:latin typeface="Verdana"/>
                <a:cs typeface="Franklin Gothic Book"/>
              </a:rPr>
              <a:t>How long since flood information was updated</a:t>
            </a:r>
            <a:endParaRPr sz="1286" dirty="0">
              <a:solidFill>
                <a:srgbClr val="000000"/>
              </a:solidFill>
              <a:latin typeface="Verdana"/>
              <a:cs typeface="Franklin Gothic Book"/>
            </a:endParaRPr>
          </a:p>
        </p:txBody>
      </p:sp>
      <p:grpSp>
        <p:nvGrpSpPr>
          <p:cNvPr id="61" name="object 14">
            <a:extLst>
              <a:ext uri="{FF2B5EF4-FFF2-40B4-BE49-F238E27FC236}">
                <a16:creationId xmlns:a16="http://schemas.microsoft.com/office/drawing/2014/main" id="{F4518666-AF5B-BDF4-47DE-01A3E4267CDF}"/>
              </a:ext>
              <a:ext uri="{C183D7F6-B498-43B3-948B-1728B52AA6E4}">
                <adec:decorative xmlns:adec="http://schemas.microsoft.com/office/drawing/2017/decorative" val="1"/>
              </a:ext>
            </a:extLst>
          </p:cNvPr>
          <p:cNvGrpSpPr/>
          <p:nvPr/>
        </p:nvGrpSpPr>
        <p:grpSpPr>
          <a:xfrm rot="5400000">
            <a:off x="2083377" y="3195533"/>
            <a:ext cx="181754" cy="3509939"/>
            <a:chOff x="2836926" y="2420014"/>
            <a:chExt cx="0" cy="2679700"/>
          </a:xfrm>
        </p:grpSpPr>
        <p:sp>
          <p:nvSpPr>
            <p:cNvPr id="62" name="object 15">
              <a:extLst>
                <a:ext uri="{FF2B5EF4-FFF2-40B4-BE49-F238E27FC236}">
                  <a16:creationId xmlns:a16="http://schemas.microsoft.com/office/drawing/2014/main" id="{13EA59B1-BABF-6561-4880-6D3FAEEEAC4F}"/>
                </a:ext>
              </a:extLst>
            </p:cNvPr>
            <p:cNvSpPr/>
            <p:nvPr/>
          </p:nvSpPr>
          <p:spPr>
            <a:xfrm>
              <a:off x="2836926" y="2439019"/>
              <a:ext cx="0" cy="2651760"/>
            </a:xfrm>
            <a:custGeom>
              <a:avLst/>
              <a:gdLst/>
              <a:ahLst/>
              <a:cxnLst/>
              <a:rect l="l" t="t" r="r" b="b"/>
              <a:pathLst>
                <a:path h="2651760">
                  <a:moveTo>
                    <a:pt x="0" y="0"/>
                  </a:moveTo>
                  <a:lnTo>
                    <a:pt x="0" y="2651188"/>
                  </a:lnTo>
                </a:path>
              </a:pathLst>
            </a:custGeom>
            <a:ln w="19050">
              <a:solidFill>
                <a:schemeClr val="accent2"/>
              </a:solidFill>
              <a:prstDash val="dot"/>
            </a:ln>
          </p:spPr>
          <p:txBody>
            <a:bodyPr wrap="square" lIns="0" tIns="0" rIns="0" bIns="0" rtlCol="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26578"/>
              <a:endParaRPr sz="1286">
                <a:solidFill>
                  <a:srgbClr val="000000"/>
                </a:solidFill>
                <a:latin typeface="Verdana"/>
              </a:endParaRPr>
            </a:p>
          </p:txBody>
        </p:sp>
        <p:sp>
          <p:nvSpPr>
            <p:cNvPr id="63" name="object 16">
              <a:extLst>
                <a:ext uri="{FF2B5EF4-FFF2-40B4-BE49-F238E27FC236}">
                  <a16:creationId xmlns:a16="http://schemas.microsoft.com/office/drawing/2014/main" id="{3DFC292B-BF82-4D06-05FB-2DF577612493}"/>
                </a:ext>
              </a:extLst>
            </p:cNvPr>
            <p:cNvSpPr/>
            <p:nvPr/>
          </p:nvSpPr>
          <p:spPr>
            <a:xfrm>
              <a:off x="2836926" y="2420014"/>
              <a:ext cx="0" cy="2679700"/>
            </a:xfrm>
            <a:custGeom>
              <a:avLst/>
              <a:gdLst/>
              <a:ahLst/>
              <a:cxnLst/>
              <a:rect l="l" t="t" r="r" b="b"/>
              <a:pathLst>
                <a:path h="2679700">
                  <a:moveTo>
                    <a:pt x="0" y="0"/>
                  </a:moveTo>
                  <a:lnTo>
                    <a:pt x="0" y="0"/>
                  </a:lnTo>
                </a:path>
                <a:path h="2679700">
                  <a:moveTo>
                    <a:pt x="0" y="2679700"/>
                  </a:moveTo>
                  <a:lnTo>
                    <a:pt x="0" y="2679700"/>
                  </a:lnTo>
                </a:path>
              </a:pathLst>
            </a:custGeom>
            <a:ln w="19050">
              <a:solidFill>
                <a:schemeClr val="accent2"/>
              </a:solidFill>
            </a:ln>
          </p:spPr>
          <p:txBody>
            <a:bodyPr wrap="square" lIns="0" tIns="0" rIns="0" bIns="0" rtlCol="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26578"/>
              <a:endParaRPr sz="1286">
                <a:solidFill>
                  <a:srgbClr val="000000"/>
                </a:solidFill>
                <a:latin typeface="Verdana"/>
              </a:endParaRPr>
            </a:p>
          </p:txBody>
        </p:sp>
      </p:grpSp>
      <p:grpSp>
        <p:nvGrpSpPr>
          <p:cNvPr id="64" name="Group 63">
            <a:extLst>
              <a:ext uri="{FF2B5EF4-FFF2-40B4-BE49-F238E27FC236}">
                <a16:creationId xmlns:a16="http://schemas.microsoft.com/office/drawing/2014/main" id="{BB2C58CE-F197-6356-C9A2-477EBE04C97B}"/>
              </a:ext>
            </a:extLst>
          </p:cNvPr>
          <p:cNvGrpSpPr/>
          <p:nvPr/>
        </p:nvGrpSpPr>
        <p:grpSpPr>
          <a:xfrm>
            <a:off x="419285" y="3957063"/>
            <a:ext cx="374196" cy="374196"/>
            <a:chOff x="2333625" y="3495675"/>
            <a:chExt cx="523875" cy="523875"/>
          </a:xfrm>
          <a:effectLst>
            <a:outerShdw blurRad="50800" dist="38100" dir="5400000" algn="t" rotWithShape="0">
              <a:prstClr val="black">
                <a:alpha val="40000"/>
              </a:prstClr>
            </a:outerShdw>
          </a:effectLst>
        </p:grpSpPr>
        <p:sp>
          <p:nvSpPr>
            <p:cNvPr id="65" name="Oval 64">
              <a:extLst>
                <a:ext uri="{FF2B5EF4-FFF2-40B4-BE49-F238E27FC236}">
                  <a16:creationId xmlns:a16="http://schemas.microsoft.com/office/drawing/2014/main" id="{8BA6B9E5-D5DB-C3F5-71E6-7EFC45543608}"/>
                </a:ext>
              </a:extLst>
            </p:cNvPr>
            <p:cNvSpPr/>
            <p:nvPr/>
          </p:nvSpPr>
          <p:spPr>
            <a:xfrm>
              <a:off x="2333625" y="3495675"/>
              <a:ext cx="523875" cy="523875"/>
            </a:xfrm>
            <a:prstGeom prst="ellipse">
              <a:avLst/>
            </a:prstGeom>
            <a:solidFill>
              <a:schemeClr val="accent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ln w="57150">
                  <a:solidFill>
                    <a:srgbClr val="000000"/>
                  </a:solidFill>
                </a:ln>
                <a:solidFill>
                  <a:srgbClr val="FFFFFF"/>
                </a:solidFill>
                <a:latin typeface="Verdana"/>
              </a:endParaRPr>
            </a:p>
          </p:txBody>
        </p:sp>
        <p:sp>
          <p:nvSpPr>
            <p:cNvPr id="66" name="TextBox 65">
              <a:extLst>
                <a:ext uri="{FF2B5EF4-FFF2-40B4-BE49-F238E27FC236}">
                  <a16:creationId xmlns:a16="http://schemas.microsoft.com/office/drawing/2014/main" id="{4FC7BBF1-E094-A194-0B4A-D4E6A4BD8C74}"/>
                </a:ext>
              </a:extLst>
            </p:cNvPr>
            <p:cNvSpPr txBox="1"/>
            <p:nvPr/>
          </p:nvSpPr>
          <p:spPr>
            <a:xfrm>
              <a:off x="2384382" y="3572947"/>
              <a:ext cx="422361" cy="406292"/>
            </a:xfrm>
            <a:prstGeom prst="rect">
              <a:avLst/>
            </a:prstGeom>
            <a:noFill/>
          </p:spPr>
          <p:txBody>
            <a:bodyPr wrap="none" rtlCol="0">
              <a:spAutoFit/>
            </a:bodyPr>
            <a:lstStyle/>
            <a:p>
              <a:pPr algn="ctr" defTabSz="326578"/>
              <a:r>
                <a:rPr lang="en-US" sz="1286" b="1" dirty="0">
                  <a:solidFill>
                    <a:srgbClr val="FFFFFF"/>
                  </a:solidFill>
                  <a:latin typeface="Verdana"/>
                </a:rPr>
                <a:t>3</a:t>
              </a:r>
            </a:p>
          </p:txBody>
        </p:sp>
      </p:grpSp>
      <p:sp>
        <p:nvSpPr>
          <p:cNvPr id="67" name="object 13">
            <a:extLst>
              <a:ext uri="{FF2B5EF4-FFF2-40B4-BE49-F238E27FC236}">
                <a16:creationId xmlns:a16="http://schemas.microsoft.com/office/drawing/2014/main" id="{B8DDC71B-0EDA-FF51-C69F-283B45CE9965}"/>
              </a:ext>
            </a:extLst>
          </p:cNvPr>
          <p:cNvSpPr txBox="1"/>
          <p:nvPr/>
        </p:nvSpPr>
        <p:spPr>
          <a:xfrm>
            <a:off x="953670" y="3820353"/>
            <a:ext cx="2987258" cy="881514"/>
          </a:xfrm>
          <a:prstGeom prst="rect">
            <a:avLst/>
          </a:prstGeom>
        </p:spPr>
        <p:txBody>
          <a:bodyPr vert="horz" wrap="square" lIns="0" tIns="30788" rIns="0" bIns="0" rtlCol="0">
            <a:spAutoFit/>
          </a:bodyPr>
          <a:lstStyle/>
          <a:p>
            <a:pPr marL="30783" marR="475602" defTabSz="326578">
              <a:lnSpc>
                <a:spcPct val="150000"/>
              </a:lnSpc>
              <a:spcBef>
                <a:spcPts val="24"/>
              </a:spcBef>
            </a:pPr>
            <a:r>
              <a:rPr lang="en-US" sz="1286" dirty="0">
                <a:solidFill>
                  <a:srgbClr val="000000"/>
                </a:solidFill>
                <a:latin typeface="Verdana"/>
                <a:cs typeface="Franklin Gothic Book"/>
              </a:rPr>
              <a:t>Count of bridge warnings and road warnings impacted by forecasted flooding</a:t>
            </a:r>
            <a:endParaRPr sz="1286" dirty="0">
              <a:solidFill>
                <a:srgbClr val="000000"/>
              </a:solidFill>
              <a:latin typeface="Verdana"/>
              <a:cs typeface="Franklin Gothic Book"/>
            </a:endParaRPr>
          </a:p>
        </p:txBody>
      </p:sp>
      <p:grpSp>
        <p:nvGrpSpPr>
          <p:cNvPr id="75" name="object 14">
            <a:extLst>
              <a:ext uri="{FF2B5EF4-FFF2-40B4-BE49-F238E27FC236}">
                <a16:creationId xmlns:a16="http://schemas.microsoft.com/office/drawing/2014/main" id="{839BC0E3-E33B-E5A9-7E5E-90F14EBA8139}"/>
              </a:ext>
              <a:ext uri="{C183D7F6-B498-43B3-948B-1728B52AA6E4}">
                <adec:decorative xmlns:adec="http://schemas.microsoft.com/office/drawing/2017/decorative" val="1"/>
              </a:ext>
            </a:extLst>
          </p:cNvPr>
          <p:cNvGrpSpPr/>
          <p:nvPr/>
        </p:nvGrpSpPr>
        <p:grpSpPr>
          <a:xfrm rot="5400000">
            <a:off x="2078572" y="3925718"/>
            <a:ext cx="181754" cy="3509939"/>
            <a:chOff x="2836926" y="2420014"/>
            <a:chExt cx="0" cy="2679700"/>
          </a:xfrm>
        </p:grpSpPr>
        <p:sp>
          <p:nvSpPr>
            <p:cNvPr id="76" name="object 15">
              <a:extLst>
                <a:ext uri="{FF2B5EF4-FFF2-40B4-BE49-F238E27FC236}">
                  <a16:creationId xmlns:a16="http://schemas.microsoft.com/office/drawing/2014/main" id="{398882EB-A945-EBBB-921C-DEE551523345}"/>
                </a:ext>
              </a:extLst>
            </p:cNvPr>
            <p:cNvSpPr/>
            <p:nvPr/>
          </p:nvSpPr>
          <p:spPr>
            <a:xfrm>
              <a:off x="2836926" y="2439019"/>
              <a:ext cx="0" cy="2651760"/>
            </a:xfrm>
            <a:custGeom>
              <a:avLst/>
              <a:gdLst/>
              <a:ahLst/>
              <a:cxnLst/>
              <a:rect l="l" t="t" r="r" b="b"/>
              <a:pathLst>
                <a:path h="2651760">
                  <a:moveTo>
                    <a:pt x="0" y="0"/>
                  </a:moveTo>
                  <a:lnTo>
                    <a:pt x="0" y="2651188"/>
                  </a:lnTo>
                </a:path>
              </a:pathLst>
            </a:custGeom>
            <a:ln w="19050">
              <a:solidFill>
                <a:schemeClr val="accent2"/>
              </a:solidFill>
              <a:prstDash val="dot"/>
            </a:ln>
          </p:spPr>
          <p:txBody>
            <a:bodyPr wrap="square" lIns="0" tIns="0" rIns="0" bIns="0" rtlCol="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26578"/>
              <a:endParaRPr sz="1286">
                <a:solidFill>
                  <a:srgbClr val="000000"/>
                </a:solidFill>
                <a:latin typeface="Verdana"/>
              </a:endParaRPr>
            </a:p>
          </p:txBody>
        </p:sp>
        <p:sp>
          <p:nvSpPr>
            <p:cNvPr id="77" name="object 16">
              <a:extLst>
                <a:ext uri="{FF2B5EF4-FFF2-40B4-BE49-F238E27FC236}">
                  <a16:creationId xmlns:a16="http://schemas.microsoft.com/office/drawing/2014/main" id="{207BB29F-2EC5-5799-3723-DF0DAF5442E0}"/>
                </a:ext>
              </a:extLst>
            </p:cNvPr>
            <p:cNvSpPr/>
            <p:nvPr/>
          </p:nvSpPr>
          <p:spPr>
            <a:xfrm>
              <a:off x="2836926" y="2420014"/>
              <a:ext cx="0" cy="2679700"/>
            </a:xfrm>
            <a:custGeom>
              <a:avLst/>
              <a:gdLst/>
              <a:ahLst/>
              <a:cxnLst/>
              <a:rect l="l" t="t" r="r" b="b"/>
              <a:pathLst>
                <a:path h="2679700">
                  <a:moveTo>
                    <a:pt x="0" y="0"/>
                  </a:moveTo>
                  <a:lnTo>
                    <a:pt x="0" y="0"/>
                  </a:lnTo>
                </a:path>
                <a:path h="2679700">
                  <a:moveTo>
                    <a:pt x="0" y="2679700"/>
                  </a:moveTo>
                  <a:lnTo>
                    <a:pt x="0" y="2679700"/>
                  </a:lnTo>
                </a:path>
              </a:pathLst>
            </a:custGeom>
            <a:ln w="19050">
              <a:solidFill>
                <a:schemeClr val="accent2"/>
              </a:solidFill>
            </a:ln>
          </p:spPr>
          <p:txBody>
            <a:bodyPr wrap="square" lIns="0" tIns="0" rIns="0" bIns="0" rtlCol="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26578"/>
              <a:endParaRPr sz="1286">
                <a:solidFill>
                  <a:srgbClr val="000000"/>
                </a:solidFill>
                <a:latin typeface="Verdana"/>
              </a:endParaRPr>
            </a:p>
          </p:txBody>
        </p:sp>
      </p:grpSp>
      <p:grpSp>
        <p:nvGrpSpPr>
          <p:cNvPr id="78" name="Group 77">
            <a:extLst>
              <a:ext uri="{FF2B5EF4-FFF2-40B4-BE49-F238E27FC236}">
                <a16:creationId xmlns:a16="http://schemas.microsoft.com/office/drawing/2014/main" id="{16685B67-1ED0-1A7E-CDA4-3BFD3905AF24}"/>
              </a:ext>
            </a:extLst>
          </p:cNvPr>
          <p:cNvGrpSpPr/>
          <p:nvPr/>
        </p:nvGrpSpPr>
        <p:grpSpPr>
          <a:xfrm>
            <a:off x="414479" y="5050468"/>
            <a:ext cx="374196" cy="374196"/>
            <a:chOff x="2333625" y="3495675"/>
            <a:chExt cx="523875" cy="523875"/>
          </a:xfrm>
          <a:effectLst>
            <a:outerShdw blurRad="50800" dist="38100" dir="5400000" algn="t" rotWithShape="0">
              <a:prstClr val="black">
                <a:alpha val="40000"/>
              </a:prstClr>
            </a:outerShdw>
          </a:effectLst>
        </p:grpSpPr>
        <p:sp>
          <p:nvSpPr>
            <p:cNvPr id="79" name="Oval 78">
              <a:extLst>
                <a:ext uri="{FF2B5EF4-FFF2-40B4-BE49-F238E27FC236}">
                  <a16:creationId xmlns:a16="http://schemas.microsoft.com/office/drawing/2014/main" id="{12C58C84-8B51-4F00-B4D8-A1AE9782EC61}"/>
                </a:ext>
              </a:extLst>
            </p:cNvPr>
            <p:cNvSpPr/>
            <p:nvPr/>
          </p:nvSpPr>
          <p:spPr>
            <a:xfrm>
              <a:off x="2333625" y="3495675"/>
              <a:ext cx="523875" cy="523875"/>
            </a:xfrm>
            <a:prstGeom prst="ellipse">
              <a:avLst/>
            </a:prstGeom>
            <a:solidFill>
              <a:schemeClr val="accent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ln w="57150">
                  <a:solidFill>
                    <a:srgbClr val="000000"/>
                  </a:solidFill>
                </a:ln>
                <a:solidFill>
                  <a:srgbClr val="FFFFFF"/>
                </a:solidFill>
                <a:latin typeface="Verdana"/>
              </a:endParaRPr>
            </a:p>
          </p:txBody>
        </p:sp>
        <p:sp>
          <p:nvSpPr>
            <p:cNvPr id="80" name="TextBox 79">
              <a:extLst>
                <a:ext uri="{FF2B5EF4-FFF2-40B4-BE49-F238E27FC236}">
                  <a16:creationId xmlns:a16="http://schemas.microsoft.com/office/drawing/2014/main" id="{0FF7FE89-FA76-C2AB-0CA8-420ACFBA5607}"/>
                </a:ext>
              </a:extLst>
            </p:cNvPr>
            <p:cNvSpPr txBox="1"/>
            <p:nvPr/>
          </p:nvSpPr>
          <p:spPr>
            <a:xfrm>
              <a:off x="2384382" y="3572947"/>
              <a:ext cx="422361" cy="406292"/>
            </a:xfrm>
            <a:prstGeom prst="rect">
              <a:avLst/>
            </a:prstGeom>
            <a:noFill/>
          </p:spPr>
          <p:txBody>
            <a:bodyPr wrap="none" rtlCol="0">
              <a:spAutoFit/>
            </a:bodyPr>
            <a:lstStyle/>
            <a:p>
              <a:pPr algn="ctr" defTabSz="326578"/>
              <a:r>
                <a:rPr lang="en-US" sz="1286" b="1" dirty="0">
                  <a:solidFill>
                    <a:srgbClr val="FFFFFF"/>
                  </a:solidFill>
                  <a:latin typeface="Verdana"/>
                </a:rPr>
                <a:t>4</a:t>
              </a:r>
            </a:p>
          </p:txBody>
        </p:sp>
      </p:grpSp>
      <p:sp>
        <p:nvSpPr>
          <p:cNvPr id="81" name="object 13">
            <a:extLst>
              <a:ext uri="{FF2B5EF4-FFF2-40B4-BE49-F238E27FC236}">
                <a16:creationId xmlns:a16="http://schemas.microsoft.com/office/drawing/2014/main" id="{44CB61F7-266E-CEA6-0A04-B5E9FC34176F}"/>
              </a:ext>
            </a:extLst>
          </p:cNvPr>
          <p:cNvSpPr txBox="1"/>
          <p:nvPr/>
        </p:nvSpPr>
        <p:spPr>
          <a:xfrm>
            <a:off x="948864" y="4991248"/>
            <a:ext cx="2975554" cy="287890"/>
          </a:xfrm>
          <a:prstGeom prst="rect">
            <a:avLst/>
          </a:prstGeom>
        </p:spPr>
        <p:txBody>
          <a:bodyPr vert="horz" wrap="square" lIns="0" tIns="30788" rIns="0" bIns="0" rtlCol="0">
            <a:spAutoFit/>
          </a:bodyPr>
          <a:lstStyle/>
          <a:p>
            <a:pPr marL="30783" marR="475602" defTabSz="326578">
              <a:lnSpc>
                <a:spcPct val="150000"/>
              </a:lnSpc>
              <a:spcBef>
                <a:spcPts val="24"/>
              </a:spcBef>
            </a:pPr>
            <a:r>
              <a:rPr lang="en-US" sz="1286" dirty="0">
                <a:solidFill>
                  <a:srgbClr val="000000"/>
                </a:solidFill>
                <a:latin typeface="Verdana"/>
                <a:cs typeface="Franklin Gothic Book"/>
              </a:rPr>
              <a:t>Type to search </a:t>
            </a:r>
            <a:endParaRPr sz="1286" dirty="0">
              <a:solidFill>
                <a:srgbClr val="000000"/>
              </a:solidFill>
              <a:latin typeface="Verdana"/>
              <a:cs typeface="Franklin Gothic Book"/>
            </a:endParaRPr>
          </a:p>
        </p:txBody>
      </p:sp>
      <p:grpSp>
        <p:nvGrpSpPr>
          <p:cNvPr id="82" name="Group 81">
            <a:extLst>
              <a:ext uri="{FF2B5EF4-FFF2-40B4-BE49-F238E27FC236}">
                <a16:creationId xmlns:a16="http://schemas.microsoft.com/office/drawing/2014/main" id="{B01C212E-F699-292B-1B4B-4DEBA267E9DE}"/>
              </a:ext>
            </a:extLst>
          </p:cNvPr>
          <p:cNvGrpSpPr/>
          <p:nvPr/>
        </p:nvGrpSpPr>
        <p:grpSpPr>
          <a:xfrm>
            <a:off x="419285" y="5769676"/>
            <a:ext cx="374196" cy="374196"/>
            <a:chOff x="2333625" y="3495675"/>
            <a:chExt cx="523875" cy="523875"/>
          </a:xfrm>
          <a:effectLst>
            <a:outerShdw blurRad="50800" dist="38100" dir="5400000" algn="t" rotWithShape="0">
              <a:prstClr val="black">
                <a:alpha val="40000"/>
              </a:prstClr>
            </a:outerShdw>
          </a:effectLst>
        </p:grpSpPr>
        <p:sp>
          <p:nvSpPr>
            <p:cNvPr id="83" name="Oval 82">
              <a:extLst>
                <a:ext uri="{FF2B5EF4-FFF2-40B4-BE49-F238E27FC236}">
                  <a16:creationId xmlns:a16="http://schemas.microsoft.com/office/drawing/2014/main" id="{14AC7434-1DBA-D1D2-8E50-753A38B2CE9C}"/>
                </a:ext>
              </a:extLst>
            </p:cNvPr>
            <p:cNvSpPr/>
            <p:nvPr/>
          </p:nvSpPr>
          <p:spPr>
            <a:xfrm>
              <a:off x="2333625" y="3495675"/>
              <a:ext cx="523875" cy="523875"/>
            </a:xfrm>
            <a:prstGeom prst="ellipse">
              <a:avLst/>
            </a:prstGeom>
            <a:solidFill>
              <a:schemeClr val="accent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ln w="57150">
                  <a:solidFill>
                    <a:srgbClr val="000000"/>
                  </a:solidFill>
                </a:ln>
                <a:solidFill>
                  <a:srgbClr val="FFFFFF"/>
                </a:solidFill>
                <a:latin typeface="Verdana"/>
              </a:endParaRPr>
            </a:p>
          </p:txBody>
        </p:sp>
        <p:sp>
          <p:nvSpPr>
            <p:cNvPr id="84" name="TextBox 83">
              <a:extLst>
                <a:ext uri="{FF2B5EF4-FFF2-40B4-BE49-F238E27FC236}">
                  <a16:creationId xmlns:a16="http://schemas.microsoft.com/office/drawing/2014/main" id="{FDF8C933-A42E-6B60-F880-36B3E27792BA}"/>
                </a:ext>
              </a:extLst>
            </p:cNvPr>
            <p:cNvSpPr txBox="1"/>
            <p:nvPr/>
          </p:nvSpPr>
          <p:spPr>
            <a:xfrm>
              <a:off x="2384382" y="3572947"/>
              <a:ext cx="422361" cy="406292"/>
            </a:xfrm>
            <a:prstGeom prst="rect">
              <a:avLst/>
            </a:prstGeom>
            <a:noFill/>
          </p:spPr>
          <p:txBody>
            <a:bodyPr wrap="none" rtlCol="0">
              <a:spAutoFit/>
            </a:bodyPr>
            <a:lstStyle/>
            <a:p>
              <a:pPr algn="ctr" defTabSz="326578"/>
              <a:r>
                <a:rPr lang="en-US" sz="1286" b="1" dirty="0">
                  <a:solidFill>
                    <a:srgbClr val="FFFFFF"/>
                  </a:solidFill>
                  <a:latin typeface="Verdana"/>
                </a:rPr>
                <a:t>5</a:t>
              </a:r>
            </a:p>
          </p:txBody>
        </p:sp>
      </p:grpSp>
      <p:sp>
        <p:nvSpPr>
          <p:cNvPr id="85" name="object 13">
            <a:extLst>
              <a:ext uri="{FF2B5EF4-FFF2-40B4-BE49-F238E27FC236}">
                <a16:creationId xmlns:a16="http://schemas.microsoft.com/office/drawing/2014/main" id="{5500D34E-9029-ED57-5627-4B77662402A8}"/>
              </a:ext>
            </a:extLst>
          </p:cNvPr>
          <p:cNvSpPr txBox="1"/>
          <p:nvPr/>
        </p:nvSpPr>
        <p:spPr>
          <a:xfrm>
            <a:off x="953670" y="5710456"/>
            <a:ext cx="2975554" cy="287890"/>
          </a:xfrm>
          <a:prstGeom prst="rect">
            <a:avLst/>
          </a:prstGeom>
        </p:spPr>
        <p:txBody>
          <a:bodyPr vert="horz" wrap="square" lIns="0" tIns="30788" rIns="0" bIns="0" rtlCol="0">
            <a:spAutoFit/>
          </a:bodyPr>
          <a:lstStyle/>
          <a:p>
            <a:pPr marL="30783" marR="475602" defTabSz="326578">
              <a:lnSpc>
                <a:spcPct val="150000"/>
              </a:lnSpc>
              <a:spcBef>
                <a:spcPts val="24"/>
              </a:spcBef>
            </a:pPr>
            <a:r>
              <a:rPr lang="en-US" sz="1286" dirty="0">
                <a:solidFill>
                  <a:srgbClr val="000000"/>
                </a:solidFill>
                <a:latin typeface="Verdana"/>
                <a:cs typeface="Franklin Gothic Book"/>
              </a:rPr>
              <a:t>Click to view given row’s map</a:t>
            </a:r>
            <a:endParaRPr sz="1286" dirty="0">
              <a:solidFill>
                <a:srgbClr val="000000"/>
              </a:solidFill>
              <a:latin typeface="Verdana"/>
              <a:cs typeface="Franklin Gothic Book"/>
            </a:endParaRPr>
          </a:p>
        </p:txBody>
      </p:sp>
      <p:sp>
        <p:nvSpPr>
          <p:cNvPr id="90" name="object 13">
            <a:extLst>
              <a:ext uri="{FF2B5EF4-FFF2-40B4-BE49-F238E27FC236}">
                <a16:creationId xmlns:a16="http://schemas.microsoft.com/office/drawing/2014/main" id="{716C41EE-4587-D5F1-1421-C2B9CA773A6C}"/>
              </a:ext>
            </a:extLst>
          </p:cNvPr>
          <p:cNvSpPr txBox="1">
            <a:spLocks/>
          </p:cNvSpPr>
          <p:nvPr/>
        </p:nvSpPr>
        <p:spPr>
          <a:xfrm>
            <a:off x="223436" y="1222231"/>
            <a:ext cx="10244666" cy="601758"/>
          </a:xfrm>
          <a:prstGeom prst="rect">
            <a:avLst/>
          </a:prstGeom>
          <a:noFill/>
          <a:ln>
            <a:noFill/>
            <a:prstDash/>
          </a:ln>
          <a:effectLst/>
        </p:spPr>
        <p:txBody>
          <a:bodyPr rot="0" spcFirstLastPara="0" vertOverflow="overflow" horzOverflow="overflow" vert="horz" wrap="square" lIns="0" tIns="30788" rIns="0" bIns="0" numCol="1" spcCol="0" rtlCol="0" fromWordArt="0" anchor="t" anchorCtr="0" forceAA="0" compatLnSpc="1">
            <a:prstTxWarp prst="textNoShape">
              <a:avLst/>
            </a:prstTxWarp>
            <a:spAutoFit/>
          </a:bodyPr>
          <a:lstStyle>
            <a:lvl1pPr algn="l" defTabSz="1278842" rtl="0" eaLnBrk="1" latinLnBrk="0" hangingPunct="1">
              <a:lnSpc>
                <a:spcPct val="90000"/>
              </a:lnSpc>
              <a:spcBef>
                <a:spcPct val="0"/>
              </a:spcBef>
              <a:buNone/>
              <a:defRPr sz="4103" kern="1200">
                <a:solidFill>
                  <a:schemeClr val="accent1"/>
                </a:solidFill>
                <a:latin typeface="+mj-lt"/>
                <a:ea typeface="+mj-ea"/>
                <a:cs typeface="+mj-cs"/>
              </a:defRPr>
            </a:lvl1pPr>
          </a:lstStyle>
          <a:p>
            <a:pPr marL="30783" defTabSz="1108199">
              <a:lnSpc>
                <a:spcPct val="150000"/>
              </a:lnSpc>
              <a:spcBef>
                <a:spcPts val="242"/>
              </a:spcBef>
              <a:defRPr/>
            </a:pPr>
            <a:r>
              <a:rPr lang="en-US" sz="2857" spc="-97" dirty="0">
                <a:solidFill>
                  <a:srgbClr val="0056A9"/>
                </a:solidFill>
                <a:latin typeface="Verdana Bold"/>
                <a:cs typeface="Franklin Gothic Book"/>
              </a:rPr>
              <a:t>Navigate the dashboard:</a:t>
            </a:r>
          </a:p>
        </p:txBody>
      </p:sp>
    </p:spTree>
    <p:extLst>
      <p:ext uri="{BB962C8B-B14F-4D97-AF65-F5344CB8AC3E}">
        <p14:creationId xmlns:p14="http://schemas.microsoft.com/office/powerpoint/2010/main" val="8597943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10DDF-5139-1828-6BC3-DB225D7C04C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295436D-3A9C-3A12-6493-9A93303E2DED}"/>
              </a:ext>
            </a:extLst>
          </p:cNvPr>
          <p:cNvPicPr>
            <a:picLocks noChangeAspect="1"/>
          </p:cNvPicPr>
          <p:nvPr/>
        </p:nvPicPr>
        <p:blipFill>
          <a:blip r:embed="rId3"/>
          <a:srcRect t="3796"/>
          <a:stretch>
            <a:fillRect/>
          </a:stretch>
        </p:blipFill>
        <p:spPr>
          <a:xfrm>
            <a:off x="3110436" y="1244289"/>
            <a:ext cx="8721204" cy="4951867"/>
          </a:xfrm>
          <a:prstGeom prst="rect">
            <a:avLst/>
          </a:prstGeom>
          <a:ln>
            <a:solidFill>
              <a:schemeClr val="bg1">
                <a:lumMod val="50000"/>
              </a:schemeClr>
            </a:solidFill>
          </a:ln>
          <a:effectLst>
            <a:outerShdw blurRad="50800" dist="38100" dir="5400000" algn="t" rotWithShape="0">
              <a:prstClr val="black">
                <a:alpha val="40000"/>
              </a:prstClr>
            </a:outerShdw>
          </a:effectLst>
        </p:spPr>
      </p:pic>
      <p:sp>
        <p:nvSpPr>
          <p:cNvPr id="7" name="object 13">
            <a:extLst>
              <a:ext uri="{FF2B5EF4-FFF2-40B4-BE49-F238E27FC236}">
                <a16:creationId xmlns:a16="http://schemas.microsoft.com/office/drawing/2014/main" id="{FD430BE3-F0F6-ACB2-E060-00B17AE9917D}"/>
              </a:ext>
            </a:extLst>
          </p:cNvPr>
          <p:cNvSpPr txBox="1">
            <a:spLocks/>
          </p:cNvSpPr>
          <p:nvPr/>
        </p:nvSpPr>
        <p:spPr>
          <a:xfrm>
            <a:off x="360361" y="2782293"/>
            <a:ext cx="10244666" cy="936080"/>
          </a:xfrm>
          <a:prstGeom prst="rect">
            <a:avLst/>
          </a:prstGeom>
          <a:noFill/>
          <a:ln>
            <a:noFill/>
            <a:prstDash/>
          </a:ln>
          <a:effectLst/>
        </p:spPr>
        <p:txBody>
          <a:bodyPr rot="0" spcFirstLastPara="0" vertOverflow="overflow" horzOverflow="overflow" vert="horz" wrap="square" lIns="0" tIns="30788" rIns="0" bIns="0" numCol="1" spcCol="0" rtlCol="0" fromWordArt="0" anchor="t" anchorCtr="0" forceAA="0" compatLnSpc="1">
            <a:prstTxWarp prst="textNoShape">
              <a:avLst/>
            </a:prstTxWarp>
            <a:spAutoFit/>
          </a:bodyPr>
          <a:lstStyle>
            <a:lvl1pPr algn="l" defTabSz="1278842" rtl="0" eaLnBrk="1" latinLnBrk="0" hangingPunct="1">
              <a:lnSpc>
                <a:spcPct val="90000"/>
              </a:lnSpc>
              <a:spcBef>
                <a:spcPct val="0"/>
              </a:spcBef>
              <a:buNone/>
              <a:defRPr sz="4103" kern="1200">
                <a:solidFill>
                  <a:schemeClr val="accent1"/>
                </a:solidFill>
                <a:latin typeface="+mj-lt"/>
                <a:ea typeface="+mj-ea"/>
                <a:cs typeface="+mj-cs"/>
              </a:defRPr>
            </a:lvl1pPr>
          </a:lstStyle>
          <a:p>
            <a:pPr marL="30783" defTabSz="1108199">
              <a:lnSpc>
                <a:spcPct val="100000"/>
              </a:lnSpc>
              <a:spcBef>
                <a:spcPts val="242"/>
              </a:spcBef>
              <a:defRPr/>
            </a:pPr>
            <a:r>
              <a:rPr lang="en-US" sz="2857" spc="-97" dirty="0">
                <a:solidFill>
                  <a:srgbClr val="0056A9"/>
                </a:solidFill>
                <a:latin typeface="Verdana Bold"/>
              </a:rPr>
              <a:t>Statewide </a:t>
            </a:r>
          </a:p>
          <a:p>
            <a:pPr marL="30783" defTabSz="1108199">
              <a:lnSpc>
                <a:spcPct val="100000"/>
              </a:lnSpc>
              <a:spcBef>
                <a:spcPts val="242"/>
              </a:spcBef>
              <a:defRPr/>
            </a:pPr>
            <a:r>
              <a:rPr lang="en-US" sz="2857" spc="-97" dirty="0">
                <a:solidFill>
                  <a:srgbClr val="0056A9"/>
                </a:solidFill>
                <a:latin typeface="Verdana Bold"/>
              </a:rPr>
              <a:t>Map</a:t>
            </a:r>
          </a:p>
        </p:txBody>
      </p:sp>
    </p:spTree>
    <p:extLst>
      <p:ext uri="{BB962C8B-B14F-4D97-AF65-F5344CB8AC3E}">
        <p14:creationId xmlns:p14="http://schemas.microsoft.com/office/powerpoint/2010/main" val="1137591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7747D-0B4A-5D82-9006-9A23B6A08C45}"/>
            </a:ext>
          </a:extLst>
        </p:cNvPr>
        <p:cNvGrpSpPr/>
        <p:nvPr/>
      </p:nvGrpSpPr>
      <p:grpSpPr>
        <a:xfrm>
          <a:off x="0" y="0"/>
          <a:ext cx="0" cy="0"/>
          <a:chOff x="0" y="0"/>
          <a:chExt cx="0" cy="0"/>
        </a:xfrm>
      </p:grpSpPr>
      <p:sp>
        <p:nvSpPr>
          <p:cNvPr id="2" name="object 13">
            <a:extLst>
              <a:ext uri="{FF2B5EF4-FFF2-40B4-BE49-F238E27FC236}">
                <a16:creationId xmlns:a16="http://schemas.microsoft.com/office/drawing/2014/main" id="{89F39158-D8D6-DC3D-E8DA-D3029558FA7F}"/>
              </a:ext>
            </a:extLst>
          </p:cNvPr>
          <p:cNvSpPr txBox="1">
            <a:spLocks/>
          </p:cNvSpPr>
          <p:nvPr/>
        </p:nvSpPr>
        <p:spPr>
          <a:xfrm>
            <a:off x="223436" y="2333720"/>
            <a:ext cx="10244666" cy="936080"/>
          </a:xfrm>
          <a:prstGeom prst="rect">
            <a:avLst/>
          </a:prstGeom>
          <a:noFill/>
          <a:ln>
            <a:noFill/>
            <a:prstDash/>
          </a:ln>
          <a:effectLst/>
        </p:spPr>
        <p:txBody>
          <a:bodyPr rot="0" spcFirstLastPara="0" vertOverflow="overflow" horzOverflow="overflow" vert="horz" wrap="square" lIns="0" tIns="30788" rIns="0" bIns="0" numCol="1" spcCol="0" rtlCol="0" fromWordArt="0" anchor="t" anchorCtr="0" forceAA="0" compatLnSpc="1">
            <a:prstTxWarp prst="textNoShape">
              <a:avLst/>
            </a:prstTxWarp>
            <a:spAutoFit/>
          </a:bodyPr>
          <a:lstStyle>
            <a:lvl1pPr algn="l" defTabSz="1278842" rtl="0" eaLnBrk="1" latinLnBrk="0" hangingPunct="1">
              <a:lnSpc>
                <a:spcPct val="90000"/>
              </a:lnSpc>
              <a:spcBef>
                <a:spcPct val="0"/>
              </a:spcBef>
              <a:buNone/>
              <a:defRPr sz="4103" kern="1200">
                <a:solidFill>
                  <a:schemeClr val="accent1"/>
                </a:solidFill>
                <a:latin typeface="+mj-lt"/>
                <a:ea typeface="+mj-ea"/>
                <a:cs typeface="+mj-cs"/>
              </a:defRPr>
            </a:lvl1pPr>
          </a:lstStyle>
          <a:p>
            <a:pPr marL="30783" defTabSz="1108199">
              <a:lnSpc>
                <a:spcPct val="100000"/>
              </a:lnSpc>
              <a:spcBef>
                <a:spcPts val="242"/>
              </a:spcBef>
              <a:defRPr/>
            </a:pPr>
            <a:r>
              <a:rPr lang="en-US" sz="2857" spc="-97" dirty="0">
                <a:solidFill>
                  <a:srgbClr val="0056A9"/>
                </a:solidFill>
                <a:latin typeface="Verdana Bold"/>
                <a:cs typeface="Franklin Gothic Book"/>
              </a:rPr>
              <a:t>My district’s </a:t>
            </a:r>
          </a:p>
          <a:p>
            <a:pPr marL="30783" defTabSz="1108199">
              <a:lnSpc>
                <a:spcPct val="100000"/>
              </a:lnSpc>
              <a:spcBef>
                <a:spcPts val="242"/>
              </a:spcBef>
              <a:defRPr/>
            </a:pPr>
            <a:r>
              <a:rPr lang="en-US" sz="2857" spc="-97" dirty="0">
                <a:solidFill>
                  <a:srgbClr val="0056A9"/>
                </a:solidFill>
                <a:latin typeface="Verdana Bold"/>
                <a:cs typeface="Franklin Gothic Book"/>
              </a:rPr>
              <a:t>map</a:t>
            </a:r>
          </a:p>
        </p:txBody>
      </p:sp>
      <p:pic>
        <p:nvPicPr>
          <p:cNvPr id="9" name="Picture 8">
            <a:hlinkClick r:id="rId3"/>
            <a:extLst>
              <a:ext uri="{FF2B5EF4-FFF2-40B4-BE49-F238E27FC236}">
                <a16:creationId xmlns:a16="http://schemas.microsoft.com/office/drawing/2014/main" id="{84DDAB38-C5C9-9C69-5CAE-C76419F409EE}"/>
              </a:ext>
            </a:extLst>
          </p:cNvPr>
          <p:cNvPicPr>
            <a:picLocks noChangeAspect="1"/>
          </p:cNvPicPr>
          <p:nvPr/>
        </p:nvPicPr>
        <p:blipFill>
          <a:blip r:embed="rId4"/>
          <a:srcRect t="4447"/>
          <a:stretch>
            <a:fillRect/>
          </a:stretch>
        </p:blipFill>
        <p:spPr>
          <a:xfrm>
            <a:off x="3326799" y="1317356"/>
            <a:ext cx="8250226" cy="4914386"/>
          </a:xfrm>
          <a:prstGeom prst="rect">
            <a:avLst/>
          </a:prstGeom>
          <a:ln>
            <a:solidFill>
              <a:schemeClr val="bg1">
                <a:lumMod val="50000"/>
              </a:schemeClr>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999269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50B2A-47B8-E75F-B75E-33416E1D9AE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D7AEB721-BD99-2247-EC81-EA40BDC4056B}"/>
              </a:ext>
            </a:extLst>
          </p:cNvPr>
          <p:cNvPicPr>
            <a:picLocks noChangeAspect="1"/>
          </p:cNvPicPr>
          <p:nvPr/>
        </p:nvPicPr>
        <p:blipFill>
          <a:blip r:embed="rId3"/>
          <a:srcRect t="4747"/>
          <a:stretch>
            <a:fillRect/>
          </a:stretch>
        </p:blipFill>
        <p:spPr>
          <a:xfrm>
            <a:off x="2062843" y="1871827"/>
            <a:ext cx="7228797" cy="4292463"/>
          </a:xfrm>
          <a:prstGeom prst="rect">
            <a:avLst/>
          </a:prstGeom>
          <a:ln>
            <a:solidFill>
              <a:schemeClr val="bg1">
                <a:lumMod val="50000"/>
              </a:schemeClr>
            </a:solidFill>
          </a:ln>
          <a:effectLst>
            <a:outerShdw blurRad="50800" dist="38100" dir="5400000" algn="t" rotWithShape="0">
              <a:prstClr val="black">
                <a:alpha val="40000"/>
              </a:prstClr>
            </a:outerShdw>
          </a:effectLst>
        </p:spPr>
      </p:pic>
      <p:sp>
        <p:nvSpPr>
          <p:cNvPr id="2" name="object 13">
            <a:extLst>
              <a:ext uri="{FF2B5EF4-FFF2-40B4-BE49-F238E27FC236}">
                <a16:creationId xmlns:a16="http://schemas.microsoft.com/office/drawing/2014/main" id="{071B8605-FDC4-0B12-D1AA-784D83014291}"/>
              </a:ext>
            </a:extLst>
          </p:cNvPr>
          <p:cNvSpPr txBox="1">
            <a:spLocks/>
          </p:cNvSpPr>
          <p:nvPr/>
        </p:nvSpPr>
        <p:spPr>
          <a:xfrm>
            <a:off x="223436" y="1103403"/>
            <a:ext cx="10244666" cy="601758"/>
          </a:xfrm>
          <a:prstGeom prst="rect">
            <a:avLst/>
          </a:prstGeom>
          <a:noFill/>
          <a:ln>
            <a:noFill/>
            <a:prstDash/>
          </a:ln>
          <a:effectLst/>
        </p:spPr>
        <p:txBody>
          <a:bodyPr rot="0" spcFirstLastPara="0" vertOverflow="overflow" horzOverflow="overflow" vert="horz" wrap="square" lIns="0" tIns="30788" rIns="0" bIns="0" numCol="1" spcCol="0" rtlCol="0" fromWordArt="0" anchor="t" anchorCtr="0" forceAA="0" compatLnSpc="1">
            <a:prstTxWarp prst="textNoShape">
              <a:avLst/>
            </a:prstTxWarp>
            <a:spAutoFit/>
          </a:bodyPr>
          <a:lstStyle>
            <a:lvl1pPr algn="l" defTabSz="1278842" rtl="0" eaLnBrk="1" latinLnBrk="0" hangingPunct="1">
              <a:lnSpc>
                <a:spcPct val="90000"/>
              </a:lnSpc>
              <a:spcBef>
                <a:spcPct val="0"/>
              </a:spcBef>
              <a:buNone/>
              <a:defRPr sz="4103" kern="1200">
                <a:solidFill>
                  <a:schemeClr val="accent1"/>
                </a:solidFill>
                <a:latin typeface="+mj-lt"/>
                <a:ea typeface="+mj-ea"/>
                <a:cs typeface="+mj-cs"/>
              </a:defRPr>
            </a:lvl1pPr>
          </a:lstStyle>
          <a:p>
            <a:pPr marL="30783" defTabSz="1108199">
              <a:lnSpc>
                <a:spcPct val="150000"/>
              </a:lnSpc>
              <a:spcBef>
                <a:spcPts val="242"/>
              </a:spcBef>
              <a:defRPr/>
            </a:pPr>
            <a:r>
              <a:rPr lang="en-US" sz="2857" spc="-97" dirty="0">
                <a:solidFill>
                  <a:srgbClr val="0056A9"/>
                </a:solidFill>
                <a:latin typeface="Verdana Bold"/>
                <a:cs typeface="Franklin Gothic Book"/>
              </a:rPr>
              <a:t>Map Options:</a:t>
            </a:r>
          </a:p>
        </p:txBody>
      </p:sp>
      <p:grpSp>
        <p:nvGrpSpPr>
          <p:cNvPr id="6" name="Group 5">
            <a:extLst>
              <a:ext uri="{FF2B5EF4-FFF2-40B4-BE49-F238E27FC236}">
                <a16:creationId xmlns:a16="http://schemas.microsoft.com/office/drawing/2014/main" id="{59CB8F65-FC07-C726-0751-2B5FC9BEB7AB}"/>
              </a:ext>
            </a:extLst>
          </p:cNvPr>
          <p:cNvGrpSpPr/>
          <p:nvPr/>
        </p:nvGrpSpPr>
        <p:grpSpPr>
          <a:xfrm>
            <a:off x="173392" y="1974933"/>
            <a:ext cx="374196" cy="374196"/>
            <a:chOff x="2333625" y="3495675"/>
            <a:chExt cx="523875" cy="523875"/>
          </a:xfrm>
          <a:effectLst>
            <a:outerShdw blurRad="50800" dist="38100" dir="5400000" algn="t" rotWithShape="0">
              <a:prstClr val="black">
                <a:alpha val="40000"/>
              </a:prstClr>
            </a:outerShdw>
          </a:effectLst>
        </p:grpSpPr>
        <p:sp>
          <p:nvSpPr>
            <p:cNvPr id="7" name="Oval 6">
              <a:extLst>
                <a:ext uri="{FF2B5EF4-FFF2-40B4-BE49-F238E27FC236}">
                  <a16:creationId xmlns:a16="http://schemas.microsoft.com/office/drawing/2014/main" id="{F17691E9-F3C0-BCA2-07D7-5B870F68E42B}"/>
                </a:ext>
              </a:extLst>
            </p:cNvPr>
            <p:cNvSpPr/>
            <p:nvPr/>
          </p:nvSpPr>
          <p:spPr>
            <a:xfrm>
              <a:off x="2333625" y="3495675"/>
              <a:ext cx="523875" cy="523875"/>
            </a:xfrm>
            <a:prstGeom prst="ellipse">
              <a:avLst/>
            </a:prstGeom>
            <a:solidFill>
              <a:schemeClr val="accent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ln w="57150">
                  <a:solidFill>
                    <a:srgbClr val="000000"/>
                  </a:solidFill>
                </a:ln>
                <a:solidFill>
                  <a:srgbClr val="FFFFFF"/>
                </a:solidFill>
                <a:latin typeface="Verdana"/>
              </a:endParaRPr>
            </a:p>
          </p:txBody>
        </p:sp>
        <p:sp>
          <p:nvSpPr>
            <p:cNvPr id="8" name="TextBox 7">
              <a:extLst>
                <a:ext uri="{FF2B5EF4-FFF2-40B4-BE49-F238E27FC236}">
                  <a16:creationId xmlns:a16="http://schemas.microsoft.com/office/drawing/2014/main" id="{69BEFC62-E567-C326-C72B-2A9D048C8657}"/>
                </a:ext>
              </a:extLst>
            </p:cNvPr>
            <p:cNvSpPr txBox="1"/>
            <p:nvPr/>
          </p:nvSpPr>
          <p:spPr>
            <a:xfrm>
              <a:off x="2384382" y="3572947"/>
              <a:ext cx="422361" cy="406292"/>
            </a:xfrm>
            <a:prstGeom prst="rect">
              <a:avLst/>
            </a:prstGeom>
            <a:noFill/>
          </p:spPr>
          <p:txBody>
            <a:bodyPr wrap="none" rtlCol="0">
              <a:spAutoFit/>
            </a:bodyPr>
            <a:lstStyle/>
            <a:p>
              <a:pPr algn="ctr" defTabSz="326578"/>
              <a:r>
                <a:rPr lang="en-US" sz="1286" b="1" dirty="0">
                  <a:solidFill>
                    <a:srgbClr val="FFFFFF"/>
                  </a:solidFill>
                  <a:latin typeface="Verdana"/>
                </a:rPr>
                <a:t>1</a:t>
              </a:r>
            </a:p>
          </p:txBody>
        </p:sp>
      </p:grpSp>
      <p:sp>
        <p:nvSpPr>
          <p:cNvPr id="10" name="object 13">
            <a:extLst>
              <a:ext uri="{FF2B5EF4-FFF2-40B4-BE49-F238E27FC236}">
                <a16:creationId xmlns:a16="http://schemas.microsoft.com/office/drawing/2014/main" id="{CC609EF2-73E7-67E9-14F9-624650D25B92}"/>
              </a:ext>
            </a:extLst>
          </p:cNvPr>
          <p:cNvSpPr txBox="1"/>
          <p:nvPr/>
        </p:nvSpPr>
        <p:spPr>
          <a:xfrm>
            <a:off x="707778" y="1915714"/>
            <a:ext cx="1425026" cy="523275"/>
          </a:xfrm>
          <a:prstGeom prst="rect">
            <a:avLst/>
          </a:prstGeom>
        </p:spPr>
        <p:txBody>
          <a:bodyPr vert="horz" wrap="square" lIns="0" tIns="30788" rIns="0" bIns="0" rtlCol="0">
            <a:spAutoFit/>
          </a:bodyPr>
          <a:lstStyle/>
          <a:p>
            <a:pPr marL="30783" marR="475602" defTabSz="326578">
              <a:lnSpc>
                <a:spcPct val="150000"/>
              </a:lnSpc>
              <a:spcBef>
                <a:spcPts val="24"/>
              </a:spcBef>
            </a:pPr>
            <a:r>
              <a:rPr lang="en-US" sz="1143" dirty="0">
                <a:solidFill>
                  <a:srgbClr val="000000"/>
                </a:solidFill>
                <a:latin typeface="Verdana"/>
                <a:cs typeface="Franklin Gothic Book"/>
              </a:rPr>
              <a:t>Flood layers with toggles</a:t>
            </a:r>
            <a:endParaRPr sz="1143" dirty="0">
              <a:solidFill>
                <a:srgbClr val="000000"/>
              </a:solidFill>
              <a:latin typeface="Verdana"/>
              <a:cs typeface="Franklin Gothic Book"/>
            </a:endParaRPr>
          </a:p>
        </p:txBody>
      </p:sp>
      <p:grpSp>
        <p:nvGrpSpPr>
          <p:cNvPr id="14" name="Group 13">
            <a:extLst>
              <a:ext uri="{FF2B5EF4-FFF2-40B4-BE49-F238E27FC236}">
                <a16:creationId xmlns:a16="http://schemas.microsoft.com/office/drawing/2014/main" id="{605C70F0-B20F-997B-7B18-3D72571119B4}"/>
              </a:ext>
            </a:extLst>
          </p:cNvPr>
          <p:cNvGrpSpPr/>
          <p:nvPr/>
        </p:nvGrpSpPr>
        <p:grpSpPr>
          <a:xfrm>
            <a:off x="173392" y="4845975"/>
            <a:ext cx="374196" cy="374196"/>
            <a:chOff x="2333625" y="3495675"/>
            <a:chExt cx="523875" cy="523875"/>
          </a:xfrm>
          <a:effectLst>
            <a:outerShdw blurRad="50800" dist="38100" dir="5400000" algn="t" rotWithShape="0">
              <a:prstClr val="black">
                <a:alpha val="40000"/>
              </a:prstClr>
            </a:outerShdw>
          </a:effectLst>
        </p:grpSpPr>
        <p:sp>
          <p:nvSpPr>
            <p:cNvPr id="15" name="Oval 14">
              <a:extLst>
                <a:ext uri="{FF2B5EF4-FFF2-40B4-BE49-F238E27FC236}">
                  <a16:creationId xmlns:a16="http://schemas.microsoft.com/office/drawing/2014/main" id="{0FF4A994-F3C8-0E35-6E3E-BFF0AFC8A220}"/>
                </a:ext>
              </a:extLst>
            </p:cNvPr>
            <p:cNvSpPr/>
            <p:nvPr/>
          </p:nvSpPr>
          <p:spPr>
            <a:xfrm>
              <a:off x="2333625" y="3495675"/>
              <a:ext cx="523875" cy="523875"/>
            </a:xfrm>
            <a:prstGeom prst="ellipse">
              <a:avLst/>
            </a:prstGeom>
            <a:solidFill>
              <a:schemeClr val="accent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ln w="57150">
                  <a:solidFill>
                    <a:srgbClr val="000000"/>
                  </a:solidFill>
                </a:ln>
                <a:solidFill>
                  <a:srgbClr val="FFFFFF"/>
                </a:solidFill>
                <a:latin typeface="Verdana"/>
              </a:endParaRPr>
            </a:p>
          </p:txBody>
        </p:sp>
        <p:sp>
          <p:nvSpPr>
            <p:cNvPr id="16" name="TextBox 15">
              <a:extLst>
                <a:ext uri="{FF2B5EF4-FFF2-40B4-BE49-F238E27FC236}">
                  <a16:creationId xmlns:a16="http://schemas.microsoft.com/office/drawing/2014/main" id="{B3AE1710-F9F1-8105-1D26-BB27E5319E7E}"/>
                </a:ext>
              </a:extLst>
            </p:cNvPr>
            <p:cNvSpPr txBox="1"/>
            <p:nvPr/>
          </p:nvSpPr>
          <p:spPr>
            <a:xfrm>
              <a:off x="2384382" y="3572947"/>
              <a:ext cx="422361" cy="406292"/>
            </a:xfrm>
            <a:prstGeom prst="rect">
              <a:avLst/>
            </a:prstGeom>
            <a:noFill/>
          </p:spPr>
          <p:txBody>
            <a:bodyPr wrap="none" rtlCol="0">
              <a:spAutoFit/>
            </a:bodyPr>
            <a:lstStyle/>
            <a:p>
              <a:pPr algn="ctr" defTabSz="326578"/>
              <a:r>
                <a:rPr lang="en-US" sz="1286" b="1" dirty="0">
                  <a:solidFill>
                    <a:srgbClr val="FFFFFF"/>
                  </a:solidFill>
                  <a:latin typeface="Verdana"/>
                </a:rPr>
                <a:t>2</a:t>
              </a:r>
            </a:p>
          </p:txBody>
        </p:sp>
      </p:grpSp>
      <p:sp>
        <p:nvSpPr>
          <p:cNvPr id="17" name="object 13">
            <a:extLst>
              <a:ext uri="{FF2B5EF4-FFF2-40B4-BE49-F238E27FC236}">
                <a16:creationId xmlns:a16="http://schemas.microsoft.com/office/drawing/2014/main" id="{AD363938-28C4-AEA6-1211-D52C640A9CC1}"/>
              </a:ext>
            </a:extLst>
          </p:cNvPr>
          <p:cNvSpPr txBox="1"/>
          <p:nvPr/>
        </p:nvSpPr>
        <p:spPr>
          <a:xfrm>
            <a:off x="610339" y="4786756"/>
            <a:ext cx="1709057" cy="461656"/>
          </a:xfrm>
          <a:prstGeom prst="rect">
            <a:avLst/>
          </a:prstGeom>
        </p:spPr>
        <p:txBody>
          <a:bodyPr vert="horz" wrap="square" lIns="0" tIns="30788" rIns="0" bIns="0" rtlCol="0">
            <a:spAutoFit/>
          </a:bodyPr>
          <a:lstStyle/>
          <a:p>
            <a:pPr marL="30783" marR="475602" defTabSz="326578">
              <a:lnSpc>
                <a:spcPct val="150000"/>
              </a:lnSpc>
              <a:spcBef>
                <a:spcPts val="24"/>
              </a:spcBef>
            </a:pPr>
            <a:r>
              <a:rPr lang="en-US" sz="1000" dirty="0">
                <a:solidFill>
                  <a:srgbClr val="000000"/>
                </a:solidFill>
                <a:latin typeface="Verdana"/>
                <a:cs typeface="Franklin Gothic Book"/>
              </a:rPr>
              <a:t>Flood forecast model information</a:t>
            </a:r>
            <a:endParaRPr sz="1000" dirty="0">
              <a:solidFill>
                <a:srgbClr val="000000"/>
              </a:solidFill>
              <a:latin typeface="Verdana"/>
              <a:cs typeface="Franklin Gothic Book"/>
            </a:endParaRPr>
          </a:p>
        </p:txBody>
      </p:sp>
      <p:sp>
        <p:nvSpPr>
          <p:cNvPr id="18" name="Rectangle 17">
            <a:extLst>
              <a:ext uri="{FF2B5EF4-FFF2-40B4-BE49-F238E27FC236}">
                <a16:creationId xmlns:a16="http://schemas.microsoft.com/office/drawing/2014/main" id="{CC784D17-836D-DAB3-EB45-7A663CCB47EE}"/>
              </a:ext>
            </a:extLst>
          </p:cNvPr>
          <p:cNvSpPr/>
          <p:nvPr/>
        </p:nvSpPr>
        <p:spPr>
          <a:xfrm>
            <a:off x="2040703" y="1879367"/>
            <a:ext cx="1709057" cy="274482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r>
              <a:rPr lang="en-US" sz="1286" dirty="0">
                <a:solidFill>
                  <a:srgbClr val="FFFFFF"/>
                </a:solidFill>
                <a:latin typeface="Verdana"/>
              </a:rPr>
              <a:t>c</a:t>
            </a:r>
          </a:p>
        </p:txBody>
      </p:sp>
      <p:cxnSp>
        <p:nvCxnSpPr>
          <p:cNvPr id="19" name="Straight Arrow Connector 18">
            <a:extLst>
              <a:ext uri="{FF2B5EF4-FFF2-40B4-BE49-F238E27FC236}">
                <a16:creationId xmlns:a16="http://schemas.microsoft.com/office/drawing/2014/main" id="{296BFCA6-FE25-322A-B4F6-9EAC7DE27842}"/>
              </a:ext>
            </a:extLst>
          </p:cNvPr>
          <p:cNvCxnSpPr>
            <a:cxnSpLocks/>
          </p:cNvCxnSpPr>
          <p:nvPr/>
        </p:nvCxnSpPr>
        <p:spPr>
          <a:xfrm>
            <a:off x="1687286" y="2177296"/>
            <a:ext cx="312806" cy="0"/>
          </a:xfrm>
          <a:prstGeom prst="straightConnector1">
            <a:avLst/>
          </a:prstGeom>
          <a:ln w="38100">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23" name="Rectangle 22">
            <a:extLst>
              <a:ext uri="{FF2B5EF4-FFF2-40B4-BE49-F238E27FC236}">
                <a16:creationId xmlns:a16="http://schemas.microsoft.com/office/drawing/2014/main" id="{2CE93F5C-44EF-E8DF-2CAC-9D774E8A3A6E}"/>
              </a:ext>
            </a:extLst>
          </p:cNvPr>
          <p:cNvSpPr/>
          <p:nvPr/>
        </p:nvSpPr>
        <p:spPr>
          <a:xfrm>
            <a:off x="2040703" y="4698739"/>
            <a:ext cx="1709057" cy="142127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dirty="0">
              <a:solidFill>
                <a:srgbClr val="FFFFFF"/>
              </a:solidFill>
              <a:latin typeface="Verdana"/>
            </a:endParaRPr>
          </a:p>
        </p:txBody>
      </p:sp>
      <p:cxnSp>
        <p:nvCxnSpPr>
          <p:cNvPr id="24" name="Straight Arrow Connector 23">
            <a:extLst>
              <a:ext uri="{FF2B5EF4-FFF2-40B4-BE49-F238E27FC236}">
                <a16:creationId xmlns:a16="http://schemas.microsoft.com/office/drawing/2014/main" id="{C2DDE0A6-0FE5-60E3-8F5F-7A1F520FEF3F}"/>
              </a:ext>
            </a:extLst>
          </p:cNvPr>
          <p:cNvCxnSpPr>
            <a:cxnSpLocks/>
          </p:cNvCxnSpPr>
          <p:nvPr/>
        </p:nvCxnSpPr>
        <p:spPr>
          <a:xfrm>
            <a:off x="1631936" y="4972913"/>
            <a:ext cx="345886" cy="0"/>
          </a:xfrm>
          <a:prstGeom prst="straightConnector1">
            <a:avLst/>
          </a:prstGeom>
          <a:ln w="38100">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D69FBC72-984B-C130-21DF-1E63CF934BF3}"/>
              </a:ext>
            </a:extLst>
          </p:cNvPr>
          <p:cNvCxnSpPr>
            <a:cxnSpLocks/>
          </p:cNvCxnSpPr>
          <p:nvPr/>
        </p:nvCxnSpPr>
        <p:spPr>
          <a:xfrm flipH="1" flipV="1">
            <a:off x="9389326" y="2030126"/>
            <a:ext cx="578841" cy="594"/>
          </a:xfrm>
          <a:prstGeom prst="straightConnector1">
            <a:avLst/>
          </a:prstGeom>
          <a:ln w="38100">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30" name="object 13">
            <a:extLst>
              <a:ext uri="{FF2B5EF4-FFF2-40B4-BE49-F238E27FC236}">
                <a16:creationId xmlns:a16="http://schemas.microsoft.com/office/drawing/2014/main" id="{7892284E-354C-6484-E444-60DE243CB3B8}"/>
              </a:ext>
            </a:extLst>
          </p:cNvPr>
          <p:cNvSpPr txBox="1"/>
          <p:nvPr/>
        </p:nvSpPr>
        <p:spPr>
          <a:xfrm>
            <a:off x="10592449" y="1699588"/>
            <a:ext cx="1642514" cy="523275"/>
          </a:xfrm>
          <a:prstGeom prst="rect">
            <a:avLst/>
          </a:prstGeom>
        </p:spPr>
        <p:txBody>
          <a:bodyPr vert="horz" wrap="square" lIns="0" tIns="30788" rIns="0" bIns="0" rtlCol="0">
            <a:spAutoFit/>
          </a:bodyPr>
          <a:lstStyle/>
          <a:p>
            <a:pPr marL="30783" marR="475602" defTabSz="326578">
              <a:lnSpc>
                <a:spcPct val="150000"/>
              </a:lnSpc>
              <a:spcBef>
                <a:spcPts val="24"/>
              </a:spcBef>
            </a:pPr>
            <a:r>
              <a:rPr lang="en-US" sz="1143" dirty="0">
                <a:solidFill>
                  <a:srgbClr val="000000"/>
                </a:solidFill>
                <a:latin typeface="Verdana"/>
                <a:cs typeface="Franklin Gothic Book"/>
              </a:rPr>
              <a:t>Toggle menu ‘sidebar’ on/off</a:t>
            </a:r>
          </a:p>
        </p:txBody>
      </p:sp>
      <p:grpSp>
        <p:nvGrpSpPr>
          <p:cNvPr id="26" name="Group 25">
            <a:extLst>
              <a:ext uri="{FF2B5EF4-FFF2-40B4-BE49-F238E27FC236}">
                <a16:creationId xmlns:a16="http://schemas.microsoft.com/office/drawing/2014/main" id="{432B1486-41B9-97DF-D875-C0A830E81B51}"/>
              </a:ext>
            </a:extLst>
          </p:cNvPr>
          <p:cNvGrpSpPr/>
          <p:nvPr/>
        </p:nvGrpSpPr>
        <p:grpSpPr>
          <a:xfrm>
            <a:off x="10040726" y="2532291"/>
            <a:ext cx="374196" cy="374196"/>
            <a:chOff x="2333625" y="3495675"/>
            <a:chExt cx="523875" cy="523875"/>
          </a:xfrm>
          <a:effectLst>
            <a:outerShdw blurRad="50800" dist="38100" dir="5400000" algn="t" rotWithShape="0">
              <a:prstClr val="black">
                <a:alpha val="40000"/>
              </a:prstClr>
            </a:outerShdw>
          </a:effectLst>
        </p:grpSpPr>
        <p:sp>
          <p:nvSpPr>
            <p:cNvPr id="27" name="Oval 26">
              <a:extLst>
                <a:ext uri="{FF2B5EF4-FFF2-40B4-BE49-F238E27FC236}">
                  <a16:creationId xmlns:a16="http://schemas.microsoft.com/office/drawing/2014/main" id="{55540773-1008-1C3E-D881-45EB77DF515B}"/>
                </a:ext>
              </a:extLst>
            </p:cNvPr>
            <p:cNvSpPr/>
            <p:nvPr/>
          </p:nvSpPr>
          <p:spPr>
            <a:xfrm>
              <a:off x="2333625" y="3495675"/>
              <a:ext cx="523875" cy="523875"/>
            </a:xfrm>
            <a:prstGeom prst="ellipse">
              <a:avLst/>
            </a:prstGeom>
            <a:solidFill>
              <a:schemeClr val="accent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ln w="57150">
                  <a:solidFill>
                    <a:srgbClr val="000000"/>
                  </a:solidFill>
                </a:ln>
                <a:solidFill>
                  <a:srgbClr val="FFFFFF"/>
                </a:solidFill>
                <a:latin typeface="Verdana"/>
              </a:endParaRPr>
            </a:p>
          </p:txBody>
        </p:sp>
        <p:sp>
          <p:nvSpPr>
            <p:cNvPr id="28" name="TextBox 27">
              <a:extLst>
                <a:ext uri="{FF2B5EF4-FFF2-40B4-BE49-F238E27FC236}">
                  <a16:creationId xmlns:a16="http://schemas.microsoft.com/office/drawing/2014/main" id="{868486A3-404C-7343-03E6-7035A9228233}"/>
                </a:ext>
              </a:extLst>
            </p:cNvPr>
            <p:cNvSpPr txBox="1"/>
            <p:nvPr/>
          </p:nvSpPr>
          <p:spPr>
            <a:xfrm>
              <a:off x="2384382" y="3572947"/>
              <a:ext cx="422361" cy="406292"/>
            </a:xfrm>
            <a:prstGeom prst="rect">
              <a:avLst/>
            </a:prstGeom>
            <a:noFill/>
          </p:spPr>
          <p:txBody>
            <a:bodyPr wrap="none" rtlCol="0">
              <a:spAutoFit/>
            </a:bodyPr>
            <a:lstStyle/>
            <a:p>
              <a:pPr algn="ctr" defTabSz="326578"/>
              <a:r>
                <a:rPr lang="en-US" sz="1286" b="1" dirty="0">
                  <a:solidFill>
                    <a:srgbClr val="FFFFFF"/>
                  </a:solidFill>
                  <a:latin typeface="Verdana"/>
                </a:rPr>
                <a:t>4</a:t>
              </a:r>
            </a:p>
          </p:txBody>
        </p:sp>
      </p:grpSp>
      <p:grpSp>
        <p:nvGrpSpPr>
          <p:cNvPr id="35" name="Group 34">
            <a:extLst>
              <a:ext uri="{FF2B5EF4-FFF2-40B4-BE49-F238E27FC236}">
                <a16:creationId xmlns:a16="http://schemas.microsoft.com/office/drawing/2014/main" id="{C2B60AE9-D2E4-8E6F-B2DB-0B4F1DA5E609}"/>
              </a:ext>
            </a:extLst>
          </p:cNvPr>
          <p:cNvGrpSpPr/>
          <p:nvPr/>
        </p:nvGrpSpPr>
        <p:grpSpPr>
          <a:xfrm>
            <a:off x="10040726" y="4751488"/>
            <a:ext cx="374196" cy="374196"/>
            <a:chOff x="2333625" y="3495675"/>
            <a:chExt cx="523875" cy="523875"/>
          </a:xfrm>
          <a:effectLst>
            <a:outerShdw blurRad="50800" dist="38100" dir="5400000" algn="t" rotWithShape="0">
              <a:prstClr val="black">
                <a:alpha val="40000"/>
              </a:prstClr>
            </a:outerShdw>
          </a:effectLst>
        </p:grpSpPr>
        <p:sp>
          <p:nvSpPr>
            <p:cNvPr id="36" name="Oval 35">
              <a:extLst>
                <a:ext uri="{FF2B5EF4-FFF2-40B4-BE49-F238E27FC236}">
                  <a16:creationId xmlns:a16="http://schemas.microsoft.com/office/drawing/2014/main" id="{F19BCB3A-10D4-07DB-6E55-111EBAE5324E}"/>
                </a:ext>
              </a:extLst>
            </p:cNvPr>
            <p:cNvSpPr/>
            <p:nvPr/>
          </p:nvSpPr>
          <p:spPr>
            <a:xfrm>
              <a:off x="2333625" y="3495675"/>
              <a:ext cx="523875" cy="523875"/>
            </a:xfrm>
            <a:prstGeom prst="ellipse">
              <a:avLst/>
            </a:prstGeom>
            <a:solidFill>
              <a:schemeClr val="accent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ln w="57150">
                  <a:solidFill>
                    <a:srgbClr val="000000"/>
                  </a:solidFill>
                </a:ln>
                <a:solidFill>
                  <a:srgbClr val="FFFFFF"/>
                </a:solidFill>
                <a:latin typeface="Verdana"/>
              </a:endParaRPr>
            </a:p>
          </p:txBody>
        </p:sp>
        <p:sp>
          <p:nvSpPr>
            <p:cNvPr id="37" name="TextBox 36">
              <a:extLst>
                <a:ext uri="{FF2B5EF4-FFF2-40B4-BE49-F238E27FC236}">
                  <a16:creationId xmlns:a16="http://schemas.microsoft.com/office/drawing/2014/main" id="{2700D36B-CEBB-E337-A54A-19F5BB9D5420}"/>
                </a:ext>
              </a:extLst>
            </p:cNvPr>
            <p:cNvSpPr txBox="1"/>
            <p:nvPr/>
          </p:nvSpPr>
          <p:spPr>
            <a:xfrm>
              <a:off x="2384382" y="3572947"/>
              <a:ext cx="422361" cy="406292"/>
            </a:xfrm>
            <a:prstGeom prst="rect">
              <a:avLst/>
            </a:prstGeom>
            <a:noFill/>
          </p:spPr>
          <p:txBody>
            <a:bodyPr wrap="none" rtlCol="0">
              <a:spAutoFit/>
            </a:bodyPr>
            <a:lstStyle/>
            <a:p>
              <a:pPr algn="ctr" defTabSz="326578"/>
              <a:r>
                <a:rPr lang="en-US" sz="1286" b="1" dirty="0">
                  <a:solidFill>
                    <a:srgbClr val="FFFFFF"/>
                  </a:solidFill>
                  <a:latin typeface="Verdana"/>
                </a:rPr>
                <a:t>5</a:t>
              </a:r>
            </a:p>
          </p:txBody>
        </p:sp>
      </p:grpSp>
      <p:sp>
        <p:nvSpPr>
          <p:cNvPr id="39" name="object 13">
            <a:extLst>
              <a:ext uri="{FF2B5EF4-FFF2-40B4-BE49-F238E27FC236}">
                <a16:creationId xmlns:a16="http://schemas.microsoft.com/office/drawing/2014/main" id="{4C46DC29-82F7-73BE-618F-AC520E973565}"/>
              </a:ext>
            </a:extLst>
          </p:cNvPr>
          <p:cNvSpPr txBox="1"/>
          <p:nvPr/>
        </p:nvSpPr>
        <p:spPr>
          <a:xfrm>
            <a:off x="10600849" y="2377520"/>
            <a:ext cx="1642514" cy="787129"/>
          </a:xfrm>
          <a:prstGeom prst="rect">
            <a:avLst/>
          </a:prstGeom>
        </p:spPr>
        <p:txBody>
          <a:bodyPr vert="horz" wrap="square" lIns="0" tIns="30788" rIns="0" bIns="0" rtlCol="0">
            <a:spAutoFit/>
          </a:bodyPr>
          <a:lstStyle/>
          <a:p>
            <a:pPr marL="30783" marR="475602" defTabSz="326578">
              <a:lnSpc>
                <a:spcPct val="150000"/>
              </a:lnSpc>
              <a:spcBef>
                <a:spcPts val="24"/>
              </a:spcBef>
            </a:pPr>
            <a:r>
              <a:rPr lang="en-US" sz="1143" dirty="0">
                <a:solidFill>
                  <a:srgbClr val="000000"/>
                </a:solidFill>
                <a:latin typeface="Verdana"/>
                <a:cs typeface="Franklin Gothic Book"/>
              </a:rPr>
              <a:t>Basemap and</a:t>
            </a:r>
          </a:p>
          <a:p>
            <a:pPr marL="30783" marR="475602" defTabSz="326578">
              <a:lnSpc>
                <a:spcPct val="150000"/>
              </a:lnSpc>
              <a:spcBef>
                <a:spcPts val="24"/>
              </a:spcBef>
            </a:pPr>
            <a:r>
              <a:rPr lang="en-US" sz="1143" dirty="0">
                <a:solidFill>
                  <a:srgbClr val="000000"/>
                </a:solidFill>
                <a:latin typeface="Verdana"/>
                <a:cs typeface="Franklin Gothic Book"/>
              </a:rPr>
              <a:t>Overlay map options</a:t>
            </a:r>
          </a:p>
        </p:txBody>
      </p:sp>
      <p:cxnSp>
        <p:nvCxnSpPr>
          <p:cNvPr id="40" name="Straight Arrow Connector 39">
            <a:extLst>
              <a:ext uri="{FF2B5EF4-FFF2-40B4-BE49-F238E27FC236}">
                <a16:creationId xmlns:a16="http://schemas.microsoft.com/office/drawing/2014/main" id="{4A46D900-3946-4A63-414E-2561E06DD025}"/>
              </a:ext>
            </a:extLst>
          </p:cNvPr>
          <p:cNvCxnSpPr>
            <a:cxnSpLocks/>
          </p:cNvCxnSpPr>
          <p:nvPr/>
        </p:nvCxnSpPr>
        <p:spPr>
          <a:xfrm flipH="1">
            <a:off x="9325044" y="5045725"/>
            <a:ext cx="591214" cy="289556"/>
          </a:xfrm>
          <a:prstGeom prst="straightConnector1">
            <a:avLst/>
          </a:prstGeom>
          <a:ln w="38100">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nvGrpSpPr>
          <p:cNvPr id="41" name="Group 40">
            <a:extLst>
              <a:ext uri="{FF2B5EF4-FFF2-40B4-BE49-F238E27FC236}">
                <a16:creationId xmlns:a16="http://schemas.microsoft.com/office/drawing/2014/main" id="{B5AE9444-C794-ED5C-EDDA-32228F02E831}"/>
              </a:ext>
            </a:extLst>
          </p:cNvPr>
          <p:cNvGrpSpPr/>
          <p:nvPr/>
        </p:nvGrpSpPr>
        <p:grpSpPr>
          <a:xfrm>
            <a:off x="10040726" y="5543361"/>
            <a:ext cx="374196" cy="374196"/>
            <a:chOff x="2333625" y="3495675"/>
            <a:chExt cx="523875" cy="523875"/>
          </a:xfrm>
          <a:effectLst>
            <a:outerShdw blurRad="50800" dist="38100" dir="5400000" algn="t" rotWithShape="0">
              <a:prstClr val="black">
                <a:alpha val="40000"/>
              </a:prstClr>
            </a:outerShdw>
          </a:effectLst>
        </p:grpSpPr>
        <p:sp>
          <p:nvSpPr>
            <p:cNvPr id="42" name="Oval 41">
              <a:extLst>
                <a:ext uri="{FF2B5EF4-FFF2-40B4-BE49-F238E27FC236}">
                  <a16:creationId xmlns:a16="http://schemas.microsoft.com/office/drawing/2014/main" id="{3D82674E-4C1D-10EB-AEE6-F4E7A7D0751D}"/>
                </a:ext>
              </a:extLst>
            </p:cNvPr>
            <p:cNvSpPr/>
            <p:nvPr/>
          </p:nvSpPr>
          <p:spPr>
            <a:xfrm>
              <a:off x="2333625" y="3495675"/>
              <a:ext cx="523875" cy="523875"/>
            </a:xfrm>
            <a:prstGeom prst="ellipse">
              <a:avLst/>
            </a:prstGeom>
            <a:solidFill>
              <a:schemeClr val="accent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ln w="57150">
                  <a:solidFill>
                    <a:srgbClr val="000000"/>
                  </a:solidFill>
                </a:ln>
                <a:solidFill>
                  <a:srgbClr val="FFFFFF"/>
                </a:solidFill>
                <a:latin typeface="Verdana"/>
              </a:endParaRPr>
            </a:p>
          </p:txBody>
        </p:sp>
        <p:sp>
          <p:nvSpPr>
            <p:cNvPr id="43" name="TextBox 42">
              <a:extLst>
                <a:ext uri="{FF2B5EF4-FFF2-40B4-BE49-F238E27FC236}">
                  <a16:creationId xmlns:a16="http://schemas.microsoft.com/office/drawing/2014/main" id="{4F145A77-FFAB-C724-4F1A-62FAF8193D00}"/>
                </a:ext>
              </a:extLst>
            </p:cNvPr>
            <p:cNvSpPr txBox="1"/>
            <p:nvPr/>
          </p:nvSpPr>
          <p:spPr>
            <a:xfrm>
              <a:off x="2384382" y="3572947"/>
              <a:ext cx="422361" cy="406292"/>
            </a:xfrm>
            <a:prstGeom prst="rect">
              <a:avLst/>
            </a:prstGeom>
            <a:noFill/>
          </p:spPr>
          <p:txBody>
            <a:bodyPr wrap="none" rtlCol="0">
              <a:spAutoFit/>
            </a:bodyPr>
            <a:lstStyle/>
            <a:p>
              <a:pPr algn="ctr" defTabSz="326578"/>
              <a:r>
                <a:rPr lang="en-US" sz="1286" b="1" dirty="0">
                  <a:solidFill>
                    <a:srgbClr val="FFFFFF"/>
                  </a:solidFill>
                  <a:latin typeface="Verdana"/>
                </a:rPr>
                <a:t>6</a:t>
              </a:r>
            </a:p>
          </p:txBody>
        </p:sp>
      </p:grpSp>
      <p:cxnSp>
        <p:nvCxnSpPr>
          <p:cNvPr id="44" name="Straight Arrow Connector 43">
            <a:extLst>
              <a:ext uri="{FF2B5EF4-FFF2-40B4-BE49-F238E27FC236}">
                <a16:creationId xmlns:a16="http://schemas.microsoft.com/office/drawing/2014/main" id="{78564131-E1DC-B69E-8864-D440C19B307C}"/>
              </a:ext>
            </a:extLst>
          </p:cNvPr>
          <p:cNvCxnSpPr>
            <a:cxnSpLocks/>
          </p:cNvCxnSpPr>
          <p:nvPr/>
        </p:nvCxnSpPr>
        <p:spPr>
          <a:xfrm flipH="1" flipV="1">
            <a:off x="9420811" y="2455010"/>
            <a:ext cx="539727" cy="176754"/>
          </a:xfrm>
          <a:prstGeom prst="straightConnector1">
            <a:avLst/>
          </a:prstGeom>
          <a:ln w="38100">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nvGrpSpPr>
          <p:cNvPr id="46" name="Group 45">
            <a:extLst>
              <a:ext uri="{FF2B5EF4-FFF2-40B4-BE49-F238E27FC236}">
                <a16:creationId xmlns:a16="http://schemas.microsoft.com/office/drawing/2014/main" id="{0E5A1B4F-42B0-7860-82AD-62B0239B423D}"/>
              </a:ext>
            </a:extLst>
          </p:cNvPr>
          <p:cNvGrpSpPr/>
          <p:nvPr/>
        </p:nvGrpSpPr>
        <p:grpSpPr>
          <a:xfrm>
            <a:off x="10040726" y="1816634"/>
            <a:ext cx="374196" cy="374196"/>
            <a:chOff x="2333625" y="3495675"/>
            <a:chExt cx="523875" cy="523875"/>
          </a:xfrm>
          <a:effectLst>
            <a:outerShdw blurRad="50800" dist="38100" dir="5400000" algn="t" rotWithShape="0">
              <a:prstClr val="black">
                <a:alpha val="40000"/>
              </a:prstClr>
            </a:outerShdw>
          </a:effectLst>
        </p:grpSpPr>
        <p:sp>
          <p:nvSpPr>
            <p:cNvPr id="47" name="Oval 46">
              <a:extLst>
                <a:ext uri="{FF2B5EF4-FFF2-40B4-BE49-F238E27FC236}">
                  <a16:creationId xmlns:a16="http://schemas.microsoft.com/office/drawing/2014/main" id="{F46A9AB4-5FE2-7DAC-1772-7685A1304179}"/>
                </a:ext>
              </a:extLst>
            </p:cNvPr>
            <p:cNvSpPr/>
            <p:nvPr/>
          </p:nvSpPr>
          <p:spPr>
            <a:xfrm>
              <a:off x="2333625" y="3495675"/>
              <a:ext cx="523875" cy="523875"/>
            </a:xfrm>
            <a:prstGeom prst="ellipse">
              <a:avLst/>
            </a:prstGeom>
            <a:solidFill>
              <a:schemeClr val="accent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ln w="57150">
                  <a:solidFill>
                    <a:srgbClr val="000000"/>
                  </a:solidFill>
                </a:ln>
                <a:solidFill>
                  <a:srgbClr val="FFFFFF"/>
                </a:solidFill>
                <a:latin typeface="Verdana"/>
              </a:endParaRPr>
            </a:p>
          </p:txBody>
        </p:sp>
        <p:sp>
          <p:nvSpPr>
            <p:cNvPr id="48" name="TextBox 47">
              <a:extLst>
                <a:ext uri="{FF2B5EF4-FFF2-40B4-BE49-F238E27FC236}">
                  <a16:creationId xmlns:a16="http://schemas.microsoft.com/office/drawing/2014/main" id="{B2C0D43F-E754-B9F8-A982-7F599F710318}"/>
                </a:ext>
              </a:extLst>
            </p:cNvPr>
            <p:cNvSpPr txBox="1"/>
            <p:nvPr/>
          </p:nvSpPr>
          <p:spPr>
            <a:xfrm>
              <a:off x="2384382" y="3572947"/>
              <a:ext cx="422361" cy="406292"/>
            </a:xfrm>
            <a:prstGeom prst="rect">
              <a:avLst/>
            </a:prstGeom>
            <a:noFill/>
          </p:spPr>
          <p:txBody>
            <a:bodyPr wrap="none" rtlCol="0">
              <a:spAutoFit/>
            </a:bodyPr>
            <a:lstStyle/>
            <a:p>
              <a:pPr algn="ctr" defTabSz="326578"/>
              <a:r>
                <a:rPr lang="en-US" sz="1286" b="1" dirty="0">
                  <a:solidFill>
                    <a:srgbClr val="FFFFFF"/>
                  </a:solidFill>
                  <a:latin typeface="Verdana"/>
                </a:rPr>
                <a:t>3</a:t>
              </a:r>
            </a:p>
          </p:txBody>
        </p:sp>
      </p:grpSp>
      <p:grpSp>
        <p:nvGrpSpPr>
          <p:cNvPr id="50" name="object 14">
            <a:extLst>
              <a:ext uri="{FF2B5EF4-FFF2-40B4-BE49-F238E27FC236}">
                <a16:creationId xmlns:a16="http://schemas.microsoft.com/office/drawing/2014/main" id="{170B4F0E-D61A-5BB3-A868-4E31864F4175}"/>
              </a:ext>
              <a:ext uri="{C183D7F6-B498-43B3-948B-1728B52AA6E4}">
                <adec:decorative xmlns:adec="http://schemas.microsoft.com/office/drawing/2017/decorative" val="1"/>
              </a:ext>
            </a:extLst>
          </p:cNvPr>
          <p:cNvGrpSpPr/>
          <p:nvPr/>
        </p:nvGrpSpPr>
        <p:grpSpPr>
          <a:xfrm rot="5400000">
            <a:off x="10917884" y="1559538"/>
            <a:ext cx="181754" cy="1817721"/>
            <a:chOff x="2836926" y="2420014"/>
            <a:chExt cx="0" cy="2679700"/>
          </a:xfrm>
        </p:grpSpPr>
        <p:sp>
          <p:nvSpPr>
            <p:cNvPr id="51" name="object 15">
              <a:extLst>
                <a:ext uri="{FF2B5EF4-FFF2-40B4-BE49-F238E27FC236}">
                  <a16:creationId xmlns:a16="http://schemas.microsoft.com/office/drawing/2014/main" id="{7D32BB26-91F7-40B0-459F-B19426684284}"/>
                </a:ext>
              </a:extLst>
            </p:cNvPr>
            <p:cNvSpPr/>
            <p:nvPr/>
          </p:nvSpPr>
          <p:spPr>
            <a:xfrm>
              <a:off x="2836926" y="2439019"/>
              <a:ext cx="0" cy="2651760"/>
            </a:xfrm>
            <a:custGeom>
              <a:avLst/>
              <a:gdLst/>
              <a:ahLst/>
              <a:cxnLst/>
              <a:rect l="l" t="t" r="r" b="b"/>
              <a:pathLst>
                <a:path h="2651760">
                  <a:moveTo>
                    <a:pt x="0" y="0"/>
                  </a:moveTo>
                  <a:lnTo>
                    <a:pt x="0" y="2651188"/>
                  </a:lnTo>
                </a:path>
              </a:pathLst>
            </a:custGeom>
            <a:ln w="19050">
              <a:solidFill>
                <a:schemeClr val="accent2"/>
              </a:solidFill>
              <a:prstDash val="dot"/>
            </a:ln>
          </p:spPr>
          <p:txBody>
            <a:bodyPr wrap="square" lIns="0" tIns="0" rIns="0" bIns="0" rtlCol="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26578"/>
              <a:endParaRPr sz="1286">
                <a:solidFill>
                  <a:srgbClr val="000000"/>
                </a:solidFill>
                <a:latin typeface="Verdana"/>
              </a:endParaRPr>
            </a:p>
          </p:txBody>
        </p:sp>
        <p:sp>
          <p:nvSpPr>
            <p:cNvPr id="52" name="object 16">
              <a:extLst>
                <a:ext uri="{FF2B5EF4-FFF2-40B4-BE49-F238E27FC236}">
                  <a16:creationId xmlns:a16="http://schemas.microsoft.com/office/drawing/2014/main" id="{703CFE88-8C4D-9C50-71CE-354BA0672DDD}"/>
                </a:ext>
              </a:extLst>
            </p:cNvPr>
            <p:cNvSpPr/>
            <p:nvPr/>
          </p:nvSpPr>
          <p:spPr>
            <a:xfrm>
              <a:off x="2836926" y="2420014"/>
              <a:ext cx="0" cy="2679700"/>
            </a:xfrm>
            <a:custGeom>
              <a:avLst/>
              <a:gdLst/>
              <a:ahLst/>
              <a:cxnLst/>
              <a:rect l="l" t="t" r="r" b="b"/>
              <a:pathLst>
                <a:path h="2679700">
                  <a:moveTo>
                    <a:pt x="0" y="0"/>
                  </a:moveTo>
                  <a:lnTo>
                    <a:pt x="0" y="0"/>
                  </a:lnTo>
                </a:path>
                <a:path h="2679700">
                  <a:moveTo>
                    <a:pt x="0" y="2679700"/>
                  </a:moveTo>
                  <a:lnTo>
                    <a:pt x="0" y="2679700"/>
                  </a:lnTo>
                </a:path>
              </a:pathLst>
            </a:custGeom>
            <a:ln w="19050">
              <a:solidFill>
                <a:schemeClr val="accent2"/>
              </a:solidFill>
            </a:ln>
          </p:spPr>
          <p:txBody>
            <a:bodyPr wrap="square" lIns="0" tIns="0" rIns="0" bIns="0" rtlCol="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26578"/>
              <a:endParaRPr sz="1286">
                <a:solidFill>
                  <a:srgbClr val="000000"/>
                </a:solidFill>
                <a:latin typeface="Verdana"/>
              </a:endParaRPr>
            </a:p>
          </p:txBody>
        </p:sp>
      </p:grpSp>
      <p:sp>
        <p:nvSpPr>
          <p:cNvPr id="57" name="object 13">
            <a:extLst>
              <a:ext uri="{FF2B5EF4-FFF2-40B4-BE49-F238E27FC236}">
                <a16:creationId xmlns:a16="http://schemas.microsoft.com/office/drawing/2014/main" id="{82444C75-E90B-0CB2-80BA-31A94034E1FB}"/>
              </a:ext>
            </a:extLst>
          </p:cNvPr>
          <p:cNvSpPr txBox="1"/>
          <p:nvPr/>
        </p:nvSpPr>
        <p:spPr>
          <a:xfrm>
            <a:off x="10565432" y="4651062"/>
            <a:ext cx="1642514" cy="523275"/>
          </a:xfrm>
          <a:prstGeom prst="rect">
            <a:avLst/>
          </a:prstGeom>
        </p:spPr>
        <p:txBody>
          <a:bodyPr vert="horz" wrap="square" lIns="0" tIns="30788" rIns="0" bIns="0" rtlCol="0">
            <a:spAutoFit/>
          </a:bodyPr>
          <a:lstStyle/>
          <a:p>
            <a:pPr marL="30783" marR="475602" defTabSz="326578">
              <a:lnSpc>
                <a:spcPct val="150000"/>
              </a:lnSpc>
              <a:spcBef>
                <a:spcPts val="24"/>
              </a:spcBef>
            </a:pPr>
            <a:r>
              <a:rPr lang="en-US" sz="1143" dirty="0">
                <a:solidFill>
                  <a:srgbClr val="000000"/>
                </a:solidFill>
                <a:latin typeface="Verdana"/>
                <a:cs typeface="Franklin Gothic Book"/>
              </a:rPr>
              <a:t>Provide user</a:t>
            </a:r>
          </a:p>
          <a:p>
            <a:pPr marL="30783" marR="475602" defTabSz="326578">
              <a:lnSpc>
                <a:spcPct val="150000"/>
              </a:lnSpc>
              <a:spcBef>
                <a:spcPts val="24"/>
              </a:spcBef>
            </a:pPr>
            <a:r>
              <a:rPr lang="en-US" sz="1143" dirty="0">
                <a:solidFill>
                  <a:srgbClr val="000000"/>
                </a:solidFill>
                <a:latin typeface="Verdana"/>
                <a:cs typeface="Franklin Gothic Book"/>
              </a:rPr>
              <a:t>feedback</a:t>
            </a:r>
          </a:p>
        </p:txBody>
      </p:sp>
      <p:cxnSp>
        <p:nvCxnSpPr>
          <p:cNvPr id="58" name="Straight Arrow Connector 57">
            <a:extLst>
              <a:ext uri="{FF2B5EF4-FFF2-40B4-BE49-F238E27FC236}">
                <a16:creationId xmlns:a16="http://schemas.microsoft.com/office/drawing/2014/main" id="{EB8245DD-D346-FC0D-7B34-CAA666DE9BB6}"/>
              </a:ext>
            </a:extLst>
          </p:cNvPr>
          <p:cNvCxnSpPr>
            <a:cxnSpLocks/>
          </p:cNvCxnSpPr>
          <p:nvPr/>
        </p:nvCxnSpPr>
        <p:spPr>
          <a:xfrm flipH="1">
            <a:off x="9347272" y="5726532"/>
            <a:ext cx="613266" cy="0"/>
          </a:xfrm>
          <a:prstGeom prst="straightConnector1">
            <a:avLst/>
          </a:prstGeom>
          <a:ln w="38100">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62" name="object 13">
            <a:extLst>
              <a:ext uri="{FF2B5EF4-FFF2-40B4-BE49-F238E27FC236}">
                <a16:creationId xmlns:a16="http://schemas.microsoft.com/office/drawing/2014/main" id="{19919492-39C0-5BAB-E63A-BE19F66F9872}"/>
              </a:ext>
            </a:extLst>
          </p:cNvPr>
          <p:cNvSpPr txBox="1"/>
          <p:nvPr/>
        </p:nvSpPr>
        <p:spPr>
          <a:xfrm>
            <a:off x="10565432" y="5560726"/>
            <a:ext cx="2263291" cy="259421"/>
          </a:xfrm>
          <a:prstGeom prst="rect">
            <a:avLst/>
          </a:prstGeom>
        </p:spPr>
        <p:txBody>
          <a:bodyPr vert="horz" wrap="square" lIns="0" tIns="30788" rIns="0" bIns="0" rtlCol="0">
            <a:spAutoFit/>
          </a:bodyPr>
          <a:lstStyle/>
          <a:p>
            <a:pPr marL="30783" marR="475602" defTabSz="326578">
              <a:lnSpc>
                <a:spcPct val="150000"/>
              </a:lnSpc>
              <a:spcBef>
                <a:spcPts val="24"/>
              </a:spcBef>
            </a:pPr>
            <a:r>
              <a:rPr lang="en-US" sz="1143" dirty="0">
                <a:solidFill>
                  <a:srgbClr val="000000"/>
                </a:solidFill>
                <a:latin typeface="Verdana"/>
                <a:cs typeface="Franklin Gothic Book"/>
              </a:rPr>
              <a:t>Disclaimer Pop up</a:t>
            </a:r>
          </a:p>
        </p:txBody>
      </p:sp>
      <p:grpSp>
        <p:nvGrpSpPr>
          <p:cNvPr id="64" name="object 14">
            <a:extLst>
              <a:ext uri="{FF2B5EF4-FFF2-40B4-BE49-F238E27FC236}">
                <a16:creationId xmlns:a16="http://schemas.microsoft.com/office/drawing/2014/main" id="{FCA81C49-0A46-AFEA-9207-FE03B12166AC}"/>
              </a:ext>
              <a:ext uri="{C183D7F6-B498-43B3-948B-1728B52AA6E4}">
                <adec:decorative xmlns:adec="http://schemas.microsoft.com/office/drawing/2017/decorative" val="1"/>
              </a:ext>
            </a:extLst>
          </p:cNvPr>
          <p:cNvGrpSpPr/>
          <p:nvPr/>
        </p:nvGrpSpPr>
        <p:grpSpPr>
          <a:xfrm rot="5400000">
            <a:off x="10980634" y="4566146"/>
            <a:ext cx="181754" cy="1817721"/>
            <a:chOff x="2836926" y="2420014"/>
            <a:chExt cx="0" cy="2679700"/>
          </a:xfrm>
        </p:grpSpPr>
        <p:sp>
          <p:nvSpPr>
            <p:cNvPr id="65" name="object 15">
              <a:extLst>
                <a:ext uri="{FF2B5EF4-FFF2-40B4-BE49-F238E27FC236}">
                  <a16:creationId xmlns:a16="http://schemas.microsoft.com/office/drawing/2014/main" id="{33BBF20B-E64F-348C-064E-B93243B53FD8}"/>
                </a:ext>
              </a:extLst>
            </p:cNvPr>
            <p:cNvSpPr/>
            <p:nvPr/>
          </p:nvSpPr>
          <p:spPr>
            <a:xfrm>
              <a:off x="2836926" y="2439019"/>
              <a:ext cx="0" cy="2651760"/>
            </a:xfrm>
            <a:custGeom>
              <a:avLst/>
              <a:gdLst/>
              <a:ahLst/>
              <a:cxnLst/>
              <a:rect l="l" t="t" r="r" b="b"/>
              <a:pathLst>
                <a:path h="2651760">
                  <a:moveTo>
                    <a:pt x="0" y="0"/>
                  </a:moveTo>
                  <a:lnTo>
                    <a:pt x="0" y="2651188"/>
                  </a:lnTo>
                </a:path>
              </a:pathLst>
            </a:custGeom>
            <a:ln w="19050">
              <a:solidFill>
                <a:schemeClr val="accent2"/>
              </a:solidFill>
              <a:prstDash val="dot"/>
            </a:ln>
          </p:spPr>
          <p:txBody>
            <a:bodyPr wrap="square" lIns="0" tIns="0" rIns="0" bIns="0" rtlCol="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26578"/>
              <a:endParaRPr sz="1286">
                <a:solidFill>
                  <a:srgbClr val="000000"/>
                </a:solidFill>
                <a:latin typeface="Verdana"/>
              </a:endParaRPr>
            </a:p>
          </p:txBody>
        </p:sp>
        <p:sp>
          <p:nvSpPr>
            <p:cNvPr id="66" name="object 16">
              <a:extLst>
                <a:ext uri="{FF2B5EF4-FFF2-40B4-BE49-F238E27FC236}">
                  <a16:creationId xmlns:a16="http://schemas.microsoft.com/office/drawing/2014/main" id="{04B6679D-179F-61EE-B8C4-ED515742073C}"/>
                </a:ext>
              </a:extLst>
            </p:cNvPr>
            <p:cNvSpPr/>
            <p:nvPr/>
          </p:nvSpPr>
          <p:spPr>
            <a:xfrm>
              <a:off x="2836926" y="2420014"/>
              <a:ext cx="0" cy="2679700"/>
            </a:xfrm>
            <a:custGeom>
              <a:avLst/>
              <a:gdLst/>
              <a:ahLst/>
              <a:cxnLst/>
              <a:rect l="l" t="t" r="r" b="b"/>
              <a:pathLst>
                <a:path h="2679700">
                  <a:moveTo>
                    <a:pt x="0" y="0"/>
                  </a:moveTo>
                  <a:lnTo>
                    <a:pt x="0" y="0"/>
                  </a:lnTo>
                </a:path>
                <a:path h="2679700">
                  <a:moveTo>
                    <a:pt x="0" y="2679700"/>
                  </a:moveTo>
                  <a:lnTo>
                    <a:pt x="0" y="2679700"/>
                  </a:lnTo>
                </a:path>
              </a:pathLst>
            </a:custGeom>
            <a:ln w="19050">
              <a:solidFill>
                <a:schemeClr val="accent2"/>
              </a:solidFill>
            </a:ln>
          </p:spPr>
          <p:txBody>
            <a:bodyPr wrap="square" lIns="0" tIns="0" rIns="0" bIns="0" rtlCol="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26578"/>
              <a:endParaRPr sz="1286">
                <a:solidFill>
                  <a:srgbClr val="000000"/>
                </a:solidFill>
                <a:latin typeface="Verdana"/>
              </a:endParaRPr>
            </a:p>
          </p:txBody>
        </p:sp>
      </p:grpSp>
    </p:spTree>
    <p:extLst>
      <p:ext uri="{BB962C8B-B14F-4D97-AF65-F5344CB8AC3E}">
        <p14:creationId xmlns:p14="http://schemas.microsoft.com/office/powerpoint/2010/main" val="5821811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DB565-59AA-9582-3E89-FBA2ADC25A34}"/>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E946F22C-40A9-34DD-BCC8-705300FC54C8}"/>
              </a:ext>
            </a:extLst>
          </p:cNvPr>
          <p:cNvPicPr>
            <a:picLocks noChangeAspect="1"/>
          </p:cNvPicPr>
          <p:nvPr/>
        </p:nvPicPr>
        <p:blipFill>
          <a:blip r:embed="rId3">
            <a:alphaModFix amt="86000"/>
            <a:extLst>
              <a:ext uri="{BEBA8EAE-BF5A-486C-A8C5-ECC9F3942E4B}">
                <a14:imgProps xmlns:a14="http://schemas.microsoft.com/office/drawing/2010/main">
                  <a14:imgLayer r:embed="rId4">
                    <a14:imgEffect>
                      <a14:saturation sat="0"/>
                    </a14:imgEffect>
                  </a14:imgLayer>
                </a14:imgProps>
              </a:ext>
            </a:extLst>
          </a:blip>
          <a:srcRect t="4036"/>
          <a:stretch>
            <a:fillRect/>
          </a:stretch>
        </p:blipFill>
        <p:spPr>
          <a:xfrm>
            <a:off x="2132802" y="1926222"/>
            <a:ext cx="7017431" cy="4198082"/>
          </a:xfrm>
          <a:prstGeom prst="rect">
            <a:avLst/>
          </a:prstGeom>
          <a:ln>
            <a:solidFill>
              <a:schemeClr val="bg1">
                <a:lumMod val="50000"/>
              </a:schemeClr>
            </a:solidFill>
          </a:ln>
          <a:effectLst>
            <a:outerShdw blurRad="50800" dist="38100" dir="5400000" algn="t" rotWithShape="0">
              <a:prstClr val="black">
                <a:alpha val="40000"/>
              </a:prstClr>
            </a:outerShdw>
          </a:effectLst>
        </p:spPr>
      </p:pic>
      <p:sp>
        <p:nvSpPr>
          <p:cNvPr id="2" name="object 13">
            <a:extLst>
              <a:ext uri="{FF2B5EF4-FFF2-40B4-BE49-F238E27FC236}">
                <a16:creationId xmlns:a16="http://schemas.microsoft.com/office/drawing/2014/main" id="{2E739C71-7EC6-78A5-F93A-FBEB3B6511D0}"/>
              </a:ext>
            </a:extLst>
          </p:cNvPr>
          <p:cNvSpPr txBox="1">
            <a:spLocks/>
          </p:cNvSpPr>
          <p:nvPr/>
        </p:nvSpPr>
        <p:spPr>
          <a:xfrm>
            <a:off x="223436" y="1222231"/>
            <a:ext cx="10244666" cy="601758"/>
          </a:xfrm>
          <a:prstGeom prst="rect">
            <a:avLst/>
          </a:prstGeom>
          <a:noFill/>
          <a:ln>
            <a:noFill/>
            <a:prstDash/>
          </a:ln>
          <a:effectLst/>
        </p:spPr>
        <p:txBody>
          <a:bodyPr rot="0" spcFirstLastPara="0" vertOverflow="overflow" horzOverflow="overflow" vert="horz" wrap="square" lIns="0" tIns="30788" rIns="0" bIns="0" numCol="1" spcCol="0" rtlCol="0" fromWordArt="0" anchor="t" anchorCtr="0" forceAA="0" compatLnSpc="1">
            <a:prstTxWarp prst="textNoShape">
              <a:avLst/>
            </a:prstTxWarp>
            <a:spAutoFit/>
          </a:bodyPr>
          <a:lstStyle>
            <a:lvl1pPr algn="l" defTabSz="1278842" rtl="0" eaLnBrk="1" latinLnBrk="0" hangingPunct="1">
              <a:lnSpc>
                <a:spcPct val="90000"/>
              </a:lnSpc>
              <a:spcBef>
                <a:spcPct val="0"/>
              </a:spcBef>
              <a:buNone/>
              <a:defRPr sz="4103" kern="1200">
                <a:solidFill>
                  <a:schemeClr val="accent1"/>
                </a:solidFill>
                <a:latin typeface="+mj-lt"/>
                <a:ea typeface="+mj-ea"/>
                <a:cs typeface="+mj-cs"/>
              </a:defRPr>
            </a:lvl1pPr>
          </a:lstStyle>
          <a:p>
            <a:pPr marL="30783" defTabSz="1108199">
              <a:lnSpc>
                <a:spcPct val="150000"/>
              </a:lnSpc>
              <a:spcBef>
                <a:spcPts val="242"/>
              </a:spcBef>
              <a:defRPr/>
            </a:pPr>
            <a:r>
              <a:rPr lang="en-US" sz="2857" spc="-97" dirty="0">
                <a:solidFill>
                  <a:srgbClr val="0056A9"/>
                </a:solidFill>
                <a:latin typeface="Verdana Bold"/>
                <a:cs typeface="Franklin Gothic Book"/>
              </a:rPr>
              <a:t>Model Info:</a:t>
            </a:r>
          </a:p>
        </p:txBody>
      </p:sp>
      <p:sp>
        <p:nvSpPr>
          <p:cNvPr id="16" name="TextBox 15">
            <a:extLst>
              <a:ext uri="{FF2B5EF4-FFF2-40B4-BE49-F238E27FC236}">
                <a16:creationId xmlns:a16="http://schemas.microsoft.com/office/drawing/2014/main" id="{8643B7F0-DAC6-1813-0B90-FB954F64E3FB}"/>
              </a:ext>
            </a:extLst>
          </p:cNvPr>
          <p:cNvSpPr txBox="1"/>
          <p:nvPr/>
        </p:nvSpPr>
        <p:spPr>
          <a:xfrm>
            <a:off x="209647" y="4867958"/>
            <a:ext cx="301686" cy="290208"/>
          </a:xfrm>
          <a:prstGeom prst="rect">
            <a:avLst/>
          </a:prstGeom>
          <a:noFill/>
        </p:spPr>
        <p:txBody>
          <a:bodyPr wrap="none" rtlCol="0">
            <a:spAutoFit/>
          </a:bodyPr>
          <a:lstStyle/>
          <a:p>
            <a:pPr algn="ctr" defTabSz="326578"/>
            <a:r>
              <a:rPr lang="en-US" sz="1286" b="1" dirty="0">
                <a:solidFill>
                  <a:srgbClr val="FFFFFF"/>
                </a:solidFill>
                <a:latin typeface="Verdana"/>
              </a:rPr>
              <a:t>2</a:t>
            </a:r>
          </a:p>
        </p:txBody>
      </p:sp>
      <p:sp>
        <p:nvSpPr>
          <p:cNvPr id="17" name="object 13">
            <a:extLst>
              <a:ext uri="{FF2B5EF4-FFF2-40B4-BE49-F238E27FC236}">
                <a16:creationId xmlns:a16="http://schemas.microsoft.com/office/drawing/2014/main" id="{C627D679-2DF2-04C6-4127-97703DB8925C}"/>
              </a:ext>
            </a:extLst>
          </p:cNvPr>
          <p:cNvSpPr txBox="1"/>
          <p:nvPr/>
        </p:nvSpPr>
        <p:spPr>
          <a:xfrm>
            <a:off x="610339" y="4753546"/>
            <a:ext cx="1522464" cy="692488"/>
          </a:xfrm>
          <a:prstGeom prst="rect">
            <a:avLst/>
          </a:prstGeom>
        </p:spPr>
        <p:txBody>
          <a:bodyPr vert="horz" wrap="square" lIns="0" tIns="30788" rIns="0" bIns="0" rtlCol="0">
            <a:spAutoFit/>
          </a:bodyPr>
          <a:lstStyle/>
          <a:p>
            <a:pPr marL="30783" marR="475602" defTabSz="326578">
              <a:lnSpc>
                <a:spcPct val="150000"/>
              </a:lnSpc>
              <a:spcBef>
                <a:spcPts val="24"/>
              </a:spcBef>
            </a:pPr>
            <a:r>
              <a:rPr lang="en-US" sz="1000" dirty="0">
                <a:solidFill>
                  <a:srgbClr val="000000"/>
                </a:solidFill>
                <a:latin typeface="Verdana"/>
                <a:cs typeface="Franklin Gothic Book"/>
              </a:rPr>
              <a:t>Flood forecast model information</a:t>
            </a:r>
            <a:endParaRPr sz="1000" dirty="0">
              <a:solidFill>
                <a:srgbClr val="000000"/>
              </a:solidFill>
              <a:latin typeface="Verdana"/>
              <a:cs typeface="Franklin Gothic Book"/>
            </a:endParaRPr>
          </a:p>
        </p:txBody>
      </p:sp>
      <p:sp>
        <p:nvSpPr>
          <p:cNvPr id="23" name="Rectangle 22">
            <a:extLst>
              <a:ext uri="{FF2B5EF4-FFF2-40B4-BE49-F238E27FC236}">
                <a16:creationId xmlns:a16="http://schemas.microsoft.com/office/drawing/2014/main" id="{53DF2FA4-AC98-13DE-3A35-6B4991638BBD}"/>
              </a:ext>
            </a:extLst>
          </p:cNvPr>
          <p:cNvSpPr/>
          <p:nvPr/>
        </p:nvSpPr>
        <p:spPr>
          <a:xfrm>
            <a:off x="2062843" y="4621249"/>
            <a:ext cx="1709057" cy="141449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dirty="0">
              <a:solidFill>
                <a:srgbClr val="FFFFFF"/>
              </a:solidFill>
              <a:latin typeface="Verdana"/>
            </a:endParaRPr>
          </a:p>
        </p:txBody>
      </p:sp>
      <p:cxnSp>
        <p:nvCxnSpPr>
          <p:cNvPr id="24" name="Straight Arrow Connector 23">
            <a:extLst>
              <a:ext uri="{FF2B5EF4-FFF2-40B4-BE49-F238E27FC236}">
                <a16:creationId xmlns:a16="http://schemas.microsoft.com/office/drawing/2014/main" id="{FEB643CF-33E6-8462-F62C-99019BA820C0}"/>
              </a:ext>
            </a:extLst>
          </p:cNvPr>
          <p:cNvCxnSpPr>
            <a:cxnSpLocks/>
          </p:cNvCxnSpPr>
          <p:nvPr/>
        </p:nvCxnSpPr>
        <p:spPr>
          <a:xfrm>
            <a:off x="1605643" y="4947157"/>
            <a:ext cx="457200" cy="0"/>
          </a:xfrm>
          <a:prstGeom prst="straightConnector1">
            <a:avLst/>
          </a:prstGeom>
          <a:ln w="38100">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4" name="Straight Arrow Connector 3">
            <a:extLst>
              <a:ext uri="{FF2B5EF4-FFF2-40B4-BE49-F238E27FC236}">
                <a16:creationId xmlns:a16="http://schemas.microsoft.com/office/drawing/2014/main" id="{4D951C8E-8E95-6AC3-4DAC-E875D1CDD22B}"/>
              </a:ext>
            </a:extLst>
          </p:cNvPr>
          <p:cNvCxnSpPr>
            <a:cxnSpLocks/>
          </p:cNvCxnSpPr>
          <p:nvPr/>
        </p:nvCxnSpPr>
        <p:spPr>
          <a:xfrm flipH="1" flipV="1">
            <a:off x="8076067" y="2984144"/>
            <a:ext cx="578841" cy="594"/>
          </a:xfrm>
          <a:prstGeom prst="straightConnector1">
            <a:avLst/>
          </a:prstGeom>
          <a:ln w="38100">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5" name="object 13">
            <a:extLst>
              <a:ext uri="{FF2B5EF4-FFF2-40B4-BE49-F238E27FC236}">
                <a16:creationId xmlns:a16="http://schemas.microsoft.com/office/drawing/2014/main" id="{A525534D-FDE1-EAE7-60EF-822CA972CC0D}"/>
              </a:ext>
            </a:extLst>
          </p:cNvPr>
          <p:cNvSpPr txBox="1"/>
          <p:nvPr/>
        </p:nvSpPr>
        <p:spPr>
          <a:xfrm>
            <a:off x="8903438" y="2739111"/>
            <a:ext cx="3215331" cy="461656"/>
          </a:xfrm>
          <a:prstGeom prst="rect">
            <a:avLst/>
          </a:prstGeom>
          <a:solidFill>
            <a:schemeClr val="bg1"/>
          </a:solidFill>
        </p:spPr>
        <p:txBody>
          <a:bodyPr vert="horz" wrap="square" lIns="0" tIns="30788" rIns="0" bIns="0" rtlCol="0">
            <a:spAutoFit/>
          </a:bodyPr>
          <a:lstStyle/>
          <a:p>
            <a:pPr marL="30783" marR="475602" defTabSz="326578">
              <a:lnSpc>
                <a:spcPct val="150000"/>
              </a:lnSpc>
              <a:spcBef>
                <a:spcPts val="24"/>
              </a:spcBef>
            </a:pPr>
            <a:r>
              <a:rPr lang="en-US" sz="1000" dirty="0">
                <a:solidFill>
                  <a:srgbClr val="000000"/>
                </a:solidFill>
                <a:latin typeface="Verdana"/>
                <a:cs typeface="Franklin Gothic Book"/>
              </a:rPr>
              <a:t>Most current flood forecast provided by </a:t>
            </a:r>
          </a:p>
          <a:p>
            <a:pPr marL="30783" marR="475602" defTabSz="326578">
              <a:lnSpc>
                <a:spcPct val="150000"/>
              </a:lnSpc>
              <a:spcBef>
                <a:spcPts val="24"/>
              </a:spcBef>
            </a:pPr>
            <a:r>
              <a:rPr lang="en-US" sz="1000" dirty="0">
                <a:solidFill>
                  <a:srgbClr val="000000"/>
                </a:solidFill>
                <a:latin typeface="Verdana"/>
                <a:cs typeface="Franklin Gothic Book"/>
              </a:rPr>
              <a:t>National Weather Service</a:t>
            </a:r>
          </a:p>
        </p:txBody>
      </p:sp>
      <p:grpSp>
        <p:nvGrpSpPr>
          <p:cNvPr id="9" name="Group 8">
            <a:extLst>
              <a:ext uri="{FF2B5EF4-FFF2-40B4-BE49-F238E27FC236}">
                <a16:creationId xmlns:a16="http://schemas.microsoft.com/office/drawing/2014/main" id="{8845BB7E-7C4F-1F50-A1E9-F81016DC494E}"/>
              </a:ext>
            </a:extLst>
          </p:cNvPr>
          <p:cNvGrpSpPr/>
          <p:nvPr/>
        </p:nvGrpSpPr>
        <p:grpSpPr>
          <a:xfrm>
            <a:off x="8466491" y="2797640"/>
            <a:ext cx="374196" cy="374196"/>
            <a:chOff x="2333625" y="3495675"/>
            <a:chExt cx="523875" cy="523875"/>
          </a:xfrm>
          <a:effectLst>
            <a:outerShdw blurRad="50800" dist="38100" dir="5400000" algn="t" rotWithShape="0">
              <a:prstClr val="black">
                <a:alpha val="40000"/>
              </a:prstClr>
            </a:outerShdw>
          </a:effectLst>
        </p:grpSpPr>
        <p:sp>
          <p:nvSpPr>
            <p:cNvPr id="11" name="Oval 10">
              <a:extLst>
                <a:ext uri="{FF2B5EF4-FFF2-40B4-BE49-F238E27FC236}">
                  <a16:creationId xmlns:a16="http://schemas.microsoft.com/office/drawing/2014/main" id="{E7EF3600-0803-3A03-B22A-A6DFD7CCAEF0}"/>
                </a:ext>
              </a:extLst>
            </p:cNvPr>
            <p:cNvSpPr/>
            <p:nvPr/>
          </p:nvSpPr>
          <p:spPr>
            <a:xfrm>
              <a:off x="2333625" y="3495675"/>
              <a:ext cx="523875" cy="523875"/>
            </a:xfrm>
            <a:prstGeom prst="ellipse">
              <a:avLst/>
            </a:prstGeom>
            <a:solidFill>
              <a:schemeClr val="accent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ln w="57150">
                  <a:solidFill>
                    <a:srgbClr val="000000"/>
                  </a:solidFill>
                </a:ln>
                <a:solidFill>
                  <a:srgbClr val="FFFFFF"/>
                </a:solidFill>
                <a:latin typeface="Verdana"/>
              </a:endParaRPr>
            </a:p>
          </p:txBody>
        </p:sp>
        <p:sp>
          <p:nvSpPr>
            <p:cNvPr id="12" name="TextBox 11">
              <a:extLst>
                <a:ext uri="{FF2B5EF4-FFF2-40B4-BE49-F238E27FC236}">
                  <a16:creationId xmlns:a16="http://schemas.microsoft.com/office/drawing/2014/main" id="{1B925474-0390-FB79-91AF-01213CD97AD2}"/>
                </a:ext>
              </a:extLst>
            </p:cNvPr>
            <p:cNvSpPr txBox="1"/>
            <p:nvPr/>
          </p:nvSpPr>
          <p:spPr>
            <a:xfrm>
              <a:off x="2384382" y="3572947"/>
              <a:ext cx="422361" cy="406292"/>
            </a:xfrm>
            <a:prstGeom prst="rect">
              <a:avLst/>
            </a:prstGeom>
            <a:noFill/>
          </p:spPr>
          <p:txBody>
            <a:bodyPr wrap="none" rtlCol="0">
              <a:spAutoFit/>
            </a:bodyPr>
            <a:lstStyle/>
            <a:p>
              <a:pPr algn="ctr" defTabSz="326578"/>
              <a:r>
                <a:rPr lang="en-US" sz="1286" b="1" dirty="0">
                  <a:solidFill>
                    <a:srgbClr val="FFFFFF"/>
                  </a:solidFill>
                  <a:latin typeface="Verdana"/>
                </a:rPr>
                <a:t>1</a:t>
              </a:r>
            </a:p>
          </p:txBody>
        </p:sp>
      </p:grpSp>
      <p:cxnSp>
        <p:nvCxnSpPr>
          <p:cNvPr id="20" name="Straight Arrow Connector 19">
            <a:extLst>
              <a:ext uri="{FF2B5EF4-FFF2-40B4-BE49-F238E27FC236}">
                <a16:creationId xmlns:a16="http://schemas.microsoft.com/office/drawing/2014/main" id="{9B5B8BBC-7AE2-AF00-DE5C-00A491AF4667}"/>
              </a:ext>
            </a:extLst>
          </p:cNvPr>
          <p:cNvCxnSpPr>
            <a:cxnSpLocks/>
          </p:cNvCxnSpPr>
          <p:nvPr/>
        </p:nvCxnSpPr>
        <p:spPr>
          <a:xfrm flipH="1" flipV="1">
            <a:off x="8076067" y="3502280"/>
            <a:ext cx="578841" cy="594"/>
          </a:xfrm>
          <a:prstGeom prst="straightConnector1">
            <a:avLst/>
          </a:prstGeom>
          <a:ln w="38100">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21" name="object 13">
            <a:extLst>
              <a:ext uri="{FF2B5EF4-FFF2-40B4-BE49-F238E27FC236}">
                <a16:creationId xmlns:a16="http://schemas.microsoft.com/office/drawing/2014/main" id="{851DB362-5A94-9C87-C8D0-9DEEBF966F93}"/>
              </a:ext>
            </a:extLst>
          </p:cNvPr>
          <p:cNvSpPr txBox="1"/>
          <p:nvPr/>
        </p:nvSpPr>
        <p:spPr>
          <a:xfrm>
            <a:off x="8903438" y="3360377"/>
            <a:ext cx="3215331" cy="230823"/>
          </a:xfrm>
          <a:prstGeom prst="rect">
            <a:avLst/>
          </a:prstGeom>
          <a:solidFill>
            <a:schemeClr val="bg1"/>
          </a:solidFill>
        </p:spPr>
        <p:txBody>
          <a:bodyPr vert="horz" wrap="square" lIns="0" tIns="30788" rIns="0" bIns="0" rtlCol="0">
            <a:spAutoFit/>
          </a:bodyPr>
          <a:lstStyle/>
          <a:p>
            <a:pPr marL="30783" marR="475602" defTabSz="326578">
              <a:lnSpc>
                <a:spcPct val="150000"/>
              </a:lnSpc>
              <a:spcBef>
                <a:spcPts val="24"/>
              </a:spcBef>
            </a:pPr>
            <a:r>
              <a:rPr lang="en-US" sz="1000" dirty="0">
                <a:solidFill>
                  <a:srgbClr val="000000"/>
                </a:solidFill>
                <a:latin typeface="Verdana"/>
                <a:cs typeface="Franklin Gothic Book"/>
              </a:rPr>
              <a:t>Last hour in that forecast</a:t>
            </a:r>
          </a:p>
        </p:txBody>
      </p:sp>
      <p:grpSp>
        <p:nvGrpSpPr>
          <p:cNvPr id="22" name="Group 21">
            <a:extLst>
              <a:ext uri="{FF2B5EF4-FFF2-40B4-BE49-F238E27FC236}">
                <a16:creationId xmlns:a16="http://schemas.microsoft.com/office/drawing/2014/main" id="{AE7441C7-B711-B338-57B7-B874EFF7FA5A}"/>
              </a:ext>
            </a:extLst>
          </p:cNvPr>
          <p:cNvGrpSpPr/>
          <p:nvPr/>
        </p:nvGrpSpPr>
        <p:grpSpPr>
          <a:xfrm>
            <a:off x="8466491" y="3315776"/>
            <a:ext cx="374196" cy="374196"/>
            <a:chOff x="2333625" y="3495675"/>
            <a:chExt cx="523875" cy="523875"/>
          </a:xfrm>
          <a:effectLst>
            <a:outerShdw blurRad="50800" dist="38100" dir="5400000" algn="t" rotWithShape="0">
              <a:prstClr val="black">
                <a:alpha val="40000"/>
              </a:prstClr>
            </a:outerShdw>
          </a:effectLst>
        </p:grpSpPr>
        <p:sp>
          <p:nvSpPr>
            <p:cNvPr id="25" name="Oval 24">
              <a:extLst>
                <a:ext uri="{FF2B5EF4-FFF2-40B4-BE49-F238E27FC236}">
                  <a16:creationId xmlns:a16="http://schemas.microsoft.com/office/drawing/2014/main" id="{62BCEBDE-0B15-EA8D-43A6-CB72A9AB1BED}"/>
                </a:ext>
              </a:extLst>
            </p:cNvPr>
            <p:cNvSpPr/>
            <p:nvPr/>
          </p:nvSpPr>
          <p:spPr>
            <a:xfrm>
              <a:off x="2333625" y="3495675"/>
              <a:ext cx="523875" cy="523875"/>
            </a:xfrm>
            <a:prstGeom prst="ellipse">
              <a:avLst/>
            </a:prstGeom>
            <a:solidFill>
              <a:schemeClr val="accent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ln w="57150">
                  <a:solidFill>
                    <a:srgbClr val="000000"/>
                  </a:solidFill>
                </a:ln>
                <a:solidFill>
                  <a:srgbClr val="FFFFFF"/>
                </a:solidFill>
                <a:latin typeface="Verdana"/>
              </a:endParaRPr>
            </a:p>
          </p:txBody>
        </p:sp>
        <p:sp>
          <p:nvSpPr>
            <p:cNvPr id="31" name="TextBox 30">
              <a:extLst>
                <a:ext uri="{FF2B5EF4-FFF2-40B4-BE49-F238E27FC236}">
                  <a16:creationId xmlns:a16="http://schemas.microsoft.com/office/drawing/2014/main" id="{F4C6C238-35C3-11DE-9C18-097954E99737}"/>
                </a:ext>
              </a:extLst>
            </p:cNvPr>
            <p:cNvSpPr txBox="1"/>
            <p:nvPr/>
          </p:nvSpPr>
          <p:spPr>
            <a:xfrm>
              <a:off x="2384382" y="3572947"/>
              <a:ext cx="422361" cy="406292"/>
            </a:xfrm>
            <a:prstGeom prst="rect">
              <a:avLst/>
            </a:prstGeom>
            <a:noFill/>
          </p:spPr>
          <p:txBody>
            <a:bodyPr wrap="none" rtlCol="0">
              <a:spAutoFit/>
            </a:bodyPr>
            <a:lstStyle/>
            <a:p>
              <a:pPr algn="ctr" defTabSz="326578"/>
              <a:r>
                <a:rPr lang="en-US" sz="1286" b="1" dirty="0">
                  <a:solidFill>
                    <a:srgbClr val="FFFFFF"/>
                  </a:solidFill>
                  <a:latin typeface="Verdana"/>
                </a:rPr>
                <a:t>2</a:t>
              </a:r>
            </a:p>
          </p:txBody>
        </p:sp>
      </p:grpSp>
      <p:cxnSp>
        <p:nvCxnSpPr>
          <p:cNvPr id="32" name="Straight Arrow Connector 31">
            <a:extLst>
              <a:ext uri="{FF2B5EF4-FFF2-40B4-BE49-F238E27FC236}">
                <a16:creationId xmlns:a16="http://schemas.microsoft.com/office/drawing/2014/main" id="{217DBD22-3AAF-BA09-03F1-30DA24E00446}"/>
              </a:ext>
            </a:extLst>
          </p:cNvPr>
          <p:cNvCxnSpPr>
            <a:cxnSpLocks/>
          </p:cNvCxnSpPr>
          <p:nvPr/>
        </p:nvCxnSpPr>
        <p:spPr>
          <a:xfrm flipH="1" flipV="1">
            <a:off x="8076067" y="4049347"/>
            <a:ext cx="578841" cy="594"/>
          </a:xfrm>
          <a:prstGeom prst="straightConnector1">
            <a:avLst/>
          </a:prstGeom>
          <a:ln w="38100">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33" name="object 13">
            <a:extLst>
              <a:ext uri="{FF2B5EF4-FFF2-40B4-BE49-F238E27FC236}">
                <a16:creationId xmlns:a16="http://schemas.microsoft.com/office/drawing/2014/main" id="{856D58F3-A35E-DEB6-6D8E-8CF4B356419A}"/>
              </a:ext>
            </a:extLst>
          </p:cNvPr>
          <p:cNvSpPr txBox="1"/>
          <p:nvPr/>
        </p:nvSpPr>
        <p:spPr>
          <a:xfrm>
            <a:off x="8903438" y="3804313"/>
            <a:ext cx="3215331" cy="692488"/>
          </a:xfrm>
          <a:prstGeom prst="rect">
            <a:avLst/>
          </a:prstGeom>
          <a:solidFill>
            <a:schemeClr val="bg1"/>
          </a:solidFill>
        </p:spPr>
        <p:txBody>
          <a:bodyPr vert="horz" wrap="square" lIns="0" tIns="30788" rIns="0" bIns="0" rtlCol="0">
            <a:spAutoFit/>
          </a:bodyPr>
          <a:lstStyle/>
          <a:p>
            <a:pPr marL="30783" marR="475602" defTabSz="326578">
              <a:lnSpc>
                <a:spcPct val="150000"/>
              </a:lnSpc>
              <a:spcBef>
                <a:spcPts val="24"/>
              </a:spcBef>
            </a:pPr>
            <a:r>
              <a:rPr lang="en-US" sz="1000" dirty="0">
                <a:solidFill>
                  <a:srgbClr val="000000"/>
                </a:solidFill>
                <a:latin typeface="Verdana"/>
                <a:cs typeface="Franklin Gothic Book"/>
              </a:rPr>
              <a:t>Time when this FAST webpage was loaded</a:t>
            </a:r>
          </a:p>
          <a:p>
            <a:pPr marL="30783" marR="475602" defTabSz="326578">
              <a:lnSpc>
                <a:spcPct val="150000"/>
              </a:lnSpc>
              <a:spcBef>
                <a:spcPts val="24"/>
              </a:spcBef>
            </a:pPr>
            <a:r>
              <a:rPr lang="en-US" sz="1000" dirty="0">
                <a:solidFill>
                  <a:srgbClr val="000000"/>
                </a:solidFill>
                <a:latin typeface="Verdana"/>
                <a:cs typeface="Franklin Gothic Book"/>
              </a:rPr>
              <a:t>or refreshed</a:t>
            </a:r>
          </a:p>
        </p:txBody>
      </p:sp>
      <p:grpSp>
        <p:nvGrpSpPr>
          <p:cNvPr id="38" name="Group 37">
            <a:extLst>
              <a:ext uri="{FF2B5EF4-FFF2-40B4-BE49-F238E27FC236}">
                <a16:creationId xmlns:a16="http://schemas.microsoft.com/office/drawing/2014/main" id="{7193260B-4193-54EE-C05F-1D3B55877F86}"/>
              </a:ext>
            </a:extLst>
          </p:cNvPr>
          <p:cNvGrpSpPr/>
          <p:nvPr/>
        </p:nvGrpSpPr>
        <p:grpSpPr>
          <a:xfrm>
            <a:off x="8466491" y="3862843"/>
            <a:ext cx="374196" cy="374196"/>
            <a:chOff x="2333625" y="3495675"/>
            <a:chExt cx="523875" cy="523875"/>
          </a:xfrm>
          <a:effectLst>
            <a:outerShdw blurRad="50800" dist="38100" dir="5400000" algn="t" rotWithShape="0">
              <a:prstClr val="black">
                <a:alpha val="40000"/>
              </a:prstClr>
            </a:outerShdw>
          </a:effectLst>
        </p:grpSpPr>
        <p:sp>
          <p:nvSpPr>
            <p:cNvPr id="49" name="Oval 48">
              <a:extLst>
                <a:ext uri="{FF2B5EF4-FFF2-40B4-BE49-F238E27FC236}">
                  <a16:creationId xmlns:a16="http://schemas.microsoft.com/office/drawing/2014/main" id="{7EFBFCD6-8121-9FD6-7676-6CB782B85D74}"/>
                </a:ext>
              </a:extLst>
            </p:cNvPr>
            <p:cNvSpPr/>
            <p:nvPr/>
          </p:nvSpPr>
          <p:spPr>
            <a:xfrm>
              <a:off x="2333625" y="3495675"/>
              <a:ext cx="523875" cy="523875"/>
            </a:xfrm>
            <a:prstGeom prst="ellipse">
              <a:avLst/>
            </a:prstGeom>
            <a:solidFill>
              <a:schemeClr val="accent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ln w="57150">
                  <a:solidFill>
                    <a:srgbClr val="000000"/>
                  </a:solidFill>
                </a:ln>
                <a:solidFill>
                  <a:srgbClr val="FFFFFF"/>
                </a:solidFill>
                <a:latin typeface="Verdana"/>
              </a:endParaRPr>
            </a:p>
          </p:txBody>
        </p:sp>
        <p:sp>
          <p:nvSpPr>
            <p:cNvPr id="56" name="TextBox 55">
              <a:extLst>
                <a:ext uri="{FF2B5EF4-FFF2-40B4-BE49-F238E27FC236}">
                  <a16:creationId xmlns:a16="http://schemas.microsoft.com/office/drawing/2014/main" id="{C069E26D-4161-C963-770F-AC9415CD3ED7}"/>
                </a:ext>
              </a:extLst>
            </p:cNvPr>
            <p:cNvSpPr txBox="1"/>
            <p:nvPr/>
          </p:nvSpPr>
          <p:spPr>
            <a:xfrm>
              <a:off x="2384382" y="3572947"/>
              <a:ext cx="422361" cy="406292"/>
            </a:xfrm>
            <a:prstGeom prst="rect">
              <a:avLst/>
            </a:prstGeom>
            <a:noFill/>
          </p:spPr>
          <p:txBody>
            <a:bodyPr wrap="none" rtlCol="0">
              <a:spAutoFit/>
            </a:bodyPr>
            <a:lstStyle/>
            <a:p>
              <a:pPr algn="ctr" defTabSz="326578"/>
              <a:r>
                <a:rPr lang="en-US" sz="1286" b="1" dirty="0">
                  <a:solidFill>
                    <a:srgbClr val="FFFFFF"/>
                  </a:solidFill>
                  <a:latin typeface="Verdana"/>
                </a:rPr>
                <a:t>3</a:t>
              </a:r>
            </a:p>
          </p:txBody>
        </p:sp>
      </p:grpSp>
      <p:cxnSp>
        <p:nvCxnSpPr>
          <p:cNvPr id="67" name="Straight Arrow Connector 66">
            <a:extLst>
              <a:ext uri="{FF2B5EF4-FFF2-40B4-BE49-F238E27FC236}">
                <a16:creationId xmlns:a16="http://schemas.microsoft.com/office/drawing/2014/main" id="{587B1E3F-D948-CC2C-4F16-AF9072094B7B}"/>
              </a:ext>
            </a:extLst>
          </p:cNvPr>
          <p:cNvCxnSpPr>
            <a:cxnSpLocks/>
          </p:cNvCxnSpPr>
          <p:nvPr/>
        </p:nvCxnSpPr>
        <p:spPr>
          <a:xfrm flipH="1" flipV="1">
            <a:off x="8076067" y="4575158"/>
            <a:ext cx="578841" cy="594"/>
          </a:xfrm>
          <a:prstGeom prst="straightConnector1">
            <a:avLst/>
          </a:prstGeom>
          <a:ln w="38100">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68" name="object 13">
            <a:extLst>
              <a:ext uri="{FF2B5EF4-FFF2-40B4-BE49-F238E27FC236}">
                <a16:creationId xmlns:a16="http://schemas.microsoft.com/office/drawing/2014/main" id="{3329B16D-DFA3-1B9D-A374-99AAC2A6A961}"/>
              </a:ext>
            </a:extLst>
          </p:cNvPr>
          <p:cNvSpPr txBox="1"/>
          <p:nvPr/>
        </p:nvSpPr>
        <p:spPr>
          <a:xfrm>
            <a:off x="8903438" y="4330125"/>
            <a:ext cx="3215331" cy="461656"/>
          </a:xfrm>
          <a:prstGeom prst="rect">
            <a:avLst/>
          </a:prstGeom>
          <a:solidFill>
            <a:schemeClr val="bg1"/>
          </a:solidFill>
        </p:spPr>
        <p:txBody>
          <a:bodyPr vert="horz" wrap="square" lIns="0" tIns="30788" rIns="0" bIns="0" rtlCol="0">
            <a:spAutoFit/>
          </a:bodyPr>
          <a:lstStyle/>
          <a:p>
            <a:pPr marL="30783" marR="475602" defTabSz="326578">
              <a:lnSpc>
                <a:spcPct val="150000"/>
              </a:lnSpc>
              <a:spcBef>
                <a:spcPts val="24"/>
              </a:spcBef>
            </a:pPr>
            <a:r>
              <a:rPr lang="en-US" sz="1000" dirty="0">
                <a:solidFill>
                  <a:srgbClr val="000000"/>
                </a:solidFill>
                <a:latin typeface="Verdana"/>
                <a:cs typeface="Franklin Gothic Book"/>
              </a:rPr>
              <a:t>How old the forecasted data are in this webpage</a:t>
            </a:r>
            <a:endParaRPr lang="en-US" sz="1000" strike="sngStrike" dirty="0">
              <a:solidFill>
                <a:srgbClr val="000000"/>
              </a:solidFill>
              <a:latin typeface="Verdana"/>
              <a:cs typeface="Franklin Gothic Book"/>
            </a:endParaRPr>
          </a:p>
        </p:txBody>
      </p:sp>
      <p:grpSp>
        <p:nvGrpSpPr>
          <p:cNvPr id="70" name="Group 69">
            <a:extLst>
              <a:ext uri="{FF2B5EF4-FFF2-40B4-BE49-F238E27FC236}">
                <a16:creationId xmlns:a16="http://schemas.microsoft.com/office/drawing/2014/main" id="{17611DC0-E9F2-3176-6936-1DDE0362F38F}"/>
              </a:ext>
            </a:extLst>
          </p:cNvPr>
          <p:cNvGrpSpPr/>
          <p:nvPr/>
        </p:nvGrpSpPr>
        <p:grpSpPr>
          <a:xfrm>
            <a:off x="8466491" y="4388654"/>
            <a:ext cx="374196" cy="374196"/>
            <a:chOff x="2333625" y="3495675"/>
            <a:chExt cx="523875" cy="523875"/>
          </a:xfrm>
          <a:effectLst>
            <a:outerShdw blurRad="50800" dist="38100" dir="5400000" algn="t" rotWithShape="0">
              <a:prstClr val="black">
                <a:alpha val="40000"/>
              </a:prstClr>
            </a:outerShdw>
          </a:effectLst>
        </p:grpSpPr>
        <p:sp>
          <p:nvSpPr>
            <p:cNvPr id="71" name="Oval 70">
              <a:extLst>
                <a:ext uri="{FF2B5EF4-FFF2-40B4-BE49-F238E27FC236}">
                  <a16:creationId xmlns:a16="http://schemas.microsoft.com/office/drawing/2014/main" id="{6E1A4526-9248-C843-DE3B-A631F46EF674}"/>
                </a:ext>
              </a:extLst>
            </p:cNvPr>
            <p:cNvSpPr/>
            <p:nvPr/>
          </p:nvSpPr>
          <p:spPr>
            <a:xfrm>
              <a:off x="2333625" y="3495675"/>
              <a:ext cx="523875" cy="523875"/>
            </a:xfrm>
            <a:prstGeom prst="ellipse">
              <a:avLst/>
            </a:prstGeom>
            <a:solidFill>
              <a:schemeClr val="accent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ln w="57150">
                  <a:solidFill>
                    <a:srgbClr val="000000"/>
                  </a:solidFill>
                </a:ln>
                <a:solidFill>
                  <a:srgbClr val="FFFFFF"/>
                </a:solidFill>
                <a:latin typeface="Verdana"/>
              </a:endParaRPr>
            </a:p>
          </p:txBody>
        </p:sp>
        <p:sp>
          <p:nvSpPr>
            <p:cNvPr id="72" name="TextBox 71">
              <a:extLst>
                <a:ext uri="{FF2B5EF4-FFF2-40B4-BE49-F238E27FC236}">
                  <a16:creationId xmlns:a16="http://schemas.microsoft.com/office/drawing/2014/main" id="{C4AD8F5D-C4AA-028E-C88A-20C3296E9407}"/>
                </a:ext>
              </a:extLst>
            </p:cNvPr>
            <p:cNvSpPr txBox="1"/>
            <p:nvPr/>
          </p:nvSpPr>
          <p:spPr>
            <a:xfrm>
              <a:off x="2384382" y="3572947"/>
              <a:ext cx="422361" cy="406292"/>
            </a:xfrm>
            <a:prstGeom prst="rect">
              <a:avLst/>
            </a:prstGeom>
            <a:noFill/>
          </p:spPr>
          <p:txBody>
            <a:bodyPr wrap="none" rtlCol="0">
              <a:spAutoFit/>
            </a:bodyPr>
            <a:lstStyle/>
            <a:p>
              <a:pPr algn="ctr" defTabSz="326578"/>
              <a:r>
                <a:rPr lang="en-US" sz="1286" b="1" dirty="0">
                  <a:solidFill>
                    <a:srgbClr val="FFFFFF"/>
                  </a:solidFill>
                  <a:latin typeface="Verdana"/>
                </a:rPr>
                <a:t>4</a:t>
              </a:r>
            </a:p>
          </p:txBody>
        </p:sp>
      </p:grpSp>
      <p:pic>
        <p:nvPicPr>
          <p:cNvPr id="8" name="Picture 7">
            <a:extLst>
              <a:ext uri="{FF2B5EF4-FFF2-40B4-BE49-F238E27FC236}">
                <a16:creationId xmlns:a16="http://schemas.microsoft.com/office/drawing/2014/main" id="{A1B799A3-22E7-FF72-3692-AAD1BFC4CFFE}"/>
              </a:ext>
            </a:extLst>
          </p:cNvPr>
          <p:cNvPicPr>
            <a:picLocks noChangeAspect="1"/>
          </p:cNvPicPr>
          <p:nvPr/>
        </p:nvPicPr>
        <p:blipFill>
          <a:blip r:embed="rId5"/>
          <a:srcRect t="71970" r="77694" b="2495"/>
          <a:stretch>
            <a:fillRect/>
          </a:stretch>
        </p:blipFill>
        <p:spPr>
          <a:xfrm>
            <a:off x="4715368" y="2646352"/>
            <a:ext cx="3297947" cy="2353511"/>
          </a:xfrm>
          <a:prstGeom prst="rect">
            <a:avLst/>
          </a:prstGeom>
          <a:ln w="28575">
            <a:solidFill>
              <a:schemeClr val="tx1"/>
            </a:solidFill>
          </a:ln>
          <a:effectLst>
            <a:outerShdw blurRad="50800" dist="38100" dir="5400000" algn="t" rotWithShape="0">
              <a:prstClr val="black">
                <a:alpha val="40000"/>
              </a:prstClr>
            </a:outerShdw>
          </a:effectLst>
        </p:spPr>
      </p:pic>
      <p:cxnSp>
        <p:nvCxnSpPr>
          <p:cNvPr id="10" name="Connector: Curved 9">
            <a:extLst>
              <a:ext uri="{FF2B5EF4-FFF2-40B4-BE49-F238E27FC236}">
                <a16:creationId xmlns:a16="http://schemas.microsoft.com/office/drawing/2014/main" id="{2BE5D7B9-B8A8-1C10-875E-C0C1134AC7FD}"/>
              </a:ext>
            </a:extLst>
          </p:cNvPr>
          <p:cNvCxnSpPr>
            <a:cxnSpLocks/>
          </p:cNvCxnSpPr>
          <p:nvPr/>
        </p:nvCxnSpPr>
        <p:spPr>
          <a:xfrm flipV="1">
            <a:off x="3753342" y="4388654"/>
            <a:ext cx="943468" cy="798141"/>
          </a:xfrm>
          <a:prstGeom prst="curvedConnector3">
            <a:avLst/>
          </a:prstGeom>
          <a:ln w="28575">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356819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FCC4E-C181-75D8-9C83-BBB3C347517E}"/>
            </a:ext>
          </a:extLst>
        </p:cNvPr>
        <p:cNvGrpSpPr/>
        <p:nvPr/>
      </p:nvGrpSpPr>
      <p:grpSpPr>
        <a:xfrm>
          <a:off x="0" y="0"/>
          <a:ext cx="0" cy="0"/>
          <a:chOff x="0" y="0"/>
          <a:chExt cx="0" cy="0"/>
        </a:xfrm>
      </p:grpSpPr>
      <p:sp>
        <p:nvSpPr>
          <p:cNvPr id="2" name="object 13">
            <a:extLst>
              <a:ext uri="{FF2B5EF4-FFF2-40B4-BE49-F238E27FC236}">
                <a16:creationId xmlns:a16="http://schemas.microsoft.com/office/drawing/2014/main" id="{D4C24B28-5B5C-B944-E45B-0F4CCFDCC7D6}"/>
              </a:ext>
            </a:extLst>
          </p:cNvPr>
          <p:cNvSpPr txBox="1">
            <a:spLocks/>
          </p:cNvSpPr>
          <p:nvPr/>
        </p:nvSpPr>
        <p:spPr>
          <a:xfrm>
            <a:off x="223436" y="1222231"/>
            <a:ext cx="10244666" cy="601758"/>
          </a:xfrm>
          <a:prstGeom prst="rect">
            <a:avLst/>
          </a:prstGeom>
          <a:noFill/>
          <a:ln>
            <a:noFill/>
            <a:prstDash/>
          </a:ln>
          <a:effectLst/>
        </p:spPr>
        <p:txBody>
          <a:bodyPr rot="0" spcFirstLastPara="0" vertOverflow="overflow" horzOverflow="overflow" vert="horz" wrap="square" lIns="0" tIns="30788" rIns="0" bIns="0" numCol="1" spcCol="0" rtlCol="0" fromWordArt="0" anchor="t" anchorCtr="0" forceAA="0" compatLnSpc="1">
            <a:prstTxWarp prst="textNoShape">
              <a:avLst/>
            </a:prstTxWarp>
            <a:spAutoFit/>
          </a:bodyPr>
          <a:lstStyle>
            <a:lvl1pPr algn="l" defTabSz="1278842" rtl="0" eaLnBrk="1" latinLnBrk="0" hangingPunct="1">
              <a:lnSpc>
                <a:spcPct val="90000"/>
              </a:lnSpc>
              <a:spcBef>
                <a:spcPct val="0"/>
              </a:spcBef>
              <a:buNone/>
              <a:defRPr sz="4103" kern="1200">
                <a:solidFill>
                  <a:schemeClr val="accent1"/>
                </a:solidFill>
                <a:latin typeface="+mj-lt"/>
                <a:ea typeface="+mj-ea"/>
                <a:cs typeface="+mj-cs"/>
              </a:defRPr>
            </a:lvl1pPr>
          </a:lstStyle>
          <a:p>
            <a:pPr marL="30783" defTabSz="1108199">
              <a:lnSpc>
                <a:spcPct val="150000"/>
              </a:lnSpc>
              <a:spcBef>
                <a:spcPts val="242"/>
              </a:spcBef>
              <a:defRPr/>
            </a:pPr>
            <a:r>
              <a:rPr lang="en-US" sz="2857" spc="-97" dirty="0">
                <a:solidFill>
                  <a:srgbClr val="0056A9"/>
                </a:solidFill>
                <a:latin typeface="Verdana Bold"/>
                <a:cs typeface="Franklin Gothic Book"/>
              </a:rPr>
              <a:t>Why are the forecasts old:</a:t>
            </a:r>
          </a:p>
        </p:txBody>
      </p:sp>
      <p:sp>
        <p:nvSpPr>
          <p:cNvPr id="68" name="object 13">
            <a:extLst>
              <a:ext uri="{FF2B5EF4-FFF2-40B4-BE49-F238E27FC236}">
                <a16:creationId xmlns:a16="http://schemas.microsoft.com/office/drawing/2014/main" id="{AAD2E7E8-AEA0-F3AE-263B-EF0693AA7CD6}"/>
              </a:ext>
            </a:extLst>
          </p:cNvPr>
          <p:cNvSpPr txBox="1"/>
          <p:nvPr/>
        </p:nvSpPr>
        <p:spPr>
          <a:xfrm>
            <a:off x="4227282" y="4670674"/>
            <a:ext cx="2583087" cy="976347"/>
          </a:xfrm>
          <a:prstGeom prst="rect">
            <a:avLst/>
          </a:prstGeom>
          <a:solidFill>
            <a:schemeClr val="bg1"/>
          </a:solidFill>
        </p:spPr>
        <p:txBody>
          <a:bodyPr vert="horz" wrap="square" lIns="0" tIns="30788" rIns="0" bIns="0" rtlCol="0">
            <a:spAutoFit/>
          </a:bodyPr>
          <a:lstStyle/>
          <a:p>
            <a:pPr marL="30783" marR="475602" defTabSz="326578">
              <a:lnSpc>
                <a:spcPct val="150000"/>
              </a:lnSpc>
              <a:spcBef>
                <a:spcPts val="24"/>
              </a:spcBef>
            </a:pPr>
            <a:r>
              <a:rPr lang="en-US" sz="1429" dirty="0">
                <a:solidFill>
                  <a:srgbClr val="000000"/>
                </a:solidFill>
                <a:latin typeface="Verdana"/>
                <a:cs typeface="Franklin Gothic Book"/>
              </a:rPr>
              <a:t>How old the forecasted data are in this webpage</a:t>
            </a:r>
          </a:p>
        </p:txBody>
      </p:sp>
      <p:grpSp>
        <p:nvGrpSpPr>
          <p:cNvPr id="70" name="Group 69">
            <a:extLst>
              <a:ext uri="{FF2B5EF4-FFF2-40B4-BE49-F238E27FC236}">
                <a16:creationId xmlns:a16="http://schemas.microsoft.com/office/drawing/2014/main" id="{70CE64B0-6FB1-CE8F-8B4B-84B136B00C16}"/>
              </a:ext>
            </a:extLst>
          </p:cNvPr>
          <p:cNvGrpSpPr/>
          <p:nvPr/>
        </p:nvGrpSpPr>
        <p:grpSpPr>
          <a:xfrm>
            <a:off x="3686382" y="4930431"/>
            <a:ext cx="374196" cy="374196"/>
            <a:chOff x="2333625" y="3495675"/>
            <a:chExt cx="523875" cy="523875"/>
          </a:xfrm>
          <a:effectLst>
            <a:outerShdw blurRad="50800" dist="38100" dir="5400000" algn="t" rotWithShape="0">
              <a:prstClr val="black">
                <a:alpha val="40000"/>
              </a:prstClr>
            </a:outerShdw>
          </a:effectLst>
        </p:grpSpPr>
        <p:sp>
          <p:nvSpPr>
            <p:cNvPr id="71" name="Oval 70">
              <a:extLst>
                <a:ext uri="{FF2B5EF4-FFF2-40B4-BE49-F238E27FC236}">
                  <a16:creationId xmlns:a16="http://schemas.microsoft.com/office/drawing/2014/main" id="{286BAC17-04CA-3C1A-7781-0BFD40F67FA1}"/>
                </a:ext>
              </a:extLst>
            </p:cNvPr>
            <p:cNvSpPr/>
            <p:nvPr/>
          </p:nvSpPr>
          <p:spPr>
            <a:xfrm>
              <a:off x="2333625" y="3495675"/>
              <a:ext cx="523875" cy="523875"/>
            </a:xfrm>
            <a:prstGeom prst="ellipse">
              <a:avLst/>
            </a:prstGeom>
            <a:solidFill>
              <a:schemeClr val="accent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ln w="57150">
                  <a:solidFill>
                    <a:srgbClr val="000000"/>
                  </a:solidFill>
                </a:ln>
                <a:solidFill>
                  <a:srgbClr val="FFFFFF"/>
                </a:solidFill>
                <a:latin typeface="Verdana"/>
              </a:endParaRPr>
            </a:p>
          </p:txBody>
        </p:sp>
        <p:sp>
          <p:nvSpPr>
            <p:cNvPr id="72" name="TextBox 71">
              <a:extLst>
                <a:ext uri="{FF2B5EF4-FFF2-40B4-BE49-F238E27FC236}">
                  <a16:creationId xmlns:a16="http://schemas.microsoft.com/office/drawing/2014/main" id="{076DCFF2-EAD7-0554-0AC5-81AE14FF415F}"/>
                </a:ext>
              </a:extLst>
            </p:cNvPr>
            <p:cNvSpPr txBox="1"/>
            <p:nvPr/>
          </p:nvSpPr>
          <p:spPr>
            <a:xfrm>
              <a:off x="2384382" y="3572947"/>
              <a:ext cx="422361" cy="406292"/>
            </a:xfrm>
            <a:prstGeom prst="rect">
              <a:avLst/>
            </a:prstGeom>
            <a:noFill/>
          </p:spPr>
          <p:txBody>
            <a:bodyPr wrap="none" rtlCol="0">
              <a:spAutoFit/>
            </a:bodyPr>
            <a:lstStyle/>
            <a:p>
              <a:pPr algn="ctr" defTabSz="326578"/>
              <a:r>
                <a:rPr lang="en-US" sz="1286" b="1" dirty="0">
                  <a:solidFill>
                    <a:srgbClr val="FFFFFF"/>
                  </a:solidFill>
                  <a:latin typeface="Verdana"/>
                </a:rPr>
                <a:t>4</a:t>
              </a:r>
            </a:p>
          </p:txBody>
        </p:sp>
      </p:grpSp>
      <p:sp>
        <p:nvSpPr>
          <p:cNvPr id="7" name="object 13">
            <a:extLst>
              <a:ext uri="{FF2B5EF4-FFF2-40B4-BE49-F238E27FC236}">
                <a16:creationId xmlns:a16="http://schemas.microsoft.com/office/drawing/2014/main" id="{8277A221-09CC-FAF3-1B37-3BC564ED7B2C}"/>
              </a:ext>
            </a:extLst>
          </p:cNvPr>
          <p:cNvSpPr txBox="1"/>
          <p:nvPr/>
        </p:nvSpPr>
        <p:spPr>
          <a:xfrm>
            <a:off x="1320031" y="2000008"/>
            <a:ext cx="9898303" cy="1164861"/>
          </a:xfrm>
          <a:prstGeom prst="rect">
            <a:avLst/>
          </a:prstGeom>
        </p:spPr>
        <p:txBody>
          <a:bodyPr vert="horz" wrap="square" lIns="0" tIns="30788" rIns="0" bIns="0" rtlCol="0">
            <a:spAutoFit/>
          </a:bodyPr>
          <a:lstStyle/>
          <a:p>
            <a:pPr marL="30783" marR="475602" defTabSz="326578">
              <a:lnSpc>
                <a:spcPct val="150000"/>
              </a:lnSpc>
              <a:spcBef>
                <a:spcPts val="24"/>
              </a:spcBef>
            </a:pPr>
            <a:r>
              <a:rPr lang="en-US" sz="1714" dirty="0">
                <a:solidFill>
                  <a:srgbClr val="000000"/>
                </a:solidFill>
                <a:latin typeface="Verdana"/>
                <a:cs typeface="Franklin Gothic Book"/>
              </a:rPr>
              <a:t>The National Water Model forecasts run on supercomputers and need time to gather, process, and check huge amounts of weather and river data, so the forecast results are usually available about 2+ hours after the current time.</a:t>
            </a:r>
          </a:p>
        </p:txBody>
      </p:sp>
      <p:pic>
        <p:nvPicPr>
          <p:cNvPr id="10" name="Picture 9">
            <a:extLst>
              <a:ext uri="{FF2B5EF4-FFF2-40B4-BE49-F238E27FC236}">
                <a16:creationId xmlns:a16="http://schemas.microsoft.com/office/drawing/2014/main" id="{4F2F7881-DFB6-6EFB-BEC2-B1D7DE6958DF}"/>
              </a:ext>
            </a:extLst>
          </p:cNvPr>
          <p:cNvPicPr>
            <a:picLocks noChangeAspect="1"/>
          </p:cNvPicPr>
          <p:nvPr/>
        </p:nvPicPr>
        <p:blipFill>
          <a:blip r:embed="rId3"/>
          <a:stretch>
            <a:fillRect/>
          </a:stretch>
        </p:blipFill>
        <p:spPr>
          <a:xfrm>
            <a:off x="7417691" y="3448168"/>
            <a:ext cx="4018247" cy="2198405"/>
          </a:xfrm>
          <a:prstGeom prst="rect">
            <a:avLst/>
          </a:prstGeom>
          <a:ln w="12700">
            <a:solidFill>
              <a:schemeClr val="tx1"/>
            </a:solidFill>
          </a:ln>
        </p:spPr>
      </p:pic>
      <p:pic>
        <p:nvPicPr>
          <p:cNvPr id="4" name="Picture 3">
            <a:extLst>
              <a:ext uri="{FF2B5EF4-FFF2-40B4-BE49-F238E27FC236}">
                <a16:creationId xmlns:a16="http://schemas.microsoft.com/office/drawing/2014/main" id="{41F16C23-7D00-5E64-04DE-92A1A33876E3}"/>
              </a:ext>
            </a:extLst>
          </p:cNvPr>
          <p:cNvPicPr>
            <a:picLocks noChangeAspect="1"/>
          </p:cNvPicPr>
          <p:nvPr/>
        </p:nvPicPr>
        <p:blipFill>
          <a:blip r:embed="rId4"/>
          <a:srcRect t="71970" r="77694" b="2495"/>
          <a:stretch>
            <a:fillRect/>
          </a:stretch>
        </p:blipFill>
        <p:spPr>
          <a:xfrm>
            <a:off x="434765" y="3935112"/>
            <a:ext cx="2583086" cy="1843365"/>
          </a:xfrm>
          <a:prstGeom prst="rect">
            <a:avLst/>
          </a:prstGeom>
          <a:ln w="28575">
            <a:solidFill>
              <a:schemeClr val="tx1"/>
            </a:solidFill>
          </a:ln>
          <a:effectLst>
            <a:outerShdw blurRad="50800" dist="38100" dir="5400000" algn="t" rotWithShape="0">
              <a:prstClr val="black">
                <a:alpha val="40000"/>
              </a:prstClr>
            </a:outerShdw>
          </a:effectLst>
        </p:spPr>
      </p:pic>
      <p:cxnSp>
        <p:nvCxnSpPr>
          <p:cNvPr id="67" name="Straight Arrow Connector 66">
            <a:extLst>
              <a:ext uri="{FF2B5EF4-FFF2-40B4-BE49-F238E27FC236}">
                <a16:creationId xmlns:a16="http://schemas.microsoft.com/office/drawing/2014/main" id="{387AFA98-F1DD-091A-E2C7-427FCE374CA4}"/>
              </a:ext>
            </a:extLst>
          </p:cNvPr>
          <p:cNvCxnSpPr>
            <a:cxnSpLocks/>
          </p:cNvCxnSpPr>
          <p:nvPr/>
        </p:nvCxnSpPr>
        <p:spPr>
          <a:xfrm flipH="1">
            <a:off x="1697669" y="5147652"/>
            <a:ext cx="1922293" cy="313951"/>
          </a:xfrm>
          <a:prstGeom prst="straightConnector1">
            <a:avLst/>
          </a:prstGeom>
          <a:ln w="38100">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617034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CC729-3636-C325-1AC9-6866A7DA706F}"/>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04DF2404-7423-503B-6F54-2CC3A36A1F87}"/>
              </a:ext>
            </a:extLst>
          </p:cNvPr>
          <p:cNvPicPr>
            <a:picLocks noChangeAspect="1"/>
          </p:cNvPicPr>
          <p:nvPr/>
        </p:nvPicPr>
        <p:blipFill>
          <a:blip r:embed="rId3"/>
          <a:srcRect t="6360"/>
          <a:stretch>
            <a:fillRect/>
          </a:stretch>
        </p:blipFill>
        <p:spPr>
          <a:xfrm>
            <a:off x="2075621" y="1981570"/>
            <a:ext cx="8119376" cy="4211483"/>
          </a:xfrm>
          <a:prstGeom prst="rect">
            <a:avLst/>
          </a:prstGeom>
          <a:ln w="19050">
            <a:solidFill>
              <a:schemeClr val="tx1"/>
            </a:solidFill>
          </a:ln>
        </p:spPr>
      </p:pic>
      <p:sp>
        <p:nvSpPr>
          <p:cNvPr id="2" name="object 13">
            <a:extLst>
              <a:ext uri="{FF2B5EF4-FFF2-40B4-BE49-F238E27FC236}">
                <a16:creationId xmlns:a16="http://schemas.microsoft.com/office/drawing/2014/main" id="{3B5F86D0-96A6-5A94-2823-03C50264495C}"/>
              </a:ext>
            </a:extLst>
          </p:cNvPr>
          <p:cNvSpPr txBox="1">
            <a:spLocks/>
          </p:cNvSpPr>
          <p:nvPr/>
        </p:nvSpPr>
        <p:spPr>
          <a:xfrm>
            <a:off x="223436" y="1096187"/>
            <a:ext cx="10244666" cy="601758"/>
          </a:xfrm>
          <a:prstGeom prst="rect">
            <a:avLst/>
          </a:prstGeom>
          <a:noFill/>
          <a:ln>
            <a:noFill/>
            <a:prstDash/>
          </a:ln>
          <a:effectLst/>
        </p:spPr>
        <p:txBody>
          <a:bodyPr rot="0" spcFirstLastPara="0" vertOverflow="overflow" horzOverflow="overflow" vert="horz" wrap="square" lIns="0" tIns="30788" rIns="0" bIns="0" numCol="1" spcCol="0" rtlCol="0" fromWordArt="0" anchor="t" anchorCtr="0" forceAA="0" compatLnSpc="1">
            <a:prstTxWarp prst="textNoShape">
              <a:avLst/>
            </a:prstTxWarp>
            <a:spAutoFit/>
          </a:bodyPr>
          <a:lstStyle>
            <a:lvl1pPr algn="l" defTabSz="1278842" rtl="0" eaLnBrk="1" latinLnBrk="0" hangingPunct="1">
              <a:lnSpc>
                <a:spcPct val="90000"/>
              </a:lnSpc>
              <a:spcBef>
                <a:spcPct val="0"/>
              </a:spcBef>
              <a:buNone/>
              <a:defRPr sz="4103" kern="1200">
                <a:solidFill>
                  <a:schemeClr val="accent1"/>
                </a:solidFill>
                <a:latin typeface="+mj-lt"/>
                <a:ea typeface="+mj-ea"/>
                <a:cs typeface="+mj-cs"/>
              </a:defRPr>
            </a:lvl1pPr>
          </a:lstStyle>
          <a:p>
            <a:pPr marL="30783" defTabSz="1108199">
              <a:lnSpc>
                <a:spcPct val="150000"/>
              </a:lnSpc>
              <a:spcBef>
                <a:spcPts val="242"/>
              </a:spcBef>
              <a:defRPr/>
            </a:pPr>
            <a:r>
              <a:rPr lang="en-US" sz="2857" spc="-97" dirty="0">
                <a:solidFill>
                  <a:srgbClr val="0056A9"/>
                </a:solidFill>
                <a:latin typeface="Verdana Bold"/>
                <a:cs typeface="Franklin Gothic Book"/>
              </a:rPr>
              <a:t>Flood Inundation Warnings:</a:t>
            </a:r>
          </a:p>
        </p:txBody>
      </p:sp>
      <p:grpSp>
        <p:nvGrpSpPr>
          <p:cNvPr id="33" name="Group 32">
            <a:extLst>
              <a:ext uri="{FF2B5EF4-FFF2-40B4-BE49-F238E27FC236}">
                <a16:creationId xmlns:a16="http://schemas.microsoft.com/office/drawing/2014/main" id="{6D877844-939D-CEFA-3DFD-FD83DFDD65B2}"/>
              </a:ext>
            </a:extLst>
          </p:cNvPr>
          <p:cNvGrpSpPr/>
          <p:nvPr/>
        </p:nvGrpSpPr>
        <p:grpSpPr>
          <a:xfrm>
            <a:off x="3897389" y="3029893"/>
            <a:ext cx="374196" cy="374196"/>
            <a:chOff x="2333625" y="3495675"/>
            <a:chExt cx="523875" cy="523875"/>
          </a:xfrm>
          <a:effectLst>
            <a:outerShdw blurRad="50800" dist="38100" dir="5400000" algn="t" rotWithShape="0">
              <a:prstClr val="black">
                <a:alpha val="40000"/>
              </a:prstClr>
            </a:outerShdw>
          </a:effectLst>
        </p:grpSpPr>
        <p:sp>
          <p:nvSpPr>
            <p:cNvPr id="38" name="Oval 37">
              <a:extLst>
                <a:ext uri="{FF2B5EF4-FFF2-40B4-BE49-F238E27FC236}">
                  <a16:creationId xmlns:a16="http://schemas.microsoft.com/office/drawing/2014/main" id="{CF162F43-2FB7-1073-7E6A-F4B45D6FC4E7}"/>
                </a:ext>
              </a:extLst>
            </p:cNvPr>
            <p:cNvSpPr/>
            <p:nvPr/>
          </p:nvSpPr>
          <p:spPr>
            <a:xfrm>
              <a:off x="2333625" y="3495675"/>
              <a:ext cx="523875" cy="523875"/>
            </a:xfrm>
            <a:prstGeom prst="ellipse">
              <a:avLst/>
            </a:prstGeom>
            <a:solidFill>
              <a:schemeClr val="accent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ln w="57150">
                  <a:solidFill>
                    <a:srgbClr val="000000"/>
                  </a:solidFill>
                </a:ln>
                <a:solidFill>
                  <a:srgbClr val="FFFFFF"/>
                </a:solidFill>
                <a:latin typeface="Verdana"/>
              </a:endParaRPr>
            </a:p>
          </p:txBody>
        </p:sp>
        <p:sp>
          <p:nvSpPr>
            <p:cNvPr id="49" name="TextBox 48">
              <a:extLst>
                <a:ext uri="{FF2B5EF4-FFF2-40B4-BE49-F238E27FC236}">
                  <a16:creationId xmlns:a16="http://schemas.microsoft.com/office/drawing/2014/main" id="{6D63121A-105C-6F90-B44A-01BDFDEC103E}"/>
                </a:ext>
              </a:extLst>
            </p:cNvPr>
            <p:cNvSpPr txBox="1"/>
            <p:nvPr/>
          </p:nvSpPr>
          <p:spPr>
            <a:xfrm>
              <a:off x="2384382" y="3572947"/>
              <a:ext cx="422361" cy="406292"/>
            </a:xfrm>
            <a:prstGeom prst="rect">
              <a:avLst/>
            </a:prstGeom>
            <a:noFill/>
          </p:spPr>
          <p:txBody>
            <a:bodyPr wrap="none" rtlCol="0">
              <a:spAutoFit/>
            </a:bodyPr>
            <a:lstStyle/>
            <a:p>
              <a:pPr algn="ctr" defTabSz="326578"/>
              <a:r>
                <a:rPr lang="en-US" sz="1286" b="1" dirty="0">
                  <a:solidFill>
                    <a:srgbClr val="FFFFFF"/>
                  </a:solidFill>
                  <a:latin typeface="Verdana"/>
                </a:rPr>
                <a:t>1</a:t>
              </a:r>
            </a:p>
          </p:txBody>
        </p:sp>
      </p:grpSp>
      <p:sp>
        <p:nvSpPr>
          <p:cNvPr id="56" name="object 13">
            <a:extLst>
              <a:ext uri="{FF2B5EF4-FFF2-40B4-BE49-F238E27FC236}">
                <a16:creationId xmlns:a16="http://schemas.microsoft.com/office/drawing/2014/main" id="{290ADFAF-7B64-F626-5444-E122B81DF33B}"/>
              </a:ext>
            </a:extLst>
          </p:cNvPr>
          <p:cNvSpPr txBox="1"/>
          <p:nvPr/>
        </p:nvSpPr>
        <p:spPr>
          <a:xfrm>
            <a:off x="4373501" y="2771888"/>
            <a:ext cx="2169801" cy="787129"/>
          </a:xfrm>
          <a:prstGeom prst="rect">
            <a:avLst/>
          </a:prstGeom>
        </p:spPr>
        <p:txBody>
          <a:bodyPr vert="horz" wrap="square" lIns="0" tIns="30788" rIns="0" bIns="0" rtlCol="0">
            <a:spAutoFit/>
          </a:bodyPr>
          <a:lstStyle/>
          <a:p>
            <a:pPr marL="30783" marR="475602" defTabSz="326578">
              <a:lnSpc>
                <a:spcPct val="150000"/>
              </a:lnSpc>
              <a:spcBef>
                <a:spcPts val="24"/>
              </a:spcBef>
            </a:pPr>
            <a:r>
              <a:rPr lang="en-US" sz="1143" dirty="0">
                <a:solidFill>
                  <a:srgbClr val="000000"/>
                </a:solidFill>
                <a:latin typeface="Verdana"/>
                <a:cs typeface="Franklin Gothic Book"/>
              </a:rPr>
              <a:t>Maximum flooding</a:t>
            </a:r>
          </a:p>
          <a:p>
            <a:pPr marL="30783" marR="475602" defTabSz="326578">
              <a:lnSpc>
                <a:spcPct val="150000"/>
              </a:lnSpc>
              <a:spcBef>
                <a:spcPts val="24"/>
              </a:spcBef>
            </a:pPr>
            <a:r>
              <a:rPr lang="en-US" sz="1143" dirty="0">
                <a:solidFill>
                  <a:srgbClr val="000000"/>
                </a:solidFill>
                <a:latin typeface="Verdana"/>
                <a:cs typeface="Franklin Gothic Book"/>
              </a:rPr>
              <a:t>limits expected in</a:t>
            </a:r>
          </a:p>
          <a:p>
            <a:pPr marL="30783" marR="475602" defTabSz="326578">
              <a:lnSpc>
                <a:spcPct val="150000"/>
              </a:lnSpc>
              <a:spcBef>
                <a:spcPts val="24"/>
              </a:spcBef>
            </a:pPr>
            <a:r>
              <a:rPr lang="en-US" sz="1143" dirty="0">
                <a:solidFill>
                  <a:srgbClr val="000000"/>
                </a:solidFill>
                <a:latin typeface="Verdana"/>
                <a:cs typeface="Franklin Gothic Book"/>
              </a:rPr>
              <a:t>“forecast window”</a:t>
            </a:r>
          </a:p>
        </p:txBody>
      </p:sp>
      <p:cxnSp>
        <p:nvCxnSpPr>
          <p:cNvPr id="63" name="Straight Arrow Connector 62">
            <a:extLst>
              <a:ext uri="{FF2B5EF4-FFF2-40B4-BE49-F238E27FC236}">
                <a16:creationId xmlns:a16="http://schemas.microsoft.com/office/drawing/2014/main" id="{D1EC19D4-42BE-5C28-8E0E-2FB1D2B23062}"/>
              </a:ext>
            </a:extLst>
          </p:cNvPr>
          <p:cNvCxnSpPr>
            <a:cxnSpLocks/>
          </p:cNvCxnSpPr>
          <p:nvPr/>
        </p:nvCxnSpPr>
        <p:spPr>
          <a:xfrm>
            <a:off x="5830956" y="3558861"/>
            <a:ext cx="712346" cy="539847"/>
          </a:xfrm>
          <a:prstGeom prst="straightConnector1">
            <a:avLst/>
          </a:prstGeom>
          <a:ln w="38100">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70" name="Straight Arrow Connector 69">
            <a:extLst>
              <a:ext uri="{FF2B5EF4-FFF2-40B4-BE49-F238E27FC236}">
                <a16:creationId xmlns:a16="http://schemas.microsoft.com/office/drawing/2014/main" id="{10E53AF4-6DBA-69B8-7671-04A8B1241A86}"/>
              </a:ext>
            </a:extLst>
          </p:cNvPr>
          <p:cNvCxnSpPr>
            <a:cxnSpLocks/>
          </p:cNvCxnSpPr>
          <p:nvPr/>
        </p:nvCxnSpPr>
        <p:spPr>
          <a:xfrm>
            <a:off x="5404317" y="3700696"/>
            <a:ext cx="0" cy="587329"/>
          </a:xfrm>
          <a:prstGeom prst="straightConnector1">
            <a:avLst/>
          </a:prstGeom>
          <a:ln w="38100">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73" name="Straight Arrow Connector 72">
            <a:extLst>
              <a:ext uri="{FF2B5EF4-FFF2-40B4-BE49-F238E27FC236}">
                <a16:creationId xmlns:a16="http://schemas.microsoft.com/office/drawing/2014/main" id="{EE952588-059D-0E43-F4B7-20CD36EE1E03}"/>
              </a:ext>
            </a:extLst>
          </p:cNvPr>
          <p:cNvCxnSpPr>
            <a:cxnSpLocks/>
          </p:cNvCxnSpPr>
          <p:nvPr/>
        </p:nvCxnSpPr>
        <p:spPr>
          <a:xfrm>
            <a:off x="5933638" y="3348895"/>
            <a:ext cx="1090015" cy="0"/>
          </a:xfrm>
          <a:prstGeom prst="straightConnector1">
            <a:avLst/>
          </a:prstGeom>
          <a:ln w="38100">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FD8D72B6-E7EB-8548-911A-D78AA33CC76C}"/>
              </a:ext>
            </a:extLst>
          </p:cNvPr>
          <p:cNvPicPr>
            <a:picLocks noChangeAspect="1"/>
          </p:cNvPicPr>
          <p:nvPr/>
        </p:nvPicPr>
        <p:blipFill>
          <a:blip r:embed="rId4"/>
          <a:stretch>
            <a:fillRect/>
          </a:stretch>
        </p:blipFill>
        <p:spPr>
          <a:xfrm>
            <a:off x="9046673" y="1981570"/>
            <a:ext cx="1136126" cy="454090"/>
          </a:xfrm>
          <a:prstGeom prst="rect">
            <a:avLst/>
          </a:prstGeom>
          <a:effectLst/>
        </p:spPr>
      </p:pic>
    </p:spTree>
    <p:extLst>
      <p:ext uri="{BB962C8B-B14F-4D97-AF65-F5344CB8AC3E}">
        <p14:creationId xmlns:p14="http://schemas.microsoft.com/office/powerpoint/2010/main" val="1463451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16D353E-18F0-859D-9B3B-220886E02111}"/>
              </a:ext>
            </a:extLst>
          </p:cNvPr>
          <p:cNvSpPr txBox="1"/>
          <p:nvPr/>
        </p:nvSpPr>
        <p:spPr>
          <a:xfrm>
            <a:off x="0" y="184210"/>
            <a:ext cx="12192000" cy="584775"/>
          </a:xfrm>
          <a:prstGeom prst="rect">
            <a:avLst/>
          </a:prstGeom>
          <a:solidFill>
            <a:schemeClr val="accent1">
              <a:lumMod val="75000"/>
            </a:schemeClr>
          </a:solidFill>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rPr>
              <a:t>TxDOT Project Management Committee (PMC)</a:t>
            </a:r>
          </a:p>
        </p:txBody>
      </p:sp>
      <p:sp>
        <p:nvSpPr>
          <p:cNvPr id="4" name="Rectangle 3">
            <a:extLst>
              <a:ext uri="{FF2B5EF4-FFF2-40B4-BE49-F238E27FC236}">
                <a16:creationId xmlns:a16="http://schemas.microsoft.com/office/drawing/2014/main" id="{EC9BD6E8-6F00-DD61-8B34-71E717DDC3C2}"/>
              </a:ext>
            </a:extLst>
          </p:cNvPr>
          <p:cNvSpPr/>
          <p:nvPr/>
        </p:nvSpPr>
        <p:spPr>
          <a:xfrm>
            <a:off x="360801" y="920557"/>
            <a:ext cx="11611240" cy="677108"/>
          </a:xfrm>
          <a:prstGeom prst="rect">
            <a:avLst/>
          </a:prstGeom>
        </p:spPr>
        <p:txBody>
          <a:bodyPr wrap="square">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Rose Marie Klee – </a:t>
            </a:r>
            <a:r>
              <a:rPr kumimoji="0" lang="en-US" sz="2200" b="1" i="0" u="none" strike="noStrike" kern="1200" cap="none" spc="0" normalizeH="0" baseline="0" noProof="0" dirty="0">
                <a:ln>
                  <a:noFill/>
                </a:ln>
                <a:solidFill>
                  <a:srgbClr val="4472C4">
                    <a:lumMod val="75000"/>
                  </a:srgbClr>
                </a:solidFill>
                <a:effectLst/>
                <a:uLnTx/>
                <a:uFillTx/>
                <a:latin typeface="Calibri" panose="020F0502020204030204" pitchFamily="34" charset="0"/>
                <a:ea typeface="Calibri" panose="020F0502020204030204" pitchFamily="34" charset="0"/>
                <a:cs typeface="+mn-cs"/>
              </a:rPr>
              <a:t>Lead Advisor</a:t>
            </a:r>
            <a:b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b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TxDOT DES</a:t>
            </a:r>
            <a:r>
              <a:rPr kumimoji="0" lang="en-US" sz="16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 - H&amp;H Section Director </a:t>
            </a:r>
          </a:p>
        </p:txBody>
      </p:sp>
      <p:sp>
        <p:nvSpPr>
          <p:cNvPr id="6" name="TextBox 5">
            <a:extLst>
              <a:ext uri="{FF2B5EF4-FFF2-40B4-BE49-F238E27FC236}">
                <a16:creationId xmlns:a16="http://schemas.microsoft.com/office/drawing/2014/main" id="{51BFB38C-CADE-3490-F6AF-23A82081D087}"/>
              </a:ext>
            </a:extLst>
          </p:cNvPr>
          <p:cNvSpPr txBox="1"/>
          <p:nvPr/>
        </p:nvSpPr>
        <p:spPr>
          <a:xfrm>
            <a:off x="233275" y="1672854"/>
            <a:ext cx="11818854" cy="67710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Matthew Heinze </a:t>
            </a:r>
            <a:r>
              <a:rPr kumimoji="0" lang="en-US" sz="2200" b="0"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 </a:t>
            </a:r>
            <a:r>
              <a:rPr kumimoji="0" lang="en-US" sz="2200" b="1" i="0" u="none" strike="noStrike" kern="1200" cap="none" spc="0" normalizeH="0" baseline="0" noProof="0" dirty="0">
                <a:ln>
                  <a:noFill/>
                </a:ln>
                <a:solidFill>
                  <a:srgbClr val="4472C4">
                    <a:lumMod val="75000"/>
                  </a:srgbClr>
                </a:solidFill>
                <a:effectLst/>
                <a:highlight>
                  <a:srgbClr val="FFFFFF"/>
                </a:highlight>
                <a:uLnTx/>
                <a:uFillTx/>
                <a:latin typeface="Calibri" panose="020F0502020204030204" pitchFamily="34" charset="0"/>
                <a:ea typeface="+mn-ea"/>
                <a:cs typeface="+mn-cs"/>
              </a:rPr>
              <a:t>Lead Advisor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TxDOT </a:t>
            </a:r>
            <a:r>
              <a:rPr kumimoji="0" lang="en-US" sz="1600" b="0"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MNT – </a:t>
            </a:r>
            <a:r>
              <a:rPr kumimoji="0" lang="en-US" sz="1600" b="0" i="1"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Maintenance Support Section Manager</a:t>
            </a:r>
            <a:endParaRPr kumimoji="0" lang="en-US" sz="1600" b="0"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endParaRPr>
          </a:p>
        </p:txBody>
      </p:sp>
      <p:sp>
        <p:nvSpPr>
          <p:cNvPr id="7" name="TextBox 6">
            <a:extLst>
              <a:ext uri="{FF2B5EF4-FFF2-40B4-BE49-F238E27FC236}">
                <a16:creationId xmlns:a16="http://schemas.microsoft.com/office/drawing/2014/main" id="{8D0B24BB-C91B-B952-B087-686393809E91}"/>
              </a:ext>
            </a:extLst>
          </p:cNvPr>
          <p:cNvSpPr txBox="1"/>
          <p:nvPr/>
        </p:nvSpPr>
        <p:spPr>
          <a:xfrm>
            <a:off x="373146" y="3572889"/>
            <a:ext cx="3233203" cy="584775"/>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Chris Henry</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TxDOT </a:t>
            </a:r>
            <a:r>
              <a:rPr kumimoji="0" lang="en-US" sz="1600" b="0"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MNT – </a:t>
            </a:r>
            <a:r>
              <a:rPr kumimoji="0" lang="en-US" sz="1600" b="0" i="1"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Deputy Director</a:t>
            </a:r>
          </a:p>
        </p:txBody>
      </p:sp>
      <p:sp>
        <p:nvSpPr>
          <p:cNvPr id="9" name="TextBox 8">
            <a:extLst>
              <a:ext uri="{FF2B5EF4-FFF2-40B4-BE49-F238E27FC236}">
                <a16:creationId xmlns:a16="http://schemas.microsoft.com/office/drawing/2014/main" id="{5520601C-CDE3-FF13-53AF-FD032BBDAC16}"/>
              </a:ext>
            </a:extLst>
          </p:cNvPr>
          <p:cNvSpPr txBox="1"/>
          <p:nvPr/>
        </p:nvSpPr>
        <p:spPr>
          <a:xfrm>
            <a:off x="373146" y="4466036"/>
            <a:ext cx="3315740" cy="584775"/>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Jared Browder</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TxDOT MNT – </a:t>
            </a:r>
            <a:r>
              <a:rPr kumimoji="0" lang="en-US" sz="1600" b="0" i="1" u="none" strike="noStrike" kern="1200" cap="none" spc="0" normalizeH="0" baseline="0" noProof="0" dirty="0" err="1">
                <a:ln>
                  <a:noFill/>
                </a:ln>
                <a:solidFill>
                  <a:srgbClr val="242424"/>
                </a:solidFill>
                <a:effectLst/>
                <a:highlight>
                  <a:srgbClr val="FFFFFF"/>
                </a:highlight>
                <a:uLnTx/>
                <a:uFillTx/>
                <a:latin typeface="Calibri" panose="020F0502020204030204" pitchFamily="34" charset="0"/>
                <a:ea typeface="+mn-ea"/>
                <a:cs typeface="+mn-cs"/>
              </a:rPr>
              <a:t>TxMAP</a:t>
            </a:r>
            <a:r>
              <a:rPr kumimoji="0" lang="en-US" sz="1600" b="0" i="1"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 Specialist</a:t>
            </a:r>
          </a:p>
        </p:txBody>
      </p:sp>
      <p:sp>
        <p:nvSpPr>
          <p:cNvPr id="11" name="TextBox 10">
            <a:extLst>
              <a:ext uri="{FF2B5EF4-FFF2-40B4-BE49-F238E27FC236}">
                <a16:creationId xmlns:a16="http://schemas.microsoft.com/office/drawing/2014/main" id="{1725FC24-9C97-C252-3589-22407A6012F8}"/>
              </a:ext>
            </a:extLst>
          </p:cNvPr>
          <p:cNvSpPr txBox="1"/>
          <p:nvPr/>
        </p:nvSpPr>
        <p:spPr>
          <a:xfrm>
            <a:off x="3956086" y="3572889"/>
            <a:ext cx="4164329"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Omar DeLeon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TxDOT MNT/AUS  – </a:t>
            </a:r>
            <a:r>
              <a:rPr kumimoji="0" lang="en-US" sz="1600" b="0" i="1"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Acting </a:t>
            </a:r>
            <a:r>
              <a:rPr lang="en-US" sz="1600" i="1" dirty="0">
                <a:solidFill>
                  <a:srgbClr val="242424"/>
                </a:solidFill>
                <a:highlight>
                  <a:srgbClr val="FFFFFF"/>
                </a:highlight>
                <a:latin typeface="Calibri" panose="020F0502020204030204" pitchFamily="34" charset="0"/>
              </a:rPr>
              <a:t>Deputy District Engineer/</a:t>
            </a:r>
            <a:r>
              <a:rPr kumimoji="0" lang="en-US" sz="1600" b="0" i="1"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Director of Maintenance</a:t>
            </a:r>
          </a:p>
        </p:txBody>
      </p:sp>
      <p:sp>
        <p:nvSpPr>
          <p:cNvPr id="15" name="TextBox 14">
            <a:extLst>
              <a:ext uri="{FF2B5EF4-FFF2-40B4-BE49-F238E27FC236}">
                <a16:creationId xmlns:a16="http://schemas.microsoft.com/office/drawing/2014/main" id="{168F6792-3770-4203-BA04-9F92DEEBD99D}"/>
              </a:ext>
            </a:extLst>
          </p:cNvPr>
          <p:cNvSpPr txBox="1"/>
          <p:nvPr/>
        </p:nvSpPr>
        <p:spPr>
          <a:xfrm>
            <a:off x="8483691" y="4466037"/>
            <a:ext cx="3318340" cy="584775"/>
          </a:xfrm>
          <a:prstGeom prst="rect">
            <a:avLst/>
          </a:prstGeom>
        </p:spPr>
        <p:txBody>
          <a:bodyPr wrap="square">
            <a:spAutoFit/>
          </a:bodyPr>
          <a:lstStyle>
            <a:defPPr>
              <a:defRPr lang="en-US"/>
            </a:defPPr>
            <a:lvl1pPr marR="0" lvl="0" indent="0" fontAlgn="auto">
              <a:lnSpc>
                <a:spcPct val="100000"/>
              </a:lnSpc>
              <a:spcBef>
                <a:spcPts val="600"/>
              </a:spcBef>
              <a:spcAft>
                <a:spcPts val="0"/>
              </a:spcAft>
              <a:buClrTx/>
              <a:buSzTx/>
              <a:buFontTx/>
              <a:buNone/>
              <a:tabLst/>
              <a:defRPr kumimoji="0" sz="3600" i="0" u="none" strike="noStrike" cap="none" spc="0" normalizeH="0" baseline="0">
                <a:ln>
                  <a:noFill/>
                </a:ln>
                <a:solidFill>
                  <a:srgbClr val="0070C0"/>
                </a:solidFill>
                <a:effectLst/>
                <a:uLnTx/>
                <a:uFillTx/>
                <a:latin typeface="Calibri" panose="020F0502020204030204" pitchFamily="34" charset="0"/>
                <a:ea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Mark Wallace</a:t>
            </a:r>
          </a:p>
          <a:p>
            <a:pPr lvl="0">
              <a:spcBef>
                <a:spcPts val="0"/>
              </a:spcBef>
              <a:defRPr/>
            </a:pPr>
            <a:r>
              <a:rPr lang="en-US" sz="1600" dirty="0">
                <a:solidFill>
                  <a:srgbClr val="242424"/>
                </a:solidFill>
                <a:highlight>
                  <a:srgbClr val="FFFFFF"/>
                </a:highlight>
                <a:ea typeface="+mn-ea"/>
              </a:rPr>
              <a:t>TxDOT AUS – </a:t>
            </a:r>
            <a:r>
              <a:rPr lang="en-US" sz="1600" i="1" dirty="0">
                <a:solidFill>
                  <a:srgbClr val="242424"/>
                </a:solidFill>
                <a:highlight>
                  <a:srgbClr val="FFFFFF"/>
                </a:highlight>
                <a:ea typeface="+mn-ea"/>
              </a:rPr>
              <a:t>Bridge Engineer</a:t>
            </a:r>
          </a:p>
        </p:txBody>
      </p:sp>
      <p:sp>
        <p:nvSpPr>
          <p:cNvPr id="16" name="TextBox 15">
            <a:extLst>
              <a:ext uri="{FF2B5EF4-FFF2-40B4-BE49-F238E27FC236}">
                <a16:creationId xmlns:a16="http://schemas.microsoft.com/office/drawing/2014/main" id="{8C30CBAB-6822-1A0F-C30A-8EE1260D9718}"/>
              </a:ext>
            </a:extLst>
          </p:cNvPr>
          <p:cNvSpPr txBox="1"/>
          <p:nvPr/>
        </p:nvSpPr>
        <p:spPr>
          <a:xfrm>
            <a:off x="8483691" y="5284712"/>
            <a:ext cx="3229328" cy="584775"/>
          </a:xfrm>
          <a:prstGeom prst="rect">
            <a:avLst/>
          </a:prstGeom>
        </p:spPr>
        <p:txBody>
          <a:bodyPr wrap="square">
            <a:spAutoFit/>
          </a:bodyPr>
          <a:lstStyle>
            <a:defPPr>
              <a:defRPr lang="en-US"/>
            </a:defPPr>
            <a:lvl1pPr marR="0" lvl="0" indent="0" fontAlgn="auto">
              <a:lnSpc>
                <a:spcPct val="100000"/>
              </a:lnSpc>
              <a:spcBef>
                <a:spcPts val="600"/>
              </a:spcBef>
              <a:spcAft>
                <a:spcPts val="0"/>
              </a:spcAft>
              <a:buClrTx/>
              <a:buSzTx/>
              <a:buFontTx/>
              <a:buNone/>
              <a:tabLst/>
              <a:defRPr kumimoji="0" sz="3600" i="0" u="none" strike="noStrike" cap="none" spc="0" normalizeH="0" baseline="0">
                <a:ln>
                  <a:noFill/>
                </a:ln>
                <a:solidFill>
                  <a:srgbClr val="0070C0"/>
                </a:solidFill>
                <a:effectLst/>
                <a:uLnTx/>
                <a:uFillTx/>
                <a:latin typeface="Calibri" panose="020F0502020204030204" pitchFamily="34" charset="0"/>
                <a:ea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mn-cs"/>
              </a:rPr>
              <a:t>ChunHo</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 Lee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TxDOT</a:t>
            </a:r>
            <a:r>
              <a:rPr kumimoji="0" lang="en-US" sz="1600" b="0"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mn-cs"/>
              </a:rPr>
              <a:t> </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BRG – </a:t>
            </a:r>
            <a:r>
              <a:rPr kumimoji="0" lang="en-US" sz="16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Geotechnical Engineer</a:t>
            </a:r>
          </a:p>
        </p:txBody>
      </p:sp>
      <p:sp>
        <p:nvSpPr>
          <p:cNvPr id="17" name="TextBox 16">
            <a:extLst>
              <a:ext uri="{FF2B5EF4-FFF2-40B4-BE49-F238E27FC236}">
                <a16:creationId xmlns:a16="http://schemas.microsoft.com/office/drawing/2014/main" id="{9EEB2558-3ACB-2E3A-8BB9-47BEABB46DCF}"/>
              </a:ext>
            </a:extLst>
          </p:cNvPr>
          <p:cNvSpPr txBox="1"/>
          <p:nvPr/>
        </p:nvSpPr>
        <p:spPr>
          <a:xfrm>
            <a:off x="3956086" y="4466037"/>
            <a:ext cx="3924467"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Mauricio Moreno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TxDOT ITD – </a:t>
            </a:r>
            <a:r>
              <a:rPr kumimoji="0" lang="en-US" sz="1600" b="0" i="1"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Information Security Architect</a:t>
            </a:r>
          </a:p>
        </p:txBody>
      </p:sp>
      <p:sp>
        <p:nvSpPr>
          <p:cNvPr id="18" name="TextBox 17">
            <a:extLst>
              <a:ext uri="{FF2B5EF4-FFF2-40B4-BE49-F238E27FC236}">
                <a16:creationId xmlns:a16="http://schemas.microsoft.com/office/drawing/2014/main" id="{44A860D7-CCD1-4D8C-DCBC-135DA899822B}"/>
              </a:ext>
            </a:extLst>
          </p:cNvPr>
          <p:cNvSpPr txBox="1"/>
          <p:nvPr/>
        </p:nvSpPr>
        <p:spPr>
          <a:xfrm>
            <a:off x="8495077" y="3572888"/>
            <a:ext cx="2912868" cy="584775"/>
          </a:xfrm>
          <a:prstGeom prst="rect">
            <a:avLst/>
          </a:prstGeom>
        </p:spPr>
        <p:txBody>
          <a:bodyPr wrap="square">
            <a:spAutoFit/>
          </a:bodyPr>
          <a:lstStyle>
            <a:defPPr>
              <a:defRPr lang="en-US"/>
            </a:defPPr>
            <a:lvl1pPr marR="0" lvl="0" indent="0" fontAlgn="auto">
              <a:lnSpc>
                <a:spcPct val="100000"/>
              </a:lnSpc>
              <a:spcBef>
                <a:spcPts val="600"/>
              </a:spcBef>
              <a:spcAft>
                <a:spcPts val="0"/>
              </a:spcAft>
              <a:buClrTx/>
              <a:buSzTx/>
              <a:buFontTx/>
              <a:buNone/>
              <a:tabLst/>
              <a:defRPr kumimoji="0" sz="3600" i="0" u="none" strike="noStrike" cap="none" spc="0" normalizeH="0" baseline="0">
                <a:ln>
                  <a:noFill/>
                </a:ln>
                <a:solidFill>
                  <a:srgbClr val="0070C0"/>
                </a:solidFill>
                <a:effectLst/>
                <a:uLnTx/>
                <a:uFillTx/>
                <a:latin typeface="Calibri" panose="020F0502020204030204" pitchFamily="34" charset="0"/>
                <a:ea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Allison Wood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TxDOT</a:t>
            </a:r>
            <a:r>
              <a:rPr kumimoji="0" lang="en-US" sz="1600" b="0"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mn-cs"/>
              </a:rPr>
              <a:t> </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DES / </a:t>
            </a:r>
            <a:r>
              <a:rPr kumimoji="0" lang="en-US" sz="16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mn-cs"/>
              </a:rPr>
              <a:t>Huitt-Zollars</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 </a:t>
            </a:r>
            <a:endParaRPr kumimoji="0" lang="en-US" sz="16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p:txBody>
      </p:sp>
      <p:sp>
        <p:nvSpPr>
          <p:cNvPr id="13" name="TextBox 12">
            <a:extLst>
              <a:ext uri="{FF2B5EF4-FFF2-40B4-BE49-F238E27FC236}">
                <a16:creationId xmlns:a16="http://schemas.microsoft.com/office/drawing/2014/main" id="{977BFBE4-9582-2D99-28CC-A7D7C6C34EC8}"/>
              </a:ext>
            </a:extLst>
          </p:cNvPr>
          <p:cNvSpPr txBox="1"/>
          <p:nvPr/>
        </p:nvSpPr>
        <p:spPr>
          <a:xfrm>
            <a:off x="373146" y="2425151"/>
            <a:ext cx="11818854" cy="67710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err="1">
                <a:ln>
                  <a:noFill/>
                </a:ln>
                <a:solidFill>
                  <a:srgbClr val="242424"/>
                </a:solidFill>
                <a:effectLst/>
                <a:highlight>
                  <a:srgbClr val="FFFFFF"/>
                </a:highlight>
                <a:uLnTx/>
                <a:uFillTx/>
                <a:latin typeface="Calibri" panose="020F0502020204030204" pitchFamily="34" charset="0"/>
                <a:ea typeface="+mn-ea"/>
                <a:cs typeface="+mn-cs"/>
              </a:rPr>
              <a:t>Jadé</a:t>
            </a:r>
            <a:r>
              <a:rPr kumimoji="0" lang="en-US" sz="2200" b="1"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 Adediwura </a:t>
            </a:r>
            <a:r>
              <a:rPr kumimoji="0" lang="en-US" sz="2200" b="0"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 </a:t>
            </a:r>
            <a:r>
              <a:rPr kumimoji="0" lang="en-US" sz="2200" b="1" i="0" u="none" strike="noStrike" kern="1200" cap="none" spc="0" normalizeH="0" baseline="0" noProof="0" dirty="0">
                <a:ln>
                  <a:noFill/>
                </a:ln>
                <a:solidFill>
                  <a:srgbClr val="4472C4">
                    <a:lumMod val="75000"/>
                  </a:srgbClr>
                </a:solidFill>
                <a:effectLst/>
                <a:highlight>
                  <a:srgbClr val="FFFFFF"/>
                </a:highlight>
                <a:uLnTx/>
                <a:uFillTx/>
                <a:latin typeface="Calibri" panose="020F0502020204030204" pitchFamily="34" charset="0"/>
                <a:ea typeface="+mn-ea"/>
                <a:cs typeface="+mn-cs"/>
              </a:rPr>
              <a:t>Project Manager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TxDOT </a:t>
            </a:r>
            <a:r>
              <a:rPr kumimoji="0" lang="en-US" sz="1600" b="0"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RTI – </a:t>
            </a:r>
            <a:r>
              <a:rPr kumimoji="0" lang="en-US" sz="1600" b="0" i="1"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Research Project Manager</a:t>
            </a:r>
            <a:endParaRPr kumimoji="0" lang="en-US" sz="1600" b="0"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6317275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14591-6960-D4D2-B507-760FAD944D29}"/>
            </a:ext>
          </a:extLst>
        </p:cNvPr>
        <p:cNvGrpSpPr/>
        <p:nvPr/>
      </p:nvGrpSpPr>
      <p:grpSpPr>
        <a:xfrm>
          <a:off x="0" y="0"/>
          <a:ext cx="0" cy="0"/>
          <a:chOff x="0" y="0"/>
          <a:chExt cx="0" cy="0"/>
        </a:xfrm>
      </p:grpSpPr>
      <p:sp>
        <p:nvSpPr>
          <p:cNvPr id="5" name="object 13">
            <a:extLst>
              <a:ext uri="{FF2B5EF4-FFF2-40B4-BE49-F238E27FC236}">
                <a16:creationId xmlns:a16="http://schemas.microsoft.com/office/drawing/2014/main" id="{8FDE5B2E-3479-8A84-9A2B-08E5E4EDBF1D}"/>
              </a:ext>
            </a:extLst>
          </p:cNvPr>
          <p:cNvSpPr txBox="1"/>
          <p:nvPr/>
        </p:nvSpPr>
        <p:spPr>
          <a:xfrm>
            <a:off x="5978213" y="1202787"/>
            <a:ext cx="3558334" cy="1164861"/>
          </a:xfrm>
          <a:prstGeom prst="rect">
            <a:avLst/>
          </a:prstGeom>
          <a:solidFill>
            <a:schemeClr val="bg1"/>
          </a:solidFill>
        </p:spPr>
        <p:txBody>
          <a:bodyPr vert="horz" wrap="square" lIns="0" tIns="30788" rIns="0" bIns="0" rtlCol="0">
            <a:spAutoFit/>
          </a:bodyPr>
          <a:lstStyle/>
          <a:p>
            <a:pPr marL="30783" marR="475602" defTabSz="326578">
              <a:lnSpc>
                <a:spcPct val="150000"/>
              </a:lnSpc>
              <a:spcBef>
                <a:spcPts val="24"/>
              </a:spcBef>
            </a:pPr>
            <a:r>
              <a:rPr lang="en-US" sz="1714" dirty="0">
                <a:solidFill>
                  <a:srgbClr val="000000"/>
                </a:solidFill>
                <a:latin typeface="Verdana"/>
                <a:cs typeface="Franklin Gothic Book"/>
              </a:rPr>
              <a:t>Most current flood forecast provided by National Weather Service</a:t>
            </a:r>
          </a:p>
        </p:txBody>
      </p:sp>
      <p:sp>
        <p:nvSpPr>
          <p:cNvPr id="2" name="object 13">
            <a:extLst>
              <a:ext uri="{FF2B5EF4-FFF2-40B4-BE49-F238E27FC236}">
                <a16:creationId xmlns:a16="http://schemas.microsoft.com/office/drawing/2014/main" id="{89F70DF3-5B25-7047-4486-AD1129613026}"/>
              </a:ext>
            </a:extLst>
          </p:cNvPr>
          <p:cNvSpPr txBox="1">
            <a:spLocks/>
          </p:cNvSpPr>
          <p:nvPr/>
        </p:nvSpPr>
        <p:spPr>
          <a:xfrm>
            <a:off x="223436" y="1222231"/>
            <a:ext cx="10244666" cy="601758"/>
          </a:xfrm>
          <a:prstGeom prst="rect">
            <a:avLst/>
          </a:prstGeom>
          <a:noFill/>
          <a:ln>
            <a:noFill/>
            <a:prstDash/>
          </a:ln>
          <a:effectLst/>
        </p:spPr>
        <p:txBody>
          <a:bodyPr rot="0" spcFirstLastPara="0" vertOverflow="overflow" horzOverflow="overflow" vert="horz" wrap="square" lIns="0" tIns="30788" rIns="0" bIns="0" numCol="1" spcCol="0" rtlCol="0" fromWordArt="0" anchor="t" anchorCtr="0" forceAA="0" compatLnSpc="1">
            <a:prstTxWarp prst="textNoShape">
              <a:avLst/>
            </a:prstTxWarp>
            <a:spAutoFit/>
          </a:bodyPr>
          <a:lstStyle>
            <a:lvl1pPr algn="l" defTabSz="1278842" rtl="0" eaLnBrk="1" latinLnBrk="0" hangingPunct="1">
              <a:lnSpc>
                <a:spcPct val="90000"/>
              </a:lnSpc>
              <a:spcBef>
                <a:spcPct val="0"/>
              </a:spcBef>
              <a:buNone/>
              <a:defRPr sz="4103" kern="1200">
                <a:solidFill>
                  <a:schemeClr val="accent1"/>
                </a:solidFill>
                <a:latin typeface="+mj-lt"/>
                <a:ea typeface="+mj-ea"/>
                <a:cs typeface="+mj-cs"/>
              </a:defRPr>
            </a:lvl1pPr>
          </a:lstStyle>
          <a:p>
            <a:pPr marL="30783" defTabSz="1108199">
              <a:lnSpc>
                <a:spcPct val="150000"/>
              </a:lnSpc>
              <a:spcBef>
                <a:spcPts val="242"/>
              </a:spcBef>
              <a:defRPr/>
            </a:pPr>
            <a:r>
              <a:rPr lang="en-US" sz="2857" spc="-97" dirty="0">
                <a:solidFill>
                  <a:srgbClr val="0056A9"/>
                </a:solidFill>
                <a:latin typeface="Verdana Bold"/>
                <a:cs typeface="Franklin Gothic Book"/>
              </a:rPr>
              <a:t>What are these warnings:</a:t>
            </a:r>
          </a:p>
        </p:txBody>
      </p:sp>
      <p:pic>
        <p:nvPicPr>
          <p:cNvPr id="3" name="Picture 2">
            <a:extLst>
              <a:ext uri="{FF2B5EF4-FFF2-40B4-BE49-F238E27FC236}">
                <a16:creationId xmlns:a16="http://schemas.microsoft.com/office/drawing/2014/main" id="{09B22667-18F2-79BD-B2A3-F27C64F23EA1}"/>
              </a:ext>
            </a:extLst>
          </p:cNvPr>
          <p:cNvPicPr>
            <a:picLocks noChangeAspect="1"/>
          </p:cNvPicPr>
          <p:nvPr/>
        </p:nvPicPr>
        <p:blipFill>
          <a:blip r:embed="rId3"/>
          <a:srcRect t="70828" r="80013" b="4330"/>
          <a:stretch>
            <a:fillRect/>
          </a:stretch>
        </p:blipFill>
        <p:spPr>
          <a:xfrm>
            <a:off x="8476954" y="2583523"/>
            <a:ext cx="3558334" cy="2450179"/>
          </a:xfrm>
          <a:prstGeom prst="rect">
            <a:avLst/>
          </a:prstGeom>
          <a:ln w="19050">
            <a:solidFill>
              <a:schemeClr val="tx1"/>
            </a:solidFill>
          </a:ln>
        </p:spPr>
      </p:pic>
      <p:sp>
        <p:nvSpPr>
          <p:cNvPr id="7" name="object 13">
            <a:extLst>
              <a:ext uri="{FF2B5EF4-FFF2-40B4-BE49-F238E27FC236}">
                <a16:creationId xmlns:a16="http://schemas.microsoft.com/office/drawing/2014/main" id="{E9B5C986-AD1D-6A4F-40FA-913FD5B0B0E4}"/>
              </a:ext>
            </a:extLst>
          </p:cNvPr>
          <p:cNvSpPr txBox="1"/>
          <p:nvPr/>
        </p:nvSpPr>
        <p:spPr>
          <a:xfrm>
            <a:off x="277077" y="2096245"/>
            <a:ext cx="5742392" cy="3143287"/>
          </a:xfrm>
          <a:prstGeom prst="rect">
            <a:avLst/>
          </a:prstGeom>
        </p:spPr>
        <p:txBody>
          <a:bodyPr vert="horz" wrap="square" lIns="0" tIns="30788" rIns="0" bIns="0" rtlCol="0">
            <a:spAutoFit/>
          </a:bodyPr>
          <a:lstStyle/>
          <a:p>
            <a:pPr marL="30783" marR="475602" defTabSz="326578">
              <a:lnSpc>
                <a:spcPct val="150000"/>
              </a:lnSpc>
              <a:spcBef>
                <a:spcPts val="24"/>
              </a:spcBef>
            </a:pPr>
            <a:r>
              <a:rPr lang="en-US" sz="1714" dirty="0">
                <a:solidFill>
                  <a:srgbClr val="000000"/>
                </a:solidFill>
                <a:latin typeface="Verdana"/>
              </a:rPr>
              <a:t>FAST warnings point out the </a:t>
            </a:r>
            <a:r>
              <a:rPr lang="en-US" sz="1714" b="1" dirty="0">
                <a:solidFill>
                  <a:srgbClr val="000000"/>
                </a:solidFill>
                <a:highlight>
                  <a:srgbClr val="FFFF00"/>
                </a:highlight>
                <a:latin typeface="Verdana"/>
              </a:rPr>
              <a:t>highest river levels</a:t>
            </a:r>
            <a:r>
              <a:rPr lang="en-US" sz="1714" b="1" dirty="0">
                <a:solidFill>
                  <a:srgbClr val="000000"/>
                </a:solidFill>
                <a:latin typeface="Verdana"/>
              </a:rPr>
              <a:t> </a:t>
            </a:r>
            <a:r>
              <a:rPr lang="en-US" sz="1714" dirty="0">
                <a:solidFill>
                  <a:srgbClr val="000000"/>
                </a:solidFill>
                <a:latin typeface="Verdana"/>
              </a:rPr>
              <a:t>that could happen at each location in the </a:t>
            </a:r>
            <a:r>
              <a:rPr lang="en-US" sz="1714" b="1" dirty="0">
                <a:solidFill>
                  <a:srgbClr val="000000"/>
                </a:solidFill>
                <a:highlight>
                  <a:srgbClr val="FFFF00"/>
                </a:highlight>
                <a:latin typeface="Verdana"/>
              </a:rPr>
              <a:t>next 18 hours</a:t>
            </a:r>
            <a:r>
              <a:rPr lang="en-US" sz="1714" dirty="0">
                <a:solidFill>
                  <a:srgbClr val="000000"/>
                </a:solidFill>
                <a:latin typeface="Verdana"/>
              </a:rPr>
              <a:t>. If a FAST warning shows up, it means that spot could see flooding during that forecast window. </a:t>
            </a:r>
          </a:p>
          <a:p>
            <a:pPr marL="30783" marR="475602" defTabSz="326578">
              <a:lnSpc>
                <a:spcPct val="150000"/>
              </a:lnSpc>
              <a:spcBef>
                <a:spcPts val="24"/>
              </a:spcBef>
            </a:pPr>
            <a:endParaRPr lang="en-US" sz="1714" dirty="0">
              <a:solidFill>
                <a:srgbClr val="000000"/>
              </a:solidFill>
              <a:latin typeface="Verdana"/>
            </a:endParaRPr>
          </a:p>
          <a:p>
            <a:pPr marL="30783" marR="475602" defTabSz="326578">
              <a:lnSpc>
                <a:spcPct val="150000"/>
              </a:lnSpc>
              <a:spcBef>
                <a:spcPts val="24"/>
              </a:spcBef>
            </a:pPr>
            <a:r>
              <a:rPr lang="en-US" sz="1714" dirty="0">
                <a:solidFill>
                  <a:srgbClr val="000000"/>
                </a:solidFill>
                <a:latin typeface="Verdana"/>
              </a:rPr>
              <a:t>The forecasts are updated every hour with a completely new 18 hour look ahead.</a:t>
            </a:r>
            <a:endParaRPr lang="en-US" sz="1714" dirty="0">
              <a:solidFill>
                <a:srgbClr val="000000"/>
              </a:solidFill>
              <a:latin typeface="Verdana"/>
              <a:cs typeface="Franklin Gothic Book"/>
            </a:endParaRPr>
          </a:p>
        </p:txBody>
      </p:sp>
      <p:cxnSp>
        <p:nvCxnSpPr>
          <p:cNvPr id="4" name="Straight Arrow Connector 3">
            <a:extLst>
              <a:ext uri="{FF2B5EF4-FFF2-40B4-BE49-F238E27FC236}">
                <a16:creationId xmlns:a16="http://schemas.microsoft.com/office/drawing/2014/main" id="{D82E21E8-95D7-8DF3-F034-7DF086DCC773}"/>
              </a:ext>
            </a:extLst>
          </p:cNvPr>
          <p:cNvCxnSpPr>
            <a:cxnSpLocks/>
          </p:cNvCxnSpPr>
          <p:nvPr/>
        </p:nvCxnSpPr>
        <p:spPr>
          <a:xfrm>
            <a:off x="7772559" y="2457589"/>
            <a:ext cx="809453" cy="305781"/>
          </a:xfrm>
          <a:prstGeom prst="straightConnector1">
            <a:avLst/>
          </a:prstGeom>
          <a:ln w="38100">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EBBD8410-FD95-CC5E-A8D7-08B12540FF22}"/>
              </a:ext>
            </a:extLst>
          </p:cNvPr>
          <p:cNvCxnSpPr>
            <a:cxnSpLocks/>
          </p:cNvCxnSpPr>
          <p:nvPr/>
        </p:nvCxnSpPr>
        <p:spPr>
          <a:xfrm flipV="1">
            <a:off x="7360324" y="3557886"/>
            <a:ext cx="1221688" cy="501451"/>
          </a:xfrm>
          <a:prstGeom prst="straightConnector1">
            <a:avLst/>
          </a:prstGeom>
          <a:ln w="38100">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2" name="object 13">
            <a:extLst>
              <a:ext uri="{FF2B5EF4-FFF2-40B4-BE49-F238E27FC236}">
                <a16:creationId xmlns:a16="http://schemas.microsoft.com/office/drawing/2014/main" id="{267E4932-7FE5-867C-8F33-9B190EAAAA40}"/>
              </a:ext>
            </a:extLst>
          </p:cNvPr>
          <p:cNvSpPr txBox="1"/>
          <p:nvPr/>
        </p:nvSpPr>
        <p:spPr>
          <a:xfrm>
            <a:off x="6317225" y="4094632"/>
            <a:ext cx="2086197" cy="769176"/>
          </a:xfrm>
          <a:prstGeom prst="rect">
            <a:avLst/>
          </a:prstGeom>
          <a:solidFill>
            <a:schemeClr val="bg1"/>
          </a:solidFill>
        </p:spPr>
        <p:txBody>
          <a:bodyPr vert="horz" wrap="square" lIns="0" tIns="30788" rIns="0" bIns="0" rtlCol="0">
            <a:spAutoFit/>
          </a:bodyPr>
          <a:lstStyle/>
          <a:p>
            <a:pPr marL="30783" marR="475602" defTabSz="326578">
              <a:lnSpc>
                <a:spcPct val="150000"/>
              </a:lnSpc>
              <a:spcBef>
                <a:spcPts val="24"/>
              </a:spcBef>
            </a:pPr>
            <a:r>
              <a:rPr lang="en-US" sz="1714" dirty="0">
                <a:solidFill>
                  <a:srgbClr val="000000"/>
                </a:solidFill>
                <a:latin typeface="Verdana"/>
                <a:cs typeface="Franklin Gothic Book"/>
              </a:rPr>
              <a:t>Last hour in that forecast</a:t>
            </a:r>
          </a:p>
        </p:txBody>
      </p:sp>
      <p:sp>
        <p:nvSpPr>
          <p:cNvPr id="18" name="Rectangle 17">
            <a:extLst>
              <a:ext uri="{FF2B5EF4-FFF2-40B4-BE49-F238E27FC236}">
                <a16:creationId xmlns:a16="http://schemas.microsoft.com/office/drawing/2014/main" id="{E5C46DA3-452D-80EF-D37C-CB8F02F1856F}"/>
              </a:ext>
            </a:extLst>
          </p:cNvPr>
          <p:cNvSpPr/>
          <p:nvPr/>
        </p:nvSpPr>
        <p:spPr>
          <a:xfrm>
            <a:off x="8631193" y="2657962"/>
            <a:ext cx="2545459" cy="110596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dirty="0">
              <a:solidFill>
                <a:srgbClr val="FFFFFF"/>
              </a:solidFill>
              <a:latin typeface="Verdana"/>
            </a:endParaRPr>
          </a:p>
        </p:txBody>
      </p:sp>
      <p:sp>
        <p:nvSpPr>
          <p:cNvPr id="20" name="object 13">
            <a:extLst>
              <a:ext uri="{FF2B5EF4-FFF2-40B4-BE49-F238E27FC236}">
                <a16:creationId xmlns:a16="http://schemas.microsoft.com/office/drawing/2014/main" id="{2FBAE02D-5E4C-27DD-2D03-779A5152C389}"/>
              </a:ext>
            </a:extLst>
          </p:cNvPr>
          <p:cNvSpPr txBox="1"/>
          <p:nvPr/>
        </p:nvSpPr>
        <p:spPr>
          <a:xfrm>
            <a:off x="9157345" y="2125719"/>
            <a:ext cx="2616901" cy="316551"/>
          </a:xfrm>
          <a:prstGeom prst="rect">
            <a:avLst/>
          </a:prstGeom>
        </p:spPr>
        <p:txBody>
          <a:bodyPr vert="horz" wrap="square" lIns="0" tIns="30788" rIns="0" bIns="0" rtlCol="0">
            <a:spAutoFit/>
          </a:bodyPr>
          <a:lstStyle/>
          <a:p>
            <a:pPr marL="30783" marR="475602" algn="ctr" defTabSz="326578">
              <a:lnSpc>
                <a:spcPct val="150000"/>
              </a:lnSpc>
              <a:spcBef>
                <a:spcPts val="24"/>
              </a:spcBef>
            </a:pPr>
            <a:r>
              <a:rPr lang="en-US" sz="1429" b="1" dirty="0">
                <a:solidFill>
                  <a:srgbClr val="000000"/>
                </a:solidFill>
                <a:latin typeface="Verdana"/>
                <a:cs typeface="Franklin Gothic Book"/>
              </a:rPr>
              <a:t>Forecast Window</a:t>
            </a:r>
            <a:endParaRPr sz="1429" b="1" dirty="0">
              <a:solidFill>
                <a:srgbClr val="000000"/>
              </a:solidFill>
              <a:latin typeface="Verdana"/>
              <a:cs typeface="Franklin Gothic Book"/>
            </a:endParaRPr>
          </a:p>
        </p:txBody>
      </p:sp>
    </p:spTree>
    <p:extLst>
      <p:ext uri="{BB962C8B-B14F-4D97-AF65-F5344CB8AC3E}">
        <p14:creationId xmlns:p14="http://schemas.microsoft.com/office/powerpoint/2010/main" val="30359928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D0F9E-9240-64C9-9D25-3BC37460729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5B5E8C5-51DF-4265-D7BB-87CFB4EC3437}"/>
              </a:ext>
            </a:extLst>
          </p:cNvPr>
          <p:cNvPicPr>
            <a:picLocks noChangeAspect="1"/>
          </p:cNvPicPr>
          <p:nvPr/>
        </p:nvPicPr>
        <p:blipFill>
          <a:blip r:embed="rId3"/>
          <a:srcRect l="28142" b="20234"/>
          <a:stretch>
            <a:fillRect/>
          </a:stretch>
        </p:blipFill>
        <p:spPr>
          <a:xfrm>
            <a:off x="3794394" y="1352586"/>
            <a:ext cx="7604906" cy="4671169"/>
          </a:xfrm>
          <a:prstGeom prst="rect">
            <a:avLst/>
          </a:prstGeom>
          <a:ln w="9525">
            <a:solidFill>
              <a:schemeClr val="tx1"/>
            </a:solidFill>
          </a:ln>
        </p:spPr>
      </p:pic>
      <p:sp>
        <p:nvSpPr>
          <p:cNvPr id="2" name="object 13">
            <a:extLst>
              <a:ext uri="{FF2B5EF4-FFF2-40B4-BE49-F238E27FC236}">
                <a16:creationId xmlns:a16="http://schemas.microsoft.com/office/drawing/2014/main" id="{1FB50E69-94EB-EEC9-BEC6-67DAD4103F2E}"/>
              </a:ext>
            </a:extLst>
          </p:cNvPr>
          <p:cNvSpPr txBox="1">
            <a:spLocks/>
          </p:cNvSpPr>
          <p:nvPr/>
        </p:nvSpPr>
        <p:spPr>
          <a:xfrm>
            <a:off x="223436" y="1222231"/>
            <a:ext cx="10244666" cy="601758"/>
          </a:xfrm>
          <a:prstGeom prst="rect">
            <a:avLst/>
          </a:prstGeom>
          <a:noFill/>
          <a:ln>
            <a:noFill/>
            <a:prstDash/>
          </a:ln>
          <a:effectLst/>
        </p:spPr>
        <p:txBody>
          <a:bodyPr rot="0" spcFirstLastPara="0" vertOverflow="overflow" horzOverflow="overflow" vert="horz" wrap="square" lIns="0" tIns="30788" rIns="0" bIns="0" numCol="1" spcCol="0" rtlCol="0" fromWordArt="0" anchor="t" anchorCtr="0" forceAA="0" compatLnSpc="1">
            <a:prstTxWarp prst="textNoShape">
              <a:avLst/>
            </a:prstTxWarp>
            <a:spAutoFit/>
          </a:bodyPr>
          <a:lstStyle>
            <a:lvl1pPr algn="l" defTabSz="1278842" rtl="0" eaLnBrk="1" latinLnBrk="0" hangingPunct="1">
              <a:lnSpc>
                <a:spcPct val="90000"/>
              </a:lnSpc>
              <a:spcBef>
                <a:spcPct val="0"/>
              </a:spcBef>
              <a:buNone/>
              <a:defRPr sz="4103" kern="1200">
                <a:solidFill>
                  <a:schemeClr val="accent1"/>
                </a:solidFill>
                <a:latin typeface="+mj-lt"/>
                <a:ea typeface="+mj-ea"/>
                <a:cs typeface="+mj-cs"/>
              </a:defRPr>
            </a:lvl1pPr>
          </a:lstStyle>
          <a:p>
            <a:pPr marL="30783" defTabSz="1108199">
              <a:lnSpc>
                <a:spcPct val="150000"/>
              </a:lnSpc>
              <a:spcBef>
                <a:spcPts val="242"/>
              </a:spcBef>
              <a:defRPr/>
            </a:pPr>
            <a:r>
              <a:rPr lang="en-US" sz="2857" spc="-97" dirty="0">
                <a:solidFill>
                  <a:srgbClr val="0056A9"/>
                </a:solidFill>
                <a:latin typeface="Verdana Bold"/>
                <a:cs typeface="Franklin Gothic Book"/>
              </a:rPr>
              <a:t>Road Warnings:</a:t>
            </a:r>
          </a:p>
        </p:txBody>
      </p:sp>
      <p:grpSp>
        <p:nvGrpSpPr>
          <p:cNvPr id="5" name="Group 4">
            <a:extLst>
              <a:ext uri="{FF2B5EF4-FFF2-40B4-BE49-F238E27FC236}">
                <a16:creationId xmlns:a16="http://schemas.microsoft.com/office/drawing/2014/main" id="{B07DAD9F-F9C3-5ED0-B386-6D84C8C60152}"/>
              </a:ext>
            </a:extLst>
          </p:cNvPr>
          <p:cNvGrpSpPr/>
          <p:nvPr/>
        </p:nvGrpSpPr>
        <p:grpSpPr>
          <a:xfrm>
            <a:off x="4891931" y="3176433"/>
            <a:ext cx="374196" cy="374196"/>
            <a:chOff x="2333625" y="3495675"/>
            <a:chExt cx="523875" cy="523875"/>
          </a:xfrm>
          <a:effectLst>
            <a:outerShdw blurRad="50800" dist="38100" dir="5400000" algn="t" rotWithShape="0">
              <a:prstClr val="black">
                <a:alpha val="40000"/>
              </a:prstClr>
            </a:outerShdw>
          </a:effectLst>
        </p:grpSpPr>
        <p:sp>
          <p:nvSpPr>
            <p:cNvPr id="6" name="Oval 5">
              <a:extLst>
                <a:ext uri="{FF2B5EF4-FFF2-40B4-BE49-F238E27FC236}">
                  <a16:creationId xmlns:a16="http://schemas.microsoft.com/office/drawing/2014/main" id="{5F906622-EEE5-8139-CEF4-E398C49920F7}"/>
                </a:ext>
              </a:extLst>
            </p:cNvPr>
            <p:cNvSpPr/>
            <p:nvPr/>
          </p:nvSpPr>
          <p:spPr>
            <a:xfrm>
              <a:off x="2333625" y="3495675"/>
              <a:ext cx="523875" cy="523875"/>
            </a:xfrm>
            <a:prstGeom prst="ellipse">
              <a:avLst/>
            </a:prstGeom>
            <a:solidFill>
              <a:schemeClr val="accent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ln w="57150">
                  <a:solidFill>
                    <a:srgbClr val="000000"/>
                  </a:solidFill>
                </a:ln>
                <a:solidFill>
                  <a:srgbClr val="FFFFFF"/>
                </a:solidFill>
                <a:latin typeface="Verdana"/>
              </a:endParaRPr>
            </a:p>
          </p:txBody>
        </p:sp>
        <p:sp>
          <p:nvSpPr>
            <p:cNvPr id="7" name="TextBox 6">
              <a:extLst>
                <a:ext uri="{FF2B5EF4-FFF2-40B4-BE49-F238E27FC236}">
                  <a16:creationId xmlns:a16="http://schemas.microsoft.com/office/drawing/2014/main" id="{6BDF14DC-67F0-05F3-C7BD-AD68B114A59B}"/>
                </a:ext>
              </a:extLst>
            </p:cNvPr>
            <p:cNvSpPr txBox="1"/>
            <p:nvPr/>
          </p:nvSpPr>
          <p:spPr>
            <a:xfrm>
              <a:off x="2384382" y="3572947"/>
              <a:ext cx="422361" cy="406292"/>
            </a:xfrm>
            <a:prstGeom prst="rect">
              <a:avLst/>
            </a:prstGeom>
            <a:noFill/>
          </p:spPr>
          <p:txBody>
            <a:bodyPr wrap="none" rtlCol="0">
              <a:spAutoFit/>
            </a:bodyPr>
            <a:lstStyle/>
            <a:p>
              <a:pPr algn="ctr" defTabSz="326578"/>
              <a:r>
                <a:rPr lang="en-US" sz="1286" b="1" dirty="0">
                  <a:solidFill>
                    <a:srgbClr val="FFFFFF"/>
                  </a:solidFill>
                  <a:latin typeface="Verdana"/>
                </a:rPr>
                <a:t>1</a:t>
              </a:r>
            </a:p>
          </p:txBody>
        </p:sp>
      </p:grpSp>
      <p:sp>
        <p:nvSpPr>
          <p:cNvPr id="8" name="object 13">
            <a:extLst>
              <a:ext uri="{FF2B5EF4-FFF2-40B4-BE49-F238E27FC236}">
                <a16:creationId xmlns:a16="http://schemas.microsoft.com/office/drawing/2014/main" id="{2EB55EAB-1443-DDCA-5276-58A1D1899F34}"/>
              </a:ext>
            </a:extLst>
          </p:cNvPr>
          <p:cNvSpPr txBox="1"/>
          <p:nvPr/>
        </p:nvSpPr>
        <p:spPr>
          <a:xfrm>
            <a:off x="5335445" y="3027465"/>
            <a:ext cx="2169801" cy="523275"/>
          </a:xfrm>
          <a:prstGeom prst="rect">
            <a:avLst/>
          </a:prstGeom>
        </p:spPr>
        <p:txBody>
          <a:bodyPr vert="horz" wrap="square" lIns="0" tIns="30788" rIns="0" bIns="0" rtlCol="0">
            <a:spAutoFit/>
          </a:bodyPr>
          <a:lstStyle/>
          <a:p>
            <a:pPr marL="30783" marR="475602" defTabSz="326578">
              <a:lnSpc>
                <a:spcPct val="150000"/>
              </a:lnSpc>
              <a:spcBef>
                <a:spcPts val="24"/>
              </a:spcBef>
            </a:pPr>
            <a:r>
              <a:rPr lang="en-US" sz="1143" dirty="0">
                <a:solidFill>
                  <a:srgbClr val="000000"/>
                </a:solidFill>
                <a:latin typeface="Verdana"/>
                <a:cs typeface="Franklin Gothic Book"/>
              </a:rPr>
              <a:t>Select flooded road</a:t>
            </a:r>
          </a:p>
          <a:p>
            <a:pPr marL="30783" marR="475602" defTabSz="326578">
              <a:lnSpc>
                <a:spcPct val="150000"/>
              </a:lnSpc>
              <a:spcBef>
                <a:spcPts val="24"/>
              </a:spcBef>
            </a:pPr>
            <a:r>
              <a:rPr lang="en-US" sz="1143" dirty="0">
                <a:solidFill>
                  <a:srgbClr val="000000"/>
                </a:solidFill>
                <a:latin typeface="Verdana"/>
                <a:cs typeface="Franklin Gothic Book"/>
              </a:rPr>
              <a:t>line for pop-up</a:t>
            </a:r>
          </a:p>
        </p:txBody>
      </p:sp>
      <p:cxnSp>
        <p:nvCxnSpPr>
          <p:cNvPr id="11" name="Straight Arrow Connector 10">
            <a:extLst>
              <a:ext uri="{FF2B5EF4-FFF2-40B4-BE49-F238E27FC236}">
                <a16:creationId xmlns:a16="http://schemas.microsoft.com/office/drawing/2014/main" id="{1721CBD0-FF88-D926-4B10-497B9228A38D}"/>
              </a:ext>
            </a:extLst>
          </p:cNvPr>
          <p:cNvCxnSpPr>
            <a:cxnSpLocks/>
          </p:cNvCxnSpPr>
          <p:nvPr/>
        </p:nvCxnSpPr>
        <p:spPr>
          <a:xfrm>
            <a:off x="6602917" y="3397021"/>
            <a:ext cx="1457281" cy="0"/>
          </a:xfrm>
          <a:prstGeom prst="straightConnector1">
            <a:avLst/>
          </a:prstGeom>
          <a:ln w="38100">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35E9A4C4-DFC9-8D0D-B749-C2607398DC93}"/>
              </a:ext>
            </a:extLst>
          </p:cNvPr>
          <p:cNvCxnSpPr>
            <a:cxnSpLocks/>
          </p:cNvCxnSpPr>
          <p:nvPr/>
        </p:nvCxnSpPr>
        <p:spPr>
          <a:xfrm>
            <a:off x="8060198" y="3353450"/>
            <a:ext cx="108962" cy="41205"/>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FE9A9EAD-F6F5-2AA6-EBA3-F9213C6E1E3D}"/>
              </a:ext>
            </a:extLst>
          </p:cNvPr>
          <p:cNvSpPr/>
          <p:nvPr/>
        </p:nvSpPr>
        <p:spPr>
          <a:xfrm>
            <a:off x="8254452" y="2811624"/>
            <a:ext cx="230184" cy="9330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srgbClr val="FFFFFF"/>
              </a:solidFill>
              <a:latin typeface="Verdana"/>
            </a:endParaRPr>
          </a:p>
        </p:txBody>
      </p:sp>
      <p:sp>
        <p:nvSpPr>
          <p:cNvPr id="21" name="TextBox 20">
            <a:extLst>
              <a:ext uri="{FF2B5EF4-FFF2-40B4-BE49-F238E27FC236}">
                <a16:creationId xmlns:a16="http://schemas.microsoft.com/office/drawing/2014/main" id="{6678A137-BD82-BD04-0A84-2DFEF7240DCF}"/>
              </a:ext>
            </a:extLst>
          </p:cNvPr>
          <p:cNvSpPr txBox="1"/>
          <p:nvPr/>
        </p:nvSpPr>
        <p:spPr>
          <a:xfrm>
            <a:off x="8127120" y="2776562"/>
            <a:ext cx="640337" cy="202235"/>
          </a:xfrm>
          <a:prstGeom prst="rect">
            <a:avLst/>
          </a:prstGeom>
          <a:noFill/>
        </p:spPr>
        <p:txBody>
          <a:bodyPr wrap="square" rtlCol="0">
            <a:spAutoFit/>
          </a:bodyPr>
          <a:lstStyle/>
          <a:p>
            <a:pPr defTabSz="326578"/>
            <a:r>
              <a:rPr lang="en-US" sz="714" b="1" dirty="0">
                <a:solidFill>
                  <a:srgbClr val="000000">
                    <a:lumMod val="65000"/>
                    <a:lumOff val="35000"/>
                  </a:srgbClr>
                </a:solidFill>
                <a:latin typeface="Arial Narrow" panose="020B0606020202030204" pitchFamily="34" charset="0"/>
                <a:cs typeface="Arial" panose="020B0604020202020204" pitchFamily="34" charset="0"/>
              </a:rPr>
              <a:t>N Levita Rd</a:t>
            </a:r>
          </a:p>
        </p:txBody>
      </p:sp>
      <p:pic>
        <p:nvPicPr>
          <p:cNvPr id="13" name="Picture 12">
            <a:extLst>
              <a:ext uri="{FF2B5EF4-FFF2-40B4-BE49-F238E27FC236}">
                <a16:creationId xmlns:a16="http://schemas.microsoft.com/office/drawing/2014/main" id="{1CCD547B-E1D7-4414-055D-AE753BC0892A}"/>
              </a:ext>
            </a:extLst>
          </p:cNvPr>
          <p:cNvPicPr>
            <a:picLocks noChangeAspect="1"/>
          </p:cNvPicPr>
          <p:nvPr/>
        </p:nvPicPr>
        <p:blipFill>
          <a:blip r:embed="rId4"/>
          <a:stretch>
            <a:fillRect/>
          </a:stretch>
        </p:blipFill>
        <p:spPr>
          <a:xfrm>
            <a:off x="9864130" y="1646465"/>
            <a:ext cx="1535170" cy="632731"/>
          </a:xfrm>
          <a:prstGeom prst="rect">
            <a:avLst/>
          </a:prstGeom>
        </p:spPr>
      </p:pic>
    </p:spTree>
    <p:extLst>
      <p:ext uri="{BB962C8B-B14F-4D97-AF65-F5344CB8AC3E}">
        <p14:creationId xmlns:p14="http://schemas.microsoft.com/office/powerpoint/2010/main" val="3085118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CB00C-3183-53C4-D274-3EFB55CED90F}"/>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E90EE1D2-B04C-EFA5-19D3-7722E5B1FF4B}"/>
              </a:ext>
            </a:extLst>
          </p:cNvPr>
          <p:cNvPicPr>
            <a:picLocks noChangeAspect="1"/>
          </p:cNvPicPr>
          <p:nvPr/>
        </p:nvPicPr>
        <p:blipFill>
          <a:blip r:embed="rId3"/>
          <a:srcRect t="5010"/>
          <a:stretch>
            <a:fillRect/>
          </a:stretch>
        </p:blipFill>
        <p:spPr>
          <a:xfrm>
            <a:off x="223436" y="2095906"/>
            <a:ext cx="7879666" cy="4136155"/>
          </a:xfrm>
          <a:prstGeom prst="rect">
            <a:avLst/>
          </a:prstGeom>
          <a:ln w="19050">
            <a:solidFill>
              <a:schemeClr val="tx1"/>
            </a:solidFill>
          </a:ln>
        </p:spPr>
      </p:pic>
      <p:sp>
        <p:nvSpPr>
          <p:cNvPr id="2" name="object 13">
            <a:extLst>
              <a:ext uri="{FF2B5EF4-FFF2-40B4-BE49-F238E27FC236}">
                <a16:creationId xmlns:a16="http://schemas.microsoft.com/office/drawing/2014/main" id="{B68A16AA-2BB7-80A4-CCF8-23D7E10A8501}"/>
              </a:ext>
            </a:extLst>
          </p:cNvPr>
          <p:cNvSpPr txBox="1">
            <a:spLocks/>
          </p:cNvSpPr>
          <p:nvPr/>
        </p:nvSpPr>
        <p:spPr>
          <a:xfrm>
            <a:off x="223436" y="1222231"/>
            <a:ext cx="10244666" cy="601758"/>
          </a:xfrm>
          <a:prstGeom prst="rect">
            <a:avLst/>
          </a:prstGeom>
          <a:noFill/>
          <a:ln>
            <a:noFill/>
            <a:prstDash/>
          </a:ln>
          <a:effectLst/>
        </p:spPr>
        <p:txBody>
          <a:bodyPr rot="0" spcFirstLastPara="0" vertOverflow="overflow" horzOverflow="overflow" vert="horz" wrap="square" lIns="0" tIns="30788" rIns="0" bIns="0" numCol="1" spcCol="0" rtlCol="0" fromWordArt="0" anchor="t" anchorCtr="0" forceAA="0" compatLnSpc="1">
            <a:prstTxWarp prst="textNoShape">
              <a:avLst/>
            </a:prstTxWarp>
            <a:spAutoFit/>
          </a:bodyPr>
          <a:lstStyle>
            <a:lvl1pPr algn="l" defTabSz="1278842" rtl="0" eaLnBrk="1" latinLnBrk="0" hangingPunct="1">
              <a:lnSpc>
                <a:spcPct val="90000"/>
              </a:lnSpc>
              <a:spcBef>
                <a:spcPct val="0"/>
              </a:spcBef>
              <a:buNone/>
              <a:defRPr sz="4103" kern="1200">
                <a:solidFill>
                  <a:schemeClr val="accent1"/>
                </a:solidFill>
                <a:latin typeface="+mj-lt"/>
                <a:ea typeface="+mj-ea"/>
                <a:cs typeface="+mj-cs"/>
              </a:defRPr>
            </a:lvl1pPr>
          </a:lstStyle>
          <a:p>
            <a:pPr marL="30783" defTabSz="1108199">
              <a:lnSpc>
                <a:spcPct val="150000"/>
              </a:lnSpc>
              <a:spcBef>
                <a:spcPts val="242"/>
              </a:spcBef>
              <a:defRPr/>
            </a:pPr>
            <a:r>
              <a:rPr lang="en-US" sz="2857" spc="-97" dirty="0">
                <a:solidFill>
                  <a:srgbClr val="0056A9"/>
                </a:solidFill>
                <a:latin typeface="Verdana Bold"/>
                <a:cs typeface="Franklin Gothic Book"/>
              </a:rPr>
              <a:t>Bridge Warnings:</a:t>
            </a:r>
          </a:p>
        </p:txBody>
      </p:sp>
      <p:pic>
        <p:nvPicPr>
          <p:cNvPr id="8" name="Picture 7">
            <a:extLst>
              <a:ext uri="{FF2B5EF4-FFF2-40B4-BE49-F238E27FC236}">
                <a16:creationId xmlns:a16="http://schemas.microsoft.com/office/drawing/2014/main" id="{974A60FE-F818-9922-83F9-E464037835BA}"/>
              </a:ext>
            </a:extLst>
          </p:cNvPr>
          <p:cNvPicPr>
            <a:picLocks noChangeAspect="1"/>
          </p:cNvPicPr>
          <p:nvPr/>
        </p:nvPicPr>
        <p:blipFill>
          <a:blip r:embed="rId4"/>
          <a:stretch>
            <a:fillRect/>
          </a:stretch>
        </p:blipFill>
        <p:spPr>
          <a:xfrm>
            <a:off x="6809211" y="3429000"/>
            <a:ext cx="5177170" cy="2609170"/>
          </a:xfrm>
          <a:prstGeom prst="rect">
            <a:avLst/>
          </a:prstGeom>
          <a:ln w="9525">
            <a:solidFill>
              <a:schemeClr val="tx1"/>
            </a:solidFill>
          </a:ln>
        </p:spPr>
      </p:pic>
      <p:grpSp>
        <p:nvGrpSpPr>
          <p:cNvPr id="10" name="Group 9">
            <a:extLst>
              <a:ext uri="{FF2B5EF4-FFF2-40B4-BE49-F238E27FC236}">
                <a16:creationId xmlns:a16="http://schemas.microsoft.com/office/drawing/2014/main" id="{1BC2C09C-903D-DB98-5774-F7D376FA1AA4}"/>
              </a:ext>
            </a:extLst>
          </p:cNvPr>
          <p:cNvGrpSpPr/>
          <p:nvPr/>
        </p:nvGrpSpPr>
        <p:grpSpPr>
          <a:xfrm>
            <a:off x="2955029" y="3578194"/>
            <a:ext cx="374196" cy="374196"/>
            <a:chOff x="2333625" y="3495675"/>
            <a:chExt cx="523875" cy="523875"/>
          </a:xfrm>
          <a:effectLst>
            <a:outerShdw blurRad="50800" dist="38100" dir="5400000" algn="t" rotWithShape="0">
              <a:prstClr val="black">
                <a:alpha val="40000"/>
              </a:prstClr>
            </a:outerShdw>
          </a:effectLst>
        </p:grpSpPr>
        <p:sp>
          <p:nvSpPr>
            <p:cNvPr id="11" name="Oval 10">
              <a:extLst>
                <a:ext uri="{FF2B5EF4-FFF2-40B4-BE49-F238E27FC236}">
                  <a16:creationId xmlns:a16="http://schemas.microsoft.com/office/drawing/2014/main" id="{B70D1BA4-C3C4-6175-7A0C-6FC5C49FA74B}"/>
                </a:ext>
              </a:extLst>
            </p:cNvPr>
            <p:cNvSpPr/>
            <p:nvPr/>
          </p:nvSpPr>
          <p:spPr>
            <a:xfrm>
              <a:off x="2333625" y="3495675"/>
              <a:ext cx="523875" cy="523875"/>
            </a:xfrm>
            <a:prstGeom prst="ellipse">
              <a:avLst/>
            </a:prstGeom>
            <a:solidFill>
              <a:schemeClr val="accent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ln w="57150">
                  <a:solidFill>
                    <a:srgbClr val="000000"/>
                  </a:solidFill>
                </a:ln>
                <a:solidFill>
                  <a:srgbClr val="FFFFFF"/>
                </a:solidFill>
                <a:latin typeface="Verdana"/>
              </a:endParaRPr>
            </a:p>
          </p:txBody>
        </p:sp>
        <p:sp>
          <p:nvSpPr>
            <p:cNvPr id="12" name="TextBox 11">
              <a:extLst>
                <a:ext uri="{FF2B5EF4-FFF2-40B4-BE49-F238E27FC236}">
                  <a16:creationId xmlns:a16="http://schemas.microsoft.com/office/drawing/2014/main" id="{64200E44-0E71-B4EF-8415-FA4EF98EB433}"/>
                </a:ext>
              </a:extLst>
            </p:cNvPr>
            <p:cNvSpPr txBox="1"/>
            <p:nvPr/>
          </p:nvSpPr>
          <p:spPr>
            <a:xfrm>
              <a:off x="2384382" y="3572947"/>
              <a:ext cx="422361" cy="406292"/>
            </a:xfrm>
            <a:prstGeom prst="rect">
              <a:avLst/>
            </a:prstGeom>
            <a:noFill/>
          </p:spPr>
          <p:txBody>
            <a:bodyPr wrap="none" rtlCol="0">
              <a:spAutoFit/>
            </a:bodyPr>
            <a:lstStyle/>
            <a:p>
              <a:pPr algn="ctr" defTabSz="326578"/>
              <a:r>
                <a:rPr lang="en-US" sz="1286" b="1" dirty="0">
                  <a:solidFill>
                    <a:srgbClr val="FFFFFF"/>
                  </a:solidFill>
                  <a:latin typeface="Verdana"/>
                </a:rPr>
                <a:t>1</a:t>
              </a:r>
            </a:p>
          </p:txBody>
        </p:sp>
      </p:grpSp>
      <p:sp>
        <p:nvSpPr>
          <p:cNvPr id="13" name="object 13">
            <a:extLst>
              <a:ext uri="{FF2B5EF4-FFF2-40B4-BE49-F238E27FC236}">
                <a16:creationId xmlns:a16="http://schemas.microsoft.com/office/drawing/2014/main" id="{3A187B7D-BDDA-F922-42C8-226788972A69}"/>
              </a:ext>
            </a:extLst>
          </p:cNvPr>
          <p:cNvSpPr txBox="1"/>
          <p:nvPr/>
        </p:nvSpPr>
        <p:spPr>
          <a:xfrm>
            <a:off x="3415931" y="3483429"/>
            <a:ext cx="2169801" cy="523275"/>
          </a:xfrm>
          <a:prstGeom prst="rect">
            <a:avLst/>
          </a:prstGeom>
        </p:spPr>
        <p:txBody>
          <a:bodyPr vert="horz" wrap="square" lIns="0" tIns="30788" rIns="0" bIns="0" rtlCol="0">
            <a:spAutoFit/>
          </a:bodyPr>
          <a:lstStyle/>
          <a:p>
            <a:pPr marL="30783" marR="475602" defTabSz="326578">
              <a:lnSpc>
                <a:spcPct val="150000"/>
              </a:lnSpc>
              <a:spcBef>
                <a:spcPts val="24"/>
              </a:spcBef>
            </a:pPr>
            <a:r>
              <a:rPr lang="en-US" sz="1143" dirty="0">
                <a:solidFill>
                  <a:srgbClr val="000000"/>
                </a:solidFill>
                <a:latin typeface="Verdana"/>
                <a:cs typeface="Franklin Gothic Book"/>
              </a:rPr>
              <a:t>Select bridge warning point to get pop-up</a:t>
            </a:r>
            <a:endParaRPr sz="1143" dirty="0">
              <a:solidFill>
                <a:srgbClr val="000000"/>
              </a:solidFill>
              <a:latin typeface="Verdana"/>
              <a:cs typeface="Franklin Gothic Book"/>
            </a:endParaRPr>
          </a:p>
        </p:txBody>
      </p:sp>
      <p:cxnSp>
        <p:nvCxnSpPr>
          <p:cNvPr id="14" name="Straight Arrow Connector 13">
            <a:extLst>
              <a:ext uri="{FF2B5EF4-FFF2-40B4-BE49-F238E27FC236}">
                <a16:creationId xmlns:a16="http://schemas.microsoft.com/office/drawing/2014/main" id="{75A66CBB-DB16-51B2-F7DD-04E4B868BBCF}"/>
              </a:ext>
            </a:extLst>
          </p:cNvPr>
          <p:cNvCxnSpPr>
            <a:cxnSpLocks/>
          </p:cNvCxnSpPr>
          <p:nvPr/>
        </p:nvCxnSpPr>
        <p:spPr>
          <a:xfrm flipV="1">
            <a:off x="5082268" y="3483429"/>
            <a:ext cx="721179" cy="281864"/>
          </a:xfrm>
          <a:prstGeom prst="straightConnector1">
            <a:avLst/>
          </a:prstGeom>
          <a:ln w="38100">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7" name="object 13">
            <a:extLst>
              <a:ext uri="{FF2B5EF4-FFF2-40B4-BE49-F238E27FC236}">
                <a16:creationId xmlns:a16="http://schemas.microsoft.com/office/drawing/2014/main" id="{DF293DCB-B866-CEC1-E0BE-55B92B3AF491}"/>
              </a:ext>
            </a:extLst>
          </p:cNvPr>
          <p:cNvSpPr txBox="1"/>
          <p:nvPr/>
        </p:nvSpPr>
        <p:spPr>
          <a:xfrm>
            <a:off x="8945477" y="1735115"/>
            <a:ext cx="2901059" cy="523275"/>
          </a:xfrm>
          <a:prstGeom prst="rect">
            <a:avLst/>
          </a:prstGeom>
        </p:spPr>
        <p:txBody>
          <a:bodyPr vert="horz" wrap="square" lIns="0" tIns="30788" rIns="0" bIns="0" rtlCol="0">
            <a:spAutoFit/>
          </a:bodyPr>
          <a:lstStyle/>
          <a:p>
            <a:pPr marL="30783" marR="475602" defTabSz="326578">
              <a:lnSpc>
                <a:spcPct val="150000"/>
              </a:lnSpc>
              <a:spcBef>
                <a:spcPts val="24"/>
              </a:spcBef>
            </a:pPr>
            <a:r>
              <a:rPr lang="en-US" sz="1143" dirty="0">
                <a:solidFill>
                  <a:srgbClr val="000000"/>
                </a:solidFill>
                <a:latin typeface="Verdana"/>
                <a:cs typeface="Franklin Gothic Book"/>
              </a:rPr>
              <a:t>Click “View cross section plot” – open in a new browser tab</a:t>
            </a:r>
          </a:p>
        </p:txBody>
      </p:sp>
      <p:grpSp>
        <p:nvGrpSpPr>
          <p:cNvPr id="22" name="Group 21">
            <a:extLst>
              <a:ext uri="{FF2B5EF4-FFF2-40B4-BE49-F238E27FC236}">
                <a16:creationId xmlns:a16="http://schemas.microsoft.com/office/drawing/2014/main" id="{1B8E29DD-D2C6-78E0-2254-0496C59E5BDF}"/>
              </a:ext>
            </a:extLst>
          </p:cNvPr>
          <p:cNvGrpSpPr/>
          <p:nvPr/>
        </p:nvGrpSpPr>
        <p:grpSpPr>
          <a:xfrm>
            <a:off x="5144153" y="5611651"/>
            <a:ext cx="374196" cy="374196"/>
            <a:chOff x="1724763" y="3495675"/>
            <a:chExt cx="523875" cy="523875"/>
          </a:xfrm>
          <a:effectLst>
            <a:outerShdw blurRad="50800" dist="38100" dir="5400000" algn="t" rotWithShape="0">
              <a:prstClr val="black">
                <a:alpha val="40000"/>
              </a:prstClr>
            </a:outerShdw>
          </a:effectLst>
        </p:grpSpPr>
        <p:sp>
          <p:nvSpPr>
            <p:cNvPr id="23" name="Oval 22">
              <a:extLst>
                <a:ext uri="{FF2B5EF4-FFF2-40B4-BE49-F238E27FC236}">
                  <a16:creationId xmlns:a16="http://schemas.microsoft.com/office/drawing/2014/main" id="{61CD0132-BA8B-B34F-AED5-F8F4C5AE6035}"/>
                </a:ext>
              </a:extLst>
            </p:cNvPr>
            <p:cNvSpPr/>
            <p:nvPr/>
          </p:nvSpPr>
          <p:spPr>
            <a:xfrm>
              <a:off x="1724763" y="3495675"/>
              <a:ext cx="523875" cy="523875"/>
            </a:xfrm>
            <a:prstGeom prst="ellipse">
              <a:avLst/>
            </a:prstGeom>
            <a:solidFill>
              <a:schemeClr val="accent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ln w="57150">
                  <a:solidFill>
                    <a:srgbClr val="000000"/>
                  </a:solidFill>
                </a:ln>
                <a:solidFill>
                  <a:srgbClr val="FFFFFF"/>
                </a:solidFill>
                <a:latin typeface="Verdana"/>
              </a:endParaRPr>
            </a:p>
          </p:txBody>
        </p:sp>
        <p:sp>
          <p:nvSpPr>
            <p:cNvPr id="24" name="TextBox 23">
              <a:extLst>
                <a:ext uri="{FF2B5EF4-FFF2-40B4-BE49-F238E27FC236}">
                  <a16:creationId xmlns:a16="http://schemas.microsoft.com/office/drawing/2014/main" id="{B016908C-5F4B-0762-D581-385427A1562A}"/>
                </a:ext>
              </a:extLst>
            </p:cNvPr>
            <p:cNvSpPr txBox="1"/>
            <p:nvPr/>
          </p:nvSpPr>
          <p:spPr>
            <a:xfrm>
              <a:off x="1775520" y="3572947"/>
              <a:ext cx="422361" cy="406292"/>
            </a:xfrm>
            <a:prstGeom prst="rect">
              <a:avLst/>
            </a:prstGeom>
            <a:noFill/>
          </p:spPr>
          <p:txBody>
            <a:bodyPr wrap="none" rtlCol="0">
              <a:spAutoFit/>
            </a:bodyPr>
            <a:lstStyle/>
            <a:p>
              <a:pPr algn="ctr" defTabSz="326578"/>
              <a:r>
                <a:rPr lang="en-US" sz="1286" b="1" dirty="0">
                  <a:solidFill>
                    <a:srgbClr val="FFFFFF"/>
                  </a:solidFill>
                  <a:latin typeface="Verdana"/>
                </a:rPr>
                <a:t>3</a:t>
              </a:r>
            </a:p>
          </p:txBody>
        </p:sp>
      </p:grpSp>
      <p:sp>
        <p:nvSpPr>
          <p:cNvPr id="25" name="object 13">
            <a:extLst>
              <a:ext uri="{FF2B5EF4-FFF2-40B4-BE49-F238E27FC236}">
                <a16:creationId xmlns:a16="http://schemas.microsoft.com/office/drawing/2014/main" id="{1390225C-29B2-1599-96F8-7E1D098298BD}"/>
              </a:ext>
            </a:extLst>
          </p:cNvPr>
          <p:cNvSpPr txBox="1"/>
          <p:nvPr/>
        </p:nvSpPr>
        <p:spPr>
          <a:xfrm>
            <a:off x="5565781" y="5552432"/>
            <a:ext cx="1902724" cy="461656"/>
          </a:xfrm>
          <a:prstGeom prst="rect">
            <a:avLst/>
          </a:prstGeom>
        </p:spPr>
        <p:txBody>
          <a:bodyPr vert="horz" wrap="square" lIns="0" tIns="30788" rIns="0" bIns="0" rtlCol="0">
            <a:spAutoFit/>
          </a:bodyPr>
          <a:lstStyle/>
          <a:p>
            <a:pPr marL="30783" marR="475602" defTabSz="326578">
              <a:lnSpc>
                <a:spcPct val="150000"/>
              </a:lnSpc>
              <a:spcBef>
                <a:spcPts val="24"/>
              </a:spcBef>
            </a:pPr>
            <a:r>
              <a:rPr lang="en-US" sz="1000" dirty="0">
                <a:solidFill>
                  <a:srgbClr val="000000"/>
                </a:solidFill>
                <a:latin typeface="Verdana"/>
                <a:cs typeface="Franklin Gothic Book"/>
              </a:rPr>
              <a:t>Move slider to animate forecast</a:t>
            </a:r>
            <a:endParaRPr sz="1000" dirty="0">
              <a:solidFill>
                <a:srgbClr val="000000"/>
              </a:solidFill>
              <a:latin typeface="Verdana"/>
              <a:cs typeface="Franklin Gothic Book"/>
            </a:endParaRPr>
          </a:p>
        </p:txBody>
      </p:sp>
      <p:cxnSp>
        <p:nvCxnSpPr>
          <p:cNvPr id="26" name="Straight Arrow Connector 25">
            <a:extLst>
              <a:ext uri="{FF2B5EF4-FFF2-40B4-BE49-F238E27FC236}">
                <a16:creationId xmlns:a16="http://schemas.microsoft.com/office/drawing/2014/main" id="{0B41BFB4-8DE3-68BF-1832-9793CF3CA358}"/>
              </a:ext>
            </a:extLst>
          </p:cNvPr>
          <p:cNvCxnSpPr>
            <a:cxnSpLocks/>
          </p:cNvCxnSpPr>
          <p:nvPr/>
        </p:nvCxnSpPr>
        <p:spPr>
          <a:xfrm>
            <a:off x="6655331" y="5733185"/>
            <a:ext cx="457200" cy="0"/>
          </a:xfrm>
          <a:prstGeom prst="straightConnector1">
            <a:avLst/>
          </a:prstGeom>
          <a:ln w="38100">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27" name="Rectangle 26">
            <a:extLst>
              <a:ext uri="{FF2B5EF4-FFF2-40B4-BE49-F238E27FC236}">
                <a16:creationId xmlns:a16="http://schemas.microsoft.com/office/drawing/2014/main" id="{E32789B7-C560-85D1-E2D0-F1FFCEDDB41A}"/>
              </a:ext>
            </a:extLst>
          </p:cNvPr>
          <p:cNvSpPr/>
          <p:nvPr/>
        </p:nvSpPr>
        <p:spPr>
          <a:xfrm>
            <a:off x="4980292" y="2593313"/>
            <a:ext cx="1709057" cy="17458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r>
              <a:rPr lang="en-US" sz="1286" dirty="0">
                <a:solidFill>
                  <a:srgbClr val="FFFFFF"/>
                </a:solidFill>
                <a:latin typeface="Verdana"/>
              </a:rPr>
              <a:t>c</a:t>
            </a:r>
          </a:p>
        </p:txBody>
      </p:sp>
      <p:sp>
        <p:nvSpPr>
          <p:cNvPr id="29" name="Rectangle 28">
            <a:extLst>
              <a:ext uri="{FF2B5EF4-FFF2-40B4-BE49-F238E27FC236}">
                <a16:creationId xmlns:a16="http://schemas.microsoft.com/office/drawing/2014/main" id="{E0873643-D71F-5607-5D43-02DA8D4CB0C7}"/>
              </a:ext>
            </a:extLst>
          </p:cNvPr>
          <p:cNvSpPr/>
          <p:nvPr/>
        </p:nvSpPr>
        <p:spPr>
          <a:xfrm>
            <a:off x="7112531" y="5683645"/>
            <a:ext cx="4807326" cy="32022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dirty="0">
              <a:solidFill>
                <a:srgbClr val="FFFFFF"/>
              </a:solidFill>
              <a:latin typeface="Verdana"/>
            </a:endParaRPr>
          </a:p>
        </p:txBody>
      </p:sp>
      <p:sp>
        <p:nvSpPr>
          <p:cNvPr id="30" name="object 13">
            <a:extLst>
              <a:ext uri="{FF2B5EF4-FFF2-40B4-BE49-F238E27FC236}">
                <a16:creationId xmlns:a16="http://schemas.microsoft.com/office/drawing/2014/main" id="{AB0DE6D5-3EDB-FE62-1E97-B484AD7E8CD0}"/>
              </a:ext>
            </a:extLst>
          </p:cNvPr>
          <p:cNvSpPr txBox="1"/>
          <p:nvPr/>
        </p:nvSpPr>
        <p:spPr>
          <a:xfrm>
            <a:off x="9420311" y="2531639"/>
            <a:ext cx="2901059" cy="523275"/>
          </a:xfrm>
          <a:prstGeom prst="rect">
            <a:avLst/>
          </a:prstGeom>
        </p:spPr>
        <p:txBody>
          <a:bodyPr vert="horz" wrap="square" lIns="0" tIns="30788" rIns="0" bIns="0" rtlCol="0">
            <a:spAutoFit/>
          </a:bodyPr>
          <a:lstStyle/>
          <a:p>
            <a:pPr marL="30783" marR="475602" defTabSz="326578">
              <a:lnSpc>
                <a:spcPct val="150000"/>
              </a:lnSpc>
              <a:spcBef>
                <a:spcPts val="24"/>
              </a:spcBef>
            </a:pPr>
            <a:r>
              <a:rPr lang="en-US" sz="1143" dirty="0">
                <a:solidFill>
                  <a:srgbClr val="000000"/>
                </a:solidFill>
                <a:latin typeface="Verdana"/>
                <a:cs typeface="Franklin Gothic Book"/>
              </a:rPr>
              <a:t>Forecasted stage (water surface) each hour on bridge</a:t>
            </a:r>
          </a:p>
        </p:txBody>
      </p:sp>
      <p:cxnSp>
        <p:nvCxnSpPr>
          <p:cNvPr id="34" name="Straight Arrow Connector 33">
            <a:extLst>
              <a:ext uri="{FF2B5EF4-FFF2-40B4-BE49-F238E27FC236}">
                <a16:creationId xmlns:a16="http://schemas.microsoft.com/office/drawing/2014/main" id="{5B0FD5DA-4E65-6E87-EBC6-F5277B4180C9}"/>
              </a:ext>
            </a:extLst>
          </p:cNvPr>
          <p:cNvCxnSpPr>
            <a:cxnSpLocks/>
          </p:cNvCxnSpPr>
          <p:nvPr/>
        </p:nvCxnSpPr>
        <p:spPr>
          <a:xfrm>
            <a:off x="9108866" y="2850697"/>
            <a:ext cx="1572741" cy="1245054"/>
          </a:xfrm>
          <a:prstGeom prst="straightConnector1">
            <a:avLst/>
          </a:prstGeom>
          <a:ln w="38100">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nvGrpSpPr>
          <p:cNvPr id="31" name="Group 30">
            <a:extLst>
              <a:ext uri="{FF2B5EF4-FFF2-40B4-BE49-F238E27FC236}">
                <a16:creationId xmlns:a16="http://schemas.microsoft.com/office/drawing/2014/main" id="{8EF3D521-B456-6FFE-A18D-633812CCD5E8}"/>
              </a:ext>
            </a:extLst>
          </p:cNvPr>
          <p:cNvGrpSpPr/>
          <p:nvPr/>
        </p:nvGrpSpPr>
        <p:grpSpPr>
          <a:xfrm>
            <a:off x="8882726" y="2645153"/>
            <a:ext cx="374196" cy="374196"/>
            <a:chOff x="2333625" y="3495675"/>
            <a:chExt cx="523875" cy="523875"/>
          </a:xfrm>
          <a:effectLst>
            <a:outerShdw blurRad="50800" dist="38100" dir="5400000" algn="t" rotWithShape="0">
              <a:prstClr val="black">
                <a:alpha val="40000"/>
              </a:prstClr>
            </a:outerShdw>
          </a:effectLst>
        </p:grpSpPr>
        <p:sp>
          <p:nvSpPr>
            <p:cNvPr id="32" name="Oval 31">
              <a:extLst>
                <a:ext uri="{FF2B5EF4-FFF2-40B4-BE49-F238E27FC236}">
                  <a16:creationId xmlns:a16="http://schemas.microsoft.com/office/drawing/2014/main" id="{0DAE0CC1-26CB-DE0C-9997-4CB0AC76188E}"/>
                </a:ext>
              </a:extLst>
            </p:cNvPr>
            <p:cNvSpPr/>
            <p:nvPr/>
          </p:nvSpPr>
          <p:spPr>
            <a:xfrm>
              <a:off x="2333625" y="3495675"/>
              <a:ext cx="523875" cy="523875"/>
            </a:xfrm>
            <a:prstGeom prst="ellipse">
              <a:avLst/>
            </a:prstGeom>
            <a:solidFill>
              <a:schemeClr val="accent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ln w="57150">
                  <a:solidFill>
                    <a:srgbClr val="000000"/>
                  </a:solidFill>
                </a:ln>
                <a:solidFill>
                  <a:srgbClr val="FFFFFF"/>
                </a:solidFill>
                <a:latin typeface="Verdana"/>
              </a:endParaRPr>
            </a:p>
          </p:txBody>
        </p:sp>
        <p:sp>
          <p:nvSpPr>
            <p:cNvPr id="33" name="TextBox 32">
              <a:extLst>
                <a:ext uri="{FF2B5EF4-FFF2-40B4-BE49-F238E27FC236}">
                  <a16:creationId xmlns:a16="http://schemas.microsoft.com/office/drawing/2014/main" id="{3065D3CD-3B61-886B-32F1-608C261F18AD}"/>
                </a:ext>
              </a:extLst>
            </p:cNvPr>
            <p:cNvSpPr txBox="1"/>
            <p:nvPr/>
          </p:nvSpPr>
          <p:spPr>
            <a:xfrm>
              <a:off x="2384382" y="3572947"/>
              <a:ext cx="422361" cy="406292"/>
            </a:xfrm>
            <a:prstGeom prst="rect">
              <a:avLst/>
            </a:prstGeom>
            <a:noFill/>
          </p:spPr>
          <p:txBody>
            <a:bodyPr wrap="none" rtlCol="0">
              <a:spAutoFit/>
            </a:bodyPr>
            <a:lstStyle/>
            <a:p>
              <a:pPr algn="ctr" defTabSz="326578"/>
              <a:r>
                <a:rPr lang="en-US" sz="1286" b="1" dirty="0">
                  <a:solidFill>
                    <a:srgbClr val="FFFFFF"/>
                  </a:solidFill>
                  <a:latin typeface="Verdana"/>
                </a:rPr>
                <a:t>4</a:t>
              </a:r>
            </a:p>
          </p:txBody>
        </p:sp>
      </p:grpSp>
      <p:pic>
        <p:nvPicPr>
          <p:cNvPr id="5" name="Picture 4">
            <a:extLst>
              <a:ext uri="{FF2B5EF4-FFF2-40B4-BE49-F238E27FC236}">
                <a16:creationId xmlns:a16="http://schemas.microsoft.com/office/drawing/2014/main" id="{615CCDA4-E105-2D54-2BBD-3768A32D0B27}"/>
              </a:ext>
            </a:extLst>
          </p:cNvPr>
          <p:cNvPicPr>
            <a:picLocks noChangeAspect="1"/>
          </p:cNvPicPr>
          <p:nvPr/>
        </p:nvPicPr>
        <p:blipFill>
          <a:blip r:embed="rId5"/>
          <a:stretch>
            <a:fillRect/>
          </a:stretch>
        </p:blipFill>
        <p:spPr>
          <a:xfrm>
            <a:off x="7023522" y="2095907"/>
            <a:ext cx="1079579" cy="461806"/>
          </a:xfrm>
          <a:prstGeom prst="rect">
            <a:avLst/>
          </a:prstGeom>
        </p:spPr>
      </p:pic>
      <p:cxnSp>
        <p:nvCxnSpPr>
          <p:cNvPr id="16" name="Straight Arrow Connector 15">
            <a:extLst>
              <a:ext uri="{FF2B5EF4-FFF2-40B4-BE49-F238E27FC236}">
                <a16:creationId xmlns:a16="http://schemas.microsoft.com/office/drawing/2014/main" id="{BB076864-26A2-A227-C249-A0499E435D26}"/>
              </a:ext>
            </a:extLst>
          </p:cNvPr>
          <p:cNvCxnSpPr>
            <a:cxnSpLocks/>
          </p:cNvCxnSpPr>
          <p:nvPr/>
        </p:nvCxnSpPr>
        <p:spPr>
          <a:xfrm flipH="1">
            <a:off x="6752100" y="2051684"/>
            <a:ext cx="1882096" cy="628923"/>
          </a:xfrm>
          <a:prstGeom prst="straightConnector1">
            <a:avLst/>
          </a:prstGeom>
          <a:ln w="38100">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nvGrpSpPr>
          <p:cNvPr id="18" name="Group 17">
            <a:extLst>
              <a:ext uri="{FF2B5EF4-FFF2-40B4-BE49-F238E27FC236}">
                <a16:creationId xmlns:a16="http://schemas.microsoft.com/office/drawing/2014/main" id="{9439E6A3-73E7-309C-F11E-9AFEF10A8888}"/>
              </a:ext>
            </a:extLst>
          </p:cNvPr>
          <p:cNvGrpSpPr/>
          <p:nvPr/>
        </p:nvGrpSpPr>
        <p:grpSpPr>
          <a:xfrm>
            <a:off x="8445780" y="1864586"/>
            <a:ext cx="374196" cy="374196"/>
            <a:chOff x="2333625" y="3495675"/>
            <a:chExt cx="523875" cy="523875"/>
          </a:xfrm>
          <a:effectLst>
            <a:outerShdw blurRad="50800" dist="38100" dir="5400000" algn="t" rotWithShape="0">
              <a:prstClr val="black">
                <a:alpha val="40000"/>
              </a:prstClr>
            </a:outerShdw>
          </a:effectLst>
        </p:grpSpPr>
        <p:sp>
          <p:nvSpPr>
            <p:cNvPr id="19" name="Oval 18">
              <a:extLst>
                <a:ext uri="{FF2B5EF4-FFF2-40B4-BE49-F238E27FC236}">
                  <a16:creationId xmlns:a16="http://schemas.microsoft.com/office/drawing/2014/main" id="{FB36F988-A198-A7D6-1887-6C4C629ACDD2}"/>
                </a:ext>
              </a:extLst>
            </p:cNvPr>
            <p:cNvSpPr/>
            <p:nvPr/>
          </p:nvSpPr>
          <p:spPr>
            <a:xfrm>
              <a:off x="2333625" y="3495675"/>
              <a:ext cx="523875" cy="523875"/>
            </a:xfrm>
            <a:prstGeom prst="ellipse">
              <a:avLst/>
            </a:prstGeom>
            <a:solidFill>
              <a:schemeClr val="accent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a:ln w="57150">
                  <a:solidFill>
                    <a:srgbClr val="000000"/>
                  </a:solidFill>
                </a:ln>
                <a:solidFill>
                  <a:srgbClr val="FFFFFF"/>
                </a:solidFill>
                <a:latin typeface="Verdana"/>
              </a:endParaRPr>
            </a:p>
          </p:txBody>
        </p:sp>
        <p:sp>
          <p:nvSpPr>
            <p:cNvPr id="20" name="TextBox 19">
              <a:extLst>
                <a:ext uri="{FF2B5EF4-FFF2-40B4-BE49-F238E27FC236}">
                  <a16:creationId xmlns:a16="http://schemas.microsoft.com/office/drawing/2014/main" id="{6A116FD0-88B3-8DAE-79D3-41FDE15763EF}"/>
                </a:ext>
              </a:extLst>
            </p:cNvPr>
            <p:cNvSpPr txBox="1"/>
            <p:nvPr/>
          </p:nvSpPr>
          <p:spPr>
            <a:xfrm>
              <a:off x="2384382" y="3572947"/>
              <a:ext cx="422361" cy="406292"/>
            </a:xfrm>
            <a:prstGeom prst="rect">
              <a:avLst/>
            </a:prstGeom>
            <a:noFill/>
          </p:spPr>
          <p:txBody>
            <a:bodyPr wrap="none" rtlCol="0">
              <a:spAutoFit/>
            </a:bodyPr>
            <a:lstStyle/>
            <a:p>
              <a:pPr algn="ctr" defTabSz="326578"/>
              <a:r>
                <a:rPr lang="en-US" sz="1286" b="1" dirty="0">
                  <a:solidFill>
                    <a:srgbClr val="FFFFFF"/>
                  </a:solidFill>
                  <a:latin typeface="Verdana"/>
                </a:rPr>
                <a:t>2</a:t>
              </a:r>
            </a:p>
          </p:txBody>
        </p:sp>
      </p:grpSp>
    </p:spTree>
    <p:extLst>
      <p:ext uri="{BB962C8B-B14F-4D97-AF65-F5344CB8AC3E}">
        <p14:creationId xmlns:p14="http://schemas.microsoft.com/office/powerpoint/2010/main" val="34042348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B78BE-938D-E396-2924-08DFDCD3B5DB}"/>
            </a:ext>
          </a:extLst>
        </p:cNvPr>
        <p:cNvGrpSpPr/>
        <p:nvPr/>
      </p:nvGrpSpPr>
      <p:grpSpPr>
        <a:xfrm>
          <a:off x="0" y="0"/>
          <a:ext cx="0" cy="0"/>
          <a:chOff x="0" y="0"/>
          <a:chExt cx="0" cy="0"/>
        </a:xfrm>
      </p:grpSpPr>
      <p:sp>
        <p:nvSpPr>
          <p:cNvPr id="26" name="object 7">
            <a:extLst>
              <a:ext uri="{FF2B5EF4-FFF2-40B4-BE49-F238E27FC236}">
                <a16:creationId xmlns:a16="http://schemas.microsoft.com/office/drawing/2014/main" id="{C6783724-B97B-B264-C7A1-BD312F808B41}"/>
              </a:ext>
              <a:ext uri="{C183D7F6-B498-43B3-948B-1728B52AA6E4}">
                <adec:decorative xmlns:adec="http://schemas.microsoft.com/office/drawing/2017/decorative" val="1"/>
              </a:ext>
            </a:extLst>
          </p:cNvPr>
          <p:cNvSpPr/>
          <p:nvPr/>
        </p:nvSpPr>
        <p:spPr>
          <a:xfrm>
            <a:off x="5433229" y="1367254"/>
            <a:ext cx="6600928" cy="4691222"/>
          </a:xfrm>
          <a:custGeom>
            <a:avLst/>
            <a:gdLst/>
            <a:ahLst/>
            <a:cxnLst/>
            <a:rect l="l" t="t" r="r" b="b"/>
            <a:pathLst>
              <a:path w="5257800" h="1402079">
                <a:moveTo>
                  <a:pt x="5257800" y="0"/>
                </a:moveTo>
                <a:lnTo>
                  <a:pt x="0" y="0"/>
                </a:lnTo>
                <a:lnTo>
                  <a:pt x="0" y="1402016"/>
                </a:lnTo>
                <a:lnTo>
                  <a:pt x="5257800" y="1402016"/>
                </a:lnTo>
                <a:lnTo>
                  <a:pt x="5257800" y="0"/>
                </a:lnTo>
                <a:close/>
              </a:path>
            </a:pathLst>
          </a:custGeom>
          <a:solidFill>
            <a:schemeClr val="bg2"/>
          </a:solidFill>
        </p:spPr>
        <p:txBody>
          <a:bodyPr wrap="square" lIns="0" tIns="0" rIns="0" bIns="0" rtlCol="0"/>
          <a:lstStyle/>
          <a:p>
            <a:pPr defTabSz="326578"/>
            <a:endParaRPr sz="4364">
              <a:solidFill>
                <a:srgbClr val="000000"/>
              </a:solidFill>
              <a:latin typeface="Verdana"/>
            </a:endParaRPr>
          </a:p>
        </p:txBody>
      </p:sp>
      <p:sp>
        <p:nvSpPr>
          <p:cNvPr id="23" name="object 7">
            <a:extLst>
              <a:ext uri="{FF2B5EF4-FFF2-40B4-BE49-F238E27FC236}">
                <a16:creationId xmlns:a16="http://schemas.microsoft.com/office/drawing/2014/main" id="{EBC9D7C5-18DA-6518-2B51-4E1BD1F81E0F}"/>
              </a:ext>
              <a:ext uri="{C183D7F6-B498-43B3-948B-1728B52AA6E4}">
                <adec:decorative xmlns:adec="http://schemas.microsoft.com/office/drawing/2017/decorative" val="1"/>
              </a:ext>
            </a:extLst>
          </p:cNvPr>
          <p:cNvSpPr/>
          <p:nvPr/>
        </p:nvSpPr>
        <p:spPr>
          <a:xfrm>
            <a:off x="1953320" y="1889768"/>
            <a:ext cx="3030639" cy="4315089"/>
          </a:xfrm>
          <a:custGeom>
            <a:avLst/>
            <a:gdLst/>
            <a:ahLst/>
            <a:cxnLst/>
            <a:rect l="l" t="t" r="r" b="b"/>
            <a:pathLst>
              <a:path w="5257800" h="1402079">
                <a:moveTo>
                  <a:pt x="5257800" y="0"/>
                </a:moveTo>
                <a:lnTo>
                  <a:pt x="0" y="0"/>
                </a:lnTo>
                <a:lnTo>
                  <a:pt x="0" y="1402016"/>
                </a:lnTo>
                <a:lnTo>
                  <a:pt x="5257800" y="1402016"/>
                </a:lnTo>
                <a:lnTo>
                  <a:pt x="5257800" y="0"/>
                </a:lnTo>
                <a:close/>
              </a:path>
            </a:pathLst>
          </a:custGeom>
          <a:solidFill>
            <a:srgbClr val="FFFF99"/>
          </a:solidFill>
          <a:ln w="41275">
            <a:solidFill>
              <a:srgbClr val="FFFF00"/>
            </a:solidFill>
          </a:ln>
        </p:spPr>
        <p:txBody>
          <a:bodyPr wrap="square" lIns="0" tIns="0" rIns="0" bIns="0" rtlCol="0"/>
          <a:lstStyle/>
          <a:p>
            <a:pPr defTabSz="326578"/>
            <a:endParaRPr sz="4364">
              <a:solidFill>
                <a:srgbClr val="000000"/>
              </a:solidFill>
              <a:latin typeface="Verdana"/>
            </a:endParaRPr>
          </a:p>
        </p:txBody>
      </p:sp>
      <p:sp>
        <p:nvSpPr>
          <p:cNvPr id="2" name="object 13">
            <a:extLst>
              <a:ext uri="{FF2B5EF4-FFF2-40B4-BE49-F238E27FC236}">
                <a16:creationId xmlns:a16="http://schemas.microsoft.com/office/drawing/2014/main" id="{0DDA0824-8A96-6D51-A8B5-CE6437EDB80C}"/>
              </a:ext>
            </a:extLst>
          </p:cNvPr>
          <p:cNvSpPr txBox="1">
            <a:spLocks/>
          </p:cNvSpPr>
          <p:nvPr/>
        </p:nvSpPr>
        <p:spPr>
          <a:xfrm>
            <a:off x="223436" y="1140591"/>
            <a:ext cx="10244666" cy="601758"/>
          </a:xfrm>
          <a:prstGeom prst="rect">
            <a:avLst/>
          </a:prstGeom>
          <a:noFill/>
          <a:ln>
            <a:noFill/>
            <a:prstDash/>
          </a:ln>
          <a:effectLst/>
        </p:spPr>
        <p:txBody>
          <a:bodyPr rot="0" spcFirstLastPara="0" vertOverflow="overflow" horzOverflow="overflow" vert="horz" wrap="square" lIns="0" tIns="30788" rIns="0" bIns="0" numCol="1" spcCol="0" rtlCol="0" fromWordArt="0" anchor="t" anchorCtr="0" forceAA="0" compatLnSpc="1">
            <a:prstTxWarp prst="textNoShape">
              <a:avLst/>
            </a:prstTxWarp>
            <a:spAutoFit/>
          </a:bodyPr>
          <a:lstStyle>
            <a:lvl1pPr algn="l" defTabSz="1278842" rtl="0" eaLnBrk="1" latinLnBrk="0" hangingPunct="1">
              <a:lnSpc>
                <a:spcPct val="90000"/>
              </a:lnSpc>
              <a:spcBef>
                <a:spcPct val="0"/>
              </a:spcBef>
              <a:buNone/>
              <a:defRPr sz="4103" kern="1200">
                <a:solidFill>
                  <a:schemeClr val="accent1"/>
                </a:solidFill>
                <a:latin typeface="+mj-lt"/>
                <a:ea typeface="+mj-ea"/>
                <a:cs typeface="+mj-cs"/>
              </a:defRPr>
            </a:lvl1pPr>
          </a:lstStyle>
          <a:p>
            <a:pPr marL="30783" defTabSz="1108199">
              <a:lnSpc>
                <a:spcPct val="150000"/>
              </a:lnSpc>
              <a:spcBef>
                <a:spcPts val="242"/>
              </a:spcBef>
              <a:defRPr/>
            </a:pPr>
            <a:r>
              <a:rPr lang="en-US" sz="2857" spc="-97" dirty="0">
                <a:solidFill>
                  <a:srgbClr val="0056A9"/>
                </a:solidFill>
                <a:latin typeface="Verdana Bold"/>
                <a:cs typeface="Franklin Gothic Book"/>
              </a:rPr>
              <a:t>Base maps and overlays:</a:t>
            </a:r>
          </a:p>
        </p:txBody>
      </p:sp>
      <p:pic>
        <p:nvPicPr>
          <p:cNvPr id="7" name="Picture 6">
            <a:extLst>
              <a:ext uri="{FF2B5EF4-FFF2-40B4-BE49-F238E27FC236}">
                <a16:creationId xmlns:a16="http://schemas.microsoft.com/office/drawing/2014/main" id="{EE642F58-0275-8DDD-21AF-B6DC4A32EC9A}"/>
              </a:ext>
            </a:extLst>
          </p:cNvPr>
          <p:cNvPicPr>
            <a:picLocks noChangeAspect="1"/>
          </p:cNvPicPr>
          <p:nvPr/>
        </p:nvPicPr>
        <p:blipFill>
          <a:blip r:embed="rId3"/>
          <a:srcRect l="57578" b="48609"/>
          <a:stretch>
            <a:fillRect/>
          </a:stretch>
        </p:blipFill>
        <p:spPr>
          <a:xfrm>
            <a:off x="2035351" y="1966233"/>
            <a:ext cx="2870024" cy="1919966"/>
          </a:xfrm>
          <a:prstGeom prst="rect">
            <a:avLst/>
          </a:prstGeom>
          <a:ln w="19050">
            <a:solidFill>
              <a:schemeClr val="tx1"/>
            </a:solidFill>
          </a:ln>
        </p:spPr>
      </p:pic>
      <p:pic>
        <p:nvPicPr>
          <p:cNvPr id="12" name="Picture 11">
            <a:extLst>
              <a:ext uri="{FF2B5EF4-FFF2-40B4-BE49-F238E27FC236}">
                <a16:creationId xmlns:a16="http://schemas.microsoft.com/office/drawing/2014/main" id="{EE820B7E-E56A-4240-4D60-7FDB43D7DF61}"/>
              </a:ext>
            </a:extLst>
          </p:cNvPr>
          <p:cNvPicPr>
            <a:picLocks noChangeAspect="1"/>
          </p:cNvPicPr>
          <p:nvPr/>
        </p:nvPicPr>
        <p:blipFill>
          <a:blip r:embed="rId4"/>
          <a:srcRect l="57578" b="48254"/>
          <a:stretch>
            <a:fillRect/>
          </a:stretch>
        </p:blipFill>
        <p:spPr>
          <a:xfrm>
            <a:off x="2035351" y="4145548"/>
            <a:ext cx="2834205" cy="1912928"/>
          </a:xfrm>
          <a:prstGeom prst="rect">
            <a:avLst/>
          </a:prstGeom>
          <a:ln w="19050">
            <a:solidFill>
              <a:schemeClr val="tx1"/>
            </a:solidFill>
          </a:ln>
        </p:spPr>
      </p:pic>
      <p:pic>
        <p:nvPicPr>
          <p:cNvPr id="14" name="Picture 13">
            <a:extLst>
              <a:ext uri="{FF2B5EF4-FFF2-40B4-BE49-F238E27FC236}">
                <a16:creationId xmlns:a16="http://schemas.microsoft.com/office/drawing/2014/main" id="{D9ED3072-6748-0C38-B1B2-8AEFD3671257}"/>
              </a:ext>
            </a:extLst>
          </p:cNvPr>
          <p:cNvPicPr>
            <a:picLocks noChangeAspect="1"/>
          </p:cNvPicPr>
          <p:nvPr/>
        </p:nvPicPr>
        <p:blipFill>
          <a:blip r:embed="rId5"/>
          <a:srcRect l="-160" t="15378" b="21589"/>
          <a:stretch>
            <a:fillRect/>
          </a:stretch>
        </p:blipFill>
        <p:spPr>
          <a:xfrm>
            <a:off x="5677188" y="1448461"/>
            <a:ext cx="6113009" cy="2129820"/>
          </a:xfrm>
          <a:prstGeom prst="rect">
            <a:avLst/>
          </a:prstGeom>
          <a:ln w="19050">
            <a:solidFill>
              <a:schemeClr val="tx1"/>
            </a:solidFill>
          </a:ln>
        </p:spPr>
      </p:pic>
      <p:sp>
        <p:nvSpPr>
          <p:cNvPr id="16" name="TextBox 15">
            <a:extLst>
              <a:ext uri="{FF2B5EF4-FFF2-40B4-BE49-F238E27FC236}">
                <a16:creationId xmlns:a16="http://schemas.microsoft.com/office/drawing/2014/main" id="{2857279D-0E56-D0AC-8F1E-25DB519E8EB2}"/>
              </a:ext>
            </a:extLst>
          </p:cNvPr>
          <p:cNvSpPr txBox="1"/>
          <p:nvPr/>
        </p:nvSpPr>
        <p:spPr>
          <a:xfrm>
            <a:off x="2458639" y="3580038"/>
            <a:ext cx="2074607" cy="246221"/>
          </a:xfrm>
          <a:prstGeom prst="rect">
            <a:avLst/>
          </a:prstGeom>
          <a:solidFill>
            <a:srgbClr val="FF0000"/>
          </a:solidFill>
        </p:spPr>
        <p:txBody>
          <a:bodyPr wrap="none" rtlCol="0">
            <a:spAutoFit/>
          </a:bodyPr>
          <a:lstStyle/>
          <a:p>
            <a:pPr defTabSz="326578"/>
            <a:r>
              <a:rPr lang="en-US" sz="1000" b="1" dirty="0">
                <a:solidFill>
                  <a:srgbClr val="FFFFFF"/>
                </a:solidFill>
                <a:latin typeface="Verdana"/>
              </a:rPr>
              <a:t>Base Map: OpenStreetMap</a:t>
            </a:r>
          </a:p>
        </p:txBody>
      </p:sp>
      <p:sp>
        <p:nvSpPr>
          <p:cNvPr id="17" name="TextBox 16">
            <a:extLst>
              <a:ext uri="{FF2B5EF4-FFF2-40B4-BE49-F238E27FC236}">
                <a16:creationId xmlns:a16="http://schemas.microsoft.com/office/drawing/2014/main" id="{AEE35C20-A571-0DDB-6AA6-E51A9A5A0513}"/>
              </a:ext>
            </a:extLst>
          </p:cNvPr>
          <p:cNvSpPr txBox="1"/>
          <p:nvPr/>
        </p:nvSpPr>
        <p:spPr>
          <a:xfrm>
            <a:off x="2440729" y="5729967"/>
            <a:ext cx="1981633" cy="246221"/>
          </a:xfrm>
          <a:prstGeom prst="rect">
            <a:avLst/>
          </a:prstGeom>
          <a:solidFill>
            <a:srgbClr val="FF0000"/>
          </a:solidFill>
        </p:spPr>
        <p:txBody>
          <a:bodyPr wrap="none" rtlCol="0">
            <a:spAutoFit/>
          </a:bodyPr>
          <a:lstStyle/>
          <a:p>
            <a:pPr defTabSz="326578"/>
            <a:r>
              <a:rPr lang="en-US" sz="1000" b="1" dirty="0">
                <a:solidFill>
                  <a:srgbClr val="FFFFFF"/>
                </a:solidFill>
                <a:latin typeface="Verdana"/>
              </a:rPr>
              <a:t>Base Map: Google Hybrid</a:t>
            </a:r>
          </a:p>
        </p:txBody>
      </p:sp>
      <p:sp>
        <p:nvSpPr>
          <p:cNvPr id="18" name="TextBox 17">
            <a:extLst>
              <a:ext uri="{FF2B5EF4-FFF2-40B4-BE49-F238E27FC236}">
                <a16:creationId xmlns:a16="http://schemas.microsoft.com/office/drawing/2014/main" id="{EE28B3BB-71C9-F64E-5DE4-56A65B821508}"/>
              </a:ext>
            </a:extLst>
          </p:cNvPr>
          <p:cNvSpPr txBox="1"/>
          <p:nvPr/>
        </p:nvSpPr>
        <p:spPr>
          <a:xfrm>
            <a:off x="7813049" y="3264178"/>
            <a:ext cx="2763898" cy="246221"/>
          </a:xfrm>
          <a:prstGeom prst="rect">
            <a:avLst/>
          </a:prstGeom>
          <a:solidFill>
            <a:srgbClr val="FF0000"/>
          </a:solidFill>
        </p:spPr>
        <p:txBody>
          <a:bodyPr wrap="none" rtlCol="0">
            <a:spAutoFit/>
          </a:bodyPr>
          <a:lstStyle/>
          <a:p>
            <a:pPr defTabSz="326578"/>
            <a:r>
              <a:rPr lang="en-US" sz="1000" b="1" dirty="0">
                <a:solidFill>
                  <a:srgbClr val="FFFFFF"/>
                </a:solidFill>
                <a:latin typeface="Verdana"/>
              </a:rPr>
              <a:t>Overlay: TxDOT On-System (Roads)</a:t>
            </a:r>
          </a:p>
        </p:txBody>
      </p:sp>
      <p:pic>
        <p:nvPicPr>
          <p:cNvPr id="20" name="Picture 19">
            <a:extLst>
              <a:ext uri="{FF2B5EF4-FFF2-40B4-BE49-F238E27FC236}">
                <a16:creationId xmlns:a16="http://schemas.microsoft.com/office/drawing/2014/main" id="{EEBCC391-B123-593C-F186-A74E1E3004DE}"/>
              </a:ext>
            </a:extLst>
          </p:cNvPr>
          <p:cNvPicPr>
            <a:picLocks noChangeAspect="1"/>
          </p:cNvPicPr>
          <p:nvPr/>
        </p:nvPicPr>
        <p:blipFill>
          <a:blip r:embed="rId6"/>
          <a:stretch>
            <a:fillRect/>
          </a:stretch>
        </p:blipFill>
        <p:spPr>
          <a:xfrm>
            <a:off x="5497286" y="3870453"/>
            <a:ext cx="3030638" cy="2079354"/>
          </a:xfrm>
          <a:prstGeom prst="rect">
            <a:avLst/>
          </a:prstGeom>
          <a:ln w="19050">
            <a:solidFill>
              <a:schemeClr val="tx1"/>
            </a:solidFill>
          </a:ln>
        </p:spPr>
      </p:pic>
      <p:sp>
        <p:nvSpPr>
          <p:cNvPr id="22" name="TextBox 21">
            <a:extLst>
              <a:ext uri="{FF2B5EF4-FFF2-40B4-BE49-F238E27FC236}">
                <a16:creationId xmlns:a16="http://schemas.microsoft.com/office/drawing/2014/main" id="{4331D84A-AB9F-2E99-AE08-CB1210AEA755}"/>
              </a:ext>
            </a:extLst>
          </p:cNvPr>
          <p:cNvSpPr txBox="1"/>
          <p:nvPr/>
        </p:nvSpPr>
        <p:spPr>
          <a:xfrm>
            <a:off x="6010613" y="5635770"/>
            <a:ext cx="2191626" cy="246221"/>
          </a:xfrm>
          <a:prstGeom prst="rect">
            <a:avLst/>
          </a:prstGeom>
          <a:solidFill>
            <a:srgbClr val="FF0000"/>
          </a:solidFill>
        </p:spPr>
        <p:txBody>
          <a:bodyPr wrap="none" rtlCol="0">
            <a:spAutoFit/>
          </a:bodyPr>
          <a:lstStyle/>
          <a:p>
            <a:pPr defTabSz="326578"/>
            <a:r>
              <a:rPr lang="en-US" sz="1000" b="1" dirty="0">
                <a:solidFill>
                  <a:srgbClr val="FFFFFF"/>
                </a:solidFill>
                <a:latin typeface="Verdana"/>
              </a:rPr>
              <a:t>Overlay: NOAA Radar (Live)</a:t>
            </a:r>
          </a:p>
        </p:txBody>
      </p:sp>
      <p:pic>
        <p:nvPicPr>
          <p:cNvPr id="25" name="Picture 24">
            <a:extLst>
              <a:ext uri="{FF2B5EF4-FFF2-40B4-BE49-F238E27FC236}">
                <a16:creationId xmlns:a16="http://schemas.microsoft.com/office/drawing/2014/main" id="{8D2742F7-C6FC-37D4-E2FC-07A0620A335A}"/>
              </a:ext>
            </a:extLst>
          </p:cNvPr>
          <p:cNvPicPr>
            <a:picLocks noChangeAspect="1"/>
          </p:cNvPicPr>
          <p:nvPr/>
        </p:nvPicPr>
        <p:blipFill>
          <a:blip r:embed="rId7"/>
          <a:srcRect l="9506"/>
          <a:stretch>
            <a:fillRect/>
          </a:stretch>
        </p:blipFill>
        <p:spPr>
          <a:xfrm>
            <a:off x="8654808" y="3870453"/>
            <a:ext cx="3278792" cy="2079354"/>
          </a:xfrm>
          <a:prstGeom prst="rect">
            <a:avLst/>
          </a:prstGeom>
          <a:ln w="19050">
            <a:solidFill>
              <a:schemeClr val="tx1"/>
            </a:solidFill>
          </a:ln>
        </p:spPr>
      </p:pic>
      <p:sp>
        <p:nvSpPr>
          <p:cNvPr id="27" name="TextBox 26">
            <a:extLst>
              <a:ext uri="{FF2B5EF4-FFF2-40B4-BE49-F238E27FC236}">
                <a16:creationId xmlns:a16="http://schemas.microsoft.com/office/drawing/2014/main" id="{981C9BFD-4935-1E96-3716-F4E89374D5D5}"/>
              </a:ext>
            </a:extLst>
          </p:cNvPr>
          <p:cNvSpPr txBox="1"/>
          <p:nvPr/>
        </p:nvSpPr>
        <p:spPr>
          <a:xfrm>
            <a:off x="9414586" y="5525849"/>
            <a:ext cx="2070568" cy="356123"/>
          </a:xfrm>
          <a:prstGeom prst="rect">
            <a:avLst/>
          </a:prstGeom>
          <a:solidFill>
            <a:srgbClr val="FF0000"/>
          </a:solidFill>
        </p:spPr>
        <p:txBody>
          <a:bodyPr wrap="none" rtlCol="0">
            <a:spAutoFit/>
          </a:bodyPr>
          <a:lstStyle/>
          <a:p>
            <a:pPr defTabSz="326578"/>
            <a:r>
              <a:rPr lang="en-US" sz="1000" b="1" dirty="0">
                <a:solidFill>
                  <a:srgbClr val="FFFFFF"/>
                </a:solidFill>
                <a:latin typeface="Verdana"/>
              </a:rPr>
              <a:t>Overlay: Bridges Checked</a:t>
            </a:r>
          </a:p>
          <a:p>
            <a:pPr algn="ctr" defTabSz="326578"/>
            <a:r>
              <a:rPr lang="en-US" sz="714" dirty="0">
                <a:solidFill>
                  <a:srgbClr val="FFFFFF"/>
                </a:solidFill>
                <a:latin typeface="Verdana"/>
              </a:rPr>
              <a:t>i.e. where forecasts are evaluated</a:t>
            </a:r>
          </a:p>
        </p:txBody>
      </p:sp>
      <p:pic>
        <p:nvPicPr>
          <p:cNvPr id="10" name="Picture 9">
            <a:extLst>
              <a:ext uri="{FF2B5EF4-FFF2-40B4-BE49-F238E27FC236}">
                <a16:creationId xmlns:a16="http://schemas.microsoft.com/office/drawing/2014/main" id="{E647256F-F626-5C8B-CB01-F2CA3902AC56}"/>
              </a:ext>
            </a:extLst>
          </p:cNvPr>
          <p:cNvPicPr>
            <a:picLocks noChangeAspect="1"/>
          </p:cNvPicPr>
          <p:nvPr/>
        </p:nvPicPr>
        <p:blipFill>
          <a:blip r:embed="rId8"/>
          <a:stretch>
            <a:fillRect/>
          </a:stretch>
        </p:blipFill>
        <p:spPr>
          <a:xfrm>
            <a:off x="349530" y="2915397"/>
            <a:ext cx="1446491" cy="1910111"/>
          </a:xfrm>
          <a:prstGeom prst="rect">
            <a:avLst/>
          </a:prstGeom>
          <a:ln>
            <a:solidFill>
              <a:schemeClr val="tx1"/>
            </a:solidFill>
          </a:ln>
        </p:spPr>
      </p:pic>
      <p:sp>
        <p:nvSpPr>
          <p:cNvPr id="5" name="Rectangle 4">
            <a:extLst>
              <a:ext uri="{FF2B5EF4-FFF2-40B4-BE49-F238E27FC236}">
                <a16:creationId xmlns:a16="http://schemas.microsoft.com/office/drawing/2014/main" id="{1685360A-0763-7C83-9F02-E15B3F6BACD6}"/>
              </a:ext>
            </a:extLst>
          </p:cNvPr>
          <p:cNvSpPr/>
          <p:nvPr/>
        </p:nvSpPr>
        <p:spPr>
          <a:xfrm>
            <a:off x="594652" y="3484018"/>
            <a:ext cx="1114708" cy="109773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r>
              <a:rPr lang="en-US" sz="1286" dirty="0">
                <a:solidFill>
                  <a:srgbClr val="FFFFFF"/>
                </a:solidFill>
                <a:latin typeface="Verdana"/>
              </a:rPr>
              <a:t>c</a:t>
            </a:r>
          </a:p>
        </p:txBody>
      </p:sp>
      <p:pic>
        <p:nvPicPr>
          <p:cNvPr id="11" name="Picture 10">
            <a:extLst>
              <a:ext uri="{FF2B5EF4-FFF2-40B4-BE49-F238E27FC236}">
                <a16:creationId xmlns:a16="http://schemas.microsoft.com/office/drawing/2014/main" id="{6B839C9B-163D-2ACA-C87F-2929F5FB1AC9}"/>
              </a:ext>
            </a:extLst>
          </p:cNvPr>
          <p:cNvPicPr>
            <a:picLocks noChangeAspect="1"/>
          </p:cNvPicPr>
          <p:nvPr/>
        </p:nvPicPr>
        <p:blipFill>
          <a:blip r:embed="rId8"/>
          <a:srcRect l="16945" t="29996" r="5993" b="12535"/>
          <a:stretch>
            <a:fillRect/>
          </a:stretch>
        </p:blipFill>
        <p:spPr>
          <a:xfrm>
            <a:off x="11058117" y="1640105"/>
            <a:ext cx="695179" cy="684591"/>
          </a:xfrm>
          <a:prstGeom prst="rect">
            <a:avLst/>
          </a:prstGeom>
          <a:ln>
            <a:solidFill>
              <a:schemeClr val="tx1"/>
            </a:solidFill>
          </a:ln>
        </p:spPr>
      </p:pic>
      <p:sp>
        <p:nvSpPr>
          <p:cNvPr id="21" name="Rectangle 20">
            <a:extLst>
              <a:ext uri="{FF2B5EF4-FFF2-40B4-BE49-F238E27FC236}">
                <a16:creationId xmlns:a16="http://schemas.microsoft.com/office/drawing/2014/main" id="{46C15223-0A00-B433-9C74-3ED979199022}"/>
              </a:ext>
            </a:extLst>
          </p:cNvPr>
          <p:cNvSpPr/>
          <p:nvPr/>
        </p:nvSpPr>
        <p:spPr>
          <a:xfrm>
            <a:off x="11058117" y="1982400"/>
            <a:ext cx="695179" cy="142751"/>
          </a:xfrm>
          <a:prstGeom prst="rect">
            <a:avLst/>
          </a:prstGeom>
          <a:noFill/>
          <a:ln w="222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dirty="0">
              <a:solidFill>
                <a:srgbClr val="FFFFFF"/>
              </a:solidFill>
              <a:latin typeface="Verdana"/>
            </a:endParaRPr>
          </a:p>
        </p:txBody>
      </p:sp>
      <p:pic>
        <p:nvPicPr>
          <p:cNvPr id="13" name="Picture 12">
            <a:extLst>
              <a:ext uri="{FF2B5EF4-FFF2-40B4-BE49-F238E27FC236}">
                <a16:creationId xmlns:a16="http://schemas.microsoft.com/office/drawing/2014/main" id="{6E75D5FA-8896-A570-08DF-34C4F8CC899B}"/>
              </a:ext>
            </a:extLst>
          </p:cNvPr>
          <p:cNvPicPr>
            <a:picLocks noChangeAspect="1"/>
          </p:cNvPicPr>
          <p:nvPr/>
        </p:nvPicPr>
        <p:blipFill>
          <a:blip r:embed="rId8"/>
          <a:srcRect l="16945" t="29996" r="5993" b="12535"/>
          <a:stretch>
            <a:fillRect/>
          </a:stretch>
        </p:blipFill>
        <p:spPr>
          <a:xfrm>
            <a:off x="7813051" y="3886199"/>
            <a:ext cx="695179" cy="684591"/>
          </a:xfrm>
          <a:prstGeom prst="rect">
            <a:avLst/>
          </a:prstGeom>
          <a:ln>
            <a:solidFill>
              <a:schemeClr val="tx1"/>
            </a:solidFill>
          </a:ln>
        </p:spPr>
      </p:pic>
      <p:sp>
        <p:nvSpPr>
          <p:cNvPr id="29" name="Rectangle 28">
            <a:extLst>
              <a:ext uri="{FF2B5EF4-FFF2-40B4-BE49-F238E27FC236}">
                <a16:creationId xmlns:a16="http://schemas.microsoft.com/office/drawing/2014/main" id="{004D741B-D83A-578A-FCC8-DD773C8B8F74}"/>
              </a:ext>
            </a:extLst>
          </p:cNvPr>
          <p:cNvSpPr/>
          <p:nvPr/>
        </p:nvSpPr>
        <p:spPr>
          <a:xfrm>
            <a:off x="7786839" y="4442733"/>
            <a:ext cx="767411" cy="99462"/>
          </a:xfrm>
          <a:prstGeom prst="rect">
            <a:avLst/>
          </a:prstGeom>
          <a:noFill/>
          <a:ln w="222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dirty="0">
              <a:solidFill>
                <a:srgbClr val="FFFFFF"/>
              </a:solidFill>
              <a:latin typeface="Verdana"/>
            </a:endParaRPr>
          </a:p>
        </p:txBody>
      </p:sp>
      <p:pic>
        <p:nvPicPr>
          <p:cNvPr id="15" name="Picture 14">
            <a:extLst>
              <a:ext uri="{FF2B5EF4-FFF2-40B4-BE49-F238E27FC236}">
                <a16:creationId xmlns:a16="http://schemas.microsoft.com/office/drawing/2014/main" id="{924D83A1-CCA3-5B66-6843-95099EC9089E}"/>
              </a:ext>
            </a:extLst>
          </p:cNvPr>
          <p:cNvPicPr>
            <a:picLocks noChangeAspect="1"/>
          </p:cNvPicPr>
          <p:nvPr/>
        </p:nvPicPr>
        <p:blipFill>
          <a:blip r:embed="rId8"/>
          <a:srcRect l="16945" t="29996" r="5993" b="12535"/>
          <a:stretch>
            <a:fillRect/>
          </a:stretch>
        </p:blipFill>
        <p:spPr>
          <a:xfrm>
            <a:off x="11220788" y="3897157"/>
            <a:ext cx="695179" cy="684591"/>
          </a:xfrm>
          <a:prstGeom prst="rect">
            <a:avLst/>
          </a:prstGeom>
          <a:ln>
            <a:solidFill>
              <a:schemeClr val="tx1"/>
            </a:solidFill>
          </a:ln>
        </p:spPr>
      </p:pic>
      <p:sp>
        <p:nvSpPr>
          <p:cNvPr id="28" name="Rectangle 27">
            <a:extLst>
              <a:ext uri="{FF2B5EF4-FFF2-40B4-BE49-F238E27FC236}">
                <a16:creationId xmlns:a16="http://schemas.microsoft.com/office/drawing/2014/main" id="{AFC29173-DF8A-D6A5-AD77-158AB865B448}"/>
              </a:ext>
            </a:extLst>
          </p:cNvPr>
          <p:cNvSpPr/>
          <p:nvPr/>
        </p:nvSpPr>
        <p:spPr>
          <a:xfrm>
            <a:off x="11189603" y="4352530"/>
            <a:ext cx="743996" cy="97006"/>
          </a:xfrm>
          <a:prstGeom prst="rect">
            <a:avLst/>
          </a:prstGeom>
          <a:noFill/>
          <a:ln w="222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dirty="0">
              <a:solidFill>
                <a:srgbClr val="FFFFFF"/>
              </a:solidFill>
              <a:latin typeface="Verdana"/>
            </a:endParaRPr>
          </a:p>
        </p:txBody>
      </p:sp>
      <p:pic>
        <p:nvPicPr>
          <p:cNvPr id="33" name="Picture 32">
            <a:extLst>
              <a:ext uri="{FF2B5EF4-FFF2-40B4-BE49-F238E27FC236}">
                <a16:creationId xmlns:a16="http://schemas.microsoft.com/office/drawing/2014/main" id="{011099E8-618A-F498-C716-0185D9136EC1}"/>
              </a:ext>
            </a:extLst>
          </p:cNvPr>
          <p:cNvPicPr>
            <a:picLocks noChangeAspect="1"/>
          </p:cNvPicPr>
          <p:nvPr/>
        </p:nvPicPr>
        <p:blipFill>
          <a:blip r:embed="rId9"/>
          <a:srcRect l="27190" t="33674" r="38752" b="16765"/>
          <a:stretch>
            <a:fillRect/>
          </a:stretch>
        </p:blipFill>
        <p:spPr>
          <a:xfrm>
            <a:off x="11108872" y="2024743"/>
            <a:ext cx="55171" cy="51611"/>
          </a:xfrm>
          <a:prstGeom prst="rect">
            <a:avLst/>
          </a:prstGeom>
        </p:spPr>
      </p:pic>
      <p:pic>
        <p:nvPicPr>
          <p:cNvPr id="34" name="Picture 33">
            <a:extLst>
              <a:ext uri="{FF2B5EF4-FFF2-40B4-BE49-F238E27FC236}">
                <a16:creationId xmlns:a16="http://schemas.microsoft.com/office/drawing/2014/main" id="{EAB2332F-1E45-E4B9-3C6E-04E5BF33FBD1}"/>
              </a:ext>
            </a:extLst>
          </p:cNvPr>
          <p:cNvPicPr>
            <a:picLocks noChangeAspect="1"/>
          </p:cNvPicPr>
          <p:nvPr/>
        </p:nvPicPr>
        <p:blipFill>
          <a:blip r:embed="rId9"/>
          <a:srcRect l="27190" t="33674" r="38752" b="16765"/>
          <a:stretch>
            <a:fillRect/>
          </a:stretch>
        </p:blipFill>
        <p:spPr>
          <a:xfrm>
            <a:off x="11272158" y="4375227"/>
            <a:ext cx="55171" cy="51611"/>
          </a:xfrm>
          <a:prstGeom prst="rect">
            <a:avLst/>
          </a:prstGeom>
        </p:spPr>
      </p:pic>
      <p:pic>
        <p:nvPicPr>
          <p:cNvPr id="35" name="Picture 34">
            <a:extLst>
              <a:ext uri="{FF2B5EF4-FFF2-40B4-BE49-F238E27FC236}">
                <a16:creationId xmlns:a16="http://schemas.microsoft.com/office/drawing/2014/main" id="{B7C14895-F30A-862C-A161-8250DB37D62A}"/>
              </a:ext>
            </a:extLst>
          </p:cNvPr>
          <p:cNvPicPr>
            <a:picLocks noChangeAspect="1"/>
          </p:cNvPicPr>
          <p:nvPr/>
        </p:nvPicPr>
        <p:blipFill>
          <a:blip r:embed="rId9"/>
          <a:srcRect l="27190" t="33674" r="38752" b="16765"/>
          <a:stretch>
            <a:fillRect/>
          </a:stretch>
        </p:blipFill>
        <p:spPr>
          <a:xfrm>
            <a:off x="7866466" y="4466657"/>
            <a:ext cx="55171" cy="51611"/>
          </a:xfrm>
          <a:prstGeom prst="rect">
            <a:avLst/>
          </a:prstGeom>
        </p:spPr>
      </p:pic>
    </p:spTree>
    <p:extLst>
      <p:ext uri="{BB962C8B-B14F-4D97-AF65-F5344CB8AC3E}">
        <p14:creationId xmlns:p14="http://schemas.microsoft.com/office/powerpoint/2010/main" val="29246098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71C14-F9C1-719D-D41D-17314DE5984D}"/>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5E3DD40C-43B3-CB0C-528F-B384FF400929}"/>
              </a:ext>
            </a:extLst>
          </p:cNvPr>
          <p:cNvPicPr>
            <a:picLocks noChangeAspect="1"/>
          </p:cNvPicPr>
          <p:nvPr/>
        </p:nvPicPr>
        <p:blipFill>
          <a:blip r:embed="rId3"/>
          <a:srcRect t="3711"/>
          <a:stretch>
            <a:fillRect/>
          </a:stretch>
        </p:blipFill>
        <p:spPr>
          <a:xfrm>
            <a:off x="2654973" y="1405918"/>
            <a:ext cx="8521134" cy="4884856"/>
          </a:xfrm>
          <a:prstGeom prst="rect">
            <a:avLst/>
          </a:prstGeom>
        </p:spPr>
      </p:pic>
      <p:sp>
        <p:nvSpPr>
          <p:cNvPr id="2" name="object 13">
            <a:extLst>
              <a:ext uri="{FF2B5EF4-FFF2-40B4-BE49-F238E27FC236}">
                <a16:creationId xmlns:a16="http://schemas.microsoft.com/office/drawing/2014/main" id="{C15A1430-C7F6-3C5C-D10B-AAE522EB92E7}"/>
              </a:ext>
            </a:extLst>
          </p:cNvPr>
          <p:cNvSpPr txBox="1">
            <a:spLocks/>
          </p:cNvSpPr>
          <p:nvPr/>
        </p:nvSpPr>
        <p:spPr>
          <a:xfrm>
            <a:off x="223436" y="1222231"/>
            <a:ext cx="10244666" cy="936080"/>
          </a:xfrm>
          <a:prstGeom prst="rect">
            <a:avLst/>
          </a:prstGeom>
          <a:noFill/>
          <a:ln>
            <a:noFill/>
            <a:prstDash/>
          </a:ln>
          <a:effectLst/>
        </p:spPr>
        <p:txBody>
          <a:bodyPr rot="0" spcFirstLastPara="0" vertOverflow="overflow" horzOverflow="overflow" vert="horz" wrap="square" lIns="0" tIns="30788" rIns="0" bIns="0" numCol="1" spcCol="0" rtlCol="0" fromWordArt="0" anchor="t" anchorCtr="0" forceAA="0" compatLnSpc="1">
            <a:prstTxWarp prst="textNoShape">
              <a:avLst/>
            </a:prstTxWarp>
            <a:spAutoFit/>
          </a:bodyPr>
          <a:lstStyle>
            <a:lvl1pPr algn="l" defTabSz="1278842" rtl="0" eaLnBrk="1" latinLnBrk="0" hangingPunct="1">
              <a:lnSpc>
                <a:spcPct val="90000"/>
              </a:lnSpc>
              <a:spcBef>
                <a:spcPct val="0"/>
              </a:spcBef>
              <a:buNone/>
              <a:defRPr sz="4103" kern="1200">
                <a:solidFill>
                  <a:schemeClr val="accent1"/>
                </a:solidFill>
                <a:latin typeface="+mj-lt"/>
                <a:ea typeface="+mj-ea"/>
                <a:cs typeface="+mj-cs"/>
              </a:defRPr>
            </a:lvl1pPr>
          </a:lstStyle>
          <a:p>
            <a:pPr marL="30783" defTabSz="1108199">
              <a:lnSpc>
                <a:spcPct val="100000"/>
              </a:lnSpc>
              <a:spcBef>
                <a:spcPts val="242"/>
              </a:spcBef>
              <a:defRPr/>
            </a:pPr>
            <a:r>
              <a:rPr lang="en-US" sz="2857" spc="-97" dirty="0">
                <a:solidFill>
                  <a:srgbClr val="0056A9"/>
                </a:solidFill>
                <a:latin typeface="Verdana Bold"/>
                <a:cs typeface="Franklin Gothic Book"/>
              </a:rPr>
              <a:t>Providing </a:t>
            </a:r>
          </a:p>
          <a:p>
            <a:pPr marL="30783" defTabSz="1108199">
              <a:lnSpc>
                <a:spcPct val="100000"/>
              </a:lnSpc>
              <a:spcBef>
                <a:spcPts val="242"/>
              </a:spcBef>
              <a:defRPr/>
            </a:pPr>
            <a:r>
              <a:rPr lang="en-US" sz="2857" spc="-97" dirty="0">
                <a:solidFill>
                  <a:srgbClr val="0056A9"/>
                </a:solidFill>
                <a:latin typeface="Verdana Bold"/>
                <a:cs typeface="Franklin Gothic Book"/>
              </a:rPr>
              <a:t>Feedback:</a:t>
            </a:r>
          </a:p>
        </p:txBody>
      </p:sp>
      <p:cxnSp>
        <p:nvCxnSpPr>
          <p:cNvPr id="10" name="Straight Arrow Connector 9">
            <a:extLst>
              <a:ext uri="{FF2B5EF4-FFF2-40B4-BE49-F238E27FC236}">
                <a16:creationId xmlns:a16="http://schemas.microsoft.com/office/drawing/2014/main" id="{E627EF7F-FBF7-4B84-7376-B90A7875D0BA}"/>
              </a:ext>
            </a:extLst>
          </p:cNvPr>
          <p:cNvCxnSpPr>
            <a:cxnSpLocks/>
          </p:cNvCxnSpPr>
          <p:nvPr/>
        </p:nvCxnSpPr>
        <p:spPr>
          <a:xfrm>
            <a:off x="10657126" y="5002076"/>
            <a:ext cx="374196" cy="551864"/>
          </a:xfrm>
          <a:prstGeom prst="straightConnector1">
            <a:avLst/>
          </a:prstGeom>
          <a:ln w="38100">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pic>
        <p:nvPicPr>
          <p:cNvPr id="14" name="Picture 13">
            <a:extLst>
              <a:ext uri="{FF2B5EF4-FFF2-40B4-BE49-F238E27FC236}">
                <a16:creationId xmlns:a16="http://schemas.microsoft.com/office/drawing/2014/main" id="{2B4E3A82-A175-04D6-004C-EC171F4DCA59}"/>
              </a:ext>
            </a:extLst>
          </p:cNvPr>
          <p:cNvPicPr>
            <a:picLocks noChangeAspect="1"/>
          </p:cNvPicPr>
          <p:nvPr/>
        </p:nvPicPr>
        <p:blipFill>
          <a:blip r:embed="rId4"/>
          <a:stretch>
            <a:fillRect/>
          </a:stretch>
        </p:blipFill>
        <p:spPr>
          <a:xfrm>
            <a:off x="12429031" y="5657271"/>
            <a:ext cx="149769" cy="159431"/>
          </a:xfrm>
          <a:prstGeom prst="rect">
            <a:avLst/>
          </a:prstGeom>
        </p:spPr>
      </p:pic>
      <p:grpSp>
        <p:nvGrpSpPr>
          <p:cNvPr id="5" name="Group 4">
            <a:extLst>
              <a:ext uri="{FF2B5EF4-FFF2-40B4-BE49-F238E27FC236}">
                <a16:creationId xmlns:a16="http://schemas.microsoft.com/office/drawing/2014/main" id="{368807B3-4C2B-64D8-9B1C-774B5665923B}"/>
              </a:ext>
            </a:extLst>
          </p:cNvPr>
          <p:cNvGrpSpPr/>
          <p:nvPr/>
        </p:nvGrpSpPr>
        <p:grpSpPr>
          <a:xfrm>
            <a:off x="10430715" y="4672789"/>
            <a:ext cx="374196" cy="374196"/>
            <a:chOff x="2333625" y="3495675"/>
            <a:chExt cx="523875" cy="523875"/>
          </a:xfrm>
          <a:effectLst>
            <a:outerShdw blurRad="50800" dist="38100" dir="5400000" algn="t" rotWithShape="0">
              <a:prstClr val="black">
                <a:alpha val="40000"/>
              </a:prstClr>
            </a:outerShdw>
          </a:effectLst>
        </p:grpSpPr>
        <p:sp>
          <p:nvSpPr>
            <p:cNvPr id="6" name="Oval 5">
              <a:extLst>
                <a:ext uri="{FF2B5EF4-FFF2-40B4-BE49-F238E27FC236}">
                  <a16:creationId xmlns:a16="http://schemas.microsoft.com/office/drawing/2014/main" id="{4BA36297-C617-C7FF-F141-E35BF7D0D370}"/>
                </a:ext>
              </a:extLst>
            </p:cNvPr>
            <p:cNvSpPr/>
            <p:nvPr/>
          </p:nvSpPr>
          <p:spPr>
            <a:xfrm>
              <a:off x="2333625" y="3495675"/>
              <a:ext cx="523875" cy="523875"/>
            </a:xfrm>
            <a:prstGeom prst="ellipse">
              <a:avLst/>
            </a:prstGeom>
            <a:solidFill>
              <a:schemeClr val="accent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dirty="0">
                <a:ln w="57150">
                  <a:solidFill>
                    <a:srgbClr val="000000"/>
                  </a:solidFill>
                </a:ln>
                <a:solidFill>
                  <a:srgbClr val="FFFFFF"/>
                </a:solidFill>
                <a:latin typeface="Verdana"/>
              </a:endParaRPr>
            </a:p>
          </p:txBody>
        </p:sp>
        <p:sp>
          <p:nvSpPr>
            <p:cNvPr id="7" name="TextBox 6">
              <a:extLst>
                <a:ext uri="{FF2B5EF4-FFF2-40B4-BE49-F238E27FC236}">
                  <a16:creationId xmlns:a16="http://schemas.microsoft.com/office/drawing/2014/main" id="{A5A88F05-312E-4EF2-982B-A7401B0BF7AE}"/>
                </a:ext>
              </a:extLst>
            </p:cNvPr>
            <p:cNvSpPr txBox="1"/>
            <p:nvPr/>
          </p:nvSpPr>
          <p:spPr>
            <a:xfrm>
              <a:off x="2384382" y="3572947"/>
              <a:ext cx="422361" cy="406292"/>
            </a:xfrm>
            <a:prstGeom prst="rect">
              <a:avLst/>
            </a:prstGeom>
            <a:noFill/>
          </p:spPr>
          <p:txBody>
            <a:bodyPr wrap="none" rtlCol="0">
              <a:spAutoFit/>
            </a:bodyPr>
            <a:lstStyle/>
            <a:p>
              <a:pPr algn="ctr" defTabSz="326578"/>
              <a:r>
                <a:rPr lang="en-US" sz="1286" b="1" dirty="0">
                  <a:solidFill>
                    <a:srgbClr val="FFFFFF"/>
                  </a:solidFill>
                  <a:latin typeface="Verdana"/>
                </a:rPr>
                <a:t>1</a:t>
              </a:r>
            </a:p>
          </p:txBody>
        </p:sp>
      </p:grpSp>
      <p:sp>
        <p:nvSpPr>
          <p:cNvPr id="17" name="Rectangle 16">
            <a:extLst>
              <a:ext uri="{FF2B5EF4-FFF2-40B4-BE49-F238E27FC236}">
                <a16:creationId xmlns:a16="http://schemas.microsoft.com/office/drawing/2014/main" id="{62411A15-E03D-5136-806E-D2358C403E98}"/>
              </a:ext>
            </a:extLst>
          </p:cNvPr>
          <p:cNvSpPr/>
          <p:nvPr/>
        </p:nvSpPr>
        <p:spPr>
          <a:xfrm>
            <a:off x="10913078" y="5553940"/>
            <a:ext cx="302342" cy="337872"/>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dirty="0">
              <a:solidFill>
                <a:srgbClr val="FFFFFF"/>
              </a:solidFill>
              <a:latin typeface="Verdana"/>
            </a:endParaRPr>
          </a:p>
        </p:txBody>
      </p:sp>
      <p:cxnSp>
        <p:nvCxnSpPr>
          <p:cNvPr id="28" name="Straight Arrow Connector 27">
            <a:extLst>
              <a:ext uri="{FF2B5EF4-FFF2-40B4-BE49-F238E27FC236}">
                <a16:creationId xmlns:a16="http://schemas.microsoft.com/office/drawing/2014/main" id="{7A48CB09-CF2A-AFA8-BDC2-A904F078A68A}"/>
              </a:ext>
            </a:extLst>
          </p:cNvPr>
          <p:cNvCxnSpPr>
            <a:cxnSpLocks/>
          </p:cNvCxnSpPr>
          <p:nvPr/>
        </p:nvCxnSpPr>
        <p:spPr>
          <a:xfrm flipH="1">
            <a:off x="8259251" y="3140548"/>
            <a:ext cx="1019819" cy="1606959"/>
          </a:xfrm>
          <a:prstGeom prst="straightConnector1">
            <a:avLst/>
          </a:prstGeom>
          <a:ln w="38100">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nvGrpSpPr>
          <p:cNvPr id="25" name="Group 24">
            <a:extLst>
              <a:ext uri="{FF2B5EF4-FFF2-40B4-BE49-F238E27FC236}">
                <a16:creationId xmlns:a16="http://schemas.microsoft.com/office/drawing/2014/main" id="{0D98FD36-DCA2-9A95-D497-56E66F25035E}"/>
              </a:ext>
            </a:extLst>
          </p:cNvPr>
          <p:cNvGrpSpPr/>
          <p:nvPr/>
        </p:nvGrpSpPr>
        <p:grpSpPr>
          <a:xfrm>
            <a:off x="9089681" y="2980321"/>
            <a:ext cx="374196" cy="374196"/>
            <a:chOff x="2333625" y="3495675"/>
            <a:chExt cx="523875" cy="523875"/>
          </a:xfrm>
          <a:effectLst>
            <a:outerShdw blurRad="50800" dist="38100" dir="5400000" algn="t" rotWithShape="0">
              <a:prstClr val="black">
                <a:alpha val="40000"/>
              </a:prstClr>
            </a:outerShdw>
          </a:effectLst>
        </p:grpSpPr>
        <p:sp>
          <p:nvSpPr>
            <p:cNvPr id="26" name="Oval 25">
              <a:extLst>
                <a:ext uri="{FF2B5EF4-FFF2-40B4-BE49-F238E27FC236}">
                  <a16:creationId xmlns:a16="http://schemas.microsoft.com/office/drawing/2014/main" id="{8B95F047-45C8-64A7-C798-890AB64ECF03}"/>
                </a:ext>
              </a:extLst>
            </p:cNvPr>
            <p:cNvSpPr/>
            <p:nvPr/>
          </p:nvSpPr>
          <p:spPr>
            <a:xfrm>
              <a:off x="2333625" y="3495675"/>
              <a:ext cx="523875" cy="523875"/>
            </a:xfrm>
            <a:prstGeom prst="ellipse">
              <a:avLst/>
            </a:prstGeom>
            <a:solidFill>
              <a:schemeClr val="accent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dirty="0">
                <a:ln w="57150">
                  <a:solidFill>
                    <a:srgbClr val="000000"/>
                  </a:solidFill>
                </a:ln>
                <a:solidFill>
                  <a:srgbClr val="FFFFFF"/>
                </a:solidFill>
                <a:latin typeface="Verdana"/>
              </a:endParaRPr>
            </a:p>
          </p:txBody>
        </p:sp>
        <p:sp>
          <p:nvSpPr>
            <p:cNvPr id="27" name="TextBox 26">
              <a:extLst>
                <a:ext uri="{FF2B5EF4-FFF2-40B4-BE49-F238E27FC236}">
                  <a16:creationId xmlns:a16="http://schemas.microsoft.com/office/drawing/2014/main" id="{8B4BAA2E-EB3B-F756-D9FB-73C3168FF753}"/>
                </a:ext>
              </a:extLst>
            </p:cNvPr>
            <p:cNvSpPr txBox="1"/>
            <p:nvPr/>
          </p:nvSpPr>
          <p:spPr>
            <a:xfrm>
              <a:off x="2384382" y="3572947"/>
              <a:ext cx="422361" cy="406292"/>
            </a:xfrm>
            <a:prstGeom prst="rect">
              <a:avLst/>
            </a:prstGeom>
            <a:noFill/>
          </p:spPr>
          <p:txBody>
            <a:bodyPr wrap="none" rtlCol="0">
              <a:spAutoFit/>
            </a:bodyPr>
            <a:lstStyle/>
            <a:p>
              <a:pPr algn="ctr" defTabSz="326578"/>
              <a:r>
                <a:rPr lang="en-US" sz="1286" b="1" dirty="0">
                  <a:solidFill>
                    <a:srgbClr val="FFFFFF"/>
                  </a:solidFill>
                  <a:latin typeface="Verdana"/>
                </a:rPr>
                <a:t>2</a:t>
              </a:r>
            </a:p>
          </p:txBody>
        </p:sp>
      </p:grpSp>
      <p:pic>
        <p:nvPicPr>
          <p:cNvPr id="18" name="Picture 17">
            <a:extLst>
              <a:ext uri="{FF2B5EF4-FFF2-40B4-BE49-F238E27FC236}">
                <a16:creationId xmlns:a16="http://schemas.microsoft.com/office/drawing/2014/main" id="{22BDED9F-5DC1-9353-66E3-BB8D6BFD1CEB}"/>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contrast="-40000"/>
                    </a14:imgEffect>
                  </a14:imgLayer>
                </a14:imgProps>
              </a:ext>
            </a:extLst>
          </a:blip>
          <a:srcRect l="11084" t="15791" r="11329"/>
          <a:stretch>
            <a:fillRect/>
          </a:stretch>
        </p:blipFill>
        <p:spPr>
          <a:xfrm>
            <a:off x="10970914" y="5618056"/>
            <a:ext cx="196310" cy="213066"/>
          </a:xfrm>
          <a:prstGeom prst="roundRect">
            <a:avLst/>
          </a:prstGeom>
        </p:spPr>
      </p:pic>
      <p:sp>
        <p:nvSpPr>
          <p:cNvPr id="21" name="TextBox 20">
            <a:extLst>
              <a:ext uri="{FF2B5EF4-FFF2-40B4-BE49-F238E27FC236}">
                <a16:creationId xmlns:a16="http://schemas.microsoft.com/office/drawing/2014/main" id="{FE2AA801-8447-213D-5C79-B6C2E0EDAF0C}"/>
              </a:ext>
            </a:extLst>
          </p:cNvPr>
          <p:cNvSpPr txBox="1"/>
          <p:nvPr/>
        </p:nvSpPr>
        <p:spPr>
          <a:xfrm>
            <a:off x="8793724" y="2197134"/>
            <a:ext cx="966107" cy="685957"/>
          </a:xfrm>
          <a:prstGeom prst="rect">
            <a:avLst/>
          </a:prstGeom>
          <a:solidFill>
            <a:schemeClr val="bg1"/>
          </a:solidFill>
        </p:spPr>
        <p:txBody>
          <a:bodyPr wrap="square" rtlCol="0">
            <a:spAutoFit/>
          </a:bodyPr>
          <a:lstStyle/>
          <a:p>
            <a:pPr algn="ctr" defTabSz="326578"/>
            <a:r>
              <a:rPr lang="en-US" sz="1286" dirty="0">
                <a:solidFill>
                  <a:srgbClr val="000000"/>
                </a:solidFill>
                <a:latin typeface="Verdana"/>
              </a:rPr>
              <a:t>Populate form &amp; submit</a:t>
            </a:r>
          </a:p>
        </p:txBody>
      </p:sp>
      <p:sp>
        <p:nvSpPr>
          <p:cNvPr id="22" name="TextBox 21">
            <a:extLst>
              <a:ext uri="{FF2B5EF4-FFF2-40B4-BE49-F238E27FC236}">
                <a16:creationId xmlns:a16="http://schemas.microsoft.com/office/drawing/2014/main" id="{0886C50C-7307-FEEA-F2DB-F7967544CE28}"/>
              </a:ext>
            </a:extLst>
          </p:cNvPr>
          <p:cNvSpPr txBox="1"/>
          <p:nvPr/>
        </p:nvSpPr>
        <p:spPr>
          <a:xfrm>
            <a:off x="9946971" y="3877915"/>
            <a:ext cx="966107" cy="685957"/>
          </a:xfrm>
          <a:prstGeom prst="rect">
            <a:avLst/>
          </a:prstGeom>
          <a:solidFill>
            <a:schemeClr val="bg1"/>
          </a:solidFill>
        </p:spPr>
        <p:txBody>
          <a:bodyPr wrap="square" rtlCol="0">
            <a:spAutoFit/>
          </a:bodyPr>
          <a:lstStyle/>
          <a:p>
            <a:pPr algn="ctr" defTabSz="326578"/>
            <a:r>
              <a:rPr lang="en-US" sz="1286" dirty="0">
                <a:solidFill>
                  <a:srgbClr val="000000"/>
                </a:solidFill>
                <a:latin typeface="Verdana"/>
              </a:rPr>
              <a:t>Select Feedback Button</a:t>
            </a:r>
          </a:p>
        </p:txBody>
      </p:sp>
    </p:spTree>
    <p:extLst>
      <p:ext uri="{BB962C8B-B14F-4D97-AF65-F5344CB8AC3E}">
        <p14:creationId xmlns:p14="http://schemas.microsoft.com/office/powerpoint/2010/main" val="3265635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F6598-32B5-2C87-A94B-A66ABC644987}"/>
            </a:ext>
          </a:extLst>
        </p:cNvPr>
        <p:cNvGrpSpPr/>
        <p:nvPr/>
      </p:nvGrpSpPr>
      <p:grpSpPr>
        <a:xfrm>
          <a:off x="0" y="0"/>
          <a:ext cx="0" cy="0"/>
          <a:chOff x="0" y="0"/>
          <a:chExt cx="0" cy="0"/>
        </a:xfrm>
      </p:grpSpPr>
      <p:sp>
        <p:nvSpPr>
          <p:cNvPr id="2" name="object 13">
            <a:extLst>
              <a:ext uri="{FF2B5EF4-FFF2-40B4-BE49-F238E27FC236}">
                <a16:creationId xmlns:a16="http://schemas.microsoft.com/office/drawing/2014/main" id="{D6AEDF67-0A2D-3644-7655-8FBD4B241E4B}"/>
              </a:ext>
            </a:extLst>
          </p:cNvPr>
          <p:cNvSpPr txBox="1">
            <a:spLocks/>
          </p:cNvSpPr>
          <p:nvPr/>
        </p:nvSpPr>
        <p:spPr>
          <a:xfrm>
            <a:off x="223436" y="1222231"/>
            <a:ext cx="10244666" cy="601758"/>
          </a:xfrm>
          <a:prstGeom prst="rect">
            <a:avLst/>
          </a:prstGeom>
          <a:noFill/>
          <a:ln>
            <a:noFill/>
            <a:prstDash/>
          </a:ln>
          <a:effectLst/>
        </p:spPr>
        <p:txBody>
          <a:bodyPr rot="0" spcFirstLastPara="0" vertOverflow="overflow" horzOverflow="overflow" vert="horz" wrap="square" lIns="0" tIns="30788" rIns="0" bIns="0" numCol="1" spcCol="0" rtlCol="0" fromWordArt="0" anchor="t" anchorCtr="0" forceAA="0" compatLnSpc="1">
            <a:prstTxWarp prst="textNoShape">
              <a:avLst/>
            </a:prstTxWarp>
            <a:spAutoFit/>
          </a:bodyPr>
          <a:lstStyle>
            <a:lvl1pPr algn="l" defTabSz="1278842" rtl="0" eaLnBrk="1" latinLnBrk="0" hangingPunct="1">
              <a:lnSpc>
                <a:spcPct val="90000"/>
              </a:lnSpc>
              <a:spcBef>
                <a:spcPct val="0"/>
              </a:spcBef>
              <a:buNone/>
              <a:defRPr sz="4103" kern="1200">
                <a:solidFill>
                  <a:schemeClr val="accent1"/>
                </a:solidFill>
                <a:latin typeface="+mj-lt"/>
                <a:ea typeface="+mj-ea"/>
                <a:cs typeface="+mj-cs"/>
              </a:defRPr>
            </a:lvl1pPr>
          </a:lstStyle>
          <a:p>
            <a:pPr marL="30783" defTabSz="1108199">
              <a:lnSpc>
                <a:spcPct val="150000"/>
              </a:lnSpc>
              <a:spcBef>
                <a:spcPts val="242"/>
              </a:spcBef>
              <a:defRPr/>
            </a:pPr>
            <a:r>
              <a:rPr lang="en-US" sz="2857" spc="-97" dirty="0">
                <a:solidFill>
                  <a:srgbClr val="0056A9"/>
                </a:solidFill>
                <a:latin typeface="Verdana Bold"/>
                <a:cs typeface="Franklin Gothic Book"/>
              </a:rPr>
              <a:t>Sample Feedback:</a:t>
            </a:r>
          </a:p>
        </p:txBody>
      </p:sp>
      <p:sp>
        <p:nvSpPr>
          <p:cNvPr id="24" name="object 13">
            <a:extLst>
              <a:ext uri="{FF2B5EF4-FFF2-40B4-BE49-F238E27FC236}">
                <a16:creationId xmlns:a16="http://schemas.microsoft.com/office/drawing/2014/main" id="{107EB694-995B-8DBA-10A8-5ED1986D8B57}"/>
              </a:ext>
            </a:extLst>
          </p:cNvPr>
          <p:cNvSpPr txBox="1"/>
          <p:nvPr/>
        </p:nvSpPr>
        <p:spPr>
          <a:xfrm>
            <a:off x="5508154" y="1193527"/>
            <a:ext cx="6683846" cy="1956231"/>
          </a:xfrm>
          <a:prstGeom prst="rect">
            <a:avLst/>
          </a:prstGeom>
          <a:solidFill>
            <a:schemeClr val="bg1"/>
          </a:solidFill>
        </p:spPr>
        <p:txBody>
          <a:bodyPr vert="horz" wrap="square" lIns="0" tIns="30788" rIns="0" bIns="0" rtlCol="0">
            <a:spAutoFit/>
          </a:bodyPr>
          <a:lstStyle/>
          <a:p>
            <a:pPr marL="30783" marR="475602" defTabSz="326578">
              <a:lnSpc>
                <a:spcPct val="150000"/>
              </a:lnSpc>
              <a:spcBef>
                <a:spcPts val="24"/>
              </a:spcBef>
            </a:pPr>
            <a:r>
              <a:rPr lang="en-US" sz="1714" dirty="0">
                <a:solidFill>
                  <a:srgbClr val="000000"/>
                </a:solidFill>
                <a:latin typeface="Verdana"/>
                <a:cs typeface="Franklin Gothic Book"/>
              </a:rPr>
              <a:t>The system automatically records the map area you’re viewing and the time you make your comment, so you don’t need to enter these details—but you can if you want. Adding your username isn’t required, but it’s encouraged.</a:t>
            </a:r>
          </a:p>
        </p:txBody>
      </p:sp>
      <p:grpSp>
        <p:nvGrpSpPr>
          <p:cNvPr id="9" name="object 14">
            <a:extLst>
              <a:ext uri="{FF2B5EF4-FFF2-40B4-BE49-F238E27FC236}">
                <a16:creationId xmlns:a16="http://schemas.microsoft.com/office/drawing/2014/main" id="{8B20AE75-10D8-374F-9781-AF7FC1C84D56}"/>
              </a:ext>
              <a:ext uri="{C183D7F6-B498-43B3-948B-1728B52AA6E4}">
                <adec:decorative xmlns:adec="http://schemas.microsoft.com/office/drawing/2017/decorative" val="1"/>
              </a:ext>
            </a:extLst>
          </p:cNvPr>
          <p:cNvGrpSpPr/>
          <p:nvPr/>
        </p:nvGrpSpPr>
        <p:grpSpPr>
          <a:xfrm rot="5400000">
            <a:off x="8392982" y="492096"/>
            <a:ext cx="233831" cy="6003489"/>
            <a:chOff x="2836926" y="2420014"/>
            <a:chExt cx="0" cy="2679700"/>
          </a:xfrm>
        </p:grpSpPr>
        <p:sp>
          <p:nvSpPr>
            <p:cNvPr id="11" name="object 15">
              <a:extLst>
                <a:ext uri="{FF2B5EF4-FFF2-40B4-BE49-F238E27FC236}">
                  <a16:creationId xmlns:a16="http://schemas.microsoft.com/office/drawing/2014/main" id="{50CE8CCC-65F3-A1E6-0C1A-C9790CA1E62C}"/>
                </a:ext>
              </a:extLst>
            </p:cNvPr>
            <p:cNvSpPr/>
            <p:nvPr/>
          </p:nvSpPr>
          <p:spPr>
            <a:xfrm>
              <a:off x="2836926" y="2439019"/>
              <a:ext cx="0" cy="2651760"/>
            </a:xfrm>
            <a:custGeom>
              <a:avLst/>
              <a:gdLst/>
              <a:ahLst/>
              <a:cxnLst/>
              <a:rect l="l" t="t" r="r" b="b"/>
              <a:pathLst>
                <a:path h="2651760">
                  <a:moveTo>
                    <a:pt x="0" y="0"/>
                  </a:moveTo>
                  <a:lnTo>
                    <a:pt x="0" y="2651188"/>
                  </a:lnTo>
                </a:path>
              </a:pathLst>
            </a:custGeom>
            <a:ln w="19050">
              <a:solidFill>
                <a:schemeClr val="accent2"/>
              </a:solidFill>
              <a:prstDash val="dot"/>
            </a:ln>
          </p:spPr>
          <p:txBody>
            <a:bodyPr wrap="square" lIns="0" tIns="0" rIns="0" bIns="0" rtlCol="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26578"/>
              <a:endParaRPr sz="1286" dirty="0">
                <a:solidFill>
                  <a:srgbClr val="000000"/>
                </a:solidFill>
                <a:latin typeface="Verdana"/>
              </a:endParaRPr>
            </a:p>
          </p:txBody>
        </p:sp>
        <p:sp>
          <p:nvSpPr>
            <p:cNvPr id="13" name="object 16">
              <a:extLst>
                <a:ext uri="{FF2B5EF4-FFF2-40B4-BE49-F238E27FC236}">
                  <a16:creationId xmlns:a16="http://schemas.microsoft.com/office/drawing/2014/main" id="{EF77A4B1-CA7E-70DC-7DC8-F171449BCE64}"/>
                </a:ext>
              </a:extLst>
            </p:cNvPr>
            <p:cNvSpPr/>
            <p:nvPr/>
          </p:nvSpPr>
          <p:spPr>
            <a:xfrm>
              <a:off x="2836926" y="2420014"/>
              <a:ext cx="0" cy="2679700"/>
            </a:xfrm>
            <a:custGeom>
              <a:avLst/>
              <a:gdLst/>
              <a:ahLst/>
              <a:cxnLst/>
              <a:rect l="l" t="t" r="r" b="b"/>
              <a:pathLst>
                <a:path h="2679700">
                  <a:moveTo>
                    <a:pt x="0" y="0"/>
                  </a:moveTo>
                  <a:lnTo>
                    <a:pt x="0" y="0"/>
                  </a:lnTo>
                </a:path>
                <a:path h="2679700">
                  <a:moveTo>
                    <a:pt x="0" y="2679700"/>
                  </a:moveTo>
                  <a:lnTo>
                    <a:pt x="0" y="2679700"/>
                  </a:lnTo>
                </a:path>
              </a:pathLst>
            </a:custGeom>
            <a:ln w="19050">
              <a:solidFill>
                <a:schemeClr val="accent2"/>
              </a:solidFill>
            </a:ln>
          </p:spPr>
          <p:txBody>
            <a:bodyPr wrap="square" lIns="0" tIns="0" rIns="0" bIns="0" rtlCol="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26578"/>
              <a:endParaRPr sz="1286" dirty="0">
                <a:solidFill>
                  <a:srgbClr val="000000"/>
                </a:solidFill>
                <a:latin typeface="Verdana"/>
              </a:endParaRPr>
            </a:p>
          </p:txBody>
        </p:sp>
      </p:grpSp>
      <p:sp>
        <p:nvSpPr>
          <p:cNvPr id="16" name="object 13">
            <a:extLst>
              <a:ext uri="{FF2B5EF4-FFF2-40B4-BE49-F238E27FC236}">
                <a16:creationId xmlns:a16="http://schemas.microsoft.com/office/drawing/2014/main" id="{79345A6D-E10E-04A3-F5FF-9D4E1A9ADB98}"/>
              </a:ext>
            </a:extLst>
          </p:cNvPr>
          <p:cNvSpPr txBox="1"/>
          <p:nvPr/>
        </p:nvSpPr>
        <p:spPr>
          <a:xfrm>
            <a:off x="5632062" y="3740411"/>
            <a:ext cx="6683846" cy="2351917"/>
          </a:xfrm>
          <a:prstGeom prst="rect">
            <a:avLst/>
          </a:prstGeom>
          <a:solidFill>
            <a:schemeClr val="bg1"/>
          </a:solidFill>
        </p:spPr>
        <p:txBody>
          <a:bodyPr vert="horz" wrap="square" lIns="0" tIns="30788" rIns="0" bIns="0" rtlCol="0">
            <a:spAutoFit/>
          </a:bodyPr>
          <a:lstStyle/>
          <a:p>
            <a:pPr marL="234895" marR="475602" indent="-204111" defTabSz="326578">
              <a:lnSpc>
                <a:spcPct val="150000"/>
              </a:lnSpc>
              <a:spcBef>
                <a:spcPts val="24"/>
              </a:spcBef>
              <a:buFont typeface="Arial" panose="020B0604020202020204" pitchFamily="34" charset="0"/>
              <a:buChar char="•"/>
            </a:pPr>
            <a:r>
              <a:rPr lang="en-US" sz="1714" dirty="0">
                <a:solidFill>
                  <a:srgbClr val="000000"/>
                </a:solidFill>
                <a:latin typeface="Verdana"/>
                <a:cs typeface="Franklin Gothic Book"/>
              </a:rPr>
              <a:t>“forecast at this important bridge is missing”</a:t>
            </a:r>
          </a:p>
          <a:p>
            <a:pPr marL="234895" marR="475602" indent="-204111" defTabSz="326578">
              <a:lnSpc>
                <a:spcPct val="150000"/>
              </a:lnSpc>
              <a:spcBef>
                <a:spcPts val="24"/>
              </a:spcBef>
              <a:buFont typeface="Arial" panose="020B0604020202020204" pitchFamily="34" charset="0"/>
              <a:buChar char="•"/>
            </a:pPr>
            <a:r>
              <a:rPr lang="en-US" sz="1714" dirty="0">
                <a:solidFill>
                  <a:srgbClr val="000000"/>
                </a:solidFill>
                <a:latin typeface="Verdana"/>
                <a:cs typeface="Franklin Gothic Book"/>
              </a:rPr>
              <a:t>“flood inundation limits in this area seem too big”</a:t>
            </a:r>
          </a:p>
          <a:p>
            <a:pPr marL="234895" marR="475602" indent="-204111" defTabSz="326578">
              <a:lnSpc>
                <a:spcPct val="150000"/>
              </a:lnSpc>
              <a:spcBef>
                <a:spcPts val="24"/>
              </a:spcBef>
              <a:buFont typeface="Arial" panose="020B0604020202020204" pitchFamily="34" charset="0"/>
              <a:buChar char="•"/>
            </a:pPr>
            <a:r>
              <a:rPr lang="en-US" sz="1714" dirty="0">
                <a:solidFill>
                  <a:srgbClr val="000000"/>
                </a:solidFill>
                <a:latin typeface="Verdana"/>
                <a:cs typeface="Franklin Gothic Book"/>
              </a:rPr>
              <a:t>“roadway geometry is off”</a:t>
            </a:r>
          </a:p>
          <a:p>
            <a:pPr marL="234895" marR="475602" indent="-204111" defTabSz="326578">
              <a:lnSpc>
                <a:spcPct val="150000"/>
              </a:lnSpc>
              <a:spcBef>
                <a:spcPts val="24"/>
              </a:spcBef>
              <a:buFont typeface="Arial" panose="020B0604020202020204" pitchFamily="34" charset="0"/>
              <a:buChar char="•"/>
            </a:pPr>
            <a:r>
              <a:rPr lang="en-US" sz="1714" dirty="0">
                <a:solidFill>
                  <a:srgbClr val="000000"/>
                </a:solidFill>
                <a:latin typeface="Verdana"/>
                <a:cs typeface="Franklin Gothic Book"/>
              </a:rPr>
              <a:t>“I wish the system could do …”</a:t>
            </a:r>
          </a:p>
          <a:p>
            <a:pPr marL="234895" marR="475602" indent="-204111" defTabSz="326578">
              <a:lnSpc>
                <a:spcPct val="150000"/>
              </a:lnSpc>
              <a:spcBef>
                <a:spcPts val="24"/>
              </a:spcBef>
              <a:buFont typeface="Arial" panose="020B0604020202020204" pitchFamily="34" charset="0"/>
              <a:buChar char="•"/>
            </a:pPr>
            <a:r>
              <a:rPr lang="en-US" sz="1714" dirty="0">
                <a:solidFill>
                  <a:srgbClr val="000000"/>
                </a:solidFill>
                <a:latin typeface="Verdana"/>
                <a:cs typeface="Franklin Gothic Book"/>
              </a:rPr>
              <a:t>“System failed to load / crashed”</a:t>
            </a:r>
          </a:p>
          <a:p>
            <a:pPr marL="234895" marR="475602" indent="-204111" defTabSz="326578">
              <a:lnSpc>
                <a:spcPct val="150000"/>
              </a:lnSpc>
              <a:spcBef>
                <a:spcPts val="24"/>
              </a:spcBef>
              <a:buFont typeface="Arial" panose="020B0604020202020204" pitchFamily="34" charset="0"/>
              <a:buChar char="•"/>
            </a:pPr>
            <a:r>
              <a:rPr lang="en-US" sz="1714" dirty="0">
                <a:solidFill>
                  <a:srgbClr val="000000"/>
                </a:solidFill>
                <a:latin typeface="Verdana"/>
                <a:cs typeface="Franklin Gothic Book"/>
              </a:rPr>
              <a:t>“I love / hate this tool”</a:t>
            </a:r>
          </a:p>
        </p:txBody>
      </p:sp>
      <p:pic>
        <p:nvPicPr>
          <p:cNvPr id="5" name="Picture 4">
            <a:extLst>
              <a:ext uri="{FF2B5EF4-FFF2-40B4-BE49-F238E27FC236}">
                <a16:creationId xmlns:a16="http://schemas.microsoft.com/office/drawing/2014/main" id="{A7E0DBD9-FB89-F5C0-A849-565A087E6869}"/>
              </a:ext>
            </a:extLst>
          </p:cNvPr>
          <p:cNvPicPr>
            <a:picLocks noChangeAspect="1"/>
          </p:cNvPicPr>
          <p:nvPr/>
        </p:nvPicPr>
        <p:blipFill>
          <a:blip r:embed="rId3"/>
          <a:stretch>
            <a:fillRect/>
          </a:stretch>
        </p:blipFill>
        <p:spPr>
          <a:xfrm>
            <a:off x="426906" y="2026030"/>
            <a:ext cx="4918863" cy="4008228"/>
          </a:xfrm>
          <a:prstGeom prst="rect">
            <a:avLst/>
          </a:prstGeom>
          <a:ln w="15875">
            <a:solidFill>
              <a:schemeClr val="tx2">
                <a:lumMod val="65000"/>
                <a:lumOff val="35000"/>
              </a:schemeClr>
            </a:solidFill>
          </a:ln>
        </p:spPr>
      </p:pic>
      <p:pic>
        <p:nvPicPr>
          <p:cNvPr id="4" name="Picture 3">
            <a:extLst>
              <a:ext uri="{FF2B5EF4-FFF2-40B4-BE49-F238E27FC236}">
                <a16:creationId xmlns:a16="http://schemas.microsoft.com/office/drawing/2014/main" id="{F86F7412-3856-D28D-ED87-527974D79625}"/>
              </a:ext>
            </a:extLst>
          </p:cNvPr>
          <p:cNvPicPr>
            <a:picLocks noChangeAspect="1"/>
          </p:cNvPicPr>
          <p:nvPr/>
        </p:nvPicPr>
        <p:blipFill>
          <a:blip r:embed="rId4"/>
          <a:stretch>
            <a:fillRect/>
          </a:stretch>
        </p:blipFill>
        <p:spPr>
          <a:xfrm>
            <a:off x="574849" y="5635769"/>
            <a:ext cx="755302" cy="210940"/>
          </a:xfrm>
          <a:prstGeom prst="rect">
            <a:avLst/>
          </a:prstGeom>
        </p:spPr>
      </p:pic>
      <p:sp>
        <p:nvSpPr>
          <p:cNvPr id="15" name="object 13">
            <a:extLst>
              <a:ext uri="{FF2B5EF4-FFF2-40B4-BE49-F238E27FC236}">
                <a16:creationId xmlns:a16="http://schemas.microsoft.com/office/drawing/2014/main" id="{16DA2A43-B9CC-856D-5E0A-B5E9BEBB9F57}"/>
              </a:ext>
            </a:extLst>
          </p:cNvPr>
          <p:cNvSpPr txBox="1"/>
          <p:nvPr/>
        </p:nvSpPr>
        <p:spPr>
          <a:xfrm>
            <a:off x="5528171" y="3385520"/>
            <a:ext cx="6003488" cy="373490"/>
          </a:xfrm>
          <a:prstGeom prst="rect">
            <a:avLst/>
          </a:prstGeom>
        </p:spPr>
        <p:txBody>
          <a:bodyPr vert="horz" wrap="square" lIns="0" tIns="30788" rIns="0" bIns="0" rtlCol="0">
            <a:spAutoFit/>
          </a:bodyPr>
          <a:lstStyle/>
          <a:p>
            <a:pPr marL="30783" marR="475602" defTabSz="326578">
              <a:lnSpc>
                <a:spcPct val="150000"/>
              </a:lnSpc>
              <a:spcBef>
                <a:spcPts val="24"/>
              </a:spcBef>
            </a:pPr>
            <a:r>
              <a:rPr lang="en-US" sz="1714" b="1" i="1" dirty="0">
                <a:solidFill>
                  <a:srgbClr val="000000"/>
                </a:solidFill>
                <a:latin typeface="Verdana"/>
                <a:cs typeface="Franklin Gothic Book"/>
              </a:rPr>
              <a:t>Types of Comments we are looking for:</a:t>
            </a:r>
          </a:p>
        </p:txBody>
      </p:sp>
    </p:spTree>
    <p:extLst>
      <p:ext uri="{BB962C8B-B14F-4D97-AF65-F5344CB8AC3E}">
        <p14:creationId xmlns:p14="http://schemas.microsoft.com/office/powerpoint/2010/main" val="42486714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6902C-6662-B049-08D1-C9C908A593A4}"/>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10F00D4C-D27E-7FC6-B25D-CC8AE6F46324}"/>
              </a:ext>
            </a:extLst>
          </p:cNvPr>
          <p:cNvPicPr>
            <a:picLocks noChangeAspect="1"/>
          </p:cNvPicPr>
          <p:nvPr/>
        </p:nvPicPr>
        <p:blipFill>
          <a:blip r:embed="rId3"/>
          <a:stretch>
            <a:fillRect/>
          </a:stretch>
        </p:blipFill>
        <p:spPr>
          <a:xfrm>
            <a:off x="2654973" y="1217699"/>
            <a:ext cx="8521134" cy="5073074"/>
          </a:xfrm>
          <a:prstGeom prst="rect">
            <a:avLst/>
          </a:prstGeom>
        </p:spPr>
      </p:pic>
      <p:sp>
        <p:nvSpPr>
          <p:cNvPr id="2" name="object 13">
            <a:extLst>
              <a:ext uri="{FF2B5EF4-FFF2-40B4-BE49-F238E27FC236}">
                <a16:creationId xmlns:a16="http://schemas.microsoft.com/office/drawing/2014/main" id="{4425D159-2480-2C94-D0C0-3A54DDB58223}"/>
              </a:ext>
            </a:extLst>
          </p:cNvPr>
          <p:cNvSpPr txBox="1">
            <a:spLocks/>
          </p:cNvSpPr>
          <p:nvPr/>
        </p:nvSpPr>
        <p:spPr>
          <a:xfrm>
            <a:off x="223436" y="1222231"/>
            <a:ext cx="10244666" cy="936080"/>
          </a:xfrm>
          <a:prstGeom prst="rect">
            <a:avLst/>
          </a:prstGeom>
          <a:noFill/>
          <a:ln>
            <a:noFill/>
            <a:prstDash/>
          </a:ln>
          <a:effectLst/>
        </p:spPr>
        <p:txBody>
          <a:bodyPr rot="0" spcFirstLastPara="0" vertOverflow="overflow" horzOverflow="overflow" vert="horz" wrap="square" lIns="0" tIns="30788" rIns="0" bIns="0" numCol="1" spcCol="0" rtlCol="0" fromWordArt="0" anchor="t" anchorCtr="0" forceAA="0" compatLnSpc="1">
            <a:prstTxWarp prst="textNoShape">
              <a:avLst/>
            </a:prstTxWarp>
            <a:spAutoFit/>
          </a:bodyPr>
          <a:lstStyle>
            <a:lvl1pPr algn="l" defTabSz="1278842" rtl="0" eaLnBrk="1" latinLnBrk="0" hangingPunct="1">
              <a:lnSpc>
                <a:spcPct val="90000"/>
              </a:lnSpc>
              <a:spcBef>
                <a:spcPct val="0"/>
              </a:spcBef>
              <a:buNone/>
              <a:defRPr sz="4103" kern="1200">
                <a:solidFill>
                  <a:schemeClr val="accent1"/>
                </a:solidFill>
                <a:latin typeface="+mj-lt"/>
                <a:ea typeface="+mj-ea"/>
                <a:cs typeface="+mj-cs"/>
              </a:defRPr>
            </a:lvl1pPr>
          </a:lstStyle>
          <a:p>
            <a:pPr marL="30783" defTabSz="1108199">
              <a:lnSpc>
                <a:spcPct val="100000"/>
              </a:lnSpc>
              <a:spcBef>
                <a:spcPts val="242"/>
              </a:spcBef>
              <a:defRPr/>
            </a:pPr>
            <a:r>
              <a:rPr lang="en-US" sz="2857" spc="-97" dirty="0">
                <a:solidFill>
                  <a:srgbClr val="0056A9"/>
                </a:solidFill>
                <a:latin typeface="Verdana Bold"/>
                <a:cs typeface="Franklin Gothic Book"/>
              </a:rPr>
              <a:t>Providing </a:t>
            </a:r>
          </a:p>
          <a:p>
            <a:pPr marL="30783" defTabSz="1108199">
              <a:lnSpc>
                <a:spcPct val="100000"/>
              </a:lnSpc>
              <a:spcBef>
                <a:spcPts val="242"/>
              </a:spcBef>
              <a:defRPr/>
            </a:pPr>
            <a:r>
              <a:rPr lang="en-US" sz="2857" spc="-97" dirty="0">
                <a:solidFill>
                  <a:srgbClr val="0056A9"/>
                </a:solidFill>
                <a:latin typeface="Verdana Bold"/>
                <a:cs typeface="Franklin Gothic Book"/>
              </a:rPr>
              <a:t>Feedback:</a:t>
            </a:r>
          </a:p>
        </p:txBody>
      </p:sp>
      <p:pic>
        <p:nvPicPr>
          <p:cNvPr id="14" name="Picture 13">
            <a:extLst>
              <a:ext uri="{FF2B5EF4-FFF2-40B4-BE49-F238E27FC236}">
                <a16:creationId xmlns:a16="http://schemas.microsoft.com/office/drawing/2014/main" id="{CD9F598C-E8CC-4295-D1D8-24AC04F55044}"/>
              </a:ext>
            </a:extLst>
          </p:cNvPr>
          <p:cNvPicPr>
            <a:picLocks noChangeAspect="1"/>
          </p:cNvPicPr>
          <p:nvPr/>
        </p:nvPicPr>
        <p:blipFill>
          <a:blip r:embed="rId4"/>
          <a:stretch>
            <a:fillRect/>
          </a:stretch>
        </p:blipFill>
        <p:spPr>
          <a:xfrm>
            <a:off x="12429031" y="5657271"/>
            <a:ext cx="149769" cy="159431"/>
          </a:xfrm>
          <a:prstGeom prst="rect">
            <a:avLst/>
          </a:prstGeom>
        </p:spPr>
      </p:pic>
      <p:cxnSp>
        <p:nvCxnSpPr>
          <p:cNvPr id="28" name="Straight Arrow Connector 27">
            <a:extLst>
              <a:ext uri="{FF2B5EF4-FFF2-40B4-BE49-F238E27FC236}">
                <a16:creationId xmlns:a16="http://schemas.microsoft.com/office/drawing/2014/main" id="{26E90C81-3C58-5F5D-A4D2-173DBA129190}"/>
              </a:ext>
            </a:extLst>
          </p:cNvPr>
          <p:cNvCxnSpPr>
            <a:cxnSpLocks/>
          </p:cNvCxnSpPr>
          <p:nvPr/>
        </p:nvCxnSpPr>
        <p:spPr>
          <a:xfrm>
            <a:off x="4789714" y="4095750"/>
            <a:ext cx="830036" cy="632232"/>
          </a:xfrm>
          <a:prstGeom prst="straightConnector1">
            <a:avLst/>
          </a:prstGeom>
          <a:ln w="38100">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nvGrpSpPr>
          <p:cNvPr id="25" name="Group 24">
            <a:extLst>
              <a:ext uri="{FF2B5EF4-FFF2-40B4-BE49-F238E27FC236}">
                <a16:creationId xmlns:a16="http://schemas.microsoft.com/office/drawing/2014/main" id="{D0939234-D62F-4728-7983-25FA072A7EDD}"/>
              </a:ext>
            </a:extLst>
          </p:cNvPr>
          <p:cNvGrpSpPr/>
          <p:nvPr/>
        </p:nvGrpSpPr>
        <p:grpSpPr>
          <a:xfrm>
            <a:off x="4501301" y="3851271"/>
            <a:ext cx="374196" cy="374196"/>
            <a:chOff x="2333625" y="3495675"/>
            <a:chExt cx="523875" cy="523875"/>
          </a:xfrm>
          <a:effectLst>
            <a:outerShdw blurRad="50800" dist="38100" dir="5400000" algn="t" rotWithShape="0">
              <a:prstClr val="black">
                <a:alpha val="40000"/>
              </a:prstClr>
            </a:outerShdw>
          </a:effectLst>
        </p:grpSpPr>
        <p:sp>
          <p:nvSpPr>
            <p:cNvPr id="26" name="Oval 25">
              <a:extLst>
                <a:ext uri="{FF2B5EF4-FFF2-40B4-BE49-F238E27FC236}">
                  <a16:creationId xmlns:a16="http://schemas.microsoft.com/office/drawing/2014/main" id="{3449D728-9AB2-48BC-D38A-2EED79CA7516}"/>
                </a:ext>
              </a:extLst>
            </p:cNvPr>
            <p:cNvSpPr/>
            <p:nvPr/>
          </p:nvSpPr>
          <p:spPr>
            <a:xfrm>
              <a:off x="2333625" y="3495675"/>
              <a:ext cx="523875" cy="523875"/>
            </a:xfrm>
            <a:prstGeom prst="ellipse">
              <a:avLst/>
            </a:prstGeom>
            <a:solidFill>
              <a:schemeClr val="accent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dirty="0">
                <a:ln w="57150">
                  <a:solidFill>
                    <a:srgbClr val="000000"/>
                  </a:solidFill>
                </a:ln>
                <a:solidFill>
                  <a:srgbClr val="FFFFFF"/>
                </a:solidFill>
                <a:latin typeface="Verdana"/>
              </a:endParaRPr>
            </a:p>
          </p:txBody>
        </p:sp>
        <p:sp>
          <p:nvSpPr>
            <p:cNvPr id="27" name="TextBox 26">
              <a:extLst>
                <a:ext uri="{FF2B5EF4-FFF2-40B4-BE49-F238E27FC236}">
                  <a16:creationId xmlns:a16="http://schemas.microsoft.com/office/drawing/2014/main" id="{027E27F1-137A-9423-7FE3-EDE293BB396F}"/>
                </a:ext>
              </a:extLst>
            </p:cNvPr>
            <p:cNvSpPr txBox="1"/>
            <p:nvPr/>
          </p:nvSpPr>
          <p:spPr>
            <a:xfrm>
              <a:off x="2384382" y="3572947"/>
              <a:ext cx="422361" cy="406292"/>
            </a:xfrm>
            <a:prstGeom prst="rect">
              <a:avLst/>
            </a:prstGeom>
            <a:noFill/>
          </p:spPr>
          <p:txBody>
            <a:bodyPr wrap="none" rtlCol="0">
              <a:spAutoFit/>
            </a:bodyPr>
            <a:lstStyle/>
            <a:p>
              <a:pPr algn="ctr" defTabSz="326578"/>
              <a:r>
                <a:rPr lang="en-US" sz="1286" b="1" dirty="0">
                  <a:solidFill>
                    <a:srgbClr val="FFFFFF"/>
                  </a:solidFill>
                  <a:latin typeface="Verdana"/>
                </a:rPr>
                <a:t>3</a:t>
              </a:r>
            </a:p>
          </p:txBody>
        </p:sp>
      </p:grpSp>
      <p:pic>
        <p:nvPicPr>
          <p:cNvPr id="18" name="Picture 17">
            <a:extLst>
              <a:ext uri="{FF2B5EF4-FFF2-40B4-BE49-F238E27FC236}">
                <a16:creationId xmlns:a16="http://schemas.microsoft.com/office/drawing/2014/main" id="{2BCB42AF-D2BA-2389-1415-ACF3C5745D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contrast="-40000"/>
                    </a14:imgEffect>
                  </a14:imgLayer>
                </a14:imgProps>
              </a:ext>
            </a:extLst>
          </a:blip>
          <a:srcRect l="11084" t="15791" r="11329"/>
          <a:stretch>
            <a:fillRect/>
          </a:stretch>
        </p:blipFill>
        <p:spPr>
          <a:xfrm>
            <a:off x="10970914" y="5618056"/>
            <a:ext cx="196310" cy="213066"/>
          </a:xfrm>
          <a:prstGeom prst="roundRect">
            <a:avLst/>
          </a:prstGeom>
        </p:spPr>
      </p:pic>
      <p:sp>
        <p:nvSpPr>
          <p:cNvPr id="13" name="TextBox 12">
            <a:extLst>
              <a:ext uri="{FF2B5EF4-FFF2-40B4-BE49-F238E27FC236}">
                <a16:creationId xmlns:a16="http://schemas.microsoft.com/office/drawing/2014/main" id="{4DC572B2-ABD1-ADAB-17FF-BAACFB31DA02}"/>
              </a:ext>
            </a:extLst>
          </p:cNvPr>
          <p:cNvSpPr txBox="1"/>
          <p:nvPr/>
        </p:nvSpPr>
        <p:spPr>
          <a:xfrm>
            <a:off x="4080997" y="3294962"/>
            <a:ext cx="966107" cy="488082"/>
          </a:xfrm>
          <a:prstGeom prst="rect">
            <a:avLst/>
          </a:prstGeom>
          <a:solidFill>
            <a:schemeClr val="bg1"/>
          </a:solidFill>
        </p:spPr>
        <p:txBody>
          <a:bodyPr wrap="square" rtlCol="0">
            <a:spAutoFit/>
          </a:bodyPr>
          <a:lstStyle/>
          <a:p>
            <a:pPr algn="ctr" defTabSz="326578"/>
            <a:r>
              <a:rPr lang="en-US" sz="1286" dirty="0">
                <a:solidFill>
                  <a:srgbClr val="000000"/>
                </a:solidFill>
                <a:latin typeface="Verdana"/>
              </a:rPr>
              <a:t>Opens Survey</a:t>
            </a:r>
          </a:p>
        </p:txBody>
      </p:sp>
    </p:spTree>
    <p:extLst>
      <p:ext uri="{BB962C8B-B14F-4D97-AF65-F5344CB8AC3E}">
        <p14:creationId xmlns:p14="http://schemas.microsoft.com/office/powerpoint/2010/main" val="37638220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D318F-1988-F98D-A824-2673DDEC4CCF}"/>
            </a:ext>
          </a:extLst>
        </p:cNvPr>
        <p:cNvGrpSpPr/>
        <p:nvPr/>
      </p:nvGrpSpPr>
      <p:grpSpPr>
        <a:xfrm>
          <a:off x="0" y="0"/>
          <a:ext cx="0" cy="0"/>
          <a:chOff x="0" y="0"/>
          <a:chExt cx="0" cy="0"/>
        </a:xfrm>
      </p:grpSpPr>
      <p:sp>
        <p:nvSpPr>
          <p:cNvPr id="2" name="object 13">
            <a:extLst>
              <a:ext uri="{FF2B5EF4-FFF2-40B4-BE49-F238E27FC236}">
                <a16:creationId xmlns:a16="http://schemas.microsoft.com/office/drawing/2014/main" id="{DF13BBC9-DA94-87BC-437A-37B8AC673A62}"/>
              </a:ext>
            </a:extLst>
          </p:cNvPr>
          <p:cNvSpPr txBox="1">
            <a:spLocks/>
          </p:cNvSpPr>
          <p:nvPr/>
        </p:nvSpPr>
        <p:spPr>
          <a:xfrm>
            <a:off x="223436" y="1222231"/>
            <a:ext cx="10244666" cy="936080"/>
          </a:xfrm>
          <a:prstGeom prst="rect">
            <a:avLst/>
          </a:prstGeom>
          <a:noFill/>
          <a:ln>
            <a:noFill/>
            <a:prstDash/>
          </a:ln>
          <a:effectLst/>
        </p:spPr>
        <p:txBody>
          <a:bodyPr rot="0" spcFirstLastPara="0" vertOverflow="overflow" horzOverflow="overflow" vert="horz" wrap="square" lIns="0" tIns="30788" rIns="0" bIns="0" numCol="1" spcCol="0" rtlCol="0" fromWordArt="0" anchor="t" anchorCtr="0" forceAA="0" compatLnSpc="1">
            <a:prstTxWarp prst="textNoShape">
              <a:avLst/>
            </a:prstTxWarp>
            <a:spAutoFit/>
          </a:bodyPr>
          <a:lstStyle>
            <a:lvl1pPr algn="l" defTabSz="1278842" rtl="0" eaLnBrk="1" latinLnBrk="0" hangingPunct="1">
              <a:lnSpc>
                <a:spcPct val="90000"/>
              </a:lnSpc>
              <a:spcBef>
                <a:spcPct val="0"/>
              </a:spcBef>
              <a:buNone/>
              <a:defRPr sz="4103" kern="1200">
                <a:solidFill>
                  <a:schemeClr val="accent1"/>
                </a:solidFill>
                <a:latin typeface="+mj-lt"/>
                <a:ea typeface="+mj-ea"/>
                <a:cs typeface="+mj-cs"/>
              </a:defRPr>
            </a:lvl1pPr>
          </a:lstStyle>
          <a:p>
            <a:pPr marL="30783" defTabSz="1108199">
              <a:lnSpc>
                <a:spcPct val="100000"/>
              </a:lnSpc>
              <a:spcBef>
                <a:spcPts val="242"/>
              </a:spcBef>
              <a:defRPr/>
            </a:pPr>
            <a:r>
              <a:rPr lang="en-US" sz="2857" spc="-97" dirty="0">
                <a:solidFill>
                  <a:srgbClr val="0056A9"/>
                </a:solidFill>
                <a:latin typeface="Verdana Bold"/>
                <a:cs typeface="Franklin Gothic Book"/>
              </a:rPr>
              <a:t>Sample </a:t>
            </a:r>
          </a:p>
          <a:p>
            <a:pPr marL="30783" defTabSz="1108199">
              <a:lnSpc>
                <a:spcPct val="100000"/>
              </a:lnSpc>
              <a:spcBef>
                <a:spcPts val="242"/>
              </a:spcBef>
              <a:defRPr/>
            </a:pPr>
            <a:r>
              <a:rPr lang="en-US" sz="2857" spc="-97" dirty="0">
                <a:solidFill>
                  <a:srgbClr val="0056A9"/>
                </a:solidFill>
                <a:latin typeface="Verdana Bold"/>
                <a:cs typeface="Franklin Gothic Book"/>
              </a:rPr>
              <a:t>Survey:</a:t>
            </a:r>
          </a:p>
        </p:txBody>
      </p:sp>
      <p:pic>
        <p:nvPicPr>
          <p:cNvPr id="6" name="Picture 5">
            <a:extLst>
              <a:ext uri="{FF2B5EF4-FFF2-40B4-BE49-F238E27FC236}">
                <a16:creationId xmlns:a16="http://schemas.microsoft.com/office/drawing/2014/main" id="{6F394C2F-8D85-7233-F7F9-0F67B6E7058B}"/>
              </a:ext>
            </a:extLst>
          </p:cNvPr>
          <p:cNvPicPr>
            <a:picLocks noChangeAspect="1"/>
          </p:cNvPicPr>
          <p:nvPr/>
        </p:nvPicPr>
        <p:blipFill>
          <a:blip r:embed="rId3"/>
          <a:srcRect l="1718" r="1"/>
          <a:stretch>
            <a:fillRect/>
          </a:stretch>
        </p:blipFill>
        <p:spPr>
          <a:xfrm>
            <a:off x="3084899" y="1191584"/>
            <a:ext cx="2893864" cy="3793317"/>
          </a:xfrm>
          <a:prstGeom prst="rect">
            <a:avLst/>
          </a:prstGeom>
          <a:effectLst>
            <a:outerShdw blurRad="50800" dist="38100" dir="5400000" algn="t" rotWithShape="0">
              <a:prstClr val="black">
                <a:alpha val="40000"/>
              </a:prstClr>
            </a:outerShdw>
          </a:effectLst>
        </p:spPr>
      </p:pic>
      <p:pic>
        <p:nvPicPr>
          <p:cNvPr id="8" name="Picture 7">
            <a:extLst>
              <a:ext uri="{FF2B5EF4-FFF2-40B4-BE49-F238E27FC236}">
                <a16:creationId xmlns:a16="http://schemas.microsoft.com/office/drawing/2014/main" id="{95F2E211-C062-7B81-A45B-EAB009989E3A}"/>
              </a:ext>
            </a:extLst>
          </p:cNvPr>
          <p:cNvPicPr>
            <a:picLocks noChangeAspect="1"/>
          </p:cNvPicPr>
          <p:nvPr/>
        </p:nvPicPr>
        <p:blipFill>
          <a:blip r:embed="rId4"/>
          <a:stretch>
            <a:fillRect/>
          </a:stretch>
        </p:blipFill>
        <p:spPr>
          <a:xfrm>
            <a:off x="4899479" y="1963923"/>
            <a:ext cx="3626810" cy="3572374"/>
          </a:xfrm>
          <a:prstGeom prst="rect">
            <a:avLst/>
          </a:prstGeom>
          <a:effectLst>
            <a:outerShdw blurRad="50800" dist="38100" dir="5400000" algn="t" rotWithShape="0">
              <a:prstClr val="black">
                <a:alpha val="40000"/>
              </a:prstClr>
            </a:outerShdw>
          </a:effectLst>
        </p:spPr>
      </p:pic>
      <p:pic>
        <p:nvPicPr>
          <p:cNvPr id="12" name="Picture 11">
            <a:extLst>
              <a:ext uri="{FF2B5EF4-FFF2-40B4-BE49-F238E27FC236}">
                <a16:creationId xmlns:a16="http://schemas.microsoft.com/office/drawing/2014/main" id="{4DD08FDB-7A66-D33B-F74F-4C4778110252}"/>
              </a:ext>
            </a:extLst>
          </p:cNvPr>
          <p:cNvPicPr>
            <a:picLocks noChangeAspect="1"/>
          </p:cNvPicPr>
          <p:nvPr/>
        </p:nvPicPr>
        <p:blipFill>
          <a:blip r:embed="rId5"/>
          <a:stretch>
            <a:fillRect/>
          </a:stretch>
        </p:blipFill>
        <p:spPr>
          <a:xfrm>
            <a:off x="6310346" y="3066103"/>
            <a:ext cx="3819399" cy="3122266"/>
          </a:xfrm>
          <a:prstGeom prst="rect">
            <a:avLst/>
          </a:prstGeom>
          <a:effectLst>
            <a:outerShdw blurRad="50800" dist="38100" dir="5400000" algn="t" rotWithShape="0">
              <a:prstClr val="black">
                <a:alpha val="40000"/>
              </a:prstClr>
            </a:outerShdw>
          </a:effectLst>
        </p:spPr>
      </p:pic>
      <p:pic>
        <p:nvPicPr>
          <p:cNvPr id="17" name="Picture 16">
            <a:extLst>
              <a:ext uri="{FF2B5EF4-FFF2-40B4-BE49-F238E27FC236}">
                <a16:creationId xmlns:a16="http://schemas.microsoft.com/office/drawing/2014/main" id="{170400E0-E47E-48F4-C886-D9E6ACAD3278}"/>
              </a:ext>
            </a:extLst>
          </p:cNvPr>
          <p:cNvPicPr>
            <a:picLocks noChangeAspect="1"/>
          </p:cNvPicPr>
          <p:nvPr/>
        </p:nvPicPr>
        <p:blipFill>
          <a:blip r:embed="rId6"/>
          <a:stretch>
            <a:fillRect/>
          </a:stretch>
        </p:blipFill>
        <p:spPr>
          <a:xfrm>
            <a:off x="8323145" y="1222231"/>
            <a:ext cx="3613201" cy="5055759"/>
          </a:xfrm>
          <a:prstGeom prst="rect">
            <a:avLst/>
          </a:prstGeom>
          <a:effectLst>
            <a:outerShdw blurRad="50800" dist="38100" dir="5400000" algn="t" rotWithShape="0">
              <a:prstClr val="black">
                <a:alpha val="40000"/>
              </a:prstClr>
            </a:outerShdw>
          </a:effectLst>
        </p:spPr>
      </p:pic>
      <p:sp>
        <p:nvSpPr>
          <p:cNvPr id="18" name="object 13">
            <a:extLst>
              <a:ext uri="{FF2B5EF4-FFF2-40B4-BE49-F238E27FC236}">
                <a16:creationId xmlns:a16="http://schemas.microsoft.com/office/drawing/2014/main" id="{AABBDC75-FE4B-660C-E044-35D9D2F0A861}"/>
              </a:ext>
            </a:extLst>
          </p:cNvPr>
          <p:cNvSpPr txBox="1"/>
          <p:nvPr/>
        </p:nvSpPr>
        <p:spPr>
          <a:xfrm>
            <a:off x="345491" y="5180560"/>
            <a:ext cx="4081726" cy="1183071"/>
          </a:xfrm>
          <a:prstGeom prst="rect">
            <a:avLst/>
          </a:prstGeom>
        </p:spPr>
        <p:txBody>
          <a:bodyPr vert="horz" wrap="square" lIns="0" tIns="30788" rIns="0" bIns="0" rtlCol="0">
            <a:spAutoFit/>
          </a:bodyPr>
          <a:lstStyle/>
          <a:p>
            <a:pPr marL="30783" marR="475602" defTabSz="326578">
              <a:lnSpc>
                <a:spcPct val="150000"/>
              </a:lnSpc>
              <a:spcBef>
                <a:spcPts val="24"/>
              </a:spcBef>
            </a:pPr>
            <a:endParaRPr lang="en-US" sz="1143" b="1" dirty="0">
              <a:solidFill>
                <a:srgbClr val="000000"/>
              </a:solidFill>
              <a:latin typeface="Verdana"/>
              <a:cs typeface="Franklin Gothic Book"/>
            </a:endParaRPr>
          </a:p>
          <a:p>
            <a:pPr marL="30783" marR="475602" defTabSz="326578">
              <a:lnSpc>
                <a:spcPct val="150000"/>
              </a:lnSpc>
              <a:spcBef>
                <a:spcPts val="24"/>
              </a:spcBef>
            </a:pPr>
            <a:r>
              <a:rPr lang="en-US" sz="1429" b="1" dirty="0">
                <a:solidFill>
                  <a:srgbClr val="000000"/>
                </a:solidFill>
                <a:latin typeface="Verdana"/>
                <a:cs typeface="Franklin Gothic Book"/>
              </a:rPr>
              <a:t>Hit </a:t>
            </a:r>
            <a:r>
              <a:rPr lang="en-US" sz="1429" b="1" dirty="0">
                <a:solidFill>
                  <a:srgbClr val="196533"/>
                </a:solidFill>
                <a:highlight>
                  <a:srgbClr val="008000"/>
                </a:highlight>
                <a:latin typeface="Verdana"/>
                <a:cs typeface="Franklin Gothic Book"/>
              </a:rPr>
              <a:t> </a:t>
            </a:r>
            <a:r>
              <a:rPr lang="en-US" sz="1429" b="1" dirty="0">
                <a:solidFill>
                  <a:srgbClr val="FFFFFF"/>
                </a:solidFill>
                <a:highlight>
                  <a:srgbClr val="008000"/>
                </a:highlight>
                <a:latin typeface="Verdana"/>
                <a:cs typeface="Franklin Gothic Book"/>
              </a:rPr>
              <a:t>SUBMIT</a:t>
            </a:r>
            <a:r>
              <a:rPr lang="en-US" sz="1429" b="1" dirty="0">
                <a:solidFill>
                  <a:srgbClr val="196533"/>
                </a:solidFill>
                <a:highlight>
                  <a:srgbClr val="008000"/>
                </a:highlight>
                <a:latin typeface="Verdana"/>
                <a:cs typeface="Franklin Gothic Book"/>
              </a:rPr>
              <a:t> </a:t>
            </a:r>
            <a:r>
              <a:rPr lang="en-US" sz="1429" b="1" dirty="0">
                <a:solidFill>
                  <a:srgbClr val="196533"/>
                </a:solidFill>
                <a:latin typeface="Verdana"/>
                <a:cs typeface="Franklin Gothic Book"/>
              </a:rPr>
              <a:t> </a:t>
            </a:r>
            <a:r>
              <a:rPr lang="en-US" sz="1429" b="1" dirty="0">
                <a:solidFill>
                  <a:srgbClr val="000000"/>
                </a:solidFill>
                <a:latin typeface="Verdana"/>
                <a:cs typeface="Franklin Gothic Book"/>
              </a:rPr>
              <a:t>to complete survey and record your information</a:t>
            </a:r>
          </a:p>
          <a:p>
            <a:pPr marL="30783" marR="475602" defTabSz="326578">
              <a:lnSpc>
                <a:spcPct val="150000"/>
              </a:lnSpc>
              <a:spcBef>
                <a:spcPts val="24"/>
              </a:spcBef>
            </a:pPr>
            <a:endParaRPr lang="en-US" sz="1143" b="1" dirty="0">
              <a:solidFill>
                <a:srgbClr val="000000"/>
              </a:solidFill>
              <a:latin typeface="Verdana"/>
              <a:cs typeface="Franklin Gothic Book"/>
            </a:endParaRPr>
          </a:p>
        </p:txBody>
      </p:sp>
      <p:sp>
        <p:nvSpPr>
          <p:cNvPr id="21" name="TextBox 20">
            <a:extLst>
              <a:ext uri="{FF2B5EF4-FFF2-40B4-BE49-F238E27FC236}">
                <a16:creationId xmlns:a16="http://schemas.microsoft.com/office/drawing/2014/main" id="{864D33B2-D7F0-273B-31F8-5F18C6C9DE1F}"/>
              </a:ext>
            </a:extLst>
          </p:cNvPr>
          <p:cNvSpPr txBox="1"/>
          <p:nvPr/>
        </p:nvSpPr>
        <p:spPr>
          <a:xfrm>
            <a:off x="223436" y="2355819"/>
            <a:ext cx="3072589" cy="1697388"/>
          </a:xfrm>
          <a:prstGeom prst="rect">
            <a:avLst/>
          </a:prstGeom>
          <a:noFill/>
        </p:spPr>
        <p:txBody>
          <a:bodyPr wrap="square">
            <a:spAutoFit/>
          </a:bodyPr>
          <a:lstStyle/>
          <a:p>
            <a:pPr marL="30783" marR="475602" defTabSz="326578">
              <a:lnSpc>
                <a:spcPct val="150000"/>
              </a:lnSpc>
              <a:spcBef>
                <a:spcPts val="24"/>
              </a:spcBef>
            </a:pPr>
            <a:r>
              <a:rPr lang="en-US" sz="1429" b="1" dirty="0">
                <a:solidFill>
                  <a:srgbClr val="000000"/>
                </a:solidFill>
                <a:latin typeface="Verdana"/>
              </a:rPr>
              <a:t>Purpose is to allow the user to log additional information about a flooding location and upload photos</a:t>
            </a:r>
            <a:endParaRPr lang="en-US" sz="1429" b="1" dirty="0">
              <a:solidFill>
                <a:srgbClr val="000000"/>
              </a:solidFill>
              <a:latin typeface="Verdana"/>
              <a:cs typeface="Franklin Gothic Book"/>
            </a:endParaRPr>
          </a:p>
        </p:txBody>
      </p:sp>
      <p:sp>
        <p:nvSpPr>
          <p:cNvPr id="22" name="Rectangle 21">
            <a:extLst>
              <a:ext uri="{FF2B5EF4-FFF2-40B4-BE49-F238E27FC236}">
                <a16:creationId xmlns:a16="http://schemas.microsoft.com/office/drawing/2014/main" id="{C606A358-9E8C-7501-8CCF-369900BA7C15}"/>
              </a:ext>
            </a:extLst>
          </p:cNvPr>
          <p:cNvSpPr/>
          <p:nvPr/>
        </p:nvSpPr>
        <p:spPr>
          <a:xfrm>
            <a:off x="9682218" y="5875588"/>
            <a:ext cx="922119" cy="35975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26578"/>
            <a:endParaRPr lang="en-US" sz="1286" dirty="0">
              <a:solidFill>
                <a:srgbClr val="FFFFFF"/>
              </a:solidFill>
              <a:latin typeface="Verdana"/>
            </a:endParaRPr>
          </a:p>
        </p:txBody>
      </p:sp>
    </p:spTree>
    <p:extLst>
      <p:ext uri="{BB962C8B-B14F-4D97-AF65-F5344CB8AC3E}">
        <p14:creationId xmlns:p14="http://schemas.microsoft.com/office/powerpoint/2010/main" val="17042655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C5188-4B57-54C4-70DF-119A922C2BDE}"/>
            </a:ext>
          </a:extLst>
        </p:cNvPr>
        <p:cNvGrpSpPr/>
        <p:nvPr/>
      </p:nvGrpSpPr>
      <p:grpSpPr>
        <a:xfrm>
          <a:off x="0" y="0"/>
          <a:ext cx="0" cy="0"/>
          <a:chOff x="0" y="0"/>
          <a:chExt cx="0" cy="0"/>
        </a:xfrm>
      </p:grpSpPr>
      <p:sp>
        <p:nvSpPr>
          <p:cNvPr id="2" name="object 13">
            <a:extLst>
              <a:ext uri="{FF2B5EF4-FFF2-40B4-BE49-F238E27FC236}">
                <a16:creationId xmlns:a16="http://schemas.microsoft.com/office/drawing/2014/main" id="{14C78AE5-D288-A624-A4EA-197E44D02188}"/>
              </a:ext>
            </a:extLst>
          </p:cNvPr>
          <p:cNvSpPr txBox="1">
            <a:spLocks/>
          </p:cNvSpPr>
          <p:nvPr/>
        </p:nvSpPr>
        <p:spPr>
          <a:xfrm>
            <a:off x="223436" y="1222231"/>
            <a:ext cx="10244666" cy="601758"/>
          </a:xfrm>
          <a:prstGeom prst="rect">
            <a:avLst/>
          </a:prstGeom>
          <a:noFill/>
          <a:ln>
            <a:noFill/>
            <a:prstDash/>
          </a:ln>
          <a:effectLst/>
        </p:spPr>
        <p:txBody>
          <a:bodyPr rot="0" spcFirstLastPara="0" vertOverflow="overflow" horzOverflow="overflow" vert="horz" wrap="square" lIns="0" tIns="30788" rIns="0" bIns="0" numCol="1" spcCol="0" rtlCol="0" fromWordArt="0" anchor="t" anchorCtr="0" forceAA="0" compatLnSpc="1">
            <a:prstTxWarp prst="textNoShape">
              <a:avLst/>
            </a:prstTxWarp>
            <a:spAutoFit/>
          </a:bodyPr>
          <a:lstStyle>
            <a:lvl1pPr algn="l" defTabSz="1278842" rtl="0" eaLnBrk="1" latinLnBrk="0" hangingPunct="1">
              <a:lnSpc>
                <a:spcPct val="90000"/>
              </a:lnSpc>
              <a:spcBef>
                <a:spcPct val="0"/>
              </a:spcBef>
              <a:buNone/>
              <a:defRPr sz="4103" kern="1200">
                <a:solidFill>
                  <a:schemeClr val="accent1"/>
                </a:solidFill>
                <a:latin typeface="+mj-lt"/>
                <a:ea typeface="+mj-ea"/>
                <a:cs typeface="+mj-cs"/>
              </a:defRPr>
            </a:lvl1pPr>
          </a:lstStyle>
          <a:p>
            <a:pPr marL="30783" defTabSz="1108199">
              <a:lnSpc>
                <a:spcPct val="150000"/>
              </a:lnSpc>
              <a:spcBef>
                <a:spcPts val="242"/>
              </a:spcBef>
              <a:defRPr/>
            </a:pPr>
            <a:r>
              <a:rPr lang="en-US" sz="2857" spc="-97" dirty="0">
                <a:solidFill>
                  <a:srgbClr val="0056A9"/>
                </a:solidFill>
                <a:latin typeface="Verdana Bold"/>
                <a:cs typeface="Franklin Gothic Book"/>
              </a:rPr>
              <a:t>How accurate is this system:</a:t>
            </a:r>
          </a:p>
        </p:txBody>
      </p:sp>
      <p:sp>
        <p:nvSpPr>
          <p:cNvPr id="3" name="object 13">
            <a:extLst>
              <a:ext uri="{FF2B5EF4-FFF2-40B4-BE49-F238E27FC236}">
                <a16:creationId xmlns:a16="http://schemas.microsoft.com/office/drawing/2014/main" id="{8C00B08D-0841-0FE7-6D34-857E3B855E45}"/>
              </a:ext>
            </a:extLst>
          </p:cNvPr>
          <p:cNvSpPr txBox="1"/>
          <p:nvPr/>
        </p:nvSpPr>
        <p:spPr>
          <a:xfrm>
            <a:off x="1320031" y="2000008"/>
            <a:ext cx="9898303" cy="3143287"/>
          </a:xfrm>
          <a:prstGeom prst="rect">
            <a:avLst/>
          </a:prstGeom>
        </p:spPr>
        <p:txBody>
          <a:bodyPr vert="horz" wrap="square" lIns="0" tIns="30788" rIns="0" bIns="0" rtlCol="0">
            <a:spAutoFit/>
          </a:bodyPr>
          <a:lstStyle/>
          <a:p>
            <a:pPr marL="30783" marR="475602" defTabSz="326578">
              <a:lnSpc>
                <a:spcPct val="150000"/>
              </a:lnSpc>
              <a:spcBef>
                <a:spcPts val="24"/>
              </a:spcBef>
            </a:pPr>
            <a:r>
              <a:rPr lang="en-US" sz="1714" dirty="0">
                <a:solidFill>
                  <a:srgbClr val="000000"/>
                </a:solidFill>
                <a:latin typeface="Verdana"/>
                <a:cs typeface="Franklin Gothic Book"/>
              </a:rPr>
              <a:t>The FAST system provides </a:t>
            </a:r>
            <a:r>
              <a:rPr lang="en-US" sz="1714" b="1" dirty="0">
                <a:solidFill>
                  <a:srgbClr val="000000"/>
                </a:solidFill>
                <a:highlight>
                  <a:srgbClr val="FFFF00"/>
                </a:highlight>
                <a:latin typeface="Verdana"/>
                <a:cs typeface="Franklin Gothic Book"/>
              </a:rPr>
              <a:t>estimates</a:t>
            </a:r>
            <a:r>
              <a:rPr lang="en-US" sz="1714" dirty="0">
                <a:solidFill>
                  <a:srgbClr val="000000"/>
                </a:solidFill>
                <a:latin typeface="Verdana"/>
                <a:cs typeface="Franklin Gothic Book"/>
              </a:rPr>
              <a:t> of river and flood conditions, but it isn’t always exact. Its predictions are based on </a:t>
            </a:r>
            <a:r>
              <a:rPr lang="en-US" sz="1714" b="1" dirty="0">
                <a:solidFill>
                  <a:srgbClr val="000000"/>
                </a:solidFill>
                <a:highlight>
                  <a:srgbClr val="FFFF00"/>
                </a:highlight>
                <a:latin typeface="Verdana"/>
                <a:cs typeface="Franklin Gothic Book"/>
              </a:rPr>
              <a:t>weather forecasts</a:t>
            </a:r>
            <a:r>
              <a:rPr lang="en-US" sz="1714" b="1" dirty="0">
                <a:solidFill>
                  <a:srgbClr val="000000"/>
                </a:solidFill>
                <a:latin typeface="Verdana"/>
                <a:cs typeface="Franklin Gothic Book"/>
              </a:rPr>
              <a:t> </a:t>
            </a:r>
            <a:r>
              <a:rPr lang="en-US" sz="1714" dirty="0">
                <a:solidFill>
                  <a:srgbClr val="000000"/>
                </a:solidFill>
                <a:latin typeface="Verdana"/>
                <a:cs typeface="Franklin Gothic Book"/>
              </a:rPr>
              <a:t>and other information, which can change, so actual river levels may end up higher or lower than the warning suggests. </a:t>
            </a:r>
          </a:p>
          <a:p>
            <a:pPr marL="30783" marR="475602" defTabSz="326578">
              <a:lnSpc>
                <a:spcPct val="150000"/>
              </a:lnSpc>
              <a:spcBef>
                <a:spcPts val="24"/>
              </a:spcBef>
            </a:pPr>
            <a:endParaRPr lang="en-US" sz="1714" dirty="0">
              <a:solidFill>
                <a:srgbClr val="000000"/>
              </a:solidFill>
              <a:latin typeface="Verdana"/>
              <a:cs typeface="Franklin Gothic Book"/>
            </a:endParaRPr>
          </a:p>
          <a:p>
            <a:pPr marL="30783" marR="475602" defTabSz="326578">
              <a:lnSpc>
                <a:spcPct val="150000"/>
              </a:lnSpc>
              <a:spcBef>
                <a:spcPts val="24"/>
              </a:spcBef>
            </a:pPr>
            <a:r>
              <a:rPr lang="en-US" sz="1714" dirty="0">
                <a:solidFill>
                  <a:srgbClr val="000000"/>
                </a:solidFill>
                <a:latin typeface="Verdana"/>
              </a:rPr>
              <a:t>The FAST forecast </a:t>
            </a:r>
            <a:r>
              <a:rPr lang="en-US" sz="1714" b="1" dirty="0">
                <a:solidFill>
                  <a:srgbClr val="000000"/>
                </a:solidFill>
                <a:highlight>
                  <a:srgbClr val="FFFF00"/>
                </a:highlight>
                <a:latin typeface="Verdana"/>
              </a:rPr>
              <a:t>updates every hour</a:t>
            </a:r>
            <a:r>
              <a:rPr lang="en-US" sz="1714" dirty="0">
                <a:solidFill>
                  <a:srgbClr val="000000"/>
                </a:solidFill>
                <a:latin typeface="Verdana"/>
              </a:rPr>
              <a:t>, so warnings will change. A warning might appear one hour, disappear the next, and then come back later as the latest data changes.</a:t>
            </a:r>
            <a:endParaRPr lang="en-US" sz="1714" dirty="0">
              <a:solidFill>
                <a:srgbClr val="000000"/>
              </a:solidFill>
              <a:latin typeface="Verdana"/>
              <a:cs typeface="Franklin Gothic Book"/>
            </a:endParaRPr>
          </a:p>
        </p:txBody>
      </p:sp>
    </p:spTree>
    <p:extLst>
      <p:ext uri="{BB962C8B-B14F-4D97-AF65-F5344CB8AC3E}">
        <p14:creationId xmlns:p14="http://schemas.microsoft.com/office/powerpoint/2010/main" val="4634796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19E96-E920-8917-40C8-5AB123885050}"/>
            </a:ext>
          </a:extLst>
        </p:cNvPr>
        <p:cNvGrpSpPr/>
        <p:nvPr/>
      </p:nvGrpSpPr>
      <p:grpSpPr>
        <a:xfrm>
          <a:off x="0" y="0"/>
          <a:ext cx="0" cy="0"/>
          <a:chOff x="0" y="0"/>
          <a:chExt cx="0" cy="0"/>
        </a:xfrm>
      </p:grpSpPr>
      <p:sp>
        <p:nvSpPr>
          <p:cNvPr id="2" name="object 13">
            <a:extLst>
              <a:ext uri="{FF2B5EF4-FFF2-40B4-BE49-F238E27FC236}">
                <a16:creationId xmlns:a16="http://schemas.microsoft.com/office/drawing/2014/main" id="{1E26C92A-DBA9-4DA7-393C-857F94BE40E6}"/>
              </a:ext>
            </a:extLst>
          </p:cNvPr>
          <p:cNvSpPr txBox="1">
            <a:spLocks/>
          </p:cNvSpPr>
          <p:nvPr/>
        </p:nvSpPr>
        <p:spPr>
          <a:xfrm>
            <a:off x="223436" y="1222231"/>
            <a:ext cx="10244666" cy="601758"/>
          </a:xfrm>
          <a:prstGeom prst="rect">
            <a:avLst/>
          </a:prstGeom>
          <a:noFill/>
          <a:ln>
            <a:noFill/>
            <a:prstDash/>
          </a:ln>
          <a:effectLst/>
        </p:spPr>
        <p:txBody>
          <a:bodyPr rot="0" spcFirstLastPara="0" vertOverflow="overflow" horzOverflow="overflow" vert="horz" wrap="square" lIns="0" tIns="30788" rIns="0" bIns="0" numCol="1" spcCol="0" rtlCol="0" fromWordArt="0" anchor="t" anchorCtr="0" forceAA="0" compatLnSpc="1">
            <a:prstTxWarp prst="textNoShape">
              <a:avLst/>
            </a:prstTxWarp>
            <a:spAutoFit/>
          </a:bodyPr>
          <a:lstStyle>
            <a:lvl1pPr algn="l" defTabSz="1278842" rtl="0" eaLnBrk="1" latinLnBrk="0" hangingPunct="1">
              <a:lnSpc>
                <a:spcPct val="90000"/>
              </a:lnSpc>
              <a:spcBef>
                <a:spcPct val="0"/>
              </a:spcBef>
              <a:buNone/>
              <a:defRPr sz="4103" kern="1200">
                <a:solidFill>
                  <a:schemeClr val="accent1"/>
                </a:solidFill>
                <a:latin typeface="+mj-lt"/>
                <a:ea typeface="+mj-ea"/>
                <a:cs typeface="+mj-cs"/>
              </a:defRPr>
            </a:lvl1pPr>
          </a:lstStyle>
          <a:p>
            <a:pPr marL="30783" defTabSz="1108199">
              <a:lnSpc>
                <a:spcPct val="150000"/>
              </a:lnSpc>
              <a:spcBef>
                <a:spcPts val="242"/>
              </a:spcBef>
              <a:defRPr/>
            </a:pPr>
            <a:r>
              <a:rPr lang="en-US" sz="2857" spc="-97" dirty="0">
                <a:solidFill>
                  <a:srgbClr val="0056A9"/>
                </a:solidFill>
                <a:latin typeface="Verdana Bold"/>
                <a:cs typeface="Franklin Gothic Book"/>
              </a:rPr>
              <a:t>Limitations:</a:t>
            </a:r>
          </a:p>
        </p:txBody>
      </p:sp>
      <p:sp>
        <p:nvSpPr>
          <p:cNvPr id="3" name="object 13">
            <a:extLst>
              <a:ext uri="{FF2B5EF4-FFF2-40B4-BE49-F238E27FC236}">
                <a16:creationId xmlns:a16="http://schemas.microsoft.com/office/drawing/2014/main" id="{5D706E01-29DD-24CA-1DBA-C21865069D96}"/>
              </a:ext>
            </a:extLst>
          </p:cNvPr>
          <p:cNvSpPr txBox="1"/>
          <p:nvPr/>
        </p:nvSpPr>
        <p:spPr>
          <a:xfrm>
            <a:off x="1320031" y="2000008"/>
            <a:ext cx="9898303" cy="3538972"/>
          </a:xfrm>
          <a:prstGeom prst="rect">
            <a:avLst/>
          </a:prstGeom>
        </p:spPr>
        <p:txBody>
          <a:bodyPr vert="horz" wrap="square" lIns="0" tIns="30788" rIns="0" bIns="0" rtlCol="0">
            <a:spAutoFit/>
          </a:bodyPr>
          <a:lstStyle/>
          <a:p>
            <a:pPr marL="30783" marR="475602" defTabSz="326578">
              <a:lnSpc>
                <a:spcPct val="150000"/>
              </a:lnSpc>
              <a:spcBef>
                <a:spcPts val="24"/>
              </a:spcBef>
            </a:pPr>
            <a:r>
              <a:rPr lang="en-US" sz="1714" dirty="0">
                <a:solidFill>
                  <a:srgbClr val="000000"/>
                </a:solidFill>
                <a:latin typeface="Verdana"/>
              </a:rPr>
              <a:t>Forecasted road and bridge flooding results are subject to limitations. Issues may include:</a:t>
            </a:r>
          </a:p>
          <a:p>
            <a:pPr marL="602295" marR="475602" lvl="1" indent="-244933" defTabSz="326578">
              <a:lnSpc>
                <a:spcPct val="150000"/>
              </a:lnSpc>
              <a:spcBef>
                <a:spcPts val="24"/>
              </a:spcBef>
              <a:buFontTx/>
              <a:buAutoNum type="arabicParenBoth"/>
            </a:pPr>
            <a:r>
              <a:rPr lang="en-US" sz="1714" dirty="0">
                <a:solidFill>
                  <a:srgbClr val="000000"/>
                </a:solidFill>
                <a:latin typeface="Verdana"/>
              </a:rPr>
              <a:t> missing or misaligned roads, bridges, or streams</a:t>
            </a:r>
          </a:p>
          <a:p>
            <a:pPr marL="357361" marR="475602" lvl="1" defTabSz="326578">
              <a:lnSpc>
                <a:spcPct val="150000"/>
              </a:lnSpc>
              <a:spcBef>
                <a:spcPts val="24"/>
              </a:spcBef>
            </a:pPr>
            <a:r>
              <a:rPr lang="en-US" sz="1714" dirty="0">
                <a:solidFill>
                  <a:srgbClr val="000000"/>
                </a:solidFill>
                <a:latin typeface="Verdana"/>
              </a:rPr>
              <a:t>(2) incomplete or outdated terrain data</a:t>
            </a:r>
          </a:p>
          <a:p>
            <a:pPr marL="357361" marR="475602" lvl="1" defTabSz="326578">
              <a:lnSpc>
                <a:spcPct val="150000"/>
              </a:lnSpc>
              <a:spcBef>
                <a:spcPts val="24"/>
              </a:spcBef>
            </a:pPr>
            <a:r>
              <a:rPr lang="en-US" sz="1714" dirty="0">
                <a:solidFill>
                  <a:srgbClr val="000000"/>
                </a:solidFill>
                <a:latin typeface="Verdana"/>
              </a:rPr>
              <a:t>(3) simplified floodplain modeling assumptions</a:t>
            </a:r>
          </a:p>
          <a:p>
            <a:pPr marL="357361" marR="475602" lvl="1" defTabSz="326578">
              <a:lnSpc>
                <a:spcPct val="150000"/>
              </a:lnSpc>
              <a:spcBef>
                <a:spcPts val="24"/>
              </a:spcBef>
            </a:pPr>
            <a:r>
              <a:rPr lang="en-US" sz="1714" dirty="0">
                <a:solidFill>
                  <a:srgbClr val="000000"/>
                </a:solidFill>
                <a:latin typeface="Verdana"/>
              </a:rPr>
              <a:t>(4) limited forecast range.</a:t>
            </a:r>
          </a:p>
          <a:p>
            <a:pPr marL="30783" marR="475602" defTabSz="326578">
              <a:lnSpc>
                <a:spcPct val="150000"/>
              </a:lnSpc>
              <a:spcBef>
                <a:spcPts val="24"/>
              </a:spcBef>
            </a:pPr>
            <a:endParaRPr lang="en-US" sz="1714" dirty="0">
              <a:solidFill>
                <a:srgbClr val="000000"/>
              </a:solidFill>
              <a:latin typeface="Verdana"/>
            </a:endParaRPr>
          </a:p>
          <a:p>
            <a:pPr marL="30783" marR="475602" defTabSz="326578">
              <a:lnSpc>
                <a:spcPct val="150000"/>
              </a:lnSpc>
              <a:spcBef>
                <a:spcPts val="24"/>
              </a:spcBef>
            </a:pPr>
            <a:r>
              <a:rPr lang="en-US" sz="1714" dirty="0">
                <a:solidFill>
                  <a:srgbClr val="000000"/>
                </a:solidFill>
                <a:latin typeface="Verdana"/>
              </a:rPr>
              <a:t>Forecasts may not capture backwater effects, local ponding, or flash flood timing. Results should be considered estimates and SHALL NOT be used as official guidance.</a:t>
            </a:r>
            <a:endParaRPr lang="en-US" sz="1714" dirty="0">
              <a:solidFill>
                <a:srgbClr val="000000"/>
              </a:solidFill>
              <a:latin typeface="Verdana"/>
              <a:cs typeface="Franklin Gothic Book"/>
            </a:endParaRPr>
          </a:p>
        </p:txBody>
      </p:sp>
    </p:spTree>
    <p:extLst>
      <p:ext uri="{BB962C8B-B14F-4D97-AF65-F5344CB8AC3E}">
        <p14:creationId xmlns:p14="http://schemas.microsoft.com/office/powerpoint/2010/main" val="549852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16D353E-18F0-859D-9B3B-220886E02111}"/>
              </a:ext>
            </a:extLst>
          </p:cNvPr>
          <p:cNvSpPr txBox="1"/>
          <p:nvPr/>
        </p:nvSpPr>
        <p:spPr>
          <a:xfrm>
            <a:off x="0" y="184210"/>
            <a:ext cx="12192000" cy="584775"/>
          </a:xfrm>
          <a:prstGeom prst="rect">
            <a:avLst/>
          </a:prstGeom>
          <a:solidFill>
            <a:schemeClr val="accent1">
              <a:lumMod val="75000"/>
            </a:schemeClr>
          </a:solidFill>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rPr>
              <a:t>TxDOT Technical Project Management Team (TPMT)</a:t>
            </a:r>
          </a:p>
        </p:txBody>
      </p:sp>
      <p:sp>
        <p:nvSpPr>
          <p:cNvPr id="5" name="Rectangle 4">
            <a:extLst>
              <a:ext uri="{FF2B5EF4-FFF2-40B4-BE49-F238E27FC236}">
                <a16:creationId xmlns:a16="http://schemas.microsoft.com/office/drawing/2014/main" id="{E9D8261E-D2AE-681F-A19E-B15A4A98E8DF}"/>
              </a:ext>
            </a:extLst>
          </p:cNvPr>
          <p:cNvSpPr/>
          <p:nvPr/>
        </p:nvSpPr>
        <p:spPr>
          <a:xfrm>
            <a:off x="3189979" y="2124056"/>
            <a:ext cx="6109032" cy="954107"/>
          </a:xfrm>
          <a:prstGeom prst="rect">
            <a:avLst/>
          </a:prstGeom>
        </p:spPr>
        <p:txBody>
          <a:bodyPr wrap="square">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Rose Marie Klee – </a:t>
            </a:r>
            <a:r>
              <a:rPr kumimoji="0" lang="en-US" sz="3200" b="1" i="0" u="none" strike="noStrike" kern="1200" cap="none" spc="0" normalizeH="0" baseline="0" noProof="0" dirty="0">
                <a:ln>
                  <a:noFill/>
                </a:ln>
                <a:solidFill>
                  <a:srgbClr val="4472C4">
                    <a:lumMod val="75000"/>
                  </a:srgbClr>
                </a:solidFill>
                <a:effectLst/>
                <a:uLnTx/>
                <a:uFillTx/>
                <a:latin typeface="Calibri" panose="020F0502020204030204" pitchFamily="34" charset="0"/>
                <a:ea typeface="Calibri" panose="020F0502020204030204" pitchFamily="34" charset="0"/>
                <a:cs typeface="+mn-cs"/>
              </a:rPr>
              <a:t>Lead Advisor</a:t>
            </a:r>
            <a:b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b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TxDOT DES</a:t>
            </a:r>
            <a:r>
              <a:rPr kumimoji="0" lang="en-US" sz="24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 - H&amp;H Section Director </a:t>
            </a:r>
          </a:p>
        </p:txBody>
      </p:sp>
      <p:sp>
        <p:nvSpPr>
          <p:cNvPr id="11" name="TextBox 10">
            <a:extLst>
              <a:ext uri="{FF2B5EF4-FFF2-40B4-BE49-F238E27FC236}">
                <a16:creationId xmlns:a16="http://schemas.microsoft.com/office/drawing/2014/main" id="{4B939E5E-6F84-E850-8436-62FA7D83757A}"/>
              </a:ext>
            </a:extLst>
          </p:cNvPr>
          <p:cNvSpPr txBox="1"/>
          <p:nvPr/>
        </p:nvSpPr>
        <p:spPr>
          <a:xfrm>
            <a:off x="3258323" y="3656012"/>
            <a:ext cx="5972344" cy="1031051"/>
          </a:xfrm>
          <a:prstGeom prst="rect">
            <a:avLst/>
          </a:prstGeom>
        </p:spPr>
        <p:txBody>
          <a:bodyPr wrap="square">
            <a:spAutoFit/>
          </a:bodyPr>
          <a:lstStyle>
            <a:defPPr>
              <a:defRPr lang="en-US"/>
            </a:defPPr>
            <a:lvl1pPr marR="0" lvl="0" indent="0" fontAlgn="auto">
              <a:lnSpc>
                <a:spcPct val="100000"/>
              </a:lnSpc>
              <a:spcBef>
                <a:spcPts val="600"/>
              </a:spcBef>
              <a:spcAft>
                <a:spcPts val="0"/>
              </a:spcAft>
              <a:buClrTx/>
              <a:buSzTx/>
              <a:buFontTx/>
              <a:buNone/>
              <a:tabLst/>
              <a:defRPr kumimoji="0" sz="3600" i="0" u="none" strike="noStrike" cap="none" spc="0" normalizeH="0" baseline="0">
                <a:ln>
                  <a:noFill/>
                </a:ln>
                <a:solidFill>
                  <a:srgbClr val="0070C0"/>
                </a:solidFill>
                <a:effectLst/>
                <a:uLnTx/>
                <a:uFillTx/>
                <a:latin typeface="Calibri" panose="020F0502020204030204" pitchFamily="34" charset="0"/>
                <a:ea typeface="Calibri" panose="020F0502020204030204" pitchFamily="34" charset="0"/>
              </a:defRPr>
            </a:lvl1p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Allison Wood</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TxDOT</a:t>
            </a:r>
            <a:r>
              <a:rPr kumimoji="0" lang="en-US" sz="2400" b="0"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mn-cs"/>
              </a:rPr>
              <a:t> </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DES / H&amp;H Engineer – </a:t>
            </a:r>
            <a:r>
              <a:rPr kumimoji="0" lang="en-US" sz="24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Deputy PM </a:t>
            </a:r>
          </a:p>
        </p:txBody>
      </p:sp>
    </p:spTree>
    <p:extLst>
      <p:ext uri="{BB962C8B-B14F-4D97-AF65-F5344CB8AC3E}">
        <p14:creationId xmlns:p14="http://schemas.microsoft.com/office/powerpoint/2010/main" val="22652677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6C211-A763-7323-1136-51198FC0795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BC9706A-B707-8958-AA63-0C83F454B4F3}"/>
              </a:ext>
            </a:extLst>
          </p:cNvPr>
          <p:cNvSpPr txBox="1"/>
          <p:nvPr/>
        </p:nvSpPr>
        <p:spPr>
          <a:xfrm>
            <a:off x="0" y="2422585"/>
            <a:ext cx="12192000" cy="1815882"/>
          </a:xfrm>
          <a:prstGeom prst="rect">
            <a:avLst/>
          </a:prstGeom>
          <a:solidFill>
            <a:schemeClr val="accent1">
              <a:lumMod val="75000"/>
            </a:schemeClr>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a:p>
            <a:pPr lvl="1" algn="ctr">
              <a:defRPr/>
            </a:pPr>
            <a:r>
              <a:rPr lang="en-US" sz="4800" b="1" dirty="0">
                <a:solidFill>
                  <a:prstClr val="white"/>
                </a:solidFill>
                <a:latin typeface="Aptos Display" panose="020B0004020202020204" pitchFamily="34" charset="0"/>
              </a:rPr>
              <a:t>Training Exercises</a:t>
            </a:r>
          </a:p>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p:txBody>
      </p:sp>
    </p:spTree>
    <p:extLst>
      <p:ext uri="{BB962C8B-B14F-4D97-AF65-F5344CB8AC3E}">
        <p14:creationId xmlns:p14="http://schemas.microsoft.com/office/powerpoint/2010/main" val="29101652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F6F2B-CCE7-67FB-10AA-EF48DB0084C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4319552-DD45-ED48-124C-C47A71794D89}"/>
              </a:ext>
            </a:extLst>
          </p:cNvPr>
          <p:cNvSpPr txBox="1"/>
          <p:nvPr/>
        </p:nvSpPr>
        <p:spPr>
          <a:xfrm>
            <a:off x="0" y="217461"/>
            <a:ext cx="12192000" cy="584775"/>
          </a:xfrm>
          <a:prstGeom prst="rect">
            <a:avLst/>
          </a:prstGeom>
          <a:solidFill>
            <a:schemeClr val="accent1">
              <a:lumMod val="75000"/>
            </a:schemeClr>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lang="en-US" sz="3200" b="1" dirty="0">
                <a:solidFill>
                  <a:prstClr val="white"/>
                </a:solidFill>
                <a:latin typeface="Aptos Display" panose="020B0004020202020204" pitchFamily="34" charset="0"/>
              </a:rPr>
              <a:t>FAST Training Exercises</a:t>
            </a:r>
            <a:endPar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p:txBody>
      </p:sp>
      <p:sp>
        <p:nvSpPr>
          <p:cNvPr id="19" name="TextBox 18">
            <a:extLst>
              <a:ext uri="{FF2B5EF4-FFF2-40B4-BE49-F238E27FC236}">
                <a16:creationId xmlns:a16="http://schemas.microsoft.com/office/drawing/2014/main" id="{E1678EA5-0D4C-229A-FD3F-AC79AFF64160}"/>
              </a:ext>
            </a:extLst>
          </p:cNvPr>
          <p:cNvSpPr txBox="1"/>
          <p:nvPr/>
        </p:nvSpPr>
        <p:spPr>
          <a:xfrm>
            <a:off x="304068" y="1200550"/>
            <a:ext cx="4278562" cy="2492990"/>
          </a:xfrm>
          <a:prstGeom prst="rect">
            <a:avLst/>
          </a:prstGeom>
          <a:noFill/>
        </p:spPr>
        <p:txBody>
          <a:bodyPr wrap="square">
            <a:spAutoFit/>
          </a:bodyPr>
          <a:lstStyle/>
          <a:p>
            <a:pPr marL="0" marR="0">
              <a:buNone/>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AUS Exercise </a:t>
            </a:r>
            <a:endParaRPr lang="en-US" sz="2400" b="1" kern="100" dirty="0">
              <a:latin typeface="Aptos" panose="020B0004020202020204" pitchFamily="34" charset="0"/>
              <a:ea typeface="Aptos" panose="020B0004020202020204" pitchFamily="34" charset="0"/>
              <a:cs typeface="Times New Roman" panose="02020603050405020304" pitchFamily="18" charset="0"/>
            </a:endParaRPr>
          </a:p>
          <a:p>
            <a:pPr marL="0" marR="0">
              <a:buNone/>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buNone/>
            </a:pPr>
            <a:r>
              <a:rPr lang="en-US" kern="100" dirty="0">
                <a:effectLst/>
                <a:latin typeface="Aptos" panose="020B0004020202020204" pitchFamily="34" charset="0"/>
                <a:ea typeface="Aptos" panose="020B0004020202020204" pitchFamily="34" charset="0"/>
                <a:cs typeface="Times New Roman" panose="02020603050405020304" pitchFamily="18" charset="0"/>
              </a:rPr>
              <a:t>June 2, 2026 / 9-12pm </a:t>
            </a:r>
          </a:p>
          <a:p>
            <a:pPr marL="0" marR="0">
              <a:buNone/>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buNone/>
            </a:pPr>
            <a:r>
              <a:rPr lang="en-US" i="1" kern="100" dirty="0">
                <a:effectLst/>
                <a:latin typeface="Aptos" panose="020B0004020202020204" pitchFamily="34" charset="0"/>
                <a:ea typeface="Aptos" panose="020B0004020202020204" pitchFamily="34" charset="0"/>
                <a:cs typeface="Times New Roman" panose="02020603050405020304" pitchFamily="18" charset="0"/>
              </a:rPr>
              <a:t>Districts: Waco, San Antonio, Bastrop, SOC, Austin, Kerrville, H&amp;H</a:t>
            </a:r>
          </a:p>
          <a:p>
            <a:pPr marL="0" marR="0">
              <a:buNone/>
            </a:pP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r>
              <a:rPr lang="en-US" sz="2000" kern="100" dirty="0">
                <a:effectLst/>
                <a:latin typeface="Aptos" panose="020B0004020202020204" pitchFamily="34" charset="0"/>
                <a:ea typeface="Aptos" panose="020B0004020202020204" pitchFamily="34" charset="0"/>
                <a:cs typeface="Times New Roman" panose="02020603050405020304" pitchFamily="18" charset="0"/>
              </a:rPr>
              <a:t>Number of Participants: </a:t>
            </a:r>
            <a:r>
              <a:rPr lang="en-US" sz="2000" b="1" kern="100" dirty="0">
                <a:effectLst/>
                <a:latin typeface="Aptos" panose="020B0004020202020204" pitchFamily="34" charset="0"/>
                <a:ea typeface="Aptos" panose="020B0004020202020204" pitchFamily="34" charset="0"/>
                <a:cs typeface="Times New Roman" panose="02020603050405020304" pitchFamily="18" charset="0"/>
              </a:rPr>
              <a:t>28</a:t>
            </a:r>
          </a:p>
          <a:p>
            <a:r>
              <a:rPr lang="en-US" sz="2000" kern="100" dirty="0">
                <a:effectLst/>
                <a:latin typeface="Aptos" panose="020B0004020202020204" pitchFamily="34" charset="0"/>
                <a:ea typeface="Aptos" panose="020B0004020202020204" pitchFamily="34" charset="0"/>
                <a:cs typeface="Times New Roman" panose="02020603050405020304" pitchFamily="18" charset="0"/>
              </a:rPr>
              <a:t>Number of Feedback Surveys: </a:t>
            </a:r>
            <a:r>
              <a:rPr lang="en-US" sz="2000" b="1" kern="100" dirty="0">
                <a:effectLst/>
                <a:latin typeface="Aptos" panose="020B0004020202020204" pitchFamily="34" charset="0"/>
                <a:ea typeface="Aptos" panose="020B0004020202020204" pitchFamily="34" charset="0"/>
                <a:cs typeface="Times New Roman" panose="02020603050405020304" pitchFamily="18" charset="0"/>
              </a:rPr>
              <a:t>24</a:t>
            </a:r>
          </a:p>
        </p:txBody>
      </p:sp>
      <p:sp>
        <p:nvSpPr>
          <p:cNvPr id="21" name="TextBox 20">
            <a:extLst>
              <a:ext uri="{FF2B5EF4-FFF2-40B4-BE49-F238E27FC236}">
                <a16:creationId xmlns:a16="http://schemas.microsoft.com/office/drawing/2014/main" id="{EE25707A-B342-6441-DD11-9BEABCCEA4B2}"/>
              </a:ext>
            </a:extLst>
          </p:cNvPr>
          <p:cNvSpPr txBox="1"/>
          <p:nvPr/>
        </p:nvSpPr>
        <p:spPr>
          <a:xfrm>
            <a:off x="4736987" y="1200550"/>
            <a:ext cx="3951770" cy="2492990"/>
          </a:xfrm>
          <a:prstGeom prst="rect">
            <a:avLst/>
          </a:prstGeom>
          <a:noFill/>
        </p:spPr>
        <p:txBody>
          <a:bodyPr wrap="square">
            <a:spAutoFit/>
          </a:bodyPr>
          <a:lstStyle/>
          <a:p>
            <a:pPr marL="0" marR="0">
              <a:buNone/>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HOU Exercise </a:t>
            </a:r>
          </a:p>
          <a:p>
            <a:pPr marL="0" marR="0">
              <a:buNone/>
            </a:pPr>
            <a:endParaRPr lang="en-US" sz="1000" b="1" kern="100" dirty="0">
              <a:latin typeface="Aptos" panose="020B0004020202020204" pitchFamily="34" charset="0"/>
              <a:ea typeface="Aptos" panose="020B0004020202020204" pitchFamily="34" charset="0"/>
              <a:cs typeface="Times New Roman" panose="02020603050405020304" pitchFamily="18" charset="0"/>
            </a:endParaRPr>
          </a:p>
          <a:p>
            <a:pPr marL="0" marR="0">
              <a:buNone/>
            </a:pPr>
            <a:r>
              <a:rPr lang="en-US" kern="100" dirty="0">
                <a:effectLst/>
                <a:latin typeface="Aptos" panose="020B0004020202020204" pitchFamily="34" charset="0"/>
                <a:ea typeface="Aptos" panose="020B0004020202020204" pitchFamily="34" charset="0"/>
                <a:cs typeface="Times New Roman" panose="02020603050405020304" pitchFamily="18" charset="0"/>
              </a:rPr>
              <a:t>June 10, 2026 / 1-4pm </a:t>
            </a:r>
          </a:p>
          <a:p>
            <a:pPr marL="0" marR="0">
              <a:buNone/>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buNone/>
            </a:pPr>
            <a:r>
              <a:rPr lang="en-US" i="1" kern="100" dirty="0">
                <a:effectLst/>
                <a:latin typeface="Aptos" panose="020B0004020202020204" pitchFamily="34" charset="0"/>
                <a:ea typeface="Aptos" panose="020B0004020202020204" pitchFamily="34" charset="0"/>
                <a:cs typeface="Times New Roman" panose="02020603050405020304" pitchFamily="18" charset="0"/>
              </a:rPr>
              <a:t>Districts: Houston,</a:t>
            </a:r>
            <a:r>
              <a:rPr lang="en-US" i="1" kern="100" dirty="0">
                <a:solidFill>
                  <a:srgbClr val="000000"/>
                </a:solidFill>
                <a:effectLst/>
                <a:latin typeface="Aptos Display" panose="020B0004020202020204" pitchFamily="34" charset="0"/>
                <a:ea typeface="Aptos" panose="020B0004020202020204" pitchFamily="34" charset="0"/>
                <a:cs typeface="Aptos Display" panose="020B0004020202020204" pitchFamily="34" charset="0"/>
              </a:rPr>
              <a:t> Montgomery, Beaumont, Bryan, Yoakum </a:t>
            </a:r>
          </a:p>
          <a:p>
            <a:pPr marL="0" marR="0">
              <a:buNone/>
            </a:pP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r>
              <a:rPr lang="en-US" sz="2000" kern="100" dirty="0">
                <a:effectLst/>
                <a:latin typeface="Aptos" panose="020B0004020202020204" pitchFamily="34" charset="0"/>
                <a:ea typeface="Aptos" panose="020B0004020202020204" pitchFamily="34" charset="0"/>
                <a:cs typeface="Times New Roman" panose="02020603050405020304" pitchFamily="18" charset="0"/>
              </a:rPr>
              <a:t>Number of Participants: </a:t>
            </a:r>
            <a:r>
              <a:rPr lang="en-US" sz="2000" b="1" kern="100" dirty="0">
                <a:effectLst/>
                <a:latin typeface="Aptos" panose="020B0004020202020204" pitchFamily="34" charset="0"/>
                <a:ea typeface="Aptos" panose="020B0004020202020204" pitchFamily="34" charset="0"/>
                <a:cs typeface="Times New Roman" panose="02020603050405020304" pitchFamily="18" charset="0"/>
              </a:rPr>
              <a:t>21</a:t>
            </a:r>
          </a:p>
          <a:p>
            <a:r>
              <a:rPr lang="en-US" sz="2000" kern="100" dirty="0">
                <a:effectLst/>
                <a:latin typeface="Aptos" panose="020B0004020202020204" pitchFamily="34" charset="0"/>
                <a:ea typeface="Aptos" panose="020B0004020202020204" pitchFamily="34" charset="0"/>
                <a:cs typeface="Times New Roman" panose="02020603050405020304" pitchFamily="18" charset="0"/>
              </a:rPr>
              <a:t>Number of Feedback Surveys: </a:t>
            </a:r>
            <a:r>
              <a:rPr lang="en-US" sz="2000" b="1" kern="100" dirty="0">
                <a:effectLst/>
                <a:latin typeface="Aptos" panose="020B0004020202020204" pitchFamily="34" charset="0"/>
                <a:ea typeface="Aptos" panose="020B0004020202020204" pitchFamily="34" charset="0"/>
                <a:cs typeface="Times New Roman" panose="02020603050405020304" pitchFamily="18" charset="0"/>
              </a:rPr>
              <a:t>11</a:t>
            </a:r>
          </a:p>
        </p:txBody>
      </p:sp>
      <p:pic>
        <p:nvPicPr>
          <p:cNvPr id="23" name="Picture 22">
            <a:extLst>
              <a:ext uri="{FF2B5EF4-FFF2-40B4-BE49-F238E27FC236}">
                <a16:creationId xmlns:a16="http://schemas.microsoft.com/office/drawing/2014/main" id="{E6660545-E9C8-6E40-DCD8-FE280921ACC2}"/>
              </a:ext>
            </a:extLst>
          </p:cNvPr>
          <p:cNvPicPr>
            <a:picLocks noChangeAspect="1"/>
          </p:cNvPicPr>
          <p:nvPr/>
        </p:nvPicPr>
        <p:blipFill>
          <a:blip r:embed="rId3">
            <a:extLst>
              <a:ext uri="{28A0092B-C50C-407E-A947-70E740481C1C}">
                <a14:useLocalDpi xmlns:a14="http://schemas.microsoft.com/office/drawing/2010/main" val="0"/>
              </a:ext>
            </a:extLst>
          </a:blip>
          <a:srcRect t="26340"/>
          <a:stretch>
            <a:fillRect/>
          </a:stretch>
        </p:blipFill>
        <p:spPr>
          <a:xfrm>
            <a:off x="1781954" y="4503471"/>
            <a:ext cx="3796372" cy="2097322"/>
          </a:xfrm>
          <a:prstGeom prst="rect">
            <a:avLst/>
          </a:prstGeom>
        </p:spPr>
      </p:pic>
      <p:pic>
        <p:nvPicPr>
          <p:cNvPr id="25" name="Picture 24">
            <a:extLst>
              <a:ext uri="{FF2B5EF4-FFF2-40B4-BE49-F238E27FC236}">
                <a16:creationId xmlns:a16="http://schemas.microsoft.com/office/drawing/2014/main" id="{24923236-8ECB-0DDC-E7A4-A1ED7C575AD8}"/>
              </a:ext>
            </a:extLst>
          </p:cNvPr>
          <p:cNvPicPr>
            <a:picLocks noChangeAspect="1"/>
          </p:cNvPicPr>
          <p:nvPr/>
        </p:nvPicPr>
        <p:blipFill>
          <a:blip r:embed="rId4">
            <a:extLst>
              <a:ext uri="{28A0092B-C50C-407E-A947-70E740481C1C}">
                <a14:useLocalDpi xmlns:a14="http://schemas.microsoft.com/office/drawing/2010/main" val="0"/>
              </a:ext>
            </a:extLst>
          </a:blip>
          <a:srcRect l="4451" t="16204" b="5757"/>
          <a:stretch>
            <a:fillRect/>
          </a:stretch>
        </p:blipFill>
        <p:spPr>
          <a:xfrm>
            <a:off x="5926113" y="4503469"/>
            <a:ext cx="3423903" cy="2097321"/>
          </a:xfrm>
          <a:prstGeom prst="rect">
            <a:avLst/>
          </a:prstGeom>
        </p:spPr>
      </p:pic>
      <p:sp>
        <p:nvSpPr>
          <p:cNvPr id="4" name="TextBox 3">
            <a:extLst>
              <a:ext uri="{FF2B5EF4-FFF2-40B4-BE49-F238E27FC236}">
                <a16:creationId xmlns:a16="http://schemas.microsoft.com/office/drawing/2014/main" id="{D01FCA0E-51CD-9BF1-2EEA-55453FB38C55}"/>
              </a:ext>
            </a:extLst>
          </p:cNvPr>
          <p:cNvSpPr txBox="1"/>
          <p:nvPr/>
        </p:nvSpPr>
        <p:spPr>
          <a:xfrm>
            <a:off x="8916684" y="1200550"/>
            <a:ext cx="3348886" cy="1600438"/>
          </a:xfrm>
          <a:prstGeom prst="rect">
            <a:avLst/>
          </a:prstGeom>
          <a:noFill/>
        </p:spPr>
        <p:txBody>
          <a:bodyPr wrap="square">
            <a:spAutoFit/>
          </a:bodyPr>
          <a:lstStyle/>
          <a:p>
            <a:pPr marL="0" marR="0">
              <a:buNone/>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FTW Exercise </a:t>
            </a:r>
          </a:p>
          <a:p>
            <a:pPr marL="0" marR="0">
              <a:buNone/>
            </a:pPr>
            <a:endParaRPr lang="en-US" sz="1000" b="1" kern="100" dirty="0">
              <a:latin typeface="Aptos" panose="020B0004020202020204" pitchFamily="34" charset="0"/>
              <a:ea typeface="Aptos" panose="020B0004020202020204" pitchFamily="34" charset="0"/>
              <a:cs typeface="Times New Roman" panose="02020603050405020304" pitchFamily="18" charset="0"/>
            </a:endParaRPr>
          </a:p>
          <a:p>
            <a:pPr marL="0" marR="0">
              <a:buNone/>
            </a:pPr>
            <a:r>
              <a:rPr lang="en-US" kern="100" dirty="0">
                <a:effectLst/>
                <a:latin typeface="Aptos" panose="020B0004020202020204" pitchFamily="34" charset="0"/>
                <a:ea typeface="Aptos" panose="020B0004020202020204" pitchFamily="34" charset="0"/>
                <a:cs typeface="Times New Roman" panose="02020603050405020304" pitchFamily="18" charset="0"/>
              </a:rPr>
              <a:t>July 28, 2026 / 1-4pm </a:t>
            </a:r>
          </a:p>
          <a:p>
            <a:pPr marL="0" marR="0">
              <a:buNone/>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buNone/>
            </a:pPr>
            <a:r>
              <a:rPr lang="en-US" i="1" kern="100" dirty="0">
                <a:effectLst/>
                <a:latin typeface="Aptos" panose="020B0004020202020204" pitchFamily="34" charset="0"/>
                <a:ea typeface="Aptos" panose="020B0004020202020204" pitchFamily="34" charset="0"/>
                <a:cs typeface="Times New Roman" panose="02020603050405020304" pitchFamily="18" charset="0"/>
              </a:rPr>
              <a:t>Districts: Ft Worth, Dallas, Wichita Falls, Waco, Paris </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p:txBody>
      </p:sp>
      <p:cxnSp>
        <p:nvCxnSpPr>
          <p:cNvPr id="6" name="Straight Connector 5">
            <a:extLst>
              <a:ext uri="{FF2B5EF4-FFF2-40B4-BE49-F238E27FC236}">
                <a16:creationId xmlns:a16="http://schemas.microsoft.com/office/drawing/2014/main" id="{8F9A8A7E-7820-8C1D-E7F6-6FBC04740913}"/>
              </a:ext>
            </a:extLst>
          </p:cNvPr>
          <p:cNvCxnSpPr/>
          <p:nvPr/>
        </p:nvCxnSpPr>
        <p:spPr>
          <a:xfrm>
            <a:off x="4445876" y="1200550"/>
            <a:ext cx="0" cy="238347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9299706-77CF-BD01-1356-E9F450C74AC5}"/>
              </a:ext>
            </a:extLst>
          </p:cNvPr>
          <p:cNvCxnSpPr/>
          <p:nvPr/>
        </p:nvCxnSpPr>
        <p:spPr>
          <a:xfrm>
            <a:off x="8672992" y="1255306"/>
            <a:ext cx="0" cy="238347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78459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F8621-B34F-6425-5293-8B04B85373B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7C094B3-5B31-F472-42CC-F201EB499CD1}"/>
              </a:ext>
            </a:extLst>
          </p:cNvPr>
          <p:cNvSpPr/>
          <p:nvPr/>
        </p:nvSpPr>
        <p:spPr>
          <a:xfrm>
            <a:off x="6163283" y="1190211"/>
            <a:ext cx="5555754" cy="1763196"/>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76899A2-FB6B-7FC9-3472-61FE304C4235}"/>
              </a:ext>
            </a:extLst>
          </p:cNvPr>
          <p:cNvSpPr/>
          <p:nvPr/>
        </p:nvSpPr>
        <p:spPr>
          <a:xfrm>
            <a:off x="6163282" y="3179243"/>
            <a:ext cx="5555753" cy="2383435"/>
          </a:xfrm>
          <a:prstGeom prst="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B5C0D91-4F84-F856-7AA8-3EB9BC2BA841}"/>
              </a:ext>
            </a:extLst>
          </p:cNvPr>
          <p:cNvSpPr/>
          <p:nvPr/>
        </p:nvSpPr>
        <p:spPr>
          <a:xfrm>
            <a:off x="746234" y="3179244"/>
            <a:ext cx="5118538" cy="2383434"/>
          </a:xfrm>
          <a:prstGeom prst="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5F8A2F0E-B111-23FA-E424-258E2EA42BC5}"/>
              </a:ext>
            </a:extLst>
          </p:cNvPr>
          <p:cNvSpPr/>
          <p:nvPr/>
        </p:nvSpPr>
        <p:spPr>
          <a:xfrm>
            <a:off x="746234" y="1190211"/>
            <a:ext cx="5118538" cy="1763196"/>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5117E86-BC96-C70E-DEE7-51FCC8871085}"/>
              </a:ext>
            </a:extLst>
          </p:cNvPr>
          <p:cNvSpPr txBox="1"/>
          <p:nvPr/>
        </p:nvSpPr>
        <p:spPr>
          <a:xfrm>
            <a:off x="0" y="217461"/>
            <a:ext cx="12192000" cy="584775"/>
          </a:xfrm>
          <a:prstGeom prst="rect">
            <a:avLst/>
          </a:prstGeom>
          <a:solidFill>
            <a:schemeClr val="accent1">
              <a:lumMod val="75000"/>
            </a:schemeClr>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lang="en-US" sz="3200" b="1" dirty="0">
                <a:solidFill>
                  <a:prstClr val="white"/>
                </a:solidFill>
                <a:latin typeface="Aptos Display" panose="020B0004020202020204" pitchFamily="34" charset="0"/>
              </a:rPr>
              <a:t>Feedback</a:t>
            </a:r>
            <a:endPar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p:txBody>
      </p:sp>
      <p:sp>
        <p:nvSpPr>
          <p:cNvPr id="11" name="TextBox 10">
            <a:extLst>
              <a:ext uri="{FF2B5EF4-FFF2-40B4-BE49-F238E27FC236}">
                <a16:creationId xmlns:a16="http://schemas.microsoft.com/office/drawing/2014/main" id="{345EACC6-FF4D-ED79-0DCA-3D9D67149322}"/>
              </a:ext>
            </a:extLst>
          </p:cNvPr>
          <p:cNvSpPr txBox="1"/>
          <p:nvPr/>
        </p:nvSpPr>
        <p:spPr>
          <a:xfrm>
            <a:off x="917164" y="1190211"/>
            <a:ext cx="5031836" cy="5204502"/>
          </a:xfrm>
          <a:prstGeom prst="rect">
            <a:avLst/>
          </a:prstGeom>
          <a:noFill/>
        </p:spPr>
        <p:txBody>
          <a:bodyPr wrap="square">
            <a:spAutoFit/>
          </a:bodyPr>
          <a:lstStyle/>
          <a:p>
            <a:pPr marL="0" marR="0">
              <a:lnSpc>
                <a:spcPct val="115000"/>
              </a:lnSpc>
              <a:spcAft>
                <a:spcPts val="800"/>
              </a:spcAft>
              <a:buNone/>
            </a:pPr>
            <a:r>
              <a:rPr lang="en-US" sz="20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Overall Likes: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indent="-342900">
              <a:buFont typeface="Symbol" panose="05050102010706020507" pitchFamily="18" charset="2"/>
              <a:buChar char=""/>
            </a:pPr>
            <a:r>
              <a:rPr lang="en-US" kern="100" dirty="0">
                <a:latin typeface="Aptos" panose="020B0004020202020204" pitchFamily="34" charset="0"/>
                <a:cs typeface="Times New Roman" panose="02020603050405020304" pitchFamily="18" charset="0"/>
              </a:rPr>
              <a:t>Ease of use</a:t>
            </a:r>
          </a:p>
          <a:p>
            <a:pPr marL="342900" indent="-342900">
              <a:buFont typeface="Symbol" panose="05050102010706020507" pitchFamily="18" charset="2"/>
              <a:buChar char=""/>
            </a:pPr>
            <a:r>
              <a:rPr lang="en-US" kern="100" dirty="0">
                <a:latin typeface="Aptos" panose="020B0004020202020204" pitchFamily="34" charset="0"/>
                <a:cs typeface="Times New Roman" panose="02020603050405020304" pitchFamily="18" charset="0"/>
              </a:rPr>
              <a:t>State-wide situational awareness</a:t>
            </a:r>
          </a:p>
          <a:p>
            <a:pPr marL="342900" indent="-342900">
              <a:buFont typeface="Symbol" panose="05050102010706020507" pitchFamily="18" charset="2"/>
              <a:buChar char=""/>
            </a:pPr>
            <a:r>
              <a:rPr lang="en-US" kern="100" dirty="0">
                <a:latin typeface="Aptos" panose="020B0004020202020204" pitchFamily="34" charset="0"/>
                <a:cs typeface="Times New Roman" panose="02020603050405020304" pitchFamily="18" charset="0"/>
              </a:rPr>
              <a:t>Ability to predict impact on roads &amp; bridges </a:t>
            </a:r>
          </a:p>
          <a:p>
            <a:pPr marL="342900" indent="-342900">
              <a:buFont typeface="Symbol" panose="05050102010706020507" pitchFamily="18" charset="2"/>
              <a:buChar char=""/>
            </a:pPr>
            <a:r>
              <a:rPr lang="en-US" kern="100" dirty="0">
                <a:latin typeface="Aptos" panose="020B0004020202020204" pitchFamily="34" charset="0"/>
                <a:cs typeface="Times New Roman" panose="02020603050405020304" pitchFamily="18" charset="0"/>
              </a:rPr>
              <a:t>Historical view</a:t>
            </a:r>
          </a:p>
          <a:p>
            <a:pPr marL="0" marR="0">
              <a:lnSpc>
                <a:spcPct val="115000"/>
              </a:lnSpc>
              <a:spcAft>
                <a:spcPts val="800"/>
              </a:spcAft>
              <a:buNone/>
            </a:pPr>
            <a:r>
              <a:rPr lang="en-US" sz="20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20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Overall Requests: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Separate On/Off System bridges &amp; Roads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Improve delay in Forecast</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Filtering</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Street Names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Notification</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E12662A7-E167-E7E4-07FB-C4FC0A0B47EC}"/>
              </a:ext>
            </a:extLst>
          </p:cNvPr>
          <p:cNvSpPr txBox="1"/>
          <p:nvPr/>
        </p:nvSpPr>
        <p:spPr>
          <a:xfrm>
            <a:off x="6329995" y="1171732"/>
            <a:ext cx="6274252" cy="4390946"/>
          </a:xfrm>
          <a:prstGeom prst="rect">
            <a:avLst/>
          </a:prstGeom>
          <a:noFill/>
        </p:spPr>
        <p:txBody>
          <a:bodyPr wrap="square">
            <a:spAutoFit/>
          </a:bodyPr>
          <a:lstStyle/>
          <a:p>
            <a:pPr marL="0" marR="0">
              <a:lnSpc>
                <a:spcPct val="115000"/>
              </a:lnSpc>
              <a:spcAft>
                <a:spcPts val="800"/>
              </a:spcAft>
              <a:buNone/>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Overall Dislikes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Delay in forecast</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No ability to filter on/off system bridges &amp; roads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Want TxDOT street types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Font typeface="Symbol" panose="05050102010706020507" pitchFamily="18" charset="2"/>
              <a:buChar char=""/>
            </a:pPr>
            <a:r>
              <a:rPr lang="en-US" kern="100" dirty="0">
                <a:latin typeface="Aptos" panose="020B0004020202020204" pitchFamily="34" charset="0"/>
                <a:cs typeface="Times New Roman" panose="02020603050405020304" pitchFamily="18" charset="0"/>
              </a:rPr>
              <a:t>Need better street labeling</a:t>
            </a:r>
          </a:p>
          <a:p>
            <a:pPr marL="0" marR="0">
              <a:buNone/>
            </a:pPr>
            <a:r>
              <a:rPr lang="en-US" kern="100" dirty="0">
                <a:latin typeface="Aptos" panose="020B0004020202020204" pitchFamily="34" charset="0"/>
                <a:cs typeface="Times New Roman" panose="02020603050405020304" pitchFamily="18" charset="0"/>
              </a:rPr>
              <a:t> </a:t>
            </a:r>
          </a:p>
          <a:p>
            <a:pPr marL="0" marR="0">
              <a:buNone/>
            </a:pPr>
            <a:endParaRPr lang="en-US" sz="1200" kern="100" dirty="0">
              <a:latin typeface="Aptos" panose="020B0004020202020204" pitchFamily="34" charset="0"/>
              <a:cs typeface="Times New Roman" panose="02020603050405020304" pitchFamily="18" charset="0"/>
            </a:endParaRPr>
          </a:p>
          <a:p>
            <a:pPr marL="0" marR="0">
              <a:lnSpc>
                <a:spcPct val="115000"/>
              </a:lnSpc>
              <a:spcAft>
                <a:spcPts val="800"/>
              </a:spcAft>
              <a:buNone/>
            </a:pPr>
            <a:r>
              <a:rPr lang="en-US" sz="2000" b="1" kern="100" dirty="0">
                <a:solidFill>
                  <a:srgbClr val="000000"/>
                </a:solidFill>
                <a:latin typeface="Aptos" panose="020B0004020202020204" pitchFamily="34" charset="0"/>
                <a:cs typeface="Times New Roman" panose="02020603050405020304" pitchFamily="18" charset="0"/>
              </a:rPr>
              <a:t>Overall Improvement Ideas:</a:t>
            </a:r>
          </a:p>
          <a:p>
            <a:pPr marL="342900" marR="0" lvl="0" indent="-342900">
              <a:buFont typeface="Symbol" panose="05050102010706020507" pitchFamily="18" charset="2"/>
              <a:buChar char=""/>
            </a:pPr>
            <a:r>
              <a:rPr lang="en-US" kern="100" dirty="0">
                <a:latin typeface="Aptos" panose="020B0004020202020204" pitchFamily="34" charset="0"/>
                <a:cs typeface="Times New Roman" panose="02020603050405020304" pitchFamily="18" charset="0"/>
              </a:rPr>
              <a:t>Include scour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bridges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Symbology changes (no black)</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Real-time forecast</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Improved historical functionality</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Accuracy</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Customization</a:t>
            </a:r>
            <a:endParaRPr lang="en-US" dirty="0"/>
          </a:p>
        </p:txBody>
      </p:sp>
      <p:sp>
        <p:nvSpPr>
          <p:cNvPr id="3" name="TextBox 2">
            <a:extLst>
              <a:ext uri="{FF2B5EF4-FFF2-40B4-BE49-F238E27FC236}">
                <a16:creationId xmlns:a16="http://schemas.microsoft.com/office/drawing/2014/main" id="{C9E9BF8F-C102-0DD4-E83A-4C8BD79EAAFF}"/>
              </a:ext>
            </a:extLst>
          </p:cNvPr>
          <p:cNvSpPr txBox="1"/>
          <p:nvPr/>
        </p:nvSpPr>
        <p:spPr>
          <a:xfrm>
            <a:off x="703087" y="5950653"/>
            <a:ext cx="11253816" cy="923330"/>
          </a:xfrm>
          <a:prstGeom prst="rect">
            <a:avLst/>
          </a:prstGeom>
          <a:noFill/>
        </p:spPr>
        <p:txBody>
          <a:bodyPr wrap="square" rtlCol="0">
            <a:spAutoFit/>
          </a:bodyPr>
          <a:lstStyle/>
          <a:p>
            <a:r>
              <a:rPr lang="en-US" b="1" i="1" dirty="0"/>
              <a:t>Feedback</a:t>
            </a:r>
            <a:r>
              <a:rPr lang="en-US" dirty="0"/>
              <a:t> –Team will categorize all the feedback from the exercises. From there, will determine which ones are actionable and then seek guidance from TxDOT on prioritizing the actionable list.  </a:t>
            </a:r>
          </a:p>
          <a:p>
            <a:endParaRPr lang="en-US" dirty="0"/>
          </a:p>
        </p:txBody>
      </p:sp>
    </p:spTree>
    <p:extLst>
      <p:ext uri="{BB962C8B-B14F-4D97-AF65-F5344CB8AC3E}">
        <p14:creationId xmlns:p14="http://schemas.microsoft.com/office/powerpoint/2010/main" val="24209476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AE9C0-2E3D-35B4-229E-CCBCEC7E9F3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D5A7461-15C8-BC49-2544-B94D3F357DF0}"/>
              </a:ext>
            </a:extLst>
          </p:cNvPr>
          <p:cNvSpPr txBox="1"/>
          <p:nvPr/>
        </p:nvSpPr>
        <p:spPr>
          <a:xfrm>
            <a:off x="0" y="2422585"/>
            <a:ext cx="12192000" cy="1815882"/>
          </a:xfrm>
          <a:prstGeom prst="rect">
            <a:avLst/>
          </a:prstGeom>
          <a:solidFill>
            <a:schemeClr val="accent1">
              <a:lumMod val="75000"/>
            </a:schemeClr>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rPr>
              <a:t>FAST Application</a:t>
            </a:r>
          </a:p>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p:txBody>
      </p:sp>
    </p:spTree>
    <p:extLst>
      <p:ext uri="{BB962C8B-B14F-4D97-AF65-F5344CB8AC3E}">
        <p14:creationId xmlns:p14="http://schemas.microsoft.com/office/powerpoint/2010/main" val="38716728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280490268" name="Content Placeholder 2"/>
          <p:cNvSpPr>
            <a:spLocks noGrp="1"/>
          </p:cNvSpPr>
          <p:nvPr>
            <p:ph idx="1"/>
          </p:nvPr>
        </p:nvSpPr>
        <p:spPr bwMode="auto">
          <a:xfrm>
            <a:off x="428296" y="1015810"/>
            <a:ext cx="4963122" cy="5624729"/>
          </a:xfrm>
        </p:spPr>
        <p:txBody>
          <a:bodyPr vertOverflow="overflow" horzOverflow="overflow" vert="horz" wrap="square" lIns="91440" tIns="45720" rIns="91440" bIns="45720" numCol="1" spcCol="0" rtlCol="0" fromWordArt="0" anchor="t" anchorCtr="0" forceAA="0" compatLnSpc="0">
            <a:normAutofit fontScale="97500" lnSpcReduction="10000"/>
          </a:bodyPr>
          <a:lstStyle/>
          <a:p>
            <a:pPr>
              <a:defRPr/>
            </a:pPr>
            <a:r>
              <a:rPr b="1" dirty="0"/>
              <a:t>Map updates:</a:t>
            </a:r>
          </a:p>
          <a:p>
            <a:pPr marL="798513" lvl="1" indent="-341313">
              <a:buFont typeface="Wingdings" panose="05000000000000000000" pitchFamily="2" charset="2"/>
              <a:buChar char="ü"/>
              <a:defRPr/>
            </a:pPr>
            <a:r>
              <a:rPr dirty="0"/>
              <a:t>Lookback of past 24 hours</a:t>
            </a:r>
          </a:p>
          <a:p>
            <a:pPr marL="798513" lvl="1" indent="-341313">
              <a:buFont typeface="Wingdings" panose="05000000000000000000" pitchFamily="2" charset="2"/>
              <a:buChar char="ü"/>
              <a:defRPr/>
            </a:pPr>
            <a:r>
              <a:rPr dirty="0"/>
              <a:t>Simulation mode</a:t>
            </a:r>
          </a:p>
          <a:p>
            <a:pPr marL="798513" lvl="1" indent="-341313">
              <a:buFont typeface="Wingdings" panose="05000000000000000000" pitchFamily="2" charset="2"/>
              <a:buChar char="ü"/>
              <a:defRPr/>
            </a:pPr>
            <a:r>
              <a:rPr dirty="0"/>
              <a:t>Embedded cross section plots</a:t>
            </a:r>
            <a:endParaRPr lang="en-US" dirty="0"/>
          </a:p>
          <a:p>
            <a:pPr marL="457200" lvl="1" indent="0">
              <a:buNone/>
              <a:defRPr/>
            </a:pPr>
            <a:endParaRPr dirty="0"/>
          </a:p>
          <a:p>
            <a:pPr lvl="0">
              <a:defRPr/>
            </a:pPr>
            <a:r>
              <a:rPr b="1" dirty="0"/>
              <a:t>Separate deployments of FAST:</a:t>
            </a:r>
          </a:p>
          <a:p>
            <a:pPr marL="798513" lvl="1" indent="-341313">
              <a:buFont typeface="Wingdings" panose="05000000000000000000" pitchFamily="2" charset="2"/>
              <a:buChar char="ü"/>
              <a:defRPr/>
            </a:pPr>
            <a:r>
              <a:rPr dirty="0"/>
              <a:t>Evaluation (Production)</a:t>
            </a:r>
          </a:p>
          <a:p>
            <a:pPr marL="798513" lvl="1" indent="-341313">
              <a:buFont typeface="Wingdings" panose="05000000000000000000" pitchFamily="2" charset="2"/>
              <a:buChar char="ü"/>
              <a:defRPr/>
            </a:pPr>
            <a:r>
              <a:rPr dirty="0"/>
              <a:t>Development</a:t>
            </a:r>
          </a:p>
          <a:p>
            <a:pPr marL="798513" lvl="1" indent="-341313">
              <a:buFont typeface="Wingdings" panose="05000000000000000000" pitchFamily="2" charset="2"/>
              <a:buChar char="ü"/>
              <a:defRPr/>
            </a:pPr>
            <a:r>
              <a:rPr dirty="0"/>
              <a:t>Trainin</a:t>
            </a:r>
            <a:r>
              <a:rPr lang="en-US" dirty="0"/>
              <a:t>g</a:t>
            </a:r>
          </a:p>
          <a:p>
            <a:pPr marL="798513" lvl="1" indent="-341313">
              <a:buFont typeface="Wingdings" panose="05000000000000000000" pitchFamily="2" charset="2"/>
              <a:buChar char="ü"/>
              <a:defRPr/>
            </a:pPr>
            <a:endParaRPr lang="en-US" dirty="0"/>
          </a:p>
          <a:p>
            <a:pPr lvl="0">
              <a:defRPr/>
            </a:pPr>
            <a:r>
              <a:rPr b="1" dirty="0"/>
              <a:t>New products:</a:t>
            </a:r>
          </a:p>
          <a:p>
            <a:pPr marL="798513" lvl="1" indent="-341313">
              <a:buFont typeface="Wingdings" panose="05000000000000000000" pitchFamily="2" charset="2"/>
              <a:buChar char="ü"/>
              <a:defRPr/>
            </a:pPr>
            <a:r>
              <a:rPr dirty="0"/>
              <a:t>Time-Lagged Ensemble forecasts – min/mean inundation maps.</a:t>
            </a:r>
          </a:p>
          <a:p>
            <a:pPr marL="798513" lvl="1" indent="-341313">
              <a:buFont typeface="Wingdings" panose="05000000000000000000" pitchFamily="2" charset="2"/>
              <a:buChar char="ü"/>
              <a:defRPr/>
            </a:pPr>
            <a:r>
              <a:rPr dirty="0"/>
              <a:t>Export functionality</a:t>
            </a:r>
          </a:p>
          <a:p>
            <a:pPr lvl="0">
              <a:defRPr/>
            </a:pPr>
            <a:endParaRPr dirty="0"/>
          </a:p>
        </p:txBody>
      </p:sp>
      <p:pic>
        <p:nvPicPr>
          <p:cNvPr id="1521276605" name="Picture 1521276604"/>
          <p:cNvPicPr>
            <a:picLocks noChangeAspect="1"/>
          </p:cNvPicPr>
          <p:nvPr/>
        </p:nvPicPr>
        <p:blipFill rotWithShape="1">
          <a:blip r:embed="rId3"/>
          <a:srcRect l="1155" t="3038" r="3465" b="10410"/>
          <a:stretch/>
        </p:blipFill>
        <p:spPr bwMode="auto">
          <a:xfrm>
            <a:off x="5549462" y="4707503"/>
            <a:ext cx="6498590" cy="1570678"/>
          </a:xfrm>
          <a:prstGeom prst="rect">
            <a:avLst/>
          </a:prstGeom>
        </p:spPr>
      </p:pic>
      <p:pic>
        <p:nvPicPr>
          <p:cNvPr id="84665942" name="Picture 84665941"/>
          <p:cNvPicPr>
            <a:picLocks noChangeAspect="1"/>
          </p:cNvPicPr>
          <p:nvPr/>
        </p:nvPicPr>
        <p:blipFill rotWithShape="1">
          <a:blip r:embed="rId4"/>
          <a:stretch/>
        </p:blipFill>
        <p:spPr bwMode="auto">
          <a:xfrm>
            <a:off x="6682638" y="1277632"/>
            <a:ext cx="4963122" cy="3067513"/>
          </a:xfrm>
          <a:prstGeom prst="rect">
            <a:avLst/>
          </a:prstGeom>
        </p:spPr>
      </p:pic>
      <p:sp>
        <p:nvSpPr>
          <p:cNvPr id="3" name="TextBox 2">
            <a:extLst>
              <a:ext uri="{FF2B5EF4-FFF2-40B4-BE49-F238E27FC236}">
                <a16:creationId xmlns:a16="http://schemas.microsoft.com/office/drawing/2014/main" id="{46B5CD9C-5FF3-606A-1D02-9D3595285936}"/>
              </a:ext>
            </a:extLst>
          </p:cNvPr>
          <p:cNvSpPr txBox="1"/>
          <p:nvPr/>
        </p:nvSpPr>
        <p:spPr>
          <a:xfrm>
            <a:off x="0" y="217461"/>
            <a:ext cx="12192000" cy="584775"/>
          </a:xfrm>
          <a:prstGeom prst="rect">
            <a:avLst/>
          </a:prstGeom>
          <a:solidFill>
            <a:schemeClr val="accent1">
              <a:lumMod val="75000"/>
            </a:schemeClr>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lang="en-US" sz="3200" b="1" dirty="0">
                <a:solidFill>
                  <a:prstClr val="white"/>
                </a:solidFill>
                <a:latin typeface="Aptos Display" panose="020B0004020202020204" pitchFamily="34" charset="0"/>
              </a:rPr>
              <a:t>FAST Updates – Web Application</a:t>
            </a:r>
            <a:endPar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extBox 2">
            <a:extLst>
              <a:ext uri="{FF2B5EF4-FFF2-40B4-BE49-F238E27FC236}">
                <a16:creationId xmlns:a16="http://schemas.microsoft.com/office/drawing/2014/main" id="{8C720AA7-7DE0-54AB-2841-CAE30693ABE4}"/>
              </a:ext>
            </a:extLst>
          </p:cNvPr>
          <p:cNvSpPr txBox="1"/>
          <p:nvPr/>
        </p:nvSpPr>
        <p:spPr bwMode="auto">
          <a:xfrm>
            <a:off x="0" y="217461"/>
            <a:ext cx="12192000" cy="584775"/>
          </a:xfrm>
          <a:prstGeom prst="rect">
            <a:avLst/>
          </a:prstGeom>
          <a:solidFill>
            <a:schemeClr val="accent1">
              <a:lumMod val="75000"/>
            </a:schemeClr>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lang="en-US" sz="3200" b="1" dirty="0">
                <a:solidFill>
                  <a:prstClr val="white"/>
                </a:solidFill>
                <a:latin typeface="Aptos Display" panose="020B0004020202020204" pitchFamily="34" charset="0"/>
              </a:rPr>
              <a:t>FAST Updates – Backend</a:t>
            </a:r>
            <a:endPar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p:txBody>
      </p:sp>
      <p:pic>
        <p:nvPicPr>
          <p:cNvPr id="7" name="Picture 6">
            <a:extLst>
              <a:ext uri="{FF2B5EF4-FFF2-40B4-BE49-F238E27FC236}">
                <a16:creationId xmlns:a16="http://schemas.microsoft.com/office/drawing/2014/main" id="{995F20F4-3DBD-EFF9-BA4E-DDF0D750F84B}"/>
              </a:ext>
            </a:extLst>
          </p:cNvPr>
          <p:cNvPicPr>
            <a:picLocks noChangeAspect="1"/>
          </p:cNvPicPr>
          <p:nvPr/>
        </p:nvPicPr>
        <p:blipFill>
          <a:blip r:embed="rId3">
            <a:alphaModFix amt="38000"/>
          </a:blip>
          <a:srcRect r="24750"/>
          <a:stretch>
            <a:fillRect/>
          </a:stretch>
        </p:blipFill>
        <p:spPr>
          <a:xfrm>
            <a:off x="7343874" y="1172860"/>
            <a:ext cx="4396181" cy="4670891"/>
          </a:xfrm>
          <a:prstGeom prst="rect">
            <a:avLst/>
          </a:prstGeom>
        </p:spPr>
      </p:pic>
      <p:sp>
        <p:nvSpPr>
          <p:cNvPr id="9" name="TextBox 8">
            <a:extLst>
              <a:ext uri="{FF2B5EF4-FFF2-40B4-BE49-F238E27FC236}">
                <a16:creationId xmlns:a16="http://schemas.microsoft.com/office/drawing/2014/main" id="{E5D1EA95-3C73-1798-A67D-364F0BC3B95A}"/>
              </a:ext>
            </a:extLst>
          </p:cNvPr>
          <p:cNvSpPr txBox="1"/>
          <p:nvPr/>
        </p:nvSpPr>
        <p:spPr>
          <a:xfrm>
            <a:off x="451945" y="1033464"/>
            <a:ext cx="6358758" cy="5509200"/>
          </a:xfrm>
          <a:prstGeom prst="rect">
            <a:avLst/>
          </a:prstGeom>
          <a:noFill/>
        </p:spPr>
        <p:txBody>
          <a:bodyPr wrap="square">
            <a:spAutoFit/>
          </a:bodyPr>
          <a:lstStyle/>
          <a:p>
            <a:pPr>
              <a:defRPr/>
            </a:pPr>
            <a:r>
              <a:rPr lang="en-US" sz="2800" b="1" dirty="0"/>
              <a:t>Compute time-lagged ensembles</a:t>
            </a:r>
          </a:p>
          <a:p>
            <a:pPr marL="862013" lvl="1" indent="-404813">
              <a:buFont typeface="Wingdings" panose="05000000000000000000" pitchFamily="2" charset="2"/>
              <a:buChar char="ü"/>
              <a:defRPr/>
            </a:pPr>
            <a:r>
              <a:rPr lang="en-US" sz="2400" dirty="0"/>
              <a:t>Min / Mean / Max for the next 12 hours</a:t>
            </a:r>
          </a:p>
          <a:p>
            <a:pPr lvl="1">
              <a:buFont typeface="Wingdings" panose="05000000000000000000" pitchFamily="2" charset="2"/>
              <a:buChar char="ü"/>
              <a:defRPr/>
            </a:pPr>
            <a:endParaRPr lang="en-US" sz="2400" dirty="0"/>
          </a:p>
          <a:p>
            <a:pPr>
              <a:defRPr/>
            </a:pPr>
            <a:r>
              <a:rPr lang="en-US" sz="2800" b="1" dirty="0"/>
              <a:t>Implement first set of low water crossings</a:t>
            </a:r>
          </a:p>
          <a:p>
            <a:pPr>
              <a:defRPr/>
            </a:pPr>
            <a:endParaRPr lang="en-US" sz="2800" dirty="0"/>
          </a:p>
          <a:p>
            <a:pPr>
              <a:defRPr/>
            </a:pPr>
            <a:r>
              <a:rPr lang="en-US" sz="2800" b="1" dirty="0"/>
              <a:t>Performance improvement:</a:t>
            </a:r>
          </a:p>
          <a:p>
            <a:pPr marL="862013" lvl="1" indent="-404813">
              <a:buFont typeface="Wingdings" panose="05000000000000000000" pitchFamily="2" charset="2"/>
              <a:buChar char="ü"/>
              <a:defRPr/>
            </a:pPr>
            <a:r>
              <a:rPr lang="en-US" sz="2400" dirty="0"/>
              <a:t>Separate Input / Compute / Output tasks</a:t>
            </a:r>
          </a:p>
          <a:p>
            <a:pPr marL="862013" lvl="1" indent="-404813">
              <a:buFont typeface="Wingdings" panose="05000000000000000000" pitchFamily="2" charset="2"/>
              <a:buChar char="ü"/>
              <a:defRPr/>
            </a:pPr>
            <a:r>
              <a:rPr lang="en-US" sz="2400" dirty="0"/>
              <a:t>Use scalable workers for FAST layer generation and dispatching</a:t>
            </a:r>
          </a:p>
          <a:p>
            <a:pPr marL="862013" lvl="1" indent="-404813">
              <a:buFont typeface="Wingdings" panose="05000000000000000000" pitchFamily="2" charset="2"/>
              <a:buChar char="ü"/>
              <a:defRPr/>
            </a:pPr>
            <a:r>
              <a:rPr lang="en-US" sz="2400" dirty="0"/>
              <a:t>Use </a:t>
            </a:r>
            <a:r>
              <a:rPr lang="en-US" sz="2400" dirty="0" err="1"/>
              <a:t>FlatGeoBuf</a:t>
            </a:r>
            <a:r>
              <a:rPr lang="en-US" sz="2400" dirty="0"/>
              <a:t> output format.</a:t>
            </a:r>
          </a:p>
          <a:p>
            <a:pPr marL="862013" lvl="1" indent="-404813">
              <a:buFont typeface="Wingdings" panose="05000000000000000000" pitchFamily="2" charset="2"/>
              <a:buChar char="ü"/>
              <a:defRPr/>
            </a:pPr>
            <a:r>
              <a:rPr lang="en-US" sz="2400" dirty="0" err="1"/>
              <a:t>Javascript</a:t>
            </a:r>
            <a:r>
              <a:rPr lang="en-US" sz="2400" dirty="0"/>
              <a:t>-based interactive cross-section plotting</a:t>
            </a:r>
          </a:p>
          <a:p>
            <a:pPr marL="862013" lvl="1" indent="-404813">
              <a:buFont typeface="Wingdings" panose="05000000000000000000" pitchFamily="2" charset="2"/>
              <a:buChar char="ü"/>
              <a:defRPr/>
            </a:pPr>
            <a:r>
              <a:rPr lang="en-US" sz="2400" dirty="0"/>
              <a:t>Increased concurrency of different products and IO</a:t>
            </a:r>
          </a:p>
        </p:txBody>
      </p:sp>
      <p:pic>
        <p:nvPicPr>
          <p:cNvPr id="13" name="Picture 12">
            <a:extLst>
              <a:ext uri="{FF2B5EF4-FFF2-40B4-BE49-F238E27FC236}">
                <a16:creationId xmlns:a16="http://schemas.microsoft.com/office/drawing/2014/main" id="{AE15CB51-E7B7-BA50-C74F-533E7C8EEDA6}"/>
              </a:ext>
            </a:extLst>
          </p:cNvPr>
          <p:cNvPicPr>
            <a:picLocks noChangeAspect="1"/>
          </p:cNvPicPr>
          <p:nvPr/>
        </p:nvPicPr>
        <p:blipFill>
          <a:blip r:embed="rId3"/>
          <a:srcRect t="50946" r="64509" b="25202"/>
          <a:stretch>
            <a:fillRect/>
          </a:stretch>
        </p:blipFill>
        <p:spPr bwMode="auto">
          <a:xfrm>
            <a:off x="7343874" y="3508305"/>
            <a:ext cx="2073395" cy="1114096"/>
          </a:xfrm>
          <a:prstGeom prst="rect">
            <a:avLst/>
          </a:prstGeom>
        </p:spPr>
      </p:pic>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80E24-A4E8-75C3-ACD0-CA8EC0E177B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5D8A09C-2B42-2837-DEC0-CF350655A20A}"/>
              </a:ext>
            </a:extLst>
          </p:cNvPr>
          <p:cNvSpPr txBox="1"/>
          <p:nvPr/>
        </p:nvSpPr>
        <p:spPr>
          <a:xfrm>
            <a:off x="0" y="2422585"/>
            <a:ext cx="12192000" cy="1815882"/>
          </a:xfrm>
          <a:prstGeom prst="rect">
            <a:avLst/>
          </a:prstGeom>
          <a:solidFill>
            <a:srgbClr val="C00000"/>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rPr>
              <a:t>Discussion</a:t>
            </a:r>
          </a:p>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p:txBody>
      </p:sp>
    </p:spTree>
    <p:extLst>
      <p:ext uri="{BB962C8B-B14F-4D97-AF65-F5344CB8AC3E}">
        <p14:creationId xmlns:p14="http://schemas.microsoft.com/office/powerpoint/2010/main" val="17394946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20306-E6F1-A981-FBA6-00C308C368B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B0F38AF-A62A-391B-7445-45302C65E224}"/>
              </a:ext>
            </a:extLst>
          </p:cNvPr>
          <p:cNvSpPr txBox="1"/>
          <p:nvPr/>
        </p:nvSpPr>
        <p:spPr>
          <a:xfrm>
            <a:off x="0" y="2422585"/>
            <a:ext cx="12192000" cy="1815882"/>
          </a:xfrm>
          <a:prstGeom prst="rect">
            <a:avLst/>
          </a:prstGeom>
          <a:solidFill>
            <a:schemeClr val="accent1">
              <a:lumMod val="75000"/>
            </a:schemeClr>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rPr>
              <a:t>Gauges – USGS</a:t>
            </a:r>
          </a:p>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p:txBody>
      </p:sp>
    </p:spTree>
    <p:extLst>
      <p:ext uri="{BB962C8B-B14F-4D97-AF65-F5344CB8AC3E}">
        <p14:creationId xmlns:p14="http://schemas.microsoft.com/office/powerpoint/2010/main" val="27377489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208CA-1DE4-5DC4-66AD-EC222EA9A80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112863C-16E6-FCCF-FED4-FF1B89753296}"/>
              </a:ext>
            </a:extLst>
          </p:cNvPr>
          <p:cNvSpPr txBox="1"/>
          <p:nvPr/>
        </p:nvSpPr>
        <p:spPr>
          <a:xfrm>
            <a:off x="0" y="184210"/>
            <a:ext cx="12192000" cy="584775"/>
          </a:xfrm>
          <a:prstGeom prst="rect">
            <a:avLst/>
          </a:prstGeom>
          <a:solidFill>
            <a:schemeClr val="accent1">
              <a:lumMod val="75000"/>
            </a:schemeClr>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lang="en-US" sz="3200" b="1" dirty="0">
                <a:solidFill>
                  <a:prstClr val="white"/>
                </a:solidFill>
                <a:latin typeface="Aptos Display" panose="020B0004020202020204" pitchFamily="34" charset="0"/>
              </a:rPr>
              <a:t>USGS </a:t>
            </a:r>
            <a:r>
              <a:rPr lang="en-US" sz="3200" dirty="0">
                <a:solidFill>
                  <a:prstClr val="white"/>
                </a:solidFill>
                <a:latin typeface="Aptos Display" panose="020B0004020202020204" pitchFamily="34" charset="0"/>
              </a:rPr>
              <a:t>– RQ-30 Measurements</a:t>
            </a:r>
            <a:endParaRPr kumimoji="0" lang="en-US" sz="3200"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p:txBody>
      </p:sp>
      <p:pic>
        <p:nvPicPr>
          <p:cNvPr id="3" name="Picture 2">
            <a:extLst>
              <a:ext uri="{FF2B5EF4-FFF2-40B4-BE49-F238E27FC236}">
                <a16:creationId xmlns:a16="http://schemas.microsoft.com/office/drawing/2014/main" id="{81214AB8-9004-D7CC-89D9-A820F3B55803}"/>
              </a:ext>
            </a:extLst>
          </p:cNvPr>
          <p:cNvPicPr>
            <a:picLocks noChangeAspect="1"/>
          </p:cNvPicPr>
          <p:nvPr/>
        </p:nvPicPr>
        <p:blipFill>
          <a:blip r:embed="rId2"/>
          <a:stretch>
            <a:fillRect/>
          </a:stretch>
        </p:blipFill>
        <p:spPr>
          <a:xfrm>
            <a:off x="3794394" y="1683935"/>
            <a:ext cx="8113534" cy="4371427"/>
          </a:xfrm>
          <a:prstGeom prst="rect">
            <a:avLst/>
          </a:prstGeom>
        </p:spPr>
      </p:pic>
      <p:sp>
        <p:nvSpPr>
          <p:cNvPr id="4" name="TextBox 3">
            <a:extLst>
              <a:ext uri="{FF2B5EF4-FFF2-40B4-BE49-F238E27FC236}">
                <a16:creationId xmlns:a16="http://schemas.microsoft.com/office/drawing/2014/main" id="{44A54282-1584-4CE2-DD5A-6C1037A12FCC}"/>
              </a:ext>
            </a:extLst>
          </p:cNvPr>
          <p:cNvSpPr txBox="1"/>
          <p:nvPr/>
        </p:nvSpPr>
        <p:spPr>
          <a:xfrm>
            <a:off x="284072" y="1683935"/>
            <a:ext cx="3364819" cy="3600986"/>
          </a:xfrm>
          <a:prstGeom prst="rect">
            <a:avLst/>
          </a:prstGeom>
          <a:noFill/>
        </p:spPr>
        <p:txBody>
          <a:bodyPr wrap="square" rtlCol="0">
            <a:spAutoFit/>
          </a:bodyPr>
          <a:lstStyle/>
          <a:p>
            <a:r>
              <a:rPr lang="en-US" sz="2400" b="1" dirty="0"/>
              <a:t>RQ-30 Measurements Updates</a:t>
            </a:r>
          </a:p>
          <a:p>
            <a:endParaRPr lang="en-US" dirty="0"/>
          </a:p>
          <a:p>
            <a:pPr marL="742950" lvl="1" indent="-285750">
              <a:buFont typeface="Arial" panose="020B0604020202020204" pitchFamily="34" charset="0"/>
              <a:buChar char="•"/>
            </a:pPr>
            <a:r>
              <a:rPr lang="en-US" dirty="0"/>
              <a:t>As of June 2026, 338 ADCP Measurements have been completed at RQ-30 sites</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At least 45 sites have fully calibration-quality data, and most sits have multiple measurements</a:t>
            </a:r>
          </a:p>
        </p:txBody>
      </p:sp>
    </p:spTree>
    <p:extLst>
      <p:ext uri="{BB962C8B-B14F-4D97-AF65-F5344CB8AC3E}">
        <p14:creationId xmlns:p14="http://schemas.microsoft.com/office/powerpoint/2010/main" val="8766868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1B0A6-787E-F62B-4E88-FABD18AE17D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3E94D93-A7AF-9F4C-1045-571D9DAA7E7F}"/>
              </a:ext>
            </a:extLst>
          </p:cNvPr>
          <p:cNvSpPr txBox="1"/>
          <p:nvPr/>
        </p:nvSpPr>
        <p:spPr>
          <a:xfrm>
            <a:off x="0" y="184210"/>
            <a:ext cx="12192000" cy="584775"/>
          </a:xfrm>
          <a:prstGeom prst="rect">
            <a:avLst/>
          </a:prstGeom>
          <a:solidFill>
            <a:schemeClr val="accent1">
              <a:lumMod val="75000"/>
            </a:schemeClr>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lang="en-US" sz="3200" b="1" dirty="0">
                <a:solidFill>
                  <a:prstClr val="white"/>
                </a:solidFill>
                <a:latin typeface="Aptos Display" panose="020B0004020202020204" pitchFamily="34" charset="0"/>
              </a:rPr>
              <a:t>USGS </a:t>
            </a:r>
            <a:r>
              <a:rPr lang="en-US" sz="3200" dirty="0">
                <a:solidFill>
                  <a:prstClr val="white"/>
                </a:solidFill>
                <a:latin typeface="Aptos Display" panose="020B0004020202020204" pitchFamily="34" charset="0"/>
              </a:rPr>
              <a:t>– RQ-30 Measurements</a:t>
            </a:r>
            <a:endParaRPr kumimoji="0" lang="en-US" sz="3200"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p:txBody>
      </p:sp>
      <p:pic>
        <p:nvPicPr>
          <p:cNvPr id="5" name="Picture 4">
            <a:extLst>
              <a:ext uri="{FF2B5EF4-FFF2-40B4-BE49-F238E27FC236}">
                <a16:creationId xmlns:a16="http://schemas.microsoft.com/office/drawing/2014/main" id="{9331E45C-A696-74AE-D83B-B5BE8809A935}"/>
              </a:ext>
            </a:extLst>
          </p:cNvPr>
          <p:cNvPicPr>
            <a:picLocks noChangeAspect="1"/>
          </p:cNvPicPr>
          <p:nvPr/>
        </p:nvPicPr>
        <p:blipFill>
          <a:blip r:embed="rId2"/>
          <a:stretch>
            <a:fillRect/>
          </a:stretch>
        </p:blipFill>
        <p:spPr>
          <a:xfrm>
            <a:off x="6474256" y="1797374"/>
            <a:ext cx="5053978" cy="2184041"/>
          </a:xfrm>
          <a:prstGeom prst="rect">
            <a:avLst/>
          </a:prstGeom>
        </p:spPr>
      </p:pic>
      <p:sp>
        <p:nvSpPr>
          <p:cNvPr id="8" name="Title 1">
            <a:extLst>
              <a:ext uri="{FF2B5EF4-FFF2-40B4-BE49-F238E27FC236}">
                <a16:creationId xmlns:a16="http://schemas.microsoft.com/office/drawing/2014/main" id="{078874B5-5644-58CD-B43F-6396AE3B9D82}"/>
              </a:ext>
            </a:extLst>
          </p:cNvPr>
          <p:cNvSpPr txBox="1">
            <a:spLocks/>
          </p:cNvSpPr>
          <p:nvPr/>
        </p:nvSpPr>
        <p:spPr>
          <a:xfrm>
            <a:off x="608708" y="1249403"/>
            <a:ext cx="4424772" cy="484632"/>
          </a:xfrm>
          <a:prstGeom prst="rect">
            <a:avLst/>
          </a:prstGeom>
        </p:spPr>
        <p:txBody>
          <a:bodyPr vert="horz" lIns="0" tIns="0" rIns="0" bIns="0" rtlCol="0" anchor="t">
            <a:noAutofit/>
          </a:bodyPr>
          <a:lstStyle>
            <a:lvl1pPr algn="l" defTabSz="342900" rtl="0" eaLnBrk="1" latinLnBrk="0" hangingPunct="1">
              <a:lnSpc>
                <a:spcPct val="100000"/>
              </a:lnSpc>
              <a:spcBef>
                <a:spcPct val="0"/>
              </a:spcBef>
              <a:buNone/>
              <a:defRPr lang="en-US" sz="2100" b="1" i="0" kern="1200" baseline="0" dirty="0" smtClean="0">
                <a:solidFill>
                  <a:srgbClr val="007AC2"/>
                </a:solidFill>
                <a:latin typeface="+mj-lt"/>
                <a:ea typeface="+mj-ea"/>
                <a:cs typeface="Avenir LT Std 85 Heavy"/>
              </a:defRPr>
            </a:lvl1p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0070C0"/>
                </a:solidFill>
                <a:effectLst/>
                <a:uLnTx/>
                <a:uFillTx/>
                <a:latin typeface="Arial" panose="020B0604020202020204"/>
                <a:ea typeface="+mj-ea"/>
              </a:rPr>
              <a:t>New Year Ck at FM 1155 nr Chappell Hill, TX</a:t>
            </a:r>
          </a:p>
        </p:txBody>
      </p:sp>
      <p:grpSp>
        <p:nvGrpSpPr>
          <p:cNvPr id="10" name="Group 9">
            <a:extLst>
              <a:ext uri="{FF2B5EF4-FFF2-40B4-BE49-F238E27FC236}">
                <a16:creationId xmlns:a16="http://schemas.microsoft.com/office/drawing/2014/main" id="{7C878F14-E453-8FD3-7FC1-8B83F42D396C}"/>
              </a:ext>
            </a:extLst>
          </p:cNvPr>
          <p:cNvGrpSpPr/>
          <p:nvPr/>
        </p:nvGrpSpPr>
        <p:grpSpPr>
          <a:xfrm>
            <a:off x="452419" y="1716651"/>
            <a:ext cx="4016944" cy="2136894"/>
            <a:chOff x="7079374" y="2900915"/>
            <a:chExt cx="4702364" cy="2919777"/>
          </a:xfrm>
          <a:effectLst/>
        </p:grpSpPr>
        <p:pic>
          <p:nvPicPr>
            <p:cNvPr id="11" name="Picture 10">
              <a:extLst>
                <a:ext uri="{FF2B5EF4-FFF2-40B4-BE49-F238E27FC236}">
                  <a16:creationId xmlns:a16="http://schemas.microsoft.com/office/drawing/2014/main" id="{4E23ED01-15FE-A707-21A2-3ACB0BFAC22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079374" y="3011213"/>
              <a:ext cx="4702364" cy="280947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cxnSp>
          <p:nvCxnSpPr>
            <p:cNvPr id="12" name="Straight Arrow Connector 11">
              <a:extLst>
                <a:ext uri="{FF2B5EF4-FFF2-40B4-BE49-F238E27FC236}">
                  <a16:creationId xmlns:a16="http://schemas.microsoft.com/office/drawing/2014/main" id="{933F48EB-4D8C-1625-E123-5E2D3FE4672E}"/>
                </a:ext>
              </a:extLst>
            </p:cNvPr>
            <p:cNvCxnSpPr>
              <a:cxnSpLocks/>
            </p:cNvCxnSpPr>
            <p:nvPr/>
          </p:nvCxnSpPr>
          <p:spPr bwMode="auto">
            <a:xfrm>
              <a:off x="7833580" y="3193377"/>
              <a:ext cx="2988129" cy="0"/>
            </a:xfrm>
            <a:prstGeom prst="straightConnector1">
              <a:avLst/>
            </a:prstGeom>
            <a:noFill/>
            <a:ln w="19050" cap="flat" cmpd="sng" algn="ctr">
              <a:solidFill>
                <a:schemeClr val="tx2"/>
              </a:solidFill>
              <a:prstDash val="solid"/>
              <a:round/>
              <a:headEnd type="triangle"/>
              <a:tailEnd type="triangle"/>
            </a:ln>
            <a:effectLst/>
          </p:spPr>
        </p:cxnSp>
        <p:cxnSp>
          <p:nvCxnSpPr>
            <p:cNvPr id="13" name="Straight Arrow Connector 12">
              <a:extLst>
                <a:ext uri="{FF2B5EF4-FFF2-40B4-BE49-F238E27FC236}">
                  <a16:creationId xmlns:a16="http://schemas.microsoft.com/office/drawing/2014/main" id="{131A5E70-0E1A-A325-D394-F5121A316534}"/>
                </a:ext>
              </a:extLst>
            </p:cNvPr>
            <p:cNvCxnSpPr>
              <a:cxnSpLocks/>
            </p:cNvCxnSpPr>
            <p:nvPr/>
          </p:nvCxnSpPr>
          <p:spPr bwMode="auto">
            <a:xfrm>
              <a:off x="7833580" y="3574377"/>
              <a:ext cx="860879" cy="0"/>
            </a:xfrm>
            <a:prstGeom prst="straightConnector1">
              <a:avLst/>
            </a:prstGeom>
            <a:noFill/>
            <a:ln w="19050" cap="flat" cmpd="sng" algn="ctr">
              <a:solidFill>
                <a:schemeClr val="tx2"/>
              </a:solidFill>
              <a:prstDash val="solid"/>
              <a:round/>
              <a:headEnd type="triangle"/>
              <a:tailEnd type="triangle"/>
            </a:ln>
            <a:effectLst/>
          </p:spPr>
        </p:cxnSp>
        <p:sp>
          <p:nvSpPr>
            <p:cNvPr id="14" name="TextBox 13">
              <a:extLst>
                <a:ext uri="{FF2B5EF4-FFF2-40B4-BE49-F238E27FC236}">
                  <a16:creationId xmlns:a16="http://schemas.microsoft.com/office/drawing/2014/main" id="{569DFDC8-018D-2DE5-ADDA-53B9803915CD}"/>
                </a:ext>
              </a:extLst>
            </p:cNvPr>
            <p:cNvSpPr txBox="1"/>
            <p:nvPr/>
          </p:nvSpPr>
          <p:spPr>
            <a:xfrm>
              <a:off x="8045792" y="3209725"/>
              <a:ext cx="713093" cy="214253"/>
            </a:xfrm>
            <a:prstGeom prst="rect">
              <a:avLst/>
            </a:prstGeom>
            <a:noFill/>
            <a:effectLst/>
          </p:spPr>
          <p:txBody>
            <a:bodyPr wrap="square" lIns="0" tIns="0" rIns="0" bIns="0" rtlCol="0">
              <a:noAutofit/>
            </a:bodyPr>
            <a:lstStyle/>
            <a:p>
              <a:pPr algn="l" eaLnBrk="0" hangingPunct="0">
                <a:lnSpc>
                  <a:spcPts val="1800"/>
                </a:lnSpc>
              </a:pPr>
              <a:r>
                <a:rPr lang="en-US" sz="1400" b="1" dirty="0">
                  <a:ea typeface="+mn-ea"/>
                  <a:cs typeface="+mn-cs"/>
                </a:rPr>
                <a:t>6 hours</a:t>
              </a:r>
            </a:p>
          </p:txBody>
        </p:sp>
        <p:sp>
          <p:nvSpPr>
            <p:cNvPr id="15" name="TextBox 14">
              <a:extLst>
                <a:ext uri="{FF2B5EF4-FFF2-40B4-BE49-F238E27FC236}">
                  <a16:creationId xmlns:a16="http://schemas.microsoft.com/office/drawing/2014/main" id="{FB4CF2EF-9B45-B095-52DA-A2E3317E2222}"/>
                </a:ext>
              </a:extLst>
            </p:cNvPr>
            <p:cNvSpPr txBox="1"/>
            <p:nvPr/>
          </p:nvSpPr>
          <p:spPr>
            <a:xfrm>
              <a:off x="8694459" y="2900915"/>
              <a:ext cx="931348" cy="214253"/>
            </a:xfrm>
            <a:prstGeom prst="rect">
              <a:avLst/>
            </a:prstGeom>
            <a:noFill/>
            <a:effectLst/>
          </p:spPr>
          <p:txBody>
            <a:bodyPr wrap="square" lIns="0" tIns="0" rIns="0" bIns="0" rtlCol="0">
              <a:noAutofit/>
            </a:bodyPr>
            <a:lstStyle/>
            <a:p>
              <a:pPr algn="l" eaLnBrk="0" hangingPunct="0">
                <a:lnSpc>
                  <a:spcPts val="1800"/>
                </a:lnSpc>
              </a:pPr>
              <a:r>
                <a:rPr lang="en-US" sz="1400" b="1" dirty="0"/>
                <a:t>19</a:t>
              </a:r>
              <a:r>
                <a:rPr lang="en-US" sz="1400" b="1" dirty="0">
                  <a:ea typeface="+mn-ea"/>
                  <a:cs typeface="+mn-cs"/>
                </a:rPr>
                <a:t> hours</a:t>
              </a:r>
            </a:p>
          </p:txBody>
        </p:sp>
      </p:grpSp>
      <p:sp>
        <p:nvSpPr>
          <p:cNvPr id="16" name="Title 1">
            <a:extLst>
              <a:ext uri="{FF2B5EF4-FFF2-40B4-BE49-F238E27FC236}">
                <a16:creationId xmlns:a16="http://schemas.microsoft.com/office/drawing/2014/main" id="{CEDCBD9C-2812-0D4B-B4B6-DD8642E784EC}"/>
              </a:ext>
            </a:extLst>
          </p:cNvPr>
          <p:cNvSpPr txBox="1">
            <a:spLocks/>
          </p:cNvSpPr>
          <p:nvPr/>
        </p:nvSpPr>
        <p:spPr>
          <a:xfrm>
            <a:off x="7827091" y="1249403"/>
            <a:ext cx="2959097" cy="484632"/>
          </a:xfrm>
          <a:prstGeom prst="rect">
            <a:avLst/>
          </a:prstGeom>
        </p:spPr>
        <p:txBody>
          <a:bodyPr vert="horz" lIns="0" tIns="0" rIns="0" bIns="0" rtlCol="0" anchor="t">
            <a:noAutofit/>
          </a:bodyPr>
          <a:lstStyle>
            <a:lvl1pPr algn="l" defTabSz="342900" rtl="0" eaLnBrk="1" latinLnBrk="0" hangingPunct="1">
              <a:lnSpc>
                <a:spcPct val="100000"/>
              </a:lnSpc>
              <a:spcBef>
                <a:spcPct val="0"/>
              </a:spcBef>
              <a:buNone/>
              <a:defRPr lang="en-US" sz="2100" b="1" i="0" kern="1200" baseline="0" dirty="0" smtClean="0">
                <a:solidFill>
                  <a:srgbClr val="007AC2"/>
                </a:solidFill>
                <a:latin typeface="+mj-lt"/>
                <a:ea typeface="+mj-ea"/>
                <a:cs typeface="Avenir LT Std 85 Heavy"/>
              </a:defRPr>
            </a:lvl1p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0070C0"/>
                </a:solidFill>
                <a:effectLst/>
                <a:uLnTx/>
                <a:uFillTx/>
                <a:latin typeface="Arial" panose="020B0604020202020204"/>
                <a:ea typeface="+mj-ea"/>
              </a:rPr>
              <a:t>Guadalupe </a:t>
            </a:r>
            <a:r>
              <a:rPr kumimoji="0" lang="en-US" sz="1600" b="0" i="0" u="none" strike="noStrike" kern="1200" cap="none" spc="0" normalizeH="0" baseline="0" noProof="0" dirty="0" err="1">
                <a:ln>
                  <a:noFill/>
                </a:ln>
                <a:solidFill>
                  <a:srgbClr val="0070C0"/>
                </a:solidFill>
                <a:effectLst/>
                <a:uLnTx/>
                <a:uFillTx/>
                <a:latin typeface="Arial" panose="020B0604020202020204"/>
                <a:ea typeface="+mj-ea"/>
              </a:rPr>
              <a:t>Rv</a:t>
            </a:r>
            <a:r>
              <a:rPr kumimoji="0" lang="en-US" sz="1600" b="0" i="0" u="none" strike="noStrike" kern="1200" cap="none" spc="0" normalizeH="0" baseline="0" noProof="0" dirty="0">
                <a:ln>
                  <a:noFill/>
                </a:ln>
                <a:solidFill>
                  <a:srgbClr val="0070C0"/>
                </a:solidFill>
                <a:effectLst/>
                <a:uLnTx/>
                <a:uFillTx/>
                <a:latin typeface="Arial" panose="020B0604020202020204"/>
                <a:ea typeface="+mj-ea"/>
              </a:rPr>
              <a:t> at Comfort, TX</a:t>
            </a:r>
          </a:p>
        </p:txBody>
      </p:sp>
      <p:pic>
        <p:nvPicPr>
          <p:cNvPr id="9" name="Picture 8">
            <a:extLst>
              <a:ext uri="{FF2B5EF4-FFF2-40B4-BE49-F238E27FC236}">
                <a16:creationId xmlns:a16="http://schemas.microsoft.com/office/drawing/2014/main" id="{291FB5E9-8B9D-F613-9BF9-01D3A8C2521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78550" y="3762196"/>
            <a:ext cx="4251368" cy="2529039"/>
          </a:xfrm>
          <a:prstGeom prst="rect">
            <a:avLst/>
          </a:prstGeom>
          <a:ln>
            <a:noFill/>
          </a:ln>
          <a:effectLst/>
        </p:spPr>
      </p:pic>
      <p:graphicFrame>
        <p:nvGraphicFramePr>
          <p:cNvPr id="17" name="Chart 16">
            <a:extLst>
              <a:ext uri="{FF2B5EF4-FFF2-40B4-BE49-F238E27FC236}">
                <a16:creationId xmlns:a16="http://schemas.microsoft.com/office/drawing/2014/main" id="{BA212B62-C422-3104-0038-75A7AFF96781}"/>
              </a:ext>
            </a:extLst>
          </p:cNvPr>
          <p:cNvGraphicFramePr>
            <a:graphicFrameLocks/>
          </p:cNvGraphicFramePr>
          <p:nvPr/>
        </p:nvGraphicFramePr>
        <p:xfrm>
          <a:off x="9144168" y="4139951"/>
          <a:ext cx="2935888" cy="243369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8" name="Table 17">
            <a:extLst>
              <a:ext uri="{FF2B5EF4-FFF2-40B4-BE49-F238E27FC236}">
                <a16:creationId xmlns:a16="http://schemas.microsoft.com/office/drawing/2014/main" id="{8F5BDF43-4739-83AC-3669-E2472D815A03}"/>
              </a:ext>
            </a:extLst>
          </p:cNvPr>
          <p:cNvGraphicFramePr>
            <a:graphicFrameLocks noGrp="1"/>
          </p:cNvGraphicFramePr>
          <p:nvPr/>
        </p:nvGraphicFramePr>
        <p:xfrm>
          <a:off x="6385556" y="4688917"/>
          <a:ext cx="3087233" cy="1335764"/>
        </p:xfrm>
        <a:graphic>
          <a:graphicData uri="http://schemas.openxmlformats.org/drawingml/2006/table">
            <a:tbl>
              <a:tblPr>
                <a:tableStyleId>{5C22544A-7EE6-4342-B048-85BDC9FD1C3A}</a:tableStyleId>
              </a:tblPr>
              <a:tblGrid>
                <a:gridCol w="1321807">
                  <a:extLst>
                    <a:ext uri="{9D8B030D-6E8A-4147-A177-3AD203B41FA5}">
                      <a16:colId xmlns:a16="http://schemas.microsoft.com/office/drawing/2014/main" val="1118830258"/>
                    </a:ext>
                  </a:extLst>
                </a:gridCol>
                <a:gridCol w="353085">
                  <a:extLst>
                    <a:ext uri="{9D8B030D-6E8A-4147-A177-3AD203B41FA5}">
                      <a16:colId xmlns:a16="http://schemas.microsoft.com/office/drawing/2014/main" val="2361145476"/>
                    </a:ext>
                  </a:extLst>
                </a:gridCol>
                <a:gridCol w="1412341">
                  <a:extLst>
                    <a:ext uri="{9D8B030D-6E8A-4147-A177-3AD203B41FA5}">
                      <a16:colId xmlns:a16="http://schemas.microsoft.com/office/drawing/2014/main" val="331341962"/>
                    </a:ext>
                  </a:extLst>
                </a:gridCol>
              </a:tblGrid>
              <a:tr h="192764">
                <a:tc>
                  <a:txBody>
                    <a:bodyPr/>
                    <a:lstStyle/>
                    <a:p>
                      <a:pPr algn="ctr" fontAlgn="b">
                        <a:buNone/>
                      </a:pPr>
                      <a:r>
                        <a:rPr lang="en-US" sz="1100" u="none" strike="noStrike" dirty="0">
                          <a:effectLst/>
                        </a:rPr>
                        <a:t>8.02</a:t>
                      </a:r>
                      <a:endParaRPr lang="en-US" sz="1100" b="0" i="0" u="none" strike="noStrike" dirty="0">
                        <a:solidFill>
                          <a:srgbClr val="000000"/>
                        </a:solidFill>
                        <a:effectLst/>
                        <a:latin typeface="Aptos Narrow" panose="020B0004020202020204" pitchFamily="34" charset="0"/>
                      </a:endParaRPr>
                    </a:p>
                  </a:txBody>
                  <a:tcPr marL="9525" marR="9525" marT="9525" marB="0" anchor="b">
                    <a:noFill/>
                  </a:tcPr>
                </a:tc>
                <a:tc>
                  <a:txBody>
                    <a:bodyPr/>
                    <a:lstStyle/>
                    <a:p>
                      <a:pPr algn="ctr" fontAlgn="b">
                        <a:buNone/>
                      </a:pPr>
                      <a:r>
                        <a:rPr lang="en-US" sz="1100" u="none" strike="noStrike">
                          <a:effectLst/>
                        </a:rPr>
                        <a:t>5.73</a:t>
                      </a:r>
                      <a:endParaRPr lang="en-US" sz="1100" b="0" i="0" u="none" strike="noStrike">
                        <a:solidFill>
                          <a:srgbClr val="000000"/>
                        </a:solidFill>
                        <a:effectLst/>
                        <a:latin typeface="Aptos Narrow" panose="020B0004020202020204" pitchFamily="34" charset="0"/>
                      </a:endParaRPr>
                    </a:p>
                  </a:txBody>
                  <a:tcPr marL="9525" marR="9525" marT="9525" marB="0" anchor="b">
                    <a:noFill/>
                  </a:tcPr>
                </a:tc>
                <a:tc>
                  <a:txBody>
                    <a:bodyPr/>
                    <a:lstStyle/>
                    <a:p>
                      <a:pPr algn="ctr" fontAlgn="b">
                        <a:buNone/>
                      </a:pPr>
                      <a:r>
                        <a:rPr lang="en-US" sz="1100" u="none" strike="noStrike" dirty="0">
                          <a:effectLst/>
                        </a:rPr>
                        <a:t>50 min</a:t>
                      </a:r>
                      <a:endParaRPr lang="en-US" sz="1100" b="0" i="0" u="none" strike="noStrike" dirty="0">
                        <a:solidFill>
                          <a:srgbClr val="000000"/>
                        </a:solidFill>
                        <a:effectLst/>
                        <a:latin typeface="Aptos Narrow" panose="020B0004020202020204" pitchFamily="34" charset="0"/>
                      </a:endParaRPr>
                    </a:p>
                  </a:txBody>
                  <a:tcPr marL="9525" marR="9525" marT="9525" marB="0" anchor="b">
                    <a:noFill/>
                  </a:tcPr>
                </a:tc>
                <a:extLst>
                  <a:ext uri="{0D108BD9-81ED-4DB2-BD59-A6C34878D82A}">
                    <a16:rowId xmlns:a16="http://schemas.microsoft.com/office/drawing/2014/main" val="2870668625"/>
                  </a:ext>
                </a:extLst>
              </a:tr>
              <a:tr h="190500">
                <a:tc>
                  <a:txBody>
                    <a:bodyPr/>
                    <a:lstStyle/>
                    <a:p>
                      <a:pPr algn="ctr" fontAlgn="b">
                        <a:buNone/>
                      </a:pPr>
                      <a:r>
                        <a:rPr lang="en-US" sz="1100" u="none" strike="noStrike" dirty="0">
                          <a:effectLst/>
                        </a:rPr>
                        <a:t>9.01</a:t>
                      </a:r>
                      <a:endParaRPr lang="en-US" sz="1100" b="0" i="0" u="none" strike="noStrike" dirty="0">
                        <a:solidFill>
                          <a:srgbClr val="000000"/>
                        </a:solidFill>
                        <a:effectLst/>
                        <a:latin typeface="Aptos Narrow" panose="020B0004020202020204" pitchFamily="34" charset="0"/>
                      </a:endParaRPr>
                    </a:p>
                  </a:txBody>
                  <a:tcPr marL="9525" marR="9525" marT="9525" marB="0" anchor="b">
                    <a:noFill/>
                  </a:tcPr>
                </a:tc>
                <a:tc>
                  <a:txBody>
                    <a:bodyPr/>
                    <a:lstStyle/>
                    <a:p>
                      <a:pPr algn="ctr" fontAlgn="b">
                        <a:buNone/>
                      </a:pPr>
                      <a:r>
                        <a:rPr lang="en-US" sz="1100" u="none" strike="noStrike" dirty="0">
                          <a:effectLst/>
                        </a:rPr>
                        <a:t>6.21</a:t>
                      </a:r>
                      <a:endParaRPr lang="en-US" sz="1100" b="0" i="0" u="none" strike="noStrike" dirty="0">
                        <a:solidFill>
                          <a:srgbClr val="000000"/>
                        </a:solidFill>
                        <a:effectLst/>
                        <a:latin typeface="Aptos Narrow" panose="020B0004020202020204" pitchFamily="34" charset="0"/>
                      </a:endParaRPr>
                    </a:p>
                  </a:txBody>
                  <a:tcPr marL="9525" marR="9525" marT="9525" marB="0" anchor="b">
                    <a:noFill/>
                  </a:tcPr>
                </a:tc>
                <a:tc>
                  <a:txBody>
                    <a:bodyPr/>
                    <a:lstStyle/>
                    <a:p>
                      <a:pPr algn="ctr" fontAlgn="b">
                        <a:buNone/>
                      </a:pPr>
                      <a:r>
                        <a:rPr lang="en-US" sz="1100" u="none" strike="noStrike">
                          <a:effectLst/>
                        </a:rPr>
                        <a:t>25 min</a:t>
                      </a:r>
                      <a:endParaRPr lang="en-US" sz="1100" b="0" i="0" u="none" strike="noStrike">
                        <a:solidFill>
                          <a:srgbClr val="000000"/>
                        </a:solidFill>
                        <a:effectLst/>
                        <a:latin typeface="Aptos Narrow" panose="020B0004020202020204" pitchFamily="34" charset="0"/>
                      </a:endParaRPr>
                    </a:p>
                  </a:txBody>
                  <a:tcPr marL="9525" marR="9525" marT="9525" marB="0" anchor="b">
                    <a:noFill/>
                  </a:tcPr>
                </a:tc>
                <a:extLst>
                  <a:ext uri="{0D108BD9-81ED-4DB2-BD59-A6C34878D82A}">
                    <a16:rowId xmlns:a16="http://schemas.microsoft.com/office/drawing/2014/main" val="893478544"/>
                  </a:ext>
                </a:extLst>
              </a:tr>
              <a:tr h="190500">
                <a:tc>
                  <a:txBody>
                    <a:bodyPr/>
                    <a:lstStyle/>
                    <a:p>
                      <a:pPr algn="ctr" fontAlgn="b">
                        <a:buNone/>
                      </a:pPr>
                      <a:r>
                        <a:rPr lang="en-US" sz="1100" u="none" strike="noStrike" dirty="0">
                          <a:effectLst/>
                        </a:rPr>
                        <a:t>10.04</a:t>
                      </a:r>
                      <a:endParaRPr lang="en-US" sz="1100" b="0" i="0" u="none" strike="noStrike" dirty="0">
                        <a:solidFill>
                          <a:srgbClr val="000000"/>
                        </a:solidFill>
                        <a:effectLst/>
                        <a:latin typeface="Aptos Narrow" panose="020B0004020202020204" pitchFamily="34" charset="0"/>
                      </a:endParaRPr>
                    </a:p>
                  </a:txBody>
                  <a:tcPr marL="9525" marR="9525" marT="9525" marB="0" anchor="b">
                    <a:noFill/>
                  </a:tcPr>
                </a:tc>
                <a:tc>
                  <a:txBody>
                    <a:bodyPr/>
                    <a:lstStyle/>
                    <a:p>
                      <a:pPr algn="ctr" fontAlgn="b">
                        <a:buNone/>
                      </a:pPr>
                      <a:r>
                        <a:rPr lang="en-US" sz="1100" u="none" strike="noStrike" dirty="0">
                          <a:effectLst/>
                        </a:rPr>
                        <a:t>17.21</a:t>
                      </a:r>
                      <a:endParaRPr lang="en-US" sz="1100" b="0" i="0" u="none" strike="noStrike" dirty="0">
                        <a:solidFill>
                          <a:srgbClr val="000000"/>
                        </a:solidFill>
                        <a:effectLst/>
                        <a:latin typeface="Aptos Narrow" panose="020B0004020202020204" pitchFamily="34" charset="0"/>
                      </a:endParaRPr>
                    </a:p>
                  </a:txBody>
                  <a:tcPr marL="9525" marR="9525" marT="9525" marB="0" anchor="b">
                    <a:noFill/>
                  </a:tcPr>
                </a:tc>
                <a:tc>
                  <a:txBody>
                    <a:bodyPr/>
                    <a:lstStyle/>
                    <a:p>
                      <a:pPr algn="ctr" fontAlgn="b">
                        <a:buNone/>
                      </a:pPr>
                      <a:r>
                        <a:rPr lang="en-US" sz="1100" u="none" strike="noStrike">
                          <a:effectLst/>
                        </a:rPr>
                        <a:t>190 min</a:t>
                      </a:r>
                      <a:endParaRPr lang="en-US" sz="1100" b="0" i="0" u="none" strike="noStrike">
                        <a:solidFill>
                          <a:srgbClr val="000000"/>
                        </a:solidFill>
                        <a:effectLst/>
                        <a:latin typeface="Aptos Narrow" panose="020B0004020202020204" pitchFamily="34" charset="0"/>
                      </a:endParaRPr>
                    </a:p>
                  </a:txBody>
                  <a:tcPr marL="9525" marR="9525" marT="9525" marB="0" anchor="b">
                    <a:noFill/>
                  </a:tcPr>
                </a:tc>
                <a:extLst>
                  <a:ext uri="{0D108BD9-81ED-4DB2-BD59-A6C34878D82A}">
                    <a16:rowId xmlns:a16="http://schemas.microsoft.com/office/drawing/2014/main" val="1006094464"/>
                  </a:ext>
                </a:extLst>
              </a:tr>
              <a:tr h="190500">
                <a:tc>
                  <a:txBody>
                    <a:bodyPr/>
                    <a:lstStyle/>
                    <a:p>
                      <a:pPr algn="ctr" fontAlgn="b">
                        <a:buNone/>
                      </a:pPr>
                      <a:r>
                        <a:rPr lang="en-US" sz="1100" u="none" strike="noStrike">
                          <a:effectLst/>
                        </a:rPr>
                        <a:t>10.22</a:t>
                      </a:r>
                      <a:endParaRPr lang="en-US" sz="1100" b="0" i="0" u="none" strike="noStrike">
                        <a:solidFill>
                          <a:srgbClr val="000000"/>
                        </a:solidFill>
                        <a:effectLst/>
                        <a:latin typeface="Aptos Narrow" panose="020B0004020202020204" pitchFamily="34" charset="0"/>
                      </a:endParaRPr>
                    </a:p>
                  </a:txBody>
                  <a:tcPr marL="9525" marR="9525" marT="9525" marB="0" anchor="b">
                    <a:noFill/>
                  </a:tcPr>
                </a:tc>
                <a:tc>
                  <a:txBody>
                    <a:bodyPr/>
                    <a:lstStyle/>
                    <a:p>
                      <a:pPr algn="ctr" fontAlgn="b">
                        <a:buNone/>
                      </a:pPr>
                      <a:r>
                        <a:rPr lang="en-US" sz="1100" u="none" strike="noStrike" dirty="0">
                          <a:effectLst/>
                        </a:rPr>
                        <a:t>9.19</a:t>
                      </a:r>
                      <a:endParaRPr lang="en-US" sz="1100" b="0" i="0" u="none" strike="noStrike" dirty="0">
                        <a:solidFill>
                          <a:srgbClr val="000000"/>
                        </a:solidFill>
                        <a:effectLst/>
                        <a:latin typeface="Aptos Narrow" panose="020B0004020202020204" pitchFamily="34" charset="0"/>
                      </a:endParaRPr>
                    </a:p>
                  </a:txBody>
                  <a:tcPr marL="9525" marR="9525" marT="9525" marB="0" anchor="b">
                    <a:noFill/>
                  </a:tcPr>
                </a:tc>
                <a:tc>
                  <a:txBody>
                    <a:bodyPr/>
                    <a:lstStyle/>
                    <a:p>
                      <a:pPr algn="ctr" fontAlgn="b">
                        <a:buNone/>
                      </a:pPr>
                      <a:r>
                        <a:rPr lang="en-US" sz="1100" u="none" strike="noStrike">
                          <a:effectLst/>
                        </a:rPr>
                        <a:t>65 min</a:t>
                      </a:r>
                      <a:endParaRPr lang="en-US" sz="1100" b="0" i="0" u="none" strike="noStrike">
                        <a:solidFill>
                          <a:srgbClr val="000000"/>
                        </a:solidFill>
                        <a:effectLst/>
                        <a:latin typeface="Aptos Narrow" panose="020B0004020202020204" pitchFamily="34" charset="0"/>
                      </a:endParaRPr>
                    </a:p>
                  </a:txBody>
                  <a:tcPr marL="9525" marR="9525" marT="9525" marB="0" anchor="b">
                    <a:noFill/>
                  </a:tcPr>
                </a:tc>
                <a:extLst>
                  <a:ext uri="{0D108BD9-81ED-4DB2-BD59-A6C34878D82A}">
                    <a16:rowId xmlns:a16="http://schemas.microsoft.com/office/drawing/2014/main" val="3962720156"/>
                  </a:ext>
                </a:extLst>
              </a:tr>
              <a:tr h="190500">
                <a:tc>
                  <a:txBody>
                    <a:bodyPr/>
                    <a:lstStyle/>
                    <a:p>
                      <a:pPr algn="ctr" fontAlgn="b">
                        <a:buNone/>
                      </a:pPr>
                      <a:r>
                        <a:rPr lang="en-US" sz="1100" u="none" strike="noStrike">
                          <a:effectLst/>
                        </a:rPr>
                        <a:t>14.76</a:t>
                      </a:r>
                      <a:endParaRPr lang="en-US" sz="1100" b="0" i="0" u="none" strike="noStrike">
                        <a:solidFill>
                          <a:srgbClr val="000000"/>
                        </a:solidFill>
                        <a:effectLst/>
                        <a:latin typeface="Aptos Narrow" panose="020B0004020202020204" pitchFamily="34" charset="0"/>
                      </a:endParaRPr>
                    </a:p>
                  </a:txBody>
                  <a:tcPr marL="9525" marR="9525" marT="9525" marB="0" anchor="b">
                    <a:noFill/>
                  </a:tcPr>
                </a:tc>
                <a:tc>
                  <a:txBody>
                    <a:bodyPr/>
                    <a:lstStyle/>
                    <a:p>
                      <a:pPr algn="ctr" fontAlgn="b">
                        <a:buNone/>
                      </a:pPr>
                      <a:r>
                        <a:rPr lang="en-US" sz="1100" u="none" strike="noStrike" dirty="0">
                          <a:effectLst/>
                        </a:rPr>
                        <a:t>34.87</a:t>
                      </a:r>
                      <a:endParaRPr lang="en-US" sz="1100" b="0" i="0" u="none" strike="noStrike" dirty="0">
                        <a:solidFill>
                          <a:srgbClr val="000000"/>
                        </a:solidFill>
                        <a:effectLst/>
                        <a:latin typeface="Aptos Narrow" panose="020B0004020202020204" pitchFamily="34" charset="0"/>
                      </a:endParaRPr>
                    </a:p>
                  </a:txBody>
                  <a:tcPr marL="9525" marR="9525" marT="9525" marB="0" anchor="b">
                    <a:noFill/>
                  </a:tcPr>
                </a:tc>
                <a:tc>
                  <a:txBody>
                    <a:bodyPr/>
                    <a:lstStyle/>
                    <a:p>
                      <a:pPr algn="ctr" fontAlgn="b">
                        <a:buNone/>
                      </a:pPr>
                      <a:r>
                        <a:rPr lang="en-US" sz="1100" u="none" strike="noStrike" dirty="0">
                          <a:effectLst/>
                        </a:rPr>
                        <a:t>105 min</a:t>
                      </a:r>
                      <a:endParaRPr lang="en-US" sz="1100" b="0" i="0" u="none" strike="noStrike" dirty="0">
                        <a:solidFill>
                          <a:srgbClr val="000000"/>
                        </a:solidFill>
                        <a:effectLst/>
                        <a:latin typeface="Aptos Narrow" panose="020B0004020202020204" pitchFamily="34" charset="0"/>
                      </a:endParaRPr>
                    </a:p>
                  </a:txBody>
                  <a:tcPr marL="9525" marR="9525" marT="9525" marB="0" anchor="b">
                    <a:noFill/>
                  </a:tcPr>
                </a:tc>
                <a:extLst>
                  <a:ext uri="{0D108BD9-81ED-4DB2-BD59-A6C34878D82A}">
                    <a16:rowId xmlns:a16="http://schemas.microsoft.com/office/drawing/2014/main" val="457142134"/>
                  </a:ext>
                </a:extLst>
              </a:tr>
              <a:tr h="190500">
                <a:tc>
                  <a:txBody>
                    <a:bodyPr/>
                    <a:lstStyle/>
                    <a:p>
                      <a:pPr algn="ctr" fontAlgn="b">
                        <a:buNone/>
                      </a:pPr>
                      <a:r>
                        <a:rPr lang="en-US" sz="1100" u="none" strike="noStrike">
                          <a:effectLst/>
                        </a:rPr>
                        <a:t>8.85</a:t>
                      </a:r>
                      <a:endParaRPr lang="en-US" sz="1100" b="0" i="0" u="none" strike="noStrike">
                        <a:solidFill>
                          <a:srgbClr val="000000"/>
                        </a:solidFill>
                        <a:effectLst/>
                        <a:latin typeface="Aptos Narrow" panose="020B0004020202020204" pitchFamily="34" charset="0"/>
                      </a:endParaRPr>
                    </a:p>
                  </a:txBody>
                  <a:tcPr marL="9525" marR="9525" marT="9525" marB="0" anchor="b">
                    <a:noFill/>
                  </a:tcPr>
                </a:tc>
                <a:tc>
                  <a:txBody>
                    <a:bodyPr/>
                    <a:lstStyle/>
                    <a:p>
                      <a:pPr algn="ctr" fontAlgn="b">
                        <a:buNone/>
                      </a:pPr>
                      <a:r>
                        <a:rPr lang="en-US" sz="1100" u="none" strike="noStrike" dirty="0">
                          <a:effectLst/>
                        </a:rPr>
                        <a:t>6.99</a:t>
                      </a:r>
                      <a:endParaRPr lang="en-US" sz="1100" b="0" i="0" u="none" strike="noStrike" dirty="0">
                        <a:solidFill>
                          <a:srgbClr val="000000"/>
                        </a:solidFill>
                        <a:effectLst/>
                        <a:latin typeface="Aptos Narrow" panose="020B0004020202020204" pitchFamily="34" charset="0"/>
                      </a:endParaRPr>
                    </a:p>
                  </a:txBody>
                  <a:tcPr marL="9525" marR="9525" marT="9525" marB="0" anchor="b">
                    <a:noFill/>
                  </a:tcPr>
                </a:tc>
                <a:tc>
                  <a:txBody>
                    <a:bodyPr/>
                    <a:lstStyle/>
                    <a:p>
                      <a:pPr algn="ctr" fontAlgn="b">
                        <a:buNone/>
                      </a:pPr>
                      <a:endParaRPr lang="en-US" sz="1100" b="0" i="0" u="none" strike="noStrike" dirty="0">
                        <a:solidFill>
                          <a:srgbClr val="000000"/>
                        </a:solidFill>
                        <a:effectLst/>
                        <a:latin typeface="Aptos Narrow" panose="020B0004020202020204" pitchFamily="34" charset="0"/>
                      </a:endParaRPr>
                    </a:p>
                  </a:txBody>
                  <a:tcPr marL="9525" marR="9525" marT="9525" marB="0" anchor="b">
                    <a:noFill/>
                  </a:tcPr>
                </a:tc>
                <a:extLst>
                  <a:ext uri="{0D108BD9-81ED-4DB2-BD59-A6C34878D82A}">
                    <a16:rowId xmlns:a16="http://schemas.microsoft.com/office/drawing/2014/main" val="3016442607"/>
                  </a:ext>
                </a:extLst>
              </a:tr>
              <a:tr h="190500">
                <a:tc>
                  <a:txBody>
                    <a:bodyPr/>
                    <a:lstStyle/>
                    <a:p>
                      <a:pPr algn="ctr" fontAlgn="b">
                        <a:buNone/>
                      </a:pPr>
                      <a:r>
                        <a:rPr lang="en-US" sz="1100" u="none" strike="noStrike">
                          <a:effectLst/>
                        </a:rPr>
                        <a:t>9</a:t>
                      </a:r>
                      <a:endParaRPr lang="en-US" sz="1100" b="0" i="0" u="none" strike="noStrike">
                        <a:solidFill>
                          <a:srgbClr val="000000"/>
                        </a:solidFill>
                        <a:effectLst/>
                        <a:latin typeface="Aptos Narrow" panose="020B0004020202020204" pitchFamily="34" charset="0"/>
                      </a:endParaRPr>
                    </a:p>
                  </a:txBody>
                  <a:tcPr marL="9525" marR="9525" marT="9525" marB="0" anchor="b">
                    <a:noFill/>
                  </a:tcPr>
                </a:tc>
                <a:tc>
                  <a:txBody>
                    <a:bodyPr/>
                    <a:lstStyle/>
                    <a:p>
                      <a:pPr algn="ctr" fontAlgn="b">
                        <a:buNone/>
                      </a:pPr>
                      <a:r>
                        <a:rPr lang="en-US" sz="1100" u="none" strike="noStrike" dirty="0">
                          <a:effectLst/>
                        </a:rPr>
                        <a:t>10.99</a:t>
                      </a:r>
                      <a:endParaRPr lang="en-US" sz="1100" b="0" i="0" u="none" strike="noStrike" dirty="0">
                        <a:solidFill>
                          <a:srgbClr val="000000"/>
                        </a:solidFill>
                        <a:effectLst/>
                        <a:latin typeface="Aptos Narrow" panose="020B0004020202020204" pitchFamily="34" charset="0"/>
                      </a:endParaRPr>
                    </a:p>
                  </a:txBody>
                  <a:tcPr marL="9525" marR="9525" marT="9525" marB="0" anchor="b">
                    <a:noFill/>
                  </a:tcPr>
                </a:tc>
                <a:tc>
                  <a:txBody>
                    <a:bodyPr/>
                    <a:lstStyle/>
                    <a:p>
                      <a:pPr algn="ctr" fontAlgn="b">
                        <a:buNone/>
                      </a:pPr>
                      <a:endParaRPr lang="en-US" sz="1100" b="0" i="0" u="none" strike="noStrike" dirty="0">
                        <a:solidFill>
                          <a:srgbClr val="000000"/>
                        </a:solidFill>
                        <a:effectLst/>
                        <a:latin typeface="Aptos Narrow" panose="020B0004020202020204" pitchFamily="34" charset="0"/>
                      </a:endParaRPr>
                    </a:p>
                  </a:txBody>
                  <a:tcPr marL="9525" marR="9525" marT="9525" marB="0" anchor="b">
                    <a:noFill/>
                  </a:tcPr>
                </a:tc>
                <a:extLst>
                  <a:ext uri="{0D108BD9-81ED-4DB2-BD59-A6C34878D82A}">
                    <a16:rowId xmlns:a16="http://schemas.microsoft.com/office/drawing/2014/main" val="4240877114"/>
                  </a:ext>
                </a:extLst>
              </a:tr>
            </a:tbl>
          </a:graphicData>
        </a:graphic>
      </p:graphicFrame>
    </p:spTree>
    <p:extLst>
      <p:ext uri="{BB962C8B-B14F-4D97-AF65-F5344CB8AC3E}">
        <p14:creationId xmlns:p14="http://schemas.microsoft.com/office/powerpoint/2010/main" val="27512427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16D353E-18F0-859D-9B3B-220886E02111}"/>
              </a:ext>
            </a:extLst>
          </p:cNvPr>
          <p:cNvSpPr txBox="1"/>
          <p:nvPr/>
        </p:nvSpPr>
        <p:spPr>
          <a:xfrm>
            <a:off x="0" y="184210"/>
            <a:ext cx="12192000" cy="584775"/>
          </a:xfrm>
          <a:prstGeom prst="rect">
            <a:avLst/>
          </a:prstGeom>
          <a:solidFill>
            <a:schemeClr val="accent1">
              <a:lumMod val="75000"/>
            </a:schemeClr>
          </a:solidFill>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rPr>
              <a:t>TxDOT Technical Stakeholders</a:t>
            </a:r>
          </a:p>
        </p:txBody>
      </p:sp>
      <p:sp>
        <p:nvSpPr>
          <p:cNvPr id="2" name="TextBox 1">
            <a:extLst>
              <a:ext uri="{FF2B5EF4-FFF2-40B4-BE49-F238E27FC236}">
                <a16:creationId xmlns:a16="http://schemas.microsoft.com/office/drawing/2014/main" id="{86DADE44-4301-1B41-AD98-8689653A0EAC}"/>
              </a:ext>
            </a:extLst>
          </p:cNvPr>
          <p:cNvSpPr txBox="1"/>
          <p:nvPr/>
        </p:nvSpPr>
        <p:spPr>
          <a:xfrm>
            <a:off x="388856" y="868485"/>
            <a:ext cx="11151494"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Matthew Heinze </a:t>
            </a:r>
            <a:r>
              <a:rPr kumimoji="0" lang="en-US" sz="1800" b="0"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 </a:t>
            </a:r>
            <a:r>
              <a:rPr kumimoji="0" lang="en-US" sz="2400" b="1" i="0" u="none" strike="noStrike" kern="1200" cap="none" spc="0" normalizeH="0" baseline="0" noProof="0" dirty="0">
                <a:ln>
                  <a:noFill/>
                </a:ln>
                <a:solidFill>
                  <a:srgbClr val="4472C4">
                    <a:lumMod val="75000"/>
                  </a:srgbClr>
                </a:solidFill>
                <a:effectLst/>
                <a:highlight>
                  <a:srgbClr val="FFFFFF"/>
                </a:highlight>
                <a:uLnTx/>
                <a:uFillTx/>
                <a:latin typeface="Calibri" panose="020F0502020204030204" pitchFamily="34" charset="0"/>
                <a:ea typeface="+mn-ea"/>
                <a:cs typeface="+mn-cs"/>
              </a:rPr>
              <a:t>Lead Advisor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TxDOT MNT – </a:t>
            </a:r>
            <a:r>
              <a:rPr kumimoji="0" lang="en-US" sz="1800" b="0" i="1"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Maintenance Support Section Manager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endParaRPr>
          </a:p>
        </p:txBody>
      </p:sp>
      <p:sp>
        <p:nvSpPr>
          <p:cNvPr id="7" name="TextBox 6">
            <a:extLst>
              <a:ext uri="{FF2B5EF4-FFF2-40B4-BE49-F238E27FC236}">
                <a16:creationId xmlns:a16="http://schemas.microsoft.com/office/drawing/2014/main" id="{E8DD9D5C-8EB5-5B0B-47A0-81CB4113B995}"/>
              </a:ext>
            </a:extLst>
          </p:cNvPr>
          <p:cNvSpPr txBox="1"/>
          <p:nvPr/>
        </p:nvSpPr>
        <p:spPr>
          <a:xfrm>
            <a:off x="549112" y="1684788"/>
            <a:ext cx="5546888"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Chris Rizzo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TxDOT MNT – </a:t>
            </a:r>
            <a:r>
              <a:rPr kumimoji="0" lang="en-US" sz="1800" b="0" i="1"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Field Support Services Branch Manager/ Deputy Emergency Management Coordinator</a:t>
            </a:r>
          </a:p>
        </p:txBody>
      </p:sp>
      <p:sp>
        <p:nvSpPr>
          <p:cNvPr id="11" name="TextBox 10">
            <a:extLst>
              <a:ext uri="{FF2B5EF4-FFF2-40B4-BE49-F238E27FC236}">
                <a16:creationId xmlns:a16="http://schemas.microsoft.com/office/drawing/2014/main" id="{3BE3FEDF-29FB-499C-C6C0-61DD49BBA616}"/>
              </a:ext>
            </a:extLst>
          </p:cNvPr>
          <p:cNvSpPr txBox="1"/>
          <p:nvPr/>
        </p:nvSpPr>
        <p:spPr>
          <a:xfrm>
            <a:off x="549112" y="2886067"/>
            <a:ext cx="6094428"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Jared Browder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TxDOT MNT – </a:t>
            </a:r>
            <a:r>
              <a:rPr kumimoji="0" lang="en-US" sz="1800" b="0" i="1" u="none" strike="noStrike" kern="1200" cap="none" spc="0" normalizeH="0" baseline="0" noProof="0" dirty="0" err="1">
                <a:ln>
                  <a:noFill/>
                </a:ln>
                <a:solidFill>
                  <a:srgbClr val="242424"/>
                </a:solidFill>
                <a:effectLst/>
                <a:highlight>
                  <a:srgbClr val="FFFFFF"/>
                </a:highlight>
                <a:uLnTx/>
                <a:uFillTx/>
                <a:latin typeface="Calibri" panose="020F0502020204030204" pitchFamily="34" charset="0"/>
                <a:ea typeface="+mn-ea"/>
                <a:cs typeface="+mn-cs"/>
              </a:rPr>
              <a:t>TxMAP</a:t>
            </a:r>
            <a:r>
              <a:rPr kumimoji="0" lang="en-US" sz="1800" b="0" i="1"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 Specialist</a:t>
            </a:r>
          </a:p>
        </p:txBody>
      </p:sp>
      <p:sp>
        <p:nvSpPr>
          <p:cNvPr id="13" name="TextBox 12">
            <a:extLst>
              <a:ext uri="{FF2B5EF4-FFF2-40B4-BE49-F238E27FC236}">
                <a16:creationId xmlns:a16="http://schemas.microsoft.com/office/drawing/2014/main" id="{396B6154-AD3A-4217-67A4-14C290FFF2E7}"/>
              </a:ext>
            </a:extLst>
          </p:cNvPr>
          <p:cNvSpPr txBox="1"/>
          <p:nvPr/>
        </p:nvSpPr>
        <p:spPr>
          <a:xfrm>
            <a:off x="549112" y="3929694"/>
            <a:ext cx="6094428"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242424"/>
                </a:solidFill>
                <a:effectLst/>
                <a:highlight>
                  <a:srgbClr val="FFFFFF"/>
                </a:highlight>
                <a:uLnTx/>
                <a:uFillTx/>
                <a:latin typeface="Calibri" panose="020F0502020204030204" pitchFamily="34" charset="0"/>
                <a:ea typeface="+mn-ea"/>
                <a:cs typeface="+mn-cs"/>
              </a:rPr>
              <a:t>Mysti</a:t>
            </a:r>
            <a:r>
              <a:rPr kumimoji="0" lang="en-US" sz="2400" b="1"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 Tran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TxDOT ITD – </a:t>
            </a:r>
            <a:r>
              <a:rPr kumimoji="0" lang="en-US" sz="1800" b="0" i="1"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IT Planning &amp; Admin System Branch Manager</a:t>
            </a:r>
          </a:p>
        </p:txBody>
      </p:sp>
      <p:sp>
        <p:nvSpPr>
          <p:cNvPr id="17" name="TextBox 16">
            <a:extLst>
              <a:ext uri="{FF2B5EF4-FFF2-40B4-BE49-F238E27FC236}">
                <a16:creationId xmlns:a16="http://schemas.microsoft.com/office/drawing/2014/main" id="{0D4A75E9-BCE3-9BFD-39C8-ED8C4CE75073}"/>
              </a:ext>
            </a:extLst>
          </p:cNvPr>
          <p:cNvSpPr txBox="1"/>
          <p:nvPr/>
        </p:nvSpPr>
        <p:spPr>
          <a:xfrm>
            <a:off x="549112" y="4941792"/>
            <a:ext cx="6094428"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MJ Jackson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TxDOT ITD – </a:t>
            </a:r>
            <a:r>
              <a:rPr kumimoji="0" lang="en-US" sz="1800" b="0" i="1"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Management Analyst</a:t>
            </a:r>
          </a:p>
        </p:txBody>
      </p:sp>
      <p:sp>
        <p:nvSpPr>
          <p:cNvPr id="19" name="TextBox 18">
            <a:extLst>
              <a:ext uri="{FF2B5EF4-FFF2-40B4-BE49-F238E27FC236}">
                <a16:creationId xmlns:a16="http://schemas.microsoft.com/office/drawing/2014/main" id="{D6D39092-C898-E0D3-BF7F-3D223E2FA671}"/>
              </a:ext>
            </a:extLst>
          </p:cNvPr>
          <p:cNvSpPr txBox="1"/>
          <p:nvPr/>
        </p:nvSpPr>
        <p:spPr>
          <a:xfrm>
            <a:off x="549112" y="5935126"/>
            <a:ext cx="6094428"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Jason Henderson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TxDOT ITD – </a:t>
            </a:r>
            <a:r>
              <a:rPr kumimoji="0" lang="en-US" sz="1800" b="0" i="1"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GIS Systems Architect</a:t>
            </a:r>
          </a:p>
        </p:txBody>
      </p:sp>
      <p:sp>
        <p:nvSpPr>
          <p:cNvPr id="21" name="TextBox 20">
            <a:extLst>
              <a:ext uri="{FF2B5EF4-FFF2-40B4-BE49-F238E27FC236}">
                <a16:creationId xmlns:a16="http://schemas.microsoft.com/office/drawing/2014/main" id="{EA9729B7-5AD7-51A5-AA6D-FED1FBF85F10}"/>
              </a:ext>
            </a:extLst>
          </p:cNvPr>
          <p:cNvSpPr txBox="1"/>
          <p:nvPr/>
        </p:nvSpPr>
        <p:spPr>
          <a:xfrm>
            <a:off x="6341076" y="1789890"/>
            <a:ext cx="6094428"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Mauricio Moreno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TxDOT ITD – </a:t>
            </a:r>
            <a:r>
              <a:rPr kumimoji="0" lang="en-US" sz="1800" b="0" i="1"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Information Security Architect</a:t>
            </a:r>
          </a:p>
        </p:txBody>
      </p:sp>
      <p:sp>
        <p:nvSpPr>
          <p:cNvPr id="23" name="TextBox 22">
            <a:extLst>
              <a:ext uri="{FF2B5EF4-FFF2-40B4-BE49-F238E27FC236}">
                <a16:creationId xmlns:a16="http://schemas.microsoft.com/office/drawing/2014/main" id="{9009A0C6-6B69-229F-B6AF-9E312BF3A23C}"/>
              </a:ext>
            </a:extLst>
          </p:cNvPr>
          <p:cNvSpPr txBox="1"/>
          <p:nvPr/>
        </p:nvSpPr>
        <p:spPr>
          <a:xfrm>
            <a:off x="6341076" y="4941792"/>
            <a:ext cx="6094428"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Aiko Neill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TxDOT ITD – </a:t>
            </a:r>
            <a:r>
              <a:rPr kumimoji="0" lang="en-US" sz="1800" b="0" i="1"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IT Contract Management Branch Manager</a:t>
            </a:r>
          </a:p>
        </p:txBody>
      </p:sp>
      <p:sp>
        <p:nvSpPr>
          <p:cNvPr id="25" name="TextBox 24">
            <a:extLst>
              <a:ext uri="{FF2B5EF4-FFF2-40B4-BE49-F238E27FC236}">
                <a16:creationId xmlns:a16="http://schemas.microsoft.com/office/drawing/2014/main" id="{2F44C170-E256-9449-3A0F-068648CC58E5}"/>
              </a:ext>
            </a:extLst>
          </p:cNvPr>
          <p:cNvSpPr txBox="1"/>
          <p:nvPr/>
        </p:nvSpPr>
        <p:spPr>
          <a:xfrm>
            <a:off x="6341076" y="5935126"/>
            <a:ext cx="6094428"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Lisa Ramirez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TxDOT ITD – </a:t>
            </a:r>
            <a:r>
              <a:rPr kumimoji="0" lang="en-US" sz="1800" b="0" i="1"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Contract Administrator</a:t>
            </a:r>
          </a:p>
        </p:txBody>
      </p:sp>
      <p:sp>
        <p:nvSpPr>
          <p:cNvPr id="27" name="TextBox 26">
            <a:extLst>
              <a:ext uri="{FF2B5EF4-FFF2-40B4-BE49-F238E27FC236}">
                <a16:creationId xmlns:a16="http://schemas.microsoft.com/office/drawing/2014/main" id="{7CDC4C84-2050-3969-F101-5F281C4119E6}"/>
              </a:ext>
            </a:extLst>
          </p:cNvPr>
          <p:cNvSpPr txBox="1"/>
          <p:nvPr/>
        </p:nvSpPr>
        <p:spPr>
          <a:xfrm>
            <a:off x="6341076" y="3856124"/>
            <a:ext cx="6094428"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Alonzo </a:t>
            </a:r>
            <a:r>
              <a:rPr kumimoji="0" lang="en-US" sz="2400" b="1" i="0" u="none" strike="noStrike" kern="1200" cap="none" spc="0" normalizeH="0" baseline="0" noProof="0" dirty="0" err="1">
                <a:ln>
                  <a:noFill/>
                </a:ln>
                <a:solidFill>
                  <a:srgbClr val="242424"/>
                </a:solidFill>
                <a:effectLst/>
                <a:highlight>
                  <a:srgbClr val="FFFFFF"/>
                </a:highlight>
                <a:uLnTx/>
                <a:uFillTx/>
                <a:latin typeface="Calibri" panose="020F0502020204030204" pitchFamily="34" charset="0"/>
                <a:ea typeface="+mn-ea"/>
                <a:cs typeface="+mn-cs"/>
              </a:rPr>
              <a:t>Balderaz</a:t>
            </a:r>
            <a:r>
              <a:rPr kumimoji="0" lang="en-US" sz="2400" b="1"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TxDOT ITD – </a:t>
            </a:r>
            <a:r>
              <a:rPr kumimoji="0" lang="en-US" sz="1800" b="0" i="1"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GIS Development &amp; Maintenance Lead</a:t>
            </a:r>
          </a:p>
        </p:txBody>
      </p:sp>
      <p:sp>
        <p:nvSpPr>
          <p:cNvPr id="29" name="TextBox 28">
            <a:extLst>
              <a:ext uri="{FF2B5EF4-FFF2-40B4-BE49-F238E27FC236}">
                <a16:creationId xmlns:a16="http://schemas.microsoft.com/office/drawing/2014/main" id="{3B7D936A-B8E2-71B1-86C1-5F63AE8B957B}"/>
              </a:ext>
            </a:extLst>
          </p:cNvPr>
          <p:cNvSpPr txBox="1"/>
          <p:nvPr/>
        </p:nvSpPr>
        <p:spPr>
          <a:xfrm>
            <a:off x="6341076" y="2770456"/>
            <a:ext cx="6405512"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242424"/>
                </a:solidFill>
                <a:effectLst/>
                <a:highlight>
                  <a:srgbClr val="FFFFFF"/>
                </a:highlight>
                <a:uLnTx/>
                <a:uFillTx/>
                <a:latin typeface="Calibri" panose="020F0502020204030204" pitchFamily="34" charset="0"/>
                <a:ea typeface="+mn-ea"/>
                <a:cs typeface="+mn-cs"/>
              </a:rPr>
              <a:t>Priscillo</a:t>
            </a:r>
            <a:r>
              <a:rPr kumimoji="0" lang="en-US" sz="2400" b="1"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 Campos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TxDOT ITD – </a:t>
            </a:r>
            <a:r>
              <a:rPr kumimoji="0" lang="en-US" sz="1800" b="0" i="1" u="none" strike="noStrike" kern="1200" cap="none" spc="0" normalizeH="0" baseline="0" noProof="0" dirty="0">
                <a:ln>
                  <a:noFill/>
                </a:ln>
                <a:solidFill>
                  <a:srgbClr val="242424"/>
                </a:solidFill>
                <a:effectLst/>
                <a:highlight>
                  <a:srgbClr val="FFFFFF"/>
                </a:highlight>
                <a:uLnTx/>
                <a:uFillTx/>
                <a:latin typeface="Calibri" panose="020F0502020204030204" pitchFamily="34" charset="0"/>
                <a:ea typeface="+mn-ea"/>
                <a:cs typeface="+mn-cs"/>
              </a:rPr>
              <a:t>Management Analyst</a:t>
            </a:r>
          </a:p>
        </p:txBody>
      </p:sp>
    </p:spTree>
    <p:extLst>
      <p:ext uri="{BB962C8B-B14F-4D97-AF65-F5344CB8AC3E}">
        <p14:creationId xmlns:p14="http://schemas.microsoft.com/office/powerpoint/2010/main" val="8523919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771AF-0040-15C5-6B89-420B1E3BED1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241DC2A-43F2-C954-7F84-5E32B506531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4866" y="3768558"/>
            <a:ext cx="6049645" cy="2275840"/>
          </a:xfrm>
          <a:prstGeom prst="rect">
            <a:avLst/>
          </a:prstGeom>
          <a:noFill/>
          <a:ln>
            <a:noFill/>
          </a:ln>
        </p:spPr>
      </p:pic>
      <p:sp>
        <p:nvSpPr>
          <p:cNvPr id="2" name="TextBox 1">
            <a:extLst>
              <a:ext uri="{FF2B5EF4-FFF2-40B4-BE49-F238E27FC236}">
                <a16:creationId xmlns:a16="http://schemas.microsoft.com/office/drawing/2014/main" id="{EC56A2DA-9770-A80B-3724-8CE094C58833}"/>
              </a:ext>
            </a:extLst>
          </p:cNvPr>
          <p:cNvSpPr txBox="1"/>
          <p:nvPr/>
        </p:nvSpPr>
        <p:spPr>
          <a:xfrm>
            <a:off x="0" y="184210"/>
            <a:ext cx="12192000" cy="584775"/>
          </a:xfrm>
          <a:prstGeom prst="rect">
            <a:avLst/>
          </a:prstGeom>
          <a:solidFill>
            <a:schemeClr val="accent1">
              <a:lumMod val="75000"/>
            </a:schemeClr>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lang="en-US" sz="3200" b="1" dirty="0">
                <a:solidFill>
                  <a:prstClr val="white"/>
                </a:solidFill>
                <a:latin typeface="Aptos Display" panose="020B0004020202020204" pitchFamily="34" charset="0"/>
              </a:rPr>
              <a:t>USGS </a:t>
            </a:r>
            <a:r>
              <a:rPr lang="en-US" sz="3200" dirty="0">
                <a:solidFill>
                  <a:prstClr val="white"/>
                </a:solidFill>
                <a:latin typeface="Aptos Display" panose="020B0004020202020204" pitchFamily="34" charset="0"/>
              </a:rPr>
              <a:t>– Equipment Updates</a:t>
            </a:r>
            <a:endParaRPr kumimoji="0" lang="en-US" sz="3200"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p:txBody>
      </p:sp>
      <p:pic>
        <p:nvPicPr>
          <p:cNvPr id="3" name="Picture 2">
            <a:extLst>
              <a:ext uri="{FF2B5EF4-FFF2-40B4-BE49-F238E27FC236}">
                <a16:creationId xmlns:a16="http://schemas.microsoft.com/office/drawing/2014/main" id="{06EC5D2A-4FE7-58DC-9B0A-5AD2BDEE9A8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10528" y="1626520"/>
            <a:ext cx="5466606" cy="3308464"/>
          </a:xfrm>
          <a:prstGeom prst="rect">
            <a:avLst/>
          </a:prstGeom>
          <a:noFill/>
          <a:ln>
            <a:noFill/>
          </a:ln>
        </p:spPr>
      </p:pic>
      <p:sp>
        <p:nvSpPr>
          <p:cNvPr id="4" name="TextBox 3">
            <a:extLst>
              <a:ext uri="{FF2B5EF4-FFF2-40B4-BE49-F238E27FC236}">
                <a16:creationId xmlns:a16="http://schemas.microsoft.com/office/drawing/2014/main" id="{5C7A4815-8603-1B57-C7D8-7BD2ABAE7EBE}"/>
              </a:ext>
            </a:extLst>
          </p:cNvPr>
          <p:cNvSpPr txBox="1"/>
          <p:nvPr/>
        </p:nvSpPr>
        <p:spPr>
          <a:xfrm>
            <a:off x="629394" y="1598689"/>
            <a:ext cx="4712765" cy="1292662"/>
          </a:xfrm>
          <a:prstGeom prst="rect">
            <a:avLst/>
          </a:prstGeom>
          <a:noFill/>
        </p:spPr>
        <p:txBody>
          <a:bodyPr wrap="none" rtlCol="0">
            <a:spAutoFit/>
          </a:bodyPr>
          <a:lstStyle/>
          <a:p>
            <a:r>
              <a:rPr lang="en-US" sz="2400" b="1" dirty="0"/>
              <a:t>RQ-30 Equipment Updates</a:t>
            </a:r>
          </a:p>
          <a:p>
            <a:endParaRPr lang="en-US" dirty="0"/>
          </a:p>
          <a:p>
            <a:pPr marL="742950" lvl="1" indent="-285750">
              <a:buFont typeface="Arial" panose="020B0604020202020204" pitchFamily="34" charset="0"/>
              <a:buChar char="•"/>
            </a:pPr>
            <a:r>
              <a:rPr lang="en-US" dirty="0"/>
              <a:t>21 Sites updated with XLIINK</a:t>
            </a:r>
          </a:p>
          <a:p>
            <a:pPr marL="742950" lvl="1" indent="-285750">
              <a:buFont typeface="Arial" panose="020B0604020202020204" pitchFamily="34" charset="0"/>
              <a:buChar char="•"/>
            </a:pPr>
            <a:r>
              <a:rPr lang="en-US" dirty="0"/>
              <a:t>16 Fully updated to Iridium transmission</a:t>
            </a:r>
          </a:p>
        </p:txBody>
      </p:sp>
    </p:spTree>
    <p:extLst>
      <p:ext uri="{BB962C8B-B14F-4D97-AF65-F5344CB8AC3E}">
        <p14:creationId xmlns:p14="http://schemas.microsoft.com/office/powerpoint/2010/main" val="42712543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110A4-D695-E5F7-1D12-7E26837C7F5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FA8558D-C0B7-E5D2-BE00-D40EB76BA6A1}"/>
              </a:ext>
            </a:extLst>
          </p:cNvPr>
          <p:cNvSpPr txBox="1"/>
          <p:nvPr/>
        </p:nvSpPr>
        <p:spPr>
          <a:xfrm>
            <a:off x="0" y="184210"/>
            <a:ext cx="12192000" cy="584775"/>
          </a:xfrm>
          <a:prstGeom prst="rect">
            <a:avLst/>
          </a:prstGeom>
          <a:solidFill>
            <a:schemeClr val="accent1">
              <a:lumMod val="75000"/>
            </a:schemeClr>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lang="en-US" sz="3200" b="1" dirty="0">
                <a:solidFill>
                  <a:prstClr val="white"/>
                </a:solidFill>
                <a:latin typeface="Aptos Display" panose="020B0004020202020204" pitchFamily="34" charset="0"/>
              </a:rPr>
              <a:t>USGS </a:t>
            </a:r>
            <a:r>
              <a:rPr lang="en-US" sz="3200" dirty="0">
                <a:solidFill>
                  <a:prstClr val="white"/>
                </a:solidFill>
                <a:latin typeface="Aptos Display" panose="020B0004020202020204" pitchFamily="34" charset="0"/>
              </a:rPr>
              <a:t>– K-Factor Calibration Tool</a:t>
            </a:r>
            <a:endParaRPr kumimoji="0" lang="en-US" sz="3200"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p:txBody>
      </p:sp>
      <p:pic>
        <p:nvPicPr>
          <p:cNvPr id="3" name="Picture 2">
            <a:extLst>
              <a:ext uri="{FF2B5EF4-FFF2-40B4-BE49-F238E27FC236}">
                <a16:creationId xmlns:a16="http://schemas.microsoft.com/office/drawing/2014/main" id="{EFDAF732-FE42-3660-71DC-94DD7FD1F45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34135" y="1143097"/>
            <a:ext cx="5943600" cy="3190875"/>
          </a:xfrm>
          <a:prstGeom prst="rect">
            <a:avLst/>
          </a:prstGeom>
          <a:noFill/>
          <a:ln>
            <a:noFill/>
          </a:ln>
        </p:spPr>
      </p:pic>
      <p:pic>
        <p:nvPicPr>
          <p:cNvPr id="4" name="Picture 3">
            <a:extLst>
              <a:ext uri="{FF2B5EF4-FFF2-40B4-BE49-F238E27FC236}">
                <a16:creationId xmlns:a16="http://schemas.microsoft.com/office/drawing/2014/main" id="{AF471BEE-0980-9982-0268-84D0EFD2E7D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34135" y="4547300"/>
            <a:ext cx="5943600" cy="1719580"/>
          </a:xfrm>
          <a:prstGeom prst="rect">
            <a:avLst/>
          </a:prstGeom>
          <a:noFill/>
          <a:ln>
            <a:noFill/>
          </a:ln>
        </p:spPr>
      </p:pic>
      <p:sp>
        <p:nvSpPr>
          <p:cNvPr id="7" name="TextBox 6">
            <a:extLst>
              <a:ext uri="{FF2B5EF4-FFF2-40B4-BE49-F238E27FC236}">
                <a16:creationId xmlns:a16="http://schemas.microsoft.com/office/drawing/2014/main" id="{E8FCC07A-6C91-5A50-9C70-A3F9EE4F3227}"/>
              </a:ext>
            </a:extLst>
          </p:cNvPr>
          <p:cNvSpPr txBox="1"/>
          <p:nvPr/>
        </p:nvSpPr>
        <p:spPr>
          <a:xfrm>
            <a:off x="485192" y="1613118"/>
            <a:ext cx="4833257" cy="4339650"/>
          </a:xfrm>
          <a:prstGeom prst="rect">
            <a:avLst/>
          </a:prstGeom>
          <a:noFill/>
        </p:spPr>
        <p:txBody>
          <a:bodyPr wrap="square">
            <a:spAutoFit/>
          </a:bodyPr>
          <a:lstStyle/>
          <a:p>
            <a:pPr marL="285750" indent="-285750">
              <a:spcBef>
                <a:spcPts val="1200"/>
              </a:spcBef>
              <a:spcAft>
                <a:spcPts val="1200"/>
              </a:spcAft>
              <a:buFont typeface="Arial" panose="020B0604020202020204" pitchFamily="34" charset="0"/>
              <a:buChar char="•"/>
            </a:pPr>
            <a:r>
              <a:rPr lang="en-US" sz="2400" dirty="0"/>
              <a:t>Automated RQ‑30 calibration workflow built and in testing</a:t>
            </a:r>
          </a:p>
          <a:p>
            <a:pPr marL="285750" indent="-285750">
              <a:spcBef>
                <a:spcPts val="1200"/>
              </a:spcBef>
              <a:spcAft>
                <a:spcPts val="1200"/>
              </a:spcAft>
              <a:buFont typeface="Arial" panose="020B0604020202020204" pitchFamily="34" charset="0"/>
              <a:buChar char="•"/>
            </a:pPr>
            <a:r>
              <a:rPr lang="en-US" sz="2400" dirty="0"/>
              <a:t>Single tool integrates cross sections, ratings, ADCP, and validation</a:t>
            </a:r>
          </a:p>
          <a:p>
            <a:pPr marL="285750" indent="-285750">
              <a:spcBef>
                <a:spcPts val="1200"/>
              </a:spcBef>
              <a:spcAft>
                <a:spcPts val="1200"/>
              </a:spcAft>
              <a:buFont typeface="Arial" panose="020B0604020202020204" pitchFamily="34" charset="0"/>
              <a:buChar char="•"/>
            </a:pPr>
            <a:r>
              <a:rPr lang="en-US" sz="2400" dirty="0"/>
              <a:t>New method derives stage‑varying k‑factors from one ADCP transect</a:t>
            </a:r>
          </a:p>
          <a:p>
            <a:pPr marL="285750" indent="-285750">
              <a:spcBef>
                <a:spcPts val="1200"/>
              </a:spcBef>
              <a:spcAft>
                <a:spcPts val="1200"/>
              </a:spcAft>
              <a:buFont typeface="Arial" panose="020B0604020202020204" pitchFamily="34" charset="0"/>
              <a:buChar char="•"/>
            </a:pPr>
            <a:r>
              <a:rPr lang="en-US" sz="2400" dirty="0"/>
              <a:t>Early results match commercial tools and look promising</a:t>
            </a:r>
          </a:p>
        </p:txBody>
      </p:sp>
    </p:spTree>
    <p:extLst>
      <p:ext uri="{BB962C8B-B14F-4D97-AF65-F5344CB8AC3E}">
        <p14:creationId xmlns:p14="http://schemas.microsoft.com/office/powerpoint/2010/main" val="21242138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FA631-F585-C6F0-4765-77D260FDD7D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3E6BC5F-3082-65EC-8B4B-A1EC9613D05D}"/>
              </a:ext>
            </a:extLst>
          </p:cNvPr>
          <p:cNvSpPr txBox="1"/>
          <p:nvPr/>
        </p:nvSpPr>
        <p:spPr>
          <a:xfrm>
            <a:off x="0" y="184210"/>
            <a:ext cx="12192000" cy="584775"/>
          </a:xfrm>
          <a:prstGeom prst="rect">
            <a:avLst/>
          </a:prstGeom>
          <a:solidFill>
            <a:schemeClr val="accent1">
              <a:lumMod val="75000"/>
            </a:schemeClr>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lang="en-US" sz="3200" b="1" dirty="0">
                <a:solidFill>
                  <a:prstClr val="white"/>
                </a:solidFill>
                <a:latin typeface="Aptos Display" panose="020B0004020202020204" pitchFamily="34" charset="0"/>
              </a:rPr>
              <a:t>USGS </a:t>
            </a:r>
            <a:r>
              <a:rPr lang="en-US" sz="3200" dirty="0">
                <a:solidFill>
                  <a:prstClr val="white"/>
                </a:solidFill>
                <a:latin typeface="Aptos Display" panose="020B0004020202020204" pitchFamily="34" charset="0"/>
              </a:rPr>
              <a:t>– Flood Decision Support Toolbox (FDST)</a:t>
            </a:r>
            <a:endParaRPr kumimoji="0" lang="en-US" sz="3200"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p:txBody>
      </p:sp>
      <p:pic>
        <p:nvPicPr>
          <p:cNvPr id="4" name="Picture 3">
            <a:extLst>
              <a:ext uri="{FF2B5EF4-FFF2-40B4-BE49-F238E27FC236}">
                <a16:creationId xmlns:a16="http://schemas.microsoft.com/office/drawing/2014/main" id="{0E7BDAD7-75A9-AFF7-6762-12CC01D5BF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0060" y="1042291"/>
            <a:ext cx="8109637" cy="5631499"/>
          </a:xfrm>
          <a:prstGeom prst="rect">
            <a:avLst/>
          </a:prstGeom>
        </p:spPr>
      </p:pic>
      <p:sp>
        <p:nvSpPr>
          <p:cNvPr id="5" name="TextBox 4">
            <a:extLst>
              <a:ext uri="{FF2B5EF4-FFF2-40B4-BE49-F238E27FC236}">
                <a16:creationId xmlns:a16="http://schemas.microsoft.com/office/drawing/2014/main" id="{AEA7292A-17F7-72DB-8405-DEBAF3D02252}"/>
              </a:ext>
            </a:extLst>
          </p:cNvPr>
          <p:cNvSpPr txBox="1"/>
          <p:nvPr/>
        </p:nvSpPr>
        <p:spPr>
          <a:xfrm>
            <a:off x="352303" y="4073236"/>
            <a:ext cx="3202993" cy="2123658"/>
          </a:xfrm>
          <a:prstGeom prst="rect">
            <a:avLst/>
          </a:prstGeom>
          <a:noFill/>
        </p:spPr>
        <p:txBody>
          <a:bodyPr wrap="none" rtlCol="0">
            <a:spAutoFit/>
          </a:bodyPr>
          <a:lstStyle/>
          <a:p>
            <a:r>
              <a:rPr lang="en-US" sz="2400" b="1" dirty="0"/>
              <a:t>RQ-30 Sites in the FDST</a:t>
            </a:r>
          </a:p>
          <a:p>
            <a:endParaRPr lang="en-US" dirty="0"/>
          </a:p>
          <a:p>
            <a:pPr marL="285750" indent="-285750">
              <a:buFont typeface="Arial" panose="020B0604020202020204" pitchFamily="34" charset="0"/>
              <a:buChar char="•"/>
            </a:pPr>
            <a:r>
              <a:rPr lang="en-US" dirty="0"/>
              <a:t>All Sites have been evaluated</a:t>
            </a:r>
          </a:p>
          <a:p>
            <a:pPr marL="742950" lvl="1" indent="-285750">
              <a:buFont typeface="Arial" panose="020B0604020202020204" pitchFamily="34" charset="0"/>
              <a:buChar char="•"/>
            </a:pPr>
            <a:r>
              <a:rPr lang="en-US" dirty="0"/>
              <a:t>42 Active</a:t>
            </a:r>
          </a:p>
          <a:p>
            <a:pPr marL="742950" lvl="1" indent="-285750">
              <a:buFont typeface="Arial" panose="020B0604020202020204" pitchFamily="34" charset="0"/>
              <a:buChar char="•"/>
            </a:pPr>
            <a:r>
              <a:rPr lang="en-US" dirty="0"/>
              <a:t>3 Pending upload</a:t>
            </a:r>
          </a:p>
          <a:p>
            <a:pPr marL="742950" lvl="1" indent="-285750">
              <a:buFont typeface="Arial" panose="020B0604020202020204" pitchFamily="34" charset="0"/>
              <a:buChar char="•"/>
            </a:pPr>
            <a:r>
              <a:rPr lang="en-US" dirty="0"/>
              <a:t>1 Pending review</a:t>
            </a:r>
          </a:p>
          <a:p>
            <a:pPr marL="742950" lvl="1" indent="-285750">
              <a:buFont typeface="Arial" panose="020B0604020202020204" pitchFamily="34" charset="0"/>
              <a:buChar char="•"/>
            </a:pPr>
            <a:r>
              <a:rPr lang="en-US" dirty="0"/>
              <a:t>34 Currently Poor Fit</a:t>
            </a:r>
          </a:p>
        </p:txBody>
      </p:sp>
      <p:pic>
        <p:nvPicPr>
          <p:cNvPr id="7" name="Picture 6">
            <a:extLst>
              <a:ext uri="{FF2B5EF4-FFF2-40B4-BE49-F238E27FC236}">
                <a16:creationId xmlns:a16="http://schemas.microsoft.com/office/drawing/2014/main" id="{75D809EA-609E-F16B-2F12-CF6F4AF8A07E}"/>
              </a:ext>
            </a:extLst>
          </p:cNvPr>
          <p:cNvPicPr>
            <a:picLocks noChangeAspect="1"/>
          </p:cNvPicPr>
          <p:nvPr/>
        </p:nvPicPr>
        <p:blipFill>
          <a:blip r:embed="rId3"/>
          <a:stretch>
            <a:fillRect/>
          </a:stretch>
        </p:blipFill>
        <p:spPr>
          <a:xfrm>
            <a:off x="126716" y="910658"/>
            <a:ext cx="3008370" cy="2337244"/>
          </a:xfrm>
          <a:prstGeom prst="rect">
            <a:avLst/>
          </a:prstGeom>
        </p:spPr>
      </p:pic>
      <p:sp>
        <p:nvSpPr>
          <p:cNvPr id="9" name="Isosceles Triangle 8">
            <a:extLst>
              <a:ext uri="{FF2B5EF4-FFF2-40B4-BE49-F238E27FC236}">
                <a16:creationId xmlns:a16="http://schemas.microsoft.com/office/drawing/2014/main" id="{5BD224C3-2B7D-A016-9089-4425F77E83EE}"/>
              </a:ext>
            </a:extLst>
          </p:cNvPr>
          <p:cNvSpPr/>
          <p:nvPr/>
        </p:nvSpPr>
        <p:spPr>
          <a:xfrm rot="15752792">
            <a:off x="2334574" y="1374748"/>
            <a:ext cx="1663721" cy="1684399"/>
          </a:xfrm>
          <a:prstGeom prst="triangle">
            <a:avLst>
              <a:gd name="adj" fmla="val 59898"/>
            </a:avLst>
          </a:prstGeom>
          <a:solidFill>
            <a:schemeClr val="bg1">
              <a:lumMod val="85000"/>
              <a:alpha val="41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D0E92E1B-F9F5-558C-9145-B6CF62F5F51E}"/>
              </a:ext>
            </a:extLst>
          </p:cNvPr>
          <p:cNvPicPr>
            <a:picLocks noChangeAspect="1"/>
          </p:cNvPicPr>
          <p:nvPr/>
        </p:nvPicPr>
        <p:blipFill>
          <a:blip r:embed="rId4"/>
          <a:stretch>
            <a:fillRect/>
          </a:stretch>
        </p:blipFill>
        <p:spPr>
          <a:xfrm>
            <a:off x="3943658" y="1293473"/>
            <a:ext cx="2152342" cy="1571613"/>
          </a:xfrm>
          <a:prstGeom prst="rect">
            <a:avLst/>
          </a:prstGeom>
        </p:spPr>
      </p:pic>
    </p:spTree>
    <p:extLst>
      <p:ext uri="{BB962C8B-B14F-4D97-AF65-F5344CB8AC3E}">
        <p14:creationId xmlns:p14="http://schemas.microsoft.com/office/powerpoint/2010/main" val="14905872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43F54-C2CF-5A3F-B558-24A8A8B0A7DE}"/>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65F6E35B-BFBE-F581-A253-57D66380BC0D}"/>
              </a:ext>
            </a:extLst>
          </p:cNvPr>
          <p:cNvPicPr>
            <a:picLocks noChangeAspect="1"/>
          </p:cNvPicPr>
          <p:nvPr/>
        </p:nvPicPr>
        <p:blipFill>
          <a:blip r:embed="rId3"/>
          <a:srcRect t="1469" r="-2" b="4089"/>
          <a:stretch>
            <a:fillRect/>
          </a:stretch>
        </p:blipFill>
        <p:spPr>
          <a:xfrm>
            <a:off x="4888588" y="326556"/>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2" name="Picture 1">
            <a:extLst>
              <a:ext uri="{FF2B5EF4-FFF2-40B4-BE49-F238E27FC236}">
                <a16:creationId xmlns:a16="http://schemas.microsoft.com/office/drawing/2014/main" id="{3C6CEDCB-A427-F6EB-CADA-347809B33906}"/>
              </a:ext>
            </a:extLst>
          </p:cNvPr>
          <p:cNvPicPr>
            <a:picLocks noChangeAspect="1"/>
          </p:cNvPicPr>
          <p:nvPr/>
        </p:nvPicPr>
        <p:blipFill>
          <a:blip r:embed="rId4"/>
          <a:stretch>
            <a:fillRect/>
          </a:stretch>
        </p:blipFill>
        <p:spPr>
          <a:xfrm>
            <a:off x="6292335" y="3821119"/>
            <a:ext cx="5617943" cy="2833437"/>
          </a:xfrm>
          <a:prstGeom prst="rect">
            <a:avLst/>
          </a:prstGeom>
        </p:spPr>
      </p:pic>
      <p:sp>
        <p:nvSpPr>
          <p:cNvPr id="3" name="TextBox 2">
            <a:extLst>
              <a:ext uri="{FF2B5EF4-FFF2-40B4-BE49-F238E27FC236}">
                <a16:creationId xmlns:a16="http://schemas.microsoft.com/office/drawing/2014/main" id="{3D581A36-E9C3-D0E9-7627-4053531D53CC}"/>
              </a:ext>
            </a:extLst>
          </p:cNvPr>
          <p:cNvSpPr txBox="1"/>
          <p:nvPr/>
        </p:nvSpPr>
        <p:spPr>
          <a:xfrm>
            <a:off x="0" y="203444"/>
            <a:ext cx="12192000" cy="584775"/>
          </a:xfrm>
          <a:prstGeom prst="rect">
            <a:avLst/>
          </a:prstGeom>
          <a:solidFill>
            <a:schemeClr val="accent1">
              <a:lumMod val="75000"/>
            </a:schemeClr>
          </a:solidFill>
        </p:spPr>
        <p:txBody>
          <a:bodyPr wrap="square">
            <a:spAutoFit/>
          </a:bodyPr>
          <a:lstStyle/>
          <a:p>
            <a:pPr lvl="1" algn="ctr">
              <a:defRPr/>
            </a:pPr>
            <a:r>
              <a:rPr lang="en-US" sz="3200" b="1" dirty="0">
                <a:solidFill>
                  <a:prstClr val="white"/>
                </a:solidFill>
                <a:latin typeface="Aptos Display" panose="020B0004020202020204" pitchFamily="34" charset="0"/>
              </a:rPr>
              <a:t>USGS </a:t>
            </a:r>
            <a:r>
              <a:rPr lang="en-US" sz="3200" dirty="0">
                <a:solidFill>
                  <a:prstClr val="white"/>
                </a:solidFill>
                <a:latin typeface="Aptos Display" panose="020B0004020202020204" pitchFamily="34" charset="0"/>
              </a:rPr>
              <a:t>– Synthetic Rating Curve</a:t>
            </a:r>
          </a:p>
        </p:txBody>
      </p:sp>
      <p:sp>
        <p:nvSpPr>
          <p:cNvPr id="4" name="Rectangle 3">
            <a:extLst>
              <a:ext uri="{FF2B5EF4-FFF2-40B4-BE49-F238E27FC236}">
                <a16:creationId xmlns:a16="http://schemas.microsoft.com/office/drawing/2014/main" id="{FFDB14A4-89E0-40F6-54CA-DA09521F8C48}"/>
              </a:ext>
            </a:extLst>
          </p:cNvPr>
          <p:cNvSpPr/>
          <p:nvPr/>
        </p:nvSpPr>
        <p:spPr>
          <a:xfrm>
            <a:off x="6196263" y="3609478"/>
            <a:ext cx="5865395" cy="2433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1CFC4D2-0B4E-0201-FB0F-F1A968A250E4}"/>
              </a:ext>
            </a:extLst>
          </p:cNvPr>
          <p:cNvSpPr/>
          <p:nvPr/>
        </p:nvSpPr>
        <p:spPr>
          <a:xfrm>
            <a:off x="292764" y="4301645"/>
            <a:ext cx="5259810" cy="4568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5BB1B4C-A559-F0A6-AB05-C5B69F387419}"/>
              </a:ext>
            </a:extLst>
          </p:cNvPr>
          <p:cNvSpPr txBox="1"/>
          <p:nvPr/>
        </p:nvSpPr>
        <p:spPr>
          <a:xfrm>
            <a:off x="438912" y="991663"/>
            <a:ext cx="5019074" cy="5445232"/>
          </a:xfrm>
          <a:prstGeom prst="rect">
            <a:avLst/>
          </a:prstGeom>
        </p:spPr>
        <p:txBody>
          <a:bodyPr vert="horz" lIns="91440" tIns="45720" rIns="91440" bIns="45720" rtlCol="0" anchor="b">
            <a:normAutofit fontScale="77500" lnSpcReduction="20000"/>
          </a:bodyPr>
          <a:lstStyle/>
          <a:p>
            <a:pPr marL="914400" lvl="1" indent="-457200">
              <a:lnSpc>
                <a:spcPct val="170000"/>
              </a:lnSpc>
              <a:spcBef>
                <a:spcPct val="0"/>
              </a:spcBef>
              <a:spcAft>
                <a:spcPts val="600"/>
              </a:spcAft>
              <a:buFont typeface="Arial" panose="020B0604020202020204" pitchFamily="34" charset="0"/>
              <a:buChar char="•"/>
              <a:defRPr/>
            </a:pPr>
            <a:r>
              <a:rPr lang="en-US" sz="4000" b="1" kern="1200" dirty="0">
                <a:solidFill>
                  <a:schemeClr val="tx1"/>
                </a:solidFill>
                <a:latin typeface="+mj-lt"/>
                <a:ea typeface="+mj-ea"/>
                <a:cs typeface="+mj-cs"/>
              </a:rPr>
              <a:t>Evaluation Complete</a:t>
            </a:r>
          </a:p>
          <a:p>
            <a:pPr marL="1371600" lvl="2" indent="-457200">
              <a:lnSpc>
                <a:spcPct val="170000"/>
              </a:lnSpc>
              <a:spcBef>
                <a:spcPct val="0"/>
              </a:spcBef>
              <a:spcAft>
                <a:spcPts val="600"/>
              </a:spcAft>
              <a:buFont typeface="Arial" panose="020B0604020202020204" pitchFamily="34" charset="0"/>
              <a:buChar char="•"/>
              <a:defRPr/>
            </a:pPr>
            <a:r>
              <a:rPr lang="en-US" sz="2300" dirty="0">
                <a:latin typeface="+mj-lt"/>
              </a:rPr>
              <a:t>Statewide HAND comparison</a:t>
            </a:r>
          </a:p>
          <a:p>
            <a:pPr marL="1371600" lvl="2" indent="-457200">
              <a:lnSpc>
                <a:spcPct val="170000"/>
              </a:lnSpc>
              <a:spcBef>
                <a:spcPct val="0"/>
              </a:spcBef>
              <a:spcAft>
                <a:spcPts val="600"/>
              </a:spcAft>
              <a:buFont typeface="Arial" panose="020B0604020202020204" pitchFamily="34" charset="0"/>
              <a:buChar char="•"/>
              <a:defRPr/>
            </a:pPr>
            <a:r>
              <a:rPr lang="en-US" sz="2300" dirty="0">
                <a:latin typeface="+mj-lt"/>
              </a:rPr>
              <a:t>12 Traditional USGS streamgage comparisons</a:t>
            </a:r>
          </a:p>
          <a:p>
            <a:pPr marL="1371600" lvl="2" indent="-457200">
              <a:lnSpc>
                <a:spcPct val="170000"/>
              </a:lnSpc>
              <a:spcBef>
                <a:spcPct val="0"/>
              </a:spcBef>
              <a:spcAft>
                <a:spcPts val="600"/>
              </a:spcAft>
              <a:buFont typeface="Arial" panose="020B0604020202020204" pitchFamily="34" charset="0"/>
              <a:buChar char="•"/>
              <a:defRPr/>
            </a:pPr>
            <a:r>
              <a:rPr lang="en-US" sz="2300" dirty="0">
                <a:latin typeface="+mj-lt"/>
              </a:rPr>
              <a:t>Engineered channels and sites with downstream controls are not suitable</a:t>
            </a:r>
          </a:p>
          <a:p>
            <a:pPr marL="1371600" lvl="2" indent="-457200">
              <a:lnSpc>
                <a:spcPct val="170000"/>
              </a:lnSpc>
              <a:spcBef>
                <a:spcPct val="0"/>
              </a:spcBef>
              <a:spcAft>
                <a:spcPts val="600"/>
              </a:spcAft>
              <a:buFont typeface="Arial" panose="020B0604020202020204" pitchFamily="34" charset="0"/>
              <a:buChar char="•"/>
              <a:defRPr/>
            </a:pPr>
            <a:r>
              <a:rPr lang="en-US" sz="2300" dirty="0">
                <a:latin typeface="+mj-lt"/>
              </a:rPr>
              <a:t>No spatial variability</a:t>
            </a:r>
            <a:endParaRPr lang="en-US" sz="2300" kern="1200" dirty="0">
              <a:solidFill>
                <a:schemeClr val="tx1"/>
              </a:solidFill>
              <a:latin typeface="+mj-lt"/>
              <a:ea typeface="+mj-ea"/>
              <a:cs typeface="+mj-cs"/>
            </a:endParaRPr>
          </a:p>
          <a:p>
            <a:pPr marL="914400" lvl="1" indent="-457200">
              <a:lnSpc>
                <a:spcPct val="170000"/>
              </a:lnSpc>
              <a:spcBef>
                <a:spcPct val="0"/>
              </a:spcBef>
              <a:spcAft>
                <a:spcPts val="600"/>
              </a:spcAft>
              <a:buFont typeface="Arial" panose="020B0604020202020204" pitchFamily="34" charset="0"/>
              <a:buChar char="•"/>
              <a:defRPr/>
            </a:pPr>
            <a:r>
              <a:rPr lang="en-US" sz="4000" b="1" dirty="0">
                <a:latin typeface="+mj-lt"/>
                <a:ea typeface="+mj-ea"/>
                <a:cs typeface="+mj-cs"/>
              </a:rPr>
              <a:t>Currently completing USGS Peer Review</a:t>
            </a:r>
          </a:p>
        </p:txBody>
      </p:sp>
    </p:spTree>
    <p:extLst>
      <p:ext uri="{BB962C8B-B14F-4D97-AF65-F5344CB8AC3E}">
        <p14:creationId xmlns:p14="http://schemas.microsoft.com/office/powerpoint/2010/main" val="38721599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70B4F-7855-37B0-6958-CD6FBEFBDE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7A48EA5-76DB-E141-C4E7-285C5F0D7544}"/>
              </a:ext>
            </a:extLst>
          </p:cNvPr>
          <p:cNvSpPr txBox="1"/>
          <p:nvPr/>
        </p:nvSpPr>
        <p:spPr>
          <a:xfrm>
            <a:off x="0" y="2422585"/>
            <a:ext cx="12192000" cy="1815882"/>
          </a:xfrm>
          <a:prstGeom prst="rect">
            <a:avLst/>
          </a:prstGeom>
          <a:solidFill>
            <a:schemeClr val="accent1">
              <a:lumMod val="75000"/>
            </a:schemeClr>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rPr>
              <a:t>Transportation Geodatabase</a:t>
            </a:r>
          </a:p>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p:txBody>
      </p:sp>
    </p:spTree>
    <p:extLst>
      <p:ext uri="{BB962C8B-B14F-4D97-AF65-F5344CB8AC3E}">
        <p14:creationId xmlns:p14="http://schemas.microsoft.com/office/powerpoint/2010/main" val="17198719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m_-3365652072731262298Picture 1">
            <a:extLst>
              <a:ext uri="{FF2B5EF4-FFF2-40B4-BE49-F238E27FC236}">
                <a16:creationId xmlns:a16="http://schemas.microsoft.com/office/drawing/2014/main" id="{202DAA3D-729A-4BE1-A397-3837A3C51B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0631" y="1325955"/>
            <a:ext cx="6567300" cy="5209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426C9C97-F214-429F-A2DB-E0D2DF55338E}"/>
              </a:ext>
            </a:extLst>
          </p:cNvPr>
          <p:cNvSpPr txBox="1"/>
          <p:nvPr/>
        </p:nvSpPr>
        <p:spPr>
          <a:xfrm>
            <a:off x="6404425" y="911007"/>
            <a:ext cx="609361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0000FF"/>
                </a:solidFill>
                <a:effectLst/>
                <a:uLnTx/>
                <a:uFillTx/>
                <a:latin typeface="Calibri" panose="020F0502020204030204" pitchFamily="34" charset="0"/>
                <a:ea typeface="Calibri" panose="020F0502020204030204" pitchFamily="34" charset="0"/>
                <a:cs typeface="+mn-cs"/>
                <a:hlinkClick r:id="rId3"/>
              </a:rPr>
              <a:t>https://www.fhwa.dot.gov/bridge/pubs/hif22034.pdf</a:t>
            </a:r>
            <a:endParaRPr kumimoji="0" lang="en-US" sz="1800" b="0" i="0" u="none" strike="noStrike" kern="1200" cap="none" spc="0" normalizeH="0" baseline="0" noProof="0" dirty="0">
              <a:ln>
                <a:noFill/>
              </a:ln>
              <a:solidFill>
                <a:prstClr val="black"/>
              </a:solidFill>
              <a:effectLst/>
              <a:uLnTx/>
              <a:uFillTx/>
              <a:latin typeface="Calibri" panose="020F0502020204030204"/>
              <a:ea typeface="ＭＳ Ｐゴシック"/>
              <a:cs typeface="+mn-cs"/>
            </a:endParaRPr>
          </a:p>
        </p:txBody>
      </p:sp>
      <p:pic>
        <p:nvPicPr>
          <p:cNvPr id="6" name="Picture 5">
            <a:extLst>
              <a:ext uri="{FF2B5EF4-FFF2-40B4-BE49-F238E27FC236}">
                <a16:creationId xmlns:a16="http://schemas.microsoft.com/office/drawing/2014/main" id="{0B28D9F7-FC88-42B6-A816-C4C8BFF20D08}"/>
              </a:ext>
            </a:extLst>
          </p:cNvPr>
          <p:cNvPicPr>
            <a:picLocks noChangeAspect="1"/>
          </p:cNvPicPr>
          <p:nvPr/>
        </p:nvPicPr>
        <p:blipFill>
          <a:blip r:embed="rId4"/>
          <a:stretch>
            <a:fillRect/>
          </a:stretch>
        </p:blipFill>
        <p:spPr>
          <a:xfrm>
            <a:off x="8261972" y="1557338"/>
            <a:ext cx="3713998" cy="5127988"/>
          </a:xfrm>
          <a:prstGeom prst="rect">
            <a:avLst/>
          </a:prstGeom>
          <a:ln w="3175">
            <a:solidFill>
              <a:schemeClr val="bg1">
                <a:lumMod val="65000"/>
              </a:schemeClr>
            </a:solidFill>
          </a:ln>
        </p:spPr>
      </p:pic>
      <p:sp>
        <p:nvSpPr>
          <p:cNvPr id="4" name="TextBox 3">
            <a:extLst>
              <a:ext uri="{FF2B5EF4-FFF2-40B4-BE49-F238E27FC236}">
                <a16:creationId xmlns:a16="http://schemas.microsoft.com/office/drawing/2014/main" id="{99F5DD9A-E6A5-A336-62C8-BB54561F0728}"/>
              </a:ext>
            </a:extLst>
          </p:cNvPr>
          <p:cNvSpPr txBox="1"/>
          <p:nvPr/>
        </p:nvSpPr>
        <p:spPr>
          <a:xfrm>
            <a:off x="0" y="241319"/>
            <a:ext cx="12192000" cy="584775"/>
          </a:xfrm>
          <a:prstGeom prst="rect">
            <a:avLst/>
          </a:prstGeom>
          <a:solidFill>
            <a:schemeClr val="accent1">
              <a:lumMod val="75000"/>
            </a:schemeClr>
          </a:solidFill>
        </p:spPr>
        <p:txBody>
          <a:bodyPr wrap="square">
            <a:spAutoFit/>
          </a:bodyPr>
          <a:lstStyle/>
          <a:p>
            <a:pPr lvl="1" algn="ctr">
              <a:defRPr/>
            </a:pPr>
            <a:r>
              <a:rPr lang="en-US" sz="3200" dirty="0">
                <a:solidFill>
                  <a:schemeClr val="bg1"/>
                </a:solidFill>
              </a:rPr>
              <a:t>Building a New Road and Bridge Line Model</a:t>
            </a:r>
            <a:endParaRPr kumimoji="0" lang="en-US" sz="3200" i="0" u="none" strike="noStrike" kern="1200" cap="none" spc="0" normalizeH="0" baseline="0" noProof="0" dirty="0">
              <a:ln>
                <a:noFill/>
              </a:ln>
              <a:solidFill>
                <a:schemeClr val="bg1"/>
              </a:solidFill>
              <a:effectLst/>
              <a:uLnTx/>
              <a:uFillTx/>
              <a:latin typeface="Aptos Display" panose="020B0004020202020204" pitchFamily="34" charset="0"/>
              <a:ea typeface="+mn-ea"/>
              <a:cs typeface="+mn-cs"/>
            </a:endParaRPr>
          </a:p>
        </p:txBody>
      </p:sp>
    </p:spTree>
    <p:extLst>
      <p:ext uri="{BB962C8B-B14F-4D97-AF65-F5344CB8AC3E}">
        <p14:creationId xmlns:p14="http://schemas.microsoft.com/office/powerpoint/2010/main" val="29799450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m_-3365652072731262298Picture 2">
            <a:extLst>
              <a:ext uri="{FF2B5EF4-FFF2-40B4-BE49-F238E27FC236}">
                <a16:creationId xmlns:a16="http://schemas.microsoft.com/office/drawing/2014/main" id="{504204B4-00E2-4E93-962B-D9FAB2EB5B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7780" y="1557338"/>
            <a:ext cx="5601903" cy="5019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426C9C97-F214-429F-A2DB-E0D2DF55338E}"/>
              </a:ext>
            </a:extLst>
          </p:cNvPr>
          <p:cNvSpPr txBox="1"/>
          <p:nvPr/>
        </p:nvSpPr>
        <p:spPr>
          <a:xfrm>
            <a:off x="6685360" y="823592"/>
            <a:ext cx="609361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0000FF"/>
                </a:solidFill>
                <a:effectLst/>
                <a:uLnTx/>
                <a:uFillTx/>
                <a:latin typeface="Calibri" panose="020F0502020204030204" pitchFamily="34" charset="0"/>
                <a:ea typeface="Calibri" panose="020F0502020204030204" pitchFamily="34" charset="0"/>
                <a:cs typeface="+mn-cs"/>
                <a:hlinkClick r:id="rId3"/>
              </a:rPr>
              <a:t>https://www.fhwa.dot.gov/bridge/pubs/hif22034.pdf</a:t>
            </a:r>
            <a:endParaRPr kumimoji="0" lang="en-US" sz="1800" b="0" i="0" u="none" strike="noStrike" kern="1200" cap="none" spc="0" normalizeH="0" baseline="0" noProof="0" dirty="0">
              <a:ln>
                <a:noFill/>
              </a:ln>
              <a:solidFill>
                <a:prstClr val="black"/>
              </a:solidFill>
              <a:effectLst/>
              <a:uLnTx/>
              <a:uFillTx/>
              <a:latin typeface="Calibri" panose="020F0502020204030204"/>
              <a:ea typeface="ＭＳ Ｐゴシック"/>
              <a:cs typeface="+mn-cs"/>
            </a:endParaRPr>
          </a:p>
        </p:txBody>
      </p:sp>
      <p:pic>
        <p:nvPicPr>
          <p:cNvPr id="6" name="Picture 5">
            <a:extLst>
              <a:ext uri="{FF2B5EF4-FFF2-40B4-BE49-F238E27FC236}">
                <a16:creationId xmlns:a16="http://schemas.microsoft.com/office/drawing/2014/main" id="{0B28D9F7-FC88-42B6-A816-C4C8BFF20D08}"/>
              </a:ext>
            </a:extLst>
          </p:cNvPr>
          <p:cNvPicPr>
            <a:picLocks noChangeAspect="1"/>
          </p:cNvPicPr>
          <p:nvPr/>
        </p:nvPicPr>
        <p:blipFill>
          <a:blip r:embed="rId4"/>
          <a:stretch>
            <a:fillRect/>
          </a:stretch>
        </p:blipFill>
        <p:spPr>
          <a:xfrm>
            <a:off x="8261972" y="1557338"/>
            <a:ext cx="3713998" cy="5127988"/>
          </a:xfrm>
          <a:prstGeom prst="rect">
            <a:avLst/>
          </a:prstGeom>
          <a:ln w="3175">
            <a:solidFill>
              <a:schemeClr val="bg1">
                <a:lumMod val="65000"/>
              </a:schemeClr>
            </a:solidFill>
          </a:ln>
        </p:spPr>
      </p:pic>
      <p:sp>
        <p:nvSpPr>
          <p:cNvPr id="7" name="TextBox 6">
            <a:extLst>
              <a:ext uri="{FF2B5EF4-FFF2-40B4-BE49-F238E27FC236}">
                <a16:creationId xmlns:a16="http://schemas.microsoft.com/office/drawing/2014/main" id="{0F7DABC3-D636-8C53-393D-D723F94C8EA6}"/>
              </a:ext>
            </a:extLst>
          </p:cNvPr>
          <p:cNvSpPr txBox="1"/>
          <p:nvPr/>
        </p:nvSpPr>
        <p:spPr>
          <a:xfrm>
            <a:off x="0" y="241319"/>
            <a:ext cx="12192000" cy="584775"/>
          </a:xfrm>
          <a:prstGeom prst="rect">
            <a:avLst/>
          </a:prstGeom>
          <a:solidFill>
            <a:schemeClr val="accent1">
              <a:lumMod val="75000"/>
            </a:schemeClr>
          </a:solidFill>
        </p:spPr>
        <p:txBody>
          <a:bodyPr wrap="square">
            <a:spAutoFit/>
          </a:bodyPr>
          <a:lstStyle/>
          <a:p>
            <a:pPr lvl="1" algn="ctr">
              <a:defRPr/>
            </a:pPr>
            <a:r>
              <a:rPr lang="en-US" sz="3200" dirty="0">
                <a:solidFill>
                  <a:schemeClr val="bg1"/>
                </a:solidFill>
              </a:rPr>
              <a:t>Building a New Road and Bridge Line Model</a:t>
            </a:r>
            <a:endParaRPr kumimoji="0" lang="en-US" sz="3200" i="0" u="none" strike="noStrike" kern="1200" cap="none" spc="0" normalizeH="0" baseline="0" noProof="0" dirty="0">
              <a:ln>
                <a:noFill/>
              </a:ln>
              <a:solidFill>
                <a:schemeClr val="bg1"/>
              </a:solidFill>
              <a:effectLst/>
              <a:uLnTx/>
              <a:uFillTx/>
              <a:latin typeface="Aptos Display" panose="020B0004020202020204" pitchFamily="34" charset="0"/>
              <a:ea typeface="+mn-ea"/>
              <a:cs typeface="+mn-cs"/>
            </a:endParaRPr>
          </a:p>
        </p:txBody>
      </p:sp>
    </p:spTree>
    <p:extLst>
      <p:ext uri="{BB962C8B-B14F-4D97-AF65-F5344CB8AC3E}">
        <p14:creationId xmlns:p14="http://schemas.microsoft.com/office/powerpoint/2010/main" val="13367148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26B2E60-AB87-42CC-855F-8E69CFE302C1}"/>
              </a:ext>
            </a:extLst>
          </p:cNvPr>
          <p:cNvPicPr>
            <a:picLocks noChangeAspect="1"/>
          </p:cNvPicPr>
          <p:nvPr/>
        </p:nvPicPr>
        <p:blipFill>
          <a:blip r:embed="rId2"/>
          <a:stretch>
            <a:fillRect/>
          </a:stretch>
        </p:blipFill>
        <p:spPr>
          <a:xfrm>
            <a:off x="677884" y="1589902"/>
            <a:ext cx="3557910" cy="2648259"/>
          </a:xfrm>
          <a:prstGeom prst="rect">
            <a:avLst/>
          </a:prstGeom>
          <a:ln w="3175">
            <a:solidFill>
              <a:schemeClr val="bg1">
                <a:lumMod val="65000"/>
              </a:schemeClr>
            </a:solidFill>
          </a:ln>
        </p:spPr>
      </p:pic>
      <p:pic>
        <p:nvPicPr>
          <p:cNvPr id="7" name="Picture 6">
            <a:extLst>
              <a:ext uri="{FF2B5EF4-FFF2-40B4-BE49-F238E27FC236}">
                <a16:creationId xmlns:a16="http://schemas.microsoft.com/office/drawing/2014/main" id="{128C69F9-97DF-46D1-912C-E29A060F82F1}"/>
              </a:ext>
            </a:extLst>
          </p:cNvPr>
          <p:cNvPicPr>
            <a:picLocks noChangeAspect="1"/>
          </p:cNvPicPr>
          <p:nvPr/>
        </p:nvPicPr>
        <p:blipFill>
          <a:blip r:embed="rId3"/>
          <a:stretch>
            <a:fillRect/>
          </a:stretch>
        </p:blipFill>
        <p:spPr>
          <a:xfrm>
            <a:off x="4872446" y="1646338"/>
            <a:ext cx="3838437" cy="2594810"/>
          </a:xfrm>
          <a:prstGeom prst="rect">
            <a:avLst/>
          </a:prstGeom>
          <a:ln w="3175">
            <a:solidFill>
              <a:schemeClr val="bg1">
                <a:lumMod val="65000"/>
              </a:schemeClr>
            </a:solidFill>
          </a:ln>
        </p:spPr>
      </p:pic>
      <p:pic>
        <p:nvPicPr>
          <p:cNvPr id="9" name="Picture 8">
            <a:extLst>
              <a:ext uri="{FF2B5EF4-FFF2-40B4-BE49-F238E27FC236}">
                <a16:creationId xmlns:a16="http://schemas.microsoft.com/office/drawing/2014/main" id="{57DB966D-D7C5-4DA3-9266-2E840ED9FCD6}"/>
              </a:ext>
            </a:extLst>
          </p:cNvPr>
          <p:cNvPicPr>
            <a:picLocks noChangeAspect="1"/>
          </p:cNvPicPr>
          <p:nvPr/>
        </p:nvPicPr>
        <p:blipFill>
          <a:blip r:embed="rId4"/>
          <a:stretch>
            <a:fillRect/>
          </a:stretch>
        </p:blipFill>
        <p:spPr>
          <a:xfrm>
            <a:off x="3818190" y="4433688"/>
            <a:ext cx="3010320" cy="2067213"/>
          </a:xfrm>
          <a:prstGeom prst="rect">
            <a:avLst/>
          </a:prstGeom>
        </p:spPr>
      </p:pic>
      <p:sp>
        <p:nvSpPr>
          <p:cNvPr id="11" name="Arrow: Bent 10">
            <a:extLst>
              <a:ext uri="{FF2B5EF4-FFF2-40B4-BE49-F238E27FC236}">
                <a16:creationId xmlns:a16="http://schemas.microsoft.com/office/drawing/2014/main" id="{02531F12-0B8F-4E04-827E-C75765F51BF2}"/>
              </a:ext>
            </a:extLst>
          </p:cNvPr>
          <p:cNvSpPr/>
          <p:nvPr/>
        </p:nvSpPr>
        <p:spPr>
          <a:xfrm flipV="1">
            <a:off x="2266354" y="5072783"/>
            <a:ext cx="888578" cy="756924"/>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ＭＳ Ｐゴシック"/>
              <a:cs typeface="+mn-cs"/>
            </a:endParaRPr>
          </a:p>
        </p:txBody>
      </p:sp>
      <p:sp>
        <p:nvSpPr>
          <p:cNvPr id="12" name="Arrow: Bent 11">
            <a:extLst>
              <a:ext uri="{FF2B5EF4-FFF2-40B4-BE49-F238E27FC236}">
                <a16:creationId xmlns:a16="http://schemas.microsoft.com/office/drawing/2014/main" id="{9880C4A9-3425-4A7D-86DF-5F85EDFB8275}"/>
              </a:ext>
            </a:extLst>
          </p:cNvPr>
          <p:cNvSpPr/>
          <p:nvPr/>
        </p:nvSpPr>
        <p:spPr>
          <a:xfrm flipH="1" flipV="1">
            <a:off x="7266449" y="5072783"/>
            <a:ext cx="888578" cy="756924"/>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ＭＳ Ｐゴシック"/>
              <a:cs typeface="+mn-cs"/>
            </a:endParaRPr>
          </a:p>
        </p:txBody>
      </p:sp>
      <p:sp>
        <p:nvSpPr>
          <p:cNvPr id="13" name="TextBox 12">
            <a:extLst>
              <a:ext uri="{FF2B5EF4-FFF2-40B4-BE49-F238E27FC236}">
                <a16:creationId xmlns:a16="http://schemas.microsoft.com/office/drawing/2014/main" id="{F34F20D2-A7E7-4470-B75C-681BF8669CD8}"/>
              </a:ext>
            </a:extLst>
          </p:cNvPr>
          <p:cNvSpPr txBox="1"/>
          <p:nvPr/>
        </p:nvSpPr>
        <p:spPr>
          <a:xfrm>
            <a:off x="5481986" y="4327517"/>
            <a:ext cx="300992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ＭＳ Ｐゴシック"/>
                <a:cs typeface="+mn-cs"/>
              </a:rPr>
              <a:t>Road Grade Line (</a:t>
            </a:r>
            <a:r>
              <a:rPr kumimoji="0" lang="en-US" sz="2400" b="0" i="0" u="none" strike="noStrike" kern="1200" cap="none" spc="0" normalizeH="0" baseline="0" noProof="0" dirty="0" err="1">
                <a:ln>
                  <a:noFill/>
                </a:ln>
                <a:solidFill>
                  <a:prstClr val="black"/>
                </a:solidFill>
                <a:effectLst/>
                <a:uLnTx/>
                <a:uFillTx/>
                <a:latin typeface="Calibri" panose="020F0502020204030204"/>
                <a:ea typeface="ＭＳ Ｐゴシック"/>
                <a:cs typeface="+mn-cs"/>
              </a:rPr>
              <a:t>x,y,z</a:t>
            </a:r>
            <a:r>
              <a:rPr kumimoji="0" lang="en-US" sz="2400" b="0" i="0" u="none" strike="noStrike" kern="1200" cap="none" spc="0" normalizeH="0" baseline="0" noProof="0" dirty="0">
                <a:ln>
                  <a:noFill/>
                </a:ln>
                <a:solidFill>
                  <a:prstClr val="black"/>
                </a:solidFill>
                <a:effectLst/>
                <a:uLnTx/>
                <a:uFillTx/>
                <a:latin typeface="Calibri" panose="020F0502020204030204"/>
                <a:ea typeface="ＭＳ Ｐゴシック"/>
                <a:cs typeface="+mn-cs"/>
              </a:rPr>
              <a:t>)</a:t>
            </a:r>
          </a:p>
        </p:txBody>
      </p:sp>
      <p:pic>
        <p:nvPicPr>
          <p:cNvPr id="10" name="Picture 9">
            <a:extLst>
              <a:ext uri="{FF2B5EF4-FFF2-40B4-BE49-F238E27FC236}">
                <a16:creationId xmlns:a16="http://schemas.microsoft.com/office/drawing/2014/main" id="{4813FEB7-FFBE-48F9-925F-5E0FADB306E2}"/>
              </a:ext>
            </a:extLst>
          </p:cNvPr>
          <p:cNvPicPr>
            <a:picLocks noChangeAspect="1"/>
          </p:cNvPicPr>
          <p:nvPr/>
        </p:nvPicPr>
        <p:blipFill>
          <a:blip r:embed="rId5"/>
          <a:srcRect l="7448" t="3536" r="7837"/>
          <a:stretch/>
        </p:blipFill>
        <p:spPr>
          <a:xfrm>
            <a:off x="8775189" y="2208345"/>
            <a:ext cx="3198979" cy="3086507"/>
          </a:xfrm>
          <a:prstGeom prst="rect">
            <a:avLst/>
          </a:prstGeom>
          <a:ln w="3175">
            <a:solidFill>
              <a:schemeClr val="bg1">
                <a:lumMod val="65000"/>
              </a:schemeClr>
            </a:solidFill>
          </a:ln>
        </p:spPr>
      </p:pic>
      <p:sp>
        <p:nvSpPr>
          <p:cNvPr id="5" name="TextBox 4">
            <a:extLst>
              <a:ext uri="{FF2B5EF4-FFF2-40B4-BE49-F238E27FC236}">
                <a16:creationId xmlns:a16="http://schemas.microsoft.com/office/drawing/2014/main" id="{03399E82-37FD-1697-898A-A542065573BA}"/>
              </a:ext>
            </a:extLst>
          </p:cNvPr>
          <p:cNvSpPr txBox="1"/>
          <p:nvPr/>
        </p:nvSpPr>
        <p:spPr>
          <a:xfrm>
            <a:off x="0" y="175207"/>
            <a:ext cx="12192000" cy="1077218"/>
          </a:xfrm>
          <a:prstGeom prst="rect">
            <a:avLst/>
          </a:prstGeom>
          <a:solidFill>
            <a:schemeClr val="accent1">
              <a:lumMod val="75000"/>
            </a:schemeClr>
          </a:solidFill>
        </p:spPr>
        <p:txBody>
          <a:bodyPr wrap="square">
            <a:spAutoFit/>
          </a:bodyPr>
          <a:lstStyle/>
          <a:p>
            <a:pPr lvl="1" algn="ctr">
              <a:defRPr/>
            </a:pPr>
            <a:r>
              <a:rPr lang="en-US" sz="3200" dirty="0">
                <a:solidFill>
                  <a:schemeClr val="bg1"/>
                </a:solidFill>
              </a:rPr>
              <a:t>The End Result: A 3D “Road Grade Line” </a:t>
            </a:r>
          </a:p>
          <a:p>
            <a:pPr lvl="1" algn="ctr">
              <a:defRPr/>
            </a:pPr>
            <a:r>
              <a:rPr lang="en-US" sz="3200" dirty="0">
                <a:solidFill>
                  <a:schemeClr val="bg1"/>
                </a:solidFill>
              </a:rPr>
              <a:t>with Bridges Included for Texas</a:t>
            </a:r>
            <a:endParaRPr kumimoji="0" lang="en-US" sz="3200" i="0" u="none" strike="noStrike" kern="1200" cap="none" spc="0" normalizeH="0" baseline="0" noProof="0" dirty="0">
              <a:ln>
                <a:noFill/>
              </a:ln>
              <a:solidFill>
                <a:schemeClr val="bg1"/>
              </a:solidFill>
              <a:effectLst/>
              <a:uLnTx/>
              <a:uFillTx/>
              <a:latin typeface="Aptos Display" panose="020B0004020202020204" pitchFamily="34" charset="0"/>
              <a:ea typeface="+mn-ea"/>
              <a:cs typeface="+mn-cs"/>
            </a:endParaRPr>
          </a:p>
        </p:txBody>
      </p:sp>
    </p:spTree>
    <p:extLst>
      <p:ext uri="{BB962C8B-B14F-4D97-AF65-F5344CB8AC3E}">
        <p14:creationId xmlns:p14="http://schemas.microsoft.com/office/powerpoint/2010/main" val="18851459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CE0AE6D-8055-4DDC-BB42-B42A9E8AD3C8}"/>
              </a:ext>
            </a:extLst>
          </p:cNvPr>
          <p:cNvPicPr>
            <a:picLocks noChangeAspect="1"/>
          </p:cNvPicPr>
          <p:nvPr/>
        </p:nvPicPr>
        <p:blipFill>
          <a:blip r:embed="rId2"/>
          <a:stretch>
            <a:fillRect/>
          </a:stretch>
        </p:blipFill>
        <p:spPr>
          <a:xfrm>
            <a:off x="917905" y="1193302"/>
            <a:ext cx="3517569" cy="5409644"/>
          </a:xfrm>
          <a:prstGeom prst="rect">
            <a:avLst/>
          </a:prstGeom>
        </p:spPr>
      </p:pic>
      <p:sp>
        <p:nvSpPr>
          <p:cNvPr id="4" name="TextBox 3">
            <a:extLst>
              <a:ext uri="{FF2B5EF4-FFF2-40B4-BE49-F238E27FC236}">
                <a16:creationId xmlns:a16="http://schemas.microsoft.com/office/drawing/2014/main" id="{143BB88B-1B2B-4CF6-9D16-BA7303DAD186}"/>
              </a:ext>
            </a:extLst>
          </p:cNvPr>
          <p:cNvSpPr txBox="1"/>
          <p:nvPr/>
        </p:nvSpPr>
        <p:spPr>
          <a:xfrm>
            <a:off x="5496825" y="1079024"/>
            <a:ext cx="6094476" cy="369332"/>
          </a:xfrm>
          <a:prstGeom prst="rect">
            <a:avLst/>
          </a:prstGeom>
          <a:noFill/>
          <a:effectLst/>
        </p:spPr>
        <p:txBody>
          <a:bodyPr wrap="square">
            <a:spAutoFit/>
          </a:bodyPr>
          <a:lstStyle/>
          <a:p>
            <a:pPr marL="0" marR="0">
              <a:spcBef>
                <a:spcPts val="0"/>
              </a:spcBef>
              <a:spcAft>
                <a:spcPts val="0"/>
              </a:spcAft>
            </a:pPr>
            <a:r>
              <a:rPr lang="en-US" sz="1800" u="sng" dirty="0">
                <a:solidFill>
                  <a:srgbClr val="000000"/>
                </a:solidFill>
                <a:effectLst/>
                <a:latin typeface="Arial" panose="020B0604020202020204" pitchFamily="34" charset="0"/>
                <a:ea typeface="Calibri" panose="020F0502020204030204" pitchFamily="34" charset="0"/>
                <a:hlinkClick r:id="rId3"/>
              </a:rPr>
              <a:t>https://cfim.ornl.gov/data/t/bxw/alpha10/</a:t>
            </a:r>
            <a:endParaRPr lang="en-US" sz="1800" dirty="0">
              <a:effectLst/>
              <a:latin typeface="Calibri" panose="020F0502020204030204" pitchFamily="34" charset="0"/>
              <a:ea typeface="Calibri" panose="020F0502020204030204" pitchFamily="34" charset="0"/>
            </a:endParaRPr>
          </a:p>
        </p:txBody>
      </p:sp>
      <p:pic>
        <p:nvPicPr>
          <p:cNvPr id="8" name="Picture 7">
            <a:extLst>
              <a:ext uri="{FF2B5EF4-FFF2-40B4-BE49-F238E27FC236}">
                <a16:creationId xmlns:a16="http://schemas.microsoft.com/office/drawing/2014/main" id="{32980CBF-A227-4E0A-AE4A-0308B1E6C0CA}"/>
              </a:ext>
            </a:extLst>
          </p:cNvPr>
          <p:cNvPicPr>
            <a:picLocks noChangeAspect="1"/>
          </p:cNvPicPr>
          <p:nvPr/>
        </p:nvPicPr>
        <p:blipFill>
          <a:blip r:embed="rId4"/>
          <a:stretch>
            <a:fillRect/>
          </a:stretch>
        </p:blipFill>
        <p:spPr>
          <a:xfrm>
            <a:off x="5413249" y="1556323"/>
            <a:ext cx="4805926" cy="4936552"/>
          </a:xfrm>
          <a:prstGeom prst="rect">
            <a:avLst/>
          </a:prstGeom>
        </p:spPr>
      </p:pic>
      <p:sp>
        <p:nvSpPr>
          <p:cNvPr id="7" name="TextBox 6">
            <a:extLst>
              <a:ext uri="{FF2B5EF4-FFF2-40B4-BE49-F238E27FC236}">
                <a16:creationId xmlns:a16="http://schemas.microsoft.com/office/drawing/2014/main" id="{E4A1ADF4-64A8-4C99-A60A-D8D903DEDB1F}"/>
              </a:ext>
            </a:extLst>
          </p:cNvPr>
          <p:cNvSpPr txBox="1"/>
          <p:nvPr/>
        </p:nvSpPr>
        <p:spPr>
          <a:xfrm>
            <a:off x="1997243" y="2782669"/>
            <a:ext cx="2792304" cy="830997"/>
          </a:xfrm>
          <a:prstGeom prst="rect">
            <a:avLst/>
          </a:prstGeom>
          <a:noFill/>
        </p:spPr>
        <p:txBody>
          <a:bodyPr wrap="none" rtlCol="0">
            <a:spAutoFit/>
          </a:bodyPr>
          <a:lstStyle/>
          <a:p>
            <a:pPr algn="ctr"/>
            <a:r>
              <a:rPr lang="en-US" sz="2400" b="1" i="1" dirty="0">
                <a:solidFill>
                  <a:srgbClr val="0070C0"/>
                </a:solidFill>
              </a:rPr>
              <a:t>State-wide coverage</a:t>
            </a:r>
          </a:p>
          <a:p>
            <a:pPr algn="ctr"/>
            <a:r>
              <a:rPr lang="en-US" sz="2400" b="1" i="1" dirty="0">
                <a:solidFill>
                  <a:srgbClr val="0070C0"/>
                </a:solidFill>
              </a:rPr>
              <a:t>(first draft)</a:t>
            </a:r>
          </a:p>
        </p:txBody>
      </p:sp>
      <p:sp>
        <p:nvSpPr>
          <p:cNvPr id="6" name="TextBox 5">
            <a:extLst>
              <a:ext uri="{FF2B5EF4-FFF2-40B4-BE49-F238E27FC236}">
                <a16:creationId xmlns:a16="http://schemas.microsoft.com/office/drawing/2014/main" id="{2639D24C-DBD2-FB87-1829-6496C45728D4}"/>
              </a:ext>
            </a:extLst>
          </p:cNvPr>
          <p:cNvSpPr txBox="1"/>
          <p:nvPr/>
        </p:nvSpPr>
        <p:spPr>
          <a:xfrm>
            <a:off x="0" y="241319"/>
            <a:ext cx="12192000" cy="584775"/>
          </a:xfrm>
          <a:prstGeom prst="rect">
            <a:avLst/>
          </a:prstGeom>
          <a:solidFill>
            <a:schemeClr val="accent1">
              <a:lumMod val="75000"/>
            </a:schemeClr>
          </a:solidFill>
        </p:spPr>
        <p:txBody>
          <a:bodyPr wrap="square">
            <a:spAutoFit/>
          </a:bodyPr>
          <a:lstStyle/>
          <a:p>
            <a:pPr lvl="1" algn="ctr">
              <a:defRPr/>
            </a:pPr>
            <a:r>
              <a:rPr lang="en-US" sz="3200" dirty="0">
                <a:solidFill>
                  <a:schemeClr val="bg1"/>
                </a:solidFill>
              </a:rPr>
              <a:t>Road and Bridge Datasets for TxDOT Districts</a:t>
            </a:r>
            <a:endParaRPr kumimoji="0" lang="en-US" sz="3200" i="0" u="none" strike="noStrike" kern="1200" cap="none" spc="0" normalizeH="0" baseline="0" noProof="0" dirty="0">
              <a:ln>
                <a:noFill/>
              </a:ln>
              <a:solidFill>
                <a:schemeClr val="bg1"/>
              </a:solidFill>
              <a:effectLst/>
              <a:uLnTx/>
              <a:uFillTx/>
              <a:latin typeface="Aptos Display" panose="020B0004020202020204" pitchFamily="34" charset="0"/>
              <a:ea typeface="+mn-ea"/>
              <a:cs typeface="+mn-cs"/>
            </a:endParaRPr>
          </a:p>
        </p:txBody>
      </p:sp>
    </p:spTree>
    <p:extLst>
      <p:ext uri="{BB962C8B-B14F-4D97-AF65-F5344CB8AC3E}">
        <p14:creationId xmlns:p14="http://schemas.microsoft.com/office/powerpoint/2010/main" val="19780591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3DBC32A-F2B6-4705-96AB-87C2EE248948}"/>
              </a:ext>
            </a:extLst>
          </p:cNvPr>
          <p:cNvPicPr>
            <a:picLocks noChangeAspect="1"/>
          </p:cNvPicPr>
          <p:nvPr/>
        </p:nvPicPr>
        <p:blipFill>
          <a:blip r:embed="rId2"/>
          <a:stretch>
            <a:fillRect/>
          </a:stretch>
        </p:blipFill>
        <p:spPr>
          <a:xfrm>
            <a:off x="656466" y="1598558"/>
            <a:ext cx="5439534" cy="4410691"/>
          </a:xfrm>
          <a:prstGeom prst="rect">
            <a:avLst/>
          </a:prstGeom>
        </p:spPr>
      </p:pic>
      <p:pic>
        <p:nvPicPr>
          <p:cNvPr id="10" name="Picture 9">
            <a:extLst>
              <a:ext uri="{FF2B5EF4-FFF2-40B4-BE49-F238E27FC236}">
                <a16:creationId xmlns:a16="http://schemas.microsoft.com/office/drawing/2014/main" id="{A1F617C4-B5BF-4C06-BC55-7674E260CB5F}"/>
              </a:ext>
            </a:extLst>
          </p:cNvPr>
          <p:cNvPicPr>
            <a:picLocks noChangeAspect="1"/>
          </p:cNvPicPr>
          <p:nvPr/>
        </p:nvPicPr>
        <p:blipFill>
          <a:blip r:embed="rId3"/>
          <a:stretch>
            <a:fillRect/>
          </a:stretch>
        </p:blipFill>
        <p:spPr>
          <a:xfrm>
            <a:off x="7212348" y="1861688"/>
            <a:ext cx="3741770" cy="3308360"/>
          </a:xfrm>
          <a:prstGeom prst="rect">
            <a:avLst/>
          </a:prstGeom>
        </p:spPr>
      </p:pic>
      <p:cxnSp>
        <p:nvCxnSpPr>
          <p:cNvPr id="12" name="Straight Arrow Connector 11">
            <a:extLst>
              <a:ext uri="{FF2B5EF4-FFF2-40B4-BE49-F238E27FC236}">
                <a16:creationId xmlns:a16="http://schemas.microsoft.com/office/drawing/2014/main" id="{E76E8FC1-5758-4BE9-B622-DB0A1307FF76}"/>
              </a:ext>
            </a:extLst>
          </p:cNvPr>
          <p:cNvCxnSpPr>
            <a:cxnSpLocks/>
          </p:cNvCxnSpPr>
          <p:nvPr/>
        </p:nvCxnSpPr>
        <p:spPr bwMode="auto">
          <a:xfrm>
            <a:off x="4224528" y="2825496"/>
            <a:ext cx="2916936" cy="1161288"/>
          </a:xfrm>
          <a:prstGeom prst="straightConnector1">
            <a:avLst/>
          </a:prstGeom>
          <a:noFill/>
          <a:ln w="19050" cap="flat" cmpd="sng" algn="ctr">
            <a:solidFill>
              <a:srgbClr val="0070C0"/>
            </a:solidFill>
            <a:prstDash val="solid"/>
            <a:round/>
            <a:headEnd type="none" w="med" len="med"/>
            <a:tailEnd type="triangle"/>
          </a:ln>
          <a:effectLst/>
        </p:spPr>
      </p:cxnSp>
      <p:pic>
        <p:nvPicPr>
          <p:cNvPr id="18" name="Picture 17">
            <a:extLst>
              <a:ext uri="{FF2B5EF4-FFF2-40B4-BE49-F238E27FC236}">
                <a16:creationId xmlns:a16="http://schemas.microsoft.com/office/drawing/2014/main" id="{3E677EEB-DA94-49C5-A6DF-D9EA235CB038}"/>
              </a:ext>
            </a:extLst>
          </p:cNvPr>
          <p:cNvPicPr>
            <a:picLocks noChangeAspect="1"/>
          </p:cNvPicPr>
          <p:nvPr/>
        </p:nvPicPr>
        <p:blipFill>
          <a:blip r:embed="rId4"/>
          <a:stretch>
            <a:fillRect/>
          </a:stretch>
        </p:blipFill>
        <p:spPr>
          <a:xfrm>
            <a:off x="227973" y="1423477"/>
            <a:ext cx="3524742" cy="876422"/>
          </a:xfrm>
          <a:prstGeom prst="rect">
            <a:avLst/>
          </a:prstGeom>
        </p:spPr>
      </p:pic>
      <p:sp>
        <p:nvSpPr>
          <p:cNvPr id="3" name="TextBox 2">
            <a:extLst>
              <a:ext uri="{FF2B5EF4-FFF2-40B4-BE49-F238E27FC236}">
                <a16:creationId xmlns:a16="http://schemas.microsoft.com/office/drawing/2014/main" id="{2219C0E3-0521-4659-A8B9-510064BB512B}"/>
              </a:ext>
            </a:extLst>
          </p:cNvPr>
          <p:cNvSpPr txBox="1"/>
          <p:nvPr/>
        </p:nvSpPr>
        <p:spPr>
          <a:xfrm>
            <a:off x="4352544" y="5085919"/>
            <a:ext cx="1743456" cy="923330"/>
          </a:xfrm>
          <a:prstGeom prst="rect">
            <a:avLst/>
          </a:prstGeom>
          <a:solidFill>
            <a:schemeClr val="bg1"/>
          </a:solidFill>
          <a:ln w="9525">
            <a:solidFill>
              <a:schemeClr val="tx1"/>
            </a:solidFill>
          </a:ln>
        </p:spPr>
        <p:txBody>
          <a:bodyPr wrap="square" rtlCol="0">
            <a:spAutoFit/>
          </a:bodyPr>
          <a:lstStyle/>
          <a:p>
            <a:r>
              <a:rPr lang="en-US" dirty="0"/>
              <a:t>A point every 3m along the road</a:t>
            </a:r>
          </a:p>
        </p:txBody>
      </p:sp>
      <p:cxnSp>
        <p:nvCxnSpPr>
          <p:cNvPr id="5" name="Straight Arrow Connector 4">
            <a:extLst>
              <a:ext uri="{FF2B5EF4-FFF2-40B4-BE49-F238E27FC236}">
                <a16:creationId xmlns:a16="http://schemas.microsoft.com/office/drawing/2014/main" id="{E747FFC6-E928-423E-AAB8-C29545722723}"/>
              </a:ext>
            </a:extLst>
          </p:cNvPr>
          <p:cNvCxnSpPr>
            <a:cxnSpLocks/>
            <a:stCxn id="3" idx="0"/>
          </p:cNvCxnSpPr>
          <p:nvPr/>
        </p:nvCxnSpPr>
        <p:spPr>
          <a:xfrm flipH="1" flipV="1">
            <a:off x="4041648" y="4736592"/>
            <a:ext cx="1182624" cy="34932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B213C57B-069A-4770-94C5-692920833A82}"/>
              </a:ext>
            </a:extLst>
          </p:cNvPr>
          <p:cNvCxnSpPr>
            <a:cxnSpLocks/>
          </p:cNvCxnSpPr>
          <p:nvPr/>
        </p:nvCxnSpPr>
        <p:spPr>
          <a:xfrm flipH="1" flipV="1">
            <a:off x="4114800" y="4387266"/>
            <a:ext cx="1109472" cy="69865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90D0738B-1993-9A2C-CA47-71F1A74365AF}"/>
              </a:ext>
            </a:extLst>
          </p:cNvPr>
          <p:cNvSpPr txBox="1"/>
          <p:nvPr/>
        </p:nvSpPr>
        <p:spPr>
          <a:xfrm>
            <a:off x="0" y="241319"/>
            <a:ext cx="12192000" cy="584775"/>
          </a:xfrm>
          <a:prstGeom prst="rect">
            <a:avLst/>
          </a:prstGeom>
          <a:solidFill>
            <a:schemeClr val="accent1">
              <a:lumMod val="75000"/>
            </a:schemeClr>
          </a:solidFill>
        </p:spPr>
        <p:txBody>
          <a:bodyPr wrap="square">
            <a:spAutoFit/>
          </a:bodyPr>
          <a:lstStyle/>
          <a:p>
            <a:pPr lvl="1" algn="ctr">
              <a:defRPr/>
            </a:pPr>
            <a:r>
              <a:rPr lang="en-US" sz="3200" dirty="0">
                <a:solidFill>
                  <a:schemeClr val="bg1"/>
                </a:solidFill>
              </a:rPr>
              <a:t>3D Road Grade Line for this Bridge</a:t>
            </a:r>
            <a:endParaRPr kumimoji="0" lang="en-US" sz="3200" i="0" u="none" strike="noStrike" kern="1200" cap="none" spc="0" normalizeH="0" baseline="0" noProof="0" dirty="0">
              <a:ln>
                <a:noFill/>
              </a:ln>
              <a:solidFill>
                <a:schemeClr val="bg1"/>
              </a:solidFill>
              <a:effectLst/>
              <a:uLnTx/>
              <a:uFillTx/>
              <a:latin typeface="Aptos Display" panose="020B0004020202020204" pitchFamily="34" charset="0"/>
              <a:ea typeface="+mn-ea"/>
              <a:cs typeface="+mn-cs"/>
            </a:endParaRPr>
          </a:p>
        </p:txBody>
      </p:sp>
    </p:spTree>
    <p:extLst>
      <p:ext uri="{BB962C8B-B14F-4D97-AF65-F5344CB8AC3E}">
        <p14:creationId xmlns:p14="http://schemas.microsoft.com/office/powerpoint/2010/main" val="3478838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16D353E-18F0-859D-9B3B-220886E02111}"/>
              </a:ext>
            </a:extLst>
          </p:cNvPr>
          <p:cNvSpPr txBox="1"/>
          <p:nvPr/>
        </p:nvSpPr>
        <p:spPr>
          <a:xfrm>
            <a:off x="0" y="184210"/>
            <a:ext cx="12192000" cy="584775"/>
          </a:xfrm>
          <a:prstGeom prst="rect">
            <a:avLst/>
          </a:prstGeom>
          <a:solidFill>
            <a:schemeClr val="accent1">
              <a:lumMod val="75000"/>
            </a:schemeClr>
          </a:solidFill>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rPr>
              <a:t>Project Advisory Committee</a:t>
            </a:r>
          </a:p>
        </p:txBody>
      </p:sp>
      <p:grpSp>
        <p:nvGrpSpPr>
          <p:cNvPr id="11" name="Group 10">
            <a:extLst>
              <a:ext uri="{FF2B5EF4-FFF2-40B4-BE49-F238E27FC236}">
                <a16:creationId xmlns:a16="http://schemas.microsoft.com/office/drawing/2014/main" id="{B55ACB06-4142-81F0-08B8-43A56F126377}"/>
              </a:ext>
            </a:extLst>
          </p:cNvPr>
          <p:cNvGrpSpPr/>
          <p:nvPr/>
        </p:nvGrpSpPr>
        <p:grpSpPr>
          <a:xfrm>
            <a:off x="5685480" y="978125"/>
            <a:ext cx="7341513" cy="2124779"/>
            <a:chOff x="5942428" y="1140370"/>
            <a:chExt cx="7341513" cy="2124779"/>
          </a:xfrm>
        </p:grpSpPr>
        <p:sp>
          <p:nvSpPr>
            <p:cNvPr id="12" name="TextBox 11">
              <a:extLst>
                <a:ext uri="{FF2B5EF4-FFF2-40B4-BE49-F238E27FC236}">
                  <a16:creationId xmlns:a16="http://schemas.microsoft.com/office/drawing/2014/main" id="{B9368A68-E3DA-60B0-DBB2-04EAA691EEBB}"/>
                </a:ext>
              </a:extLst>
            </p:cNvPr>
            <p:cNvSpPr txBox="1"/>
            <p:nvPr/>
          </p:nvSpPr>
          <p:spPr>
            <a:xfrm>
              <a:off x="5942428" y="1140370"/>
              <a:ext cx="6038651" cy="461665"/>
            </a:xfrm>
            <a:prstGeom prst="rect">
              <a:avLst/>
            </a:prstGeom>
            <a:solidFill>
              <a:schemeClr val="bg1">
                <a:lumMod val="95000"/>
              </a:schemeClr>
            </a:solidFill>
          </p:spPr>
          <p:txBody>
            <a:bodyPr wrap="square">
              <a:spAutoFit/>
            </a:bodyPr>
            <a:lstStyle>
              <a:defPPr>
                <a:defRPr lang="en-US"/>
              </a:defPPr>
              <a:lvl1pPr>
                <a:defRPr sz="2400" b="1">
                  <a:solidFill>
                    <a:schemeClr val="accent1">
                      <a:lumMod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NOAA Weather Forecast Office</a:t>
              </a:r>
            </a:p>
          </p:txBody>
        </p:sp>
        <p:sp>
          <p:nvSpPr>
            <p:cNvPr id="14" name="TextBox 13">
              <a:extLst>
                <a:ext uri="{FF2B5EF4-FFF2-40B4-BE49-F238E27FC236}">
                  <a16:creationId xmlns:a16="http://schemas.microsoft.com/office/drawing/2014/main" id="{461ECD43-00E3-0EB7-0396-6D34A8F5960A}"/>
                </a:ext>
              </a:extLst>
            </p:cNvPr>
            <p:cNvSpPr txBox="1"/>
            <p:nvPr/>
          </p:nvSpPr>
          <p:spPr>
            <a:xfrm>
              <a:off x="6275113" y="1637838"/>
              <a:ext cx="700882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Jonathan </a:t>
              </a:r>
              <a:r>
                <a:rPr kumimoji="0" lang="en-US" sz="1800" b="1" i="0" u="none" strike="noStrike" kern="1200" cap="none" spc="0" normalizeH="0" baseline="0" noProof="0" dirty="0" err="1">
                  <a:ln>
                    <a:noFill/>
                  </a:ln>
                  <a:solidFill>
                    <a:prstClr val="black"/>
                  </a:solidFill>
                  <a:effectLst/>
                  <a:uLnTx/>
                  <a:uFillTx/>
                  <a:latin typeface="Calibri" panose="020F0502020204030204"/>
                  <a:ea typeface="+mn-ea"/>
                  <a:cs typeface="+mn-cs"/>
                </a:rPr>
                <a:t>Brazzell</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Regional Hydrologist, Lake Charles Office</a:t>
              </a:r>
            </a:p>
          </p:txBody>
        </p:sp>
        <p:sp>
          <p:nvSpPr>
            <p:cNvPr id="16" name="TextBox 15">
              <a:extLst>
                <a:ext uri="{FF2B5EF4-FFF2-40B4-BE49-F238E27FC236}">
                  <a16:creationId xmlns:a16="http://schemas.microsoft.com/office/drawing/2014/main" id="{4F15739A-FEEB-9F5A-45B4-F855D9CCA03B}"/>
                </a:ext>
              </a:extLst>
            </p:cNvPr>
            <p:cNvSpPr txBox="1"/>
            <p:nvPr/>
          </p:nvSpPr>
          <p:spPr>
            <a:xfrm>
              <a:off x="6275113" y="2412007"/>
              <a:ext cx="7008828" cy="646331"/>
            </a:xfrm>
            <a:prstGeom prst="rect">
              <a:avLst/>
            </a:prstGeom>
            <a:no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Katie Landry-Guyton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Regional Hydrologist, Houston/Galveston Office</a:t>
              </a:r>
            </a:p>
          </p:txBody>
        </p:sp>
        <p:sp>
          <p:nvSpPr>
            <p:cNvPr id="18" name="TextBox 17">
              <a:extLst>
                <a:ext uri="{FF2B5EF4-FFF2-40B4-BE49-F238E27FC236}">
                  <a16:creationId xmlns:a16="http://schemas.microsoft.com/office/drawing/2014/main" id="{FAC3724C-15FB-B07E-3457-B2AB38EE15DF}"/>
                </a:ext>
              </a:extLst>
            </p:cNvPr>
            <p:cNvSpPr txBox="1"/>
            <p:nvPr/>
          </p:nvSpPr>
          <p:spPr>
            <a:xfrm>
              <a:off x="6275113" y="2895817"/>
              <a:ext cx="700882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20" name="TextBox 19">
            <a:extLst>
              <a:ext uri="{FF2B5EF4-FFF2-40B4-BE49-F238E27FC236}">
                <a16:creationId xmlns:a16="http://schemas.microsoft.com/office/drawing/2014/main" id="{D03AC019-2360-19D3-1051-1777DECB44BE}"/>
              </a:ext>
            </a:extLst>
          </p:cNvPr>
          <p:cNvSpPr txBox="1"/>
          <p:nvPr/>
        </p:nvSpPr>
        <p:spPr>
          <a:xfrm>
            <a:off x="5635599" y="4177814"/>
            <a:ext cx="6088532" cy="461665"/>
          </a:xfrm>
          <a:prstGeom prst="rect">
            <a:avLst/>
          </a:prstGeom>
          <a:solidFill>
            <a:schemeClr val="bg1">
              <a:lumMod val="95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State and Local Agencies</a:t>
            </a:r>
          </a:p>
        </p:txBody>
      </p:sp>
      <p:sp>
        <p:nvSpPr>
          <p:cNvPr id="22" name="TextBox 21">
            <a:extLst>
              <a:ext uri="{FF2B5EF4-FFF2-40B4-BE49-F238E27FC236}">
                <a16:creationId xmlns:a16="http://schemas.microsoft.com/office/drawing/2014/main" id="{C70F64E9-B220-D65D-7833-6CAB43B451BF}"/>
              </a:ext>
            </a:extLst>
          </p:cNvPr>
          <p:cNvSpPr txBox="1"/>
          <p:nvPr/>
        </p:nvSpPr>
        <p:spPr>
          <a:xfrm>
            <a:off x="8749538" y="4719263"/>
            <a:ext cx="274971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Jorge </a:t>
            </a:r>
            <a:r>
              <a:rPr kumimoji="0" lang="en-US" sz="1800" b="1" i="0" u="none" strike="noStrike" kern="1200" cap="none" spc="0" normalizeH="0" baseline="0" noProof="0" dirty="0" err="1">
                <a:ln>
                  <a:noFill/>
                </a:ln>
                <a:solidFill>
                  <a:prstClr val="black"/>
                </a:solidFill>
                <a:effectLst/>
                <a:uLnTx/>
                <a:uFillTx/>
                <a:latin typeface="Calibri" panose="020F0502020204030204"/>
                <a:ea typeface="+mn-ea"/>
                <a:cs typeface="+mn-cs"/>
              </a:rPr>
              <a:t>Urquidi</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City of Austin, FEWS Team</a:t>
            </a:r>
          </a:p>
        </p:txBody>
      </p:sp>
      <p:sp>
        <p:nvSpPr>
          <p:cNvPr id="24" name="TextBox 23">
            <a:extLst>
              <a:ext uri="{FF2B5EF4-FFF2-40B4-BE49-F238E27FC236}">
                <a16:creationId xmlns:a16="http://schemas.microsoft.com/office/drawing/2014/main" id="{C9E70A3A-760D-C187-DC17-7391FF324EBF}"/>
              </a:ext>
            </a:extLst>
          </p:cNvPr>
          <p:cNvSpPr txBox="1"/>
          <p:nvPr/>
        </p:nvSpPr>
        <p:spPr>
          <a:xfrm>
            <a:off x="6018165" y="5916222"/>
            <a:ext cx="2770791"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Sam Marie </a:t>
            </a:r>
            <a:r>
              <a:rPr kumimoji="0" lang="en-US" sz="1800" b="1" i="0" u="none" strike="noStrike" kern="1200" cap="none" spc="0" normalizeH="0" baseline="0" noProof="0" dirty="0" err="1">
                <a:ln>
                  <a:noFill/>
                </a:ln>
                <a:solidFill>
                  <a:prstClr val="black"/>
                </a:solidFill>
                <a:effectLst/>
                <a:uLnTx/>
                <a:uFillTx/>
                <a:latin typeface="Calibri" panose="020F0502020204030204"/>
                <a:ea typeface="+mn-ea"/>
                <a:cs typeface="+mn-cs"/>
              </a:rPr>
              <a:t>Hermitte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TWDB, Water Science Conservations </a:t>
            </a:r>
          </a:p>
        </p:txBody>
      </p:sp>
      <p:sp>
        <p:nvSpPr>
          <p:cNvPr id="26" name="TextBox 25">
            <a:extLst>
              <a:ext uri="{FF2B5EF4-FFF2-40B4-BE49-F238E27FC236}">
                <a16:creationId xmlns:a16="http://schemas.microsoft.com/office/drawing/2014/main" id="{8AC022D7-49F1-80D1-C165-B5629D66A561}"/>
              </a:ext>
            </a:extLst>
          </p:cNvPr>
          <p:cNvSpPr txBox="1"/>
          <p:nvPr/>
        </p:nvSpPr>
        <p:spPr>
          <a:xfrm>
            <a:off x="8746010" y="5345256"/>
            <a:ext cx="299608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Christina Bryant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City of Austin, FEWS Team</a:t>
            </a:r>
          </a:p>
        </p:txBody>
      </p:sp>
      <p:sp>
        <p:nvSpPr>
          <p:cNvPr id="28" name="TextBox 27">
            <a:extLst>
              <a:ext uri="{FF2B5EF4-FFF2-40B4-BE49-F238E27FC236}">
                <a16:creationId xmlns:a16="http://schemas.microsoft.com/office/drawing/2014/main" id="{B0B75792-E47C-4AA3-2A00-5C06321165EB}"/>
              </a:ext>
            </a:extLst>
          </p:cNvPr>
          <p:cNvSpPr txBox="1"/>
          <p:nvPr/>
        </p:nvSpPr>
        <p:spPr>
          <a:xfrm>
            <a:off x="6022794" y="5290908"/>
            <a:ext cx="2851567"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effectLst/>
                <a:uLnTx/>
                <a:uFillTx/>
                <a:latin typeface="Calibri" panose="020F0502020204030204"/>
                <a:ea typeface="+mn-ea"/>
                <a:cs typeface="+mn-cs"/>
              </a:rPr>
              <a:t>Peter Smith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former TxDOT Director TPP</a:t>
            </a:r>
          </a:p>
        </p:txBody>
      </p:sp>
      <p:sp>
        <p:nvSpPr>
          <p:cNvPr id="29" name="TextBox 28">
            <a:extLst>
              <a:ext uri="{FF2B5EF4-FFF2-40B4-BE49-F238E27FC236}">
                <a16:creationId xmlns:a16="http://schemas.microsoft.com/office/drawing/2014/main" id="{97EFD1A1-E04B-3881-BB3C-FB3CEF57AD6F}"/>
              </a:ext>
            </a:extLst>
          </p:cNvPr>
          <p:cNvSpPr txBox="1"/>
          <p:nvPr/>
        </p:nvSpPr>
        <p:spPr>
          <a:xfrm>
            <a:off x="483778" y="4183783"/>
            <a:ext cx="4445916" cy="461665"/>
          </a:xfrm>
          <a:prstGeom prst="rect">
            <a:avLst/>
          </a:prstGeom>
          <a:solidFill>
            <a:schemeClr val="bg1">
              <a:lumMod val="95000"/>
            </a:schemeClr>
          </a:solidFill>
        </p:spPr>
        <p:txBody>
          <a:bodyPr wrap="square">
            <a:spAutoFit/>
          </a:bodyPr>
          <a:lstStyle>
            <a:defPPr>
              <a:defRPr lang="en-US"/>
            </a:defPPr>
            <a:lvl1pPr>
              <a:defRPr sz="2400" b="1">
                <a:solidFill>
                  <a:schemeClr val="accent1">
                    <a:lumMod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TxDOT H&amp;H Section </a:t>
            </a:r>
          </a:p>
        </p:txBody>
      </p:sp>
      <p:sp>
        <p:nvSpPr>
          <p:cNvPr id="30" name="TextBox 29">
            <a:extLst>
              <a:ext uri="{FF2B5EF4-FFF2-40B4-BE49-F238E27FC236}">
                <a16:creationId xmlns:a16="http://schemas.microsoft.com/office/drawing/2014/main" id="{E2F2D4AE-CC6B-76DB-5C1A-D222C495DDF4}"/>
              </a:ext>
            </a:extLst>
          </p:cNvPr>
          <p:cNvSpPr txBox="1"/>
          <p:nvPr/>
        </p:nvSpPr>
        <p:spPr>
          <a:xfrm>
            <a:off x="789693" y="4694695"/>
            <a:ext cx="2312095" cy="172354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Ab </a:t>
            </a:r>
            <a:r>
              <a:rPr kumimoji="0" lang="en-US" sz="1800" b="1" i="0" u="none" strike="noStrike" kern="1200" cap="none" spc="0" normalizeH="0" baseline="0" noProof="0" dirty="0" err="1">
                <a:ln>
                  <a:noFill/>
                </a:ln>
                <a:solidFill>
                  <a:prstClr val="black"/>
                </a:solidFill>
                <a:effectLst/>
                <a:uLnTx/>
                <a:uFillTx/>
                <a:latin typeface="Calibri" panose="020F0502020204030204"/>
                <a:ea typeface="+mn-ea"/>
                <a:cs typeface="+mn-cs"/>
              </a:rPr>
              <a:t>Maamar</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-Tayeb</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Davis </a:t>
            </a:r>
            <a:r>
              <a:rPr kumimoji="0" lang="en-US" sz="1800" b="1" i="0" u="none" strike="noStrike" kern="1200" cap="none" spc="0" normalizeH="0" baseline="0" noProof="0" dirty="0" err="1">
                <a:ln>
                  <a:noFill/>
                </a:ln>
                <a:solidFill>
                  <a:prstClr val="black"/>
                </a:solidFill>
                <a:effectLst/>
                <a:uLnTx/>
                <a:uFillTx/>
                <a:latin typeface="Calibri" panose="020F0502020204030204"/>
                <a:ea typeface="+mn-ea"/>
                <a:cs typeface="+mn-cs"/>
              </a:rPr>
              <a:t>Magenheimer</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Edra Brashear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Sara Armendariz</a:t>
            </a:r>
            <a:b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US" sz="1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9488FACF-B462-9E35-EBD6-24D609CEE568}"/>
              </a:ext>
            </a:extLst>
          </p:cNvPr>
          <p:cNvSpPr txBox="1"/>
          <p:nvPr/>
        </p:nvSpPr>
        <p:spPr>
          <a:xfrm>
            <a:off x="789689" y="6380294"/>
            <a:ext cx="4488567"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1" i="1" u="none" strike="noStrike" kern="1200" cap="none" spc="0" normalizeH="0" baseline="0" noProof="0" dirty="0">
                <a:ln>
                  <a:noFill/>
                </a:ln>
                <a:solidFill>
                  <a:prstClr val="black"/>
                </a:solidFill>
                <a:effectLst/>
                <a:uLnTx/>
                <a:uFillTx/>
                <a:latin typeface="Calibri" panose="020F0502020204030204"/>
                <a:ea typeface="+mn-ea"/>
                <a:cs typeface="+mn-cs"/>
              </a:rPr>
              <a:t>TxDOT Project Management Committee</a:t>
            </a:r>
          </a:p>
        </p:txBody>
      </p:sp>
      <p:sp>
        <p:nvSpPr>
          <p:cNvPr id="4" name="TextBox 3">
            <a:extLst>
              <a:ext uri="{FF2B5EF4-FFF2-40B4-BE49-F238E27FC236}">
                <a16:creationId xmlns:a16="http://schemas.microsoft.com/office/drawing/2014/main" id="{DB5D0573-AF1C-6F8F-AB2A-C5D97A447F01}"/>
              </a:ext>
            </a:extLst>
          </p:cNvPr>
          <p:cNvSpPr txBox="1"/>
          <p:nvPr/>
        </p:nvSpPr>
        <p:spPr>
          <a:xfrm>
            <a:off x="3090147" y="4694695"/>
            <a:ext cx="2176468" cy="184665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Zenia De Leon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Harrison Smith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a:defRPr/>
            </a:pPr>
            <a:r>
              <a:rPr lang="en-US" b="1" dirty="0">
                <a:solidFill>
                  <a:prstClr val="black"/>
                </a:solidFill>
              </a:rPr>
              <a:t>Abtin Hamedani</a:t>
            </a:r>
          </a:p>
          <a:p>
            <a:pPr>
              <a:defRPr/>
            </a:pPr>
            <a:endParaRPr lang="en-US" sz="800" b="1" dirty="0">
              <a:solidFill>
                <a:prstClr val="black"/>
              </a:solidFill>
            </a:endParaRPr>
          </a:p>
          <a:p>
            <a:pPr>
              <a:defRPr/>
            </a:pPr>
            <a:r>
              <a:rPr lang="en-US" b="1" dirty="0">
                <a:solidFill>
                  <a:prstClr val="black"/>
                </a:solidFill>
              </a:rPr>
              <a:t>Stephanie Castillo</a:t>
            </a:r>
            <a:endParaRPr lang="en-US" dirty="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6" name="TextBox 5">
            <a:extLst>
              <a:ext uri="{FF2B5EF4-FFF2-40B4-BE49-F238E27FC236}">
                <a16:creationId xmlns:a16="http://schemas.microsoft.com/office/drawing/2014/main" id="{5602878B-BC06-F62B-8EC5-B2278C698E3E}"/>
              </a:ext>
            </a:extLst>
          </p:cNvPr>
          <p:cNvSpPr txBox="1"/>
          <p:nvPr/>
        </p:nvSpPr>
        <p:spPr>
          <a:xfrm>
            <a:off x="483778" y="940665"/>
            <a:ext cx="4445916" cy="461665"/>
          </a:xfrm>
          <a:prstGeom prst="rect">
            <a:avLst/>
          </a:prstGeom>
          <a:solidFill>
            <a:schemeClr val="bg1">
              <a:lumMod val="95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NOAA National Weather Service</a:t>
            </a:r>
          </a:p>
        </p:txBody>
      </p:sp>
      <p:sp>
        <p:nvSpPr>
          <p:cNvPr id="8" name="TextBox 7">
            <a:extLst>
              <a:ext uri="{FF2B5EF4-FFF2-40B4-BE49-F238E27FC236}">
                <a16:creationId xmlns:a16="http://schemas.microsoft.com/office/drawing/2014/main" id="{1A19E421-4273-1344-0F3C-62D548DF01D2}"/>
              </a:ext>
            </a:extLst>
          </p:cNvPr>
          <p:cNvSpPr txBox="1"/>
          <p:nvPr/>
        </p:nvSpPr>
        <p:spPr>
          <a:xfrm>
            <a:off x="789689" y="3226964"/>
            <a:ext cx="4600917"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Jason Johnson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Hydrologist-in-Charge, West Gulf River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Forecast Center</a:t>
            </a:r>
          </a:p>
        </p:txBody>
      </p:sp>
      <p:sp>
        <p:nvSpPr>
          <p:cNvPr id="5" name="TextBox 4">
            <a:extLst>
              <a:ext uri="{FF2B5EF4-FFF2-40B4-BE49-F238E27FC236}">
                <a16:creationId xmlns:a16="http://schemas.microsoft.com/office/drawing/2014/main" id="{416AF7BD-83CC-FDB2-C49F-721DB6D9FFE3}"/>
              </a:ext>
            </a:extLst>
          </p:cNvPr>
          <p:cNvSpPr txBox="1"/>
          <p:nvPr/>
        </p:nvSpPr>
        <p:spPr>
          <a:xfrm>
            <a:off x="789690" y="1393743"/>
            <a:ext cx="489579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Fernando Salas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National Water Center, Geo-Intelligence Division</a:t>
            </a:r>
          </a:p>
        </p:txBody>
      </p:sp>
      <p:sp>
        <p:nvSpPr>
          <p:cNvPr id="13" name="TextBox 12">
            <a:extLst>
              <a:ext uri="{FF2B5EF4-FFF2-40B4-BE49-F238E27FC236}">
                <a16:creationId xmlns:a16="http://schemas.microsoft.com/office/drawing/2014/main" id="{BB534677-5DAF-20CB-E564-4E1ACF490DCF}"/>
              </a:ext>
            </a:extLst>
          </p:cNvPr>
          <p:cNvSpPr txBox="1"/>
          <p:nvPr/>
        </p:nvSpPr>
        <p:spPr>
          <a:xfrm>
            <a:off x="5635599" y="3074817"/>
            <a:ext cx="6088532" cy="461665"/>
          </a:xfrm>
          <a:prstGeom prst="rect">
            <a:avLst/>
          </a:prstGeom>
          <a:solidFill>
            <a:schemeClr val="bg1">
              <a:lumMod val="95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US Army Corps of Engineers</a:t>
            </a:r>
          </a:p>
        </p:txBody>
      </p:sp>
      <p:sp>
        <p:nvSpPr>
          <p:cNvPr id="17" name="TextBox 16">
            <a:extLst>
              <a:ext uri="{FF2B5EF4-FFF2-40B4-BE49-F238E27FC236}">
                <a16:creationId xmlns:a16="http://schemas.microsoft.com/office/drawing/2014/main" id="{77033A51-A0BA-D1DE-8509-B5BD9799997B}"/>
              </a:ext>
            </a:extLst>
          </p:cNvPr>
          <p:cNvSpPr txBox="1"/>
          <p:nvPr/>
        </p:nvSpPr>
        <p:spPr>
          <a:xfrm>
            <a:off x="6018165" y="4694695"/>
            <a:ext cx="2851567"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Jeff Linder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HCFCD</a:t>
            </a:r>
          </a:p>
        </p:txBody>
      </p:sp>
      <p:sp>
        <p:nvSpPr>
          <p:cNvPr id="31" name="TextBox 30">
            <a:extLst>
              <a:ext uri="{FF2B5EF4-FFF2-40B4-BE49-F238E27FC236}">
                <a16:creationId xmlns:a16="http://schemas.microsoft.com/office/drawing/2014/main" id="{308961DF-828B-467A-8BD9-8359464CE0D7}"/>
              </a:ext>
            </a:extLst>
          </p:cNvPr>
          <p:cNvSpPr txBox="1"/>
          <p:nvPr/>
        </p:nvSpPr>
        <p:spPr>
          <a:xfrm>
            <a:off x="789690" y="1953161"/>
            <a:ext cx="4717492"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Derek Giardino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National Water Center, Geo-Intelligence Division</a:t>
            </a:r>
          </a:p>
        </p:txBody>
      </p:sp>
      <p:sp>
        <p:nvSpPr>
          <p:cNvPr id="32" name="TextBox 31">
            <a:extLst>
              <a:ext uri="{FF2B5EF4-FFF2-40B4-BE49-F238E27FC236}">
                <a16:creationId xmlns:a16="http://schemas.microsoft.com/office/drawing/2014/main" id="{D24105BE-BCE3-4CA3-BEAF-FC096C440185}"/>
              </a:ext>
            </a:extLst>
          </p:cNvPr>
          <p:cNvSpPr txBox="1"/>
          <p:nvPr/>
        </p:nvSpPr>
        <p:spPr>
          <a:xfrm>
            <a:off x="789689" y="2549745"/>
            <a:ext cx="4726185"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Carson Pruitt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National Water Center, Geo-Intelligence Division</a:t>
            </a:r>
          </a:p>
        </p:txBody>
      </p:sp>
      <p:sp>
        <p:nvSpPr>
          <p:cNvPr id="7" name="TextBox 6">
            <a:extLst>
              <a:ext uri="{FF2B5EF4-FFF2-40B4-BE49-F238E27FC236}">
                <a16:creationId xmlns:a16="http://schemas.microsoft.com/office/drawing/2014/main" id="{3631E44D-15FC-BA1D-8EB1-652E70852942}"/>
              </a:ext>
            </a:extLst>
          </p:cNvPr>
          <p:cNvSpPr txBox="1"/>
          <p:nvPr/>
        </p:nvSpPr>
        <p:spPr>
          <a:xfrm>
            <a:off x="6030954" y="3554561"/>
            <a:ext cx="7008828" cy="646331"/>
          </a:xfrm>
          <a:prstGeom prst="rect">
            <a:avLst/>
          </a:prstGeom>
          <a:no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Brent Higginbotham</a:t>
            </a:r>
          </a:p>
          <a:p>
            <a:pPr marL="0" marR="0" lvl="0" indent="0" algn="l" defTabSz="3429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Chief, Water Resources, Ft. Worth District</a:t>
            </a:r>
            <a:endParaRPr kumimoji="0" lang="en-US" sz="180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4BF281AE-BFA2-A1DF-296B-32437C04231A}"/>
              </a:ext>
            </a:extLst>
          </p:cNvPr>
          <p:cNvSpPr txBox="1"/>
          <p:nvPr/>
        </p:nvSpPr>
        <p:spPr>
          <a:xfrm>
            <a:off x="8788956" y="5953905"/>
            <a:ext cx="299608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Chris Wright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Williamson County</a:t>
            </a:r>
          </a:p>
        </p:txBody>
      </p:sp>
    </p:spTree>
    <p:extLst>
      <p:ext uri="{BB962C8B-B14F-4D97-AF65-F5344CB8AC3E}">
        <p14:creationId xmlns:p14="http://schemas.microsoft.com/office/powerpoint/2010/main" val="18625917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03DE12F-5EA2-4660-832F-9268CAD42800}"/>
              </a:ext>
            </a:extLst>
          </p:cNvPr>
          <p:cNvPicPr>
            <a:picLocks noChangeAspect="1"/>
          </p:cNvPicPr>
          <p:nvPr/>
        </p:nvPicPr>
        <p:blipFill>
          <a:blip r:embed="rId2"/>
          <a:stretch>
            <a:fillRect/>
          </a:stretch>
        </p:blipFill>
        <p:spPr>
          <a:xfrm>
            <a:off x="914402" y="1198354"/>
            <a:ext cx="4250410" cy="5531901"/>
          </a:xfrm>
          <a:prstGeom prst="rect">
            <a:avLst/>
          </a:prstGeom>
        </p:spPr>
      </p:pic>
      <p:pic>
        <p:nvPicPr>
          <p:cNvPr id="1028" name="Picture 2">
            <a:extLst>
              <a:ext uri="{FF2B5EF4-FFF2-40B4-BE49-F238E27FC236}">
                <a16:creationId xmlns:a16="http://schemas.microsoft.com/office/drawing/2014/main" id="{B2E9AC7E-AB82-4A88-9344-20E280C4C0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8224" y="1048327"/>
            <a:ext cx="7715250" cy="2528925"/>
          </a:xfrm>
          <a:prstGeom prst="rect">
            <a:avLst/>
          </a:prstGeom>
          <a:noFill/>
          <a:ln w="3175">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140125F2-0662-4D99-A740-37FB79FD61F4}"/>
              </a:ext>
            </a:extLst>
          </p:cNvPr>
          <p:cNvPicPr>
            <a:picLocks noChangeAspect="1"/>
          </p:cNvPicPr>
          <p:nvPr/>
        </p:nvPicPr>
        <p:blipFill>
          <a:blip r:embed="rId4"/>
          <a:stretch>
            <a:fillRect/>
          </a:stretch>
        </p:blipFill>
        <p:spPr>
          <a:xfrm>
            <a:off x="5164812" y="3570354"/>
            <a:ext cx="4962299" cy="3159901"/>
          </a:xfrm>
          <a:prstGeom prst="rect">
            <a:avLst/>
          </a:prstGeom>
        </p:spPr>
      </p:pic>
      <p:cxnSp>
        <p:nvCxnSpPr>
          <p:cNvPr id="8" name="Straight Arrow Connector 7">
            <a:extLst>
              <a:ext uri="{FF2B5EF4-FFF2-40B4-BE49-F238E27FC236}">
                <a16:creationId xmlns:a16="http://schemas.microsoft.com/office/drawing/2014/main" id="{A8D17ECE-0DC8-4A02-86AC-5123687444CD}"/>
              </a:ext>
            </a:extLst>
          </p:cNvPr>
          <p:cNvCxnSpPr>
            <a:cxnSpLocks/>
          </p:cNvCxnSpPr>
          <p:nvPr/>
        </p:nvCxnSpPr>
        <p:spPr bwMode="auto">
          <a:xfrm>
            <a:off x="3236976" y="4059936"/>
            <a:ext cx="4590288" cy="868680"/>
          </a:xfrm>
          <a:prstGeom prst="straightConnector1">
            <a:avLst/>
          </a:prstGeom>
          <a:noFill/>
          <a:ln w="19050" cap="flat" cmpd="sng" algn="ctr">
            <a:solidFill>
              <a:schemeClr val="tx2"/>
            </a:solidFill>
            <a:prstDash val="solid"/>
            <a:round/>
            <a:headEnd type="none" w="med" len="med"/>
            <a:tailEnd type="triangle"/>
          </a:ln>
          <a:effectLst/>
        </p:spPr>
      </p:cxnSp>
      <p:cxnSp>
        <p:nvCxnSpPr>
          <p:cNvPr id="10" name="Straight Arrow Connector 9">
            <a:extLst>
              <a:ext uri="{FF2B5EF4-FFF2-40B4-BE49-F238E27FC236}">
                <a16:creationId xmlns:a16="http://schemas.microsoft.com/office/drawing/2014/main" id="{00FD8656-869B-42EB-AFC7-273AB504ED0E}"/>
              </a:ext>
            </a:extLst>
          </p:cNvPr>
          <p:cNvCxnSpPr>
            <a:cxnSpLocks/>
          </p:cNvCxnSpPr>
          <p:nvPr/>
        </p:nvCxnSpPr>
        <p:spPr bwMode="auto">
          <a:xfrm flipV="1">
            <a:off x="3225600" y="2258297"/>
            <a:ext cx="1182624" cy="1649156"/>
          </a:xfrm>
          <a:prstGeom prst="straightConnector1">
            <a:avLst/>
          </a:prstGeom>
          <a:noFill/>
          <a:ln w="19050" cap="flat" cmpd="sng" algn="ctr">
            <a:solidFill>
              <a:schemeClr val="tx2"/>
            </a:solidFill>
            <a:prstDash val="solid"/>
            <a:round/>
            <a:headEnd type="none" w="med" len="med"/>
            <a:tailEnd type="triangle"/>
          </a:ln>
          <a:effectLst/>
        </p:spPr>
      </p:cxnSp>
      <p:sp>
        <p:nvSpPr>
          <p:cNvPr id="5" name="TextBox 4">
            <a:extLst>
              <a:ext uri="{FF2B5EF4-FFF2-40B4-BE49-F238E27FC236}">
                <a16:creationId xmlns:a16="http://schemas.microsoft.com/office/drawing/2014/main" id="{8143FAF6-0826-B4BE-B52E-B412C3BC6805}"/>
              </a:ext>
            </a:extLst>
          </p:cNvPr>
          <p:cNvSpPr txBox="1"/>
          <p:nvPr/>
        </p:nvSpPr>
        <p:spPr>
          <a:xfrm>
            <a:off x="0" y="241319"/>
            <a:ext cx="12192000" cy="584775"/>
          </a:xfrm>
          <a:prstGeom prst="rect">
            <a:avLst/>
          </a:prstGeom>
          <a:solidFill>
            <a:schemeClr val="accent1">
              <a:lumMod val="75000"/>
            </a:schemeClr>
          </a:solidFill>
        </p:spPr>
        <p:txBody>
          <a:bodyPr wrap="square">
            <a:spAutoFit/>
          </a:bodyPr>
          <a:lstStyle/>
          <a:p>
            <a:pPr lvl="1" algn="ctr">
              <a:defRPr/>
            </a:pPr>
            <a:r>
              <a:rPr lang="en-US" sz="3200" dirty="0">
                <a:solidFill>
                  <a:schemeClr val="bg1"/>
                </a:solidFill>
              </a:rPr>
              <a:t>Bridge on SH 136 NB over the Canadian River, Amarillo District</a:t>
            </a:r>
            <a:endParaRPr kumimoji="0" lang="en-US" sz="3200" i="0" u="none" strike="noStrike" kern="1200" cap="none" spc="0" normalizeH="0" baseline="0" noProof="0" dirty="0">
              <a:ln>
                <a:noFill/>
              </a:ln>
              <a:solidFill>
                <a:schemeClr val="bg1"/>
              </a:solidFill>
              <a:effectLst/>
              <a:uLnTx/>
              <a:uFillTx/>
              <a:latin typeface="Aptos Display" panose="020B0004020202020204" pitchFamily="34" charset="0"/>
              <a:ea typeface="+mn-ea"/>
              <a:cs typeface="+mn-cs"/>
            </a:endParaRPr>
          </a:p>
        </p:txBody>
      </p:sp>
    </p:spTree>
    <p:extLst>
      <p:ext uri="{BB962C8B-B14F-4D97-AF65-F5344CB8AC3E}">
        <p14:creationId xmlns:p14="http://schemas.microsoft.com/office/powerpoint/2010/main" val="27343834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7922B5-0A16-7E3B-CADA-0EF60E875B7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017BDE0-FF0D-D7BD-6EF5-44A5BF55CB76}"/>
              </a:ext>
            </a:extLst>
          </p:cNvPr>
          <p:cNvSpPr txBox="1"/>
          <p:nvPr/>
        </p:nvSpPr>
        <p:spPr>
          <a:xfrm>
            <a:off x="0" y="953336"/>
            <a:ext cx="12192000" cy="2554545"/>
          </a:xfrm>
          <a:prstGeom prst="rect">
            <a:avLst/>
          </a:prstGeom>
          <a:solidFill>
            <a:schemeClr val="accent1">
              <a:lumMod val="75000"/>
            </a:schemeClr>
          </a:solidFill>
        </p:spPr>
        <p:txBody>
          <a:bodyPr wrap="square">
            <a:spAutoFit/>
          </a:bodyPr>
          <a:lstStyle/>
          <a:p>
            <a:pPr lvl="1" algn="ctr">
              <a:defRPr/>
            </a:pPr>
            <a:endParaRPr lang="en-US" sz="3200" b="1" i="1" dirty="0">
              <a:solidFill>
                <a:prstClr val="white"/>
              </a:solidFill>
              <a:latin typeface="Aptos Display" panose="020B0004020202020204" pitchFamily="34" charset="0"/>
            </a:endParaRPr>
          </a:p>
          <a:p>
            <a:pPr lvl="1" algn="ctr">
              <a:defRPr/>
            </a:pPr>
            <a:r>
              <a:rPr lang="en-US" sz="4800" i="1" dirty="0">
                <a:solidFill>
                  <a:prstClr val="white"/>
                </a:solidFill>
                <a:latin typeface="Aptos Display" panose="020B0004020202020204" pitchFamily="34" charset="0"/>
              </a:rPr>
              <a:t>Research</a:t>
            </a:r>
          </a:p>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rPr>
              <a:t>Accuracy assessment</a:t>
            </a:r>
          </a:p>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p:txBody>
      </p:sp>
      <p:pic>
        <p:nvPicPr>
          <p:cNvPr id="3" name="Picture 2">
            <a:extLst>
              <a:ext uri="{FF2B5EF4-FFF2-40B4-BE49-F238E27FC236}">
                <a16:creationId xmlns:a16="http://schemas.microsoft.com/office/drawing/2014/main" id="{47BE0857-1900-9466-AD90-6CADFDBC26E4}"/>
              </a:ext>
            </a:extLst>
          </p:cNvPr>
          <p:cNvPicPr>
            <a:picLocks noChangeAspect="1"/>
          </p:cNvPicPr>
          <p:nvPr/>
        </p:nvPicPr>
        <p:blipFill>
          <a:blip r:embed="rId2"/>
          <a:stretch>
            <a:fillRect/>
          </a:stretch>
        </p:blipFill>
        <p:spPr>
          <a:xfrm>
            <a:off x="660984" y="4401799"/>
            <a:ext cx="1580290" cy="2048930"/>
          </a:xfrm>
          <a:prstGeom prst="rect">
            <a:avLst/>
          </a:prstGeom>
        </p:spPr>
      </p:pic>
      <p:sp>
        <p:nvSpPr>
          <p:cNvPr id="4" name="TextBox 3">
            <a:extLst>
              <a:ext uri="{FF2B5EF4-FFF2-40B4-BE49-F238E27FC236}">
                <a16:creationId xmlns:a16="http://schemas.microsoft.com/office/drawing/2014/main" id="{292543C8-87C6-BC8F-44F3-4584A9DF3654}"/>
              </a:ext>
            </a:extLst>
          </p:cNvPr>
          <p:cNvSpPr txBox="1"/>
          <p:nvPr/>
        </p:nvSpPr>
        <p:spPr>
          <a:xfrm>
            <a:off x="995497" y="3908523"/>
            <a:ext cx="914400" cy="914400"/>
          </a:xfrm>
          <a:prstGeom prst="rect">
            <a:avLst/>
          </a:prstGeom>
          <a:noFill/>
          <a:effectLst/>
        </p:spPr>
        <p:txBody>
          <a:bodyPr wrap="none" lIns="0" tIns="0" rIns="0" bIns="0" rtlCol="0">
            <a:noAutofit/>
          </a:bodyPr>
          <a:lstStyle/>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a:ea typeface="ＭＳ Ｐゴシック"/>
                <a:cs typeface="+mn-cs"/>
              </a:rPr>
              <a:t>Matt Bartos</a:t>
            </a:r>
          </a:p>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600" i="0" u="none" strike="noStrike" kern="1200" cap="none" spc="0" normalizeH="0" baseline="0" noProof="0" dirty="0">
                <a:ln>
                  <a:noFill/>
                </a:ln>
                <a:solidFill>
                  <a:prstClr val="black"/>
                </a:solidFill>
                <a:effectLst/>
                <a:uLnTx/>
                <a:uFillTx/>
                <a:latin typeface="Arial"/>
                <a:ea typeface="ＭＳ Ｐゴシック"/>
              </a:rPr>
              <a:t>Assistant Professor</a:t>
            </a:r>
            <a:endParaRPr kumimoji="0" lang="en-US" sz="1600"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5" name="TextBox 4">
            <a:extLst>
              <a:ext uri="{FF2B5EF4-FFF2-40B4-BE49-F238E27FC236}">
                <a16:creationId xmlns:a16="http://schemas.microsoft.com/office/drawing/2014/main" id="{2544816C-D989-AA24-AFEE-25B19FD96454}"/>
              </a:ext>
            </a:extLst>
          </p:cNvPr>
          <p:cNvSpPr txBox="1"/>
          <p:nvPr/>
        </p:nvSpPr>
        <p:spPr>
          <a:xfrm>
            <a:off x="3063218" y="3920715"/>
            <a:ext cx="1496590" cy="914400"/>
          </a:xfrm>
          <a:prstGeom prst="rect">
            <a:avLst/>
          </a:prstGeom>
          <a:noFill/>
          <a:effectLst/>
        </p:spPr>
        <p:txBody>
          <a:bodyPr wrap="none" lIns="0" tIns="0" rIns="0" bIns="0" rtlCol="0">
            <a:noAutofit/>
          </a:bodyPr>
          <a:lstStyle/>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a:ea typeface="ＭＳ Ｐゴシック"/>
                <a:cs typeface="+mn-cs"/>
              </a:rPr>
              <a:t>Harsha Venkataraman</a:t>
            </a:r>
          </a:p>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600" i="0" u="none" strike="noStrike" kern="1200" cap="none" spc="0" normalizeH="0" baseline="0" noProof="0" dirty="0">
                <a:ln>
                  <a:noFill/>
                </a:ln>
                <a:solidFill>
                  <a:prstClr val="black"/>
                </a:solidFill>
                <a:effectLst/>
                <a:uLnTx/>
                <a:uFillTx/>
                <a:latin typeface="Arial"/>
                <a:ea typeface="ＭＳ Ｐゴシック"/>
                <a:cs typeface="+mn-cs"/>
              </a:rPr>
              <a:t>Graduate student</a:t>
            </a:r>
          </a:p>
        </p:txBody>
      </p:sp>
      <p:pic>
        <p:nvPicPr>
          <p:cNvPr id="6" name="Picture 5" descr="A person with long hair smiling&#10;&#10;AI-generated content may be incorrect.">
            <a:extLst>
              <a:ext uri="{FF2B5EF4-FFF2-40B4-BE49-F238E27FC236}">
                <a16:creationId xmlns:a16="http://schemas.microsoft.com/office/drawing/2014/main" id="{200099C1-21B4-32D8-7699-9AB6EA0642AB}"/>
              </a:ext>
            </a:extLst>
          </p:cNvPr>
          <p:cNvPicPr>
            <a:picLocks noChangeAspect="1"/>
          </p:cNvPicPr>
          <p:nvPr/>
        </p:nvPicPr>
        <p:blipFill>
          <a:blip r:embed="rId3">
            <a:extLst>
              <a:ext uri="{28A0092B-C50C-407E-A947-70E740481C1C}">
                <a14:useLocalDpi xmlns:a14="http://schemas.microsoft.com/office/drawing/2010/main" val="0"/>
              </a:ext>
            </a:extLst>
          </a:blip>
          <a:srcRect l="9433" r="12447"/>
          <a:stretch>
            <a:fillRect/>
          </a:stretch>
        </p:blipFill>
        <p:spPr>
          <a:xfrm>
            <a:off x="2979519" y="4427844"/>
            <a:ext cx="1580290" cy="2022885"/>
          </a:xfrm>
          <a:prstGeom prst="rect">
            <a:avLst/>
          </a:prstGeom>
        </p:spPr>
      </p:pic>
    </p:spTree>
    <p:extLst>
      <p:ext uri="{BB962C8B-B14F-4D97-AF65-F5344CB8AC3E}">
        <p14:creationId xmlns:p14="http://schemas.microsoft.com/office/powerpoint/2010/main" val="24619749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433D29-D682-DE34-22D2-C4EDEE3DDD7C}"/>
              </a:ext>
            </a:extLst>
          </p:cNvPr>
          <p:cNvSpPr txBox="1"/>
          <p:nvPr/>
        </p:nvSpPr>
        <p:spPr>
          <a:xfrm>
            <a:off x="-13700" y="282315"/>
            <a:ext cx="12192000" cy="584775"/>
          </a:xfrm>
          <a:prstGeom prst="rect">
            <a:avLst/>
          </a:prstGeom>
          <a:solidFill>
            <a:srgbClr val="2F5597"/>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rPr>
              <a:t>Forecasting accuracy assessment</a:t>
            </a:r>
          </a:p>
        </p:txBody>
      </p:sp>
      <p:pic>
        <p:nvPicPr>
          <p:cNvPr id="5" name="Picture 4" descr="A map of a continent with dots&#10;&#10;AI-generated content may be incorrect.">
            <a:extLst>
              <a:ext uri="{FF2B5EF4-FFF2-40B4-BE49-F238E27FC236}">
                <a16:creationId xmlns:a16="http://schemas.microsoft.com/office/drawing/2014/main" id="{CC1540AF-C99D-0955-5B63-6E7184503A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3950" y="1012912"/>
            <a:ext cx="5793927" cy="5845088"/>
          </a:xfrm>
          <a:prstGeom prst="rect">
            <a:avLst/>
          </a:prstGeom>
        </p:spPr>
      </p:pic>
      <p:sp>
        <p:nvSpPr>
          <p:cNvPr id="6" name="TextBox 5">
            <a:extLst>
              <a:ext uri="{FF2B5EF4-FFF2-40B4-BE49-F238E27FC236}">
                <a16:creationId xmlns:a16="http://schemas.microsoft.com/office/drawing/2014/main" id="{EF10DA9D-D0D8-0F7A-DFA6-6728D87C75E0}"/>
              </a:ext>
            </a:extLst>
          </p:cNvPr>
          <p:cNvSpPr txBox="1"/>
          <p:nvPr/>
        </p:nvSpPr>
        <p:spPr>
          <a:xfrm>
            <a:off x="411982" y="1376624"/>
            <a:ext cx="5918480" cy="4154984"/>
          </a:xfrm>
          <a:prstGeom prst="rect">
            <a:avLst/>
          </a:prstGeom>
          <a:noFill/>
        </p:spPr>
        <p:txBody>
          <a:bodyPr wrap="square" rtlCol="0">
            <a:spAutoFit/>
          </a:bodyPr>
          <a:lstStyle/>
          <a:p>
            <a:pPr marL="285750" indent="-285750">
              <a:buFont typeface="Arial" panose="020B0604020202020204" pitchFamily="34" charset="0"/>
              <a:buChar char="•"/>
            </a:pPr>
            <a:r>
              <a:rPr lang="en-US" sz="2400" dirty="0">
                <a:latin typeface="Aptos" panose="020B0004020202020204" pitchFamily="34" charset="0"/>
              </a:rPr>
              <a:t>Forecasting skill was previously assessed for San Antonio and Guadalupe river basins (</a:t>
            </a:r>
            <a:r>
              <a:rPr lang="en-US" sz="2400" b="1" dirty="0">
                <a:latin typeface="Aptos" panose="020B0004020202020204" pitchFamily="34" charset="0"/>
              </a:rPr>
              <a:t>68 gages</a:t>
            </a:r>
            <a:r>
              <a:rPr lang="en-US" sz="2400" dirty="0">
                <a:latin typeface="Aptos" panose="020B0004020202020204" pitchFamily="34" charset="0"/>
              </a:rPr>
              <a:t>)</a:t>
            </a:r>
          </a:p>
          <a:p>
            <a:pPr marL="285750" indent="-285750">
              <a:buFont typeface="Arial" panose="020B0604020202020204" pitchFamily="34" charset="0"/>
              <a:buChar char="•"/>
            </a:pPr>
            <a:endParaRPr lang="en-US" sz="2400" dirty="0">
              <a:latin typeface="Aptos" panose="020B0004020202020204" pitchFamily="34" charset="0"/>
            </a:endParaRPr>
          </a:p>
          <a:p>
            <a:pPr marL="285750" indent="-285750">
              <a:buFont typeface="Arial" panose="020B0604020202020204" pitchFamily="34" charset="0"/>
              <a:buChar char="•"/>
            </a:pPr>
            <a:r>
              <a:rPr lang="en-US" sz="2400" dirty="0">
                <a:latin typeface="Aptos" panose="020B0004020202020204" pitchFamily="34" charset="0"/>
              </a:rPr>
              <a:t>We have now extended that assessment to the Texas-Gulf Coast HUC2 region   (</a:t>
            </a:r>
            <a:r>
              <a:rPr lang="en-US" sz="2400" b="1" dirty="0">
                <a:latin typeface="Aptos" panose="020B0004020202020204" pitchFamily="34" charset="0"/>
              </a:rPr>
              <a:t>606 gages</a:t>
            </a:r>
            <a:r>
              <a:rPr lang="en-US" sz="2400" dirty="0">
                <a:latin typeface="Aptos" panose="020B0004020202020204" pitchFamily="34" charset="0"/>
              </a:rPr>
              <a:t>)</a:t>
            </a:r>
          </a:p>
          <a:p>
            <a:endParaRPr lang="en-US" sz="2400" dirty="0">
              <a:latin typeface="Aptos" panose="020B0004020202020204" pitchFamily="34" charset="0"/>
            </a:endParaRPr>
          </a:p>
          <a:p>
            <a:pPr marL="285750" indent="-285750">
              <a:buFont typeface="Arial" panose="020B0604020202020204" pitchFamily="34" charset="0"/>
              <a:buChar char="•"/>
            </a:pPr>
            <a:r>
              <a:rPr lang="en-US" sz="2400" dirty="0">
                <a:latin typeface="Aptos" panose="020B0004020202020204" pitchFamily="34" charset="0"/>
              </a:rPr>
              <a:t>Goal: Evaluate skill of discharge forecasts under Nudging, Kalman Filtering, time-lagged ensembles </a:t>
            </a:r>
          </a:p>
        </p:txBody>
      </p:sp>
    </p:spTree>
    <p:extLst>
      <p:ext uri="{BB962C8B-B14F-4D97-AF65-F5344CB8AC3E}">
        <p14:creationId xmlns:p14="http://schemas.microsoft.com/office/powerpoint/2010/main" val="23698650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A8B35-BABE-D685-33AE-23313368DD2A}"/>
            </a:ext>
          </a:extLst>
        </p:cNvPr>
        <p:cNvGrpSpPr/>
        <p:nvPr/>
      </p:nvGrpSpPr>
      <p:grpSpPr>
        <a:xfrm>
          <a:off x="0" y="0"/>
          <a:ext cx="0" cy="0"/>
          <a:chOff x="0" y="0"/>
          <a:chExt cx="0" cy="0"/>
        </a:xfrm>
      </p:grpSpPr>
      <p:pic>
        <p:nvPicPr>
          <p:cNvPr id="4" name="Picture 3" descr="A graph showing the difference between a number and a number&#10;&#10;AI-generated content may be incorrect.">
            <a:extLst>
              <a:ext uri="{FF2B5EF4-FFF2-40B4-BE49-F238E27FC236}">
                <a16:creationId xmlns:a16="http://schemas.microsoft.com/office/drawing/2014/main" id="{476E654B-8876-B186-9A72-266B6B6F36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8825" y="148754"/>
            <a:ext cx="6583432" cy="2538709"/>
          </a:xfrm>
          <a:prstGeom prst="rect">
            <a:avLst/>
          </a:prstGeom>
        </p:spPr>
      </p:pic>
      <p:pic>
        <p:nvPicPr>
          <p:cNvPr id="8" name="Picture 7" descr="A graph showing a graph of a graph&#10;&#10;AI-generated content may be incorrect.">
            <a:extLst>
              <a:ext uri="{FF2B5EF4-FFF2-40B4-BE49-F238E27FC236}">
                <a16:creationId xmlns:a16="http://schemas.microsoft.com/office/drawing/2014/main" id="{B06CB18F-21CC-B4E8-3CC6-4A5C63FDC2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8825" y="2241899"/>
            <a:ext cx="6583432" cy="2538709"/>
          </a:xfrm>
          <a:prstGeom prst="rect">
            <a:avLst/>
          </a:prstGeom>
        </p:spPr>
      </p:pic>
      <p:pic>
        <p:nvPicPr>
          <p:cNvPr id="10" name="Picture 9" descr="A graph with red lines and numbers&#10;&#10;AI-generated content may be incorrect.">
            <a:extLst>
              <a:ext uri="{FF2B5EF4-FFF2-40B4-BE49-F238E27FC236}">
                <a16:creationId xmlns:a16="http://schemas.microsoft.com/office/drawing/2014/main" id="{7A72B2F2-E924-A4AE-E038-6EE6D44CFB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8825" y="4309243"/>
            <a:ext cx="6583432" cy="2538709"/>
          </a:xfrm>
          <a:prstGeom prst="rect">
            <a:avLst/>
          </a:prstGeom>
        </p:spPr>
      </p:pic>
      <p:grpSp>
        <p:nvGrpSpPr>
          <p:cNvPr id="17" name="Group 16">
            <a:extLst>
              <a:ext uri="{FF2B5EF4-FFF2-40B4-BE49-F238E27FC236}">
                <a16:creationId xmlns:a16="http://schemas.microsoft.com/office/drawing/2014/main" id="{E2709D0E-F0A5-685E-EED0-A261D117908B}"/>
              </a:ext>
            </a:extLst>
          </p:cNvPr>
          <p:cNvGrpSpPr/>
          <p:nvPr/>
        </p:nvGrpSpPr>
        <p:grpSpPr>
          <a:xfrm>
            <a:off x="592974" y="1502646"/>
            <a:ext cx="4040275" cy="4075951"/>
            <a:chOff x="119743" y="0"/>
            <a:chExt cx="5181362" cy="5227114"/>
          </a:xfrm>
        </p:grpSpPr>
        <p:pic>
          <p:nvPicPr>
            <p:cNvPr id="5" name="Picture 4" descr="A map of a continent with dots&#10;&#10;AI-generated content may be incorrect.">
              <a:extLst>
                <a:ext uri="{FF2B5EF4-FFF2-40B4-BE49-F238E27FC236}">
                  <a16:creationId xmlns:a16="http://schemas.microsoft.com/office/drawing/2014/main" id="{7DC1D037-569B-1371-A98B-97FA59E2FB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743" y="0"/>
              <a:ext cx="5181362" cy="5227114"/>
            </a:xfrm>
            <a:prstGeom prst="rect">
              <a:avLst/>
            </a:prstGeom>
          </p:spPr>
        </p:pic>
        <p:sp>
          <p:nvSpPr>
            <p:cNvPr id="16" name="Rectangle 15">
              <a:extLst>
                <a:ext uri="{FF2B5EF4-FFF2-40B4-BE49-F238E27FC236}">
                  <a16:creationId xmlns:a16="http://schemas.microsoft.com/office/drawing/2014/main" id="{2C6661C7-2280-1258-460F-DF5E4DC46B66}"/>
                </a:ext>
              </a:extLst>
            </p:cNvPr>
            <p:cNvSpPr/>
            <p:nvPr/>
          </p:nvSpPr>
          <p:spPr>
            <a:xfrm>
              <a:off x="4270549" y="70338"/>
              <a:ext cx="1030556" cy="75362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TextBox 17">
            <a:extLst>
              <a:ext uri="{FF2B5EF4-FFF2-40B4-BE49-F238E27FC236}">
                <a16:creationId xmlns:a16="http://schemas.microsoft.com/office/drawing/2014/main" id="{9FBD8AE1-1DBE-2F74-7DAE-75F86F22966E}"/>
              </a:ext>
            </a:extLst>
          </p:cNvPr>
          <p:cNvSpPr txBox="1"/>
          <p:nvPr/>
        </p:nvSpPr>
        <p:spPr>
          <a:xfrm>
            <a:off x="119743" y="278535"/>
            <a:ext cx="5370654"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ptos" panose="020B0004020202020204" pitchFamily="34" charset="0"/>
                <a:cs typeface="Arial" panose="020B0604020202020204" pitchFamily="34" charset="0"/>
              </a:rPr>
              <a:t>Example discharge timeseries under Open-Loop, Nudging, and Kalman Filter</a:t>
            </a:r>
            <a:endParaRPr kumimoji="0" lang="en-US" sz="2800" b="0" i="0" u="none" strike="noStrike" kern="1200" cap="none" spc="0" normalizeH="0" baseline="30000" noProof="0" dirty="0">
              <a:ln>
                <a:noFill/>
              </a:ln>
              <a:solidFill>
                <a:prstClr val="black"/>
              </a:solidFill>
              <a:effectLst/>
              <a:uLnTx/>
              <a:uFillTx/>
              <a:latin typeface="Aptos" panose="020B0004020202020204" pitchFamily="34" charset="0"/>
              <a:cs typeface="Arial" panose="020B0604020202020204" pitchFamily="34" charset="0"/>
            </a:endParaRPr>
          </a:p>
        </p:txBody>
      </p:sp>
      <p:grpSp>
        <p:nvGrpSpPr>
          <p:cNvPr id="15" name="Group 14">
            <a:extLst>
              <a:ext uri="{FF2B5EF4-FFF2-40B4-BE49-F238E27FC236}">
                <a16:creationId xmlns:a16="http://schemas.microsoft.com/office/drawing/2014/main" id="{F4311D4A-3DDA-5CE8-2CF8-86B007026103}"/>
              </a:ext>
            </a:extLst>
          </p:cNvPr>
          <p:cNvGrpSpPr/>
          <p:nvPr/>
        </p:nvGrpSpPr>
        <p:grpSpPr>
          <a:xfrm>
            <a:off x="198699" y="5073787"/>
            <a:ext cx="4828827" cy="1661915"/>
            <a:chOff x="198699" y="2191506"/>
            <a:chExt cx="11860497" cy="4081972"/>
          </a:xfrm>
        </p:grpSpPr>
        <p:pic>
          <p:nvPicPr>
            <p:cNvPr id="12" name="Picture 11">
              <a:extLst>
                <a:ext uri="{FF2B5EF4-FFF2-40B4-BE49-F238E27FC236}">
                  <a16:creationId xmlns:a16="http://schemas.microsoft.com/office/drawing/2014/main" id="{C61E41E1-C4DE-8E05-A823-B90ADDA319B3}"/>
                </a:ext>
              </a:extLst>
            </p:cNvPr>
            <p:cNvPicPr>
              <a:picLocks noChangeAspect="1"/>
            </p:cNvPicPr>
            <p:nvPr/>
          </p:nvPicPr>
          <p:blipFill>
            <a:blip r:embed="rId6"/>
            <a:stretch>
              <a:fillRect/>
            </a:stretch>
          </p:blipFill>
          <p:spPr>
            <a:xfrm>
              <a:off x="198699" y="2191506"/>
              <a:ext cx="11860497" cy="4081972"/>
            </a:xfrm>
            <a:prstGeom prst="rect">
              <a:avLst/>
            </a:prstGeom>
          </p:spPr>
        </p:pic>
        <p:sp>
          <p:nvSpPr>
            <p:cNvPr id="14" name="Rectangle 13">
              <a:extLst>
                <a:ext uri="{FF2B5EF4-FFF2-40B4-BE49-F238E27FC236}">
                  <a16:creationId xmlns:a16="http://schemas.microsoft.com/office/drawing/2014/main" id="{C3AA7073-DE6A-8142-EF55-E994707E678D}"/>
                </a:ext>
              </a:extLst>
            </p:cNvPr>
            <p:cNvSpPr/>
            <p:nvPr/>
          </p:nvSpPr>
          <p:spPr bwMode="auto">
            <a:xfrm>
              <a:off x="9258856" y="2384383"/>
              <a:ext cx="894303" cy="3505349"/>
            </a:xfrm>
            <a:prstGeom prst="rect">
              <a:avLst/>
            </a:prstGeom>
            <a:noFill/>
            <a:ln w="38100">
              <a:solidFill>
                <a:srgbClr val="FF40FF"/>
              </a:solid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Arial" charset="0"/>
                <a:ea typeface="ＭＳ Ｐゴシック" pitchFamily="16" charset="-128"/>
                <a:cs typeface="ＭＳ Ｐゴシック" pitchFamily="-97" charset="-128"/>
              </a:endParaRPr>
            </a:p>
          </p:txBody>
        </p:sp>
      </p:grpSp>
      <p:sp>
        <p:nvSpPr>
          <p:cNvPr id="22" name="TextBox 21">
            <a:extLst>
              <a:ext uri="{FF2B5EF4-FFF2-40B4-BE49-F238E27FC236}">
                <a16:creationId xmlns:a16="http://schemas.microsoft.com/office/drawing/2014/main" id="{F57466BF-5D19-072B-B282-EC9F3FDA7FA0}"/>
              </a:ext>
            </a:extLst>
          </p:cNvPr>
          <p:cNvSpPr txBox="1"/>
          <p:nvPr/>
        </p:nvSpPr>
        <p:spPr>
          <a:xfrm>
            <a:off x="1855613" y="5308653"/>
            <a:ext cx="2110154" cy="646331"/>
          </a:xfrm>
          <a:prstGeom prst="rect">
            <a:avLst/>
          </a:prstGeom>
          <a:noFill/>
        </p:spPr>
        <p:txBody>
          <a:bodyPr wrap="square" rtlCol="0">
            <a:spAutoFit/>
          </a:bodyPr>
          <a:lstStyle/>
          <a:p>
            <a:r>
              <a:rPr lang="en-US" dirty="0">
                <a:latin typeface="Aptos" panose="020B0004020202020204" pitchFamily="34" charset="0"/>
              </a:rPr>
              <a:t>Initial assessment focused on 5/2023</a:t>
            </a:r>
          </a:p>
        </p:txBody>
      </p:sp>
      <p:sp>
        <p:nvSpPr>
          <p:cNvPr id="23" name="Oval 22">
            <a:extLst>
              <a:ext uri="{FF2B5EF4-FFF2-40B4-BE49-F238E27FC236}">
                <a16:creationId xmlns:a16="http://schemas.microsoft.com/office/drawing/2014/main" id="{EF2F0A69-3251-1DEE-AD80-7D61E43A80A2}"/>
              </a:ext>
            </a:extLst>
          </p:cNvPr>
          <p:cNvSpPr/>
          <p:nvPr/>
        </p:nvSpPr>
        <p:spPr>
          <a:xfrm>
            <a:off x="2492530" y="3734311"/>
            <a:ext cx="241161" cy="241161"/>
          </a:xfrm>
          <a:prstGeom prst="ellipse">
            <a:avLst/>
          </a:prstGeom>
          <a:noFill/>
          <a:ln w="28575">
            <a:solidFill>
              <a:srgbClr val="FF4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6907DBF2-9495-D1D8-CDB0-C9AB8E0C76E8}"/>
              </a:ext>
            </a:extLst>
          </p:cNvPr>
          <p:cNvSpPr txBox="1"/>
          <p:nvPr/>
        </p:nvSpPr>
        <p:spPr>
          <a:xfrm>
            <a:off x="57215" y="4088604"/>
            <a:ext cx="1798398" cy="646331"/>
          </a:xfrm>
          <a:prstGeom prst="rect">
            <a:avLst/>
          </a:prstGeom>
          <a:noFill/>
        </p:spPr>
        <p:txBody>
          <a:bodyPr wrap="square" rtlCol="0">
            <a:spAutoFit/>
          </a:bodyPr>
          <a:lstStyle/>
          <a:p>
            <a:r>
              <a:rPr lang="en-US" dirty="0">
                <a:latin typeface="Aptos" panose="020B0004020202020204" pitchFamily="34" charset="0"/>
              </a:rPr>
              <a:t>Example site on Guadalupe river</a:t>
            </a:r>
          </a:p>
        </p:txBody>
      </p:sp>
      <p:cxnSp>
        <p:nvCxnSpPr>
          <p:cNvPr id="26" name="Straight Connector 25">
            <a:extLst>
              <a:ext uri="{FF2B5EF4-FFF2-40B4-BE49-F238E27FC236}">
                <a16:creationId xmlns:a16="http://schemas.microsoft.com/office/drawing/2014/main" id="{8E962E5D-7B92-D403-0CBA-EA618C6E0085}"/>
              </a:ext>
            </a:extLst>
          </p:cNvPr>
          <p:cNvCxnSpPr>
            <a:cxnSpLocks/>
            <a:stCxn id="23" idx="3"/>
          </p:cNvCxnSpPr>
          <p:nvPr/>
        </p:nvCxnSpPr>
        <p:spPr>
          <a:xfrm flipH="1">
            <a:off x="1855613" y="3940155"/>
            <a:ext cx="672234" cy="455929"/>
          </a:xfrm>
          <a:prstGeom prst="line">
            <a:avLst/>
          </a:prstGeom>
          <a:ln w="28575">
            <a:solidFill>
              <a:srgbClr val="FF40FF"/>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A778F32E-24F0-A04B-99D5-66289E304F51}"/>
              </a:ext>
            </a:extLst>
          </p:cNvPr>
          <p:cNvSpPr txBox="1"/>
          <p:nvPr/>
        </p:nvSpPr>
        <p:spPr>
          <a:xfrm>
            <a:off x="8000208" y="5019159"/>
            <a:ext cx="1577590" cy="369332"/>
          </a:xfrm>
          <a:prstGeom prst="rect">
            <a:avLst/>
          </a:prstGeom>
          <a:noFill/>
        </p:spPr>
        <p:txBody>
          <a:bodyPr wrap="square" rtlCol="0">
            <a:spAutoFit/>
          </a:bodyPr>
          <a:lstStyle/>
          <a:p>
            <a:r>
              <a:rPr lang="en-US" dirty="0">
                <a:solidFill>
                  <a:srgbClr val="FF0000"/>
                </a:solidFill>
                <a:latin typeface="Aptos" panose="020B0004020202020204" pitchFamily="34" charset="0"/>
              </a:rPr>
              <a:t>Kalman Filter</a:t>
            </a:r>
          </a:p>
        </p:txBody>
      </p:sp>
      <p:sp>
        <p:nvSpPr>
          <p:cNvPr id="30" name="TextBox 29">
            <a:extLst>
              <a:ext uri="{FF2B5EF4-FFF2-40B4-BE49-F238E27FC236}">
                <a16:creationId xmlns:a16="http://schemas.microsoft.com/office/drawing/2014/main" id="{6E767870-4726-6374-98BA-2A39C2CA291D}"/>
              </a:ext>
            </a:extLst>
          </p:cNvPr>
          <p:cNvSpPr txBox="1"/>
          <p:nvPr/>
        </p:nvSpPr>
        <p:spPr>
          <a:xfrm>
            <a:off x="8224152" y="2896500"/>
            <a:ext cx="1129703" cy="369332"/>
          </a:xfrm>
          <a:prstGeom prst="rect">
            <a:avLst/>
          </a:prstGeom>
          <a:noFill/>
        </p:spPr>
        <p:txBody>
          <a:bodyPr wrap="square" rtlCol="0">
            <a:spAutoFit/>
          </a:bodyPr>
          <a:lstStyle/>
          <a:p>
            <a:r>
              <a:rPr lang="en-US" dirty="0">
                <a:solidFill>
                  <a:srgbClr val="0432FF"/>
                </a:solidFill>
                <a:latin typeface="Aptos" panose="020B0004020202020204" pitchFamily="34" charset="0"/>
              </a:rPr>
              <a:t>Nudging</a:t>
            </a:r>
          </a:p>
        </p:txBody>
      </p:sp>
      <p:sp>
        <p:nvSpPr>
          <p:cNvPr id="31" name="TextBox 30">
            <a:extLst>
              <a:ext uri="{FF2B5EF4-FFF2-40B4-BE49-F238E27FC236}">
                <a16:creationId xmlns:a16="http://schemas.microsoft.com/office/drawing/2014/main" id="{C4EE80E2-1DB9-E86A-9122-1E0421EC8054}"/>
              </a:ext>
            </a:extLst>
          </p:cNvPr>
          <p:cNvSpPr txBox="1"/>
          <p:nvPr/>
        </p:nvSpPr>
        <p:spPr>
          <a:xfrm>
            <a:off x="8367200" y="877011"/>
            <a:ext cx="1129703" cy="369332"/>
          </a:xfrm>
          <a:prstGeom prst="rect">
            <a:avLst/>
          </a:prstGeom>
          <a:noFill/>
        </p:spPr>
        <p:txBody>
          <a:bodyPr wrap="square" rtlCol="0">
            <a:spAutoFit/>
          </a:bodyPr>
          <a:lstStyle/>
          <a:p>
            <a:r>
              <a:rPr lang="en-US" dirty="0">
                <a:latin typeface="Aptos" panose="020B0004020202020204" pitchFamily="34" charset="0"/>
              </a:rPr>
              <a:t>No DA</a:t>
            </a:r>
          </a:p>
        </p:txBody>
      </p:sp>
    </p:spTree>
    <p:extLst>
      <p:ext uri="{BB962C8B-B14F-4D97-AF65-F5344CB8AC3E}">
        <p14:creationId xmlns:p14="http://schemas.microsoft.com/office/powerpoint/2010/main" val="27386468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6197AAA-328C-E8C3-7418-1A8A8907E404}"/>
              </a:ext>
            </a:extLst>
          </p:cNvPr>
          <p:cNvSpPr txBox="1"/>
          <p:nvPr/>
        </p:nvSpPr>
        <p:spPr>
          <a:xfrm>
            <a:off x="-13700" y="282315"/>
            <a:ext cx="12192000" cy="584775"/>
          </a:xfrm>
          <a:prstGeom prst="rect">
            <a:avLst/>
          </a:prstGeom>
          <a:solidFill>
            <a:srgbClr val="2F5597"/>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lang="en-US" sz="3200" b="1" dirty="0">
                <a:solidFill>
                  <a:prstClr val="white"/>
                </a:solidFill>
                <a:latin typeface="Aptos Display" panose="020B0004020202020204" pitchFamily="34" charset="0"/>
              </a:rPr>
              <a:t>Current accuracy </a:t>
            </a:r>
            <a:r>
              <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rPr>
              <a:t>metrics considered</a:t>
            </a:r>
          </a:p>
        </p:txBody>
      </p:sp>
      <p:sp>
        <p:nvSpPr>
          <p:cNvPr id="4" name="TextBox 3">
            <a:extLst>
              <a:ext uri="{FF2B5EF4-FFF2-40B4-BE49-F238E27FC236}">
                <a16:creationId xmlns:a16="http://schemas.microsoft.com/office/drawing/2014/main" id="{47B72FFF-7392-E526-6BF6-D6D38D62ED4F}"/>
              </a:ext>
            </a:extLst>
          </p:cNvPr>
          <p:cNvSpPr txBox="1"/>
          <p:nvPr/>
        </p:nvSpPr>
        <p:spPr>
          <a:xfrm>
            <a:off x="228440" y="1615434"/>
            <a:ext cx="537065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ptos" panose="020B0004020202020204" pitchFamily="34" charset="0"/>
                <a:cs typeface="Arial" panose="020B0604020202020204" pitchFamily="34" charset="0"/>
              </a:rPr>
              <a:t>Continuous ranked probability score</a:t>
            </a:r>
            <a:endParaRPr kumimoji="0" lang="en-US" sz="2400" b="0" i="0" u="none" strike="noStrike" kern="1200" cap="none" spc="0" normalizeH="0" baseline="30000" noProof="0" dirty="0">
              <a:ln>
                <a:noFill/>
              </a:ln>
              <a:solidFill>
                <a:prstClr val="black"/>
              </a:solidFill>
              <a:effectLst/>
              <a:uLnTx/>
              <a:uFillTx/>
              <a:latin typeface="Aptos" panose="020B00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AB4C7AA2-EEB8-D9C7-1911-042EB48FB638}"/>
                  </a:ext>
                </a:extLst>
              </p:cNvPr>
              <p:cNvSpPr txBox="1"/>
              <p:nvPr/>
            </p:nvSpPr>
            <p:spPr>
              <a:xfrm>
                <a:off x="363396" y="2256077"/>
                <a:ext cx="4981235" cy="778868"/>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𝐶𝑅𝑃𝑆</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US"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US"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num>
                        <m:den>
                          <m:r>
                            <a:rPr kumimoji="0" lang="en-US"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𝑁</m:t>
                          </m:r>
                        </m:den>
                      </m:f>
                      <m:nary>
                        <m:naryPr>
                          <m:chr m:val="∑"/>
                          <m:ctrlP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naryPr>
                        <m:sub>
                          <m:r>
                            <m:rPr>
                              <m:brk m:alnAt="23"/>
                            </m:rP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𝑁</m:t>
                          </m:r>
                        </m:sup>
                        <m:e>
                          <m:nary>
                            <m:naryPr>
                              <m:ctrlPr>
                                <a:rPr kumimoji="0" lang="en-US"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naryPr>
                            <m:sub>
                              <m:r>
                                <m:rPr>
                                  <m:brk m:alnAt="23"/>
                                </m:rPr>
                                <a:rPr kumimoji="0" lang="en-US"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n-US"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sub>
                            <m:sup>
                              <m:r>
                                <a:rPr kumimoji="0" lang="en-US"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sup>
                            <m:e>
                              <m:sSup>
                                <m:sSupPr>
                                  <m:ctrlPr>
                                    <a:rPr kumimoji="0" lang="en-US"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pPr>
                                <m:e>
                                  <m:d>
                                    <m:dPr>
                                      <m:begChr m:val="["/>
                                      <m:endChr m:val="]"/>
                                      <m:ctrlPr>
                                        <a:rPr kumimoji="0" lang="en-US"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r>
                                        <a:rPr kumimoji="0" lang="en-US"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𝑃</m:t>
                                      </m:r>
                                      <m:d>
                                        <m:dPr>
                                          <m:ctrlPr>
                                            <a:rPr kumimoji="0" lang="en-US"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sSub>
                                            <m:sSubPr>
                                              <m:ctrlPr>
                                                <a:rPr kumimoji="0" lang="en-US"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𝑄</m:t>
                                              </m:r>
                                            </m:e>
                                            <m:sub>
                                              <m:r>
                                                <a:rPr kumimoji="0" lang="en-US"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𝑡</m:t>
                                              </m:r>
                                            </m:sub>
                                          </m:sSub>
                                          <m:r>
                                            <a:rPr kumimoji="0" lang="en-US"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&lt;</m:t>
                                          </m:r>
                                          <m:r>
                                            <a:rPr kumimoji="0" lang="en-US"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𝑞</m:t>
                                          </m:r>
                                        </m:e>
                                      </m:d>
                                      <m:r>
                                        <a:rPr kumimoji="0" lang="en-US"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−1</m:t>
                                      </m:r>
                                      <m:d>
                                        <m:dPr>
                                          <m:ctrlPr>
                                            <a:rPr kumimoji="0" lang="en-US"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r>
                                            <a:rPr kumimoji="0" lang="en-US"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𝑞</m:t>
                                          </m:r>
                                          <m:r>
                                            <a:rPr kumimoji="0" lang="en-US"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sSub>
                                            <m:sSubPr>
                                              <m:ctrlPr>
                                                <a:rPr kumimoji="0" lang="en-US"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𝑄</m:t>
                                              </m:r>
                                            </m:e>
                                            <m:sub>
                                              <m:r>
                                                <a:rPr kumimoji="0" lang="en-US"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𝑜𝑏𝑠</m:t>
                                              </m:r>
                                            </m:sub>
                                          </m:sSub>
                                        </m:e>
                                      </m:d>
                                    </m:e>
                                  </m:d>
                                </m:e>
                                <m:sup>
                                  <m:r>
                                    <a:rPr kumimoji="0" lang="en-US"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sup>
                              </m:sSup>
                              <m:r>
                                <a:rPr kumimoji="0" lang="en-US"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r>
                                <a:rPr kumimoji="0" lang="en-US"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𝑑𝑞</m:t>
                              </m:r>
                            </m:e>
                          </m:nary>
                        </m:e>
                      </m:nary>
                    </m:oMath>
                  </m:oMathPara>
                </a14:m>
                <a:endParaRPr kumimoji="0" lang="en-US"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mc:Choice>
        <mc:Fallback xmlns="">
          <p:sp>
            <p:nvSpPr>
              <p:cNvPr id="5" name="TextBox 4">
                <a:extLst>
                  <a:ext uri="{FF2B5EF4-FFF2-40B4-BE49-F238E27FC236}">
                    <a16:creationId xmlns:a16="http://schemas.microsoft.com/office/drawing/2014/main" id="{AB4C7AA2-EEB8-D9C7-1911-042EB48FB638}"/>
                  </a:ext>
                </a:extLst>
              </p:cNvPr>
              <p:cNvSpPr txBox="1">
                <a:spLocks noRot="1" noChangeAspect="1" noMove="1" noResize="1" noEditPoints="1" noAdjustHandles="1" noChangeArrowheads="1" noChangeShapeType="1" noTextEdit="1"/>
              </p:cNvSpPr>
              <p:nvPr/>
            </p:nvSpPr>
            <p:spPr>
              <a:xfrm>
                <a:off x="363396" y="2256077"/>
                <a:ext cx="4981235" cy="778868"/>
              </a:xfrm>
              <a:prstGeom prst="rect">
                <a:avLst/>
              </a:prstGeom>
              <a:blipFill>
                <a:blip r:embed="rId2"/>
                <a:stretch>
                  <a:fillRect l="-763" t="-131746" r="-1272" b="-203175"/>
                </a:stretch>
              </a:blipFill>
            </p:spPr>
            <p:txBody>
              <a:bodyPr/>
              <a:lstStyle/>
              <a:p>
                <a:r>
                  <a:rPr lang="en-US">
                    <a:noFill/>
                  </a:rPr>
                  <a:t> </a:t>
                </a:r>
              </a:p>
            </p:txBody>
          </p:sp>
        </mc:Fallback>
      </mc:AlternateContent>
      <p:sp>
        <p:nvSpPr>
          <p:cNvPr id="6" name="TextBox 5">
            <a:extLst>
              <a:ext uri="{FF2B5EF4-FFF2-40B4-BE49-F238E27FC236}">
                <a16:creationId xmlns:a16="http://schemas.microsoft.com/office/drawing/2014/main" id="{00F3068E-8277-9559-92AE-4A77B4D69D08}"/>
              </a:ext>
            </a:extLst>
          </p:cNvPr>
          <p:cNvSpPr txBox="1"/>
          <p:nvPr/>
        </p:nvSpPr>
        <p:spPr>
          <a:xfrm>
            <a:off x="221058" y="3600583"/>
            <a:ext cx="605977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ptos" panose="020B0004020202020204" pitchFamily="34" charset="0"/>
                <a:cs typeface="Arial" panose="020B0604020202020204" pitchFamily="34" charset="0"/>
              </a:rPr>
              <a:t>(For a discrete set of </a:t>
            </a:r>
            <a:r>
              <a:rPr kumimoji="0" lang="en-US" sz="2400" b="0" i="1" u="none" strike="noStrike" kern="1200" cap="none" spc="0" normalizeH="0" baseline="0" noProof="0" dirty="0">
                <a:ln>
                  <a:noFill/>
                </a:ln>
                <a:solidFill>
                  <a:prstClr val="black"/>
                </a:solidFill>
                <a:effectLst/>
                <a:uLnTx/>
                <a:uFillTx/>
                <a:latin typeface="Aptos" panose="020B0004020202020204" pitchFamily="34" charset="0"/>
                <a:cs typeface="Arial" panose="020B0604020202020204" pitchFamily="34" charset="0"/>
              </a:rPr>
              <a:t>M</a:t>
            </a:r>
            <a:r>
              <a:rPr kumimoji="0" lang="en-US" sz="2400" b="0" i="0" u="none" strike="noStrike" kern="1200" cap="none" spc="0" normalizeH="0" baseline="0" noProof="0" dirty="0">
                <a:ln>
                  <a:noFill/>
                </a:ln>
                <a:solidFill>
                  <a:prstClr val="black"/>
                </a:solidFill>
                <a:effectLst/>
                <a:uLnTx/>
                <a:uFillTx/>
                <a:latin typeface="Aptos" panose="020B0004020202020204" pitchFamily="34" charset="0"/>
                <a:cs typeface="Arial" panose="020B0604020202020204" pitchFamily="34" charset="0"/>
              </a:rPr>
              <a:t> ensemble members):</a:t>
            </a:r>
            <a:endParaRPr kumimoji="0" lang="en-US" sz="2400" b="0" i="0" u="none" strike="noStrike" kern="1200" cap="none" spc="0" normalizeH="0" baseline="30000" noProof="0" dirty="0">
              <a:ln>
                <a:noFill/>
              </a:ln>
              <a:solidFill>
                <a:prstClr val="black"/>
              </a:solidFill>
              <a:effectLst/>
              <a:uLnTx/>
              <a:uFillTx/>
              <a:latin typeface="Aptos" panose="020B00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8967AA73-0ECE-42D3-25AD-68578F024BA0}"/>
                  </a:ext>
                </a:extLst>
              </p:cNvPr>
              <p:cNvSpPr txBox="1"/>
              <p:nvPr/>
            </p:nvSpPr>
            <p:spPr>
              <a:xfrm>
                <a:off x="363396" y="4406764"/>
                <a:ext cx="5743560" cy="810222"/>
              </a:xfrm>
              <a:prstGeom prst="rect">
                <a:avLst/>
              </a:prstGeom>
              <a:noFill/>
            </p:spPr>
            <p:txBody>
              <a:bodyPr wrap="none" lIns="0" tIns="0" rIns="0" bIns="0" rtlCol="0">
                <a:spAutoFit/>
              </a:bodyPr>
              <a:lstStyle/>
              <a:p>
                <a:pPr lvl="0">
                  <a:defRPr/>
                </a:pPr>
                <a14:m>
                  <m:oMathPara xmlns:m="http://schemas.openxmlformats.org/officeDocument/2006/math">
                    <m:oMathParaPr>
                      <m:jc m:val="centerGroup"/>
                    </m:oMathParaPr>
                    <m:oMath xmlns:m="http://schemas.openxmlformats.org/officeDocument/2006/math">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𝐶𝑅𝑃𝑆</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f>
                        <m:fPr>
                          <m:ctrlPr>
                            <a:rPr kumimoji="0" lang="en-US" b="0" i="1" u="none" strike="noStrike" kern="1200" cap="none" spc="0" normalizeH="0" baseline="0" noProof="0">
                              <a:ln>
                                <a:noFill/>
                              </a:ln>
                              <a:solidFill>
                                <a:prstClr val="black"/>
                              </a:solidFill>
                              <a:effectLst/>
                              <a:uLnTx/>
                              <a:uFillTx/>
                              <a:latin typeface="Cambria Math" panose="02040503050406030204" pitchFamily="18" charset="0"/>
                            </a:rPr>
                          </m:ctrlPr>
                        </m:fPr>
                        <m:num>
                          <m:r>
                            <a:rPr kumimoji="0" lang="en-US" b="0" i="1" u="none" strike="noStrike" kern="1200" cap="none" spc="0" normalizeH="0" baseline="0" noProof="0">
                              <a:ln>
                                <a:noFill/>
                              </a:ln>
                              <a:solidFill>
                                <a:prstClr val="black"/>
                              </a:solidFill>
                              <a:effectLst/>
                              <a:uLnTx/>
                              <a:uFillTx/>
                              <a:latin typeface="Cambria Math" panose="02040503050406030204" pitchFamily="18" charset="0"/>
                            </a:rPr>
                            <m:t>1</m:t>
                          </m:r>
                        </m:num>
                        <m:den>
                          <m:r>
                            <a:rPr kumimoji="0" lang="en-US" b="0" i="1" u="none" strike="noStrike" kern="1200" cap="none" spc="0" normalizeH="0" baseline="0" noProof="0">
                              <a:ln>
                                <a:noFill/>
                              </a:ln>
                              <a:solidFill>
                                <a:prstClr val="black"/>
                              </a:solidFill>
                              <a:effectLst/>
                              <a:uLnTx/>
                              <a:uFillTx/>
                              <a:latin typeface="Cambria Math" panose="02040503050406030204" pitchFamily="18" charset="0"/>
                            </a:rPr>
                            <m:t>𝑁</m:t>
                          </m:r>
                        </m:den>
                      </m:f>
                      <m:nary>
                        <m:naryPr>
                          <m:chr m:val="∑"/>
                          <m:ctrlP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ctrlPr>
                        </m:naryPr>
                        <m:sub>
                          <m:r>
                            <m:rPr>
                              <m:brk m:alnAt="23"/>
                            </m:rP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𝑡</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=1</m:t>
                          </m:r>
                        </m:sub>
                        <m: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𝑁</m:t>
                          </m:r>
                        </m:sup>
                        <m:e>
                          <m:nary>
                            <m:naryPr>
                              <m:chr m:val="∑"/>
                              <m:ctrlP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ctrlPr>
                            </m:naryPr>
                            <m:sub>
                              <m:r>
                                <m:rPr>
                                  <m:brk m:alnAt="23"/>
                                </m:rP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𝑖</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=1</m:t>
                              </m:r>
                            </m:sub>
                            <m: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𝑀</m:t>
                              </m:r>
                            </m:sup>
                            <m:e>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sSub>
                                <m:sSubPr>
                                  <m:ctrlP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ctrlPr>
                                </m:sSubPr>
                                <m:e>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𝑄</m:t>
                                  </m:r>
                                </m:e>
                                <m:sub>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𝑖</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𝑡</m:t>
                                  </m:r>
                                </m:sub>
                              </m:sSub>
                              <m:r>
                                <a:rPr lang="en-US" i="1">
                                  <a:solidFill>
                                    <a:prstClr val="black"/>
                                  </a:solidFill>
                                  <a:latin typeface="Cambria Math" panose="02040503050406030204" pitchFamily="18" charset="0"/>
                                </a:rPr>
                                <m:t>−</m:t>
                              </m:r>
                              <m:sSub>
                                <m:sSubPr>
                                  <m:ctrlPr>
                                    <a:rPr lang="en-US"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𝑄</m:t>
                                  </m:r>
                                </m:e>
                                <m:sub>
                                  <m:r>
                                    <a:rPr lang="en-US" b="0" i="1" smtClean="0">
                                      <a:solidFill>
                                        <a:prstClr val="black"/>
                                      </a:solidFill>
                                      <a:latin typeface="Cambria Math" panose="02040503050406030204" pitchFamily="18" charset="0"/>
                                    </a:rPr>
                                    <m:t>𝑜𝑏𝑠</m:t>
                                  </m:r>
                                  <m:r>
                                    <a:rPr lang="en-US" b="0" i="1" smtClean="0">
                                      <a:solidFill>
                                        <a:prstClr val="black"/>
                                      </a:solidFill>
                                      <a:latin typeface="Cambria Math" panose="02040503050406030204" pitchFamily="18" charset="0"/>
                                    </a:rPr>
                                    <m:t>,</m:t>
                                  </m:r>
                                  <m:r>
                                    <a:rPr lang="en-US" b="0" i="1" smtClean="0">
                                      <a:solidFill>
                                        <a:prstClr val="black"/>
                                      </a:solidFill>
                                      <a:latin typeface="Cambria Math" panose="02040503050406030204" pitchFamily="18" charset="0"/>
                                    </a:rPr>
                                    <m:t>𝑡</m:t>
                                  </m:r>
                                </m:sub>
                              </m:sSub>
                              <m:r>
                                <a:rPr lang="en-US" b="0" i="1" smtClean="0">
                                  <a:solidFill>
                                    <a:prstClr val="black"/>
                                  </a:solidFill>
                                  <a:latin typeface="Cambria Math" panose="02040503050406030204" pitchFamily="18" charset="0"/>
                                </a:rPr>
                                <m:t>|</m:t>
                              </m:r>
                            </m:e>
                          </m:nary>
                          <m:r>
                            <a:rPr lang="en-US" b="0" i="1" smtClean="0">
                              <a:solidFill>
                                <a:prstClr val="black"/>
                              </a:solidFill>
                              <a:latin typeface="Cambria Math" panose="02040503050406030204" pitchFamily="18" charset="0"/>
                            </a:rPr>
                            <m:t>+</m:t>
                          </m:r>
                        </m:e>
                      </m:nary>
                      <m:f>
                        <m:fPr>
                          <m:ctrlPr>
                            <a:rPr lang="en-US" i="1">
                              <a:solidFill>
                                <a:prstClr val="black"/>
                              </a:solidFill>
                              <a:latin typeface="Cambria Math" panose="02040503050406030204" pitchFamily="18" charset="0"/>
                            </a:rPr>
                          </m:ctrlPr>
                        </m:fPr>
                        <m:num>
                          <m:r>
                            <a:rPr lang="en-US" i="1">
                              <a:solidFill>
                                <a:prstClr val="black"/>
                              </a:solidFill>
                              <a:latin typeface="Cambria Math" panose="02040503050406030204" pitchFamily="18" charset="0"/>
                            </a:rPr>
                            <m:t>1</m:t>
                          </m:r>
                        </m:num>
                        <m:den>
                          <m:r>
                            <a:rPr lang="en-US" i="1">
                              <a:solidFill>
                                <a:prstClr val="black"/>
                              </a:solidFill>
                              <a:latin typeface="Cambria Math" panose="02040503050406030204" pitchFamily="18" charset="0"/>
                            </a:rPr>
                            <m:t>𝑁</m:t>
                          </m:r>
                        </m:den>
                      </m:f>
                      <m:nary>
                        <m:naryPr>
                          <m:chr m:val="∑"/>
                          <m:ctrlPr>
                            <a:rPr lang="en-US" i="1">
                              <a:solidFill>
                                <a:prstClr val="black"/>
                              </a:solidFill>
                              <a:latin typeface="Cambria Math" panose="02040503050406030204" pitchFamily="18" charset="0"/>
                            </a:rPr>
                          </m:ctrlPr>
                        </m:naryPr>
                        <m:sub>
                          <m:r>
                            <m:rPr>
                              <m:brk m:alnAt="23"/>
                            </m:rPr>
                            <a:rPr lang="en-US" i="1">
                              <a:solidFill>
                                <a:prstClr val="black"/>
                              </a:solidFill>
                              <a:latin typeface="Cambria Math" panose="02040503050406030204" pitchFamily="18" charset="0"/>
                            </a:rPr>
                            <m:t>𝑡</m:t>
                          </m:r>
                          <m:r>
                            <a:rPr lang="en-US" i="1">
                              <a:solidFill>
                                <a:prstClr val="black"/>
                              </a:solidFill>
                              <a:latin typeface="Cambria Math" panose="02040503050406030204" pitchFamily="18" charset="0"/>
                            </a:rPr>
                            <m:t>=1</m:t>
                          </m:r>
                        </m:sub>
                        <m:sup>
                          <m:r>
                            <a:rPr lang="en-US" i="1">
                              <a:solidFill>
                                <a:prstClr val="black"/>
                              </a:solidFill>
                              <a:latin typeface="Cambria Math" panose="02040503050406030204" pitchFamily="18" charset="0"/>
                            </a:rPr>
                            <m:t>𝑁</m:t>
                          </m:r>
                        </m:sup>
                        <m:e>
                          <m:nary>
                            <m:naryPr>
                              <m:chr m:val="∑"/>
                              <m:ctrlPr>
                                <a:rPr lang="en-US" i="1">
                                  <a:solidFill>
                                    <a:prstClr val="black"/>
                                  </a:solidFill>
                                  <a:latin typeface="Cambria Math" panose="02040503050406030204" pitchFamily="18" charset="0"/>
                                </a:rPr>
                              </m:ctrlPr>
                            </m:naryPr>
                            <m:sub>
                              <m:r>
                                <m:rPr>
                                  <m:brk m:alnAt="23"/>
                                </m:rPr>
                                <a:rPr lang="en-US" i="1">
                                  <a:solidFill>
                                    <a:prstClr val="black"/>
                                  </a:solidFill>
                                  <a:latin typeface="Cambria Math" panose="02040503050406030204" pitchFamily="18" charset="0"/>
                                </a:rPr>
                                <m:t>𝑖</m:t>
                              </m:r>
                              <m:r>
                                <a:rPr lang="en-US" i="1">
                                  <a:solidFill>
                                    <a:prstClr val="black"/>
                                  </a:solidFill>
                                  <a:latin typeface="Cambria Math" panose="02040503050406030204" pitchFamily="18" charset="0"/>
                                </a:rPr>
                                <m:t>=1</m:t>
                              </m:r>
                            </m:sub>
                            <m:sup>
                              <m:r>
                                <a:rPr lang="en-US" i="1">
                                  <a:solidFill>
                                    <a:prstClr val="black"/>
                                  </a:solidFill>
                                  <a:latin typeface="Cambria Math" panose="02040503050406030204" pitchFamily="18" charset="0"/>
                                </a:rPr>
                                <m:t>𝑀</m:t>
                              </m:r>
                            </m:sup>
                            <m:e>
                              <m:nary>
                                <m:naryPr>
                                  <m:chr m:val="∑"/>
                                  <m:ctrlPr>
                                    <a:rPr lang="en-US" i="1" smtClean="0">
                                      <a:solidFill>
                                        <a:prstClr val="black"/>
                                      </a:solidFill>
                                      <a:latin typeface="Cambria Math" panose="02040503050406030204" pitchFamily="18" charset="0"/>
                                    </a:rPr>
                                  </m:ctrlPr>
                                </m:naryPr>
                                <m:sub>
                                  <m:r>
                                    <m:rPr>
                                      <m:brk m:alnAt="23"/>
                                    </m:rPr>
                                    <a:rPr lang="en-US" b="0" i="1" smtClean="0">
                                      <a:solidFill>
                                        <a:prstClr val="black"/>
                                      </a:solidFill>
                                      <a:latin typeface="Cambria Math" panose="02040503050406030204" pitchFamily="18" charset="0"/>
                                    </a:rPr>
                                    <m:t>𝑗</m:t>
                                  </m:r>
                                  <m:r>
                                    <a:rPr lang="en-US" b="0" i="1" smtClean="0">
                                      <a:solidFill>
                                        <a:prstClr val="black"/>
                                      </a:solidFill>
                                      <a:latin typeface="Cambria Math" panose="02040503050406030204" pitchFamily="18" charset="0"/>
                                    </a:rPr>
                                    <m:t>=1</m:t>
                                  </m:r>
                                </m:sub>
                                <m:sup>
                                  <m:r>
                                    <a:rPr lang="en-US" b="0" i="1" smtClean="0">
                                      <a:solidFill>
                                        <a:prstClr val="black"/>
                                      </a:solidFill>
                                      <a:latin typeface="Cambria Math" panose="02040503050406030204" pitchFamily="18" charset="0"/>
                                    </a:rPr>
                                    <m:t>𝑀</m:t>
                                  </m:r>
                                </m:sup>
                                <m:e>
                                  <m:r>
                                    <a:rPr lang="en-US" b="0" i="1" smtClean="0">
                                      <a:solidFill>
                                        <a:prstClr val="black"/>
                                      </a:solidFill>
                                      <a:latin typeface="Cambria Math" panose="02040503050406030204" pitchFamily="18" charset="0"/>
                                    </a:rPr>
                                    <m:t>|</m:t>
                                  </m:r>
                                  <m:sSub>
                                    <m:sSubPr>
                                      <m:ctrlPr>
                                        <a:rPr lang="en-US" i="1">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𝑄</m:t>
                                      </m:r>
                                    </m:e>
                                    <m:sub>
                                      <m:r>
                                        <a:rPr lang="en-US" i="1">
                                          <a:solidFill>
                                            <a:prstClr val="black"/>
                                          </a:solidFill>
                                          <a:latin typeface="Cambria Math" panose="02040503050406030204" pitchFamily="18" charset="0"/>
                                        </a:rPr>
                                        <m:t>𝑖</m:t>
                                      </m:r>
                                      <m:r>
                                        <a:rPr lang="en-US" i="1">
                                          <a:solidFill>
                                            <a:prstClr val="black"/>
                                          </a:solidFill>
                                          <a:latin typeface="Cambria Math" panose="02040503050406030204" pitchFamily="18" charset="0"/>
                                        </a:rPr>
                                        <m:t>,</m:t>
                                      </m:r>
                                      <m:r>
                                        <a:rPr lang="en-US" i="1">
                                          <a:solidFill>
                                            <a:prstClr val="black"/>
                                          </a:solidFill>
                                          <a:latin typeface="Cambria Math" panose="02040503050406030204" pitchFamily="18" charset="0"/>
                                        </a:rPr>
                                        <m:t>𝑡</m:t>
                                      </m:r>
                                    </m:sub>
                                  </m:sSub>
                                  <m:r>
                                    <a:rPr lang="en-US" i="1">
                                      <a:solidFill>
                                        <a:prstClr val="black"/>
                                      </a:solidFill>
                                      <a:latin typeface="Cambria Math" panose="02040503050406030204" pitchFamily="18" charset="0"/>
                                    </a:rPr>
                                    <m:t>−</m:t>
                                  </m:r>
                                  <m:sSub>
                                    <m:sSubPr>
                                      <m:ctrlPr>
                                        <a:rPr lang="en-US" i="1">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𝑄</m:t>
                                      </m:r>
                                    </m:e>
                                    <m:sub>
                                      <m:r>
                                        <a:rPr lang="en-US" b="0" i="1" smtClean="0">
                                          <a:solidFill>
                                            <a:prstClr val="black"/>
                                          </a:solidFill>
                                          <a:latin typeface="Cambria Math" panose="02040503050406030204" pitchFamily="18" charset="0"/>
                                        </a:rPr>
                                        <m:t>𝑗</m:t>
                                      </m:r>
                                      <m:r>
                                        <a:rPr lang="en-US" i="1">
                                          <a:solidFill>
                                            <a:prstClr val="black"/>
                                          </a:solidFill>
                                          <a:latin typeface="Cambria Math" panose="02040503050406030204" pitchFamily="18" charset="0"/>
                                        </a:rPr>
                                        <m:t>,</m:t>
                                      </m:r>
                                      <m:r>
                                        <a:rPr lang="en-US" i="1">
                                          <a:solidFill>
                                            <a:prstClr val="black"/>
                                          </a:solidFill>
                                          <a:latin typeface="Cambria Math" panose="02040503050406030204" pitchFamily="18" charset="0"/>
                                        </a:rPr>
                                        <m:t>𝑡</m:t>
                                      </m:r>
                                    </m:sub>
                                  </m:sSub>
                                  <m:r>
                                    <a:rPr lang="en-US" b="0" i="1" smtClean="0">
                                      <a:solidFill>
                                        <a:prstClr val="black"/>
                                      </a:solidFill>
                                      <a:latin typeface="Cambria Math" panose="02040503050406030204" pitchFamily="18" charset="0"/>
                                    </a:rPr>
                                    <m:t>|</m:t>
                                  </m:r>
                                </m:e>
                              </m:nary>
                            </m:e>
                          </m:nary>
                        </m:e>
                      </m:nary>
                    </m:oMath>
                  </m:oMathPara>
                </a14:m>
                <a:endParaRPr kumimoji="0" lang="en-US" b="0" i="1" u="none" strike="noStrike" kern="1200" cap="none" spc="0" normalizeH="0" baseline="0" noProof="0" dirty="0">
                  <a:ln>
                    <a:noFill/>
                  </a:ln>
                  <a:solidFill>
                    <a:prstClr val="black"/>
                  </a:solidFill>
                  <a:effectLst/>
                  <a:uLnTx/>
                  <a:uFillTx/>
                  <a:latin typeface="Aptos" panose="02110004020202020204"/>
                </a:endParaRPr>
              </a:p>
            </p:txBody>
          </p:sp>
        </mc:Choice>
        <mc:Fallback xmlns="">
          <p:sp>
            <p:nvSpPr>
              <p:cNvPr id="7" name="TextBox 6">
                <a:extLst>
                  <a:ext uri="{FF2B5EF4-FFF2-40B4-BE49-F238E27FC236}">
                    <a16:creationId xmlns:a16="http://schemas.microsoft.com/office/drawing/2014/main" id="{8967AA73-0ECE-42D3-25AD-68578F024BA0}"/>
                  </a:ext>
                </a:extLst>
              </p:cNvPr>
              <p:cNvSpPr txBox="1">
                <a:spLocks noRot="1" noChangeAspect="1" noMove="1" noResize="1" noEditPoints="1" noAdjustHandles="1" noChangeArrowheads="1" noChangeShapeType="1" noTextEdit="1"/>
              </p:cNvSpPr>
              <p:nvPr/>
            </p:nvSpPr>
            <p:spPr>
              <a:xfrm>
                <a:off x="363396" y="4406764"/>
                <a:ext cx="5743560" cy="810222"/>
              </a:xfrm>
              <a:prstGeom prst="rect">
                <a:avLst/>
              </a:prstGeom>
              <a:blipFill>
                <a:blip r:embed="rId3"/>
                <a:stretch>
                  <a:fillRect l="-442" t="-109375" r="-1104" b="-164063"/>
                </a:stretch>
              </a:blipFill>
            </p:spPr>
            <p:txBody>
              <a:bodyPr/>
              <a:lstStyle/>
              <a:p>
                <a:r>
                  <a:rPr lang="en-US">
                    <a:noFill/>
                  </a:rPr>
                  <a:t> </a:t>
                </a:r>
              </a:p>
            </p:txBody>
          </p:sp>
        </mc:Fallback>
      </mc:AlternateContent>
      <p:sp>
        <p:nvSpPr>
          <p:cNvPr id="8" name="Right Brace 7">
            <a:extLst>
              <a:ext uri="{FF2B5EF4-FFF2-40B4-BE49-F238E27FC236}">
                <a16:creationId xmlns:a16="http://schemas.microsoft.com/office/drawing/2014/main" id="{EEB45A16-B468-D206-E98F-0A43DBF30425}"/>
              </a:ext>
            </a:extLst>
          </p:cNvPr>
          <p:cNvSpPr/>
          <p:nvPr/>
        </p:nvSpPr>
        <p:spPr>
          <a:xfrm rot="5400000">
            <a:off x="2223328" y="4348294"/>
            <a:ext cx="195682" cy="2150348"/>
          </a:xfrm>
          <a:prstGeom prst="rightBrace">
            <a:avLst/>
          </a:pr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Right Brace 8">
            <a:extLst>
              <a:ext uri="{FF2B5EF4-FFF2-40B4-BE49-F238E27FC236}">
                <a16:creationId xmlns:a16="http://schemas.microsoft.com/office/drawing/2014/main" id="{388B6FA0-656A-471E-BA0C-F41F70D2349B}"/>
              </a:ext>
            </a:extLst>
          </p:cNvPr>
          <p:cNvSpPr/>
          <p:nvPr/>
        </p:nvSpPr>
        <p:spPr>
          <a:xfrm rot="5400000">
            <a:off x="4686849" y="4343009"/>
            <a:ext cx="195682" cy="2150348"/>
          </a:xfrm>
          <a:prstGeom prst="rightBrace">
            <a:avLst/>
          </a:pr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a:extLst>
              <a:ext uri="{FF2B5EF4-FFF2-40B4-BE49-F238E27FC236}">
                <a16:creationId xmlns:a16="http://schemas.microsoft.com/office/drawing/2014/main" id="{8ED08A16-ACDA-347D-5ABE-713CBD7AFD1F}"/>
              </a:ext>
            </a:extLst>
          </p:cNvPr>
          <p:cNvSpPr txBox="1"/>
          <p:nvPr/>
        </p:nvSpPr>
        <p:spPr>
          <a:xfrm>
            <a:off x="-364158" y="5624665"/>
            <a:ext cx="537065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chemeClr val="accent2"/>
                </a:solidFill>
                <a:effectLst/>
                <a:uLnTx/>
                <a:uFillTx/>
                <a:latin typeface="Aptos" panose="020B0004020202020204" pitchFamily="34" charset="0"/>
                <a:cs typeface="Arial" panose="020B0604020202020204" pitchFamily="34" charset="0"/>
              </a:rPr>
              <a:t>Mean absolute error</a:t>
            </a:r>
            <a:endParaRPr kumimoji="0" lang="en-US" b="0" i="0" u="none" strike="noStrike" kern="1200" cap="none" spc="0" normalizeH="0" baseline="30000" noProof="0" dirty="0">
              <a:ln>
                <a:noFill/>
              </a:ln>
              <a:solidFill>
                <a:schemeClr val="accent2"/>
              </a:solidFill>
              <a:effectLst/>
              <a:uLnTx/>
              <a:uFillTx/>
              <a:latin typeface="Aptos" panose="020B00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3487EEC6-E9C2-9D95-0927-0B4EA706F256}"/>
              </a:ext>
            </a:extLst>
          </p:cNvPr>
          <p:cNvSpPr txBox="1"/>
          <p:nvPr/>
        </p:nvSpPr>
        <p:spPr>
          <a:xfrm>
            <a:off x="2099363" y="5624665"/>
            <a:ext cx="537065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chemeClr val="accent2"/>
                </a:solidFill>
                <a:effectLst/>
                <a:uLnTx/>
                <a:uFillTx/>
                <a:latin typeface="Aptos" panose="020B0004020202020204" pitchFamily="34" charset="0"/>
                <a:cs typeface="Arial" panose="020B0604020202020204" pitchFamily="34" charset="0"/>
              </a:rPr>
              <a:t>Forecast spread</a:t>
            </a:r>
            <a:endParaRPr kumimoji="0" lang="en-US" b="0" i="0" u="none" strike="noStrike" kern="1200" cap="none" spc="0" normalizeH="0" baseline="30000" noProof="0" dirty="0">
              <a:ln>
                <a:noFill/>
              </a:ln>
              <a:solidFill>
                <a:schemeClr val="accent2"/>
              </a:solidFill>
              <a:effectLst/>
              <a:uLnTx/>
              <a:uFillTx/>
              <a:latin typeface="Aptos" panose="020B00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5389D9A3-9450-D1F1-02F6-6F8FB4378F3D}"/>
              </a:ext>
            </a:extLst>
          </p:cNvPr>
          <p:cNvSpPr txBox="1"/>
          <p:nvPr/>
        </p:nvSpPr>
        <p:spPr>
          <a:xfrm>
            <a:off x="6419899" y="1630730"/>
            <a:ext cx="537065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ptos" panose="020B0004020202020204" pitchFamily="34" charset="0"/>
                <a:cs typeface="Arial" panose="020B0604020202020204" pitchFamily="34" charset="0"/>
              </a:rPr>
              <a:t>‘Within bounds’ score</a:t>
            </a:r>
            <a:endParaRPr kumimoji="0" lang="en-US" sz="2400" b="0" i="0" u="none" strike="noStrike" kern="1200" cap="none" spc="0" normalizeH="0" baseline="30000" noProof="0" dirty="0">
              <a:ln>
                <a:noFill/>
              </a:ln>
              <a:solidFill>
                <a:prstClr val="black"/>
              </a:solidFill>
              <a:effectLst/>
              <a:uLnTx/>
              <a:uFillTx/>
              <a:latin typeface="Aptos" panose="020B00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D3EB2D80-CCCA-AEBC-A160-C1441E3B87E5}"/>
                  </a:ext>
                </a:extLst>
              </p:cNvPr>
              <p:cNvSpPr txBox="1"/>
              <p:nvPr/>
            </p:nvSpPr>
            <p:spPr>
              <a:xfrm>
                <a:off x="7087418" y="2256077"/>
                <a:ext cx="3598036" cy="778868"/>
              </a:xfrm>
              <a:prstGeom prst="rect">
                <a:avLst/>
              </a:prstGeom>
              <a:noFill/>
            </p:spPr>
            <p:txBody>
              <a:bodyPr wrap="none" lIns="0" tIns="0" rIns="0" bIns="0" rtlCol="0">
                <a:spAutoFit/>
              </a:bodyPr>
              <a:lstStyle/>
              <a:p>
                <a:pPr lvl="0">
                  <a:defRPr/>
                </a:pPr>
                <a14:m>
                  <m:oMathPara xmlns:m="http://schemas.openxmlformats.org/officeDocument/2006/math">
                    <m:oMathParaPr>
                      <m:jc m:val="centerGroup"/>
                    </m:oMathParaPr>
                    <m:oMath xmlns:m="http://schemas.openxmlformats.org/officeDocument/2006/math">
                      <m:r>
                        <m:rPr>
                          <m:sty m:val="p"/>
                        </m:rP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WBS</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US"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US"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num>
                        <m:den>
                          <m:r>
                            <a:rPr kumimoji="0" lang="en-US"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𝑁</m:t>
                          </m:r>
                        </m:den>
                      </m:f>
                      <m:nary>
                        <m:naryPr>
                          <m:chr m:val="∑"/>
                          <m:ctrlP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naryPr>
                        <m:sub>
                          <m:r>
                            <m:rPr>
                              <m:brk m:alnAt="23"/>
                            </m:rP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𝑁</m:t>
                          </m:r>
                        </m:sup>
                        <m:e>
                          <m:r>
                            <m:rPr>
                              <m:sty m:val="p"/>
                            </m:rP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I</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sSub>
                            <m:sSubPr>
                              <m:ctrlPr>
                                <a:rPr lang="en-US" i="1">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𝑄</m:t>
                              </m:r>
                            </m:e>
                            <m:sub>
                              <m:r>
                                <a:rPr lang="en-US" i="1">
                                  <a:solidFill>
                                    <a:prstClr val="black"/>
                                  </a:solidFill>
                                  <a:latin typeface="Cambria Math" panose="02040503050406030204" pitchFamily="18" charset="0"/>
                                </a:rPr>
                                <m:t>𝑜𝑏𝑠</m:t>
                              </m:r>
                              <m:r>
                                <a:rPr lang="en-US" i="1">
                                  <a:solidFill>
                                    <a:prstClr val="black"/>
                                  </a:solidFill>
                                  <a:latin typeface="Cambria Math" panose="02040503050406030204" pitchFamily="18" charset="0"/>
                                </a:rPr>
                                <m:t>,</m:t>
                              </m:r>
                              <m:r>
                                <a:rPr lang="en-US" i="1">
                                  <a:solidFill>
                                    <a:prstClr val="black"/>
                                  </a:solidFill>
                                  <a:latin typeface="Cambria Math" panose="02040503050406030204" pitchFamily="18" charset="0"/>
                                </a:rPr>
                                <m:t>𝑡</m:t>
                              </m:r>
                            </m:sub>
                          </m:sSub>
                          <m:r>
                            <a:rPr lang="en-US" b="0" i="1" smtClean="0">
                              <a:solidFill>
                                <a:prstClr val="black"/>
                              </a:solidFill>
                              <a:latin typeface="Cambria Math" panose="02040503050406030204" pitchFamily="18" charset="0"/>
                            </a:rPr>
                            <m:t> &lt; </m:t>
                          </m:r>
                          <m:r>
                            <m:rPr>
                              <m:sty m:val="p"/>
                            </m:rPr>
                            <a:rPr lang="en-US" b="0" i="1" smtClean="0">
                              <a:solidFill>
                                <a:prstClr val="black"/>
                              </a:solidFill>
                              <a:latin typeface="Cambria Math" panose="02040503050406030204" pitchFamily="18" charset="0"/>
                            </a:rPr>
                            <m:t>max</m:t>
                          </m:r>
                          <m:r>
                            <a:rPr lang="en-US" b="0" i="1" smtClean="0">
                              <a:solidFill>
                                <a:prstClr val="black"/>
                              </a:solidFill>
                              <a:latin typeface="Cambria Math" panose="02040503050406030204" pitchFamily="18" charset="0"/>
                            </a:rPr>
                            <m:t>(</m:t>
                          </m:r>
                          <m:sSub>
                            <m:sSubPr>
                              <m:ctrlPr>
                                <a:rPr lang="en-US" i="1">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𝑄</m:t>
                              </m:r>
                            </m:e>
                            <m:sub>
                              <m:r>
                                <a:rPr lang="en-US" i="1">
                                  <a:solidFill>
                                    <a:prstClr val="black"/>
                                  </a:solidFill>
                                  <a:latin typeface="Cambria Math" panose="02040503050406030204" pitchFamily="18" charset="0"/>
                                </a:rPr>
                                <m:t>𝑖</m:t>
                              </m:r>
                              <m:r>
                                <a:rPr lang="en-US" i="1">
                                  <a:solidFill>
                                    <a:prstClr val="black"/>
                                  </a:solidFill>
                                  <a:latin typeface="Cambria Math" panose="02040503050406030204" pitchFamily="18" charset="0"/>
                                </a:rPr>
                                <m:t>,</m:t>
                              </m:r>
                              <m:r>
                                <a:rPr lang="en-US" i="1">
                                  <a:solidFill>
                                    <a:prstClr val="black"/>
                                  </a:solidFill>
                                  <a:latin typeface="Cambria Math" panose="02040503050406030204" pitchFamily="18" charset="0"/>
                                </a:rPr>
                                <m:t>𝑡</m:t>
                              </m:r>
                            </m:sub>
                          </m:sSub>
                          <m:r>
                            <a:rPr lang="en-US" b="0" i="1" smtClean="0">
                              <a:solidFill>
                                <a:prstClr val="black"/>
                              </a:solidFill>
                              <a:latin typeface="Cambria Math" panose="02040503050406030204" pitchFamily="18" charset="0"/>
                            </a:rPr>
                            <m:t>)]</m:t>
                          </m:r>
                        </m:e>
                      </m:nary>
                    </m:oMath>
                  </m:oMathPara>
                </a14:m>
                <a:endParaRPr kumimoji="0" lang="en-US"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mc:Choice>
        <mc:Fallback xmlns="">
          <p:sp>
            <p:nvSpPr>
              <p:cNvPr id="13" name="TextBox 12">
                <a:extLst>
                  <a:ext uri="{FF2B5EF4-FFF2-40B4-BE49-F238E27FC236}">
                    <a16:creationId xmlns:a16="http://schemas.microsoft.com/office/drawing/2014/main" id="{D3EB2D80-CCCA-AEBC-A160-C1441E3B87E5}"/>
                  </a:ext>
                </a:extLst>
              </p:cNvPr>
              <p:cNvSpPr txBox="1">
                <a:spLocks noRot="1" noChangeAspect="1" noMove="1" noResize="1" noEditPoints="1" noAdjustHandles="1" noChangeArrowheads="1" noChangeShapeType="1" noTextEdit="1"/>
              </p:cNvSpPr>
              <p:nvPr/>
            </p:nvSpPr>
            <p:spPr>
              <a:xfrm>
                <a:off x="7087418" y="2256077"/>
                <a:ext cx="3598036" cy="778868"/>
              </a:xfrm>
              <a:prstGeom prst="rect">
                <a:avLst/>
              </a:prstGeom>
              <a:blipFill>
                <a:blip r:embed="rId4"/>
                <a:stretch>
                  <a:fillRect l="-704" t="-109524" r="-1408" b="-171429"/>
                </a:stretch>
              </a:blipFill>
            </p:spPr>
            <p:txBody>
              <a:bodyPr/>
              <a:lstStyle/>
              <a:p>
                <a:r>
                  <a:rPr lang="en-US">
                    <a:noFill/>
                  </a:rPr>
                  <a:t> </a:t>
                </a:r>
              </a:p>
            </p:txBody>
          </p:sp>
        </mc:Fallback>
      </mc:AlternateContent>
      <p:sp>
        <p:nvSpPr>
          <p:cNvPr id="14" name="Right Brace 13">
            <a:extLst>
              <a:ext uri="{FF2B5EF4-FFF2-40B4-BE49-F238E27FC236}">
                <a16:creationId xmlns:a16="http://schemas.microsoft.com/office/drawing/2014/main" id="{0C520B92-A192-6A02-4926-2FD684DA67DA}"/>
              </a:ext>
            </a:extLst>
          </p:cNvPr>
          <p:cNvSpPr/>
          <p:nvPr/>
        </p:nvSpPr>
        <p:spPr>
          <a:xfrm rot="5400000">
            <a:off x="9461942" y="2180580"/>
            <a:ext cx="195682" cy="2150348"/>
          </a:xfrm>
          <a:prstGeom prst="rightBrace">
            <a:avLst/>
          </a:pr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TextBox 14">
            <a:extLst>
              <a:ext uri="{FF2B5EF4-FFF2-40B4-BE49-F238E27FC236}">
                <a16:creationId xmlns:a16="http://schemas.microsoft.com/office/drawing/2014/main" id="{46266D08-3514-1F76-B483-26AAF4576EAC}"/>
              </a:ext>
            </a:extLst>
          </p:cNvPr>
          <p:cNvSpPr txBox="1"/>
          <p:nvPr/>
        </p:nvSpPr>
        <p:spPr>
          <a:xfrm>
            <a:off x="7796778" y="3458824"/>
            <a:ext cx="369254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chemeClr val="accent2"/>
                </a:solidFill>
                <a:effectLst/>
                <a:uLnTx/>
                <a:uFillTx/>
                <a:latin typeface="Aptos" panose="020B0004020202020204" pitchFamily="34" charset="0"/>
                <a:cs typeface="Arial" panose="020B0604020202020204" pitchFamily="34" charset="0"/>
              </a:rPr>
              <a:t>Fraction of time observation is less than the maximum forecast value</a:t>
            </a:r>
            <a:endParaRPr kumimoji="0" lang="en-US" b="0" i="0" u="none" strike="noStrike" kern="1200" cap="none" spc="0" normalizeH="0" baseline="30000" noProof="0" dirty="0">
              <a:ln>
                <a:noFill/>
              </a:ln>
              <a:solidFill>
                <a:schemeClr val="accent2"/>
              </a:solidFill>
              <a:effectLst/>
              <a:uLnTx/>
              <a:uFillTx/>
              <a:latin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9535715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897C6-6606-8174-FE6D-0C870761B99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4A79448-C521-2BF0-68A3-A2632F050E60}"/>
              </a:ext>
            </a:extLst>
          </p:cNvPr>
          <p:cNvSpPr txBox="1"/>
          <p:nvPr/>
        </p:nvSpPr>
        <p:spPr>
          <a:xfrm>
            <a:off x="-13700" y="282315"/>
            <a:ext cx="12192000" cy="584775"/>
          </a:xfrm>
          <a:prstGeom prst="rect">
            <a:avLst/>
          </a:prstGeom>
          <a:solidFill>
            <a:srgbClr val="2F5597"/>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lang="en-US" sz="3200" b="1" dirty="0">
                <a:solidFill>
                  <a:prstClr val="white"/>
                </a:solidFill>
                <a:latin typeface="Aptos Display" panose="020B0004020202020204" pitchFamily="34" charset="0"/>
              </a:rPr>
              <a:t>Results: absolute forecast error (CRPS)</a:t>
            </a:r>
            <a:endPar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p:txBody>
      </p:sp>
      <p:pic>
        <p:nvPicPr>
          <p:cNvPr id="2" name="Picture 1" descr="A graph of crps score&#10;&#10;AI-generated content may be incorrect.">
            <a:extLst>
              <a:ext uri="{FF2B5EF4-FFF2-40B4-BE49-F238E27FC236}">
                <a16:creationId xmlns:a16="http://schemas.microsoft.com/office/drawing/2014/main" id="{94633A26-B7DD-B7DC-33D8-5C2ACC37F55C}"/>
              </a:ext>
            </a:extLst>
          </p:cNvPr>
          <p:cNvPicPr>
            <a:picLocks noChangeAspect="1"/>
          </p:cNvPicPr>
          <p:nvPr/>
        </p:nvPicPr>
        <p:blipFill>
          <a:blip r:embed="rId2"/>
          <a:stretch>
            <a:fillRect/>
          </a:stretch>
        </p:blipFill>
        <p:spPr>
          <a:xfrm>
            <a:off x="192516" y="1642883"/>
            <a:ext cx="5725506" cy="4588825"/>
          </a:xfrm>
          <a:prstGeom prst="rect">
            <a:avLst/>
          </a:prstGeom>
        </p:spPr>
      </p:pic>
      <p:sp>
        <p:nvSpPr>
          <p:cNvPr id="4" name="Right Arrow 3">
            <a:extLst>
              <a:ext uri="{FF2B5EF4-FFF2-40B4-BE49-F238E27FC236}">
                <a16:creationId xmlns:a16="http://schemas.microsoft.com/office/drawing/2014/main" id="{66DE5AAB-3FF0-A0EE-047E-38C969D09564}"/>
              </a:ext>
            </a:extLst>
          </p:cNvPr>
          <p:cNvSpPr/>
          <p:nvPr/>
        </p:nvSpPr>
        <p:spPr>
          <a:xfrm rot="5400000" flipH="1">
            <a:off x="762108" y="3274545"/>
            <a:ext cx="710100" cy="178459"/>
          </a:xfrm>
          <a:prstGeom prst="rightArrow">
            <a:avLst/>
          </a:prstGeom>
          <a:solidFill>
            <a:srgbClr val="9437FF"/>
          </a:solidFill>
          <a:ln>
            <a:solidFill>
              <a:srgbClr val="9437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9437FF"/>
              </a:solidFill>
            </a:endParaRPr>
          </a:p>
        </p:txBody>
      </p:sp>
      <p:sp>
        <p:nvSpPr>
          <p:cNvPr id="5" name="TextBox 4">
            <a:extLst>
              <a:ext uri="{FF2B5EF4-FFF2-40B4-BE49-F238E27FC236}">
                <a16:creationId xmlns:a16="http://schemas.microsoft.com/office/drawing/2014/main" id="{AA35F656-F9F7-2AFF-0ABB-D39D91C6F9F0}"/>
              </a:ext>
            </a:extLst>
          </p:cNvPr>
          <p:cNvSpPr txBox="1"/>
          <p:nvPr/>
        </p:nvSpPr>
        <p:spPr>
          <a:xfrm>
            <a:off x="1300323" y="3221640"/>
            <a:ext cx="1754946" cy="369332"/>
          </a:xfrm>
          <a:prstGeom prst="rect">
            <a:avLst/>
          </a:prstGeom>
          <a:noFill/>
        </p:spPr>
        <p:txBody>
          <a:bodyPr wrap="square" rtlCol="0">
            <a:spAutoFit/>
          </a:bodyPr>
          <a:lstStyle/>
          <a:p>
            <a:r>
              <a:rPr lang="en-US" dirty="0">
                <a:solidFill>
                  <a:srgbClr val="9437FF"/>
                </a:solidFill>
                <a:latin typeface="Helvetica" pitchFamily="2" charset="0"/>
              </a:rPr>
              <a:t>Higher worse</a:t>
            </a:r>
          </a:p>
        </p:txBody>
      </p:sp>
      <p:sp>
        <p:nvSpPr>
          <p:cNvPr id="6" name="Right Arrow 5">
            <a:extLst>
              <a:ext uri="{FF2B5EF4-FFF2-40B4-BE49-F238E27FC236}">
                <a16:creationId xmlns:a16="http://schemas.microsoft.com/office/drawing/2014/main" id="{700F077B-55BC-B76A-9584-953330CA3FB7}"/>
              </a:ext>
            </a:extLst>
          </p:cNvPr>
          <p:cNvSpPr/>
          <p:nvPr/>
        </p:nvSpPr>
        <p:spPr>
          <a:xfrm rot="16200000" flipH="1">
            <a:off x="762108" y="4150496"/>
            <a:ext cx="710100" cy="178459"/>
          </a:xfrm>
          <a:prstGeom prst="rightArrow">
            <a:avLst/>
          </a:prstGeom>
          <a:solidFill>
            <a:srgbClr val="9437FF"/>
          </a:solidFill>
          <a:ln>
            <a:solidFill>
              <a:srgbClr val="9437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9437FF"/>
              </a:solidFill>
            </a:endParaRPr>
          </a:p>
        </p:txBody>
      </p:sp>
      <p:sp>
        <p:nvSpPr>
          <p:cNvPr id="7" name="TextBox 6">
            <a:extLst>
              <a:ext uri="{FF2B5EF4-FFF2-40B4-BE49-F238E27FC236}">
                <a16:creationId xmlns:a16="http://schemas.microsoft.com/office/drawing/2014/main" id="{89EE9EC9-46C1-5E6E-B027-75569CF83ABF}"/>
              </a:ext>
            </a:extLst>
          </p:cNvPr>
          <p:cNvSpPr txBox="1"/>
          <p:nvPr/>
        </p:nvSpPr>
        <p:spPr>
          <a:xfrm>
            <a:off x="1300323" y="3982229"/>
            <a:ext cx="1754946" cy="369332"/>
          </a:xfrm>
          <a:prstGeom prst="rect">
            <a:avLst/>
          </a:prstGeom>
          <a:noFill/>
        </p:spPr>
        <p:txBody>
          <a:bodyPr wrap="square" rtlCol="0">
            <a:spAutoFit/>
          </a:bodyPr>
          <a:lstStyle/>
          <a:p>
            <a:r>
              <a:rPr lang="en-US" dirty="0">
                <a:solidFill>
                  <a:srgbClr val="9437FF"/>
                </a:solidFill>
                <a:latin typeface="Helvetica" pitchFamily="2" charset="0"/>
              </a:rPr>
              <a:t>Lower better</a:t>
            </a:r>
          </a:p>
        </p:txBody>
      </p:sp>
      <p:pic>
        <p:nvPicPr>
          <p:cNvPr id="14" name="Picture 13" descr="A map of the continent with blue and white dots&#10;&#10;AI-generated content may be incorrect.">
            <a:extLst>
              <a:ext uri="{FF2B5EF4-FFF2-40B4-BE49-F238E27FC236}">
                <a16:creationId xmlns:a16="http://schemas.microsoft.com/office/drawing/2014/main" id="{A419E480-FCAD-523B-7E92-C1CF51484F4D}"/>
              </a:ext>
            </a:extLst>
          </p:cNvPr>
          <p:cNvPicPr>
            <a:picLocks noChangeAspect="1"/>
          </p:cNvPicPr>
          <p:nvPr/>
        </p:nvPicPr>
        <p:blipFill>
          <a:blip r:embed="rId3">
            <a:extLst>
              <a:ext uri="{28A0092B-C50C-407E-A947-70E740481C1C}">
                <a14:useLocalDpi xmlns:a14="http://schemas.microsoft.com/office/drawing/2010/main" val="0"/>
              </a:ext>
            </a:extLst>
          </a:blip>
          <a:srcRect r="3742"/>
          <a:stretch>
            <a:fillRect/>
          </a:stretch>
        </p:blipFill>
        <p:spPr>
          <a:xfrm>
            <a:off x="7787024" y="920932"/>
            <a:ext cx="3627904" cy="3061297"/>
          </a:xfrm>
          <a:prstGeom prst="rect">
            <a:avLst/>
          </a:prstGeom>
        </p:spPr>
      </p:pic>
      <p:pic>
        <p:nvPicPr>
          <p:cNvPr id="16" name="Picture 15" descr="A map of the continent with red and white dots&#10;&#10;AI-generated content may be incorrect.">
            <a:extLst>
              <a:ext uri="{FF2B5EF4-FFF2-40B4-BE49-F238E27FC236}">
                <a16:creationId xmlns:a16="http://schemas.microsoft.com/office/drawing/2014/main" id="{98886151-2D91-4100-9B55-EA64725D1E5D}"/>
              </a:ext>
            </a:extLst>
          </p:cNvPr>
          <p:cNvPicPr>
            <a:picLocks noChangeAspect="1"/>
          </p:cNvPicPr>
          <p:nvPr/>
        </p:nvPicPr>
        <p:blipFill>
          <a:blip r:embed="rId4">
            <a:extLst>
              <a:ext uri="{28A0092B-C50C-407E-A947-70E740481C1C}">
                <a14:useLocalDpi xmlns:a14="http://schemas.microsoft.com/office/drawing/2010/main" val="0"/>
              </a:ext>
            </a:extLst>
          </a:blip>
          <a:srcRect r="3590"/>
          <a:stretch>
            <a:fillRect/>
          </a:stretch>
        </p:blipFill>
        <p:spPr>
          <a:xfrm>
            <a:off x="7627129" y="3590972"/>
            <a:ext cx="3787799" cy="3191171"/>
          </a:xfrm>
          <a:prstGeom prst="rect">
            <a:avLst/>
          </a:prstGeom>
        </p:spPr>
      </p:pic>
      <p:cxnSp>
        <p:nvCxnSpPr>
          <p:cNvPr id="19" name="Straight Arrow Connector 18">
            <a:extLst>
              <a:ext uri="{FF2B5EF4-FFF2-40B4-BE49-F238E27FC236}">
                <a16:creationId xmlns:a16="http://schemas.microsoft.com/office/drawing/2014/main" id="{4211E739-C580-F835-3817-83321140235F}"/>
              </a:ext>
            </a:extLst>
          </p:cNvPr>
          <p:cNvCxnSpPr/>
          <p:nvPr/>
        </p:nvCxnSpPr>
        <p:spPr>
          <a:xfrm flipV="1">
            <a:off x="11666136" y="1135464"/>
            <a:ext cx="0" cy="2583361"/>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8192EABE-5C40-EDA2-1F57-293F0BE5DF19}"/>
              </a:ext>
            </a:extLst>
          </p:cNvPr>
          <p:cNvSpPr txBox="1"/>
          <p:nvPr/>
        </p:nvSpPr>
        <p:spPr>
          <a:xfrm rot="16200000">
            <a:off x="10650890" y="2242478"/>
            <a:ext cx="2030492" cy="369332"/>
          </a:xfrm>
          <a:prstGeom prst="rect">
            <a:avLst/>
          </a:prstGeom>
          <a:solidFill>
            <a:schemeClr val="bg1"/>
          </a:solidFill>
        </p:spPr>
        <p:txBody>
          <a:bodyPr wrap="square" rtlCol="0">
            <a:spAutoFit/>
          </a:bodyPr>
          <a:lstStyle/>
          <a:p>
            <a:r>
              <a:rPr lang="en-US" dirty="0">
                <a:latin typeface="Helvetica" pitchFamily="2" charset="0"/>
              </a:rPr>
              <a:t>Skill improvement</a:t>
            </a:r>
          </a:p>
        </p:txBody>
      </p:sp>
      <p:cxnSp>
        <p:nvCxnSpPr>
          <p:cNvPr id="20" name="Straight Arrow Connector 19">
            <a:extLst>
              <a:ext uri="{FF2B5EF4-FFF2-40B4-BE49-F238E27FC236}">
                <a16:creationId xmlns:a16="http://schemas.microsoft.com/office/drawing/2014/main" id="{023D992A-24D0-EDA4-42CC-EB2F70DE4E47}"/>
              </a:ext>
            </a:extLst>
          </p:cNvPr>
          <p:cNvCxnSpPr/>
          <p:nvPr/>
        </p:nvCxnSpPr>
        <p:spPr>
          <a:xfrm flipV="1">
            <a:off x="11666136" y="4035868"/>
            <a:ext cx="0" cy="2583361"/>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DFD37329-92FD-BFCA-5469-36DD4911F97B}"/>
              </a:ext>
            </a:extLst>
          </p:cNvPr>
          <p:cNvSpPr txBox="1"/>
          <p:nvPr/>
        </p:nvSpPr>
        <p:spPr>
          <a:xfrm rot="16200000">
            <a:off x="10650890" y="5142882"/>
            <a:ext cx="2030492" cy="369332"/>
          </a:xfrm>
          <a:prstGeom prst="rect">
            <a:avLst/>
          </a:prstGeom>
          <a:solidFill>
            <a:schemeClr val="bg1"/>
          </a:solidFill>
        </p:spPr>
        <p:txBody>
          <a:bodyPr wrap="square" rtlCol="0">
            <a:spAutoFit/>
          </a:bodyPr>
          <a:lstStyle/>
          <a:p>
            <a:r>
              <a:rPr lang="en-US" dirty="0">
                <a:latin typeface="Helvetica" pitchFamily="2" charset="0"/>
              </a:rPr>
              <a:t>Skill improvement</a:t>
            </a:r>
          </a:p>
        </p:txBody>
      </p:sp>
      <p:sp>
        <p:nvSpPr>
          <p:cNvPr id="22" name="TextBox 21">
            <a:extLst>
              <a:ext uri="{FF2B5EF4-FFF2-40B4-BE49-F238E27FC236}">
                <a16:creationId xmlns:a16="http://schemas.microsoft.com/office/drawing/2014/main" id="{A198A0F4-D421-BEB0-A6A7-2A498F3BE0E8}"/>
              </a:ext>
            </a:extLst>
          </p:cNvPr>
          <p:cNvSpPr txBox="1"/>
          <p:nvPr/>
        </p:nvSpPr>
        <p:spPr>
          <a:xfrm>
            <a:off x="7341057" y="2427144"/>
            <a:ext cx="1129703" cy="369332"/>
          </a:xfrm>
          <a:prstGeom prst="rect">
            <a:avLst/>
          </a:prstGeom>
          <a:noFill/>
        </p:spPr>
        <p:txBody>
          <a:bodyPr wrap="square" rtlCol="0">
            <a:spAutoFit/>
          </a:bodyPr>
          <a:lstStyle/>
          <a:p>
            <a:r>
              <a:rPr lang="en-US" dirty="0">
                <a:solidFill>
                  <a:srgbClr val="0432FF"/>
                </a:solidFill>
                <a:latin typeface="Helvetica" pitchFamily="2" charset="0"/>
              </a:rPr>
              <a:t>Nudging</a:t>
            </a:r>
          </a:p>
        </p:txBody>
      </p:sp>
      <p:sp>
        <p:nvSpPr>
          <p:cNvPr id="23" name="TextBox 22">
            <a:extLst>
              <a:ext uri="{FF2B5EF4-FFF2-40B4-BE49-F238E27FC236}">
                <a16:creationId xmlns:a16="http://schemas.microsoft.com/office/drawing/2014/main" id="{326B5C1C-FC9F-2C51-1B25-19BCEE4F3A7D}"/>
              </a:ext>
            </a:extLst>
          </p:cNvPr>
          <p:cNvSpPr txBox="1"/>
          <p:nvPr/>
        </p:nvSpPr>
        <p:spPr>
          <a:xfrm>
            <a:off x="6998229" y="5142881"/>
            <a:ext cx="1577590" cy="369332"/>
          </a:xfrm>
          <a:prstGeom prst="rect">
            <a:avLst/>
          </a:prstGeom>
          <a:noFill/>
        </p:spPr>
        <p:txBody>
          <a:bodyPr wrap="square" rtlCol="0">
            <a:spAutoFit/>
          </a:bodyPr>
          <a:lstStyle/>
          <a:p>
            <a:r>
              <a:rPr lang="en-US" dirty="0">
                <a:solidFill>
                  <a:srgbClr val="FF0000"/>
                </a:solidFill>
                <a:latin typeface="Helvetica" pitchFamily="2" charset="0"/>
              </a:rPr>
              <a:t>Kalman Filter</a:t>
            </a:r>
          </a:p>
        </p:txBody>
      </p:sp>
      <p:sp>
        <p:nvSpPr>
          <p:cNvPr id="24" name="TextBox 23">
            <a:extLst>
              <a:ext uri="{FF2B5EF4-FFF2-40B4-BE49-F238E27FC236}">
                <a16:creationId xmlns:a16="http://schemas.microsoft.com/office/drawing/2014/main" id="{384E0679-498F-5857-5554-F0113DE6DB3F}"/>
              </a:ext>
            </a:extLst>
          </p:cNvPr>
          <p:cNvSpPr txBox="1"/>
          <p:nvPr/>
        </p:nvSpPr>
        <p:spPr>
          <a:xfrm>
            <a:off x="4263155" y="4225444"/>
            <a:ext cx="1577590" cy="369332"/>
          </a:xfrm>
          <a:prstGeom prst="rect">
            <a:avLst/>
          </a:prstGeom>
          <a:noFill/>
        </p:spPr>
        <p:txBody>
          <a:bodyPr wrap="square" rtlCol="0">
            <a:spAutoFit/>
          </a:bodyPr>
          <a:lstStyle/>
          <a:p>
            <a:r>
              <a:rPr lang="en-US" dirty="0">
                <a:solidFill>
                  <a:srgbClr val="FF0000"/>
                </a:solidFill>
                <a:latin typeface="Helvetica" pitchFamily="2" charset="0"/>
              </a:rPr>
              <a:t>Kalman Filter</a:t>
            </a:r>
          </a:p>
        </p:txBody>
      </p:sp>
      <p:sp>
        <p:nvSpPr>
          <p:cNvPr id="25" name="TextBox 24">
            <a:extLst>
              <a:ext uri="{FF2B5EF4-FFF2-40B4-BE49-F238E27FC236}">
                <a16:creationId xmlns:a16="http://schemas.microsoft.com/office/drawing/2014/main" id="{6F0DA513-F0C1-1497-F3AC-EB224C62ABB2}"/>
              </a:ext>
            </a:extLst>
          </p:cNvPr>
          <p:cNvSpPr txBox="1"/>
          <p:nvPr/>
        </p:nvSpPr>
        <p:spPr>
          <a:xfrm>
            <a:off x="4711042" y="3012996"/>
            <a:ext cx="1129703" cy="369332"/>
          </a:xfrm>
          <a:prstGeom prst="rect">
            <a:avLst/>
          </a:prstGeom>
          <a:noFill/>
        </p:spPr>
        <p:txBody>
          <a:bodyPr wrap="square" rtlCol="0">
            <a:spAutoFit/>
          </a:bodyPr>
          <a:lstStyle/>
          <a:p>
            <a:r>
              <a:rPr lang="en-US" dirty="0">
                <a:solidFill>
                  <a:srgbClr val="0432FF"/>
                </a:solidFill>
                <a:latin typeface="Helvetica" pitchFamily="2" charset="0"/>
              </a:rPr>
              <a:t>Nudging</a:t>
            </a:r>
          </a:p>
        </p:txBody>
      </p:sp>
      <p:sp>
        <p:nvSpPr>
          <p:cNvPr id="26" name="TextBox 25">
            <a:extLst>
              <a:ext uri="{FF2B5EF4-FFF2-40B4-BE49-F238E27FC236}">
                <a16:creationId xmlns:a16="http://schemas.microsoft.com/office/drawing/2014/main" id="{1BF8717B-FE56-E199-60AE-26E6022C21EE}"/>
              </a:ext>
            </a:extLst>
          </p:cNvPr>
          <p:cNvSpPr txBox="1"/>
          <p:nvPr/>
        </p:nvSpPr>
        <p:spPr>
          <a:xfrm>
            <a:off x="4763571" y="2255768"/>
            <a:ext cx="1129703" cy="369332"/>
          </a:xfrm>
          <a:prstGeom prst="rect">
            <a:avLst/>
          </a:prstGeom>
          <a:noFill/>
        </p:spPr>
        <p:txBody>
          <a:bodyPr wrap="square" rtlCol="0">
            <a:spAutoFit/>
          </a:bodyPr>
          <a:lstStyle/>
          <a:p>
            <a:r>
              <a:rPr lang="en-US" dirty="0">
                <a:latin typeface="Helvetica" pitchFamily="2" charset="0"/>
              </a:rPr>
              <a:t>No DA</a:t>
            </a:r>
          </a:p>
        </p:txBody>
      </p:sp>
    </p:spTree>
    <p:extLst>
      <p:ext uri="{BB962C8B-B14F-4D97-AF65-F5344CB8AC3E}">
        <p14:creationId xmlns:p14="http://schemas.microsoft.com/office/powerpoint/2010/main" val="82647365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9113F-301B-57F3-7F33-73351614FD5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47A477A-E4E6-D57C-5300-9CE4341D5DC2}"/>
              </a:ext>
            </a:extLst>
          </p:cNvPr>
          <p:cNvSpPr txBox="1"/>
          <p:nvPr/>
        </p:nvSpPr>
        <p:spPr>
          <a:xfrm>
            <a:off x="-13700" y="282315"/>
            <a:ext cx="12192000" cy="584775"/>
          </a:xfrm>
          <a:prstGeom prst="rect">
            <a:avLst/>
          </a:prstGeom>
          <a:solidFill>
            <a:srgbClr val="2F5597"/>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lang="en-US" sz="3200" b="1" dirty="0">
                <a:solidFill>
                  <a:prstClr val="white"/>
                </a:solidFill>
                <a:latin typeface="Aptos Display" panose="020B0004020202020204" pitchFamily="34" charset="0"/>
              </a:rPr>
              <a:t>Results: fraction of time observation is within forecast bounds</a:t>
            </a:r>
            <a:endPar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p:txBody>
      </p:sp>
      <p:grpSp>
        <p:nvGrpSpPr>
          <p:cNvPr id="21" name="Group 20">
            <a:extLst>
              <a:ext uri="{FF2B5EF4-FFF2-40B4-BE49-F238E27FC236}">
                <a16:creationId xmlns:a16="http://schemas.microsoft.com/office/drawing/2014/main" id="{0A92DA00-00D4-2A7B-3CB0-98A693A84BAF}"/>
              </a:ext>
            </a:extLst>
          </p:cNvPr>
          <p:cNvGrpSpPr/>
          <p:nvPr/>
        </p:nvGrpSpPr>
        <p:grpSpPr>
          <a:xfrm>
            <a:off x="127734" y="1394835"/>
            <a:ext cx="6295802" cy="4613836"/>
            <a:chOff x="127734" y="1394835"/>
            <a:chExt cx="5551433" cy="4068330"/>
          </a:xfrm>
        </p:grpSpPr>
        <p:pic>
          <p:nvPicPr>
            <p:cNvPr id="8" name="Picture 7" descr="A diagram of a graph&#10;&#10;AI-generated content may be incorrect.">
              <a:extLst>
                <a:ext uri="{FF2B5EF4-FFF2-40B4-BE49-F238E27FC236}">
                  <a16:creationId xmlns:a16="http://schemas.microsoft.com/office/drawing/2014/main" id="{DD0F3471-1174-11F7-63D4-CAAD201F014D}"/>
                </a:ext>
              </a:extLst>
            </p:cNvPr>
            <p:cNvPicPr>
              <a:picLocks noChangeAspect="1"/>
            </p:cNvPicPr>
            <p:nvPr/>
          </p:nvPicPr>
          <p:blipFill>
            <a:blip r:embed="rId2"/>
            <a:stretch>
              <a:fillRect/>
            </a:stretch>
          </p:blipFill>
          <p:spPr>
            <a:xfrm>
              <a:off x="127734" y="1394835"/>
              <a:ext cx="5551433" cy="4068330"/>
            </a:xfrm>
            <a:prstGeom prst="rect">
              <a:avLst/>
            </a:prstGeom>
          </p:spPr>
        </p:pic>
        <p:sp>
          <p:nvSpPr>
            <p:cNvPr id="9" name="TextBox 8">
              <a:extLst>
                <a:ext uri="{FF2B5EF4-FFF2-40B4-BE49-F238E27FC236}">
                  <a16:creationId xmlns:a16="http://schemas.microsoft.com/office/drawing/2014/main" id="{ACADCB44-7B78-1B46-81FB-69E569458FCA}"/>
                </a:ext>
              </a:extLst>
            </p:cNvPr>
            <p:cNvSpPr txBox="1"/>
            <p:nvPr/>
          </p:nvSpPr>
          <p:spPr>
            <a:xfrm>
              <a:off x="3674410" y="3429000"/>
              <a:ext cx="1878180" cy="1302660"/>
            </a:xfrm>
            <a:prstGeom prst="rect">
              <a:avLst/>
            </a:prstGeom>
            <a:noFill/>
          </p:spPr>
          <p:txBody>
            <a:bodyPr wrap="square" rtlCol="0">
              <a:spAutoFit/>
            </a:bodyPr>
            <a:lstStyle/>
            <a:p>
              <a:r>
                <a:rPr lang="en-US" dirty="0">
                  <a:solidFill>
                    <a:srgbClr val="FF0000"/>
                  </a:solidFill>
                  <a:latin typeface="Helvetica" pitchFamily="2" charset="0"/>
                </a:rPr>
                <a:t>Over all gages, the observation is within the forecast bounds about 80% of the time</a:t>
              </a:r>
            </a:p>
          </p:txBody>
        </p:sp>
        <p:cxnSp>
          <p:nvCxnSpPr>
            <p:cNvPr id="11" name="Straight Connector 10">
              <a:extLst>
                <a:ext uri="{FF2B5EF4-FFF2-40B4-BE49-F238E27FC236}">
                  <a16:creationId xmlns:a16="http://schemas.microsoft.com/office/drawing/2014/main" id="{A1B75324-DDD9-AEA3-4EDA-2260E0581E00}"/>
                </a:ext>
              </a:extLst>
            </p:cNvPr>
            <p:cNvCxnSpPr>
              <a:cxnSpLocks/>
            </p:cNvCxnSpPr>
            <p:nvPr/>
          </p:nvCxnSpPr>
          <p:spPr>
            <a:xfrm>
              <a:off x="4252971" y="2542172"/>
              <a:ext cx="474961" cy="783285"/>
            </a:xfrm>
            <a:prstGeom prst="line">
              <a:avLst/>
            </a:prstGeom>
            <a:ln w="28575">
              <a:solidFill>
                <a:srgbClr val="FF0000"/>
              </a:solidFill>
              <a:prstDash val="dash"/>
            </a:ln>
          </p:spPr>
          <p:style>
            <a:lnRef idx="2">
              <a:schemeClr val="accent1"/>
            </a:lnRef>
            <a:fillRef idx="0">
              <a:schemeClr val="accent1"/>
            </a:fillRef>
            <a:effectRef idx="1">
              <a:schemeClr val="accent1"/>
            </a:effectRef>
            <a:fontRef idx="minor">
              <a:schemeClr val="tx1"/>
            </a:fontRef>
          </p:style>
        </p:cxnSp>
      </p:grpSp>
      <p:grpSp>
        <p:nvGrpSpPr>
          <p:cNvPr id="20" name="Group 19">
            <a:extLst>
              <a:ext uri="{FF2B5EF4-FFF2-40B4-BE49-F238E27FC236}">
                <a16:creationId xmlns:a16="http://schemas.microsoft.com/office/drawing/2014/main" id="{C3AA0609-4DCA-473C-BEA0-494C2E3794C6}"/>
              </a:ext>
            </a:extLst>
          </p:cNvPr>
          <p:cNvGrpSpPr/>
          <p:nvPr/>
        </p:nvGrpSpPr>
        <p:grpSpPr>
          <a:xfrm>
            <a:off x="6117328" y="1195327"/>
            <a:ext cx="6214688" cy="5345860"/>
            <a:chOff x="1897121" y="-284568"/>
            <a:chExt cx="8331853" cy="7167040"/>
          </a:xfrm>
        </p:grpSpPr>
        <p:pic>
          <p:nvPicPr>
            <p:cNvPr id="13" name="Picture 12" descr="A map of the continent with red white and blue dots&#10;&#10;AI-generated content may be incorrect.">
              <a:extLst>
                <a:ext uri="{FF2B5EF4-FFF2-40B4-BE49-F238E27FC236}">
                  <a16:creationId xmlns:a16="http://schemas.microsoft.com/office/drawing/2014/main" id="{70CAAAE3-48F3-2EEB-36A2-64C002D33331}"/>
                </a:ext>
              </a:extLst>
            </p:cNvPr>
            <p:cNvPicPr>
              <a:picLocks noChangeAspect="1"/>
            </p:cNvPicPr>
            <p:nvPr/>
          </p:nvPicPr>
          <p:blipFill>
            <a:blip r:embed="rId3"/>
            <a:srcRect b="21321"/>
            <a:stretch>
              <a:fillRect/>
            </a:stretch>
          </p:blipFill>
          <p:spPr>
            <a:xfrm>
              <a:off x="2514123" y="-284568"/>
              <a:ext cx="6358122" cy="6185638"/>
            </a:xfrm>
            <a:prstGeom prst="rect">
              <a:avLst/>
            </a:prstGeom>
          </p:spPr>
        </p:pic>
        <p:pic>
          <p:nvPicPr>
            <p:cNvPr id="14" name="Picture 13" descr="A map of the continent with red white and blue dots&#10;&#10;AI-generated content may be incorrect.">
              <a:extLst>
                <a:ext uri="{FF2B5EF4-FFF2-40B4-BE49-F238E27FC236}">
                  <a16:creationId xmlns:a16="http://schemas.microsoft.com/office/drawing/2014/main" id="{875F5D08-097B-B626-0305-A61EB6A930CA}"/>
                </a:ext>
              </a:extLst>
            </p:cNvPr>
            <p:cNvPicPr>
              <a:picLocks noChangeAspect="1"/>
            </p:cNvPicPr>
            <p:nvPr/>
          </p:nvPicPr>
          <p:blipFill>
            <a:blip r:embed="rId3"/>
            <a:srcRect t="87862" b="6634"/>
            <a:stretch>
              <a:fillRect/>
            </a:stretch>
          </p:blipFill>
          <p:spPr>
            <a:xfrm>
              <a:off x="1897121" y="5901070"/>
              <a:ext cx="8331853" cy="566965"/>
            </a:xfrm>
            <a:prstGeom prst="rect">
              <a:avLst/>
            </a:prstGeom>
          </p:spPr>
        </p:pic>
        <p:sp>
          <p:nvSpPr>
            <p:cNvPr id="15" name="Right Arrow 14">
              <a:extLst>
                <a:ext uri="{FF2B5EF4-FFF2-40B4-BE49-F238E27FC236}">
                  <a16:creationId xmlns:a16="http://schemas.microsoft.com/office/drawing/2014/main" id="{730E173C-1F47-BA8F-AB17-BB614B2838DA}"/>
                </a:ext>
              </a:extLst>
            </p:cNvPr>
            <p:cNvSpPr/>
            <p:nvPr/>
          </p:nvSpPr>
          <p:spPr>
            <a:xfrm>
              <a:off x="7453424" y="5691858"/>
              <a:ext cx="1418821" cy="209212"/>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6" name="Right Arrow 15">
              <a:extLst>
                <a:ext uri="{FF2B5EF4-FFF2-40B4-BE49-F238E27FC236}">
                  <a16:creationId xmlns:a16="http://schemas.microsoft.com/office/drawing/2014/main" id="{6CA8F4CA-FFA8-A9D5-0EA1-4905378A9ECF}"/>
                </a:ext>
              </a:extLst>
            </p:cNvPr>
            <p:cNvSpPr/>
            <p:nvPr/>
          </p:nvSpPr>
          <p:spPr>
            <a:xfrm flipH="1">
              <a:off x="3246475" y="5691858"/>
              <a:ext cx="1418821" cy="209212"/>
            </a:xfrm>
            <a:prstGeom prst="rightArrow">
              <a:avLst/>
            </a:prstGeom>
            <a:solidFill>
              <a:srgbClr val="0000FF"/>
            </a:solid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7" name="TextBox 16">
              <a:extLst>
                <a:ext uri="{FF2B5EF4-FFF2-40B4-BE49-F238E27FC236}">
                  <a16:creationId xmlns:a16="http://schemas.microsoft.com/office/drawing/2014/main" id="{83824EE0-6B4F-620B-46DA-933FD81E7606}"/>
                </a:ext>
              </a:extLst>
            </p:cNvPr>
            <p:cNvSpPr txBox="1"/>
            <p:nvPr/>
          </p:nvSpPr>
          <p:spPr>
            <a:xfrm>
              <a:off x="7272002" y="5242467"/>
              <a:ext cx="1798084" cy="410453"/>
            </a:xfrm>
            <a:prstGeom prst="rect">
              <a:avLst/>
            </a:prstGeom>
            <a:noFill/>
          </p:spPr>
          <p:txBody>
            <a:bodyPr wrap="square" rtlCol="0">
              <a:spAutoFit/>
            </a:bodyPr>
            <a:lstStyle/>
            <a:p>
              <a:r>
                <a:rPr lang="en-US" sz="1200" dirty="0">
                  <a:latin typeface="Helvetica" pitchFamily="2" charset="0"/>
                </a:rPr>
                <a:t>KF-Corr Better</a:t>
              </a:r>
            </a:p>
          </p:txBody>
        </p:sp>
        <p:sp>
          <p:nvSpPr>
            <p:cNvPr id="18" name="TextBox 17">
              <a:extLst>
                <a:ext uri="{FF2B5EF4-FFF2-40B4-BE49-F238E27FC236}">
                  <a16:creationId xmlns:a16="http://schemas.microsoft.com/office/drawing/2014/main" id="{206FB763-0907-5FE9-AC68-63D0C94A5D49}"/>
                </a:ext>
              </a:extLst>
            </p:cNvPr>
            <p:cNvSpPr txBox="1"/>
            <p:nvPr/>
          </p:nvSpPr>
          <p:spPr>
            <a:xfrm>
              <a:off x="3065053" y="5243083"/>
              <a:ext cx="1798084" cy="410453"/>
            </a:xfrm>
            <a:prstGeom prst="rect">
              <a:avLst/>
            </a:prstGeom>
            <a:noFill/>
          </p:spPr>
          <p:txBody>
            <a:bodyPr wrap="square" rtlCol="0">
              <a:spAutoFit/>
            </a:bodyPr>
            <a:lstStyle/>
            <a:p>
              <a:r>
                <a:rPr lang="en-US" sz="1200" dirty="0">
                  <a:latin typeface="Helvetica" pitchFamily="2" charset="0"/>
                </a:rPr>
                <a:t>Nudging Better</a:t>
              </a:r>
            </a:p>
          </p:txBody>
        </p:sp>
        <p:sp>
          <p:nvSpPr>
            <p:cNvPr id="19" name="TextBox 18">
              <a:extLst>
                <a:ext uri="{FF2B5EF4-FFF2-40B4-BE49-F238E27FC236}">
                  <a16:creationId xmlns:a16="http://schemas.microsoft.com/office/drawing/2014/main" id="{AA852D00-4973-5F66-09AF-FBDD934EBEB6}"/>
                </a:ext>
              </a:extLst>
            </p:cNvPr>
            <p:cNvSpPr txBox="1"/>
            <p:nvPr/>
          </p:nvSpPr>
          <p:spPr>
            <a:xfrm>
              <a:off x="4444183" y="6472019"/>
              <a:ext cx="4085217" cy="410453"/>
            </a:xfrm>
            <a:prstGeom prst="rect">
              <a:avLst/>
            </a:prstGeom>
            <a:noFill/>
          </p:spPr>
          <p:txBody>
            <a:bodyPr wrap="square" rtlCol="0">
              <a:spAutoFit/>
            </a:bodyPr>
            <a:lstStyle/>
            <a:p>
              <a:r>
                <a:rPr lang="en-US" sz="1200" dirty="0">
                  <a:latin typeface="Helvetica" pitchFamily="2" charset="0"/>
                </a:rPr>
                <a:t>Fraction of time forecast in bounds</a:t>
              </a:r>
            </a:p>
          </p:txBody>
        </p:sp>
      </p:grpSp>
    </p:spTree>
    <p:extLst>
      <p:ext uri="{BB962C8B-B14F-4D97-AF65-F5344CB8AC3E}">
        <p14:creationId xmlns:p14="http://schemas.microsoft.com/office/powerpoint/2010/main" val="24700724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DCD94-443E-B364-CBAE-1777C0376B2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B57E34E-FAC4-2527-A737-C6B980469E10}"/>
              </a:ext>
            </a:extLst>
          </p:cNvPr>
          <p:cNvSpPr txBox="1"/>
          <p:nvPr/>
        </p:nvSpPr>
        <p:spPr>
          <a:xfrm>
            <a:off x="0" y="940457"/>
            <a:ext cx="12192000" cy="2554545"/>
          </a:xfrm>
          <a:prstGeom prst="rect">
            <a:avLst/>
          </a:prstGeom>
          <a:solidFill>
            <a:schemeClr val="accent1">
              <a:lumMod val="75000"/>
            </a:schemeClr>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a:p>
            <a:pPr lvl="1" algn="ctr">
              <a:defRPr/>
            </a:pPr>
            <a:r>
              <a:rPr lang="en-US" sz="4800" i="1" dirty="0">
                <a:solidFill>
                  <a:prstClr val="white"/>
                </a:solidFill>
                <a:latin typeface="Aptos Display" panose="020B0004020202020204" pitchFamily="34" charset="0"/>
              </a:rPr>
              <a:t>Research</a:t>
            </a:r>
          </a:p>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rPr>
              <a:t>Improved hydrologic modeling</a:t>
            </a:r>
          </a:p>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p:txBody>
      </p:sp>
      <p:pic>
        <p:nvPicPr>
          <p:cNvPr id="3" name="Picture 2">
            <a:extLst>
              <a:ext uri="{FF2B5EF4-FFF2-40B4-BE49-F238E27FC236}">
                <a16:creationId xmlns:a16="http://schemas.microsoft.com/office/drawing/2014/main" id="{223D3013-B51E-C70E-BEC8-74E0D372D0E6}"/>
              </a:ext>
            </a:extLst>
          </p:cNvPr>
          <p:cNvPicPr>
            <a:picLocks noChangeAspect="1"/>
          </p:cNvPicPr>
          <p:nvPr/>
        </p:nvPicPr>
        <p:blipFill>
          <a:blip r:embed="rId2"/>
          <a:stretch>
            <a:fillRect/>
          </a:stretch>
        </p:blipFill>
        <p:spPr>
          <a:xfrm>
            <a:off x="660984" y="4401799"/>
            <a:ext cx="1580290" cy="2048930"/>
          </a:xfrm>
          <a:prstGeom prst="rect">
            <a:avLst/>
          </a:prstGeom>
        </p:spPr>
      </p:pic>
      <p:sp>
        <p:nvSpPr>
          <p:cNvPr id="4" name="TextBox 3">
            <a:extLst>
              <a:ext uri="{FF2B5EF4-FFF2-40B4-BE49-F238E27FC236}">
                <a16:creationId xmlns:a16="http://schemas.microsoft.com/office/drawing/2014/main" id="{98762002-F29E-589C-B642-4A2CBBE24348}"/>
              </a:ext>
            </a:extLst>
          </p:cNvPr>
          <p:cNvSpPr txBox="1"/>
          <p:nvPr/>
        </p:nvSpPr>
        <p:spPr>
          <a:xfrm>
            <a:off x="995497" y="3908523"/>
            <a:ext cx="914400" cy="914400"/>
          </a:xfrm>
          <a:prstGeom prst="rect">
            <a:avLst/>
          </a:prstGeom>
          <a:noFill/>
          <a:effectLst/>
        </p:spPr>
        <p:txBody>
          <a:bodyPr wrap="none" lIns="0" tIns="0" rIns="0" bIns="0" rtlCol="0">
            <a:noAutofit/>
          </a:bodyPr>
          <a:lstStyle/>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a:ea typeface="ＭＳ Ｐゴシック"/>
                <a:cs typeface="+mn-cs"/>
              </a:rPr>
              <a:t>Matt Bartos</a:t>
            </a:r>
          </a:p>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600" i="0" u="none" strike="noStrike" kern="1200" cap="none" spc="0" normalizeH="0" baseline="0" noProof="0" dirty="0">
                <a:ln>
                  <a:noFill/>
                </a:ln>
                <a:solidFill>
                  <a:prstClr val="black"/>
                </a:solidFill>
                <a:effectLst/>
                <a:uLnTx/>
                <a:uFillTx/>
                <a:latin typeface="Arial"/>
                <a:ea typeface="ＭＳ Ｐゴシック"/>
              </a:rPr>
              <a:t>Assistant Professor</a:t>
            </a:r>
            <a:endParaRPr kumimoji="0" lang="en-US" sz="1600"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5" name="TextBox 4">
            <a:extLst>
              <a:ext uri="{FF2B5EF4-FFF2-40B4-BE49-F238E27FC236}">
                <a16:creationId xmlns:a16="http://schemas.microsoft.com/office/drawing/2014/main" id="{9FC55BC1-ECF8-DF95-CE9F-1E64ED588E10}"/>
              </a:ext>
            </a:extLst>
          </p:cNvPr>
          <p:cNvSpPr txBox="1"/>
          <p:nvPr/>
        </p:nvSpPr>
        <p:spPr>
          <a:xfrm>
            <a:off x="3063218" y="3920715"/>
            <a:ext cx="1496590" cy="914400"/>
          </a:xfrm>
          <a:prstGeom prst="rect">
            <a:avLst/>
          </a:prstGeom>
          <a:noFill/>
          <a:effectLst/>
        </p:spPr>
        <p:txBody>
          <a:bodyPr wrap="none" lIns="0" tIns="0" rIns="0" bIns="0" rtlCol="0">
            <a:noAutofit/>
          </a:bodyPr>
          <a:lstStyle/>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a:ea typeface="ＭＳ Ｐゴシック"/>
                <a:cs typeface="+mn-cs"/>
              </a:rPr>
              <a:t>Harsha Venkataraman</a:t>
            </a:r>
          </a:p>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600" i="0" u="none" strike="noStrike" kern="1200" cap="none" spc="0" normalizeH="0" baseline="0" noProof="0" dirty="0">
                <a:ln>
                  <a:noFill/>
                </a:ln>
                <a:solidFill>
                  <a:prstClr val="black"/>
                </a:solidFill>
                <a:effectLst/>
                <a:uLnTx/>
                <a:uFillTx/>
                <a:latin typeface="Arial"/>
                <a:ea typeface="ＭＳ Ｐゴシック"/>
                <a:cs typeface="+mn-cs"/>
              </a:rPr>
              <a:t>Graduate student</a:t>
            </a:r>
          </a:p>
        </p:txBody>
      </p:sp>
      <p:pic>
        <p:nvPicPr>
          <p:cNvPr id="6" name="Picture 5" descr="A person with long hair smiling&#10;&#10;AI-generated content may be incorrect.">
            <a:extLst>
              <a:ext uri="{FF2B5EF4-FFF2-40B4-BE49-F238E27FC236}">
                <a16:creationId xmlns:a16="http://schemas.microsoft.com/office/drawing/2014/main" id="{DF350F53-2634-88FD-ED21-077DEF4FE71C}"/>
              </a:ext>
            </a:extLst>
          </p:cNvPr>
          <p:cNvPicPr>
            <a:picLocks noChangeAspect="1"/>
          </p:cNvPicPr>
          <p:nvPr/>
        </p:nvPicPr>
        <p:blipFill>
          <a:blip r:embed="rId3">
            <a:extLst>
              <a:ext uri="{28A0092B-C50C-407E-A947-70E740481C1C}">
                <a14:useLocalDpi xmlns:a14="http://schemas.microsoft.com/office/drawing/2010/main" val="0"/>
              </a:ext>
            </a:extLst>
          </a:blip>
          <a:srcRect l="9433" r="12447"/>
          <a:stretch>
            <a:fillRect/>
          </a:stretch>
        </p:blipFill>
        <p:spPr>
          <a:xfrm>
            <a:off x="2979519" y="4427844"/>
            <a:ext cx="1580290" cy="2022885"/>
          </a:xfrm>
          <a:prstGeom prst="rect">
            <a:avLst/>
          </a:prstGeom>
        </p:spPr>
      </p:pic>
    </p:spTree>
    <p:extLst>
      <p:ext uri="{BB962C8B-B14F-4D97-AF65-F5344CB8AC3E}">
        <p14:creationId xmlns:p14="http://schemas.microsoft.com/office/powerpoint/2010/main" val="23089931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BD7C8D-B959-43CD-7828-57FCAECEFEA5}"/>
              </a:ext>
            </a:extLst>
          </p:cNvPr>
          <p:cNvSpPr>
            <a:spLocks noGrp="1"/>
          </p:cNvSpPr>
          <p:nvPr>
            <p:ph idx="1"/>
          </p:nvPr>
        </p:nvSpPr>
        <p:spPr>
          <a:xfrm>
            <a:off x="315685" y="1884067"/>
            <a:ext cx="5663083" cy="4973933"/>
          </a:xfrm>
        </p:spPr>
        <p:txBody>
          <a:bodyPr>
            <a:normAutofit/>
          </a:bodyPr>
          <a:lstStyle/>
          <a:p>
            <a:r>
              <a:rPr lang="en-US" sz="2400" dirty="0">
                <a:latin typeface="Aptos" panose="020B0004020202020204" pitchFamily="34" charset="0"/>
                <a:cs typeface="Arial" panose="020B0604020202020204" pitchFamily="34" charset="0"/>
              </a:rPr>
              <a:t>NWM forecasts are the </a:t>
            </a:r>
            <a:r>
              <a:rPr lang="en-US" sz="2400" dirty="0">
                <a:solidFill>
                  <a:schemeClr val="accent2"/>
                </a:solidFill>
                <a:latin typeface="Aptos" panose="020B0004020202020204" pitchFamily="34" charset="0"/>
                <a:cs typeface="Arial" panose="020B0604020202020204" pitchFamily="34" charset="0"/>
              </a:rPr>
              <a:t>primary limiting factor</a:t>
            </a:r>
            <a:r>
              <a:rPr lang="en-US" sz="2400" dirty="0">
                <a:latin typeface="Aptos" panose="020B0004020202020204" pitchFamily="34" charset="0"/>
                <a:cs typeface="Arial" panose="020B0604020202020204" pitchFamily="34" charset="0"/>
              </a:rPr>
              <a:t> for timeliness and accuracy of forecasts</a:t>
            </a:r>
          </a:p>
          <a:p>
            <a:endParaRPr lang="en-US" sz="2400" dirty="0">
              <a:latin typeface="Aptos" panose="020B0004020202020204" pitchFamily="34" charset="0"/>
              <a:cs typeface="Arial" panose="020B0604020202020204" pitchFamily="34" charset="0"/>
            </a:endParaRPr>
          </a:p>
          <a:p>
            <a:r>
              <a:rPr lang="en-US" sz="2400" dirty="0">
                <a:latin typeface="Aptos" panose="020B0004020202020204" pitchFamily="34" charset="0"/>
                <a:cs typeface="Arial" panose="020B0604020202020204" pitchFamily="34" charset="0"/>
              </a:rPr>
              <a:t>NWM forecasts have an </a:t>
            </a:r>
            <a:r>
              <a:rPr lang="en-US" sz="2400" dirty="0">
                <a:solidFill>
                  <a:schemeClr val="accent2"/>
                </a:solidFill>
                <a:latin typeface="Aptos" panose="020B0004020202020204" pitchFamily="34" charset="0"/>
                <a:cs typeface="Arial" panose="020B0604020202020204" pitchFamily="34" charset="0"/>
              </a:rPr>
              <a:t>inherent 2-hour delay</a:t>
            </a:r>
            <a:r>
              <a:rPr lang="en-US" sz="2400" dirty="0">
                <a:latin typeface="Aptos" panose="020B0004020202020204" pitchFamily="34" charset="0"/>
                <a:cs typeface="Arial" panose="020B0604020202020204" pitchFamily="34" charset="0"/>
              </a:rPr>
              <a:t>, which limits flash flooding predictions</a:t>
            </a:r>
          </a:p>
          <a:p>
            <a:endParaRPr lang="en-US" sz="2400" dirty="0">
              <a:latin typeface="Aptos" panose="020B0004020202020204" pitchFamily="34" charset="0"/>
              <a:cs typeface="Arial" panose="020B0604020202020204" pitchFamily="34" charset="0"/>
            </a:endParaRPr>
          </a:p>
          <a:p>
            <a:r>
              <a:rPr lang="en-US" sz="2400" dirty="0">
                <a:latin typeface="Aptos" panose="020B0004020202020204" pitchFamily="34" charset="0"/>
                <a:cs typeface="Arial" panose="020B0604020202020204" pitchFamily="34" charset="0"/>
              </a:rPr>
              <a:t> Use of NWM infiltration/runoff model </a:t>
            </a:r>
            <a:r>
              <a:rPr lang="en-US" sz="2400" dirty="0">
                <a:solidFill>
                  <a:schemeClr val="accent2"/>
                </a:solidFill>
                <a:latin typeface="Aptos" panose="020B0004020202020204" pitchFamily="34" charset="0"/>
                <a:cs typeface="Arial" panose="020B0604020202020204" pitchFamily="34" charset="0"/>
              </a:rPr>
              <a:t>precludes the use of enhanced rainfall data products</a:t>
            </a:r>
            <a:r>
              <a:rPr lang="en-US" sz="2400" dirty="0">
                <a:latin typeface="Aptos" panose="020B0004020202020204" pitchFamily="34" charset="0"/>
                <a:cs typeface="Arial" panose="020B0604020202020204" pitchFamily="34" charset="0"/>
              </a:rPr>
              <a:t> (e.g. TTU data) that could improve forecasts.</a:t>
            </a:r>
          </a:p>
        </p:txBody>
      </p:sp>
      <p:sp>
        <p:nvSpPr>
          <p:cNvPr id="6" name="TextBox 5">
            <a:extLst>
              <a:ext uri="{FF2B5EF4-FFF2-40B4-BE49-F238E27FC236}">
                <a16:creationId xmlns:a16="http://schemas.microsoft.com/office/drawing/2014/main" id="{65AECDF3-6D83-624F-9564-70102D75CA5C}"/>
              </a:ext>
            </a:extLst>
          </p:cNvPr>
          <p:cNvSpPr txBox="1"/>
          <p:nvPr/>
        </p:nvSpPr>
        <p:spPr>
          <a:xfrm>
            <a:off x="-13700" y="282315"/>
            <a:ext cx="12192000" cy="584775"/>
          </a:xfrm>
          <a:prstGeom prst="rect">
            <a:avLst/>
          </a:prstGeom>
          <a:solidFill>
            <a:srgbClr val="2F5597"/>
          </a:solidFill>
        </p:spPr>
        <p:txBody>
          <a:bodyPr wrap="square">
            <a:spAutoFit/>
          </a:bodyPr>
          <a:lstStyle/>
          <a:p>
            <a:pPr lvl="1" algn="ctr">
              <a:defRPr/>
            </a:pPr>
            <a:r>
              <a:rPr lang="en-US" sz="3200" b="1" dirty="0">
                <a:solidFill>
                  <a:prstClr val="white"/>
                </a:solidFill>
                <a:latin typeface="Aptos Display" panose="020B0004020202020204" pitchFamily="34" charset="0"/>
              </a:rPr>
              <a:t>Purpose-built hydrologic model for FAST</a:t>
            </a:r>
            <a:endPar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p:txBody>
      </p:sp>
      <p:sp>
        <p:nvSpPr>
          <p:cNvPr id="7" name="TextBox 6">
            <a:extLst>
              <a:ext uri="{FF2B5EF4-FFF2-40B4-BE49-F238E27FC236}">
                <a16:creationId xmlns:a16="http://schemas.microsoft.com/office/drawing/2014/main" id="{2632114F-771D-4DE2-F849-807148DE848E}"/>
              </a:ext>
            </a:extLst>
          </p:cNvPr>
          <p:cNvSpPr txBox="1"/>
          <p:nvPr/>
        </p:nvSpPr>
        <p:spPr>
          <a:xfrm>
            <a:off x="119743" y="1056190"/>
            <a:ext cx="537065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ptos" panose="020B0004020202020204" pitchFamily="34" charset="0"/>
                <a:cs typeface="Arial" panose="020B0604020202020204" pitchFamily="34" charset="0"/>
              </a:rPr>
              <a:t>Motivation</a:t>
            </a:r>
            <a:endParaRPr kumimoji="0" lang="en-US" sz="2800" b="1" i="0" u="none" strike="noStrike" kern="1200" cap="none" spc="0" normalizeH="0" baseline="30000" noProof="0" dirty="0">
              <a:ln>
                <a:noFill/>
              </a:ln>
              <a:solidFill>
                <a:prstClr val="black"/>
              </a:solidFill>
              <a:effectLst/>
              <a:uLnTx/>
              <a:uFillTx/>
              <a:latin typeface="Aptos" panose="020B00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485D15F-5577-ADAF-E905-6A3FF30BD295}"/>
              </a:ext>
            </a:extLst>
          </p:cNvPr>
          <p:cNvSpPr txBox="1"/>
          <p:nvPr/>
        </p:nvSpPr>
        <p:spPr>
          <a:xfrm>
            <a:off x="6411686" y="1056190"/>
            <a:ext cx="537065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ptos" panose="020B0004020202020204" pitchFamily="34" charset="0"/>
                <a:cs typeface="Arial" panose="020B0604020202020204" pitchFamily="34" charset="0"/>
              </a:rPr>
              <a:t>Solution</a:t>
            </a:r>
            <a:endParaRPr kumimoji="0" lang="en-US" sz="2800" b="1" i="0" u="none" strike="noStrike" kern="1200" cap="none" spc="0" normalizeH="0" baseline="30000" noProof="0" dirty="0">
              <a:ln>
                <a:noFill/>
              </a:ln>
              <a:solidFill>
                <a:prstClr val="black"/>
              </a:solidFill>
              <a:effectLst/>
              <a:uLnTx/>
              <a:uFillTx/>
              <a:latin typeface="Aptos" panose="020B0004020202020204" pitchFamily="34" charset="0"/>
              <a:cs typeface="Arial" panose="020B0604020202020204" pitchFamily="34" charset="0"/>
            </a:endParaRPr>
          </a:p>
        </p:txBody>
      </p:sp>
      <p:sp>
        <p:nvSpPr>
          <p:cNvPr id="9" name="Content Placeholder 2">
            <a:extLst>
              <a:ext uri="{FF2B5EF4-FFF2-40B4-BE49-F238E27FC236}">
                <a16:creationId xmlns:a16="http://schemas.microsoft.com/office/drawing/2014/main" id="{D9A8EC44-772C-BF92-32E1-34A13EFEC747}"/>
              </a:ext>
            </a:extLst>
          </p:cNvPr>
          <p:cNvSpPr txBox="1">
            <a:spLocks/>
          </p:cNvSpPr>
          <p:nvPr/>
        </p:nvSpPr>
        <p:spPr>
          <a:xfrm>
            <a:off x="6728209" y="1868996"/>
            <a:ext cx="5279572" cy="49739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Aptos" panose="020B0004020202020204" pitchFamily="34" charset="0"/>
                <a:cs typeface="Arial" panose="020B0604020202020204" pitchFamily="34" charset="0"/>
              </a:rPr>
              <a:t>Custom hydrologic model based on a continuous-time Green-Ampt scheme.</a:t>
            </a:r>
          </a:p>
        </p:txBody>
      </p:sp>
      <p:pic>
        <p:nvPicPr>
          <p:cNvPr id="2" name="Picture 1" descr="Diagram of a diagram of a wetted zone&#10;&#10;AI-generated content may be incorrect.">
            <a:extLst>
              <a:ext uri="{FF2B5EF4-FFF2-40B4-BE49-F238E27FC236}">
                <a16:creationId xmlns:a16="http://schemas.microsoft.com/office/drawing/2014/main" id="{BF3C128D-2304-76E3-1E0B-F58835E114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5604" y="2914023"/>
            <a:ext cx="4204781" cy="3741327"/>
          </a:xfrm>
          <a:prstGeom prst="rect">
            <a:avLst/>
          </a:prstGeom>
        </p:spPr>
      </p:pic>
    </p:spTree>
    <p:extLst>
      <p:ext uri="{BB962C8B-B14F-4D97-AF65-F5344CB8AC3E}">
        <p14:creationId xmlns:p14="http://schemas.microsoft.com/office/powerpoint/2010/main" val="40720538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6614D-427D-19F9-F447-789D9A82FBB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29138D-4941-D5C4-9A35-FDBD424F5700}"/>
              </a:ext>
            </a:extLst>
          </p:cNvPr>
          <p:cNvSpPr>
            <a:spLocks noGrp="1"/>
          </p:cNvSpPr>
          <p:nvPr>
            <p:ph idx="1"/>
          </p:nvPr>
        </p:nvSpPr>
        <p:spPr>
          <a:xfrm>
            <a:off x="315686" y="1413643"/>
            <a:ext cx="6306178" cy="4987158"/>
          </a:xfrm>
        </p:spPr>
        <p:txBody>
          <a:bodyPr>
            <a:normAutofit fontScale="92500" lnSpcReduction="20000"/>
          </a:bodyPr>
          <a:lstStyle/>
          <a:p>
            <a:r>
              <a:rPr lang="en-US" dirty="0">
                <a:latin typeface="Aptos" panose="020B0004020202020204" pitchFamily="34" charset="0"/>
                <a:cs typeface="Arial" panose="020B0604020202020204" pitchFamily="34" charset="0"/>
              </a:rPr>
              <a:t>What is the </a:t>
            </a:r>
            <a:r>
              <a:rPr lang="en-US" dirty="0">
                <a:solidFill>
                  <a:schemeClr val="accent2"/>
                </a:solidFill>
                <a:latin typeface="Aptos" panose="020B0004020202020204" pitchFamily="34" charset="0"/>
                <a:cs typeface="Arial" panose="020B0604020202020204" pitchFamily="34" charset="0"/>
              </a:rPr>
              <a:t>overall accuracy of the hydrologic model</a:t>
            </a:r>
            <a:r>
              <a:rPr lang="en-US" dirty="0">
                <a:latin typeface="Aptos" panose="020B0004020202020204" pitchFamily="34" charset="0"/>
                <a:cs typeface="Arial" panose="020B0604020202020204" pitchFamily="34" charset="0"/>
              </a:rPr>
              <a:t>?</a:t>
            </a:r>
          </a:p>
          <a:p>
            <a:endParaRPr lang="en-US" dirty="0">
              <a:latin typeface="Aptos" panose="020B0004020202020204" pitchFamily="34" charset="0"/>
              <a:cs typeface="Arial" panose="020B0604020202020204" pitchFamily="34" charset="0"/>
            </a:endParaRPr>
          </a:p>
          <a:p>
            <a:r>
              <a:rPr lang="en-US" dirty="0">
                <a:latin typeface="Aptos" panose="020B0004020202020204" pitchFamily="34" charset="0"/>
                <a:cs typeface="Arial" panose="020B0604020202020204" pitchFamily="34" charset="0"/>
              </a:rPr>
              <a:t>Green-Ampt hydrologic model for San Antonio / Guadalupe river basins forced with 10 years of AORC gridded rainfall data. POLARIS soil parameters used.</a:t>
            </a:r>
          </a:p>
          <a:p>
            <a:endParaRPr lang="en-US" dirty="0">
              <a:latin typeface="Aptos" panose="020B0004020202020204" pitchFamily="34" charset="0"/>
              <a:cs typeface="Arial" panose="020B0604020202020204" pitchFamily="34" charset="0"/>
            </a:endParaRPr>
          </a:p>
          <a:p>
            <a:r>
              <a:rPr lang="en-US" dirty="0">
                <a:latin typeface="Aptos" panose="020B0004020202020204" pitchFamily="34" charset="0"/>
                <a:cs typeface="Arial" panose="020B0604020202020204" pitchFamily="34" charset="0"/>
              </a:rPr>
              <a:t>Generated runoff and baseflow were routed through Muskingum routing model</a:t>
            </a:r>
          </a:p>
          <a:p>
            <a:endParaRPr lang="en-US" dirty="0">
              <a:latin typeface="Aptos" panose="020B0004020202020204" pitchFamily="34" charset="0"/>
              <a:cs typeface="Arial" panose="020B0604020202020204" pitchFamily="34" charset="0"/>
            </a:endParaRPr>
          </a:p>
          <a:p>
            <a:r>
              <a:rPr lang="en-US" dirty="0">
                <a:latin typeface="Aptos" panose="020B0004020202020204" pitchFamily="34" charset="0"/>
                <a:cs typeface="Arial" panose="020B0604020202020204" pitchFamily="34" charset="0"/>
              </a:rPr>
              <a:t>Resulting discharge compared against 10 years of stream gauge data at outlet of San Antonio river basin</a:t>
            </a:r>
          </a:p>
        </p:txBody>
      </p:sp>
      <p:sp>
        <p:nvSpPr>
          <p:cNvPr id="6" name="TextBox 5">
            <a:extLst>
              <a:ext uri="{FF2B5EF4-FFF2-40B4-BE49-F238E27FC236}">
                <a16:creationId xmlns:a16="http://schemas.microsoft.com/office/drawing/2014/main" id="{9CEFF420-E207-08E7-BB01-7F0150DF7FCC}"/>
              </a:ext>
            </a:extLst>
          </p:cNvPr>
          <p:cNvSpPr txBox="1"/>
          <p:nvPr/>
        </p:nvSpPr>
        <p:spPr>
          <a:xfrm>
            <a:off x="-13700" y="282315"/>
            <a:ext cx="12192000" cy="584775"/>
          </a:xfrm>
          <a:prstGeom prst="rect">
            <a:avLst/>
          </a:prstGeom>
          <a:solidFill>
            <a:srgbClr val="2F5597"/>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lang="en-US" sz="3200" b="1" dirty="0">
                <a:solidFill>
                  <a:prstClr val="white"/>
                </a:solidFill>
                <a:latin typeface="Aptos Display" panose="020B0004020202020204" pitchFamily="34" charset="0"/>
              </a:rPr>
              <a:t>Hydrologic modeling skill assessment</a:t>
            </a:r>
            <a:endPar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p:txBody>
      </p:sp>
      <p:grpSp>
        <p:nvGrpSpPr>
          <p:cNvPr id="10" name="Group 9">
            <a:extLst>
              <a:ext uri="{FF2B5EF4-FFF2-40B4-BE49-F238E27FC236}">
                <a16:creationId xmlns:a16="http://schemas.microsoft.com/office/drawing/2014/main" id="{614138A4-0AD6-3F8A-D778-CC3ABF388E08}"/>
              </a:ext>
            </a:extLst>
          </p:cNvPr>
          <p:cNvGrpSpPr/>
          <p:nvPr/>
        </p:nvGrpSpPr>
        <p:grpSpPr>
          <a:xfrm>
            <a:off x="6481152" y="1660382"/>
            <a:ext cx="5541646" cy="4740419"/>
            <a:chOff x="1637845" y="0"/>
            <a:chExt cx="8017143" cy="6858001"/>
          </a:xfrm>
        </p:grpSpPr>
        <p:pic>
          <p:nvPicPr>
            <p:cNvPr id="11" name="Picture 10" descr="A map of the river&#10;&#10;Description automatically generated with medium confidence">
              <a:extLst>
                <a:ext uri="{FF2B5EF4-FFF2-40B4-BE49-F238E27FC236}">
                  <a16:creationId xmlns:a16="http://schemas.microsoft.com/office/drawing/2014/main" id="{871864AF-A1A1-7F60-7205-1740ADADEBD3}"/>
                </a:ext>
              </a:extLst>
            </p:cNvPr>
            <p:cNvPicPr>
              <a:picLocks noChangeAspect="1"/>
            </p:cNvPicPr>
            <p:nvPr/>
          </p:nvPicPr>
          <p:blipFill>
            <a:blip r:embed="rId2">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t="7615" r="60968" b="5201"/>
            <a:stretch>
              <a:fillRect/>
            </a:stretch>
          </p:blipFill>
          <p:spPr>
            <a:xfrm>
              <a:off x="1637845" y="0"/>
              <a:ext cx="8017143" cy="6858001"/>
            </a:xfrm>
            <a:prstGeom prst="rect">
              <a:avLst/>
            </a:prstGeom>
          </p:spPr>
        </p:pic>
        <p:sp>
          <p:nvSpPr>
            <p:cNvPr id="12" name="Oval 11">
              <a:extLst>
                <a:ext uri="{FF2B5EF4-FFF2-40B4-BE49-F238E27FC236}">
                  <a16:creationId xmlns:a16="http://schemas.microsoft.com/office/drawing/2014/main" id="{56889199-C0ED-FAB3-95FF-8F6FEFA101F7}"/>
                </a:ext>
              </a:extLst>
            </p:cNvPr>
            <p:cNvSpPr/>
            <p:nvPr/>
          </p:nvSpPr>
          <p:spPr>
            <a:xfrm>
              <a:off x="8622379" y="6128419"/>
              <a:ext cx="309282" cy="309282"/>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15F38556-AD04-B251-1AAF-EB38D6F4B2F0}"/>
                </a:ext>
              </a:extLst>
            </p:cNvPr>
            <p:cNvCxnSpPr>
              <a:cxnSpLocks/>
            </p:cNvCxnSpPr>
            <p:nvPr/>
          </p:nvCxnSpPr>
          <p:spPr>
            <a:xfrm flipH="1" flipV="1">
              <a:off x="5417523" y="5501634"/>
              <a:ext cx="3304249" cy="78280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2A5A73A7-CB29-CBAD-072B-123095FBC54E}"/>
                </a:ext>
              </a:extLst>
            </p:cNvPr>
            <p:cNvSpPr txBox="1"/>
            <p:nvPr/>
          </p:nvSpPr>
          <p:spPr>
            <a:xfrm>
              <a:off x="2698367" y="4679355"/>
              <a:ext cx="2928496" cy="1380314"/>
            </a:xfrm>
            <a:prstGeom prst="rect">
              <a:avLst/>
            </a:prstGeom>
            <a:noFill/>
          </p:spPr>
          <p:txBody>
            <a:bodyPr wrap="square" rtlCol="0">
              <a:spAutoFit/>
            </a:bodyPr>
            <a:lstStyle/>
            <a:p>
              <a:pPr algn="ctr"/>
              <a:r>
                <a:rPr lang="en-US" sz="2800" dirty="0">
                  <a:solidFill>
                    <a:srgbClr val="FF0000"/>
                  </a:solidFill>
                </a:rPr>
                <a:t>USGS Gage 08188570</a:t>
              </a:r>
            </a:p>
          </p:txBody>
        </p:sp>
      </p:grpSp>
    </p:spTree>
    <p:extLst>
      <p:ext uri="{BB962C8B-B14F-4D97-AF65-F5344CB8AC3E}">
        <p14:creationId xmlns:p14="http://schemas.microsoft.com/office/powerpoint/2010/main" val="17923582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B0E5D6D-C232-6983-4F60-64E9F55C4B8E}"/>
              </a:ext>
            </a:extLst>
          </p:cNvPr>
          <p:cNvSpPr txBox="1"/>
          <p:nvPr/>
        </p:nvSpPr>
        <p:spPr>
          <a:xfrm>
            <a:off x="450401" y="2244500"/>
            <a:ext cx="6649252" cy="461665"/>
          </a:xfrm>
          <a:prstGeom prst="rect">
            <a:avLst/>
          </a:prstGeom>
          <a:solidFill>
            <a:schemeClr val="accent6">
              <a:lumMod val="75000"/>
            </a:schemeClr>
          </a:solidFill>
        </p:spPr>
        <p:txBody>
          <a:bodyPr wrap="square" rtlCol="0">
            <a:spAutoFit/>
          </a:bodyPr>
          <a:lstStyle>
            <a:defPPr>
              <a:defRPr lang="en-US"/>
            </a:defPPr>
            <a:lvl1pPr algn="ctr">
              <a:defRPr sz="2400" b="1">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FAST Layers</a:t>
            </a:r>
          </a:p>
        </p:txBody>
      </p:sp>
      <p:sp>
        <p:nvSpPr>
          <p:cNvPr id="6" name="TextBox 5">
            <a:extLst>
              <a:ext uri="{FF2B5EF4-FFF2-40B4-BE49-F238E27FC236}">
                <a16:creationId xmlns:a16="http://schemas.microsoft.com/office/drawing/2014/main" id="{258DEC21-5EC3-0946-640D-88C0ECADD9C3}"/>
              </a:ext>
            </a:extLst>
          </p:cNvPr>
          <p:cNvSpPr txBox="1"/>
          <p:nvPr/>
        </p:nvSpPr>
        <p:spPr>
          <a:xfrm>
            <a:off x="7681865" y="2244500"/>
            <a:ext cx="1913870" cy="461665"/>
          </a:xfrm>
          <a:prstGeom prst="rect">
            <a:avLst/>
          </a:prstGeom>
          <a:solidFill>
            <a:schemeClr val="accent6">
              <a:lumMod val="75000"/>
            </a:schemeClr>
          </a:solidFill>
        </p:spPr>
        <p:txBody>
          <a:bodyPr wrap="square" rtlCol="0">
            <a:spAutoFit/>
          </a:bodyPr>
          <a:lstStyle>
            <a:defPPr>
              <a:defRPr lang="en-US"/>
            </a:defPPr>
            <a:lvl1pPr algn="ctr">
              <a:defRPr sz="2400" b="1">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Gauges</a:t>
            </a:r>
          </a:p>
        </p:txBody>
      </p:sp>
      <p:sp>
        <p:nvSpPr>
          <p:cNvPr id="11" name="TextBox 10">
            <a:extLst>
              <a:ext uri="{FF2B5EF4-FFF2-40B4-BE49-F238E27FC236}">
                <a16:creationId xmlns:a16="http://schemas.microsoft.com/office/drawing/2014/main" id="{393C207D-FF88-A485-7746-B4F7A966CD47}"/>
              </a:ext>
            </a:extLst>
          </p:cNvPr>
          <p:cNvSpPr txBox="1"/>
          <p:nvPr/>
        </p:nvSpPr>
        <p:spPr>
          <a:xfrm>
            <a:off x="10181508" y="2244500"/>
            <a:ext cx="1622818" cy="461665"/>
          </a:xfrm>
          <a:prstGeom prst="rect">
            <a:avLst/>
          </a:prstGeom>
          <a:solidFill>
            <a:schemeClr val="accent6">
              <a:lumMod val="75000"/>
            </a:schemeClr>
          </a:solidFill>
        </p:spPr>
        <p:txBody>
          <a:bodyPr wrap="square" rtlCol="0">
            <a:spAutoFit/>
          </a:bodyPr>
          <a:lstStyle>
            <a:defPPr>
              <a:defRPr lang="en-US"/>
            </a:defPPr>
            <a:lvl1pPr algn="ctr">
              <a:defRPr sz="2400" b="1">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Research</a:t>
            </a:r>
          </a:p>
        </p:txBody>
      </p:sp>
      <p:sp>
        <p:nvSpPr>
          <p:cNvPr id="14" name="TextBox 13">
            <a:extLst>
              <a:ext uri="{FF2B5EF4-FFF2-40B4-BE49-F238E27FC236}">
                <a16:creationId xmlns:a16="http://schemas.microsoft.com/office/drawing/2014/main" id="{239E3AB7-7192-43E9-D49B-FDFF112E2156}"/>
              </a:ext>
            </a:extLst>
          </p:cNvPr>
          <p:cNvSpPr txBox="1"/>
          <p:nvPr/>
        </p:nvSpPr>
        <p:spPr>
          <a:xfrm>
            <a:off x="450396" y="2793255"/>
            <a:ext cx="1695077" cy="861774"/>
          </a:xfrm>
          <a:prstGeom prst="rect">
            <a:avLst/>
          </a:prstGeom>
          <a:solidFill>
            <a:schemeClr val="accent4">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prstClr val="black"/>
                </a:solidFill>
                <a:effectLst/>
                <a:uLnTx/>
                <a:uFillTx/>
                <a:latin typeface="Calibri" panose="020F0502020204030204"/>
                <a:ea typeface="+mn-ea"/>
                <a:cs typeface="+mn-cs"/>
              </a:rPr>
              <a:t>Task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Flood Map Services</a:t>
            </a:r>
          </a:p>
        </p:txBody>
      </p:sp>
      <p:sp>
        <p:nvSpPr>
          <p:cNvPr id="16" name="TextBox 15">
            <a:extLst>
              <a:ext uri="{FF2B5EF4-FFF2-40B4-BE49-F238E27FC236}">
                <a16:creationId xmlns:a16="http://schemas.microsoft.com/office/drawing/2014/main" id="{92F3ECDD-1C3B-437C-65A7-A94F03A80922}"/>
              </a:ext>
            </a:extLst>
          </p:cNvPr>
          <p:cNvSpPr txBox="1"/>
          <p:nvPr/>
        </p:nvSpPr>
        <p:spPr>
          <a:xfrm>
            <a:off x="7704837" y="2793255"/>
            <a:ext cx="1890896" cy="861774"/>
          </a:xfrm>
          <a:prstGeom prst="rect">
            <a:avLst/>
          </a:prstGeom>
          <a:solidFill>
            <a:schemeClr val="accent4">
              <a:lumMod val="20000"/>
              <a:lumOff val="80000"/>
            </a:schemeClr>
          </a:solidFill>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kumimoji="0" b="1" i="0" u="none" strike="noStrike" cap="none" spc="0" normalizeH="0" baseline="0">
                <a:ln>
                  <a:noFill/>
                </a:ln>
                <a:solidFill>
                  <a:prstClr val="black"/>
                </a:solidFill>
                <a:effectLst/>
                <a:uLnTx/>
                <a:uFillTx/>
                <a:latin typeface="Calibri" panose="020F0502020204030204"/>
              </a:defRPr>
            </a:lvl1pPr>
          </a:lstStyle>
          <a:p>
            <a:r>
              <a:rPr lang="en-US" sz="1400" i="1" dirty="0"/>
              <a:t>Task 3</a:t>
            </a:r>
          </a:p>
          <a:p>
            <a:r>
              <a:rPr lang="en-US" dirty="0"/>
              <a:t>Flood Decision Support Gauges </a:t>
            </a:r>
          </a:p>
        </p:txBody>
      </p:sp>
      <p:sp>
        <p:nvSpPr>
          <p:cNvPr id="18" name="TextBox 17">
            <a:extLst>
              <a:ext uri="{FF2B5EF4-FFF2-40B4-BE49-F238E27FC236}">
                <a16:creationId xmlns:a16="http://schemas.microsoft.com/office/drawing/2014/main" id="{B3C5927F-AF20-7DB0-4BC7-C2DF662BDB6A}"/>
              </a:ext>
            </a:extLst>
          </p:cNvPr>
          <p:cNvSpPr txBox="1"/>
          <p:nvPr/>
        </p:nvSpPr>
        <p:spPr>
          <a:xfrm>
            <a:off x="2541498" y="2793255"/>
            <a:ext cx="2165786" cy="861774"/>
          </a:xfrm>
          <a:prstGeom prst="rect">
            <a:avLst/>
          </a:prstGeom>
          <a:solidFill>
            <a:schemeClr val="accent4">
              <a:lumMod val="20000"/>
              <a:lumOff val="80000"/>
            </a:schemeClr>
          </a:solidFill>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kumimoji="0" b="1" i="0" u="none" strike="noStrike" cap="none" spc="0" normalizeH="0" baseline="0">
                <a:ln>
                  <a:noFill/>
                </a:ln>
                <a:solidFill>
                  <a:prstClr val="black"/>
                </a:solidFill>
                <a:effectLst/>
                <a:uLnTx/>
                <a:uFillTx/>
                <a:latin typeface="Calibri" panose="020F0502020204030204"/>
              </a:defRPr>
            </a:lvl1pPr>
          </a:lstStyle>
          <a:p>
            <a:r>
              <a:rPr lang="en-US" sz="1400" i="1" dirty="0"/>
              <a:t>Task 4</a:t>
            </a:r>
          </a:p>
          <a:p>
            <a:r>
              <a:rPr lang="en-US" dirty="0"/>
              <a:t>Flood Transportation Geodatabase </a:t>
            </a:r>
          </a:p>
        </p:txBody>
      </p:sp>
      <p:sp>
        <p:nvSpPr>
          <p:cNvPr id="20" name="TextBox 19">
            <a:extLst>
              <a:ext uri="{FF2B5EF4-FFF2-40B4-BE49-F238E27FC236}">
                <a16:creationId xmlns:a16="http://schemas.microsoft.com/office/drawing/2014/main" id="{5B2DBAFF-3B30-9F51-CF6A-D61D3F8D2885}"/>
              </a:ext>
            </a:extLst>
          </p:cNvPr>
          <p:cNvSpPr txBox="1"/>
          <p:nvPr/>
        </p:nvSpPr>
        <p:spPr>
          <a:xfrm>
            <a:off x="5025972" y="2793259"/>
            <a:ext cx="2041258" cy="861774"/>
          </a:xfrm>
          <a:prstGeom prst="rect">
            <a:avLst/>
          </a:prstGeom>
          <a:solidFill>
            <a:schemeClr val="accent4">
              <a:lumMod val="20000"/>
              <a:lumOff val="80000"/>
            </a:schemeClr>
          </a:solidFill>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kumimoji="0" b="1" i="0" u="none" strike="noStrike" cap="none" spc="0" normalizeH="0" baseline="0">
                <a:ln>
                  <a:noFill/>
                </a:ln>
                <a:solidFill>
                  <a:prstClr val="black"/>
                </a:solidFill>
                <a:effectLst/>
                <a:uLnTx/>
                <a:uFillTx/>
                <a:latin typeface="Calibri" panose="020F0502020204030204"/>
              </a:defRPr>
            </a:lvl1pPr>
          </a:lstStyle>
          <a:p>
            <a:r>
              <a:rPr lang="en-US" sz="1400" i="1" dirty="0"/>
              <a:t>Task 5</a:t>
            </a:r>
          </a:p>
          <a:p>
            <a:r>
              <a:rPr lang="en-US" dirty="0"/>
              <a:t>Flood Data </a:t>
            </a:r>
          </a:p>
          <a:p>
            <a:r>
              <a:rPr lang="en-US" dirty="0"/>
              <a:t>Services </a:t>
            </a:r>
          </a:p>
        </p:txBody>
      </p:sp>
      <p:sp>
        <p:nvSpPr>
          <p:cNvPr id="22" name="TextBox 21">
            <a:extLst>
              <a:ext uri="{FF2B5EF4-FFF2-40B4-BE49-F238E27FC236}">
                <a16:creationId xmlns:a16="http://schemas.microsoft.com/office/drawing/2014/main" id="{EDC0FEC3-58A0-6AC3-F293-75640419F8BE}"/>
              </a:ext>
            </a:extLst>
          </p:cNvPr>
          <p:cNvSpPr txBox="1"/>
          <p:nvPr/>
        </p:nvSpPr>
        <p:spPr>
          <a:xfrm>
            <a:off x="10181507" y="2793255"/>
            <a:ext cx="1622818" cy="861774"/>
          </a:xfrm>
          <a:prstGeom prst="rect">
            <a:avLst/>
          </a:prstGeom>
          <a:solidFill>
            <a:schemeClr val="accent4">
              <a:lumMod val="20000"/>
              <a:lumOff val="80000"/>
            </a:schemeClr>
          </a:solidFill>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kumimoji="0" b="1" i="0" u="none" strike="noStrike" cap="none" spc="0" normalizeH="0" baseline="0">
                <a:ln>
                  <a:noFill/>
                </a:ln>
                <a:solidFill>
                  <a:prstClr val="black"/>
                </a:solidFill>
                <a:effectLst/>
                <a:uLnTx/>
                <a:uFillTx/>
                <a:latin typeface="Calibri" panose="020F0502020204030204"/>
              </a:defRPr>
            </a:lvl1pPr>
          </a:lstStyle>
          <a:p>
            <a:r>
              <a:rPr lang="en-US" sz="1400" i="1" dirty="0"/>
              <a:t>Task 6</a:t>
            </a:r>
          </a:p>
          <a:p>
            <a:r>
              <a:rPr lang="en-US" dirty="0"/>
              <a:t>Forecast Data Analytics</a:t>
            </a:r>
          </a:p>
        </p:txBody>
      </p:sp>
      <p:sp>
        <p:nvSpPr>
          <p:cNvPr id="28" name="TextBox 27">
            <a:extLst>
              <a:ext uri="{FF2B5EF4-FFF2-40B4-BE49-F238E27FC236}">
                <a16:creationId xmlns:a16="http://schemas.microsoft.com/office/drawing/2014/main" id="{1391E0D4-94E8-3981-BE85-D4885D79FF93}"/>
              </a:ext>
            </a:extLst>
          </p:cNvPr>
          <p:cNvSpPr txBox="1"/>
          <p:nvPr/>
        </p:nvSpPr>
        <p:spPr>
          <a:xfrm>
            <a:off x="450402" y="3696851"/>
            <a:ext cx="2627952" cy="286232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Flood Map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Development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Flood Map Delivery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Field Mapping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Flood Emergency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Response Exercises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A18124C9-5797-B6A2-46D3-9479512CB974}"/>
              </a:ext>
            </a:extLst>
          </p:cNvPr>
          <p:cNvSpPr txBox="1"/>
          <p:nvPr/>
        </p:nvSpPr>
        <p:spPr>
          <a:xfrm>
            <a:off x="7703638" y="3687326"/>
            <a:ext cx="2505039" cy="415498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Gauge Operation and Maintenance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Gauge Calibration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RQ30 Flood Decision Support Toolbox Sites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Velocity – Stage Height Interaction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Synthetic Rating Curves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34FFD2DD-7EFE-46D0-309A-3CB17D7C5321}"/>
              </a:ext>
            </a:extLst>
          </p:cNvPr>
          <p:cNvSpPr txBox="1"/>
          <p:nvPr/>
        </p:nvSpPr>
        <p:spPr>
          <a:xfrm>
            <a:off x="2612155" y="3668276"/>
            <a:ext cx="2687101" cy="307776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Road Elevation Model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Stream Hydrography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Road Inundation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Span Bridges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Bridge Class Culverts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Low Water Crossings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D9130666-6016-85C0-8093-979B7988721F}"/>
              </a:ext>
            </a:extLst>
          </p:cNvPr>
          <p:cNvSpPr txBox="1"/>
          <p:nvPr/>
        </p:nvSpPr>
        <p:spPr>
          <a:xfrm>
            <a:off x="4991366" y="3668276"/>
            <a:ext cx="2484759" cy="280076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Bridge Warnings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Flooded Road Inundation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Flood Impact Assessment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Data Assimilation Implementation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Transportation Flood Impact Simulation</a:t>
            </a:r>
          </a:p>
        </p:txBody>
      </p:sp>
      <p:sp>
        <p:nvSpPr>
          <p:cNvPr id="39" name="TextBox 38">
            <a:extLst>
              <a:ext uri="{FF2B5EF4-FFF2-40B4-BE49-F238E27FC236}">
                <a16:creationId xmlns:a16="http://schemas.microsoft.com/office/drawing/2014/main" id="{7D7EFE4F-BA18-3877-F652-AB5BB5ECC44A}"/>
              </a:ext>
            </a:extLst>
          </p:cNvPr>
          <p:cNvSpPr txBox="1"/>
          <p:nvPr/>
        </p:nvSpPr>
        <p:spPr>
          <a:xfrm>
            <a:off x="10096624" y="3696852"/>
            <a:ext cx="1930938" cy="261610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Probability of Road Overtopping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Assimilation in Space and Time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Regional Error Assessment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58A7A1FA-3928-F74C-66AD-7F34674ECA1A}"/>
              </a:ext>
            </a:extLst>
          </p:cNvPr>
          <p:cNvSpPr txBox="1"/>
          <p:nvPr/>
        </p:nvSpPr>
        <p:spPr>
          <a:xfrm>
            <a:off x="0" y="184210"/>
            <a:ext cx="12192000" cy="584775"/>
          </a:xfrm>
          <a:prstGeom prst="rect">
            <a:avLst/>
          </a:prstGeom>
          <a:solidFill>
            <a:schemeClr val="accent1">
              <a:lumMod val="75000"/>
            </a:schemeClr>
          </a:solidFill>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rPr>
              <a:t>Project Deliverables</a:t>
            </a:r>
          </a:p>
        </p:txBody>
      </p:sp>
      <p:cxnSp>
        <p:nvCxnSpPr>
          <p:cNvPr id="13" name="Straight Connector 12">
            <a:extLst>
              <a:ext uri="{FF2B5EF4-FFF2-40B4-BE49-F238E27FC236}">
                <a16:creationId xmlns:a16="http://schemas.microsoft.com/office/drawing/2014/main" id="{D931A69B-833E-63A1-FA4E-CA20864A51F1}"/>
              </a:ext>
            </a:extLst>
          </p:cNvPr>
          <p:cNvCxnSpPr/>
          <p:nvPr/>
        </p:nvCxnSpPr>
        <p:spPr>
          <a:xfrm>
            <a:off x="7382438" y="2244500"/>
            <a:ext cx="0" cy="4613351"/>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D5A911A-606F-D13A-3616-F5AA3DE3A7D2}"/>
              </a:ext>
            </a:extLst>
          </p:cNvPr>
          <p:cNvCxnSpPr/>
          <p:nvPr/>
        </p:nvCxnSpPr>
        <p:spPr>
          <a:xfrm>
            <a:off x="9858093" y="2244500"/>
            <a:ext cx="0" cy="4613351"/>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02B92F62-3028-8998-C0B2-403209942258}"/>
              </a:ext>
            </a:extLst>
          </p:cNvPr>
          <p:cNvSpPr txBox="1"/>
          <p:nvPr/>
        </p:nvSpPr>
        <p:spPr>
          <a:xfrm>
            <a:off x="1805465" y="1149922"/>
            <a:ext cx="3212020" cy="461665"/>
          </a:xfrm>
          <a:prstGeom prst="rect">
            <a:avLst/>
          </a:prstGeom>
          <a:solidFill>
            <a:schemeClr val="accent6">
              <a:lumMod val="75000"/>
            </a:schemeClr>
          </a:solidFill>
        </p:spPr>
        <p:txBody>
          <a:bodyPr wrap="square" rtlCol="0">
            <a:spAutoFit/>
          </a:bodyPr>
          <a:lstStyle>
            <a:defPPr>
              <a:defRPr lang="en-US"/>
            </a:defPPr>
            <a:lvl1pPr algn="ctr">
              <a:defRPr sz="2400" b="1">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Project Management</a:t>
            </a:r>
          </a:p>
        </p:txBody>
      </p:sp>
      <p:sp>
        <p:nvSpPr>
          <p:cNvPr id="8" name="TextBox 7">
            <a:extLst>
              <a:ext uri="{FF2B5EF4-FFF2-40B4-BE49-F238E27FC236}">
                <a16:creationId xmlns:a16="http://schemas.microsoft.com/office/drawing/2014/main" id="{D05DDD89-6528-733A-B0D4-DD7421518FED}"/>
              </a:ext>
            </a:extLst>
          </p:cNvPr>
          <p:cNvSpPr txBox="1"/>
          <p:nvPr/>
        </p:nvSpPr>
        <p:spPr>
          <a:xfrm>
            <a:off x="5141780" y="1068048"/>
            <a:ext cx="5851136"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Organization, Coordination,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Reporting, and Communication</a:t>
            </a:r>
          </a:p>
        </p:txBody>
      </p:sp>
      <p:cxnSp>
        <p:nvCxnSpPr>
          <p:cNvPr id="19" name="Straight Connector 18">
            <a:extLst>
              <a:ext uri="{FF2B5EF4-FFF2-40B4-BE49-F238E27FC236}">
                <a16:creationId xmlns:a16="http://schemas.microsoft.com/office/drawing/2014/main" id="{D5C17C4E-A470-EA1B-114E-165D569DABF3}"/>
              </a:ext>
            </a:extLst>
          </p:cNvPr>
          <p:cNvCxnSpPr/>
          <p:nvPr/>
        </p:nvCxnSpPr>
        <p:spPr>
          <a:xfrm>
            <a:off x="711260" y="1868212"/>
            <a:ext cx="10618076" cy="0"/>
          </a:xfrm>
          <a:prstGeom prst="line">
            <a:avLst/>
          </a:prstGeom>
        </p:spPr>
        <p:style>
          <a:lnRef idx="1">
            <a:schemeClr val="accent1"/>
          </a:lnRef>
          <a:fillRef idx="0">
            <a:schemeClr val="accent1"/>
          </a:fillRef>
          <a:effectRef idx="0">
            <a:schemeClr val="accent1"/>
          </a:effectRef>
          <a:fontRef idx="minor">
            <a:schemeClr val="tx1"/>
          </a:fontRef>
        </p:style>
      </p:cxnSp>
      <p:pic>
        <p:nvPicPr>
          <p:cNvPr id="27" name="Picture 26">
            <a:extLst>
              <a:ext uri="{FF2B5EF4-FFF2-40B4-BE49-F238E27FC236}">
                <a16:creationId xmlns:a16="http://schemas.microsoft.com/office/drawing/2014/main" id="{3FA62F3C-184B-4AED-BE4A-9CFF89AEA3D9}"/>
              </a:ext>
            </a:extLst>
          </p:cNvPr>
          <p:cNvPicPr>
            <a:picLocks noChangeAspect="1"/>
          </p:cNvPicPr>
          <p:nvPr/>
        </p:nvPicPr>
        <p:blipFill>
          <a:blip r:embed="rId3"/>
          <a:stretch>
            <a:fillRect/>
          </a:stretch>
        </p:blipFill>
        <p:spPr>
          <a:xfrm>
            <a:off x="9537909" y="337043"/>
            <a:ext cx="824735" cy="1099646"/>
          </a:xfrm>
          <a:prstGeom prst="roundRect">
            <a:avLst/>
          </a:prstGeom>
          <a:effectLst>
            <a:outerShdw blurRad="50800" dist="38100" dir="5400000" algn="t" rotWithShape="0">
              <a:prstClr val="black">
                <a:alpha val="40000"/>
              </a:prstClr>
            </a:outerShdw>
          </a:effectLst>
        </p:spPr>
      </p:pic>
      <p:sp>
        <p:nvSpPr>
          <p:cNvPr id="29" name="Rectangle 28">
            <a:extLst>
              <a:ext uri="{FF2B5EF4-FFF2-40B4-BE49-F238E27FC236}">
                <a16:creationId xmlns:a16="http://schemas.microsoft.com/office/drawing/2014/main" id="{A0260ED4-5FB0-4AF5-B54C-FA54C1FD6995}"/>
              </a:ext>
            </a:extLst>
          </p:cNvPr>
          <p:cNvSpPr/>
          <p:nvPr/>
        </p:nvSpPr>
        <p:spPr>
          <a:xfrm>
            <a:off x="9076246" y="1436689"/>
            <a:ext cx="1622818" cy="276999"/>
          </a:xfrm>
          <a:prstGeom prst="rect">
            <a:avLst/>
          </a:prstGeom>
        </p:spPr>
        <p:txBody>
          <a:bodyPr wrap="square">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Dr. </a:t>
            </a:r>
            <a:r>
              <a:rPr kumimoji="0" lang="en-US" sz="12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David Maidment</a:t>
            </a:r>
            <a:endParaRPr kumimoji="0" lang="en-US" sz="12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31" name="Picture 4">
            <a:extLst>
              <a:ext uri="{FF2B5EF4-FFF2-40B4-BE49-F238E27FC236}">
                <a16:creationId xmlns:a16="http://schemas.microsoft.com/office/drawing/2014/main" id="{91A43AF1-47AD-4B78-8257-67FD8A3F713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9031" r="9035"/>
          <a:stretch/>
        </p:blipFill>
        <p:spPr bwMode="auto">
          <a:xfrm>
            <a:off x="10800619" y="331910"/>
            <a:ext cx="953406" cy="1129169"/>
          </a:xfrm>
          <a:prstGeom prst="round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2" name="Rectangle 31">
            <a:extLst>
              <a:ext uri="{FF2B5EF4-FFF2-40B4-BE49-F238E27FC236}">
                <a16:creationId xmlns:a16="http://schemas.microsoft.com/office/drawing/2014/main" id="{0E0BE6F9-4929-4D37-A1A2-F160C2A8D325}"/>
              </a:ext>
            </a:extLst>
          </p:cNvPr>
          <p:cNvSpPr/>
          <p:nvPr/>
        </p:nvSpPr>
        <p:spPr>
          <a:xfrm>
            <a:off x="10537428" y="1445605"/>
            <a:ext cx="1490133" cy="27699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Kristine Blickenstaff</a:t>
            </a:r>
          </a:p>
        </p:txBody>
      </p:sp>
    </p:spTree>
    <p:extLst>
      <p:ext uri="{BB962C8B-B14F-4D97-AF65-F5344CB8AC3E}">
        <p14:creationId xmlns:p14="http://schemas.microsoft.com/office/powerpoint/2010/main" val="351895566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A7703-F513-3601-81B9-EFC2832C24C0}"/>
            </a:ext>
          </a:extLst>
        </p:cNvPr>
        <p:cNvGrpSpPr/>
        <p:nvPr/>
      </p:nvGrpSpPr>
      <p:grpSpPr>
        <a:xfrm>
          <a:off x="0" y="0"/>
          <a:ext cx="0" cy="0"/>
          <a:chOff x="0" y="0"/>
          <a:chExt cx="0" cy="0"/>
        </a:xfrm>
      </p:grpSpPr>
      <p:grpSp>
        <p:nvGrpSpPr>
          <p:cNvPr id="15" name="Group 14">
            <a:extLst>
              <a:ext uri="{FF2B5EF4-FFF2-40B4-BE49-F238E27FC236}">
                <a16:creationId xmlns:a16="http://schemas.microsoft.com/office/drawing/2014/main" id="{6A35B999-E167-BC48-9C74-43AF18A6493A}"/>
              </a:ext>
            </a:extLst>
          </p:cNvPr>
          <p:cNvGrpSpPr/>
          <p:nvPr/>
        </p:nvGrpSpPr>
        <p:grpSpPr>
          <a:xfrm>
            <a:off x="5353805" y="31899"/>
            <a:ext cx="6838195" cy="6842925"/>
            <a:chOff x="2082521" y="0"/>
            <a:chExt cx="7772400" cy="7777776"/>
          </a:xfrm>
        </p:grpSpPr>
        <p:pic>
          <p:nvPicPr>
            <p:cNvPr id="3" name="Picture 2" descr="A graph of a graph showing the time of the month&#10;&#10;AI-generated content may be incorrect.">
              <a:extLst>
                <a:ext uri="{FF2B5EF4-FFF2-40B4-BE49-F238E27FC236}">
                  <a16:creationId xmlns:a16="http://schemas.microsoft.com/office/drawing/2014/main" id="{1E9577A6-C402-796F-292C-F303048D4071}"/>
                </a:ext>
              </a:extLst>
            </p:cNvPr>
            <p:cNvPicPr>
              <a:picLocks noChangeAspect="1"/>
            </p:cNvPicPr>
            <p:nvPr/>
          </p:nvPicPr>
          <p:blipFill>
            <a:blip r:embed="rId2"/>
            <a:stretch>
              <a:fillRect/>
            </a:stretch>
          </p:blipFill>
          <p:spPr>
            <a:xfrm>
              <a:off x="2082521" y="0"/>
              <a:ext cx="7772400" cy="2331720"/>
            </a:xfrm>
            <a:prstGeom prst="rect">
              <a:avLst/>
            </a:prstGeom>
          </p:spPr>
        </p:pic>
        <p:pic>
          <p:nvPicPr>
            <p:cNvPr id="6" name="Picture 5" descr="A graph of a month&#10;&#10;AI-generated content may be incorrect.">
              <a:extLst>
                <a:ext uri="{FF2B5EF4-FFF2-40B4-BE49-F238E27FC236}">
                  <a16:creationId xmlns:a16="http://schemas.microsoft.com/office/drawing/2014/main" id="{219CBEAF-2322-C953-4E0A-BAC867D2EA3D}"/>
                </a:ext>
              </a:extLst>
            </p:cNvPr>
            <p:cNvPicPr>
              <a:picLocks noChangeAspect="1"/>
            </p:cNvPicPr>
            <p:nvPr/>
          </p:nvPicPr>
          <p:blipFill>
            <a:blip r:embed="rId3"/>
            <a:stretch>
              <a:fillRect/>
            </a:stretch>
          </p:blipFill>
          <p:spPr>
            <a:xfrm>
              <a:off x="2082521" y="1815352"/>
              <a:ext cx="7772400" cy="2331720"/>
            </a:xfrm>
            <a:prstGeom prst="rect">
              <a:avLst/>
            </a:prstGeom>
          </p:spPr>
        </p:pic>
        <p:pic>
          <p:nvPicPr>
            <p:cNvPr id="10" name="Picture 9" descr="A graph showing the time of the month&#10;&#10;AI-generated content may be incorrect.">
              <a:extLst>
                <a:ext uri="{FF2B5EF4-FFF2-40B4-BE49-F238E27FC236}">
                  <a16:creationId xmlns:a16="http://schemas.microsoft.com/office/drawing/2014/main" id="{1A302108-980D-7A75-D10C-9E25D923A0FB}"/>
                </a:ext>
              </a:extLst>
            </p:cNvPr>
            <p:cNvPicPr>
              <a:picLocks noChangeAspect="1"/>
            </p:cNvPicPr>
            <p:nvPr/>
          </p:nvPicPr>
          <p:blipFill>
            <a:blip r:embed="rId4"/>
            <a:stretch>
              <a:fillRect/>
            </a:stretch>
          </p:blipFill>
          <p:spPr>
            <a:xfrm>
              <a:off x="2082521" y="3630704"/>
              <a:ext cx="7772400" cy="2331720"/>
            </a:xfrm>
            <a:prstGeom prst="rect">
              <a:avLst/>
            </a:prstGeom>
          </p:spPr>
        </p:pic>
        <p:pic>
          <p:nvPicPr>
            <p:cNvPr id="14" name="Picture 13" descr="A graph of a graph showing the months of the year&#10;&#10;AI-generated content may be incorrect.">
              <a:extLst>
                <a:ext uri="{FF2B5EF4-FFF2-40B4-BE49-F238E27FC236}">
                  <a16:creationId xmlns:a16="http://schemas.microsoft.com/office/drawing/2014/main" id="{517AB6C8-33CB-32FE-4DA6-D0F9AEB1941D}"/>
                </a:ext>
              </a:extLst>
            </p:cNvPr>
            <p:cNvPicPr>
              <a:picLocks noChangeAspect="1"/>
            </p:cNvPicPr>
            <p:nvPr/>
          </p:nvPicPr>
          <p:blipFill>
            <a:blip r:embed="rId5"/>
            <a:stretch>
              <a:fillRect/>
            </a:stretch>
          </p:blipFill>
          <p:spPr>
            <a:xfrm>
              <a:off x="2082521" y="5446056"/>
              <a:ext cx="7772400" cy="2331720"/>
            </a:xfrm>
            <a:prstGeom prst="rect">
              <a:avLst/>
            </a:prstGeom>
          </p:spPr>
        </p:pic>
      </p:grpSp>
      <p:sp>
        <p:nvSpPr>
          <p:cNvPr id="2" name="Rectangle 1">
            <a:extLst>
              <a:ext uri="{FF2B5EF4-FFF2-40B4-BE49-F238E27FC236}">
                <a16:creationId xmlns:a16="http://schemas.microsoft.com/office/drawing/2014/main" id="{E2150A58-6612-673D-1A9D-76DA252F6926}"/>
              </a:ext>
            </a:extLst>
          </p:cNvPr>
          <p:cNvSpPr/>
          <p:nvPr/>
        </p:nvSpPr>
        <p:spPr>
          <a:xfrm>
            <a:off x="5888334" y="3810625"/>
            <a:ext cx="1235947" cy="4498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45DF63E-588F-02F9-2C96-2CBD58574829}"/>
              </a:ext>
            </a:extLst>
          </p:cNvPr>
          <p:cNvSpPr txBox="1"/>
          <p:nvPr/>
        </p:nvSpPr>
        <p:spPr>
          <a:xfrm>
            <a:off x="5998868" y="647640"/>
            <a:ext cx="967563" cy="523220"/>
          </a:xfrm>
          <a:prstGeom prst="rect">
            <a:avLst/>
          </a:prstGeom>
          <a:noFill/>
        </p:spPr>
        <p:txBody>
          <a:bodyPr wrap="square" rtlCol="0">
            <a:spAutoFit/>
          </a:bodyPr>
          <a:lstStyle/>
          <a:p>
            <a:r>
              <a:rPr lang="en-US" sz="2800" dirty="0"/>
              <a:t>2020</a:t>
            </a:r>
          </a:p>
        </p:txBody>
      </p:sp>
      <p:sp>
        <p:nvSpPr>
          <p:cNvPr id="17" name="TextBox 16">
            <a:extLst>
              <a:ext uri="{FF2B5EF4-FFF2-40B4-BE49-F238E27FC236}">
                <a16:creationId xmlns:a16="http://schemas.microsoft.com/office/drawing/2014/main" id="{EB6F50FB-0BC5-EF71-7669-389EEF669D58}"/>
              </a:ext>
            </a:extLst>
          </p:cNvPr>
          <p:cNvSpPr txBox="1"/>
          <p:nvPr/>
        </p:nvSpPr>
        <p:spPr>
          <a:xfrm>
            <a:off x="5998867" y="2255530"/>
            <a:ext cx="967563" cy="523220"/>
          </a:xfrm>
          <a:prstGeom prst="rect">
            <a:avLst/>
          </a:prstGeom>
          <a:noFill/>
        </p:spPr>
        <p:txBody>
          <a:bodyPr wrap="square" rtlCol="0">
            <a:spAutoFit/>
          </a:bodyPr>
          <a:lstStyle/>
          <a:p>
            <a:r>
              <a:rPr lang="en-US" sz="2800" dirty="0"/>
              <a:t>2021</a:t>
            </a:r>
          </a:p>
        </p:txBody>
      </p:sp>
      <p:sp>
        <p:nvSpPr>
          <p:cNvPr id="18" name="TextBox 17">
            <a:extLst>
              <a:ext uri="{FF2B5EF4-FFF2-40B4-BE49-F238E27FC236}">
                <a16:creationId xmlns:a16="http://schemas.microsoft.com/office/drawing/2014/main" id="{7E2786FA-1AE6-4B54-B4F8-B44137F5B5AE}"/>
              </a:ext>
            </a:extLst>
          </p:cNvPr>
          <p:cNvSpPr txBox="1"/>
          <p:nvPr/>
        </p:nvSpPr>
        <p:spPr>
          <a:xfrm>
            <a:off x="5998867" y="3810624"/>
            <a:ext cx="967563" cy="523220"/>
          </a:xfrm>
          <a:prstGeom prst="rect">
            <a:avLst/>
          </a:prstGeom>
          <a:noFill/>
        </p:spPr>
        <p:txBody>
          <a:bodyPr wrap="square" rtlCol="0">
            <a:spAutoFit/>
          </a:bodyPr>
          <a:lstStyle/>
          <a:p>
            <a:r>
              <a:rPr lang="en-US" sz="2800" dirty="0"/>
              <a:t>2022</a:t>
            </a:r>
          </a:p>
        </p:txBody>
      </p:sp>
      <p:sp>
        <p:nvSpPr>
          <p:cNvPr id="19" name="TextBox 18">
            <a:extLst>
              <a:ext uri="{FF2B5EF4-FFF2-40B4-BE49-F238E27FC236}">
                <a16:creationId xmlns:a16="http://schemas.microsoft.com/office/drawing/2014/main" id="{5A78A587-4171-9A63-22A2-D973DEFB521F}"/>
              </a:ext>
            </a:extLst>
          </p:cNvPr>
          <p:cNvSpPr txBox="1"/>
          <p:nvPr/>
        </p:nvSpPr>
        <p:spPr>
          <a:xfrm>
            <a:off x="5998866" y="5413563"/>
            <a:ext cx="967563" cy="523220"/>
          </a:xfrm>
          <a:prstGeom prst="rect">
            <a:avLst/>
          </a:prstGeom>
          <a:noFill/>
        </p:spPr>
        <p:txBody>
          <a:bodyPr wrap="square" rtlCol="0">
            <a:spAutoFit/>
          </a:bodyPr>
          <a:lstStyle/>
          <a:p>
            <a:r>
              <a:rPr lang="en-US" sz="2800" dirty="0"/>
              <a:t>2023</a:t>
            </a:r>
          </a:p>
        </p:txBody>
      </p:sp>
      <p:grpSp>
        <p:nvGrpSpPr>
          <p:cNvPr id="9" name="Group 8">
            <a:extLst>
              <a:ext uri="{FF2B5EF4-FFF2-40B4-BE49-F238E27FC236}">
                <a16:creationId xmlns:a16="http://schemas.microsoft.com/office/drawing/2014/main" id="{3468AB48-81FA-B97C-B3DD-0A35F18489DA}"/>
              </a:ext>
            </a:extLst>
          </p:cNvPr>
          <p:cNvGrpSpPr/>
          <p:nvPr/>
        </p:nvGrpSpPr>
        <p:grpSpPr>
          <a:xfrm>
            <a:off x="-160808" y="1963634"/>
            <a:ext cx="5541646" cy="4740419"/>
            <a:chOff x="1637845" y="0"/>
            <a:chExt cx="8017143" cy="6858001"/>
          </a:xfrm>
        </p:grpSpPr>
        <p:pic>
          <p:nvPicPr>
            <p:cNvPr id="4" name="Picture 3" descr="A map of the river&#10;&#10;Description automatically generated with medium confidence">
              <a:extLst>
                <a:ext uri="{FF2B5EF4-FFF2-40B4-BE49-F238E27FC236}">
                  <a16:creationId xmlns:a16="http://schemas.microsoft.com/office/drawing/2014/main" id="{E5B17376-62B4-EC6F-AB7D-F282F9E343F7}"/>
                </a:ext>
              </a:extLst>
            </p:cNvPr>
            <p:cNvPicPr>
              <a:picLocks noChangeAspect="1"/>
            </p:cNvPicPr>
            <p:nvPr/>
          </p:nvPicPr>
          <p:blipFill>
            <a:blip r:embed="rId6">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t="7615" r="60968" b="5201"/>
            <a:stretch>
              <a:fillRect/>
            </a:stretch>
          </p:blipFill>
          <p:spPr>
            <a:xfrm>
              <a:off x="1637845" y="0"/>
              <a:ext cx="8017143" cy="6858001"/>
            </a:xfrm>
            <a:prstGeom prst="rect">
              <a:avLst/>
            </a:prstGeom>
          </p:spPr>
        </p:pic>
        <p:sp>
          <p:nvSpPr>
            <p:cNvPr id="5" name="Oval 4">
              <a:extLst>
                <a:ext uri="{FF2B5EF4-FFF2-40B4-BE49-F238E27FC236}">
                  <a16:creationId xmlns:a16="http://schemas.microsoft.com/office/drawing/2014/main" id="{0D8FA416-4C32-F6A8-215F-D278169C5210}"/>
                </a:ext>
              </a:extLst>
            </p:cNvPr>
            <p:cNvSpPr/>
            <p:nvPr/>
          </p:nvSpPr>
          <p:spPr>
            <a:xfrm>
              <a:off x="8622379" y="6128419"/>
              <a:ext cx="309282" cy="309282"/>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17C3B305-3709-4544-0BA8-C5A2776A0B4B}"/>
                </a:ext>
              </a:extLst>
            </p:cNvPr>
            <p:cNvCxnSpPr>
              <a:cxnSpLocks/>
            </p:cNvCxnSpPr>
            <p:nvPr/>
          </p:nvCxnSpPr>
          <p:spPr>
            <a:xfrm flipH="1" flipV="1">
              <a:off x="5417523" y="5501634"/>
              <a:ext cx="3304249" cy="78280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0F921BF9-0FAE-F554-C662-E370F407EF2A}"/>
                </a:ext>
              </a:extLst>
            </p:cNvPr>
            <p:cNvSpPr txBox="1"/>
            <p:nvPr/>
          </p:nvSpPr>
          <p:spPr>
            <a:xfrm>
              <a:off x="2698367" y="4679355"/>
              <a:ext cx="2928496" cy="1380314"/>
            </a:xfrm>
            <a:prstGeom prst="rect">
              <a:avLst/>
            </a:prstGeom>
            <a:noFill/>
          </p:spPr>
          <p:txBody>
            <a:bodyPr wrap="square" rtlCol="0">
              <a:spAutoFit/>
            </a:bodyPr>
            <a:lstStyle/>
            <a:p>
              <a:pPr algn="ctr"/>
              <a:r>
                <a:rPr lang="en-US" sz="2800" dirty="0">
                  <a:solidFill>
                    <a:srgbClr val="FF0000"/>
                  </a:solidFill>
                </a:rPr>
                <a:t>USGS Gage 08188570</a:t>
              </a:r>
            </a:p>
          </p:txBody>
        </p:sp>
      </p:grpSp>
      <p:sp>
        <p:nvSpPr>
          <p:cNvPr id="13" name="TextBox 12">
            <a:extLst>
              <a:ext uri="{FF2B5EF4-FFF2-40B4-BE49-F238E27FC236}">
                <a16:creationId xmlns:a16="http://schemas.microsoft.com/office/drawing/2014/main" id="{01869849-4726-B439-EAEF-8B27269B278E}"/>
              </a:ext>
            </a:extLst>
          </p:cNvPr>
          <p:cNvSpPr txBox="1"/>
          <p:nvPr/>
        </p:nvSpPr>
        <p:spPr>
          <a:xfrm>
            <a:off x="301451" y="105250"/>
            <a:ext cx="5052353" cy="1569660"/>
          </a:xfrm>
          <a:prstGeom prst="rect">
            <a:avLst/>
          </a:prstGeom>
          <a:noFill/>
        </p:spPr>
        <p:txBody>
          <a:bodyPr wrap="square" rtlCol="0">
            <a:spAutoFit/>
          </a:bodyPr>
          <a:lstStyle/>
          <a:p>
            <a:r>
              <a:rPr lang="en-US" sz="3200" dirty="0">
                <a:latin typeface="Aptos" panose="020B0004020202020204" pitchFamily="34" charset="0"/>
                <a:cs typeface="Arial" panose="020B0604020202020204" pitchFamily="34" charset="0"/>
              </a:rPr>
              <a:t>Hydrologic skill before calibration is comparable to NWM</a:t>
            </a:r>
          </a:p>
        </p:txBody>
      </p:sp>
    </p:spTree>
    <p:extLst>
      <p:ext uri="{BB962C8B-B14F-4D97-AF65-F5344CB8AC3E}">
        <p14:creationId xmlns:p14="http://schemas.microsoft.com/office/powerpoint/2010/main" val="201462830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CA11D01-C5A9-72E9-1692-27348E57969E}"/>
              </a:ext>
            </a:extLst>
          </p:cNvPr>
          <p:cNvPicPr>
            <a:picLocks noChangeAspect="1"/>
          </p:cNvPicPr>
          <p:nvPr/>
        </p:nvPicPr>
        <p:blipFill>
          <a:blip r:embed="rId2"/>
          <a:stretch>
            <a:fillRect/>
          </a:stretch>
        </p:blipFill>
        <p:spPr>
          <a:xfrm>
            <a:off x="1296877" y="0"/>
            <a:ext cx="9037970" cy="6830802"/>
          </a:xfrm>
          <a:prstGeom prst="rect">
            <a:avLst/>
          </a:prstGeom>
        </p:spPr>
      </p:pic>
      <p:sp>
        <p:nvSpPr>
          <p:cNvPr id="6" name="TextBox 5">
            <a:extLst>
              <a:ext uri="{FF2B5EF4-FFF2-40B4-BE49-F238E27FC236}">
                <a16:creationId xmlns:a16="http://schemas.microsoft.com/office/drawing/2014/main" id="{A6F90300-7FA3-05AD-CD2C-B59E8434C665}"/>
              </a:ext>
            </a:extLst>
          </p:cNvPr>
          <p:cNvSpPr txBox="1"/>
          <p:nvPr/>
        </p:nvSpPr>
        <p:spPr>
          <a:xfrm>
            <a:off x="379020" y="5411972"/>
            <a:ext cx="7085036" cy="1200329"/>
          </a:xfrm>
          <a:prstGeom prst="rect">
            <a:avLst/>
          </a:prstGeom>
          <a:noFill/>
        </p:spPr>
        <p:txBody>
          <a:bodyPr wrap="square" rtlCol="0">
            <a:spAutoFit/>
          </a:bodyPr>
          <a:lstStyle/>
          <a:p>
            <a:r>
              <a:rPr lang="en-US" sz="3600" dirty="0">
                <a:latin typeface="Arial" panose="020B0604020202020204" pitchFamily="34" charset="0"/>
                <a:cs typeface="Arial" panose="020B0604020202020204" pitchFamily="34" charset="0"/>
              </a:rPr>
              <a:t>Discharge in stream network </a:t>
            </a:r>
          </a:p>
          <a:p>
            <a:r>
              <a:rPr lang="en-US" sz="3600" dirty="0">
                <a:latin typeface="Arial" panose="020B0604020202020204" pitchFamily="34" charset="0"/>
                <a:cs typeface="Arial" panose="020B0604020202020204" pitchFamily="34" charset="0"/>
              </a:rPr>
              <a:t>with rainfall field overlay</a:t>
            </a:r>
          </a:p>
        </p:txBody>
      </p:sp>
    </p:spTree>
    <p:extLst>
      <p:ext uri="{BB962C8B-B14F-4D97-AF65-F5344CB8AC3E}">
        <p14:creationId xmlns:p14="http://schemas.microsoft.com/office/powerpoint/2010/main" val="18997802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32CEE0F-53F8-912F-956F-B481DE32A08E}"/>
              </a:ext>
            </a:extLst>
          </p:cNvPr>
          <p:cNvPicPr>
            <a:picLocks noChangeAspect="1"/>
          </p:cNvPicPr>
          <p:nvPr/>
        </p:nvPicPr>
        <p:blipFill>
          <a:blip r:embed="rId2"/>
          <a:stretch>
            <a:fillRect/>
          </a:stretch>
        </p:blipFill>
        <p:spPr>
          <a:xfrm>
            <a:off x="5641363" y="3625202"/>
            <a:ext cx="6600693" cy="1800189"/>
          </a:xfrm>
          <a:prstGeom prst="rect">
            <a:avLst/>
          </a:prstGeom>
        </p:spPr>
      </p:pic>
      <p:pic>
        <p:nvPicPr>
          <p:cNvPr id="7" name="Picture 6">
            <a:extLst>
              <a:ext uri="{FF2B5EF4-FFF2-40B4-BE49-F238E27FC236}">
                <a16:creationId xmlns:a16="http://schemas.microsoft.com/office/drawing/2014/main" id="{40D846F3-0497-90DC-39F3-55B329CF3AAC}"/>
              </a:ext>
            </a:extLst>
          </p:cNvPr>
          <p:cNvPicPr>
            <a:picLocks noChangeAspect="1"/>
          </p:cNvPicPr>
          <p:nvPr/>
        </p:nvPicPr>
        <p:blipFill>
          <a:blip r:embed="rId3"/>
          <a:srcRect l="8917" t="3195" r="3615" b="6048"/>
          <a:stretch>
            <a:fillRect/>
          </a:stretch>
        </p:blipFill>
        <p:spPr>
          <a:xfrm>
            <a:off x="161371" y="0"/>
            <a:ext cx="5123329" cy="3897652"/>
          </a:xfrm>
          <a:prstGeom prst="rect">
            <a:avLst/>
          </a:prstGeom>
        </p:spPr>
      </p:pic>
      <p:sp>
        <p:nvSpPr>
          <p:cNvPr id="8" name="TextBox 7">
            <a:extLst>
              <a:ext uri="{FF2B5EF4-FFF2-40B4-BE49-F238E27FC236}">
                <a16:creationId xmlns:a16="http://schemas.microsoft.com/office/drawing/2014/main" id="{C3EF7D3C-2AC2-81A9-AD05-ECB84F3256E7}"/>
              </a:ext>
            </a:extLst>
          </p:cNvPr>
          <p:cNvSpPr txBox="1"/>
          <p:nvPr/>
        </p:nvSpPr>
        <p:spPr>
          <a:xfrm>
            <a:off x="161371" y="4084375"/>
            <a:ext cx="5459500" cy="461665"/>
          </a:xfrm>
          <a:prstGeom prst="rect">
            <a:avLst/>
          </a:prstGeom>
          <a:noFill/>
        </p:spPr>
        <p:txBody>
          <a:bodyPr wrap="square" rtlCol="0">
            <a:spAutoFit/>
          </a:bodyPr>
          <a:lstStyle/>
          <a:p>
            <a:r>
              <a:rPr lang="en-US" sz="2400" dirty="0">
                <a:solidFill>
                  <a:srgbClr val="00B0F0"/>
                </a:solidFill>
                <a:latin typeface="Aptos" panose="020B0004020202020204" pitchFamily="34" charset="0"/>
                <a:cs typeface="Arial" panose="020B0604020202020204" pitchFamily="34" charset="0"/>
              </a:rPr>
              <a:t>Gage</a:t>
            </a:r>
            <a:r>
              <a:rPr lang="en-US" sz="2400" dirty="0">
                <a:latin typeface="Aptos" panose="020B0004020202020204" pitchFamily="34" charset="0"/>
                <a:cs typeface="Arial" panose="020B0604020202020204" pitchFamily="34" charset="0"/>
              </a:rPr>
              <a:t> vs. Model with </a:t>
            </a:r>
            <a:r>
              <a:rPr lang="en-US" sz="2400" dirty="0">
                <a:solidFill>
                  <a:srgbClr val="FF0000"/>
                </a:solidFill>
                <a:latin typeface="Aptos" panose="020B0004020202020204" pitchFamily="34" charset="0"/>
                <a:cs typeface="Arial" panose="020B0604020202020204" pitchFamily="34" charset="0"/>
              </a:rPr>
              <a:t>AORC forcing</a:t>
            </a:r>
          </a:p>
        </p:txBody>
      </p:sp>
      <p:sp>
        <p:nvSpPr>
          <p:cNvPr id="9" name="TextBox 8">
            <a:extLst>
              <a:ext uri="{FF2B5EF4-FFF2-40B4-BE49-F238E27FC236}">
                <a16:creationId xmlns:a16="http://schemas.microsoft.com/office/drawing/2014/main" id="{41437435-BC5A-4B28-22DB-A9FC0C1B925D}"/>
              </a:ext>
            </a:extLst>
          </p:cNvPr>
          <p:cNvSpPr txBox="1"/>
          <p:nvPr/>
        </p:nvSpPr>
        <p:spPr>
          <a:xfrm>
            <a:off x="161371" y="5508026"/>
            <a:ext cx="5459500" cy="461665"/>
          </a:xfrm>
          <a:prstGeom prst="rect">
            <a:avLst/>
          </a:prstGeom>
          <a:noFill/>
        </p:spPr>
        <p:txBody>
          <a:bodyPr wrap="square" rtlCol="0">
            <a:spAutoFit/>
          </a:bodyPr>
          <a:lstStyle/>
          <a:p>
            <a:r>
              <a:rPr lang="en-US" sz="2400" dirty="0">
                <a:solidFill>
                  <a:srgbClr val="00B0F0"/>
                </a:solidFill>
                <a:latin typeface="Aptos" panose="020B0004020202020204" pitchFamily="34" charset="0"/>
                <a:cs typeface="Arial" panose="020B0604020202020204" pitchFamily="34" charset="0"/>
              </a:rPr>
              <a:t>Gage</a:t>
            </a:r>
            <a:r>
              <a:rPr lang="en-US" sz="2400" dirty="0">
                <a:latin typeface="Aptos" panose="020B0004020202020204" pitchFamily="34" charset="0"/>
                <a:cs typeface="Arial" panose="020B0604020202020204" pitchFamily="34" charset="0"/>
              </a:rPr>
              <a:t> vs. Model with </a:t>
            </a:r>
            <a:r>
              <a:rPr lang="en-US" sz="2400" dirty="0">
                <a:solidFill>
                  <a:srgbClr val="FF0000"/>
                </a:solidFill>
                <a:latin typeface="Aptos" panose="020B0004020202020204" pitchFamily="34" charset="0"/>
                <a:cs typeface="Arial" panose="020B0604020202020204" pitchFamily="34" charset="0"/>
              </a:rPr>
              <a:t>provided forecast</a:t>
            </a:r>
          </a:p>
        </p:txBody>
      </p:sp>
      <p:sp>
        <p:nvSpPr>
          <p:cNvPr id="11" name="TextBox 10">
            <a:extLst>
              <a:ext uri="{FF2B5EF4-FFF2-40B4-BE49-F238E27FC236}">
                <a16:creationId xmlns:a16="http://schemas.microsoft.com/office/drawing/2014/main" id="{AA94F5BE-0E78-43BA-D7C0-765A6561E50A}"/>
              </a:ext>
            </a:extLst>
          </p:cNvPr>
          <p:cNvSpPr txBox="1"/>
          <p:nvPr/>
        </p:nvSpPr>
        <p:spPr>
          <a:xfrm>
            <a:off x="4199859" y="105250"/>
            <a:ext cx="7604749" cy="1200329"/>
          </a:xfrm>
          <a:prstGeom prst="rect">
            <a:avLst/>
          </a:prstGeom>
          <a:noFill/>
        </p:spPr>
        <p:txBody>
          <a:bodyPr wrap="square" rtlCol="0">
            <a:spAutoFit/>
          </a:bodyPr>
          <a:lstStyle/>
          <a:p>
            <a:pPr algn="r"/>
            <a:r>
              <a:rPr lang="en-US" sz="3600" dirty="0">
                <a:latin typeface="Aptos" panose="020B0004020202020204" pitchFamily="34" charset="0"/>
                <a:cs typeface="Arial" panose="020B0604020202020204" pitchFamily="34" charset="0"/>
              </a:rPr>
              <a:t>Comparison with measured discharge</a:t>
            </a:r>
          </a:p>
        </p:txBody>
      </p:sp>
      <p:sp>
        <p:nvSpPr>
          <p:cNvPr id="12" name="Oval 11">
            <a:extLst>
              <a:ext uri="{FF2B5EF4-FFF2-40B4-BE49-F238E27FC236}">
                <a16:creationId xmlns:a16="http://schemas.microsoft.com/office/drawing/2014/main" id="{41B1F80F-3BE8-69E7-A762-DD38CD14FD4F}"/>
              </a:ext>
            </a:extLst>
          </p:cNvPr>
          <p:cNvSpPr/>
          <p:nvPr/>
        </p:nvSpPr>
        <p:spPr>
          <a:xfrm>
            <a:off x="1988288" y="784554"/>
            <a:ext cx="106326" cy="106326"/>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ACC1FADC-490E-B0D2-CE2E-F6E611D191F2}"/>
              </a:ext>
            </a:extLst>
          </p:cNvPr>
          <p:cNvCxnSpPr>
            <a:cxnSpLocks/>
          </p:cNvCxnSpPr>
          <p:nvPr/>
        </p:nvCxnSpPr>
        <p:spPr>
          <a:xfrm>
            <a:off x="2094614" y="858230"/>
            <a:ext cx="3853924" cy="74084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CAB52312-1639-82D0-7797-2132DAFF6B9D}"/>
              </a:ext>
            </a:extLst>
          </p:cNvPr>
          <p:cNvSpPr txBox="1"/>
          <p:nvPr/>
        </p:nvSpPr>
        <p:spPr>
          <a:xfrm>
            <a:off x="6054864" y="1368237"/>
            <a:ext cx="5459500" cy="1938992"/>
          </a:xfrm>
          <a:prstGeom prst="rect">
            <a:avLst/>
          </a:prstGeom>
          <a:noFill/>
        </p:spPr>
        <p:txBody>
          <a:bodyPr wrap="square" rtlCol="0">
            <a:spAutoFit/>
          </a:bodyPr>
          <a:lstStyle/>
          <a:p>
            <a:r>
              <a:rPr lang="en-US" sz="2400" dirty="0">
                <a:latin typeface="Aptos" panose="020B0004020202020204" pitchFamily="34" charset="0"/>
                <a:cs typeface="Arial" panose="020B0604020202020204" pitchFamily="34" charset="0"/>
              </a:rPr>
              <a:t>USGS Gage 08167200</a:t>
            </a:r>
          </a:p>
          <a:p>
            <a:r>
              <a:rPr lang="en-US" sz="2400" dirty="0">
                <a:latin typeface="Aptos" panose="020B0004020202020204" pitchFamily="34" charset="0"/>
                <a:cs typeface="Arial" panose="020B0604020202020204" pitchFamily="34" charset="0"/>
              </a:rPr>
              <a:t>Guadalupe River near Bergheim</a:t>
            </a:r>
          </a:p>
          <a:p>
            <a:endParaRPr lang="en-US" sz="2400" dirty="0">
              <a:latin typeface="Aptos" panose="020B0004020202020204" pitchFamily="34" charset="0"/>
              <a:cs typeface="Arial" panose="020B0604020202020204" pitchFamily="34" charset="0"/>
            </a:endParaRPr>
          </a:p>
          <a:p>
            <a:r>
              <a:rPr lang="en-US" sz="2400" dirty="0">
                <a:latin typeface="Aptos" panose="020B0004020202020204" pitchFamily="34" charset="0"/>
                <a:cs typeface="Arial" panose="020B0604020202020204" pitchFamily="34" charset="0"/>
              </a:rPr>
              <a:t>(In upper Guadalupe river downstream of Kerrville)</a:t>
            </a:r>
          </a:p>
        </p:txBody>
      </p:sp>
      <p:pic>
        <p:nvPicPr>
          <p:cNvPr id="17" name="Picture 16">
            <a:extLst>
              <a:ext uri="{FF2B5EF4-FFF2-40B4-BE49-F238E27FC236}">
                <a16:creationId xmlns:a16="http://schemas.microsoft.com/office/drawing/2014/main" id="{D6A203ED-9D15-A1B4-95AA-CB5C9D154D41}"/>
              </a:ext>
            </a:extLst>
          </p:cNvPr>
          <p:cNvPicPr>
            <a:picLocks noChangeAspect="1"/>
          </p:cNvPicPr>
          <p:nvPr/>
        </p:nvPicPr>
        <p:blipFill>
          <a:blip r:embed="rId4"/>
          <a:stretch>
            <a:fillRect/>
          </a:stretch>
        </p:blipFill>
        <p:spPr>
          <a:xfrm>
            <a:off x="5620867" y="5037987"/>
            <a:ext cx="6600693" cy="1800189"/>
          </a:xfrm>
          <a:prstGeom prst="rect">
            <a:avLst/>
          </a:prstGeom>
        </p:spPr>
      </p:pic>
    </p:spTree>
    <p:extLst>
      <p:ext uri="{BB962C8B-B14F-4D97-AF65-F5344CB8AC3E}">
        <p14:creationId xmlns:p14="http://schemas.microsoft.com/office/powerpoint/2010/main" val="28491146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DC84AAE2-CB18-4DD6-9C35-265D6E82CE3C}"/>
              </a:ext>
            </a:extLst>
          </p:cNvPr>
          <p:cNvPicPr>
            <a:picLocks noChangeAspect="1"/>
          </p:cNvPicPr>
          <p:nvPr/>
        </p:nvPicPr>
        <p:blipFill>
          <a:blip r:embed="rId2"/>
          <a:stretch>
            <a:fillRect/>
          </a:stretch>
        </p:blipFill>
        <p:spPr>
          <a:xfrm>
            <a:off x="7469480" y="1172493"/>
            <a:ext cx="4360803" cy="3477875"/>
          </a:xfrm>
          <a:prstGeom prst="rect">
            <a:avLst/>
          </a:prstGeom>
          <a:ln w="3175">
            <a:solidFill>
              <a:schemeClr val="bg1">
                <a:lumMod val="65000"/>
              </a:schemeClr>
            </a:solidFill>
          </a:ln>
        </p:spPr>
      </p:pic>
      <p:sp>
        <p:nvSpPr>
          <p:cNvPr id="2" name="TextBox 1">
            <a:extLst>
              <a:ext uri="{FF2B5EF4-FFF2-40B4-BE49-F238E27FC236}">
                <a16:creationId xmlns:a16="http://schemas.microsoft.com/office/drawing/2014/main" id="{C8433D29-D682-DE34-22D2-C4EDEE3DDD7C}"/>
              </a:ext>
            </a:extLst>
          </p:cNvPr>
          <p:cNvSpPr txBox="1"/>
          <p:nvPr/>
        </p:nvSpPr>
        <p:spPr>
          <a:xfrm>
            <a:off x="-13700" y="282315"/>
            <a:ext cx="12192000" cy="584775"/>
          </a:xfrm>
          <a:prstGeom prst="rect">
            <a:avLst/>
          </a:prstGeom>
          <a:solidFill>
            <a:srgbClr val="2F5597"/>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rPr>
              <a:t>Parallel Considerations</a:t>
            </a:r>
          </a:p>
        </p:txBody>
      </p:sp>
      <p:sp>
        <p:nvSpPr>
          <p:cNvPr id="14" name="TextBox 13">
            <a:extLst>
              <a:ext uri="{FF2B5EF4-FFF2-40B4-BE49-F238E27FC236}">
                <a16:creationId xmlns:a16="http://schemas.microsoft.com/office/drawing/2014/main" id="{CCD5523D-59E3-4CA1-91FB-BE359BFCCC24}"/>
              </a:ext>
            </a:extLst>
          </p:cNvPr>
          <p:cNvSpPr txBox="1"/>
          <p:nvPr/>
        </p:nvSpPr>
        <p:spPr>
          <a:xfrm>
            <a:off x="8430250" y="1447072"/>
            <a:ext cx="914400" cy="914400"/>
          </a:xfrm>
          <a:prstGeom prst="rect">
            <a:avLst/>
          </a:prstGeom>
          <a:noFill/>
          <a:effectLst/>
        </p:spPr>
        <p:txBody>
          <a:bodyPr wrap="none" lIns="0" tIns="0" rIns="0" bIns="0" rtlCol="0">
            <a:noAutofit/>
          </a:bodyPr>
          <a:lstStyle/>
          <a:p>
            <a:pPr algn="l" eaLnBrk="0" hangingPunct="0">
              <a:lnSpc>
                <a:spcPts val="1800"/>
              </a:lnSpc>
            </a:pPr>
            <a:r>
              <a:rPr lang="en-US" b="1" dirty="0">
                <a:ea typeface="+mn-ea"/>
                <a:cs typeface="+mn-cs"/>
              </a:rPr>
              <a:t>TxDOT Districts</a:t>
            </a:r>
          </a:p>
        </p:txBody>
      </p:sp>
      <p:sp>
        <p:nvSpPr>
          <p:cNvPr id="3" name="TextBox 2">
            <a:extLst>
              <a:ext uri="{FF2B5EF4-FFF2-40B4-BE49-F238E27FC236}">
                <a16:creationId xmlns:a16="http://schemas.microsoft.com/office/drawing/2014/main" id="{97117E59-D221-4266-828B-2A39621B7F2A}"/>
              </a:ext>
            </a:extLst>
          </p:cNvPr>
          <p:cNvSpPr txBox="1"/>
          <p:nvPr/>
        </p:nvSpPr>
        <p:spPr>
          <a:xfrm>
            <a:off x="582804" y="1099588"/>
            <a:ext cx="6973556" cy="3477875"/>
          </a:xfrm>
          <a:prstGeom prst="rect">
            <a:avLst/>
          </a:prstGeom>
          <a:noFill/>
        </p:spPr>
        <p:txBody>
          <a:bodyPr wrap="square" rtlCol="0">
            <a:spAutoFit/>
          </a:bodyPr>
          <a:lstStyle/>
          <a:p>
            <a:r>
              <a:rPr lang="en-US" sz="2800" dirty="0"/>
              <a:t>Hill Country Flooding, July 2025</a:t>
            </a:r>
          </a:p>
          <a:p>
            <a:pPr marL="457200" indent="-457200">
              <a:buFont typeface="Arial" panose="020B0604020202020204" pitchFamily="34" charset="0"/>
              <a:buChar char="•"/>
            </a:pPr>
            <a:r>
              <a:rPr lang="en-US" sz="2400" dirty="0">
                <a:solidFill>
                  <a:srgbClr val="0070C0"/>
                </a:solidFill>
              </a:rPr>
              <a:t>$78 million legislative investment </a:t>
            </a:r>
            <a:r>
              <a:rPr lang="en-US" sz="2400" dirty="0"/>
              <a:t>in flood forecasting, data and sirens</a:t>
            </a:r>
          </a:p>
          <a:p>
            <a:pPr marL="457200" indent="-457200">
              <a:buFont typeface="Arial" panose="020B0604020202020204" pitchFamily="34" charset="0"/>
              <a:buChar char="•"/>
            </a:pPr>
            <a:r>
              <a:rPr lang="en-US" sz="2400" dirty="0">
                <a:solidFill>
                  <a:srgbClr val="0070C0"/>
                </a:solidFill>
              </a:rPr>
              <a:t>Main impact on TxDOT: </a:t>
            </a:r>
            <a:r>
              <a:rPr lang="en-US" sz="2400" dirty="0"/>
              <a:t>Austin, San Antonio and San Angelo Districts</a:t>
            </a:r>
          </a:p>
          <a:p>
            <a:pPr marL="457200" indent="-457200">
              <a:buFont typeface="Arial" panose="020B0604020202020204" pitchFamily="34" charset="0"/>
              <a:buChar char="•"/>
            </a:pPr>
            <a:r>
              <a:rPr lang="en-US" sz="2400" dirty="0">
                <a:solidFill>
                  <a:srgbClr val="0070C0"/>
                </a:solidFill>
              </a:rPr>
              <a:t>Texas Institute for Hazard Risk and Readiness (TIHRR) </a:t>
            </a:r>
            <a:r>
              <a:rPr lang="en-US" sz="2400" dirty="0"/>
              <a:t>formed at Schreiner University in Kerrville</a:t>
            </a:r>
          </a:p>
          <a:p>
            <a:pPr marL="457200" indent="-457200">
              <a:buFont typeface="Arial" panose="020B0604020202020204" pitchFamily="34" charset="0"/>
              <a:buChar char="•"/>
            </a:pPr>
            <a:r>
              <a:rPr lang="en-US" sz="2400" dirty="0"/>
              <a:t>Contains a </a:t>
            </a:r>
            <a:r>
              <a:rPr lang="en-US" sz="2400" dirty="0">
                <a:solidFill>
                  <a:srgbClr val="0070C0"/>
                </a:solidFill>
              </a:rPr>
              <a:t>Flood Data, Intelligence and Training Laboratory</a:t>
            </a:r>
          </a:p>
        </p:txBody>
      </p:sp>
      <p:pic>
        <p:nvPicPr>
          <p:cNvPr id="16" name="Picture 15">
            <a:extLst>
              <a:ext uri="{FF2B5EF4-FFF2-40B4-BE49-F238E27FC236}">
                <a16:creationId xmlns:a16="http://schemas.microsoft.com/office/drawing/2014/main" id="{359672DA-3411-49FE-924D-0D0BAE1F373D}"/>
              </a:ext>
            </a:extLst>
          </p:cNvPr>
          <p:cNvPicPr>
            <a:picLocks noChangeAspect="1"/>
          </p:cNvPicPr>
          <p:nvPr/>
        </p:nvPicPr>
        <p:blipFill>
          <a:blip r:embed="rId3"/>
          <a:stretch>
            <a:fillRect/>
          </a:stretch>
        </p:blipFill>
        <p:spPr>
          <a:xfrm>
            <a:off x="5843676" y="4496529"/>
            <a:ext cx="3251607" cy="1968078"/>
          </a:xfrm>
          <a:prstGeom prst="rect">
            <a:avLst/>
          </a:prstGeom>
        </p:spPr>
      </p:pic>
      <p:pic>
        <p:nvPicPr>
          <p:cNvPr id="18" name="Picture 17">
            <a:extLst>
              <a:ext uri="{FF2B5EF4-FFF2-40B4-BE49-F238E27FC236}">
                <a16:creationId xmlns:a16="http://schemas.microsoft.com/office/drawing/2014/main" id="{D9F90143-EAC7-45F1-8C2E-EBA47C3CF19E}"/>
              </a:ext>
            </a:extLst>
          </p:cNvPr>
          <p:cNvPicPr>
            <a:picLocks noChangeAspect="1"/>
          </p:cNvPicPr>
          <p:nvPr/>
        </p:nvPicPr>
        <p:blipFill>
          <a:blip r:embed="rId4"/>
          <a:stretch>
            <a:fillRect/>
          </a:stretch>
        </p:blipFill>
        <p:spPr>
          <a:xfrm>
            <a:off x="2542118" y="4163222"/>
            <a:ext cx="2683138" cy="2503119"/>
          </a:xfrm>
          <a:prstGeom prst="rect">
            <a:avLst/>
          </a:prstGeom>
        </p:spPr>
      </p:pic>
      <p:cxnSp>
        <p:nvCxnSpPr>
          <p:cNvPr id="20" name="Straight Arrow Connector 19">
            <a:extLst>
              <a:ext uri="{FF2B5EF4-FFF2-40B4-BE49-F238E27FC236}">
                <a16:creationId xmlns:a16="http://schemas.microsoft.com/office/drawing/2014/main" id="{3F387E31-FBAB-42F4-A5B1-B057F1AC9553}"/>
              </a:ext>
            </a:extLst>
          </p:cNvPr>
          <p:cNvCxnSpPr>
            <a:cxnSpLocks/>
          </p:cNvCxnSpPr>
          <p:nvPr/>
        </p:nvCxnSpPr>
        <p:spPr>
          <a:xfrm flipV="1">
            <a:off x="7345345" y="3064747"/>
            <a:ext cx="2455239" cy="55266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84315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433D29-D682-DE34-22D2-C4EDEE3DDD7C}"/>
              </a:ext>
            </a:extLst>
          </p:cNvPr>
          <p:cNvSpPr txBox="1"/>
          <p:nvPr/>
        </p:nvSpPr>
        <p:spPr>
          <a:xfrm>
            <a:off x="-13700" y="282315"/>
            <a:ext cx="12192000" cy="584775"/>
          </a:xfrm>
          <a:prstGeom prst="rect">
            <a:avLst/>
          </a:prstGeom>
          <a:solidFill>
            <a:srgbClr val="2F5597"/>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rPr>
              <a:t>Parallel Considerations</a:t>
            </a:r>
          </a:p>
        </p:txBody>
      </p:sp>
      <p:pic>
        <p:nvPicPr>
          <p:cNvPr id="8" name="Picture 7">
            <a:extLst>
              <a:ext uri="{FF2B5EF4-FFF2-40B4-BE49-F238E27FC236}">
                <a16:creationId xmlns:a16="http://schemas.microsoft.com/office/drawing/2014/main" id="{82B89AF2-EA8E-4DE8-A40C-34C2988E8951}"/>
              </a:ext>
            </a:extLst>
          </p:cNvPr>
          <p:cNvPicPr>
            <a:picLocks noChangeAspect="1"/>
          </p:cNvPicPr>
          <p:nvPr/>
        </p:nvPicPr>
        <p:blipFill>
          <a:blip r:embed="rId2"/>
          <a:stretch>
            <a:fillRect/>
          </a:stretch>
        </p:blipFill>
        <p:spPr>
          <a:xfrm>
            <a:off x="4309300" y="3369234"/>
            <a:ext cx="4505810" cy="3407133"/>
          </a:xfrm>
          <a:prstGeom prst="rect">
            <a:avLst/>
          </a:prstGeom>
        </p:spPr>
      </p:pic>
      <p:sp>
        <p:nvSpPr>
          <p:cNvPr id="9" name="Title 1">
            <a:extLst>
              <a:ext uri="{FF2B5EF4-FFF2-40B4-BE49-F238E27FC236}">
                <a16:creationId xmlns:a16="http://schemas.microsoft.com/office/drawing/2014/main" id="{A21331ED-1963-4A4D-8184-44D066B881FB}"/>
              </a:ext>
            </a:extLst>
          </p:cNvPr>
          <p:cNvSpPr>
            <a:spLocks noGrp="1"/>
          </p:cNvSpPr>
          <p:nvPr>
            <p:ph type="title"/>
          </p:nvPr>
        </p:nvSpPr>
        <p:spPr>
          <a:xfrm>
            <a:off x="717620" y="676624"/>
            <a:ext cx="10515600" cy="1325563"/>
          </a:xfrm>
        </p:spPr>
        <p:txBody>
          <a:bodyPr/>
          <a:lstStyle/>
          <a:p>
            <a:r>
              <a:rPr lang="en-US" dirty="0"/>
              <a:t>NWS Public Flood Services</a:t>
            </a:r>
          </a:p>
        </p:txBody>
      </p:sp>
      <p:sp>
        <p:nvSpPr>
          <p:cNvPr id="10" name="TextBox 9">
            <a:extLst>
              <a:ext uri="{FF2B5EF4-FFF2-40B4-BE49-F238E27FC236}">
                <a16:creationId xmlns:a16="http://schemas.microsoft.com/office/drawing/2014/main" id="{F7A9208B-C0BD-40FA-8015-9B948AD9600D}"/>
              </a:ext>
            </a:extLst>
          </p:cNvPr>
          <p:cNvSpPr txBox="1"/>
          <p:nvPr/>
        </p:nvSpPr>
        <p:spPr>
          <a:xfrm>
            <a:off x="801145" y="1820265"/>
            <a:ext cx="6284990" cy="2031325"/>
          </a:xfrm>
          <a:prstGeom prst="rect">
            <a:avLst/>
          </a:prstGeom>
          <a:noFill/>
        </p:spPr>
        <p:txBody>
          <a:bodyPr wrap="none" rtlCol="0">
            <a:spAutoFit/>
          </a:bodyPr>
          <a:lstStyle/>
          <a:p>
            <a:pPr marL="285750" indent="-285750">
              <a:buFont typeface="Arial" panose="020B0604020202020204" pitchFamily="34" charset="0"/>
              <a:buChar char="•"/>
            </a:pPr>
            <a:r>
              <a:rPr lang="en-US" dirty="0"/>
              <a:t>Precipitation (past and future)</a:t>
            </a:r>
          </a:p>
          <a:p>
            <a:pPr marL="285750" indent="-285750">
              <a:buFont typeface="Arial" panose="020B0604020202020204" pitchFamily="34" charset="0"/>
              <a:buChar char="•"/>
            </a:pPr>
            <a:r>
              <a:rPr lang="en-US" dirty="0"/>
              <a:t>Streamflow (probability of overbank flow)</a:t>
            </a:r>
          </a:p>
          <a:p>
            <a:pPr marL="285750" indent="-285750">
              <a:buFont typeface="Arial" panose="020B0604020202020204" pitchFamily="34" charset="0"/>
              <a:buChar char="•"/>
            </a:pPr>
            <a:r>
              <a:rPr lang="en-US" dirty="0"/>
              <a:t>Inundation Mapping (current conditions, next 5 days)</a:t>
            </a:r>
          </a:p>
          <a:p>
            <a:pPr marL="285750" indent="-285750">
              <a:buFont typeface="Arial" panose="020B0604020202020204" pitchFamily="34" charset="0"/>
              <a:buChar char="•"/>
            </a:pPr>
            <a:r>
              <a:rPr lang="en-US" dirty="0"/>
              <a:t>River Forecast Center points (Action, Minor, Moderate, Major)</a:t>
            </a:r>
          </a:p>
          <a:p>
            <a:pPr marL="285750" indent="-285750">
              <a:buFont typeface="Arial" panose="020B0604020202020204" pitchFamily="34" charset="0"/>
              <a:buChar char="•"/>
            </a:pPr>
            <a:r>
              <a:rPr lang="en-US" dirty="0"/>
              <a:t>Flood warnings</a:t>
            </a:r>
          </a:p>
          <a:p>
            <a:pPr marL="742950" lvl="1" indent="-285750">
              <a:buFont typeface="Arial" panose="020B0604020202020204" pitchFamily="34" charset="0"/>
              <a:buChar char="•"/>
            </a:pPr>
            <a:endParaRPr lang="en-US" dirty="0"/>
          </a:p>
          <a:p>
            <a:r>
              <a:rPr lang="en-US" dirty="0"/>
              <a:t>	</a:t>
            </a:r>
          </a:p>
        </p:txBody>
      </p:sp>
      <p:pic>
        <p:nvPicPr>
          <p:cNvPr id="11" name="Picture 10">
            <a:extLst>
              <a:ext uri="{FF2B5EF4-FFF2-40B4-BE49-F238E27FC236}">
                <a16:creationId xmlns:a16="http://schemas.microsoft.com/office/drawing/2014/main" id="{A51C0B9F-0F05-44C1-97B4-E96A0AFD4100}"/>
              </a:ext>
            </a:extLst>
          </p:cNvPr>
          <p:cNvPicPr>
            <a:picLocks noChangeAspect="1"/>
          </p:cNvPicPr>
          <p:nvPr/>
        </p:nvPicPr>
        <p:blipFill>
          <a:blip r:embed="rId3"/>
          <a:stretch>
            <a:fillRect/>
          </a:stretch>
        </p:blipFill>
        <p:spPr>
          <a:xfrm>
            <a:off x="7451795" y="1339405"/>
            <a:ext cx="4324901" cy="3116013"/>
          </a:xfrm>
          <a:prstGeom prst="rect">
            <a:avLst/>
          </a:prstGeom>
        </p:spPr>
      </p:pic>
      <p:pic>
        <p:nvPicPr>
          <p:cNvPr id="12" name="Picture 11">
            <a:extLst>
              <a:ext uri="{FF2B5EF4-FFF2-40B4-BE49-F238E27FC236}">
                <a16:creationId xmlns:a16="http://schemas.microsoft.com/office/drawing/2014/main" id="{5D6AFA78-0837-49CE-89D7-6542E1E3FDA8}"/>
              </a:ext>
            </a:extLst>
          </p:cNvPr>
          <p:cNvPicPr>
            <a:picLocks noChangeAspect="1"/>
          </p:cNvPicPr>
          <p:nvPr/>
        </p:nvPicPr>
        <p:blipFill>
          <a:blip r:embed="rId4"/>
          <a:stretch>
            <a:fillRect/>
          </a:stretch>
        </p:blipFill>
        <p:spPr>
          <a:xfrm>
            <a:off x="616291" y="3695793"/>
            <a:ext cx="3347456" cy="3018482"/>
          </a:xfrm>
          <a:prstGeom prst="rect">
            <a:avLst/>
          </a:prstGeom>
        </p:spPr>
      </p:pic>
    </p:spTree>
    <p:extLst>
      <p:ext uri="{BB962C8B-B14F-4D97-AF65-F5344CB8AC3E}">
        <p14:creationId xmlns:p14="http://schemas.microsoft.com/office/powerpoint/2010/main" val="32362141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91F35D6-46E1-4D58-9B89-475478E4B500}"/>
              </a:ext>
            </a:extLst>
          </p:cNvPr>
          <p:cNvPicPr>
            <a:picLocks noChangeAspect="1"/>
          </p:cNvPicPr>
          <p:nvPr/>
        </p:nvPicPr>
        <p:blipFill>
          <a:blip r:embed="rId2"/>
          <a:stretch>
            <a:fillRect/>
          </a:stretch>
        </p:blipFill>
        <p:spPr>
          <a:xfrm>
            <a:off x="1050707" y="5144465"/>
            <a:ext cx="9821646" cy="895475"/>
          </a:xfrm>
          <a:prstGeom prst="rect">
            <a:avLst/>
          </a:prstGeom>
        </p:spPr>
      </p:pic>
      <p:sp>
        <p:nvSpPr>
          <p:cNvPr id="3" name="TextBox 2">
            <a:extLst>
              <a:ext uri="{FF2B5EF4-FFF2-40B4-BE49-F238E27FC236}">
                <a16:creationId xmlns:a16="http://schemas.microsoft.com/office/drawing/2014/main" id="{B40B814F-FBB2-46C7-980D-ECD821F42D7D}"/>
              </a:ext>
            </a:extLst>
          </p:cNvPr>
          <p:cNvSpPr txBox="1"/>
          <p:nvPr/>
        </p:nvSpPr>
        <p:spPr>
          <a:xfrm>
            <a:off x="0" y="184210"/>
            <a:ext cx="12192000" cy="584775"/>
          </a:xfrm>
          <a:prstGeom prst="rect">
            <a:avLst/>
          </a:prstGeom>
          <a:solidFill>
            <a:schemeClr val="accent1">
              <a:lumMod val="75000"/>
            </a:schemeClr>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rPr>
              <a:t>FAST and the NWS  Forecasting System</a:t>
            </a:r>
          </a:p>
        </p:txBody>
      </p:sp>
      <p:pic>
        <p:nvPicPr>
          <p:cNvPr id="6" name="Picture 5">
            <a:extLst>
              <a:ext uri="{FF2B5EF4-FFF2-40B4-BE49-F238E27FC236}">
                <a16:creationId xmlns:a16="http://schemas.microsoft.com/office/drawing/2014/main" id="{BA21DAA2-2B03-4AFA-AC12-158E8EB1A928}"/>
              </a:ext>
            </a:extLst>
          </p:cNvPr>
          <p:cNvPicPr>
            <a:picLocks noChangeAspect="1"/>
          </p:cNvPicPr>
          <p:nvPr/>
        </p:nvPicPr>
        <p:blipFill>
          <a:blip r:embed="rId3"/>
          <a:stretch>
            <a:fillRect/>
          </a:stretch>
        </p:blipFill>
        <p:spPr>
          <a:xfrm>
            <a:off x="972001" y="1265797"/>
            <a:ext cx="9602540" cy="2676899"/>
          </a:xfrm>
          <a:prstGeom prst="rect">
            <a:avLst/>
          </a:prstGeom>
        </p:spPr>
      </p:pic>
      <p:sp>
        <p:nvSpPr>
          <p:cNvPr id="13" name="TextBox 12">
            <a:extLst>
              <a:ext uri="{FF2B5EF4-FFF2-40B4-BE49-F238E27FC236}">
                <a16:creationId xmlns:a16="http://schemas.microsoft.com/office/drawing/2014/main" id="{472F6D4B-0A87-484C-A60C-211781AF5E42}"/>
              </a:ext>
            </a:extLst>
          </p:cNvPr>
          <p:cNvSpPr txBox="1"/>
          <p:nvPr/>
        </p:nvSpPr>
        <p:spPr>
          <a:xfrm>
            <a:off x="972001" y="4004738"/>
            <a:ext cx="5296305" cy="9233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FAST/srf_18hour_</a:t>
            </a:r>
            <a:r>
              <a:rPr kumimoji="0" lang="en-US" sz="1800" b="0" i="1" u="none" strike="noStrike" kern="1200" cap="none" spc="0" normalizeH="0" baseline="0" noProof="0" dirty="0">
                <a:ln>
                  <a:noFill/>
                </a:ln>
                <a:solidFill>
                  <a:srgbClr val="0070C0"/>
                </a:solidFill>
                <a:effectLst/>
                <a:uLnTx/>
                <a:uFillTx/>
                <a:latin typeface="Calibri" panose="020F0502020204030204"/>
                <a:ea typeface="+mn-ea"/>
                <a:cs typeface="+mn-cs"/>
              </a:rPr>
              <a:t>max_inundation_extent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FAST/srf_18hour_</a:t>
            </a:r>
            <a:r>
              <a:rPr kumimoji="0" lang="en-US" sz="1800" b="0" i="1" u="none" strike="noStrike" kern="1200" cap="none" spc="0" normalizeH="0" baseline="0" noProof="0" dirty="0">
                <a:ln>
                  <a:noFill/>
                </a:ln>
                <a:solidFill>
                  <a:srgbClr val="0070C0"/>
                </a:solidFill>
                <a:effectLst/>
                <a:uLnTx/>
                <a:uFillTx/>
                <a:latin typeface="Calibri" panose="020F0502020204030204"/>
                <a:ea typeface="+mn-ea"/>
                <a:cs typeface="+mn-cs"/>
              </a:rPr>
              <a:t>max_road_flooding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FAST/srf_18hour_</a:t>
            </a:r>
            <a:r>
              <a:rPr kumimoji="0" lang="en-US" sz="1800" b="0" i="1" u="none" strike="noStrike" kern="1200" cap="none" spc="0" normalizeH="0" baseline="0" noProof="0" dirty="0">
                <a:ln>
                  <a:noFill/>
                </a:ln>
                <a:solidFill>
                  <a:srgbClr val="0070C0"/>
                </a:solidFill>
                <a:effectLst/>
                <a:uLnTx/>
                <a:uFillTx/>
                <a:latin typeface="Calibri" panose="020F0502020204030204"/>
                <a:ea typeface="+mn-ea"/>
                <a:cs typeface="+mn-cs"/>
              </a:rPr>
              <a:t>bridge_warnings_time_profile</a:t>
            </a:r>
          </a:p>
        </p:txBody>
      </p:sp>
      <p:sp>
        <p:nvSpPr>
          <p:cNvPr id="14" name="Right Brace 13">
            <a:extLst>
              <a:ext uri="{FF2B5EF4-FFF2-40B4-BE49-F238E27FC236}">
                <a16:creationId xmlns:a16="http://schemas.microsoft.com/office/drawing/2014/main" id="{1DA4E118-EEAD-407E-B528-DD48380445C0}"/>
              </a:ext>
            </a:extLst>
          </p:cNvPr>
          <p:cNvSpPr/>
          <p:nvPr/>
        </p:nvSpPr>
        <p:spPr>
          <a:xfrm>
            <a:off x="7279340" y="4004738"/>
            <a:ext cx="175197" cy="1040621"/>
          </a:xfrm>
          <a:prstGeom prst="rightBrace">
            <a:avLst/>
          </a:prstGeom>
        </p:spPr>
        <p:style>
          <a:lnRef idx="1">
            <a:schemeClr val="accent5"/>
          </a:lnRef>
          <a:fillRef idx="0">
            <a:schemeClr val="accent5"/>
          </a:fillRef>
          <a:effectRef idx="0">
            <a:schemeClr val="accent5"/>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71417B1D-A52C-420C-9A13-2D133E7BE0D4}"/>
              </a:ext>
            </a:extLst>
          </p:cNvPr>
          <p:cNvSpPr txBox="1"/>
          <p:nvPr/>
        </p:nvSpPr>
        <p:spPr>
          <a:xfrm>
            <a:off x="7615902" y="4274751"/>
            <a:ext cx="3099182"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Short Range Forecasts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Calibri" panose="020F0502020204030204"/>
                <a:ea typeface="+mn-ea"/>
                <a:cs typeface="+mn-cs"/>
              </a:rPr>
              <a:t>(Maximum for 18 hours ahead)</a:t>
            </a:r>
          </a:p>
        </p:txBody>
      </p:sp>
      <p:sp>
        <p:nvSpPr>
          <p:cNvPr id="16" name="TextBox 15">
            <a:extLst>
              <a:ext uri="{FF2B5EF4-FFF2-40B4-BE49-F238E27FC236}">
                <a16:creationId xmlns:a16="http://schemas.microsoft.com/office/drawing/2014/main" id="{0D06908D-1286-4EBD-86FE-A2970611E84B}"/>
              </a:ext>
            </a:extLst>
          </p:cNvPr>
          <p:cNvSpPr txBox="1"/>
          <p:nvPr/>
        </p:nvSpPr>
        <p:spPr>
          <a:xfrm>
            <a:off x="7615902" y="2234914"/>
            <a:ext cx="329901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0C0"/>
                </a:solidFill>
                <a:effectLst/>
                <a:uLnTx/>
                <a:uFillTx/>
                <a:latin typeface="Calibri" panose="020F0502020204030204"/>
                <a:ea typeface="+mn-ea"/>
                <a:cs typeface="+mn-cs"/>
              </a:rPr>
              <a:t>Flows and Mapping from NOAA</a:t>
            </a:r>
          </a:p>
        </p:txBody>
      </p:sp>
      <p:sp>
        <p:nvSpPr>
          <p:cNvPr id="21" name="TextBox 20">
            <a:extLst>
              <a:ext uri="{FF2B5EF4-FFF2-40B4-BE49-F238E27FC236}">
                <a16:creationId xmlns:a16="http://schemas.microsoft.com/office/drawing/2014/main" id="{899FEFBC-6796-4A28-B7ED-92012622571D}"/>
              </a:ext>
            </a:extLst>
          </p:cNvPr>
          <p:cNvSpPr txBox="1"/>
          <p:nvPr/>
        </p:nvSpPr>
        <p:spPr>
          <a:xfrm>
            <a:off x="7573342" y="5018464"/>
            <a:ext cx="329901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0C0"/>
                </a:solidFill>
                <a:effectLst/>
                <a:uLnTx/>
                <a:uFillTx/>
                <a:latin typeface="Calibri" panose="020F0502020204030204"/>
                <a:ea typeface="+mn-ea"/>
                <a:cs typeface="+mn-cs"/>
              </a:rPr>
              <a:t>Flows and Mapping from NOAA</a:t>
            </a:r>
          </a:p>
        </p:txBody>
      </p:sp>
      <p:sp>
        <p:nvSpPr>
          <p:cNvPr id="26" name="TextBox 25">
            <a:extLst>
              <a:ext uri="{FF2B5EF4-FFF2-40B4-BE49-F238E27FC236}">
                <a16:creationId xmlns:a16="http://schemas.microsoft.com/office/drawing/2014/main" id="{8E7159C5-F548-4A82-9D64-5A60A8621139}"/>
              </a:ext>
            </a:extLst>
          </p:cNvPr>
          <p:cNvSpPr txBox="1"/>
          <p:nvPr/>
        </p:nvSpPr>
        <p:spPr>
          <a:xfrm>
            <a:off x="7515987" y="4004738"/>
            <a:ext cx="441603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0C0"/>
                </a:solidFill>
                <a:effectLst/>
                <a:uLnTx/>
                <a:uFillTx/>
                <a:latin typeface="Calibri" panose="020F0502020204030204"/>
                <a:ea typeface="+mn-ea"/>
                <a:cs typeface="+mn-cs"/>
              </a:rPr>
              <a:t>Flows from NOAA, mapping from TxDOT</a:t>
            </a:r>
          </a:p>
        </p:txBody>
      </p:sp>
      <p:sp>
        <p:nvSpPr>
          <p:cNvPr id="18" name="Rectangle 17">
            <a:extLst>
              <a:ext uri="{FF2B5EF4-FFF2-40B4-BE49-F238E27FC236}">
                <a16:creationId xmlns:a16="http://schemas.microsoft.com/office/drawing/2014/main" id="{1947B6D0-0C95-438C-ADBB-A58BA9585292}"/>
              </a:ext>
            </a:extLst>
          </p:cNvPr>
          <p:cNvSpPr/>
          <p:nvPr/>
        </p:nvSpPr>
        <p:spPr>
          <a:xfrm>
            <a:off x="860612" y="3969591"/>
            <a:ext cx="10910047" cy="1113397"/>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7" name="Picture 26">
            <a:extLst>
              <a:ext uri="{FF2B5EF4-FFF2-40B4-BE49-F238E27FC236}">
                <a16:creationId xmlns:a16="http://schemas.microsoft.com/office/drawing/2014/main" id="{A3D1C42B-F0C8-4EC0-832E-404A8BE9BE8A}"/>
              </a:ext>
            </a:extLst>
          </p:cNvPr>
          <p:cNvPicPr/>
          <p:nvPr/>
        </p:nvPicPr>
        <p:blipFill>
          <a:blip r:embed="rId4"/>
          <a:stretch>
            <a:fillRect/>
          </a:stretch>
        </p:blipFill>
        <p:spPr>
          <a:xfrm>
            <a:off x="5938944" y="4171021"/>
            <a:ext cx="1351620" cy="757047"/>
          </a:xfrm>
          <a:prstGeom prst="rect">
            <a:avLst/>
          </a:prstGeom>
        </p:spPr>
      </p:pic>
      <p:pic>
        <p:nvPicPr>
          <p:cNvPr id="28" name="Picture 27">
            <a:extLst>
              <a:ext uri="{FF2B5EF4-FFF2-40B4-BE49-F238E27FC236}">
                <a16:creationId xmlns:a16="http://schemas.microsoft.com/office/drawing/2014/main" id="{4FDFC9A6-7EF9-4265-AA55-1F1E61E318B0}"/>
              </a:ext>
            </a:extLst>
          </p:cNvPr>
          <p:cNvPicPr>
            <a:picLocks noChangeAspect="1"/>
          </p:cNvPicPr>
          <p:nvPr/>
        </p:nvPicPr>
        <p:blipFill>
          <a:blip r:embed="rId5"/>
          <a:stretch>
            <a:fillRect/>
          </a:stretch>
        </p:blipFill>
        <p:spPr>
          <a:xfrm>
            <a:off x="5977622" y="938186"/>
            <a:ext cx="2128187" cy="991920"/>
          </a:xfrm>
          <a:prstGeom prst="rect">
            <a:avLst/>
          </a:prstGeom>
        </p:spPr>
      </p:pic>
    </p:spTree>
    <p:extLst>
      <p:ext uri="{BB962C8B-B14F-4D97-AF65-F5344CB8AC3E}">
        <p14:creationId xmlns:p14="http://schemas.microsoft.com/office/powerpoint/2010/main" val="50662107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433D29-D682-DE34-22D2-C4EDEE3DDD7C}"/>
              </a:ext>
            </a:extLst>
          </p:cNvPr>
          <p:cNvSpPr txBox="1"/>
          <p:nvPr/>
        </p:nvSpPr>
        <p:spPr>
          <a:xfrm>
            <a:off x="-13700" y="282315"/>
            <a:ext cx="12192000" cy="584775"/>
          </a:xfrm>
          <a:prstGeom prst="rect">
            <a:avLst/>
          </a:prstGeom>
          <a:solidFill>
            <a:srgbClr val="2F5597"/>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rPr>
              <a:t>Parallel Considerations</a:t>
            </a:r>
          </a:p>
        </p:txBody>
      </p:sp>
      <p:pic>
        <p:nvPicPr>
          <p:cNvPr id="8" name="Picture 7">
            <a:extLst>
              <a:ext uri="{FF2B5EF4-FFF2-40B4-BE49-F238E27FC236}">
                <a16:creationId xmlns:a16="http://schemas.microsoft.com/office/drawing/2014/main" id="{B2660AAF-F250-4EA4-8DDD-57731034EA37}"/>
              </a:ext>
            </a:extLst>
          </p:cNvPr>
          <p:cNvPicPr>
            <a:picLocks noChangeAspect="1"/>
          </p:cNvPicPr>
          <p:nvPr/>
        </p:nvPicPr>
        <p:blipFill>
          <a:blip r:embed="rId2"/>
          <a:stretch>
            <a:fillRect/>
          </a:stretch>
        </p:blipFill>
        <p:spPr>
          <a:xfrm>
            <a:off x="787957" y="2469992"/>
            <a:ext cx="9790053" cy="4388008"/>
          </a:xfrm>
          <a:prstGeom prst="rect">
            <a:avLst/>
          </a:prstGeom>
        </p:spPr>
      </p:pic>
      <p:pic>
        <p:nvPicPr>
          <p:cNvPr id="9" name="Picture 8">
            <a:extLst>
              <a:ext uri="{FF2B5EF4-FFF2-40B4-BE49-F238E27FC236}">
                <a16:creationId xmlns:a16="http://schemas.microsoft.com/office/drawing/2014/main" id="{669CDB02-0504-4238-B957-86564F7D2FF0}"/>
              </a:ext>
            </a:extLst>
          </p:cNvPr>
          <p:cNvPicPr>
            <a:picLocks noChangeAspect="1"/>
          </p:cNvPicPr>
          <p:nvPr/>
        </p:nvPicPr>
        <p:blipFill>
          <a:blip r:embed="rId3"/>
          <a:stretch>
            <a:fillRect/>
          </a:stretch>
        </p:blipFill>
        <p:spPr>
          <a:xfrm>
            <a:off x="7045502" y="884717"/>
            <a:ext cx="4857981" cy="2416907"/>
          </a:xfrm>
          <a:prstGeom prst="rect">
            <a:avLst/>
          </a:prstGeom>
        </p:spPr>
      </p:pic>
      <p:sp>
        <p:nvSpPr>
          <p:cNvPr id="10" name="Title 1">
            <a:extLst>
              <a:ext uri="{FF2B5EF4-FFF2-40B4-BE49-F238E27FC236}">
                <a16:creationId xmlns:a16="http://schemas.microsoft.com/office/drawing/2014/main" id="{A6549CDD-1AEC-4544-9AEC-22FD9C33687E}"/>
              </a:ext>
            </a:extLst>
          </p:cNvPr>
          <p:cNvSpPr>
            <a:spLocks noGrp="1"/>
          </p:cNvSpPr>
          <p:nvPr>
            <p:ph type="title"/>
          </p:nvPr>
        </p:nvSpPr>
        <p:spPr>
          <a:xfrm>
            <a:off x="787958" y="730250"/>
            <a:ext cx="10515600" cy="1325563"/>
          </a:xfrm>
        </p:spPr>
        <p:txBody>
          <a:bodyPr/>
          <a:lstStyle/>
          <a:p>
            <a:r>
              <a:rPr lang="en-US" dirty="0"/>
              <a:t>NOAA </a:t>
            </a:r>
            <a:r>
              <a:rPr lang="en-US" dirty="0" err="1"/>
              <a:t>FIMPact</a:t>
            </a:r>
            <a:r>
              <a:rPr lang="en-US" dirty="0"/>
              <a:t> Services</a:t>
            </a:r>
          </a:p>
        </p:txBody>
      </p:sp>
      <p:sp>
        <p:nvSpPr>
          <p:cNvPr id="11" name="TextBox 10">
            <a:extLst>
              <a:ext uri="{FF2B5EF4-FFF2-40B4-BE49-F238E27FC236}">
                <a16:creationId xmlns:a16="http://schemas.microsoft.com/office/drawing/2014/main" id="{CB2198FD-2C58-40A9-854E-42E9575AF667}"/>
              </a:ext>
            </a:extLst>
          </p:cNvPr>
          <p:cNvSpPr txBox="1"/>
          <p:nvPr/>
        </p:nvSpPr>
        <p:spPr>
          <a:xfrm>
            <a:off x="5094853" y="3225949"/>
            <a:ext cx="512397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Compares predicted and measured stage height at USGS gauges </a:t>
            </a:r>
          </a:p>
        </p:txBody>
      </p:sp>
      <p:sp>
        <p:nvSpPr>
          <p:cNvPr id="12" name="TextBox 11">
            <a:extLst>
              <a:ext uri="{FF2B5EF4-FFF2-40B4-BE49-F238E27FC236}">
                <a16:creationId xmlns:a16="http://schemas.microsoft.com/office/drawing/2014/main" id="{419CEB2C-C9D1-4890-B408-95236437A3B4}"/>
              </a:ext>
            </a:extLst>
          </p:cNvPr>
          <p:cNvSpPr txBox="1"/>
          <p:nvPr/>
        </p:nvSpPr>
        <p:spPr>
          <a:xfrm>
            <a:off x="787958" y="1871147"/>
            <a:ext cx="786465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These services require permission from NOAA to be accessed</a:t>
            </a:r>
          </a:p>
        </p:txBody>
      </p:sp>
      <p:sp>
        <p:nvSpPr>
          <p:cNvPr id="13" name="Rectangle 12">
            <a:extLst>
              <a:ext uri="{FF2B5EF4-FFF2-40B4-BE49-F238E27FC236}">
                <a16:creationId xmlns:a16="http://schemas.microsoft.com/office/drawing/2014/main" id="{789A0CFB-5F31-4ECB-912B-FF84D3A20010}"/>
              </a:ext>
            </a:extLst>
          </p:cNvPr>
          <p:cNvSpPr/>
          <p:nvPr/>
        </p:nvSpPr>
        <p:spPr>
          <a:xfrm>
            <a:off x="3798276" y="4133257"/>
            <a:ext cx="3858567" cy="41198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23009D-6CAE-461A-A286-38D083DA071B}"/>
              </a:ext>
            </a:extLst>
          </p:cNvPr>
          <p:cNvSpPr/>
          <p:nvPr/>
        </p:nvSpPr>
        <p:spPr>
          <a:xfrm>
            <a:off x="3820048" y="4697638"/>
            <a:ext cx="2450124" cy="41198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6AA6A61-2C46-4C83-9AD0-C41F264ED93E}"/>
              </a:ext>
            </a:extLst>
          </p:cNvPr>
          <p:cNvSpPr/>
          <p:nvPr/>
        </p:nvSpPr>
        <p:spPr>
          <a:xfrm>
            <a:off x="3811675" y="5241920"/>
            <a:ext cx="2234083" cy="41198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46AF987-3F22-4CFF-B51B-372B47E566F4}"/>
              </a:ext>
            </a:extLst>
          </p:cNvPr>
          <p:cNvSpPr/>
          <p:nvPr/>
        </p:nvSpPr>
        <p:spPr>
          <a:xfrm>
            <a:off x="3833448" y="5806297"/>
            <a:ext cx="2085032" cy="41198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C3591490-105B-42B6-A8F6-E380630B6B9E}"/>
              </a:ext>
            </a:extLst>
          </p:cNvPr>
          <p:cNvPicPr>
            <a:picLocks noChangeAspect="1"/>
          </p:cNvPicPr>
          <p:nvPr/>
        </p:nvPicPr>
        <p:blipFill>
          <a:blip r:embed="rId4"/>
          <a:stretch>
            <a:fillRect/>
          </a:stretch>
        </p:blipFill>
        <p:spPr>
          <a:xfrm>
            <a:off x="8232187" y="4710630"/>
            <a:ext cx="2889886" cy="1468249"/>
          </a:xfrm>
          <a:prstGeom prst="rect">
            <a:avLst/>
          </a:prstGeom>
          <a:ln>
            <a:solidFill>
              <a:schemeClr val="accent1"/>
            </a:solidFill>
          </a:ln>
        </p:spPr>
      </p:pic>
      <p:cxnSp>
        <p:nvCxnSpPr>
          <p:cNvPr id="23" name="Straight Arrow Connector 22">
            <a:extLst>
              <a:ext uri="{FF2B5EF4-FFF2-40B4-BE49-F238E27FC236}">
                <a16:creationId xmlns:a16="http://schemas.microsoft.com/office/drawing/2014/main" id="{D1142E35-0D7E-4EB3-BC48-928CA952B0C6}"/>
              </a:ext>
            </a:extLst>
          </p:cNvPr>
          <p:cNvCxnSpPr>
            <a:cxnSpLocks/>
          </p:cNvCxnSpPr>
          <p:nvPr/>
        </p:nvCxnSpPr>
        <p:spPr>
          <a:xfrm>
            <a:off x="7586507" y="5444754"/>
            <a:ext cx="575344" cy="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9F6AA1D0-7807-41B2-8CA9-6FBE725092FB}"/>
              </a:ext>
            </a:extLst>
          </p:cNvPr>
          <p:cNvCxnSpPr>
            <a:cxnSpLocks/>
          </p:cNvCxnSpPr>
          <p:nvPr/>
        </p:nvCxnSpPr>
        <p:spPr>
          <a:xfrm flipH="1">
            <a:off x="5355771" y="3641447"/>
            <a:ext cx="371789" cy="49181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076673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1BC5A-4369-C38A-3F35-0A1EAC2841A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14390DF-05B6-507C-18C5-863F56744B6D}"/>
              </a:ext>
            </a:extLst>
          </p:cNvPr>
          <p:cNvSpPr txBox="1"/>
          <p:nvPr/>
        </p:nvSpPr>
        <p:spPr>
          <a:xfrm>
            <a:off x="0" y="2422585"/>
            <a:ext cx="12192000" cy="1815882"/>
          </a:xfrm>
          <a:prstGeom prst="rect">
            <a:avLst/>
          </a:prstGeom>
          <a:solidFill>
            <a:srgbClr val="C00000"/>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rPr>
              <a:t>Discussion</a:t>
            </a:r>
          </a:p>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p:txBody>
      </p:sp>
    </p:spTree>
    <p:extLst>
      <p:ext uri="{BB962C8B-B14F-4D97-AF65-F5344CB8AC3E}">
        <p14:creationId xmlns:p14="http://schemas.microsoft.com/office/powerpoint/2010/main" val="254519638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0C1D3-F5A6-9405-5F04-5D37F24A54F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D8C07A2-C834-42AC-8E9B-9F47FA81024B}"/>
              </a:ext>
            </a:extLst>
          </p:cNvPr>
          <p:cNvSpPr txBox="1"/>
          <p:nvPr/>
        </p:nvSpPr>
        <p:spPr>
          <a:xfrm>
            <a:off x="0" y="2422585"/>
            <a:ext cx="12192000" cy="1815882"/>
          </a:xfrm>
          <a:prstGeom prst="rect">
            <a:avLst/>
          </a:prstGeom>
          <a:solidFill>
            <a:srgbClr val="2F5597"/>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rPr>
              <a:t>Closing Comments</a:t>
            </a:r>
          </a:p>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p:txBody>
      </p:sp>
    </p:spTree>
    <p:extLst>
      <p:ext uri="{BB962C8B-B14F-4D97-AF65-F5344CB8AC3E}">
        <p14:creationId xmlns:p14="http://schemas.microsoft.com/office/powerpoint/2010/main" val="3113512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C20AE-D7AC-826D-D367-73B5BCC94EA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A3FE9D3-6BC6-69A4-36D6-CCC47C504AC4}"/>
              </a:ext>
            </a:extLst>
          </p:cNvPr>
          <p:cNvSpPr/>
          <p:nvPr/>
        </p:nvSpPr>
        <p:spPr>
          <a:xfrm>
            <a:off x="520700" y="905147"/>
            <a:ext cx="11245850" cy="5776807"/>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8AAE670-91D1-28ED-E9BF-A5599B52A18A}"/>
              </a:ext>
            </a:extLst>
          </p:cNvPr>
          <p:cNvSpPr txBox="1"/>
          <p:nvPr/>
        </p:nvSpPr>
        <p:spPr>
          <a:xfrm>
            <a:off x="3904203" y="948738"/>
            <a:ext cx="6382797" cy="1814471"/>
          </a:xfrm>
          <a:prstGeom prst="rect">
            <a:avLst/>
          </a:prstGeom>
          <a:noFill/>
        </p:spPr>
        <p:txBody>
          <a:bodyPr wrap="square">
            <a:spAutoFit/>
          </a:bodyPr>
          <a:lstStyle/>
          <a:p>
            <a:pPr marL="171450" marR="0" lvl="0" indent="-1714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US" sz="1400" b="0" i="0" u="none" strike="noStrike" kern="1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rPr>
              <a:t>Conducted training exercise / AUS &amp; HOU</a:t>
            </a:r>
          </a:p>
          <a:p>
            <a:pPr marL="628650" lvl="1" indent="-171450">
              <a:lnSpc>
                <a:spcPct val="115000"/>
              </a:lnSpc>
              <a:buFont typeface="Arial" panose="020B0604020202020204" pitchFamily="34" charset="0"/>
              <a:buChar char="•"/>
              <a:defRPr/>
            </a:pPr>
            <a:r>
              <a:rPr lang="en-US" sz="1400" i="1" kern="100" dirty="0">
                <a:latin typeface="Aptos" panose="020B0004020202020204" pitchFamily="34" charset="0"/>
                <a:ea typeface="Aptos" panose="020B0004020202020204" pitchFamily="34" charset="0"/>
                <a:cs typeface="Times New Roman" panose="02020603050405020304" pitchFamily="18" charset="0"/>
              </a:rPr>
              <a:t>AUS – Waco, San Antonio, Bastrop, SOC, Austin, Kerrville, H&amp;H</a:t>
            </a:r>
          </a:p>
          <a:p>
            <a:pPr marL="628650" lvl="1" indent="-171450">
              <a:lnSpc>
                <a:spcPct val="115000"/>
              </a:lnSpc>
              <a:buFont typeface="Arial" panose="020B0604020202020204" pitchFamily="34" charset="0"/>
              <a:buChar char="•"/>
              <a:defRPr/>
            </a:pPr>
            <a:r>
              <a:rPr lang="en-US" sz="1400" i="1" kern="100" dirty="0">
                <a:latin typeface="Aptos" panose="020B0004020202020204" pitchFamily="34" charset="0"/>
                <a:ea typeface="Aptos" panose="020B0004020202020204" pitchFamily="34" charset="0"/>
                <a:cs typeface="Times New Roman" panose="02020603050405020304" pitchFamily="18" charset="0"/>
              </a:rPr>
              <a:t>HOU - Houston,</a:t>
            </a:r>
            <a:r>
              <a:rPr lang="en-US" sz="1400" i="1" kern="100" dirty="0">
                <a:solidFill>
                  <a:srgbClr val="000000"/>
                </a:solidFill>
                <a:latin typeface="Aptos Display" panose="020B0004020202020204" pitchFamily="34" charset="0"/>
                <a:ea typeface="Aptos" panose="020B0004020202020204" pitchFamily="34" charset="0"/>
                <a:cs typeface="Aptos Display" panose="020B0004020202020204" pitchFamily="34" charset="0"/>
              </a:rPr>
              <a:t> Montgomery, Beaumont, Bryan, Yoakum</a:t>
            </a:r>
            <a:endParaRPr lang="en-US" sz="1400" kern="100" dirty="0">
              <a:latin typeface="Aptos" panose="020B0004020202020204" pitchFamily="34" charset="0"/>
              <a:ea typeface="Aptos" panose="020B0004020202020204" pitchFamily="34" charset="0"/>
              <a:cs typeface="Times New Roman" panose="02020603050405020304" pitchFamily="18" charset="0"/>
            </a:endParaRPr>
          </a:p>
          <a:p>
            <a:pPr marL="171450" lvl="0" indent="-171450">
              <a:lnSpc>
                <a:spcPct val="115000"/>
              </a:lnSpc>
              <a:buFont typeface="Arial" panose="020B0604020202020204" pitchFamily="34" charset="0"/>
              <a:buChar char="•"/>
              <a:defRPr/>
            </a:pPr>
            <a:r>
              <a:rPr lang="en-US" sz="1400" kern="100" dirty="0">
                <a:latin typeface="Aptos" panose="020B0004020202020204" pitchFamily="34" charset="0"/>
                <a:ea typeface="Aptos" panose="020B0004020202020204" pitchFamily="34" charset="0"/>
                <a:cs typeface="Times New Roman" panose="02020603050405020304" pitchFamily="18" charset="0"/>
              </a:rPr>
              <a:t>Complied feedback from AUS &amp; HOU</a:t>
            </a:r>
          </a:p>
          <a:p>
            <a:pPr marL="171450" marR="0" lvl="0" indent="-1714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US" sz="1400" kern="100" dirty="0">
                <a:latin typeface="Aptos" panose="020B0004020202020204" pitchFamily="34" charset="0"/>
                <a:ea typeface="Aptos" panose="020B0004020202020204" pitchFamily="34" charset="0"/>
                <a:cs typeface="Times New Roman" panose="02020603050405020304" pitchFamily="18" charset="0"/>
              </a:rPr>
              <a:t>Ft Worth (July 28</a:t>
            </a:r>
            <a:r>
              <a:rPr lang="en-US" sz="1400" kern="100" baseline="30000" dirty="0">
                <a:latin typeface="Aptos" panose="020B0004020202020204" pitchFamily="34" charset="0"/>
                <a:ea typeface="Aptos" panose="020B0004020202020204" pitchFamily="34" charset="0"/>
                <a:cs typeface="Times New Roman" panose="02020603050405020304" pitchFamily="18" charset="0"/>
              </a:rPr>
              <a:t>th</a:t>
            </a:r>
            <a:r>
              <a:rPr lang="en-US" sz="1400" kern="100" dirty="0">
                <a:latin typeface="Aptos" panose="020B0004020202020204" pitchFamily="34" charset="0"/>
                <a:ea typeface="Aptos" panose="020B0004020202020204" pitchFamily="34" charset="0"/>
                <a:cs typeface="Times New Roman" panose="02020603050405020304" pitchFamily="18" charset="0"/>
              </a:rPr>
              <a:t>) scheduled</a:t>
            </a:r>
          </a:p>
          <a:p>
            <a:pPr marL="171450" marR="0" lvl="0" indent="-1714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endParaRPr kumimoji="0" lang="en-US" sz="1400" b="0" i="0" u="none" strike="noStrike" kern="1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endParaRPr>
          </a:p>
          <a:p>
            <a:pPr marL="171450" marR="0" lvl="0" indent="-1714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endParaRPr kumimoji="0" lang="en-US" sz="1400" b="0" i="0" u="none" strike="noStrike" kern="1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DBCC0F03-543D-1D23-A86D-8C18EC00A05B}"/>
              </a:ext>
            </a:extLst>
          </p:cNvPr>
          <p:cNvSpPr txBox="1"/>
          <p:nvPr/>
        </p:nvSpPr>
        <p:spPr>
          <a:xfrm>
            <a:off x="0" y="184210"/>
            <a:ext cx="12192000" cy="584775"/>
          </a:xfrm>
          <a:prstGeom prst="rect">
            <a:avLst/>
          </a:prstGeom>
          <a:solidFill>
            <a:schemeClr val="accent1">
              <a:lumMod val="75000"/>
            </a:schemeClr>
          </a:solidFill>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rPr>
              <a:t>Project Management Plan Update – Oct 2025 to June 2026</a:t>
            </a:r>
          </a:p>
        </p:txBody>
      </p:sp>
      <p:sp>
        <p:nvSpPr>
          <p:cNvPr id="12" name="TextBox 11">
            <a:extLst>
              <a:ext uri="{FF2B5EF4-FFF2-40B4-BE49-F238E27FC236}">
                <a16:creationId xmlns:a16="http://schemas.microsoft.com/office/drawing/2014/main" id="{E9B56968-B54A-F894-C440-268C4AFF2BB0}"/>
              </a:ext>
            </a:extLst>
          </p:cNvPr>
          <p:cNvSpPr txBox="1"/>
          <p:nvPr/>
        </p:nvSpPr>
        <p:spPr>
          <a:xfrm>
            <a:off x="2240734" y="4345632"/>
            <a:ext cx="1668159"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u="none" strike="noStrike" kern="1200" cap="none" spc="0" normalizeH="0" baseline="0" noProof="0" dirty="0">
                <a:ln>
                  <a:noFill/>
                </a:ln>
                <a:effectLst/>
                <a:uLnTx/>
                <a:uFillTx/>
                <a:latin typeface="Calibri" panose="020F0502020204030204"/>
                <a:ea typeface="+mn-ea"/>
                <a:cs typeface="+mn-cs"/>
              </a:rPr>
              <a:t>Flood Decision Support Gauges </a:t>
            </a:r>
          </a:p>
        </p:txBody>
      </p:sp>
      <p:cxnSp>
        <p:nvCxnSpPr>
          <p:cNvPr id="16" name="Straight Connector 15">
            <a:extLst>
              <a:ext uri="{FF2B5EF4-FFF2-40B4-BE49-F238E27FC236}">
                <a16:creationId xmlns:a16="http://schemas.microsoft.com/office/drawing/2014/main" id="{56A8A827-1246-98B2-228F-F0CA394ACD3B}"/>
              </a:ext>
            </a:extLst>
          </p:cNvPr>
          <p:cNvCxnSpPr>
            <a:cxnSpLocks/>
          </p:cNvCxnSpPr>
          <p:nvPr/>
        </p:nvCxnSpPr>
        <p:spPr>
          <a:xfrm>
            <a:off x="1045029" y="2302484"/>
            <a:ext cx="10326545" cy="4040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BDFEB4A-9D3A-0BF8-1350-4DD7656CAEBA}"/>
              </a:ext>
            </a:extLst>
          </p:cNvPr>
          <p:cNvCxnSpPr>
            <a:cxnSpLocks/>
          </p:cNvCxnSpPr>
          <p:nvPr/>
        </p:nvCxnSpPr>
        <p:spPr>
          <a:xfrm>
            <a:off x="1045029" y="3195168"/>
            <a:ext cx="10360009"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A6961A9-15E6-DCE5-A2E6-3FB4DD2A521D}"/>
              </a:ext>
            </a:extLst>
          </p:cNvPr>
          <p:cNvCxnSpPr/>
          <p:nvPr/>
        </p:nvCxnSpPr>
        <p:spPr>
          <a:xfrm>
            <a:off x="730310" y="3988852"/>
            <a:ext cx="10618076"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E7F6552-76C0-579F-EBD5-948A46FBF90D}"/>
              </a:ext>
            </a:extLst>
          </p:cNvPr>
          <p:cNvCxnSpPr/>
          <p:nvPr/>
        </p:nvCxnSpPr>
        <p:spPr>
          <a:xfrm>
            <a:off x="730310" y="5432375"/>
            <a:ext cx="10618076"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A0704263-8376-00C9-4395-8CD8E2259EBE}"/>
              </a:ext>
            </a:extLst>
          </p:cNvPr>
          <p:cNvSpPr txBox="1"/>
          <p:nvPr/>
        </p:nvSpPr>
        <p:spPr>
          <a:xfrm>
            <a:off x="2240734" y="1375913"/>
            <a:ext cx="1668159"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Flood Map Services</a:t>
            </a:r>
          </a:p>
        </p:txBody>
      </p:sp>
      <p:sp>
        <p:nvSpPr>
          <p:cNvPr id="23" name="TextBox 22">
            <a:extLst>
              <a:ext uri="{FF2B5EF4-FFF2-40B4-BE49-F238E27FC236}">
                <a16:creationId xmlns:a16="http://schemas.microsoft.com/office/drawing/2014/main" id="{F8CCEAD7-F807-AD71-7C31-9418037D4648}"/>
              </a:ext>
            </a:extLst>
          </p:cNvPr>
          <p:cNvSpPr txBox="1"/>
          <p:nvPr/>
        </p:nvSpPr>
        <p:spPr>
          <a:xfrm>
            <a:off x="1989956" y="3242366"/>
            <a:ext cx="2102666"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Flood Transportation Geodatabase </a:t>
            </a:r>
          </a:p>
        </p:txBody>
      </p:sp>
      <p:sp>
        <p:nvSpPr>
          <p:cNvPr id="25" name="TextBox 24">
            <a:extLst>
              <a:ext uri="{FF2B5EF4-FFF2-40B4-BE49-F238E27FC236}">
                <a16:creationId xmlns:a16="http://schemas.microsoft.com/office/drawing/2014/main" id="{63A2ABCE-0930-F37D-A57F-F333B9CAFEF0}"/>
              </a:ext>
            </a:extLst>
          </p:cNvPr>
          <p:cNvSpPr txBox="1"/>
          <p:nvPr/>
        </p:nvSpPr>
        <p:spPr>
          <a:xfrm>
            <a:off x="2240734" y="2463772"/>
            <a:ext cx="1668159"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Flood Data Services</a:t>
            </a:r>
          </a:p>
        </p:txBody>
      </p:sp>
      <p:sp>
        <p:nvSpPr>
          <p:cNvPr id="26" name="TextBox 25">
            <a:extLst>
              <a:ext uri="{FF2B5EF4-FFF2-40B4-BE49-F238E27FC236}">
                <a16:creationId xmlns:a16="http://schemas.microsoft.com/office/drawing/2014/main" id="{C60B3FFD-0FE2-F4C7-E4F1-C35BAC649604}"/>
              </a:ext>
            </a:extLst>
          </p:cNvPr>
          <p:cNvSpPr txBox="1"/>
          <p:nvPr/>
        </p:nvSpPr>
        <p:spPr>
          <a:xfrm>
            <a:off x="824555" y="4200005"/>
            <a:ext cx="1169530" cy="923330"/>
          </a:xfrm>
          <a:prstGeom prst="rect">
            <a:avLst/>
          </a:prstGeom>
          <a:solidFill>
            <a:schemeClr val="accent6">
              <a:lumMod val="75000"/>
            </a:schemeClr>
          </a:solidFill>
        </p:spPr>
        <p:txBody>
          <a:bodyPr wrap="square" rtlCol="0">
            <a:spAutoFit/>
          </a:bodyPr>
          <a:lstStyle>
            <a:defPPr>
              <a:defRPr lang="en-US"/>
            </a:defPPr>
            <a:lvl1pPr algn="ctr">
              <a:defRPr sz="2400" b="1">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Gauges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8C7BFEA9-3E4A-8F92-1BDE-86CD819B4D8A}"/>
              </a:ext>
            </a:extLst>
          </p:cNvPr>
          <p:cNvSpPr txBox="1"/>
          <p:nvPr/>
        </p:nvSpPr>
        <p:spPr>
          <a:xfrm>
            <a:off x="2240734" y="5749777"/>
            <a:ext cx="1668159"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u="none" strike="noStrike" kern="1200" cap="none" spc="0" normalizeH="0" baseline="0" noProof="0" dirty="0">
                <a:ln>
                  <a:noFill/>
                </a:ln>
                <a:effectLst/>
                <a:uLnTx/>
                <a:uFillTx/>
                <a:latin typeface="Calibri" panose="020F0502020204030204"/>
                <a:ea typeface="+mn-ea"/>
                <a:cs typeface="+mn-cs"/>
              </a:rPr>
              <a:t>Forecast Data Analytics</a:t>
            </a:r>
          </a:p>
        </p:txBody>
      </p:sp>
      <p:sp>
        <p:nvSpPr>
          <p:cNvPr id="28" name="TextBox 27">
            <a:extLst>
              <a:ext uri="{FF2B5EF4-FFF2-40B4-BE49-F238E27FC236}">
                <a16:creationId xmlns:a16="http://schemas.microsoft.com/office/drawing/2014/main" id="{D83EB6CC-D8FF-412F-591F-7AA547EA6B06}"/>
              </a:ext>
            </a:extLst>
          </p:cNvPr>
          <p:cNvSpPr txBox="1"/>
          <p:nvPr/>
        </p:nvSpPr>
        <p:spPr>
          <a:xfrm>
            <a:off x="824555" y="5667933"/>
            <a:ext cx="1169530" cy="738664"/>
          </a:xfrm>
          <a:prstGeom prst="rect">
            <a:avLst/>
          </a:prstGeom>
          <a:solidFill>
            <a:schemeClr val="accent6">
              <a:lumMod val="75000"/>
            </a:schemeClr>
          </a:solidFill>
        </p:spPr>
        <p:txBody>
          <a:bodyPr wrap="square" rtlCol="0">
            <a:spAutoFit/>
          </a:bodyPr>
          <a:lstStyle>
            <a:defPPr>
              <a:defRPr lang="en-US"/>
            </a:defPPr>
            <a:lvl1pPr algn="ctr">
              <a:defRPr sz="2400" b="1">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Research</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AE82DF2F-7657-93AC-4BEF-330580F42559}"/>
              </a:ext>
            </a:extLst>
          </p:cNvPr>
          <p:cNvSpPr txBox="1"/>
          <p:nvPr/>
        </p:nvSpPr>
        <p:spPr>
          <a:xfrm>
            <a:off x="820426" y="1104246"/>
            <a:ext cx="1169530" cy="2708434"/>
          </a:xfrm>
          <a:prstGeom prst="rect">
            <a:avLst/>
          </a:prstGeom>
          <a:solidFill>
            <a:schemeClr val="accent6">
              <a:lumMod val="75000"/>
            </a:schemeClr>
          </a:solidFill>
        </p:spPr>
        <p:txBody>
          <a:bodyPr wrap="square" rtlCol="0">
            <a:spAutoFit/>
          </a:bodyPr>
          <a:lstStyle>
            <a:defPPr>
              <a:defRPr lang="en-US"/>
            </a:defPPr>
            <a:lvl1pPr algn="ctr">
              <a:defRPr sz="2400" b="1">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dirty="0">
              <a:solidFill>
                <a:prstClr val="white"/>
              </a:solidFill>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FAST Layers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dirty="0">
              <a:solidFill>
                <a:prstClr val="white"/>
              </a:solidFill>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dirty="0">
              <a:solidFill>
                <a:prstClr val="white"/>
              </a:solidFill>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dirty="0">
              <a:solidFill>
                <a:prstClr val="white"/>
              </a:solidFill>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1956754-63A5-628C-3AF8-D281502345CB}"/>
              </a:ext>
            </a:extLst>
          </p:cNvPr>
          <p:cNvSpPr txBox="1"/>
          <p:nvPr/>
        </p:nvSpPr>
        <p:spPr>
          <a:xfrm>
            <a:off x="3904203" y="2337479"/>
            <a:ext cx="6527074" cy="1112612"/>
          </a:xfrm>
          <a:prstGeom prst="rect">
            <a:avLst/>
          </a:prstGeom>
          <a:noFill/>
        </p:spPr>
        <p:txBody>
          <a:bodyPr wrap="square">
            <a:spAutoFit/>
          </a:bodyPr>
          <a:lstStyle/>
          <a:p>
            <a:pPr marL="171450" indent="-171450">
              <a:lnSpc>
                <a:spcPct val="115000"/>
              </a:lnSpc>
              <a:buFont typeface="Arial" panose="020B0604020202020204" pitchFamily="34" charset="0"/>
              <a:buChar char="•"/>
              <a:defRPr/>
            </a:pPr>
            <a:r>
              <a:rPr lang="en-US" sz="1400" kern="100" dirty="0">
                <a:latin typeface="Aptos" panose="020B0004020202020204" pitchFamily="34" charset="0"/>
                <a:cs typeface="Times New Roman" panose="02020603050405020304" pitchFamily="18" charset="0"/>
              </a:rPr>
              <a:t>Prepped FAST for training exercises</a:t>
            </a:r>
          </a:p>
          <a:p>
            <a:pPr marL="171450" indent="-171450">
              <a:lnSpc>
                <a:spcPct val="115000"/>
              </a:lnSpc>
              <a:buFont typeface="Arial" panose="020B0604020202020204" pitchFamily="34" charset="0"/>
              <a:buChar char="•"/>
              <a:defRPr/>
            </a:pPr>
            <a:r>
              <a:rPr lang="en-US" sz="1400" kern="100" dirty="0">
                <a:latin typeface="Aptos" panose="020B0004020202020204" pitchFamily="34" charset="0"/>
                <a:cs typeface="Times New Roman" panose="02020603050405020304" pitchFamily="18" charset="0"/>
              </a:rPr>
              <a:t>Created Landing Page</a:t>
            </a:r>
          </a:p>
          <a:p>
            <a:pPr marL="171450" indent="-171450">
              <a:lnSpc>
                <a:spcPct val="115000"/>
              </a:lnSpc>
              <a:buFont typeface="Arial" panose="020B0604020202020204" pitchFamily="34" charset="0"/>
              <a:buChar char="•"/>
              <a:defRPr/>
            </a:pPr>
            <a:r>
              <a:rPr lang="en-US" sz="1400" kern="100" dirty="0">
                <a:latin typeface="Aptos" panose="020B0004020202020204" pitchFamily="34" charset="0"/>
                <a:cs typeface="Times New Roman" panose="02020603050405020304" pitchFamily="18" charset="0"/>
              </a:rPr>
              <a:t>Refactored &amp; optimize FAST</a:t>
            </a:r>
          </a:p>
          <a:p>
            <a:pPr algn="ctr" fontAlgn="ctr"/>
            <a:endParaRPr lang="en-US" sz="1800" b="0" i="0" u="none" strike="noStrike" dirty="0">
              <a:solidFill>
                <a:srgbClr val="000000"/>
              </a:solidFill>
              <a:effectLst/>
              <a:latin typeface="Aptos Narrow" panose="020B0004020202020204" pitchFamily="34" charset="0"/>
            </a:endParaRPr>
          </a:p>
        </p:txBody>
      </p:sp>
      <p:sp>
        <p:nvSpPr>
          <p:cNvPr id="13" name="TextBox 12">
            <a:extLst>
              <a:ext uri="{FF2B5EF4-FFF2-40B4-BE49-F238E27FC236}">
                <a16:creationId xmlns:a16="http://schemas.microsoft.com/office/drawing/2014/main" id="{E325B245-37A7-0B1D-1197-E0BDD615D61E}"/>
              </a:ext>
            </a:extLst>
          </p:cNvPr>
          <p:cNvSpPr txBox="1"/>
          <p:nvPr/>
        </p:nvSpPr>
        <p:spPr>
          <a:xfrm>
            <a:off x="3904203" y="3358616"/>
            <a:ext cx="7942200" cy="307777"/>
          </a:xfrm>
          <a:prstGeom prst="rect">
            <a:avLst/>
          </a:prstGeom>
          <a:noFill/>
        </p:spPr>
        <p:txBody>
          <a:bodyPr wrap="square">
            <a:spAutoFit/>
          </a:bodyPr>
          <a:lstStyle/>
          <a:p>
            <a:pPr marL="174625" indent="-174625" fontAlgn="ctr">
              <a:buFont typeface="Arial" panose="020B0604020202020204" pitchFamily="34" charset="0"/>
              <a:buChar char="•"/>
            </a:pPr>
            <a:r>
              <a:rPr lang="en-US" sz="1400" dirty="0"/>
              <a:t>Recomputed all 25 Districts bridges by Oak Ridge </a:t>
            </a:r>
            <a:endParaRPr lang="en-US" sz="1400" dirty="0">
              <a:solidFill>
                <a:srgbClr val="000000"/>
              </a:solidFill>
              <a:latin typeface="Aptos Narrow" panose="020B0004020202020204" pitchFamily="34" charset="0"/>
            </a:endParaRPr>
          </a:p>
        </p:txBody>
      </p:sp>
      <p:sp>
        <p:nvSpPr>
          <p:cNvPr id="21" name="TextBox 20">
            <a:extLst>
              <a:ext uri="{FF2B5EF4-FFF2-40B4-BE49-F238E27FC236}">
                <a16:creationId xmlns:a16="http://schemas.microsoft.com/office/drawing/2014/main" id="{37328D67-1CF7-D5B6-8471-3517D290176C}"/>
              </a:ext>
            </a:extLst>
          </p:cNvPr>
          <p:cNvSpPr txBox="1"/>
          <p:nvPr/>
        </p:nvSpPr>
        <p:spPr>
          <a:xfrm>
            <a:off x="3904203" y="4014929"/>
            <a:ext cx="7942200" cy="1384995"/>
          </a:xfrm>
          <a:prstGeom prst="rect">
            <a:avLst/>
          </a:prstGeom>
          <a:noFill/>
        </p:spPr>
        <p:txBody>
          <a:bodyPr wrap="square">
            <a:spAutoFit/>
          </a:bodyPr>
          <a:lstStyle/>
          <a:p>
            <a:pPr marL="168275" indent="-168275">
              <a:buFont typeface="Arial" panose="020B0604020202020204" pitchFamily="34" charset="0"/>
              <a:buChar char="•"/>
            </a:pPr>
            <a:r>
              <a:rPr lang="en-US" sz="1400" kern="100" dirty="0">
                <a:latin typeface="Aptos" panose="020B0004020202020204" pitchFamily="34" charset="0"/>
                <a:cs typeface="Times New Roman" panose="02020603050405020304" pitchFamily="18" charset="0"/>
              </a:rPr>
              <a:t>O&amp;M of the 80 RQ-30 sites – routine field trips, run levels, and streamflow measurements​</a:t>
            </a:r>
          </a:p>
          <a:p>
            <a:pPr marL="168275" indent="-168275">
              <a:buFont typeface="Arial" panose="020B0604020202020204" pitchFamily="34" charset="0"/>
              <a:buChar char="•"/>
            </a:pPr>
            <a:r>
              <a:rPr lang="en-US" sz="1400" kern="100" dirty="0">
                <a:latin typeface="Aptos" panose="020B0004020202020204" pitchFamily="34" charset="0"/>
                <a:cs typeface="Times New Roman" panose="02020603050405020304" pitchFamily="18" charset="0"/>
              </a:rPr>
              <a:t>Data management and analysis of incoming sensor data – assess new approach and tools to improve efficiencies of gage calibration​</a:t>
            </a:r>
          </a:p>
          <a:p>
            <a:pPr marL="168275" indent="-168275">
              <a:buFont typeface="Arial" panose="020B0604020202020204" pitchFamily="34" charset="0"/>
              <a:buChar char="•"/>
            </a:pPr>
            <a:r>
              <a:rPr lang="en-US" sz="1400" kern="100" dirty="0">
                <a:latin typeface="Aptos" panose="020B0004020202020204" pitchFamily="34" charset="0"/>
                <a:cs typeface="Times New Roman" panose="02020603050405020304" pitchFamily="18" charset="0"/>
              </a:rPr>
              <a:t>Worked on installation of updated power-supply and secondary telemetry equipment at select sites</a:t>
            </a:r>
          </a:p>
          <a:p>
            <a:pPr marL="168275" indent="-168275" fontAlgn="base">
              <a:buFont typeface="Arial" panose="020B0604020202020204" pitchFamily="34" charset="0"/>
              <a:buChar char="•"/>
            </a:pPr>
            <a:r>
              <a:rPr lang="en-US" sz="1400" kern="100" dirty="0">
                <a:latin typeface="Aptos" panose="020B0004020202020204" pitchFamily="34" charset="0"/>
                <a:cs typeface="Times New Roman" panose="02020603050405020304" pitchFamily="18" charset="0"/>
              </a:rPr>
              <a:t>Completed assessment of RQ-30 sites to be added to the FDST and prepared the synthetic rating curve publication for submittal to the journal</a:t>
            </a:r>
          </a:p>
        </p:txBody>
      </p:sp>
      <p:sp>
        <p:nvSpPr>
          <p:cNvPr id="24" name="TextBox 23">
            <a:extLst>
              <a:ext uri="{FF2B5EF4-FFF2-40B4-BE49-F238E27FC236}">
                <a16:creationId xmlns:a16="http://schemas.microsoft.com/office/drawing/2014/main" id="{FA381579-E18F-B4DB-8971-E3F04AB7316D}"/>
              </a:ext>
            </a:extLst>
          </p:cNvPr>
          <p:cNvSpPr txBox="1"/>
          <p:nvPr/>
        </p:nvSpPr>
        <p:spPr>
          <a:xfrm>
            <a:off x="3904203" y="5616357"/>
            <a:ext cx="6527074" cy="877163"/>
          </a:xfrm>
          <a:prstGeom prst="rect">
            <a:avLst/>
          </a:prstGeom>
          <a:noFill/>
        </p:spPr>
        <p:txBody>
          <a:bodyPr wrap="square">
            <a:spAutoFit/>
          </a:bodyPr>
          <a:lstStyle/>
          <a:p>
            <a:pPr marL="174625" indent="-174625" fontAlgn="ctr">
              <a:buFont typeface="Arial" panose="020B0604020202020204" pitchFamily="34" charset="0"/>
              <a:buChar char="•"/>
            </a:pPr>
            <a:r>
              <a:rPr lang="en-US" sz="1400" dirty="0"/>
              <a:t>Forecasting accuracy assessment initiated and ongoing for entire FAST domain (Texas-Gulf Coast region)</a:t>
            </a:r>
          </a:p>
          <a:p>
            <a:pPr marL="174625" indent="-174625" fontAlgn="ctr">
              <a:buFont typeface="Arial" panose="020B0604020202020204" pitchFamily="34" charset="0"/>
              <a:buChar char="•"/>
            </a:pPr>
            <a:endParaRPr lang="en-US" sz="900" dirty="0"/>
          </a:p>
          <a:p>
            <a:pPr marL="174625" indent="-174625" fontAlgn="ctr">
              <a:buFont typeface="Arial" panose="020B0604020202020204" pitchFamily="34" charset="0"/>
              <a:buChar char="•"/>
            </a:pPr>
            <a:r>
              <a:rPr lang="en-US" sz="1400" dirty="0"/>
              <a:t>FAST rainfall-runoff model developed and tested across Texas Hill Country</a:t>
            </a:r>
            <a:endParaRPr lang="en-US" sz="1400" i="1" dirty="0">
              <a:solidFill>
                <a:srgbClr val="2F5597"/>
              </a:solidFill>
            </a:endParaRPr>
          </a:p>
        </p:txBody>
      </p:sp>
    </p:spTree>
    <p:extLst>
      <p:ext uri="{BB962C8B-B14F-4D97-AF65-F5344CB8AC3E}">
        <p14:creationId xmlns:p14="http://schemas.microsoft.com/office/powerpoint/2010/main" val="4139838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C0E4E54-6041-9D70-1432-776B626B4705}"/>
              </a:ext>
            </a:extLst>
          </p:cNvPr>
          <p:cNvSpPr txBox="1"/>
          <p:nvPr/>
        </p:nvSpPr>
        <p:spPr>
          <a:xfrm>
            <a:off x="0" y="2422585"/>
            <a:ext cx="12192000" cy="1815882"/>
          </a:xfrm>
          <a:prstGeom prst="rect">
            <a:avLst/>
          </a:prstGeom>
          <a:solidFill>
            <a:schemeClr val="accent1">
              <a:lumMod val="75000"/>
            </a:schemeClr>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lang="en-US" sz="3200" b="1" dirty="0">
              <a:solidFill>
                <a:prstClr val="white"/>
              </a:solidFill>
              <a:latin typeface="Aptos Display" panose="020B0004020202020204" pitchFamily="34" charset="0"/>
            </a:endParaRPr>
          </a:p>
          <a:p>
            <a:pPr marL="457200" marR="0" lvl="1" indent="0" algn="ctr" defTabSz="914400" rtl="0" eaLnBrk="1" fontAlgn="auto" latinLnBrk="0" hangingPunct="1">
              <a:lnSpc>
                <a:spcPct val="100000"/>
              </a:lnSpc>
              <a:spcBef>
                <a:spcPts val="0"/>
              </a:spcBef>
              <a:spcAft>
                <a:spcPts val="0"/>
              </a:spcAft>
              <a:buClrTx/>
              <a:buSzTx/>
              <a:buFontTx/>
              <a:buNone/>
              <a:tabLst/>
              <a:defRPr/>
            </a:pPr>
            <a:r>
              <a:rPr lang="en-US" sz="4800" b="1" dirty="0">
                <a:solidFill>
                  <a:prstClr val="white"/>
                </a:solidFill>
                <a:latin typeface="Aptos Display" panose="020B0004020202020204" pitchFamily="34" charset="0"/>
              </a:rPr>
              <a:t>FAST</a:t>
            </a:r>
          </a:p>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p:txBody>
      </p:sp>
    </p:spTree>
    <p:extLst>
      <p:ext uri="{BB962C8B-B14F-4D97-AF65-F5344CB8AC3E}">
        <p14:creationId xmlns:p14="http://schemas.microsoft.com/office/powerpoint/2010/main" val="9035737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11B6B-6A20-F553-3BE6-96DE20E746E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B543B2C-40F3-3117-1AD2-3D6C159F8DBB}"/>
              </a:ext>
            </a:extLst>
          </p:cNvPr>
          <p:cNvSpPr txBox="1"/>
          <p:nvPr/>
        </p:nvSpPr>
        <p:spPr>
          <a:xfrm>
            <a:off x="0" y="184210"/>
            <a:ext cx="12192000" cy="584775"/>
          </a:xfrm>
          <a:prstGeom prst="rect">
            <a:avLst/>
          </a:prstGeom>
          <a:solidFill>
            <a:schemeClr val="accent1">
              <a:lumMod val="75000"/>
            </a:schemeClr>
          </a:solidFill>
        </p:spPr>
        <p:txBody>
          <a:bodyPr wrap="square">
            <a:spAutoFit/>
          </a:bodyPr>
          <a:lstStyle/>
          <a:p>
            <a:pPr marL="457200" marR="0" lvl="1" indent="0" defTabSz="914400" rtl="0" eaLnBrk="1" fontAlgn="auto" latinLnBrk="0" hangingPunct="1">
              <a:lnSpc>
                <a:spcPct val="100000"/>
              </a:lnSpc>
              <a:spcBef>
                <a:spcPts val="0"/>
              </a:spcBef>
              <a:spcAft>
                <a:spcPts val="0"/>
              </a:spcAft>
              <a:buClrTx/>
              <a:buSzTx/>
              <a:buFontTx/>
              <a:buNone/>
              <a:tabLst/>
              <a:defRPr/>
            </a:pPr>
            <a:r>
              <a:rPr lang="en-US" sz="3200" b="1" dirty="0">
                <a:solidFill>
                  <a:prstClr val="white"/>
                </a:solidFill>
                <a:latin typeface="Aptos Display" panose="020B0004020202020204" pitchFamily="34" charset="0"/>
              </a:rPr>
              <a:t>What is FAST</a:t>
            </a:r>
          </a:p>
        </p:txBody>
      </p:sp>
      <p:sp>
        <p:nvSpPr>
          <p:cNvPr id="7" name="object 13">
            <a:extLst>
              <a:ext uri="{FF2B5EF4-FFF2-40B4-BE49-F238E27FC236}">
                <a16:creationId xmlns:a16="http://schemas.microsoft.com/office/drawing/2014/main" id="{F215983E-F0B9-08B5-00CD-FC1EB5E1D63F}"/>
              </a:ext>
            </a:extLst>
          </p:cNvPr>
          <p:cNvSpPr txBox="1"/>
          <p:nvPr/>
        </p:nvSpPr>
        <p:spPr>
          <a:xfrm>
            <a:off x="1228062" y="1711136"/>
            <a:ext cx="10414711" cy="3195929"/>
          </a:xfrm>
          <a:prstGeom prst="rect">
            <a:avLst/>
          </a:prstGeom>
        </p:spPr>
        <p:txBody>
          <a:bodyPr vert="horz" wrap="square" lIns="0" tIns="30788" rIns="0" bIns="0" rtlCol="0">
            <a:spAutoFit/>
          </a:bodyPr>
          <a:lstStyle/>
          <a:p>
            <a:pPr marL="30783" marR="475602">
              <a:lnSpc>
                <a:spcPct val="150000"/>
              </a:lnSpc>
              <a:spcBef>
                <a:spcPts val="24"/>
              </a:spcBef>
            </a:pPr>
            <a:r>
              <a:rPr lang="en-US" sz="2800" dirty="0">
                <a:cs typeface="Franklin Gothic Book"/>
              </a:rPr>
              <a:t>A website and service that gives predicted warnings and real-time updates about flooding on the Texas transportation network. </a:t>
            </a:r>
          </a:p>
          <a:p>
            <a:pPr marL="30783" marR="475602">
              <a:lnSpc>
                <a:spcPct val="150000"/>
              </a:lnSpc>
              <a:spcBef>
                <a:spcPts val="24"/>
              </a:spcBef>
            </a:pPr>
            <a:endParaRPr lang="en-US" sz="2800" dirty="0">
              <a:cs typeface="Franklin Gothic Book"/>
            </a:endParaRPr>
          </a:p>
          <a:p>
            <a:pPr marL="30783" marR="475602">
              <a:lnSpc>
                <a:spcPct val="150000"/>
              </a:lnSpc>
              <a:spcBef>
                <a:spcPts val="24"/>
              </a:spcBef>
            </a:pPr>
            <a:r>
              <a:rPr lang="en-US" sz="2800" i="1" dirty="0"/>
              <a:t>“An emergency response tool that helps TxDOT proactively plan for and respond to flood threats</a:t>
            </a:r>
            <a:r>
              <a:rPr lang="en-US" sz="2800" dirty="0"/>
              <a:t>.”</a:t>
            </a:r>
            <a:endParaRPr lang="en-US" sz="2800" dirty="0">
              <a:cs typeface="Franklin Gothic Book"/>
            </a:endParaRPr>
          </a:p>
        </p:txBody>
      </p:sp>
    </p:spTree>
    <p:extLst>
      <p:ext uri="{BB962C8B-B14F-4D97-AF65-F5344CB8AC3E}">
        <p14:creationId xmlns:p14="http://schemas.microsoft.com/office/powerpoint/2010/main" val="13152476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xdot-brand-template-microsoft-theme-clr-fonts-only-newgray">
  <a:themeElements>
    <a:clrScheme name="TxDOT Color Scheme with New Gray">
      <a:dk1>
        <a:srgbClr val="000000"/>
      </a:dk1>
      <a:lt1>
        <a:srgbClr val="FFFFFF"/>
      </a:lt1>
      <a:dk2>
        <a:srgbClr val="000000"/>
      </a:dk2>
      <a:lt2>
        <a:srgbClr val="DADEE5"/>
      </a:lt2>
      <a:accent1>
        <a:srgbClr val="0056A9"/>
      </a:accent1>
      <a:accent2>
        <a:srgbClr val="D90D0D"/>
      </a:accent2>
      <a:accent3>
        <a:srgbClr val="196533"/>
      </a:accent3>
      <a:accent4>
        <a:srgbClr val="5F0F40"/>
      </a:accent4>
      <a:accent5>
        <a:srgbClr val="002E69"/>
      </a:accent5>
      <a:accent6>
        <a:srgbClr val="333F48"/>
      </a:accent6>
      <a:hlink>
        <a:srgbClr val="0056A9"/>
      </a:hlink>
      <a:folHlink>
        <a:srgbClr val="5F0F40"/>
      </a:folHlink>
    </a:clrScheme>
    <a:fontScheme name="TxDOT Template fonts">
      <a:majorFont>
        <a:latin typeface="Verdana Bold"/>
        <a:ea typeface=""/>
        <a:cs typeface=""/>
      </a:majorFont>
      <a:minorFont>
        <a:latin typeface="Verdan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PP_ToolkitAD_Vert_QTR_TEMPL_CLR_OP2_R4.pptx" id="{6562E1B8-CABA-47BC-B298-7A714D1F96F5}" vid="{09FF7BF0-A8CB-45E4-87BA-1ACB9132689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2451</TotalTime>
  <Words>2887</Words>
  <Application>Microsoft Office PowerPoint</Application>
  <PresentationFormat>Widescreen</PresentationFormat>
  <Paragraphs>696</Paragraphs>
  <Slides>68</Slides>
  <Notes>41</Notes>
  <HiddenSlides>0</HiddenSlides>
  <MMClips>0</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68</vt:i4>
      </vt:variant>
    </vt:vector>
  </HeadingPairs>
  <TitlesOfParts>
    <vt:vector size="84" baseType="lpstr">
      <vt:lpstr>Aptos</vt:lpstr>
      <vt:lpstr>Aptos Display</vt:lpstr>
      <vt:lpstr>Aptos Narrow</vt:lpstr>
      <vt:lpstr>Arial</vt:lpstr>
      <vt:lpstr>Arial Black</vt:lpstr>
      <vt:lpstr>Arial Narrow</vt:lpstr>
      <vt:lpstr>Calibri</vt:lpstr>
      <vt:lpstr>Calibri Light</vt:lpstr>
      <vt:lpstr>Cambria Math</vt:lpstr>
      <vt:lpstr>Helvetica</vt:lpstr>
      <vt:lpstr>Symbol</vt:lpstr>
      <vt:lpstr>Verdana</vt:lpstr>
      <vt:lpstr>Verdana Bold</vt:lpstr>
      <vt:lpstr>Wingdings</vt:lpstr>
      <vt:lpstr>Office Theme</vt:lpstr>
      <vt:lpstr>txdot-brand-template-microsoft-theme-clr-fonts-only-newgray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NWS Public Flood Services</vt:lpstr>
      <vt:lpstr>PowerPoint Presentation</vt:lpstr>
      <vt:lpstr>NOAA FIMPact Services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Maidment, David R</dc:creator>
  <cp:lastModifiedBy>Maidment, David R</cp:lastModifiedBy>
  <cp:revision>160</cp:revision>
  <dcterms:created xsi:type="dcterms:W3CDTF">2025-03-06T19:44:48Z</dcterms:created>
  <dcterms:modified xsi:type="dcterms:W3CDTF">2026-07-10T02:25:19Z</dcterms:modified>
</cp:coreProperties>
</file>