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86" r:id="rId3"/>
    <p:sldId id="290" r:id="rId4"/>
    <p:sldId id="2147328985" r:id="rId5"/>
    <p:sldId id="2147328973" r:id="rId6"/>
    <p:sldId id="2147328978" r:id="rId7"/>
    <p:sldId id="2147328979" r:id="rId8"/>
    <p:sldId id="2147328980" r:id="rId9"/>
    <p:sldId id="257" r:id="rId10"/>
    <p:sldId id="6468" r:id="rId11"/>
    <p:sldId id="2147328981" r:id="rId12"/>
    <p:sldId id="2147328982" r:id="rId13"/>
    <p:sldId id="2147328983" r:id="rId14"/>
    <p:sldId id="21473289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4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13F4E-D79E-4CB1-A2B8-1179E54AC7BA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62950-B60B-40F8-A3DB-D3B2D9B65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EEA6B-8AEB-FE49-957A-F7895E7615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2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17604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7290011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KIS_Logo">
            <a:extLst>
              <a:ext uri="{FF2B5EF4-FFF2-40B4-BE49-F238E27FC236}">
                <a16:creationId xmlns:a16="http://schemas.microsoft.com/office/drawing/2014/main" id="{A53F4993-ED71-4BC2-06F8-5CBA34E9C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35699" y="2573867"/>
            <a:ext cx="5397131" cy="14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opic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KIS_Focus">
            <a:extLst>
              <a:ext uri="{FF2B5EF4-FFF2-40B4-BE49-F238E27FC236}">
                <a16:creationId xmlns:a16="http://schemas.microsoft.com/office/drawing/2014/main" id="{A00995C3-589B-30A5-16D5-15A99821EF63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505" t="-334" r="10632" b="3629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pic>
        <p:nvPicPr>
          <p:cNvPr id="4" name="!!KIS_Logo">
            <a:extLst>
              <a:ext uri="{FF2B5EF4-FFF2-40B4-BE49-F238E27FC236}">
                <a16:creationId xmlns:a16="http://schemas.microsoft.com/office/drawing/2014/main" id="{9E5AC018-966D-6230-6C62-ED57F8386D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36349" y="6196614"/>
            <a:ext cx="2512769" cy="407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E57B09-AFDA-3C60-D92C-7A87EFDB2F06}"/>
              </a:ext>
            </a:extLst>
          </p:cNvPr>
          <p:cNvSpPr txBox="1"/>
          <p:nvPr userDrawn="1"/>
        </p:nvSpPr>
        <p:spPr>
          <a:xfrm>
            <a:off x="14190133" y="340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09E4046B-D1BB-4230-B16F-6721310A1A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62604"/>
            <a:ext cx="9144000" cy="2387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30" name="Untertitel 2">
            <a:extLst>
              <a:ext uri="{FF2B5EF4-FFF2-40B4-BE49-F238E27FC236}">
                <a16:creationId xmlns:a16="http://schemas.microsoft.com/office/drawing/2014/main" id="{37A585BE-37F4-4E67-9449-A25A32D39F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Edit Master </a:t>
            </a:r>
            <a:r>
              <a:rPr lang="de-DE" dirty="0" err="1"/>
              <a:t>Subtitle</a:t>
            </a:r>
            <a:r>
              <a:rPr lang="de-DE" dirty="0"/>
              <a:t> Format </a:t>
            </a:r>
          </a:p>
        </p:txBody>
      </p:sp>
      <p:sp>
        <p:nvSpPr>
          <p:cNvPr id="31" name="Textplatzhalter 13">
            <a:extLst>
              <a:ext uri="{FF2B5EF4-FFF2-40B4-BE49-F238E27FC236}">
                <a16:creationId xmlns:a16="http://schemas.microsoft.com/office/drawing/2014/main" id="{DA7DC8E1-15C8-4F0F-9056-A5F46DC570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312" y="418067"/>
            <a:ext cx="5900461" cy="74453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22444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orient="horz" pos="4156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0CB1DA-804E-B5CE-65EF-D588E77BEE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1312" y="1297435"/>
            <a:ext cx="10515600" cy="43513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  <a:lvl2pPr>
              <a:lnSpc>
                <a:spcPct val="120000"/>
              </a:lnSpc>
              <a:defRPr sz="16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600"/>
            </a:lvl4pPr>
            <a:lvl5pPr>
              <a:lnSpc>
                <a:spcPct val="120000"/>
              </a:lnSpc>
              <a:defRPr sz="1600"/>
            </a:lvl5pPr>
          </a:lstStyle>
          <a:p>
            <a:pPr lvl="0"/>
            <a:r>
              <a:rPr lang="de-DE" dirty="0"/>
              <a:t>Edit Master Text Format</a:t>
            </a:r>
          </a:p>
          <a:p>
            <a:pPr lvl="1"/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 err="1"/>
              <a:t>third</a:t>
            </a:r>
            <a:r>
              <a:rPr lang="de-DE" dirty="0"/>
              <a:t> Ebene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Ebene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D8DC96-1935-DA0E-09E7-41902AE5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953E9F-83A5-4FB0-B7A8-C98401D7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pic>
        <p:nvPicPr>
          <p:cNvPr id="10" name="!!KISFOKUS">
            <a:extLst>
              <a:ext uri="{FF2B5EF4-FFF2-40B4-BE49-F238E27FC236}">
                <a16:creationId xmlns:a16="http://schemas.microsoft.com/office/drawing/2014/main" id="{48BBB6A5-6769-5DAE-F51E-456EDAA32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8A1DEB7-FC0F-EBF3-5436-7CA644D2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836613"/>
            <a:ext cx="10515600" cy="432118"/>
          </a:xfrm>
        </p:spPr>
        <p:txBody>
          <a:bodyPr>
            <a:no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de-DE" dirty="0"/>
              <a:t>Edit Master Title Format</a:t>
            </a:r>
          </a:p>
        </p:txBody>
      </p:sp>
      <p:pic>
        <p:nvPicPr>
          <p:cNvPr id="2" name="!!KIS_Logo">
            <a:extLst>
              <a:ext uri="{FF2B5EF4-FFF2-40B4-BE49-F238E27FC236}">
                <a16:creationId xmlns:a16="http://schemas.microsoft.com/office/drawing/2014/main" id="{BA01B518-6073-3451-2A8B-E84965DB6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5E58F204-A9F2-DAA9-8F15-408A83A4F579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3" name="!!KISFOKUS">
            <a:extLst>
              <a:ext uri="{FF2B5EF4-FFF2-40B4-BE49-F238E27FC236}">
                <a16:creationId xmlns:a16="http://schemas.microsoft.com/office/drawing/2014/main" id="{E7EBAFE1-EE00-8F33-0C4F-21B5C8E664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A16D11-3B09-8BA5-384F-6E4D982E165B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4BEE9273-0EF6-6C69-2609-46EC66534E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38258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0CB1DA-804E-B5CE-65EF-D588E77BEE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1312" y="836613"/>
            <a:ext cx="11407806" cy="4812160"/>
          </a:xfrm>
        </p:spPr>
        <p:txBody>
          <a:bodyPr numCol="2" spcCol="1080000" anchor="ctr" anchorCtr="1">
            <a:noAutofit/>
          </a:bodyPr>
          <a:lstStyle>
            <a:lvl1pPr marL="342900" indent="-342900">
              <a:lnSpc>
                <a:spcPct val="120000"/>
              </a:lnSpc>
              <a:spcBef>
                <a:spcPts val="2000"/>
              </a:spcBef>
              <a:buFont typeface="+mj-lt"/>
              <a:buAutoNum type="arabicPeriod"/>
              <a:defRPr sz="2000">
                <a:latin typeface="+mj-lt"/>
              </a:defRPr>
            </a:lvl1pPr>
            <a:lvl2pPr marL="360000" indent="0">
              <a:lnSpc>
                <a:spcPct val="120000"/>
              </a:lnSpc>
              <a:buFont typeface="+mj-lt"/>
              <a:buNone/>
              <a:defRPr sz="1400">
                <a:latin typeface="Outfit Medium" pitchFamily="2" charset="0"/>
              </a:defRPr>
            </a:lvl2pPr>
            <a:lvl3pPr marL="1257300" indent="-342900">
              <a:lnSpc>
                <a:spcPct val="12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2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2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de-DE" dirty="0"/>
              <a:t>Agenda-Main Entry</a:t>
            </a:r>
          </a:p>
          <a:p>
            <a:pPr lvl="1"/>
            <a:r>
              <a:rPr lang="de-DE" dirty="0"/>
              <a:t>Use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Agenda Main Entry (</a:t>
            </a:r>
            <a:r>
              <a:rPr lang="de-DE" dirty="0" err="1"/>
              <a:t>use</a:t>
            </a:r>
            <a:r>
              <a:rPr lang="de-DE" dirty="0"/>
              <a:t> Tab)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D8DC96-1935-DA0E-09E7-41902AE5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953E9F-83A5-4FB0-B7A8-C98401D7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pic>
        <p:nvPicPr>
          <p:cNvPr id="10" name="!!KISFOKUS">
            <a:extLst>
              <a:ext uri="{FF2B5EF4-FFF2-40B4-BE49-F238E27FC236}">
                <a16:creationId xmlns:a16="http://schemas.microsoft.com/office/drawing/2014/main" id="{48BBB6A5-6769-5DAE-F51E-456EDAA32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pic>
        <p:nvPicPr>
          <p:cNvPr id="2" name="!!KIS_Logo">
            <a:extLst>
              <a:ext uri="{FF2B5EF4-FFF2-40B4-BE49-F238E27FC236}">
                <a16:creationId xmlns:a16="http://schemas.microsoft.com/office/drawing/2014/main" id="{BA01B518-6073-3451-2A8B-E84965DB6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5E58F204-A9F2-DAA9-8F15-408A83A4F579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3" name="!!KISFOKUS">
            <a:extLst>
              <a:ext uri="{FF2B5EF4-FFF2-40B4-BE49-F238E27FC236}">
                <a16:creationId xmlns:a16="http://schemas.microsoft.com/office/drawing/2014/main" id="{E7EBAFE1-EE00-8F33-0C4F-21B5C8E664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A16D11-3B09-8BA5-384F-6E4D982E165B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13BD5F-87D4-09ED-39E8-A5823E504419}"/>
              </a:ext>
            </a:extLst>
          </p:cNvPr>
          <p:cNvSpPr txBox="1"/>
          <p:nvPr userDrawn="1"/>
        </p:nvSpPr>
        <p:spPr>
          <a:xfrm>
            <a:off x="341312" y="305469"/>
            <a:ext cx="1121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schemeClr val="accent6"/>
                </a:solidFill>
                <a:latin typeface="+mj-lt"/>
              </a:rPr>
              <a:t>/Agenda</a:t>
            </a:r>
            <a:endParaRPr lang="de-D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FCA43-878D-4DFA-3227-C98D326665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811" y="2952043"/>
            <a:ext cx="10515600" cy="2458115"/>
          </a:xfrm>
        </p:spPr>
        <p:txBody>
          <a:bodyPr anchor="t" anchorCtr="0">
            <a:noAutofit/>
          </a:bodyPr>
          <a:lstStyle>
            <a:lvl1pPr>
              <a:defRPr sz="60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C374B2-D914-24C5-9B6D-DBD3794ED3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4811" y="1548062"/>
            <a:ext cx="10515600" cy="996156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Edit Master Text Format</a:t>
            </a:r>
          </a:p>
        </p:txBody>
      </p:sp>
      <p:pic>
        <p:nvPicPr>
          <p:cNvPr id="8" name="!!KIS_Logo">
            <a:extLst>
              <a:ext uri="{FF2B5EF4-FFF2-40B4-BE49-F238E27FC236}">
                <a16:creationId xmlns:a16="http://schemas.microsoft.com/office/drawing/2014/main" id="{1FF2EE7E-8831-20CF-7BE8-4842AAD5CB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E0C31B48-7DA0-ECE1-80B3-4D685072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20" name="!!KISFOKUS">
            <a:extLst>
              <a:ext uri="{FF2B5EF4-FFF2-40B4-BE49-F238E27FC236}">
                <a16:creationId xmlns:a16="http://schemas.microsoft.com/office/drawing/2014/main" id="{31A72884-BB51-1D8A-2DD8-E236679140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5CC9A0E6-1B1C-C0B1-7671-4EC0237F0801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2" name="!!KISFOKUS">
            <a:extLst>
              <a:ext uri="{FF2B5EF4-FFF2-40B4-BE49-F238E27FC236}">
                <a16:creationId xmlns:a16="http://schemas.microsoft.com/office/drawing/2014/main" id="{A2D4DBFF-933D-A8F1-37B3-F3E07A9165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E90DFD-71E4-1A5B-2B3C-3F1FA011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8704048D-129E-9756-A1A0-51276AE58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17560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orient="horz" pos="18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2D6CC8-BB3E-D79A-E377-606428C1517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5011" y="1603684"/>
            <a:ext cx="5487618" cy="3902822"/>
          </a:xfrm>
        </p:spPr>
        <p:txBody>
          <a:bodyPr>
            <a:noAutofit/>
          </a:bodyPr>
          <a:lstStyle>
            <a:lvl1pPr marL="176213" indent="-176213">
              <a:lnSpc>
                <a:spcPct val="120000"/>
              </a:lnSpc>
              <a:defRPr sz="2000"/>
            </a:lvl1pPr>
            <a:lvl2pPr marL="628650" indent="-171450">
              <a:lnSpc>
                <a:spcPct val="120000"/>
              </a:lnSpc>
              <a:defRPr sz="2000"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de-DE" dirty="0"/>
              <a:t>Edit Master Text Format</a:t>
            </a:r>
          </a:p>
          <a:p>
            <a:pPr lvl="1"/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FE2DBD-AF25-4645-9907-C428C8A0B54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59373" y="1603684"/>
            <a:ext cx="5371250" cy="3902822"/>
          </a:xfrm>
        </p:spPr>
        <p:txBody>
          <a:bodyPr>
            <a:noAutofit/>
          </a:bodyPr>
          <a:lstStyle>
            <a:lvl1pPr marL="176213" indent="-176213">
              <a:lnSpc>
                <a:spcPct val="120000"/>
              </a:lnSpc>
              <a:defRPr sz="2000"/>
            </a:lvl1pPr>
            <a:lvl2pPr marL="628650" indent="-171450">
              <a:lnSpc>
                <a:spcPct val="120000"/>
              </a:lnSpc>
              <a:defRPr sz="2000"/>
            </a:lvl2pPr>
            <a:lvl3pPr marL="1079500" indent="-165100">
              <a:lnSpc>
                <a:spcPct val="120000"/>
              </a:lnSpc>
              <a:defRPr/>
            </a:lvl3pPr>
            <a:lvl4pPr marL="1524000" indent="-152400"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de-DE" dirty="0"/>
              <a:t>Edit Master Text Format</a:t>
            </a:r>
          </a:p>
          <a:p>
            <a:pPr lvl="1"/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 err="1"/>
              <a:t>third</a:t>
            </a:r>
            <a:r>
              <a:rPr lang="de-DE" dirty="0"/>
              <a:t> Ebene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Ebene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8" name="!!KIS_Logo">
            <a:extLst>
              <a:ext uri="{FF2B5EF4-FFF2-40B4-BE49-F238E27FC236}">
                <a16:creationId xmlns:a16="http://schemas.microsoft.com/office/drawing/2014/main" id="{0204DFCA-D136-EE38-F4AA-81335AC95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873FE55B-E473-6898-8E8C-06733DCB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21" name="!!KISFOKUS">
            <a:extLst>
              <a:ext uri="{FF2B5EF4-FFF2-40B4-BE49-F238E27FC236}">
                <a16:creationId xmlns:a16="http://schemas.microsoft.com/office/drawing/2014/main" id="{BC6D7051-41B3-7479-6673-E21DCEE25A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F475DBD-4F41-2871-866F-C0771575813B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3" name="!!KISFOKUS">
            <a:extLst>
              <a:ext uri="{FF2B5EF4-FFF2-40B4-BE49-F238E27FC236}">
                <a16:creationId xmlns:a16="http://schemas.microsoft.com/office/drawing/2014/main" id="{2F1C63DA-2FFD-5673-85E8-21592F1D5D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25C662A-35CD-3CC3-25D1-EDA3001D8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836613"/>
            <a:ext cx="10515600" cy="43211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CBBEB63-501F-99E1-03F8-FF093877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C994EEA-20C8-EF6A-4AE3-063F6B5379C3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72334E3-6135-2E2B-7AF9-2DC294FA1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33820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pos="3681">
          <p15:clr>
            <a:srgbClr val="FBAE40"/>
          </p15:clr>
        </p15:guide>
        <p15:guide id="3" pos="399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KIS_Logo">
            <a:extLst>
              <a:ext uri="{FF2B5EF4-FFF2-40B4-BE49-F238E27FC236}">
                <a16:creationId xmlns:a16="http://schemas.microsoft.com/office/drawing/2014/main" id="{507CD1D7-A5AC-DE56-E48B-2DB8AEA5A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818237A8-C18A-A4AB-0189-EC2C79645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19" name="!!KISFOKUS">
            <a:extLst>
              <a:ext uri="{FF2B5EF4-FFF2-40B4-BE49-F238E27FC236}">
                <a16:creationId xmlns:a16="http://schemas.microsoft.com/office/drawing/2014/main" id="{E6D24126-3760-3536-4FFD-04786C0201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306D6C3C-EB24-E007-613A-9087CEE5106A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1" name="!!KISFOKUS">
            <a:extLst>
              <a:ext uri="{FF2B5EF4-FFF2-40B4-BE49-F238E27FC236}">
                <a16:creationId xmlns:a16="http://schemas.microsoft.com/office/drawing/2014/main" id="{7C65E63F-441D-B5FA-EEC1-B446EAB08D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E7A3C8-E8A4-C5E0-D228-1BF25651F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836613"/>
            <a:ext cx="10515600" cy="43211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D8284D1-A971-E1BD-D6E0-DC61E87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C196BA5-B7CD-3819-F777-1DC5962959FC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32C22CC6-9347-21C2-F617-B517C65D6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29768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KIS_Logo">
            <a:extLst>
              <a:ext uri="{FF2B5EF4-FFF2-40B4-BE49-F238E27FC236}">
                <a16:creationId xmlns:a16="http://schemas.microsoft.com/office/drawing/2014/main" id="{AA655AFC-1107-2626-6D49-D8866E9D2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59DFC00E-9B26-6E89-B827-0DD268BA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18" name="!!KISFOKUS">
            <a:extLst>
              <a:ext uri="{FF2B5EF4-FFF2-40B4-BE49-F238E27FC236}">
                <a16:creationId xmlns:a16="http://schemas.microsoft.com/office/drawing/2014/main" id="{3554C084-BB97-7F3D-2FED-B5B42776FB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F2A8473F-A40A-0F3E-D578-A632D756A1D7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0" name="!!KISFOKUS">
            <a:extLst>
              <a:ext uri="{FF2B5EF4-FFF2-40B4-BE49-F238E27FC236}">
                <a16:creationId xmlns:a16="http://schemas.microsoft.com/office/drawing/2014/main" id="{F37B2471-49F7-3B70-9E4F-8CA8DBBCF9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07662A85-F50F-819F-0D8A-1951C4F7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4ED6A27-0D64-D155-72D3-BE89102BD02B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6F19BEF3-55FD-D15D-F965-A42F48288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16392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1399221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BC5F7-2CFC-EB82-311A-4F19A6836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457200"/>
            <a:ext cx="4585795" cy="1335505"/>
          </a:xfrm>
        </p:spPr>
        <p:txBody>
          <a:bodyPr anchor="b">
            <a:noAutofit/>
          </a:bodyPr>
          <a:lstStyle>
            <a:lvl1pPr>
              <a:defRPr sz="24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97C1FC-EDEF-FD81-8103-6BA6C75D7E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565930" cy="4873625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diagram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328EB9-C8A2-A71F-4FB4-DD9E8EE956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3423" y="2057400"/>
            <a:ext cx="4583684" cy="3811588"/>
          </a:xfrm>
        </p:spPr>
        <p:txBody>
          <a:bodyPr>
            <a:noAutofit/>
          </a:bodyPr>
          <a:lstStyle>
            <a:lvl1pPr marL="176213" indent="-176213">
              <a:lnSpc>
                <a:spcPct val="120000"/>
              </a:lnSpc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Edit Master Text Format</a:t>
            </a:r>
          </a:p>
        </p:txBody>
      </p:sp>
      <p:pic>
        <p:nvPicPr>
          <p:cNvPr id="14" name="!!KIS_Logo">
            <a:extLst>
              <a:ext uri="{FF2B5EF4-FFF2-40B4-BE49-F238E27FC236}">
                <a16:creationId xmlns:a16="http://schemas.microsoft.com/office/drawing/2014/main" id="{F9FAC932-27DF-C846-7288-9CA713F0E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970DB03D-241F-337D-C084-E5380166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21" name="!!KISFOKUS">
            <a:extLst>
              <a:ext uri="{FF2B5EF4-FFF2-40B4-BE49-F238E27FC236}">
                <a16:creationId xmlns:a16="http://schemas.microsoft.com/office/drawing/2014/main" id="{50CD3A74-2891-F1BA-E967-5339F6541B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FF0917CF-052E-B74E-B152-565459ABB98E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3" name="!!KISFOKUS">
            <a:extLst>
              <a:ext uri="{FF2B5EF4-FFF2-40B4-BE49-F238E27FC236}">
                <a16:creationId xmlns:a16="http://schemas.microsoft.com/office/drawing/2014/main" id="{F7C2D29B-82E6-48D1-B696-5BF14DD035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7241582-8704-2ABD-DEF3-5E407AD9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F23015-DC36-44F7-ECC3-6D49B423F1B1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D30A3AE7-9789-A204-47D8-46EE38245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6974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139">
          <p15:clr>
            <a:srgbClr val="FBAE40"/>
          </p15:clr>
        </p15:guide>
        <p15:guide id="3" pos="311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BC5F7-2CFC-EB82-311A-4F19A6836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457200"/>
            <a:ext cx="4585795" cy="1335505"/>
          </a:xfrm>
        </p:spPr>
        <p:txBody>
          <a:bodyPr anchor="b">
            <a:noAutofit/>
          </a:bodyPr>
          <a:lstStyle>
            <a:lvl1pPr>
              <a:defRPr sz="24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97C1FC-EDEF-FD81-8103-6BA6C75D7E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565930" cy="4873625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diagram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328EB9-C8A2-A71F-4FB4-DD9E8EE956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3423" y="2057400"/>
            <a:ext cx="4583684" cy="381158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Edit Master Text Format</a:t>
            </a:r>
          </a:p>
        </p:txBody>
      </p:sp>
      <p:pic>
        <p:nvPicPr>
          <p:cNvPr id="14" name="!!KIS_Logo">
            <a:extLst>
              <a:ext uri="{FF2B5EF4-FFF2-40B4-BE49-F238E27FC236}">
                <a16:creationId xmlns:a16="http://schemas.microsoft.com/office/drawing/2014/main" id="{F9FAC932-27DF-C846-7288-9CA713F0E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970DB03D-241F-337D-C084-E5380166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21" name="!!KISFOKUS">
            <a:extLst>
              <a:ext uri="{FF2B5EF4-FFF2-40B4-BE49-F238E27FC236}">
                <a16:creationId xmlns:a16="http://schemas.microsoft.com/office/drawing/2014/main" id="{50CD3A74-2891-F1BA-E967-5339F6541B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FF0917CF-052E-B74E-B152-565459ABB98E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3" name="!!KISFOKUS">
            <a:extLst>
              <a:ext uri="{FF2B5EF4-FFF2-40B4-BE49-F238E27FC236}">
                <a16:creationId xmlns:a16="http://schemas.microsoft.com/office/drawing/2014/main" id="{F7C2D29B-82E6-48D1-B696-5BF14DD035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7241582-8704-2ABD-DEF3-5E407AD9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F23015-DC36-44F7-ECC3-6D49B423F1B1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D30A3AE7-9789-A204-47D8-46EE38245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31645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139">
          <p15:clr>
            <a:srgbClr val="FBAE40"/>
          </p15:clr>
        </p15:guide>
        <p15:guide id="3" pos="31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E2D844-6075-F94F-6C6E-B1FB0E463F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565930" cy="487362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Insert </a:t>
            </a:r>
            <a:r>
              <a:rPr lang="de-DE" dirty="0" err="1"/>
              <a:t>picture</a:t>
            </a:r>
            <a:endParaRPr lang="de-DE" dirty="0"/>
          </a:p>
        </p:txBody>
      </p:sp>
      <p:pic>
        <p:nvPicPr>
          <p:cNvPr id="14" name="!!KIS_Logo">
            <a:extLst>
              <a:ext uri="{FF2B5EF4-FFF2-40B4-BE49-F238E27FC236}">
                <a16:creationId xmlns:a16="http://schemas.microsoft.com/office/drawing/2014/main" id="{C7A34A31-259A-CCC3-164C-E2AB80F8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649BE977-A390-097F-1E4E-27B498E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457200"/>
            <a:ext cx="4585795" cy="1335505"/>
          </a:xfrm>
        </p:spPr>
        <p:txBody>
          <a:bodyPr anchor="b">
            <a:noAutofit/>
          </a:bodyPr>
          <a:lstStyle>
            <a:lvl1pPr>
              <a:defRPr sz="24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3FEA9D2D-3B9C-6360-C577-32A1BBB33F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3423" y="2057400"/>
            <a:ext cx="4583684" cy="3811588"/>
          </a:xfrm>
        </p:spPr>
        <p:txBody>
          <a:bodyPr/>
          <a:lstStyle>
            <a:lvl1pPr marL="176213" indent="-176213">
              <a:lnSpc>
                <a:spcPct val="120000"/>
              </a:lnSpc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Edit Master Text Format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3D5B9FEF-6092-CD64-83BE-16B48653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22" name="!!KISFOKUS">
            <a:extLst>
              <a:ext uri="{FF2B5EF4-FFF2-40B4-BE49-F238E27FC236}">
                <a16:creationId xmlns:a16="http://schemas.microsoft.com/office/drawing/2014/main" id="{1A047C4A-4BE9-803F-AA2A-0156CF472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3EA47C63-9324-CC0C-BBD3-EDD74C7071D3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4" name="!!KISFOKUS">
            <a:extLst>
              <a:ext uri="{FF2B5EF4-FFF2-40B4-BE49-F238E27FC236}">
                <a16:creationId xmlns:a16="http://schemas.microsoft.com/office/drawing/2014/main" id="{821902F5-81C9-38C5-68B6-BE7DAE8F0E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46910A9-37D8-FAEC-AD54-B023DFCE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4ECF54-4C50-7029-6D12-9460C6DD00FB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B14518C4-7026-AA89-5375-EBA80330C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14260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1298">
          <p15:clr>
            <a:srgbClr val="FBAE40"/>
          </p15:clr>
        </p15:guide>
        <p15:guide id="3" pos="31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E2D844-6075-F94F-6C6E-B1FB0E463F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565930" cy="487362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Insert </a:t>
            </a:r>
            <a:r>
              <a:rPr lang="de-DE" dirty="0" err="1"/>
              <a:t>picture</a:t>
            </a:r>
            <a:endParaRPr lang="de-DE" dirty="0"/>
          </a:p>
        </p:txBody>
      </p:sp>
      <p:pic>
        <p:nvPicPr>
          <p:cNvPr id="14" name="!!KIS_Logo">
            <a:extLst>
              <a:ext uri="{FF2B5EF4-FFF2-40B4-BE49-F238E27FC236}">
                <a16:creationId xmlns:a16="http://schemas.microsoft.com/office/drawing/2014/main" id="{C7A34A31-259A-CCC3-164C-E2AB80F8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7162" y="6332962"/>
            <a:ext cx="1671956" cy="27112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649BE977-A390-097F-1E4E-27B498E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312" y="457200"/>
            <a:ext cx="4585795" cy="1335505"/>
          </a:xfrm>
        </p:spPr>
        <p:txBody>
          <a:bodyPr anchor="b">
            <a:noAutofit/>
          </a:bodyPr>
          <a:lstStyle>
            <a:lvl1pPr>
              <a:defRPr sz="2400"/>
            </a:lvl1pPr>
          </a:lstStyle>
          <a:p>
            <a:r>
              <a:rPr lang="de-DE" dirty="0"/>
              <a:t>Edit Master Title Format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3FEA9D2D-3B9C-6360-C577-32A1BBB33F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3423" y="2057400"/>
            <a:ext cx="4583684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Edit Master Text Format</a:t>
            </a:r>
          </a:p>
        </p:txBody>
      </p: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3D5B9FEF-6092-CD64-83BE-16B48653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680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22" name="!!KISFOKUS">
            <a:extLst>
              <a:ext uri="{FF2B5EF4-FFF2-40B4-BE49-F238E27FC236}">
                <a16:creationId xmlns:a16="http://schemas.microsoft.com/office/drawing/2014/main" id="{1A047C4A-4BE9-803F-AA2A-0156CF472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113" y="6494764"/>
            <a:ext cx="167566" cy="145332"/>
          </a:xfrm>
          <a:prstGeom prst="rect">
            <a:avLst/>
          </a:prstGeom>
        </p:spPr>
      </p:pic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3EA47C63-9324-CC0C-BBD3-EDD74C7071D3}"/>
              </a:ext>
            </a:extLst>
          </p:cNvPr>
          <p:cNvSpPr txBox="1">
            <a:spLocks/>
          </p:cNvSpPr>
          <p:nvPr userDrawn="1"/>
        </p:nvSpPr>
        <p:spPr>
          <a:xfrm>
            <a:off x="341312" y="6378427"/>
            <a:ext cx="86868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Outfi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88B01-8CCE-40C2-86CF-D7BBEFAC21C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4" name="!!KISFOKUS">
            <a:extLst>
              <a:ext uri="{FF2B5EF4-FFF2-40B4-BE49-F238E27FC236}">
                <a16:creationId xmlns:a16="http://schemas.microsoft.com/office/drawing/2014/main" id="{821902F5-81C9-38C5-68B6-BE7DAE8F0E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2194" y="6491544"/>
            <a:ext cx="167566" cy="145332"/>
          </a:xfrm>
          <a:prstGeom prst="rect">
            <a:avLst/>
          </a:prstGeom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46910A9-37D8-FAEC-AD54-B023DFCE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2131" y="6444228"/>
            <a:ext cx="5907629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4ECF54-4C50-7029-6D12-9460C6DD00FB}"/>
              </a:ext>
            </a:extLst>
          </p:cNvPr>
          <p:cNvSpPr txBox="1"/>
          <p:nvPr userDrawn="1"/>
        </p:nvSpPr>
        <p:spPr>
          <a:xfrm>
            <a:off x="7827945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B14518C4-7026-AA89-5375-EBA80330C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2" y="333374"/>
            <a:ext cx="10515600" cy="29188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5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5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/</a:t>
            </a:r>
            <a:r>
              <a:rPr lang="de-DE" dirty="0" err="1"/>
              <a:t>insert</a:t>
            </a:r>
            <a:r>
              <a:rPr lang="de-DE" dirty="0"/>
              <a:t> TOPIC</a:t>
            </a:r>
          </a:p>
        </p:txBody>
      </p:sp>
    </p:spTree>
    <p:extLst>
      <p:ext uri="{BB962C8B-B14F-4D97-AF65-F5344CB8AC3E}">
        <p14:creationId xmlns:p14="http://schemas.microsoft.com/office/powerpoint/2010/main" val="1449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1298">
          <p15:clr>
            <a:srgbClr val="FBAE40"/>
          </p15:clr>
        </p15:guide>
        <p15:guide id="3" pos="311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Thank you&quot;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KIS_Focus">
            <a:extLst>
              <a:ext uri="{FF2B5EF4-FFF2-40B4-BE49-F238E27FC236}">
                <a16:creationId xmlns:a16="http://schemas.microsoft.com/office/drawing/2014/main" id="{C38D084E-6783-46EE-ACBD-0D7D1BD03C21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505" t="-334" r="10632" b="3629"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pic>
        <p:nvPicPr>
          <p:cNvPr id="4" name="!!KIS_Logo">
            <a:extLst>
              <a:ext uri="{FF2B5EF4-FFF2-40B4-BE49-F238E27FC236}">
                <a16:creationId xmlns:a16="http://schemas.microsoft.com/office/drawing/2014/main" id="{9E5AC018-966D-6230-6C62-ED57F8386D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36349" y="6196614"/>
            <a:ext cx="2512769" cy="40747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6B8F35-E9AA-F3AC-2FC2-8FE4FBFCAF2C}"/>
              </a:ext>
            </a:extLst>
          </p:cNvPr>
          <p:cNvSpPr txBox="1"/>
          <p:nvPr userDrawn="1"/>
        </p:nvSpPr>
        <p:spPr>
          <a:xfrm>
            <a:off x="270933" y="643810"/>
            <a:ext cx="7831667" cy="2492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7800" dirty="0" err="1">
                <a:latin typeface="+mj-lt"/>
              </a:rPr>
              <a:t>Thank</a:t>
            </a:r>
            <a:r>
              <a:rPr lang="de-DE" sz="7800" dirty="0">
                <a:latin typeface="+mj-lt"/>
              </a:rPr>
              <a:t> </a:t>
            </a:r>
            <a:r>
              <a:rPr lang="de-DE" sz="7800" dirty="0" err="1">
                <a:latin typeface="+mj-lt"/>
              </a:rPr>
              <a:t>you</a:t>
            </a:r>
            <a:r>
              <a:rPr lang="de-DE" sz="7800" dirty="0">
                <a:latin typeface="+mj-lt"/>
              </a:rPr>
              <a:t> </a:t>
            </a:r>
            <a:br>
              <a:rPr lang="de-DE" sz="7800" dirty="0">
                <a:latin typeface="+mj-lt"/>
              </a:rPr>
            </a:br>
            <a:endParaRPr lang="de-DE" sz="7800" dirty="0">
              <a:latin typeface="+mj-lt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DA36F22-720B-533C-3F2E-E0B313EBF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663" y="3868841"/>
            <a:ext cx="5748337" cy="499533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latin typeface="Outfit" pitchFamily="2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presenter</a:t>
            </a:r>
            <a:endParaRPr lang="de-DE" dirty="0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365F38D-9CE8-B7A0-E8CA-A31D399C0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663" y="4876381"/>
            <a:ext cx="5748337" cy="372534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de-DE" dirty="0"/>
              <a:t>Email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EA1893E2-B7CD-431A-986B-9F8EAD062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663" y="5195731"/>
            <a:ext cx="5748337" cy="372534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de-DE" dirty="0" err="1"/>
              <a:t>Telefonnumber</a:t>
            </a:r>
            <a:r>
              <a:rPr lang="de-DE" dirty="0"/>
              <a:t> (Optional)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98303E5E-8EFD-EE43-8D7B-6B9001A94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663" y="4290591"/>
            <a:ext cx="5748337" cy="372534"/>
          </a:xfr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de-DE" dirty="0"/>
              <a:t>Position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CD22099-CDCC-8627-AC0A-6D1322D9B39D}"/>
              </a:ext>
            </a:extLst>
          </p:cNvPr>
          <p:cNvSpPr txBox="1"/>
          <p:nvPr userDrawn="1"/>
        </p:nvSpPr>
        <p:spPr>
          <a:xfrm>
            <a:off x="153823" y="6444228"/>
            <a:ext cx="1981436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de-DE" sz="900" dirty="0">
                <a:latin typeface="Outfit Medium" pitchFamily="2" charset="0"/>
              </a:rPr>
              <a:t>KISTERS </a:t>
            </a:r>
            <a:r>
              <a:rPr lang="de-DE" sz="900" dirty="0" err="1">
                <a:latin typeface="Outfit Medium" pitchFamily="2" charset="0"/>
              </a:rPr>
              <a:t>Controlled</a:t>
            </a:r>
            <a:r>
              <a:rPr lang="de-DE" sz="900" dirty="0">
                <a:latin typeface="Outfit Medium" pitchFamily="2" charset="0"/>
              </a:rPr>
              <a:t> / Kontrolliert</a:t>
            </a:r>
          </a:p>
        </p:txBody>
      </p:sp>
    </p:spTree>
    <p:extLst>
      <p:ext uri="{BB962C8B-B14F-4D97-AF65-F5344CB8AC3E}">
        <p14:creationId xmlns:p14="http://schemas.microsoft.com/office/powerpoint/2010/main" val="20655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KIS_Focus">
            <a:extLst>
              <a:ext uri="{FF2B5EF4-FFF2-40B4-BE49-F238E27FC236}">
                <a16:creationId xmlns:a16="http://schemas.microsoft.com/office/drawing/2014/main" id="{46E257F2-105C-40D1-CBDD-44D491AC4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36810" y="-163607"/>
            <a:ext cx="16136810" cy="702160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279E06-E18D-270C-2FC0-E4DC4D56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3547" y="6448678"/>
            <a:ext cx="916318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en-US" dirty="0"/>
              <a:t>2025-09-22</a:t>
            </a:r>
            <a:endParaRPr lang="de-DE" dirty="0"/>
          </a:p>
        </p:txBody>
      </p:sp>
      <p:pic>
        <p:nvPicPr>
          <p:cNvPr id="8" name="!!KISFOKUS">
            <a:extLst>
              <a:ext uri="{FF2B5EF4-FFF2-40B4-BE49-F238E27FC236}">
                <a16:creationId xmlns:a16="http://schemas.microsoft.com/office/drawing/2014/main" id="{6FD170AE-9E25-D282-F59D-6C3E789C88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061" y="6491544"/>
            <a:ext cx="167566" cy="145332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9EE9D5F-E291-A0D1-08BB-4C8A2D0F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998" y="6444228"/>
            <a:ext cx="7660961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latin typeface="Outfit Medium" pitchFamily="2" charset="0"/>
              </a:defRPr>
            </a:lvl1pPr>
          </a:lstStyle>
          <a:p>
            <a:r>
              <a:rPr lang="de-DE" dirty="0"/>
              <a:t>KUG 2025</a:t>
            </a:r>
          </a:p>
        </p:txBody>
      </p:sp>
      <p:pic>
        <p:nvPicPr>
          <p:cNvPr id="3" name="!!KIS_Logo">
            <a:extLst>
              <a:ext uri="{FF2B5EF4-FFF2-40B4-BE49-F238E27FC236}">
                <a16:creationId xmlns:a16="http://schemas.microsoft.com/office/drawing/2014/main" id="{89BB02A9-846E-045C-DA11-AB3786C7AD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35699" y="2573867"/>
            <a:ext cx="5397131" cy="14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E84B-4C42-4A6A-B9E4-371CF36C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CC5C-5EF6-4BFE-9BFC-197332E0C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0136F-42D7-4C9F-BB76-13569FD0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1F0D-60AD-430A-83F2-9DDF97A7EEE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760DF-7788-498B-8B81-334A17F49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B925A-A68A-4E8C-8B01-CA095A3E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F3598-E067-479B-80CE-29632621D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5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4785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3719222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9380573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47570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73011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6224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0471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21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12E7B1-9290-DA75-2891-DD1FB03A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2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382A78-6D5F-73EB-E06D-B084982B6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2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07303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 Medium" pitchFamily="2" charset="0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 Medium" pitchFamily="2" charset="0"/>
          <a:ea typeface="+mn-ea"/>
          <a:cs typeface="+mn-cs"/>
        </a:defRPr>
      </a:lvl2pPr>
      <a:lvl3pPr marL="1079500" indent="-1841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 Medium" pitchFamily="2" charset="0"/>
          <a:ea typeface="+mn-ea"/>
          <a:cs typeface="+mn-cs"/>
        </a:defRPr>
      </a:lvl3pPr>
      <a:lvl4pPr marL="15240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 Medium" pitchFamily="2" charset="0"/>
          <a:ea typeface="+mn-ea"/>
          <a:cs typeface="+mn-cs"/>
        </a:defRPr>
      </a:lvl4pPr>
      <a:lvl5pPr marL="197485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527">
          <p15:clr>
            <a:srgbClr val="F26B43"/>
          </p15:clr>
        </p15:guide>
        <p15:guide id="7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y3iVy8yzn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57BC6-0A05-447D-92B6-F680B4A14F93}"/>
              </a:ext>
            </a:extLst>
          </p:cNvPr>
          <p:cNvSpPr txBox="1"/>
          <p:nvPr/>
        </p:nvSpPr>
        <p:spPr>
          <a:xfrm>
            <a:off x="5638800" y="49639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dirty="0"/>
              <a:t>Presented by David Maidment and Andy Carter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000" dirty="0"/>
              <a:t>Center for Water and the Environment, University of Texas at Austin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000" dirty="0"/>
              <a:t>and Matt Ables, KISTERS </a:t>
            </a:r>
          </a:p>
          <a:p>
            <a:pPr algn="ctr" eaLnBrk="0" hangingPunct="0">
              <a:lnSpc>
                <a:spcPts val="1800"/>
              </a:lnSpc>
            </a:pPr>
            <a:endParaRPr lang="en-US" sz="2000" b="1" dirty="0">
              <a:ea typeface="+mn-ea"/>
              <a:cs typeface="+mn-cs"/>
            </a:endParaRPr>
          </a:p>
          <a:p>
            <a:pPr algn="ctr" eaLnBrk="0" hangingPunct="0">
              <a:lnSpc>
                <a:spcPts val="1800"/>
              </a:lnSpc>
            </a:pPr>
            <a:r>
              <a:rPr lang="en-US" sz="2000" dirty="0"/>
              <a:t>Travis County Sheriff’s Office</a:t>
            </a:r>
          </a:p>
          <a:p>
            <a:pPr algn="ctr" eaLnBrk="0" hangingPunct="0">
              <a:lnSpc>
                <a:spcPts val="1800"/>
              </a:lnSpc>
            </a:pPr>
            <a:endParaRPr lang="en-US" sz="2000" dirty="0"/>
          </a:p>
          <a:p>
            <a:pPr algn="ctr" eaLnBrk="0" hangingPunct="0">
              <a:lnSpc>
                <a:spcPts val="1800"/>
              </a:lnSpc>
            </a:pPr>
            <a:r>
              <a:rPr lang="en-US" sz="2000" dirty="0">
                <a:ea typeface="+mn-ea"/>
                <a:cs typeface="+mn-cs"/>
              </a:rPr>
              <a:t>29 January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6D8E4-F039-6844-3358-67F826BD6D68}"/>
              </a:ext>
            </a:extLst>
          </p:cNvPr>
          <p:cNvSpPr txBox="1"/>
          <p:nvPr/>
        </p:nvSpPr>
        <p:spPr>
          <a:xfrm>
            <a:off x="0" y="390589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Flood Emergency Response at TCSO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9E367-451D-4CF6-A3E3-4F89ADF0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40691"/>
            <a:ext cx="6082492" cy="3479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6512C-713E-48EB-A729-026A03130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8" y="1340690"/>
            <a:ext cx="5046871" cy="34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648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4034A-E648-357D-731D-B88F42B9C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9FFAC-0384-AAF5-6335-D16054ADF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92" y="2070149"/>
            <a:ext cx="5256258" cy="398530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B0753-B64B-28C3-02AF-13E2D45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Texas Senate Bill 5</a:t>
            </a:r>
          </a:p>
        </p:txBody>
      </p:sp>
      <p:pic>
        <p:nvPicPr>
          <p:cNvPr id="1028" name="Picture 4" descr="Texas Flood">
            <a:extLst>
              <a:ext uri="{FF2B5EF4-FFF2-40B4-BE49-F238E27FC236}">
                <a16:creationId xmlns:a16="http://schemas.microsoft.com/office/drawing/2014/main" id="{6B91A571-F59F-DA6C-F849-1D84FA0E3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10725" r="6542" b="12617"/>
          <a:stretch>
            <a:fillRect/>
          </a:stretch>
        </p:blipFill>
        <p:spPr bwMode="auto">
          <a:xfrm>
            <a:off x="1414386" y="3894902"/>
            <a:ext cx="3382526" cy="13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28A324B-8CF3-121E-1500-B3386F5846B1}"/>
              </a:ext>
            </a:extLst>
          </p:cNvPr>
          <p:cNvSpPr txBox="1">
            <a:spLocks/>
          </p:cNvSpPr>
          <p:nvPr/>
        </p:nvSpPr>
        <p:spPr>
          <a:xfrm>
            <a:off x="714867" y="1585517"/>
            <a:ext cx="568049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Texas Senate Bill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DB2E6D-FAE6-4D48-1F0D-C81670545304}"/>
              </a:ext>
            </a:extLst>
          </p:cNvPr>
          <p:cNvSpPr txBox="1"/>
          <p:nvPr/>
        </p:nvSpPr>
        <p:spPr>
          <a:xfrm>
            <a:off x="1499507" y="25209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C021B0-1A6F-66CE-3CAD-FA6373769F8F}"/>
              </a:ext>
            </a:extLst>
          </p:cNvPr>
          <p:cNvSpPr txBox="1"/>
          <p:nvPr/>
        </p:nvSpPr>
        <p:spPr>
          <a:xfrm>
            <a:off x="2986677" y="33832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5C881-32FF-B378-FA35-4414D02F4418}"/>
              </a:ext>
            </a:extLst>
          </p:cNvPr>
          <p:cNvSpPr txBox="1"/>
          <p:nvPr/>
        </p:nvSpPr>
        <p:spPr>
          <a:xfrm>
            <a:off x="2984041" y="1596376"/>
            <a:ext cx="2643865" cy="25908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2025 -- 89th Legislature 2nd Special Session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EB79C-E02C-7C30-2365-115B3CD48419}"/>
              </a:ext>
            </a:extLst>
          </p:cNvPr>
          <p:cNvCxnSpPr/>
          <p:nvPr/>
        </p:nvCxnSpPr>
        <p:spPr bwMode="auto">
          <a:xfrm>
            <a:off x="9425940" y="2575560"/>
            <a:ext cx="107442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2FC836-30F5-5E9E-7235-256A55070D47}"/>
              </a:ext>
            </a:extLst>
          </p:cNvPr>
          <p:cNvCxnSpPr>
            <a:cxnSpLocks/>
          </p:cNvCxnSpPr>
          <p:nvPr/>
        </p:nvCxnSpPr>
        <p:spPr bwMode="auto">
          <a:xfrm>
            <a:off x="7193280" y="4808220"/>
            <a:ext cx="48768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E7B300D-63E4-FA01-DCF2-2596598E9C11}"/>
              </a:ext>
            </a:extLst>
          </p:cNvPr>
          <p:cNvSpPr txBox="1"/>
          <p:nvPr/>
        </p:nvSpPr>
        <p:spPr>
          <a:xfrm>
            <a:off x="1012047" y="2181767"/>
            <a:ext cx="5256257" cy="21920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Allocated $50M for the execution of SB3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Impacts 30 counties across Texas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$1M per county (+ ~$250k additional if justified)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TWDB to administer grants (County Liaison)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C88F89-9775-419B-1361-3F04E39F20FD}"/>
              </a:ext>
            </a:extLst>
          </p:cNvPr>
          <p:cNvCxnSpPr>
            <a:cxnSpLocks/>
          </p:cNvCxnSpPr>
          <p:nvPr/>
        </p:nvCxnSpPr>
        <p:spPr bwMode="auto">
          <a:xfrm>
            <a:off x="8267700" y="5539740"/>
            <a:ext cx="31242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1BC92A-ACC1-CBB4-AC86-259A013A2480}"/>
              </a:ext>
            </a:extLst>
          </p:cNvPr>
          <p:cNvCxnSpPr>
            <a:cxnSpLocks/>
          </p:cNvCxnSpPr>
          <p:nvPr/>
        </p:nvCxnSpPr>
        <p:spPr bwMode="auto">
          <a:xfrm>
            <a:off x="6627137" y="5821680"/>
            <a:ext cx="5054323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642C11-E1F8-8A90-5BB1-9B5267B5CA57}"/>
              </a:ext>
            </a:extLst>
          </p:cNvPr>
          <p:cNvCxnSpPr>
            <a:cxnSpLocks/>
          </p:cNvCxnSpPr>
          <p:nvPr/>
        </p:nvCxnSpPr>
        <p:spPr bwMode="auto">
          <a:xfrm>
            <a:off x="6657617" y="6063072"/>
            <a:ext cx="726163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7232701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23ABC-A38C-5D50-8127-18D8A4249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48B0E8-42F7-6566-1D5B-9D741799C63F}"/>
              </a:ext>
            </a:extLst>
          </p:cNvPr>
          <p:cNvSpPr/>
          <p:nvPr/>
        </p:nvSpPr>
        <p:spPr bwMode="auto">
          <a:xfrm>
            <a:off x="1066800" y="941832"/>
            <a:ext cx="10492740" cy="5702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EC49D-828F-E258-3641-50D1BBB1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Williamson County’s Approach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C7CA70-F6E3-6A44-DE53-89AC7263E0F9}"/>
              </a:ext>
            </a:extLst>
          </p:cNvPr>
          <p:cNvSpPr txBox="1">
            <a:spLocks/>
          </p:cNvSpPr>
          <p:nvPr/>
        </p:nvSpPr>
        <p:spPr>
          <a:xfrm>
            <a:off x="1514720" y="1124023"/>
            <a:ext cx="4184793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Gage Installation  -- Contactless RQ-30</a:t>
            </a:r>
          </a:p>
        </p:txBody>
      </p:sp>
      <p:pic>
        <p:nvPicPr>
          <p:cNvPr id="5122" name="Picture 2" descr="NON-CONTACT DISCHARGE RADAR (RQ-30 / RQ-30A)">
            <a:extLst>
              <a:ext uri="{FF2B5EF4-FFF2-40B4-BE49-F238E27FC236}">
                <a16:creationId xmlns:a16="http://schemas.microsoft.com/office/drawing/2014/main" id="{2AF40313-958C-DD30-3A59-C8D4322F1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9" b="40146"/>
          <a:stretch>
            <a:fillRect/>
          </a:stretch>
        </p:blipFill>
        <p:spPr bwMode="auto">
          <a:xfrm>
            <a:off x="1290882" y="1439559"/>
            <a:ext cx="4835598" cy="215931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C07A4-6E82-0917-FABF-063DFE5E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839" y="2361294"/>
            <a:ext cx="5145279" cy="3656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243448-6599-2B1B-3924-CFC272C0D255}"/>
              </a:ext>
            </a:extLst>
          </p:cNvPr>
          <p:cNvSpPr txBox="1">
            <a:spLocks/>
          </p:cNvSpPr>
          <p:nvPr/>
        </p:nvSpPr>
        <p:spPr>
          <a:xfrm>
            <a:off x="6421402" y="1706190"/>
            <a:ext cx="4184793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Autonomous Flood Warnings and Forecasts (upgraded to use County’s detailed flood models)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with flash flood response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E913ABA8-1D86-A575-11B7-B438973C3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8525" r="35213" b="18843"/>
          <a:stretch>
            <a:fillRect/>
          </a:stretch>
        </p:blipFill>
        <p:spPr bwMode="auto">
          <a:xfrm>
            <a:off x="1640857" y="3158668"/>
            <a:ext cx="1413677" cy="28346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isual identity - Everbridge">
            <a:extLst>
              <a:ext uri="{FF2B5EF4-FFF2-40B4-BE49-F238E27FC236}">
                <a16:creationId xmlns:a16="http://schemas.microsoft.com/office/drawing/2014/main" id="{84C561FF-32B1-1392-C383-9C551BED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00" y="3914179"/>
            <a:ext cx="1653665" cy="127753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EBAE47-453A-AC79-97E1-A9B41641643A}"/>
              </a:ext>
            </a:extLst>
          </p:cNvPr>
          <p:cNvSpPr txBox="1">
            <a:spLocks/>
          </p:cNvSpPr>
          <p:nvPr/>
        </p:nvSpPr>
        <p:spPr>
          <a:xfrm>
            <a:off x="1550540" y="6062631"/>
            <a:ext cx="1569720" cy="289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Flood Sirens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10D567-5EE0-0964-7959-AA3053880716}"/>
              </a:ext>
            </a:extLst>
          </p:cNvPr>
          <p:cNvSpPr txBox="1">
            <a:spLocks/>
          </p:cNvSpPr>
          <p:nvPr/>
        </p:nvSpPr>
        <p:spPr>
          <a:xfrm>
            <a:off x="3645972" y="5267561"/>
            <a:ext cx="1569720" cy="289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Cell push notifications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4F894E-F37F-7E8F-3938-F6D1A5BF48F8}"/>
              </a:ext>
            </a:extLst>
          </p:cNvPr>
          <p:cNvSpPr txBox="1">
            <a:spLocks/>
          </p:cNvSpPr>
          <p:nvPr/>
        </p:nvSpPr>
        <p:spPr>
          <a:xfrm>
            <a:off x="4272841" y="6109556"/>
            <a:ext cx="7079228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Integrated Flood Warning and Response Framework</a:t>
            </a:r>
          </a:p>
        </p:txBody>
      </p:sp>
      <p:pic>
        <p:nvPicPr>
          <p:cNvPr id="5130" name="Picture 10" descr="WilCo Infrastructure Director Bob Daigh named WTS Man of the Year | Hill  Country News">
            <a:extLst>
              <a:ext uri="{FF2B5EF4-FFF2-40B4-BE49-F238E27FC236}">
                <a16:creationId xmlns:a16="http://schemas.microsoft.com/office/drawing/2014/main" id="{649A8D09-BF60-880E-85E7-D3C4FF0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20" y="97788"/>
            <a:ext cx="1193238" cy="14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ruce Clements, MPH, CEM - Emergency Management Director, Williamson  County, Texas | LinkedIn">
            <a:extLst>
              <a:ext uri="{FF2B5EF4-FFF2-40B4-BE49-F238E27FC236}">
                <a16:creationId xmlns:a16="http://schemas.microsoft.com/office/drawing/2014/main" id="{BC6AC61E-83EF-0813-2E25-0E07DD08A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r="18073"/>
          <a:stretch>
            <a:fillRect/>
          </a:stretch>
        </p:blipFill>
        <p:spPr bwMode="auto">
          <a:xfrm>
            <a:off x="9088684" y="97686"/>
            <a:ext cx="1193238" cy="1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1522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963A4-F14D-7BE5-6086-80A756F2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84F9-71A5-DCC3-69EB-151668F5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What’s important to Travis County Sheriff’s Office during a flood?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0485A-B6A9-A34E-0800-F60F4C6BF0A7}"/>
              </a:ext>
            </a:extLst>
          </p:cNvPr>
          <p:cNvSpPr txBox="1"/>
          <p:nvPr/>
        </p:nvSpPr>
        <p:spPr>
          <a:xfrm>
            <a:off x="1397563" y="1391903"/>
            <a:ext cx="9750655" cy="40741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Prediction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(where is it likely to flood)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Severity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(how bad do we think the flooding is going to be)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Impact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(who and what will this flood impact)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Access and Egress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(will we be able to respond and do we have the ability to evacuate)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Resource Allocation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(where to tactically stage and deploy assets)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Any Others??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7007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FFCEA-2A5C-474A-3D65-6166001A7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D968-9E3E-7C82-9A54-85B26EB0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09" y="440515"/>
            <a:ext cx="9750655" cy="484632"/>
          </a:xfrm>
        </p:spPr>
        <p:txBody>
          <a:bodyPr/>
          <a:lstStyle/>
          <a:p>
            <a:r>
              <a:rPr lang="en-US" sz="2800" dirty="0"/>
              <a:t>Ask of Travis County Sheriff’s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7D351-B61F-4CA8-3FFD-DC3B0FD9C4C8}"/>
              </a:ext>
            </a:extLst>
          </p:cNvPr>
          <p:cNvSpPr txBox="1"/>
          <p:nvPr/>
        </p:nvSpPr>
        <p:spPr>
          <a:xfrm>
            <a:off x="1220672" y="1200397"/>
            <a:ext cx="9750655" cy="40897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Advocacy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45C51-8602-3905-956B-CB49554780A5}"/>
              </a:ext>
            </a:extLst>
          </p:cNvPr>
          <p:cNvSpPr txBox="1"/>
          <p:nvPr/>
        </p:nvSpPr>
        <p:spPr>
          <a:xfrm>
            <a:off x="1220672" y="1764674"/>
            <a:ext cx="9750655" cy="44104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/>
                <a:cs typeface="Courier New" panose="02070309020205020404" pitchFamily="49" charset="0"/>
              </a:rPr>
              <a:t>Senate Bills 3 and 5 allocate more than $1 million to Travis County for a system of flood warning sirens and flood gauges. These tools are necessary, but on their own they provide limited protection and situational awareness. We request that Travis County consider allocating a portion of these funds to integrate the new gauges into a real-time flood forecasting and mapping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/>
                <a:cs typeface="Courier New" panose="02070309020205020404" pitchFamily="49" charset="0"/>
              </a:rPr>
              <a:t>By combining gauge data with predictive flood models and live mapping, the County can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/>
                <a:cs typeface="Courier New" panose="02070309020205020404" pitchFamily="49" charset="0"/>
              </a:rPr>
              <a:t>expand beyond point-based alerts to area-wide, time-based forecasts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/>
                <a:cs typeface="Courier New" panose="02070309020205020404" pitchFamily="49" charset="0"/>
              </a:rPr>
              <a:t>. This integration would improve public notification, help first responders understand where flooding is developing and where access is still possible, and support more effective deployment of emergency resources. </a:t>
            </a:r>
          </a:p>
        </p:txBody>
      </p:sp>
    </p:spTree>
    <p:extLst>
      <p:ext uri="{BB962C8B-B14F-4D97-AF65-F5344CB8AC3E}">
        <p14:creationId xmlns:p14="http://schemas.microsoft.com/office/powerpoint/2010/main" val="285079642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37B8-C362-F75F-AB59-680257FC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111B3-C218-446A-8BD5-79AA8F8A6B8F}"/>
              </a:ext>
            </a:extLst>
          </p:cNvPr>
          <p:cNvSpPr txBox="1"/>
          <p:nvPr/>
        </p:nvSpPr>
        <p:spPr>
          <a:xfrm>
            <a:off x="5640779" y="2974769"/>
            <a:ext cx="914400" cy="914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33B2C-E7D3-4F52-9BF7-457736669DE0}"/>
              </a:ext>
            </a:extLst>
          </p:cNvPr>
          <p:cNvSpPr txBox="1"/>
          <p:nvPr/>
        </p:nvSpPr>
        <p:spPr>
          <a:xfrm>
            <a:off x="1111212" y="1275100"/>
            <a:ext cx="6176772" cy="914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We met on 9 December 2024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Formed a collaboration between UT and TCSO – Kristen Dark, Jon Culin, Shannon Jurik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Summer Institute project at National Water Center in Tuscaloosa, AL (Seven graduate students, David Maidment, Kelsey McDonough)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Major flood on 5 July 2025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Flood Assessment System for TxDOT (FAST) running state-wide in August 2025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Writing GeoWater book with ESRI Press</a:t>
            </a:r>
            <a:endParaRPr lang="en-US" sz="20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BCBFF3-717C-4D9F-91C3-1144B41B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983" y="2670981"/>
            <a:ext cx="4904016" cy="2802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B80C6-C41C-4610-A3D2-4D23EBEE01F7}"/>
              </a:ext>
            </a:extLst>
          </p:cNvPr>
          <p:cNvSpPr txBox="1"/>
          <p:nvPr/>
        </p:nvSpPr>
        <p:spPr>
          <a:xfrm>
            <a:off x="7893243" y="2084499"/>
            <a:ext cx="3693497" cy="44480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Paper presented at Fall Meeting of American Geophysical Union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AD1D59-A9C8-4E96-87A2-7545C032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353673" cy="484632"/>
          </a:xfrm>
        </p:spPr>
        <p:txBody>
          <a:bodyPr/>
          <a:lstStyle/>
          <a:p>
            <a:r>
              <a:rPr lang="en-US" sz="2800" dirty="0"/>
              <a:t>What has happened since we met last?</a:t>
            </a:r>
          </a:p>
        </p:txBody>
      </p:sp>
    </p:spTree>
    <p:extLst>
      <p:ext uri="{BB962C8B-B14F-4D97-AF65-F5344CB8AC3E}">
        <p14:creationId xmlns:p14="http://schemas.microsoft.com/office/powerpoint/2010/main" val="185816203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DF87E5-25CC-4DAB-9058-EC768DBC7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0" y="1136872"/>
            <a:ext cx="2714612" cy="2714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F949A-F00F-4288-9B95-B52775AD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GeoWater Book – to be published by ESRI Press later this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67E2E-2122-4D70-8D2E-1E524114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007" y="1136872"/>
            <a:ext cx="8164064" cy="3610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B0ED4-3057-4A02-821A-D07A7C203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426" y="3557741"/>
            <a:ext cx="2591162" cy="3115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308E8A-579D-465C-AEF5-CD23B72EEA4A}"/>
              </a:ext>
            </a:extLst>
          </p:cNvPr>
          <p:cNvSpPr txBox="1"/>
          <p:nvPr/>
        </p:nvSpPr>
        <p:spPr>
          <a:xfrm>
            <a:off x="5181600" y="52639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  <a:ea typeface="+mn-ea"/>
                <a:cs typeface="+mn-cs"/>
              </a:rPr>
              <a:t>… Deputy Hollis story is part of the introduction to the book</a:t>
            </a:r>
          </a:p>
        </p:txBody>
      </p:sp>
    </p:spTree>
    <p:extLst>
      <p:ext uri="{BB962C8B-B14F-4D97-AF65-F5344CB8AC3E}">
        <p14:creationId xmlns:p14="http://schemas.microsoft.com/office/powerpoint/2010/main" val="143551722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2CF3-14AB-4C53-9493-97CB6044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93" y="457200"/>
            <a:ext cx="9750655" cy="484632"/>
          </a:xfrm>
        </p:spPr>
        <p:txBody>
          <a:bodyPr/>
          <a:lstStyle/>
          <a:p>
            <a:r>
              <a:rPr lang="en-US" sz="2800" dirty="0"/>
              <a:t>FAST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1EA1F-8D0E-4BE5-8F78-3CD40503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84" y="1899242"/>
            <a:ext cx="9318472" cy="4062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598CE-1616-49D5-806F-A39740610A3D}"/>
              </a:ext>
            </a:extLst>
          </p:cNvPr>
          <p:cNvSpPr txBox="1"/>
          <p:nvPr/>
        </p:nvSpPr>
        <p:spPr>
          <a:xfrm>
            <a:off x="1054124" y="1235871"/>
            <a:ext cx="6097978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https://youtu.be/ny3iVy8yzns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721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37B8-C362-F75F-AB59-680257FC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111B3-C218-446A-8BD5-79AA8F8A6B8F}"/>
              </a:ext>
            </a:extLst>
          </p:cNvPr>
          <p:cNvSpPr txBox="1"/>
          <p:nvPr/>
        </p:nvSpPr>
        <p:spPr>
          <a:xfrm>
            <a:off x="5640779" y="2974769"/>
            <a:ext cx="914400" cy="914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A5BA0-A0C6-4886-B42F-EFE35F79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779" y="1933319"/>
            <a:ext cx="3839111" cy="3658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EE2B2-42D9-4499-9136-98217922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54" y="1857119"/>
            <a:ext cx="4839375" cy="4372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D02061-511B-4F9B-842C-8105E221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05" y="1237739"/>
            <a:ext cx="4258269" cy="55157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961A2-0DD2-4E0D-8AAB-D26634B96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30" y="1485115"/>
            <a:ext cx="5334744" cy="390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6D1976-2295-4C8E-8F0C-AD9E4AF47A1C}"/>
              </a:ext>
            </a:extLst>
          </p:cNvPr>
          <p:cNvSpPr txBox="1"/>
          <p:nvPr/>
        </p:nvSpPr>
        <p:spPr>
          <a:xfrm>
            <a:off x="5697020" y="2247429"/>
            <a:ext cx="1780105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  <a:ea typeface="+mn-ea"/>
                <a:cs typeface="+mn-cs"/>
              </a:rPr>
              <a:t>TCSO Incident Report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465490-0406-4D90-B1D2-7900993998C1}"/>
              </a:ext>
            </a:extLst>
          </p:cNvPr>
          <p:cNvSpPr/>
          <p:nvPr/>
        </p:nvSpPr>
        <p:spPr bwMode="auto">
          <a:xfrm>
            <a:off x="10230132" y="5191125"/>
            <a:ext cx="1664642" cy="657225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1DCB33-400C-41B3-8C37-94AEC743D8FC}"/>
              </a:ext>
            </a:extLst>
          </p:cNvPr>
          <p:cNvCxnSpPr>
            <a:cxnSpLocks/>
          </p:cNvCxnSpPr>
          <p:nvPr/>
        </p:nvCxnSpPr>
        <p:spPr bwMode="auto">
          <a:xfrm>
            <a:off x="7219950" y="3971925"/>
            <a:ext cx="3010182" cy="1514475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1EB7683-3D8B-4556-B81B-125E834E53D1}"/>
              </a:ext>
            </a:extLst>
          </p:cNvPr>
          <p:cNvSpPr/>
          <p:nvPr/>
        </p:nvSpPr>
        <p:spPr bwMode="auto">
          <a:xfrm>
            <a:off x="1676400" y="3429000"/>
            <a:ext cx="1247775" cy="1047750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D01ED4-4E74-42F3-BD14-8C1BBBFFDAEB}"/>
              </a:ext>
            </a:extLst>
          </p:cNvPr>
          <p:cNvCxnSpPr>
            <a:cxnSpLocks/>
            <a:endCxn id="22" idx="3"/>
          </p:cNvCxnSpPr>
          <p:nvPr/>
        </p:nvCxnSpPr>
        <p:spPr bwMode="auto">
          <a:xfrm flipH="1">
            <a:off x="2924175" y="3952875"/>
            <a:ext cx="4076700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1358A53-5F31-4D72-9D85-29350F860493}"/>
              </a:ext>
            </a:extLst>
          </p:cNvPr>
          <p:cNvSpPr txBox="1"/>
          <p:nvPr/>
        </p:nvSpPr>
        <p:spPr>
          <a:xfrm>
            <a:off x="667820" y="54864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  <a:ea typeface="+mn-ea"/>
                <a:cs typeface="+mn-cs"/>
              </a:rPr>
              <a:t>Flood Mapping in FAST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30936F-C306-4A3F-A61E-78135D9EA2E5}"/>
              </a:ext>
            </a:extLst>
          </p:cNvPr>
          <p:cNvSpPr/>
          <p:nvPr/>
        </p:nvSpPr>
        <p:spPr bwMode="auto">
          <a:xfrm>
            <a:off x="10230132" y="2204025"/>
            <a:ext cx="1664642" cy="301050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B1605D1-3E0F-4A99-87B2-DE4A0A6A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353673" cy="484632"/>
          </a:xfrm>
        </p:spPr>
        <p:txBody>
          <a:bodyPr/>
          <a:lstStyle/>
          <a:p>
            <a:r>
              <a:rPr lang="en-US" sz="2800" dirty="0"/>
              <a:t>TCSO Flooded Roadway Incident Report </a:t>
            </a:r>
          </a:p>
        </p:txBody>
      </p:sp>
    </p:spTree>
    <p:extLst>
      <p:ext uri="{BB962C8B-B14F-4D97-AF65-F5344CB8AC3E}">
        <p14:creationId xmlns:p14="http://schemas.microsoft.com/office/powerpoint/2010/main" val="299248311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5F3AE-5463-48CB-BD5A-8BBEAEF3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43" y="1489310"/>
            <a:ext cx="5687691" cy="4008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805A36-AEAA-40AD-9551-DE34486CD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854" y="971085"/>
            <a:ext cx="3594508" cy="1479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245E6-F9AA-4343-BCCF-DBFBEF70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288" y="1047418"/>
            <a:ext cx="2981741" cy="2381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97A11B-5A3C-45CB-982D-70621291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347156"/>
            <a:ext cx="11606694" cy="484632"/>
          </a:xfrm>
        </p:spPr>
        <p:txBody>
          <a:bodyPr/>
          <a:lstStyle/>
          <a:p>
            <a:r>
              <a:rPr lang="en-US" sz="2400" dirty="0"/>
              <a:t>Summer Institute students tested feasibility of forecasting on densified streams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98D6D2-0A22-466F-A3A8-89A2D9C0B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28" y="3990639"/>
            <a:ext cx="3153215" cy="24101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05B81C-6B5E-49EF-9AC8-5842F48B63A3}"/>
              </a:ext>
            </a:extLst>
          </p:cNvPr>
          <p:cNvSpPr txBox="1"/>
          <p:nvPr/>
        </p:nvSpPr>
        <p:spPr>
          <a:xfrm>
            <a:off x="9433859" y="1047418"/>
            <a:ext cx="2462395" cy="44480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0C0"/>
                </a:solidFill>
                <a:ea typeface="+mn-ea"/>
                <a:cs typeface="+mn-cs"/>
              </a:rPr>
              <a:t>National Water Model Stream Reaches (~900)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09146-CC42-4DC8-964B-020A8AB0F532}"/>
              </a:ext>
            </a:extLst>
          </p:cNvPr>
          <p:cNvSpPr txBox="1"/>
          <p:nvPr/>
        </p:nvSpPr>
        <p:spPr>
          <a:xfrm>
            <a:off x="4640998" y="145235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22 (65% of total)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B0E70-5E52-49CF-9F78-2CC96E0E4445}"/>
              </a:ext>
            </a:extLst>
          </p:cNvPr>
          <p:cNvSpPr txBox="1"/>
          <p:nvPr/>
        </p:nvSpPr>
        <p:spPr>
          <a:xfrm>
            <a:off x="4640998" y="219777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12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DBD8FE-0AE7-4EDC-ADDD-B9589772A300}"/>
              </a:ext>
            </a:extLst>
          </p:cNvPr>
          <p:cNvCxnSpPr>
            <a:cxnSpLocks/>
          </p:cNvCxnSpPr>
          <p:nvPr/>
        </p:nvCxnSpPr>
        <p:spPr bwMode="auto">
          <a:xfrm>
            <a:off x="7690362" y="1249680"/>
            <a:ext cx="674098" cy="31467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1B1EC1-FD6F-45C2-B00B-91F82BB51829}"/>
              </a:ext>
            </a:extLst>
          </p:cNvPr>
          <p:cNvSpPr txBox="1"/>
          <p:nvPr/>
        </p:nvSpPr>
        <p:spPr>
          <a:xfrm>
            <a:off x="8364460" y="3440251"/>
            <a:ext cx="2462395" cy="44480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A Densified Stream Network (~ 38,000</a:t>
            </a:r>
            <a:r>
              <a:rPr lang="en-US" sz="1400" b="1" dirty="0"/>
              <a:t> reaches)</a:t>
            </a: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E815F-8AC6-48D0-B409-BCDEB25F8F80}"/>
              </a:ext>
            </a:extLst>
          </p:cNvPr>
          <p:cNvSpPr txBox="1"/>
          <p:nvPr/>
        </p:nvSpPr>
        <p:spPr>
          <a:xfrm>
            <a:off x="914402" y="5630057"/>
            <a:ext cx="5813312" cy="5911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b="1" dirty="0">
                <a:solidFill>
                  <a:srgbClr val="0070C0"/>
                </a:solidFill>
              </a:rPr>
              <a:t>Many but not all flood incidents are on streams forecast by the National Water Model</a:t>
            </a:r>
            <a:endParaRPr lang="en-US" b="1" dirty="0">
              <a:solidFill>
                <a:srgbClr val="0070C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9420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0B59A7-19EB-4B6C-98EE-9C31AE52EE42}"/>
              </a:ext>
            </a:extLst>
          </p:cNvPr>
          <p:cNvSpPr/>
          <p:nvPr/>
        </p:nvSpPr>
        <p:spPr>
          <a:xfrm>
            <a:off x="3943350" y="220186"/>
            <a:ext cx="3819523" cy="6485414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94B09-9CE9-4CC0-A97E-F4B3FF16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380" y="654631"/>
            <a:ext cx="2723236" cy="490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43EE0-857A-4766-848B-19358206B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88" y="3672046"/>
            <a:ext cx="1206311" cy="62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E695FD-3446-470F-8466-B9FC00B34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96" y="3005568"/>
            <a:ext cx="947686" cy="425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21AA7-2DB6-47FF-B6BB-1A8278D61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30" y="4588285"/>
            <a:ext cx="1971429" cy="390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3D8A98-A4EC-48A4-8D64-698A5C490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60" y="2362660"/>
            <a:ext cx="1445966" cy="40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F41EC6-9902-4AD0-9678-F7C986A27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119" y="1317641"/>
            <a:ext cx="790476" cy="75238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B3D7B2-376E-4576-8C5F-9371DACE85E4}"/>
              </a:ext>
            </a:extLst>
          </p:cNvPr>
          <p:cNvSpPr/>
          <p:nvPr/>
        </p:nvSpPr>
        <p:spPr>
          <a:xfrm>
            <a:off x="514363" y="6032782"/>
            <a:ext cx="2048410" cy="481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Sources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B3EA2E-63FB-4F5D-BD30-773D67E248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89" y="430865"/>
            <a:ext cx="1438095" cy="714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F1A5FE-D680-4978-861B-940A149435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1242" y="1205398"/>
            <a:ext cx="2909507" cy="1620508"/>
          </a:xfrm>
          <a:prstGeom prst="rect">
            <a:avLst/>
          </a:prstGeom>
        </p:spPr>
      </p:pic>
      <p:sp>
        <p:nvSpPr>
          <p:cNvPr id="22" name="Cylinder 21">
            <a:extLst>
              <a:ext uri="{FF2B5EF4-FFF2-40B4-BE49-F238E27FC236}">
                <a16:creationId xmlns:a16="http://schemas.microsoft.com/office/drawing/2014/main" id="{AD212421-57EB-470D-8A46-420EB01C0648}"/>
              </a:ext>
            </a:extLst>
          </p:cNvPr>
          <p:cNvSpPr/>
          <p:nvPr/>
        </p:nvSpPr>
        <p:spPr>
          <a:xfrm>
            <a:off x="5181174" y="3080719"/>
            <a:ext cx="1743075" cy="107392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Database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E352045-F713-44F3-8AA1-560BEFDE1809}"/>
              </a:ext>
            </a:extLst>
          </p:cNvPr>
          <p:cNvSpPr/>
          <p:nvPr/>
        </p:nvSpPr>
        <p:spPr>
          <a:xfrm rot="16200000">
            <a:off x="1590664" y="3196292"/>
            <a:ext cx="5403269" cy="465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  - Transform - Load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6DEC1F-C349-4B8D-8CC6-3290E7409D16}"/>
              </a:ext>
            </a:extLst>
          </p:cNvPr>
          <p:cNvCxnSpPr>
            <a:stCxn id="20" idx="3"/>
            <a:endCxn id="24" idx="0"/>
          </p:cNvCxnSpPr>
          <p:nvPr/>
        </p:nvCxnSpPr>
        <p:spPr>
          <a:xfrm>
            <a:off x="2342984" y="788008"/>
            <a:ext cx="1716606" cy="2640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C0C040-75B9-4086-B474-2530FC0F1CEA}"/>
              </a:ext>
            </a:extLst>
          </p:cNvPr>
          <p:cNvCxnSpPr>
            <a:cxnSpLocks/>
            <a:stCxn id="17" idx="3"/>
            <a:endCxn id="24" idx="0"/>
          </p:cNvCxnSpPr>
          <p:nvPr/>
        </p:nvCxnSpPr>
        <p:spPr>
          <a:xfrm>
            <a:off x="1994595" y="1693832"/>
            <a:ext cx="2064995" cy="1735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7DB315-9F92-4F75-93CE-6CCCF6F22624}"/>
              </a:ext>
            </a:extLst>
          </p:cNvPr>
          <p:cNvCxnSpPr>
            <a:cxnSpLocks/>
            <a:stCxn id="15" idx="3"/>
            <a:endCxn id="24" idx="0"/>
          </p:cNvCxnSpPr>
          <p:nvPr/>
        </p:nvCxnSpPr>
        <p:spPr>
          <a:xfrm>
            <a:off x="2300026" y="2563838"/>
            <a:ext cx="1759564" cy="865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B5D613-7F96-4974-8342-2126D8CC26C0}"/>
              </a:ext>
            </a:extLst>
          </p:cNvPr>
          <p:cNvCxnSpPr>
            <a:cxnSpLocks/>
            <a:stCxn id="11" idx="3"/>
            <a:endCxn id="24" idx="0"/>
          </p:cNvCxnSpPr>
          <p:nvPr/>
        </p:nvCxnSpPr>
        <p:spPr>
          <a:xfrm>
            <a:off x="2028782" y="3218531"/>
            <a:ext cx="2030808" cy="210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8D90CE2-5197-47BB-83CB-82F137326EDF}"/>
              </a:ext>
            </a:extLst>
          </p:cNvPr>
          <p:cNvCxnSpPr>
            <a:cxnSpLocks/>
            <a:stCxn id="7" idx="3"/>
            <a:endCxn id="24" idx="0"/>
          </p:cNvCxnSpPr>
          <p:nvPr/>
        </p:nvCxnSpPr>
        <p:spPr>
          <a:xfrm flipV="1">
            <a:off x="2180199" y="3429001"/>
            <a:ext cx="1879391" cy="554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6EAA346-66BA-4491-ABD5-95D8BFC11767}"/>
              </a:ext>
            </a:extLst>
          </p:cNvPr>
          <p:cNvCxnSpPr>
            <a:cxnSpLocks/>
            <a:stCxn id="13" idx="3"/>
            <a:endCxn id="24" idx="0"/>
          </p:cNvCxnSpPr>
          <p:nvPr/>
        </p:nvCxnSpPr>
        <p:spPr>
          <a:xfrm flipV="1">
            <a:off x="2562759" y="3429001"/>
            <a:ext cx="1496831" cy="1354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5541E0-E718-4C43-A94F-EC1AD471DFB6}"/>
              </a:ext>
            </a:extLst>
          </p:cNvPr>
          <p:cNvCxnSpPr>
            <a:cxnSpLocks/>
            <a:stCxn id="18" idx="3"/>
            <a:endCxn id="24" idx="0"/>
          </p:cNvCxnSpPr>
          <p:nvPr/>
        </p:nvCxnSpPr>
        <p:spPr>
          <a:xfrm flipV="1">
            <a:off x="2562773" y="3429001"/>
            <a:ext cx="1496817" cy="284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43500006-7CEC-4133-9E5C-8F6227A680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2661" y="4496708"/>
            <a:ext cx="2190507" cy="1922519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E3F27B-D09C-48F6-886F-B5C97881D687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7173168" y="3663131"/>
            <a:ext cx="803380" cy="17948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33B4E8C3-1FB6-41E2-9329-0ECBD92AC9C3}"/>
              </a:ext>
            </a:extLst>
          </p:cNvPr>
          <p:cNvSpPr/>
          <p:nvPr/>
        </p:nvSpPr>
        <p:spPr>
          <a:xfrm rot="16200000">
            <a:off x="5793147" y="2842115"/>
            <a:ext cx="466189" cy="298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7FD1EC5-122F-42F2-9441-2EB2E88DB835}"/>
              </a:ext>
            </a:extLst>
          </p:cNvPr>
          <p:cNvSpPr/>
          <p:nvPr/>
        </p:nvSpPr>
        <p:spPr>
          <a:xfrm rot="5400000">
            <a:off x="5817044" y="4114988"/>
            <a:ext cx="466189" cy="298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A4A0BEA0-D4DD-4FFB-9778-D6DA349606B7}"/>
              </a:ext>
            </a:extLst>
          </p:cNvPr>
          <p:cNvSpPr/>
          <p:nvPr/>
        </p:nvSpPr>
        <p:spPr>
          <a:xfrm>
            <a:off x="4619996" y="3461441"/>
            <a:ext cx="466189" cy="298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116090-A703-4974-9F69-605DE2549E13}"/>
              </a:ext>
            </a:extLst>
          </p:cNvPr>
          <p:cNvSpPr txBox="1"/>
          <p:nvPr/>
        </p:nvSpPr>
        <p:spPr>
          <a:xfrm>
            <a:off x="4829140" y="6351977"/>
            <a:ext cx="249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KISTERS Analytics Engine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29D95B5-76F3-4E97-9E02-509DEB72280E}"/>
              </a:ext>
            </a:extLst>
          </p:cNvPr>
          <p:cNvSpPr txBox="1"/>
          <p:nvPr/>
        </p:nvSpPr>
        <p:spPr>
          <a:xfrm>
            <a:off x="9099262" y="1646320"/>
            <a:ext cx="219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Applications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CE690D0-CA6F-48EC-BC55-0F02C11A91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236" t="13064" r="14606" b="20377"/>
          <a:stretch/>
        </p:blipFill>
        <p:spPr>
          <a:xfrm>
            <a:off x="767568" y="5211746"/>
            <a:ext cx="1464512" cy="657225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AD76470-0385-4737-A235-F1A3849ADA1C}"/>
              </a:ext>
            </a:extLst>
          </p:cNvPr>
          <p:cNvCxnSpPr>
            <a:cxnSpLocks/>
            <a:stCxn id="60" idx="3"/>
            <a:endCxn id="24" idx="0"/>
          </p:cNvCxnSpPr>
          <p:nvPr/>
        </p:nvCxnSpPr>
        <p:spPr>
          <a:xfrm flipV="1">
            <a:off x="2232080" y="3429001"/>
            <a:ext cx="1827510" cy="211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2064C0C-96B7-43AB-82F6-CA02B81F7901}"/>
              </a:ext>
            </a:extLst>
          </p:cNvPr>
          <p:cNvSpPr/>
          <p:nvPr/>
        </p:nvSpPr>
        <p:spPr>
          <a:xfrm>
            <a:off x="8226251" y="2116853"/>
            <a:ext cx="294751" cy="123929"/>
          </a:xfrm>
          <a:prstGeom prst="rect">
            <a:avLst/>
          </a:prstGeom>
          <a:solidFill>
            <a:srgbClr val="003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CF8FDD6-0015-406D-8206-E21FC46E2B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7775" y="1576453"/>
            <a:ext cx="4048052" cy="21299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301683-168E-4FDB-ABA2-8474039253B1}"/>
              </a:ext>
            </a:extLst>
          </p:cNvPr>
          <p:cNvSpPr txBox="1"/>
          <p:nvPr/>
        </p:nvSpPr>
        <p:spPr>
          <a:xfrm>
            <a:off x="8212479" y="4106262"/>
            <a:ext cx="3724275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Integration of rainfall and water level gauges for the Upper Guadalupe River Authority (UGRA)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C373D-4A74-44CD-8CB8-0A76D166F6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3206" y="697992"/>
            <a:ext cx="2862820" cy="653237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317CF5C0-6B9A-4B88-ADC5-0DD2429C6508}"/>
              </a:ext>
            </a:extLst>
          </p:cNvPr>
          <p:cNvSpPr txBox="1">
            <a:spLocks/>
          </p:cNvSpPr>
          <p:nvPr/>
        </p:nvSpPr>
        <p:spPr>
          <a:xfrm>
            <a:off x="2843733" y="59838"/>
            <a:ext cx="6114374" cy="4846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FAST runs in the KISTERS Datasphere</a:t>
            </a:r>
          </a:p>
        </p:txBody>
      </p:sp>
    </p:spTree>
    <p:extLst>
      <p:ext uri="{BB962C8B-B14F-4D97-AF65-F5344CB8AC3E}">
        <p14:creationId xmlns:p14="http://schemas.microsoft.com/office/powerpoint/2010/main" val="2703493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206D-F630-4963-BF85-F22C34C8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Stream Gauges in Travis County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6ABCA-632A-4841-95C2-555C0E77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0680"/>
            <a:ext cx="5036157" cy="4331653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84FC-B2B3-489E-AAF9-FA391C050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48151"/>
              </p:ext>
            </p:extLst>
          </p:nvPr>
        </p:nvGraphicFramePr>
        <p:xfrm>
          <a:off x="6553200" y="2698115"/>
          <a:ext cx="3564128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064">
                  <a:extLst>
                    <a:ext uri="{9D8B030D-6E8A-4147-A177-3AD203B41FA5}">
                      <a16:colId xmlns:a16="http://schemas.microsoft.com/office/drawing/2014/main" val="965229871"/>
                    </a:ext>
                  </a:extLst>
                </a:gridCol>
                <a:gridCol w="1782064">
                  <a:extLst>
                    <a:ext uri="{9D8B030D-6E8A-4147-A177-3AD203B41FA5}">
                      <a16:colId xmlns:a16="http://schemas.microsoft.com/office/drawing/2014/main" val="2073026305"/>
                    </a:ext>
                  </a:extLst>
                </a:gridCol>
              </a:tblGrid>
              <a:tr h="518445">
                <a:tc>
                  <a:txBody>
                    <a:bodyPr/>
                    <a:lstStyle/>
                    <a:p>
                      <a:pPr lvl="1" algn="ctr"/>
                      <a:r>
                        <a:rPr lang="en-US" sz="2400" dirty="0"/>
                        <a:t>TCSO 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800" dirty="0"/>
                        <a:t>Number of Stream Gauges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648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091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972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CHARLIE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7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869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for TCSO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0179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89962E-E276-4B64-BDEF-C0CEB2F6D644}"/>
              </a:ext>
            </a:extLst>
          </p:cNvPr>
          <p:cNvSpPr txBox="1"/>
          <p:nvPr/>
        </p:nvSpPr>
        <p:spPr>
          <a:xfrm>
            <a:off x="838200" y="1521348"/>
            <a:ext cx="486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22 USGS stream gauges in Travis County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58909-1B01-43F5-849E-2DF67AFC97CB}"/>
              </a:ext>
            </a:extLst>
          </p:cNvPr>
          <p:cNvSpPr txBox="1"/>
          <p:nvPr/>
        </p:nvSpPr>
        <p:spPr>
          <a:xfrm>
            <a:off x="6096000" y="1466030"/>
            <a:ext cx="5967123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Travis County is required by Texas Senate Bill 3 to install flood gauges and sirens for flood warning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36086-3213-4B75-970E-5AF3BF8A8054}"/>
              </a:ext>
            </a:extLst>
          </p:cNvPr>
          <p:cNvSpPr/>
          <p:nvPr/>
        </p:nvSpPr>
        <p:spPr>
          <a:xfrm>
            <a:off x="6549390" y="3606165"/>
            <a:ext cx="3564128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484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FC528-ABFC-F96B-928F-B21075EF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B372-2C01-E224-020B-C03C0C22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Texas Senate Bill 3</a:t>
            </a:r>
          </a:p>
        </p:txBody>
      </p:sp>
      <p:pic>
        <p:nvPicPr>
          <p:cNvPr id="1028" name="Picture 4" descr="Texas Flood">
            <a:extLst>
              <a:ext uri="{FF2B5EF4-FFF2-40B4-BE49-F238E27FC236}">
                <a16:creationId xmlns:a16="http://schemas.microsoft.com/office/drawing/2014/main" id="{C4E3181C-7C6F-A81E-411B-F12FFD325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10725" r="6542" b="12617"/>
          <a:stretch>
            <a:fillRect/>
          </a:stretch>
        </p:blipFill>
        <p:spPr bwMode="auto">
          <a:xfrm>
            <a:off x="6580992" y="4891912"/>
            <a:ext cx="3382526" cy="13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FEE2B1-A51B-7F27-AD42-4CC30F7A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0021">
            <a:off x="1906669" y="2407168"/>
            <a:ext cx="2451218" cy="40486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ADD654-2181-A919-DA32-C78C03782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2415" y="1370106"/>
            <a:ext cx="414056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DB471-42EF-1753-894E-144B63372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3373">
            <a:off x="1194994" y="1775867"/>
            <a:ext cx="2460196" cy="406226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C99B4-DF8B-B4A1-9BE4-577BD706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2962">
            <a:off x="524304" y="1358899"/>
            <a:ext cx="2460196" cy="40486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005C4B8-8217-4560-5DC1-02AF9D5222D7}"/>
              </a:ext>
            </a:extLst>
          </p:cNvPr>
          <p:cNvSpPr txBox="1">
            <a:spLocks/>
          </p:cNvSpPr>
          <p:nvPr/>
        </p:nvSpPr>
        <p:spPr>
          <a:xfrm>
            <a:off x="5432010" y="1585517"/>
            <a:ext cx="5680490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Texas Senate Bill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54F1B-AD3E-F38C-CE30-9BD646B66BC8}"/>
              </a:ext>
            </a:extLst>
          </p:cNvPr>
          <p:cNvSpPr txBox="1"/>
          <p:nvPr/>
        </p:nvSpPr>
        <p:spPr>
          <a:xfrm>
            <a:off x="6216650" y="25209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2A47B0-032B-4113-F0BD-154B87698073}"/>
              </a:ext>
            </a:extLst>
          </p:cNvPr>
          <p:cNvSpPr txBox="1"/>
          <p:nvPr/>
        </p:nvSpPr>
        <p:spPr>
          <a:xfrm>
            <a:off x="7703820" y="33832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AA159-D465-196F-81FA-AEF0574365EF}"/>
              </a:ext>
            </a:extLst>
          </p:cNvPr>
          <p:cNvSpPr txBox="1"/>
          <p:nvPr/>
        </p:nvSpPr>
        <p:spPr>
          <a:xfrm>
            <a:off x="5856243" y="2105567"/>
            <a:ext cx="5256257" cy="219205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Cities and counties in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designated flood-prone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areas must install, maintain, and operate outdoor warning sirens.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The Texas Water Development Board (TWDB) must develop best practices and guidance for using these sirens.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The TWDB must set rules for outdoor warning systems in flash flood-prone areas.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E088F8-5286-943C-7460-517FF03A9A08}"/>
              </a:ext>
            </a:extLst>
          </p:cNvPr>
          <p:cNvSpPr txBox="1"/>
          <p:nvPr/>
        </p:nvSpPr>
        <p:spPr>
          <a:xfrm>
            <a:off x="7701184" y="1596376"/>
            <a:ext cx="2643865" cy="25908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2025 -- 89th Legislature 2nd Special Session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84220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KISTERS">
      <a:dk1>
        <a:srgbClr val="000000"/>
      </a:dk1>
      <a:lt1>
        <a:srgbClr val="FFFFFF"/>
      </a:lt1>
      <a:dk2>
        <a:srgbClr val="44546A"/>
      </a:dk2>
      <a:lt2>
        <a:srgbClr val="E6E6E6"/>
      </a:lt2>
      <a:accent1>
        <a:srgbClr val="008067"/>
      </a:accent1>
      <a:accent2>
        <a:srgbClr val="76B937"/>
      </a:accent2>
      <a:accent3>
        <a:srgbClr val="EF7D00"/>
      </a:accent3>
      <a:accent4>
        <a:srgbClr val="EA5B0C"/>
      </a:accent4>
      <a:accent5>
        <a:srgbClr val="D30534"/>
      </a:accent5>
      <a:accent6>
        <a:srgbClr val="1979CE"/>
      </a:accent6>
      <a:hlink>
        <a:srgbClr val="C4BCB3"/>
      </a:hlink>
      <a:folHlink>
        <a:srgbClr val="F0ECEB"/>
      </a:folHlink>
    </a:clrScheme>
    <a:fontScheme name="Benutzerdefiniert 4">
      <a:majorFont>
        <a:latin typeface="Outfit ExtraBold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-HydroMet-2023.potx" id="{31BA29B4-8760-4C8C-BB9A-C37E895D9735}" vid="{481C69A0-23E4-4EAD-BA75-A9A6102BDA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661</Words>
  <Application>Microsoft Office PowerPoint</Application>
  <PresentationFormat>Widescreen</PresentationFormat>
  <Paragraphs>99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Avenir LT Std 55 Roman</vt:lpstr>
      <vt:lpstr>Avenir LT Std 65 Medium</vt:lpstr>
      <vt:lpstr>Calibri</vt:lpstr>
      <vt:lpstr>Courier New</vt:lpstr>
      <vt:lpstr>Lucida Grande</vt:lpstr>
      <vt:lpstr>Outfit</vt:lpstr>
      <vt:lpstr>Outfit ExtraBold</vt:lpstr>
      <vt:lpstr>Outfit Medium</vt:lpstr>
      <vt:lpstr>Optional_Corporate_PPT_Template-Arial</vt:lpstr>
      <vt:lpstr>Office</vt:lpstr>
      <vt:lpstr>PowerPoint Presentation</vt:lpstr>
      <vt:lpstr>What has happened since we met last?</vt:lpstr>
      <vt:lpstr>GeoWater Book – to be published by ESRI Press later this year</vt:lpstr>
      <vt:lpstr>FAST Video</vt:lpstr>
      <vt:lpstr>TCSO Flooded Roadway Incident Report </vt:lpstr>
      <vt:lpstr>Summer Institute students tested feasibility of forecasting on densified streams</vt:lpstr>
      <vt:lpstr>PowerPoint Presentation</vt:lpstr>
      <vt:lpstr>Stream Gauges in Travis County</vt:lpstr>
      <vt:lpstr>Texas Senate Bill 3</vt:lpstr>
      <vt:lpstr>Texas Senate Bill 5</vt:lpstr>
      <vt:lpstr>Williamson County’s Approach</vt:lpstr>
      <vt:lpstr>What’s important to Travis County Sheriff’s Office during a flood?</vt:lpstr>
      <vt:lpstr>Ask of Travis County Sheriff’s Office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55</cp:revision>
  <dcterms:created xsi:type="dcterms:W3CDTF">2024-12-05T05:21:23Z</dcterms:created>
  <dcterms:modified xsi:type="dcterms:W3CDTF">2026-01-29T04:11:53Z</dcterms:modified>
</cp:coreProperties>
</file>