
<file path=[Content_Types].xml><?xml version="1.0" encoding="utf-8"?>
<Types xmlns="http://schemas.openxmlformats.org/package/2006/content-types">
  <Default Extension="avi" ContentType="video/x-msvideo"/>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470" r:id="rId2"/>
    <p:sldId id="7044" r:id="rId3"/>
    <p:sldId id="7045" r:id="rId4"/>
    <p:sldId id="2477" r:id="rId5"/>
    <p:sldId id="7048" r:id="rId6"/>
    <p:sldId id="7058" r:id="rId7"/>
    <p:sldId id="7064" r:id="rId8"/>
    <p:sldId id="7046" r:id="rId9"/>
    <p:sldId id="7049" r:id="rId10"/>
    <p:sldId id="7051" r:id="rId11"/>
    <p:sldId id="7050" r:id="rId12"/>
    <p:sldId id="7053" r:id="rId13"/>
    <p:sldId id="7065" r:id="rId14"/>
    <p:sldId id="7052" r:id="rId15"/>
    <p:sldId id="7056" r:id="rId16"/>
    <p:sldId id="2475" r:id="rId17"/>
    <p:sldId id="7059" r:id="rId18"/>
    <p:sldId id="7063" r:id="rId19"/>
    <p:sldId id="7062" r:id="rId20"/>
    <p:sldId id="7054" r:id="rId21"/>
    <p:sldId id="323" r:id="rId22"/>
    <p:sldId id="7060" r:id="rId23"/>
    <p:sldId id="322" r:id="rId24"/>
    <p:sldId id="263" r:id="rId25"/>
    <p:sldId id="2476" r:id="rId26"/>
    <p:sldId id="7066" r:id="rId27"/>
    <p:sldId id="7061" r:id="rId28"/>
    <p:sldId id="7055" r:id="rId29"/>
    <p:sldId id="7057" r:id="rId30"/>
    <p:sldId id="2410" r:id="rId31"/>
    <p:sldId id="293" r:id="rId32"/>
    <p:sldId id="2413" r:id="rId33"/>
    <p:sldId id="346" r:id="rId34"/>
    <p:sldId id="347" r:id="rId35"/>
    <p:sldId id="2430" r:id="rId36"/>
    <p:sldId id="2431" r:id="rId37"/>
    <p:sldId id="350" r:id="rId38"/>
    <p:sldId id="351" r:id="rId39"/>
    <p:sldId id="2432" r:id="rId40"/>
    <p:sldId id="318" r:id="rId41"/>
    <p:sldId id="2419" r:id="rId42"/>
    <p:sldId id="7067" r:id="rId43"/>
    <p:sldId id="2420" r:id="rId44"/>
    <p:sldId id="2416" r:id="rId45"/>
    <p:sldId id="353" r:id="rId46"/>
    <p:sldId id="7068" r:id="rId47"/>
    <p:sldId id="7069" r:id="rId48"/>
    <p:sldId id="704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658"/>
  </p:normalViewPr>
  <p:slideViewPr>
    <p:cSldViewPr snapToGrid="0">
      <p:cViewPr varScale="1">
        <p:scale>
          <a:sx n="100" d="100"/>
          <a:sy n="100" d="100"/>
        </p:scale>
        <p:origin x="9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A06F33-D5D4-434D-A4DF-2805A231B386}"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04DD3-74A3-6F45-8CFD-EB06A1382969}" type="slidenum">
              <a:rPr lang="en-US" smtClean="0"/>
              <a:t>‹#›</a:t>
            </a:fld>
            <a:endParaRPr lang="en-US"/>
          </a:p>
        </p:txBody>
      </p:sp>
    </p:spTree>
    <p:extLst>
      <p:ext uri="{BB962C8B-B14F-4D97-AF65-F5344CB8AC3E}">
        <p14:creationId xmlns:p14="http://schemas.microsoft.com/office/powerpoint/2010/main" val="2897787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404DD3-74A3-6F45-8CFD-EB06A1382969}" type="slidenum">
              <a:rPr lang="en-US" smtClean="0"/>
              <a:t>10</a:t>
            </a:fld>
            <a:endParaRPr lang="en-US"/>
          </a:p>
        </p:txBody>
      </p:sp>
    </p:spTree>
    <p:extLst>
      <p:ext uri="{BB962C8B-B14F-4D97-AF65-F5344CB8AC3E}">
        <p14:creationId xmlns:p14="http://schemas.microsoft.com/office/powerpoint/2010/main" val="4030321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89C26-21A7-00B5-E0F1-9EAE813C7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ADAF9-F279-CD51-4BE1-689107EDE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CE7BDA-36BC-0AFA-1290-E1D99860DA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94F65A-2EF5-7015-F8BC-BF20DFD86190}"/>
              </a:ext>
            </a:extLst>
          </p:cNvPr>
          <p:cNvSpPr>
            <a:spLocks noGrp="1"/>
          </p:cNvSpPr>
          <p:nvPr>
            <p:ph type="sldNum" sz="quarter" idx="5"/>
          </p:nvPr>
        </p:nvSpPr>
        <p:spPr/>
        <p:txBody>
          <a:bodyPr/>
          <a:lstStyle/>
          <a:p>
            <a:fld id="{A9404DD3-74A3-6F45-8CFD-EB06A1382969}" type="slidenum">
              <a:rPr lang="en-US" smtClean="0"/>
              <a:t>15</a:t>
            </a:fld>
            <a:endParaRPr lang="en-US"/>
          </a:p>
        </p:txBody>
      </p:sp>
    </p:spTree>
    <p:extLst>
      <p:ext uri="{BB962C8B-B14F-4D97-AF65-F5344CB8AC3E}">
        <p14:creationId xmlns:p14="http://schemas.microsoft.com/office/powerpoint/2010/main" val="1684743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B28EF-67E9-61F6-6E5C-49BDFCE62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8F730-329F-A796-F965-9F066CDDA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755D43-FBA9-6204-A31E-9AA434DF71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6DE63-CF54-2047-EAF8-0DA7FE211186}"/>
              </a:ext>
            </a:extLst>
          </p:cNvPr>
          <p:cNvSpPr>
            <a:spLocks noGrp="1"/>
          </p:cNvSpPr>
          <p:nvPr>
            <p:ph type="sldNum" sz="quarter" idx="5"/>
          </p:nvPr>
        </p:nvSpPr>
        <p:spPr/>
        <p:txBody>
          <a:bodyPr/>
          <a:lstStyle/>
          <a:p>
            <a:fld id="{A9404DD3-74A3-6F45-8CFD-EB06A1382969}" type="slidenum">
              <a:rPr lang="en-US" smtClean="0"/>
              <a:t>22</a:t>
            </a:fld>
            <a:endParaRPr lang="en-US"/>
          </a:p>
        </p:txBody>
      </p:sp>
    </p:spTree>
    <p:extLst>
      <p:ext uri="{BB962C8B-B14F-4D97-AF65-F5344CB8AC3E}">
        <p14:creationId xmlns:p14="http://schemas.microsoft.com/office/powerpoint/2010/main" val="3795137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71B1-26AF-F950-7174-17EE978437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C6EA2F-34FE-154A-DE33-AFE42DC661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38C68D-1835-9D08-D679-0B7A65B8EB9D}"/>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5" name="Footer Placeholder 4">
            <a:extLst>
              <a:ext uri="{FF2B5EF4-FFF2-40B4-BE49-F238E27FC236}">
                <a16:creationId xmlns:a16="http://schemas.microsoft.com/office/drawing/2014/main" id="{77BF2308-46F5-DB6B-63E2-72D7F9E9FB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77F35A-174F-87D5-F3F5-34A0C0D2EDE3}"/>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1493246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AFE2D-BA60-8B39-0754-1440178125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92D822-C315-F6DB-CD85-2155676731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2BA906-E7E5-1BDE-F4F8-AB1E4CD6303B}"/>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5" name="Footer Placeholder 4">
            <a:extLst>
              <a:ext uri="{FF2B5EF4-FFF2-40B4-BE49-F238E27FC236}">
                <a16:creationId xmlns:a16="http://schemas.microsoft.com/office/drawing/2014/main" id="{79ABEDE9-B986-C966-6FF6-58AEC5F235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12CC5-5219-1DF7-3C45-C533C977D1D6}"/>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31804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25452A-5240-95AE-3BF1-707EE7206C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53441-5365-7B69-5812-ED30014F30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0F737D-7A1B-914D-A6C5-AEF6D15FC558}"/>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5" name="Footer Placeholder 4">
            <a:extLst>
              <a:ext uri="{FF2B5EF4-FFF2-40B4-BE49-F238E27FC236}">
                <a16:creationId xmlns:a16="http://schemas.microsoft.com/office/drawing/2014/main" id="{21984D05-3F67-BA97-9FE8-F31A2881B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97E236-BD13-4626-825D-BBC2E6A92DC5}"/>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1199488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B9347-8432-DF60-1D2C-128FD5CB50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B64926-B940-8E4E-C669-D6066FF335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04AA0-309C-D9C5-DF09-4E59B5391590}"/>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5" name="Footer Placeholder 4">
            <a:extLst>
              <a:ext uri="{FF2B5EF4-FFF2-40B4-BE49-F238E27FC236}">
                <a16:creationId xmlns:a16="http://schemas.microsoft.com/office/drawing/2014/main" id="{48CF6A44-DD8E-7CC4-F461-1CAD6AE800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27E7F5-6A07-33D4-481F-859A9F089D57}"/>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155602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22767-330E-BDD3-770E-AF853EEB95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CC722-4008-E3E0-9774-FCC13B86A1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93E91E-4E11-3E7F-CB5C-524349CCA0BF}"/>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5" name="Footer Placeholder 4">
            <a:extLst>
              <a:ext uri="{FF2B5EF4-FFF2-40B4-BE49-F238E27FC236}">
                <a16:creationId xmlns:a16="http://schemas.microsoft.com/office/drawing/2014/main" id="{BD5CFA99-AE45-E333-DD80-D5607C8166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46BF5E-D9EC-2546-A5AA-E49A6C24D542}"/>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4435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FA2B0-B802-40C5-0F19-D5F1A6CB3C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34D345-F659-00E2-1E89-53953DC821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EC03D8-2068-E79F-6664-B0E1163CAA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4791A1-D60B-0729-2236-3DFD205047D7}"/>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6" name="Footer Placeholder 5">
            <a:extLst>
              <a:ext uri="{FF2B5EF4-FFF2-40B4-BE49-F238E27FC236}">
                <a16:creationId xmlns:a16="http://schemas.microsoft.com/office/drawing/2014/main" id="{A2B7AD1F-797D-F071-082D-9680523F93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BAC9B5-B366-FB6F-5AA7-FD75FDC04719}"/>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2796201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DD0-2247-A1FA-3D33-679A68BE1C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115A35-E182-F868-B435-24AD00748F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AC89D8-FAE7-97F6-F460-BA8BF611FF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CB22F7-58EB-080F-B0FB-C205F39423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095637-1928-ACD0-3511-6AF8E342C9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C2B5E0-C9E6-BC72-6B12-56AC816C2330}"/>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8" name="Footer Placeholder 7">
            <a:extLst>
              <a:ext uri="{FF2B5EF4-FFF2-40B4-BE49-F238E27FC236}">
                <a16:creationId xmlns:a16="http://schemas.microsoft.com/office/drawing/2014/main" id="{2BCDADC2-2E65-C936-40AF-EBCE63EF6D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A68F11-4779-16A3-2D28-6D4525870CC8}"/>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20651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22C6D-B5F6-44A7-3C87-7247F7F7B4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5B61A9-3995-0AFB-0BC9-134D4771F47C}"/>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4" name="Footer Placeholder 3">
            <a:extLst>
              <a:ext uri="{FF2B5EF4-FFF2-40B4-BE49-F238E27FC236}">
                <a16:creationId xmlns:a16="http://schemas.microsoft.com/office/drawing/2014/main" id="{2E164DBD-C0DE-B59F-8DB8-05CAF90DEC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00B658-2EE4-57AE-CC68-BC96D526FF95}"/>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63068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FAA04D-7850-9105-A13B-A443F0EB3AC0}"/>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3" name="Footer Placeholder 2">
            <a:extLst>
              <a:ext uri="{FF2B5EF4-FFF2-40B4-BE49-F238E27FC236}">
                <a16:creationId xmlns:a16="http://schemas.microsoft.com/office/drawing/2014/main" id="{9ED7497C-B809-41C7-FC1C-424E23F301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798967-4B5D-F735-9474-DFFB514CCAAF}"/>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4196588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1F4C1-EB83-9935-89CB-89A5E8C45F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89CB5F-AF3D-4143-022D-99979E1EEC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05A2F1-48FA-093C-794A-1DD063B23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3EEA12-532B-C7F6-7B3A-4E21D2D71FD4}"/>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6" name="Footer Placeholder 5">
            <a:extLst>
              <a:ext uri="{FF2B5EF4-FFF2-40B4-BE49-F238E27FC236}">
                <a16:creationId xmlns:a16="http://schemas.microsoft.com/office/drawing/2014/main" id="{F01A13D7-D6E3-B380-6DA4-49D8BB6E11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344AF3-9CF8-67EE-784D-7D2C2DEEA846}"/>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146369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0FE67-CAAD-4E94-60E0-9AF264563E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B4E5D7-646E-DC07-0695-9E14182E0A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2EBDE1-82BD-D295-0580-B7F1F124DB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AF32F2-ABAD-6338-DC09-7F174D86A647}"/>
              </a:ext>
            </a:extLst>
          </p:cNvPr>
          <p:cNvSpPr>
            <a:spLocks noGrp="1"/>
          </p:cNvSpPr>
          <p:nvPr>
            <p:ph type="dt" sz="half" idx="10"/>
          </p:nvPr>
        </p:nvSpPr>
        <p:spPr/>
        <p:txBody>
          <a:bodyPr/>
          <a:lstStyle/>
          <a:p>
            <a:fld id="{FF97113B-24A5-3F4C-AED1-FAF7337228C3}" type="datetimeFigureOut">
              <a:rPr lang="en-US" smtClean="0"/>
              <a:t>8/26/2026</a:t>
            </a:fld>
            <a:endParaRPr lang="en-US"/>
          </a:p>
        </p:txBody>
      </p:sp>
      <p:sp>
        <p:nvSpPr>
          <p:cNvPr id="6" name="Footer Placeholder 5">
            <a:extLst>
              <a:ext uri="{FF2B5EF4-FFF2-40B4-BE49-F238E27FC236}">
                <a16:creationId xmlns:a16="http://schemas.microsoft.com/office/drawing/2014/main" id="{754136B5-56C2-CC20-14FE-51656BABAC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D85C1-CB2F-D14E-FBF1-B009ECD9F0CA}"/>
              </a:ext>
            </a:extLst>
          </p:cNvPr>
          <p:cNvSpPr>
            <a:spLocks noGrp="1"/>
          </p:cNvSpPr>
          <p:nvPr>
            <p:ph type="sldNum" sz="quarter" idx="12"/>
          </p:nvPr>
        </p:nvSpPr>
        <p:spPr/>
        <p:txBody>
          <a:bodyPr/>
          <a:lstStyle/>
          <a:p>
            <a:fld id="{C50591E1-8581-B741-B043-34B2F536F520}" type="slidenum">
              <a:rPr lang="en-US" smtClean="0"/>
              <a:t>‹#›</a:t>
            </a:fld>
            <a:endParaRPr lang="en-US"/>
          </a:p>
        </p:txBody>
      </p:sp>
    </p:spTree>
    <p:extLst>
      <p:ext uri="{BB962C8B-B14F-4D97-AF65-F5344CB8AC3E}">
        <p14:creationId xmlns:p14="http://schemas.microsoft.com/office/powerpoint/2010/main" val="2337961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5A30D5-E734-87A6-6AA0-8BA317E6C3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C0AEC8-F750-75B3-37E0-55C5A298E9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FA3683-CEA9-80D2-3665-7235F94335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97113B-24A5-3F4C-AED1-FAF7337228C3}" type="datetimeFigureOut">
              <a:rPr lang="en-US" smtClean="0"/>
              <a:t>8/26/2026</a:t>
            </a:fld>
            <a:endParaRPr lang="en-US"/>
          </a:p>
        </p:txBody>
      </p:sp>
      <p:sp>
        <p:nvSpPr>
          <p:cNvPr id="5" name="Footer Placeholder 4">
            <a:extLst>
              <a:ext uri="{FF2B5EF4-FFF2-40B4-BE49-F238E27FC236}">
                <a16:creationId xmlns:a16="http://schemas.microsoft.com/office/drawing/2014/main" id="{8BCD84FF-CF8A-E033-0F70-C8A079536F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1815480-C59A-CCFD-F23B-061286C0C3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0591E1-8581-B741-B043-34B2F536F520}" type="slidenum">
              <a:rPr lang="en-US" smtClean="0"/>
              <a:t>‹#›</a:t>
            </a:fld>
            <a:endParaRPr lang="en-US"/>
          </a:p>
        </p:txBody>
      </p:sp>
    </p:spTree>
    <p:extLst>
      <p:ext uri="{BB962C8B-B14F-4D97-AF65-F5344CB8AC3E}">
        <p14:creationId xmlns:p14="http://schemas.microsoft.com/office/powerpoint/2010/main" val="3409886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541.png"/><Relationship Id="rId3" Type="http://schemas.openxmlformats.org/officeDocument/2006/relationships/image" Target="../media/image490.png"/><Relationship Id="rId7" Type="http://schemas.openxmlformats.org/officeDocument/2006/relationships/image" Target="../media/image530.png"/><Relationship Id="rId2" Type="http://schemas.openxmlformats.org/officeDocument/2006/relationships/image" Target="../media/image480.png"/><Relationship Id="rId1" Type="http://schemas.openxmlformats.org/officeDocument/2006/relationships/slideLayout" Target="../slideLayouts/slideLayout2.xml"/><Relationship Id="rId6" Type="http://schemas.openxmlformats.org/officeDocument/2006/relationships/image" Target="../media/image520.png"/><Relationship Id="rId5" Type="http://schemas.openxmlformats.org/officeDocument/2006/relationships/image" Target="../media/image510.png"/><Relationship Id="rId10" Type="http://schemas.openxmlformats.org/officeDocument/2006/relationships/image" Target="../media/image560.png"/><Relationship Id="rId4" Type="http://schemas.openxmlformats.org/officeDocument/2006/relationships/image" Target="../media/image50.png"/><Relationship Id="rId9" Type="http://schemas.openxmlformats.org/officeDocument/2006/relationships/image" Target="../media/image551.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550.png"/><Relationship Id="rId5" Type="http://schemas.openxmlformats.org/officeDocument/2006/relationships/image" Target="../media/image540.png"/><Relationship Id="rId4" Type="http://schemas.openxmlformats.org/officeDocument/2006/relationships/image" Target="../media/image40.gif"/></Relationships>
</file>

<file path=ppt/slides/_rels/slide25.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8BFDA-E6D4-6352-ACA6-8C390B02BE4B}"/>
            </a:ext>
          </a:extLst>
        </p:cNvPr>
        <p:cNvGrpSpPr/>
        <p:nvPr/>
      </p:nvGrpSpPr>
      <p:grpSpPr>
        <a:xfrm>
          <a:off x="0" y="0"/>
          <a:ext cx="0" cy="0"/>
          <a:chOff x="0" y="0"/>
          <a:chExt cx="0" cy="0"/>
        </a:xfrm>
      </p:grpSpPr>
      <p:sp>
        <p:nvSpPr>
          <p:cNvPr id="44" name="Bent Arrow 43">
            <a:extLst>
              <a:ext uri="{FF2B5EF4-FFF2-40B4-BE49-F238E27FC236}">
                <a16:creationId xmlns:a16="http://schemas.microsoft.com/office/drawing/2014/main" id="{661357F1-1F75-9171-518B-CBE7C410C4FE}"/>
              </a:ext>
            </a:extLst>
          </p:cNvPr>
          <p:cNvSpPr/>
          <p:nvPr/>
        </p:nvSpPr>
        <p:spPr>
          <a:xfrm rot="5400000">
            <a:off x="2869096" y="1663151"/>
            <a:ext cx="1020417" cy="1219199"/>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BEC593E0-87A8-113A-27AC-3A09265930BC}"/>
              </a:ext>
            </a:extLst>
          </p:cNvPr>
          <p:cNvGrpSpPr/>
          <p:nvPr/>
        </p:nvGrpSpPr>
        <p:grpSpPr>
          <a:xfrm>
            <a:off x="10685468" y="1232451"/>
            <a:ext cx="888714" cy="827423"/>
            <a:chOff x="4469627" y="3203663"/>
            <a:chExt cx="215281" cy="200434"/>
          </a:xfrm>
        </p:grpSpPr>
        <p:sp>
          <p:nvSpPr>
            <p:cNvPr id="8" name="Application real-time monitoring service">
              <a:extLst>
                <a:ext uri="{FF2B5EF4-FFF2-40B4-BE49-F238E27FC236}">
                  <a16:creationId xmlns:a16="http://schemas.microsoft.com/office/drawing/2014/main" id="{A215FC7C-2CF7-A3D5-A924-1BA525AE2E7A}"/>
                </a:ext>
              </a:extLst>
            </p:cNvPr>
            <p:cNvSpPr/>
            <p:nvPr/>
          </p:nvSpPr>
          <p:spPr>
            <a:xfrm>
              <a:off x="4501177" y="3244792"/>
              <a:ext cx="152181" cy="73636"/>
            </a:xfrm>
            <a:custGeom>
              <a:avLst/>
              <a:gdLst/>
              <a:ahLst/>
              <a:cxnLst/>
              <a:rect l="0" t="0" r="0" b="0"/>
              <a:pathLst>
                <a:path w="152181" h="73636">
                  <a:moveTo>
                    <a:pt x="134653" y="0"/>
                  </a:moveTo>
                  <a:cubicBezTo>
                    <a:pt x="124952" y="0"/>
                    <a:pt x="117088" y="7869"/>
                    <a:pt x="117090" y="17577"/>
                  </a:cubicBezTo>
                  <a:cubicBezTo>
                    <a:pt x="117090" y="20505"/>
                    <a:pt x="117816" y="23291"/>
                    <a:pt x="119113" y="25676"/>
                  </a:cubicBezTo>
                  <a:lnTo>
                    <a:pt x="90493" y="53997"/>
                  </a:lnTo>
                  <a:cubicBezTo>
                    <a:pt x="88938" y="53124"/>
                    <a:pt x="87181" y="52675"/>
                    <a:pt x="85398" y="52695"/>
                  </a:cubicBezTo>
                  <a:cubicBezTo>
                    <a:pt x="84239" y="52695"/>
                    <a:pt x="83157" y="52913"/>
                    <a:pt x="82147" y="53239"/>
                  </a:cubicBezTo>
                  <a:lnTo>
                    <a:pt x="70616" y="37434"/>
                  </a:lnTo>
                  <a:cubicBezTo>
                    <a:pt x="70723" y="36818"/>
                    <a:pt x="70723" y="36347"/>
                    <a:pt x="70723" y="35807"/>
                  </a:cubicBezTo>
                  <a:cubicBezTo>
                    <a:pt x="70723" y="30055"/>
                    <a:pt x="66064" y="25391"/>
                    <a:pt x="60316" y="25389"/>
                  </a:cubicBezTo>
                  <a:cubicBezTo>
                    <a:pt x="54559" y="25387"/>
                    <a:pt x="49887" y="30047"/>
                    <a:pt x="49870" y="35807"/>
                  </a:cubicBezTo>
                  <a:lnTo>
                    <a:pt x="49870" y="35987"/>
                  </a:lnTo>
                  <a:lnTo>
                    <a:pt x="33176" y="52225"/>
                  </a:lnTo>
                  <a:lnTo>
                    <a:pt x="19372" y="52225"/>
                  </a:lnTo>
                  <a:cubicBezTo>
                    <a:pt x="17485" y="49115"/>
                    <a:pt x="14118" y="47212"/>
                    <a:pt x="10483" y="47199"/>
                  </a:cubicBezTo>
                  <a:cubicBezTo>
                    <a:pt x="4696" y="47200"/>
                    <a:pt x="0" y="51895"/>
                    <a:pt x="0" y="57687"/>
                  </a:cubicBezTo>
                  <a:cubicBezTo>
                    <a:pt x="0" y="63477"/>
                    <a:pt x="4694" y="68170"/>
                    <a:pt x="10480" y="68174"/>
                  </a:cubicBezTo>
                  <a:cubicBezTo>
                    <a:pt x="14294" y="68160"/>
                    <a:pt x="17804" y="66086"/>
                    <a:pt x="19659" y="62750"/>
                  </a:cubicBezTo>
                  <a:lnTo>
                    <a:pt x="37585" y="62750"/>
                  </a:lnTo>
                  <a:lnTo>
                    <a:pt x="55653" y="45174"/>
                  </a:lnTo>
                  <a:cubicBezTo>
                    <a:pt x="57137" y="45932"/>
                    <a:pt x="58763" y="46330"/>
                    <a:pt x="60426" y="46330"/>
                  </a:cubicBezTo>
                  <a:cubicBezTo>
                    <a:pt x="61616" y="46330"/>
                    <a:pt x="62775" y="46112"/>
                    <a:pt x="63785" y="45714"/>
                  </a:cubicBezTo>
                  <a:lnTo>
                    <a:pt x="75171" y="61411"/>
                  </a:lnTo>
                  <a:cubicBezTo>
                    <a:pt x="75056" y="62008"/>
                    <a:pt x="74995" y="62613"/>
                    <a:pt x="74987" y="63221"/>
                  </a:cubicBezTo>
                  <a:cubicBezTo>
                    <a:pt x="74989" y="68974"/>
                    <a:pt x="79650" y="73636"/>
                    <a:pt x="85398" y="73636"/>
                  </a:cubicBezTo>
                  <a:cubicBezTo>
                    <a:pt x="91043" y="73636"/>
                    <a:pt x="95656" y="69122"/>
                    <a:pt x="95805" y="63473"/>
                  </a:cubicBezTo>
                  <a:lnTo>
                    <a:pt x="126380" y="33128"/>
                  </a:lnTo>
                  <a:cubicBezTo>
                    <a:pt x="131822" y="36023"/>
                    <a:pt x="138383" y="35851"/>
                    <a:pt x="143666" y="32674"/>
                  </a:cubicBezTo>
                  <a:cubicBezTo>
                    <a:pt x="148950" y="29496"/>
                    <a:pt x="152181" y="23779"/>
                    <a:pt x="152181" y="17611"/>
                  </a:cubicBezTo>
                  <a:cubicBezTo>
                    <a:pt x="152181" y="12947"/>
                    <a:pt x="150359" y="8469"/>
                    <a:pt x="147070" y="5164"/>
                  </a:cubicBezTo>
                  <a:cubicBezTo>
                    <a:pt x="143781" y="1860"/>
                    <a:pt x="139313" y="0"/>
                    <a:pt x="134653" y="0"/>
                  </a:cubicBezTo>
                  <a:close/>
                  <a:moveTo>
                    <a:pt x="134905" y="25063"/>
                  </a:moveTo>
                  <a:cubicBezTo>
                    <a:pt x="130803" y="25043"/>
                    <a:pt x="127483" y="21720"/>
                    <a:pt x="127462" y="17615"/>
                  </a:cubicBezTo>
                  <a:cubicBezTo>
                    <a:pt x="127393" y="13489"/>
                    <a:pt x="130786" y="10162"/>
                    <a:pt x="134905" y="10162"/>
                  </a:cubicBezTo>
                  <a:cubicBezTo>
                    <a:pt x="139028" y="10162"/>
                    <a:pt x="142352" y="13527"/>
                    <a:pt x="142352" y="17615"/>
                  </a:cubicBezTo>
                  <a:cubicBezTo>
                    <a:pt x="142354" y="19591"/>
                    <a:pt x="141570" y="21487"/>
                    <a:pt x="140173" y="22885"/>
                  </a:cubicBezTo>
                  <a:cubicBezTo>
                    <a:pt x="138776" y="24282"/>
                    <a:pt x="136881" y="25066"/>
                    <a:pt x="134905" y="25063"/>
                  </a:cubicBezTo>
                  <a:lnTo>
                    <a:pt x="134905" y="25063"/>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Monitor">
              <a:extLst>
                <a:ext uri="{FF2B5EF4-FFF2-40B4-BE49-F238E27FC236}">
                  <a16:creationId xmlns:a16="http://schemas.microsoft.com/office/drawing/2014/main" id="{EB59C855-D3D5-E407-2832-22632586E2A7}"/>
                </a:ext>
              </a:extLst>
            </p:cNvPr>
            <p:cNvSpPr/>
            <p:nvPr/>
          </p:nvSpPr>
          <p:spPr>
            <a:xfrm>
              <a:off x="4469627" y="3203663"/>
              <a:ext cx="215281" cy="200434"/>
            </a:xfrm>
            <a:custGeom>
              <a:avLst/>
              <a:gdLst/>
              <a:ahLst/>
              <a:cxnLst/>
              <a:rect l="0" t="0" r="0" b="0"/>
              <a:pathLst>
                <a:path w="215281" h="200434">
                  <a:moveTo>
                    <a:pt x="202364" y="0"/>
                  </a:moveTo>
                  <a:lnTo>
                    <a:pt x="11840" y="0"/>
                  </a:lnTo>
                  <a:cubicBezTo>
                    <a:pt x="5382" y="0"/>
                    <a:pt x="0" y="5943"/>
                    <a:pt x="0" y="12426"/>
                  </a:cubicBezTo>
                  <a:lnTo>
                    <a:pt x="0" y="146409"/>
                  </a:lnTo>
                  <a:cubicBezTo>
                    <a:pt x="0" y="152892"/>
                    <a:pt x="5382" y="157214"/>
                    <a:pt x="11840" y="157214"/>
                  </a:cubicBezTo>
                  <a:lnTo>
                    <a:pt x="76963" y="157214"/>
                  </a:lnTo>
                  <a:cubicBezTo>
                    <a:pt x="83959" y="182065"/>
                    <a:pt x="74272" y="187468"/>
                    <a:pt x="33369" y="187468"/>
                  </a:cubicBezTo>
                  <a:lnTo>
                    <a:pt x="33369" y="200434"/>
                  </a:lnTo>
                  <a:lnTo>
                    <a:pt x="86112" y="200434"/>
                  </a:lnTo>
                  <a:lnTo>
                    <a:pt x="124325" y="200434"/>
                  </a:lnTo>
                  <a:lnTo>
                    <a:pt x="182989" y="200434"/>
                  </a:lnTo>
                  <a:lnTo>
                    <a:pt x="182989" y="187468"/>
                  </a:lnTo>
                  <a:cubicBezTo>
                    <a:pt x="141547" y="187468"/>
                    <a:pt x="128630" y="182065"/>
                    <a:pt x="135627" y="157214"/>
                  </a:cubicBezTo>
                  <a:lnTo>
                    <a:pt x="202364" y="157214"/>
                  </a:lnTo>
                  <a:cubicBezTo>
                    <a:pt x="208822" y="157214"/>
                    <a:pt x="215281" y="152892"/>
                    <a:pt x="215281" y="146409"/>
                  </a:cubicBezTo>
                  <a:lnTo>
                    <a:pt x="215281" y="12426"/>
                  </a:lnTo>
                  <a:cubicBezTo>
                    <a:pt x="215281" y="5943"/>
                    <a:pt x="208822" y="0"/>
                    <a:pt x="202364" y="0"/>
                  </a:cubicBezTo>
                  <a:close/>
                  <a:moveTo>
                    <a:pt x="199135" y="16208"/>
                  </a:moveTo>
                  <a:lnTo>
                    <a:pt x="199135" y="140466"/>
                  </a:lnTo>
                  <a:lnTo>
                    <a:pt x="16146" y="140466"/>
                  </a:lnTo>
                  <a:lnTo>
                    <a:pt x="16146" y="16208"/>
                  </a:lnTo>
                  <a:lnTo>
                    <a:pt x="199135" y="16208"/>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11" name="Picture 2" descr="Non-contact flow meter - RQ-30 - SOMMER Messtechnik GmbH - radar / for  water / 4-20 mA">
            <a:extLst>
              <a:ext uri="{FF2B5EF4-FFF2-40B4-BE49-F238E27FC236}">
                <a16:creationId xmlns:a16="http://schemas.microsoft.com/office/drawing/2014/main" id="{15C2A325-B425-09E3-663A-003696ED36D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4358" y="4558748"/>
            <a:ext cx="1093533" cy="10935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F4A24918-40A7-976C-CEFA-5F8961C700FE}"/>
              </a:ext>
            </a:extLst>
          </p:cNvPr>
          <p:cNvSpPr/>
          <p:nvPr/>
        </p:nvSpPr>
        <p:spPr>
          <a:xfrm>
            <a:off x="477079" y="2676939"/>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sp>
        <p:nvSpPr>
          <p:cNvPr id="13" name="TextBox 12">
            <a:extLst>
              <a:ext uri="{FF2B5EF4-FFF2-40B4-BE49-F238E27FC236}">
                <a16:creationId xmlns:a16="http://schemas.microsoft.com/office/drawing/2014/main" id="{17142CF3-248A-42F9-9E5F-DC0B43E068BE}"/>
              </a:ext>
            </a:extLst>
          </p:cNvPr>
          <p:cNvSpPr txBox="1"/>
          <p:nvPr/>
        </p:nvSpPr>
        <p:spPr>
          <a:xfrm>
            <a:off x="10442713" y="2213111"/>
            <a:ext cx="1484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Visualization</a:t>
            </a:r>
          </a:p>
        </p:txBody>
      </p:sp>
      <p:sp>
        <p:nvSpPr>
          <p:cNvPr id="14" name="Rectangle 13">
            <a:extLst>
              <a:ext uri="{FF2B5EF4-FFF2-40B4-BE49-F238E27FC236}">
                <a16:creationId xmlns:a16="http://schemas.microsoft.com/office/drawing/2014/main" id="{3225BF0C-155D-0728-A009-3A38970713DE}"/>
              </a:ext>
            </a:extLst>
          </p:cNvPr>
          <p:cNvSpPr/>
          <p:nvPr/>
        </p:nvSpPr>
        <p:spPr>
          <a:xfrm>
            <a:off x="351182" y="571831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Stream gage network</a:t>
            </a:r>
          </a:p>
        </p:txBody>
      </p:sp>
      <p:sp>
        <p:nvSpPr>
          <p:cNvPr id="15" name="Rectangle 14">
            <a:extLst>
              <a:ext uri="{FF2B5EF4-FFF2-40B4-BE49-F238E27FC236}">
                <a16:creationId xmlns:a16="http://schemas.microsoft.com/office/drawing/2014/main" id="{4831B464-D326-83D6-081E-FF2DFD1895E3}"/>
              </a:ext>
            </a:extLst>
          </p:cNvPr>
          <p:cNvSpPr/>
          <p:nvPr/>
        </p:nvSpPr>
        <p:spPr>
          <a:xfrm>
            <a:off x="2769703" y="980661"/>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Modeled discharges</a:t>
            </a:r>
          </a:p>
        </p:txBody>
      </p:sp>
      <p:sp>
        <p:nvSpPr>
          <p:cNvPr id="22" name="Rectangle 21">
            <a:extLst>
              <a:ext uri="{FF2B5EF4-FFF2-40B4-BE49-F238E27FC236}">
                <a16:creationId xmlns:a16="http://schemas.microsoft.com/office/drawing/2014/main" id="{73C1D742-3C95-9DC7-A57E-F49375E6D4D0}"/>
              </a:ext>
            </a:extLst>
          </p:cNvPr>
          <p:cNvSpPr/>
          <p:nvPr/>
        </p:nvSpPr>
        <p:spPr>
          <a:xfrm>
            <a:off x="2259494" y="5466523"/>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measurements</a:t>
            </a:r>
          </a:p>
        </p:txBody>
      </p:sp>
      <p:pic>
        <p:nvPicPr>
          <p:cNvPr id="23" name="Picture 22">
            <a:extLst>
              <a:ext uri="{FF2B5EF4-FFF2-40B4-BE49-F238E27FC236}">
                <a16:creationId xmlns:a16="http://schemas.microsoft.com/office/drawing/2014/main" id="{18773BA9-47BB-9901-0662-767B8F515E04}"/>
              </a:ext>
            </a:extLst>
          </p:cNvPr>
          <p:cNvPicPr>
            <a:picLocks noChangeAspect="1"/>
          </p:cNvPicPr>
          <p:nvPr/>
        </p:nvPicPr>
        <p:blipFill>
          <a:blip r:embed="rId3">
            <a:clrChange>
              <a:clrFrom>
                <a:srgbClr val="4D4D4D"/>
              </a:clrFrom>
              <a:clrTo>
                <a:srgbClr val="4D4D4D">
                  <a:alpha val="0"/>
                </a:srgbClr>
              </a:clrTo>
            </a:clrChange>
          </a:blip>
          <a:stretch>
            <a:fillRect/>
          </a:stretch>
        </p:blipFill>
        <p:spPr>
          <a:xfrm>
            <a:off x="248596" y="1179698"/>
            <a:ext cx="2552396" cy="1444232"/>
          </a:xfrm>
          <a:prstGeom prst="rect">
            <a:avLst/>
          </a:prstGeom>
        </p:spPr>
      </p:pic>
      <p:grpSp>
        <p:nvGrpSpPr>
          <p:cNvPr id="27" name="Group 26">
            <a:extLst>
              <a:ext uri="{FF2B5EF4-FFF2-40B4-BE49-F238E27FC236}">
                <a16:creationId xmlns:a16="http://schemas.microsoft.com/office/drawing/2014/main" id="{7BCA329A-0B98-B254-7717-FDCB273FECEB}"/>
              </a:ext>
            </a:extLst>
          </p:cNvPr>
          <p:cNvGrpSpPr/>
          <p:nvPr/>
        </p:nvGrpSpPr>
        <p:grpSpPr>
          <a:xfrm>
            <a:off x="5817704" y="1179443"/>
            <a:ext cx="2676939" cy="4810540"/>
            <a:chOff x="5274365" y="410817"/>
            <a:chExt cx="2676939" cy="4810540"/>
          </a:xfrm>
        </p:grpSpPr>
        <p:sp>
          <p:nvSpPr>
            <p:cNvPr id="16" name="Rectangle 15">
              <a:extLst>
                <a:ext uri="{FF2B5EF4-FFF2-40B4-BE49-F238E27FC236}">
                  <a16:creationId xmlns:a16="http://schemas.microsoft.com/office/drawing/2014/main" id="{CDD76061-42E0-B567-7386-E23B32726672}"/>
                </a:ext>
              </a:extLst>
            </p:cNvPr>
            <p:cNvSpPr/>
            <p:nvPr/>
          </p:nvSpPr>
          <p:spPr>
            <a:xfrm>
              <a:off x="5652052" y="1981200"/>
              <a:ext cx="1888434"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Inundation geometries</a:t>
              </a:r>
            </a:p>
          </p:txBody>
        </p:sp>
        <p:grpSp>
          <p:nvGrpSpPr>
            <p:cNvPr id="17" name="Group 16">
              <a:extLst>
                <a:ext uri="{FF2B5EF4-FFF2-40B4-BE49-F238E27FC236}">
                  <a16:creationId xmlns:a16="http://schemas.microsoft.com/office/drawing/2014/main" id="{E46ACD52-798D-5B6B-C25A-BF235EFF8496}"/>
                </a:ext>
              </a:extLst>
            </p:cNvPr>
            <p:cNvGrpSpPr/>
            <p:nvPr/>
          </p:nvGrpSpPr>
          <p:grpSpPr>
            <a:xfrm>
              <a:off x="5846972" y="731414"/>
              <a:ext cx="1521237" cy="1237914"/>
              <a:chOff x="685800" y="742950"/>
              <a:chExt cx="2875172" cy="3406486"/>
            </a:xfrm>
          </p:grpSpPr>
          <p:pic>
            <p:nvPicPr>
              <p:cNvPr id="18" name="Picture 17">
                <a:extLst>
                  <a:ext uri="{FF2B5EF4-FFF2-40B4-BE49-F238E27FC236}">
                    <a16:creationId xmlns:a16="http://schemas.microsoft.com/office/drawing/2014/main" id="{0077A34E-2EB9-71A8-E6E5-B7C134BEAD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0862" y="2293913"/>
                <a:ext cx="2590110" cy="1855523"/>
              </a:xfrm>
              <a:prstGeom prst="rect">
                <a:avLst/>
              </a:prstGeom>
              <a:ln w="28575">
                <a:solidFill>
                  <a:schemeClr val="tx1"/>
                </a:solidFill>
              </a:ln>
              <a:scene3d>
                <a:camera prst="isometricTopUp"/>
                <a:lightRig rig="threePt" dir="t"/>
              </a:scene3d>
            </p:spPr>
          </p:pic>
          <p:pic>
            <p:nvPicPr>
              <p:cNvPr id="19" name="Picture 18">
                <a:extLst>
                  <a:ext uri="{FF2B5EF4-FFF2-40B4-BE49-F238E27FC236}">
                    <a16:creationId xmlns:a16="http://schemas.microsoft.com/office/drawing/2014/main" id="{C26F903A-448B-75DD-C923-0BC723B6DA3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1787236"/>
                <a:ext cx="2590111" cy="1850821"/>
              </a:xfrm>
              <a:prstGeom prst="rect">
                <a:avLst/>
              </a:prstGeom>
              <a:ln w="28575">
                <a:solidFill>
                  <a:schemeClr val="tx1"/>
                </a:solidFill>
              </a:ln>
              <a:scene3d>
                <a:camera prst="isometricTopUp"/>
                <a:lightRig rig="threePt" dir="t"/>
              </a:scene3d>
            </p:spPr>
          </p:pic>
          <p:pic>
            <p:nvPicPr>
              <p:cNvPr id="20" name="Picture 19">
                <a:extLst>
                  <a:ext uri="{FF2B5EF4-FFF2-40B4-BE49-F238E27FC236}">
                    <a16:creationId xmlns:a16="http://schemas.microsoft.com/office/drawing/2014/main" id="{1578E69D-A493-1017-2120-E12F67944EF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489" y="1250117"/>
                <a:ext cx="2590111" cy="1855033"/>
              </a:xfrm>
              <a:prstGeom prst="rect">
                <a:avLst/>
              </a:prstGeom>
              <a:ln w="28575">
                <a:solidFill>
                  <a:schemeClr val="tx1"/>
                </a:solidFill>
              </a:ln>
              <a:scene3d>
                <a:camera prst="isometricTopUp"/>
                <a:lightRig rig="threePt" dir="t"/>
              </a:scene3d>
            </p:spPr>
          </p:pic>
          <p:pic>
            <p:nvPicPr>
              <p:cNvPr id="21" name="Picture 20">
                <a:extLst>
                  <a:ext uri="{FF2B5EF4-FFF2-40B4-BE49-F238E27FC236}">
                    <a16:creationId xmlns:a16="http://schemas.microsoft.com/office/drawing/2014/main" id="{F42DB4A8-9020-1392-0276-980A8E76A2B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5800" y="742950"/>
                <a:ext cx="2590800" cy="1855033"/>
              </a:xfrm>
              <a:prstGeom prst="rect">
                <a:avLst/>
              </a:prstGeom>
              <a:ln w="28575">
                <a:solidFill>
                  <a:schemeClr val="tx1"/>
                </a:solidFill>
              </a:ln>
              <a:scene3d>
                <a:camera prst="isometricTopUp"/>
                <a:lightRig rig="threePt" dir="t"/>
              </a:scene3d>
            </p:spPr>
          </p:pic>
        </p:grpSp>
        <p:pic>
          <p:nvPicPr>
            <p:cNvPr id="24" name="Picture 23">
              <a:extLst>
                <a:ext uri="{FF2B5EF4-FFF2-40B4-BE49-F238E27FC236}">
                  <a16:creationId xmlns:a16="http://schemas.microsoft.com/office/drawing/2014/main" id="{A8F07920-56DF-1AD8-4F8C-6FF796239B6B}"/>
                </a:ext>
              </a:extLst>
            </p:cNvPr>
            <p:cNvPicPr>
              <a:picLocks noChangeAspect="1"/>
            </p:cNvPicPr>
            <p:nvPr/>
          </p:nvPicPr>
          <p:blipFill>
            <a:blip r:embed="rId8"/>
            <a:stretch>
              <a:fillRect/>
            </a:stretch>
          </p:blipFill>
          <p:spPr>
            <a:xfrm>
              <a:off x="5678805" y="3034748"/>
              <a:ext cx="1879131" cy="1303088"/>
            </a:xfrm>
            <a:prstGeom prst="rect">
              <a:avLst/>
            </a:prstGeom>
          </p:spPr>
        </p:pic>
        <p:sp>
          <p:nvSpPr>
            <p:cNvPr id="25" name="Rectangle 24">
              <a:extLst>
                <a:ext uri="{FF2B5EF4-FFF2-40B4-BE49-F238E27FC236}">
                  <a16:creationId xmlns:a16="http://schemas.microsoft.com/office/drawing/2014/main" id="{7C04AA5F-A85E-6E26-5BA8-0D259EAAE786}"/>
                </a:ext>
              </a:extLst>
            </p:cNvPr>
            <p:cNvSpPr/>
            <p:nvPr/>
          </p:nvSpPr>
          <p:spPr>
            <a:xfrm>
              <a:off x="5512904" y="4346712"/>
              <a:ext cx="2292626"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Bridge and roadway geometries</a:t>
              </a:r>
            </a:p>
          </p:txBody>
        </p:sp>
        <p:sp>
          <p:nvSpPr>
            <p:cNvPr id="26" name="Rounded Rectangle 25">
              <a:extLst>
                <a:ext uri="{FF2B5EF4-FFF2-40B4-BE49-F238E27FC236}">
                  <a16:creationId xmlns:a16="http://schemas.microsoft.com/office/drawing/2014/main" id="{222C420F-DEBA-8CCF-A821-0AD232B73B07}"/>
                </a:ext>
              </a:extLst>
            </p:cNvPr>
            <p:cNvSpPr/>
            <p:nvPr/>
          </p:nvSpPr>
          <p:spPr>
            <a:xfrm>
              <a:off x="5274365" y="410817"/>
              <a:ext cx="2676939" cy="4810540"/>
            </a:xfrm>
            <a:prstGeom prst="round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8" name="谷歌软件Prediction API">
            <a:extLst>
              <a:ext uri="{FF2B5EF4-FFF2-40B4-BE49-F238E27FC236}">
                <a16:creationId xmlns:a16="http://schemas.microsoft.com/office/drawing/2014/main" id="{AA70F98D-91E5-57B7-0262-CCEFD0017417}"/>
              </a:ext>
            </a:extLst>
          </p:cNvPr>
          <p:cNvGrpSpPr/>
          <p:nvPr/>
        </p:nvGrpSpPr>
        <p:grpSpPr>
          <a:xfrm>
            <a:off x="10645139" y="2914281"/>
            <a:ext cx="1003521" cy="903166"/>
            <a:chOff x="5920890" y="3894115"/>
            <a:chExt cx="222223" cy="200000"/>
          </a:xfrm>
        </p:grpSpPr>
        <p:sp>
          <p:nvSpPr>
            <p:cNvPr id="29" name="Freeform 28">
              <a:extLst>
                <a:ext uri="{FF2B5EF4-FFF2-40B4-BE49-F238E27FC236}">
                  <a16:creationId xmlns:a16="http://schemas.microsoft.com/office/drawing/2014/main" id="{7265D5A1-547F-E5B4-FFD1-6AB051C67E27}"/>
                </a:ext>
              </a:extLst>
            </p:cNvPr>
            <p:cNvSpPr/>
            <p:nvPr/>
          </p:nvSpPr>
          <p:spPr>
            <a:xfrm>
              <a:off x="5920890" y="3894115"/>
              <a:ext cx="222223" cy="200000"/>
            </a:xfrm>
            <a:custGeom>
              <a:avLst/>
              <a:gdLst/>
              <a:ahLst/>
              <a:cxnLst/>
              <a:rect l="0" t="0" r="0" b="0"/>
              <a:pathLst>
                <a:path w="222223" h="200000">
                  <a:moveTo>
                    <a:pt x="219554" y="89751"/>
                  </a:moveTo>
                  <a:lnTo>
                    <a:pt x="173896" y="10223"/>
                  </a:lnTo>
                  <a:cubicBezTo>
                    <a:pt x="170402" y="4018"/>
                    <a:pt x="163890" y="0"/>
                    <a:pt x="156778" y="0"/>
                  </a:cubicBezTo>
                  <a:lnTo>
                    <a:pt x="65444" y="0"/>
                  </a:lnTo>
                  <a:cubicBezTo>
                    <a:pt x="58331" y="0"/>
                    <a:pt x="51817" y="4016"/>
                    <a:pt x="48326" y="10223"/>
                  </a:cubicBezTo>
                  <a:lnTo>
                    <a:pt x="2650" y="89542"/>
                  </a:lnTo>
                  <a:cubicBezTo>
                    <a:pt x="-883" y="95700"/>
                    <a:pt x="-883" y="103275"/>
                    <a:pt x="2650" y="109433"/>
                  </a:cubicBezTo>
                  <a:lnTo>
                    <a:pt x="48308" y="189412"/>
                  </a:lnTo>
                  <a:cubicBezTo>
                    <a:pt x="51764" y="195705"/>
                    <a:pt x="58261" y="199724"/>
                    <a:pt x="65427" y="200000"/>
                  </a:cubicBezTo>
                  <a:lnTo>
                    <a:pt x="156761" y="200000"/>
                  </a:lnTo>
                  <a:cubicBezTo>
                    <a:pt x="163926" y="199754"/>
                    <a:pt x="170434" y="195752"/>
                    <a:pt x="173896" y="189464"/>
                  </a:cubicBezTo>
                  <a:lnTo>
                    <a:pt x="219554" y="109937"/>
                  </a:lnTo>
                  <a:cubicBezTo>
                    <a:pt x="223111" y="103680"/>
                    <a:pt x="223111" y="96008"/>
                    <a:pt x="219554" y="89751"/>
                  </a:cubicBezTo>
                  <a:close/>
                </a:path>
              </a:pathLst>
            </a:custGeom>
            <a:solidFill>
              <a:schemeClr val="accent2"/>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0" name="Group 29">
              <a:extLst>
                <a:ext uri="{FF2B5EF4-FFF2-40B4-BE49-F238E27FC236}">
                  <a16:creationId xmlns:a16="http://schemas.microsoft.com/office/drawing/2014/main" id="{F7387F33-C08B-B822-CBF2-3F9FE2C6E504}"/>
                </a:ext>
              </a:extLst>
            </p:cNvPr>
            <p:cNvGrpSpPr/>
            <p:nvPr/>
          </p:nvGrpSpPr>
          <p:grpSpPr>
            <a:xfrm>
              <a:off x="5985760" y="3944137"/>
              <a:ext cx="156107" cy="149927"/>
              <a:chOff x="5985760" y="3944137"/>
              <a:chExt cx="156107" cy="149927"/>
            </a:xfrm>
          </p:grpSpPr>
          <p:sp>
            <p:nvSpPr>
              <p:cNvPr id="36" name="Freeform 35">
                <a:extLst>
                  <a:ext uri="{FF2B5EF4-FFF2-40B4-BE49-F238E27FC236}">
                    <a16:creationId xmlns:a16="http://schemas.microsoft.com/office/drawing/2014/main" id="{4DC00A2B-46E1-B432-5F35-94675C563AD0}"/>
                  </a:ext>
                </a:extLst>
              </p:cNvPr>
              <p:cNvSpPr/>
              <p:nvPr/>
            </p:nvSpPr>
            <p:spPr>
              <a:xfrm>
                <a:off x="6057998" y="3978459"/>
                <a:ext cx="65814" cy="64714"/>
              </a:xfrm>
              <a:custGeom>
                <a:avLst/>
                <a:gdLst/>
                <a:ahLst/>
                <a:cxnLst/>
                <a:rect l="0" t="0" r="0" b="0"/>
                <a:pathLst>
                  <a:path w="65814" h="64714">
                    <a:moveTo>
                      <a:pt x="11389" y="0"/>
                    </a:moveTo>
                    <a:lnTo>
                      <a:pt x="0" y="4677"/>
                    </a:lnTo>
                    <a:lnTo>
                      <a:pt x="59946" y="64714"/>
                    </a:lnTo>
                    <a:lnTo>
                      <a:pt x="65814" y="54508"/>
                    </a:lnTo>
                    <a:lnTo>
                      <a:pt x="11389"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Freeform 36">
                <a:extLst>
                  <a:ext uri="{FF2B5EF4-FFF2-40B4-BE49-F238E27FC236}">
                    <a16:creationId xmlns:a16="http://schemas.microsoft.com/office/drawing/2014/main" id="{8E93DE01-4016-C772-44D8-4AC569E60BB8}"/>
                  </a:ext>
                </a:extLst>
              </p:cNvPr>
              <p:cNvSpPr/>
              <p:nvPr/>
            </p:nvSpPr>
            <p:spPr>
              <a:xfrm>
                <a:off x="6048970" y="3993829"/>
                <a:ext cx="65936" cy="64853"/>
              </a:xfrm>
              <a:custGeom>
                <a:avLst/>
                <a:gdLst/>
                <a:ahLst/>
                <a:cxnLst/>
                <a:rect l="0" t="0" r="0" b="0"/>
                <a:pathLst>
                  <a:path w="65936" h="64853">
                    <a:moveTo>
                      <a:pt x="60085" y="64853"/>
                    </a:moveTo>
                    <a:lnTo>
                      <a:pt x="65936" y="54647"/>
                    </a:lnTo>
                    <a:lnTo>
                      <a:pt x="11389" y="0"/>
                    </a:lnTo>
                    <a:lnTo>
                      <a:pt x="0" y="4677"/>
                    </a:lnTo>
                    <a:lnTo>
                      <a:pt x="60085" y="64853"/>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8" name="Freeform 37">
                <a:extLst>
                  <a:ext uri="{FF2B5EF4-FFF2-40B4-BE49-F238E27FC236}">
                    <a16:creationId xmlns:a16="http://schemas.microsoft.com/office/drawing/2014/main" id="{B0F674CE-CEFD-62DC-D6A4-3F7A4611DEB4}"/>
                  </a:ext>
                </a:extLst>
              </p:cNvPr>
              <p:cNvSpPr/>
              <p:nvPr/>
            </p:nvSpPr>
            <p:spPr>
              <a:xfrm>
                <a:off x="6065203" y="3944137"/>
                <a:ext cx="76665" cy="83544"/>
              </a:xfrm>
              <a:custGeom>
                <a:avLst/>
                <a:gdLst/>
                <a:ahLst/>
                <a:cxnLst/>
                <a:rect l="0" t="0" r="0" b="0"/>
                <a:pathLst>
                  <a:path w="76665" h="83544">
                    <a:moveTo>
                      <a:pt x="20034" y="0"/>
                    </a:moveTo>
                    <a:lnTo>
                      <a:pt x="0" y="11354"/>
                    </a:lnTo>
                    <a:lnTo>
                      <a:pt x="7517" y="18882"/>
                    </a:lnTo>
                    <a:lnTo>
                      <a:pt x="1823" y="23629"/>
                    </a:lnTo>
                    <a:lnTo>
                      <a:pt x="61648" y="83544"/>
                    </a:lnTo>
                    <a:lnTo>
                      <a:pt x="75241" y="59863"/>
                    </a:lnTo>
                    <a:cubicBezTo>
                      <a:pt x="75808" y="58858"/>
                      <a:pt x="76284" y="57805"/>
                      <a:pt x="76665" y="56716"/>
                    </a:cubicBezTo>
                    <a:lnTo>
                      <a:pt x="20034"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9" name="Freeform 38">
                <a:extLst>
                  <a:ext uri="{FF2B5EF4-FFF2-40B4-BE49-F238E27FC236}">
                    <a16:creationId xmlns:a16="http://schemas.microsoft.com/office/drawing/2014/main" id="{6AFE2EFF-09EB-8548-3DF1-FC95434D146A}"/>
                  </a:ext>
                </a:extLst>
              </p:cNvPr>
              <p:cNvSpPr/>
              <p:nvPr/>
            </p:nvSpPr>
            <p:spPr>
              <a:xfrm>
                <a:off x="5985760" y="3976477"/>
                <a:ext cx="120257" cy="117587"/>
              </a:xfrm>
              <a:custGeom>
                <a:avLst/>
                <a:gdLst/>
                <a:ahLst/>
                <a:cxnLst/>
                <a:rect l="0" t="0" r="0" b="0"/>
                <a:pathLst>
                  <a:path w="120257" h="117587">
                    <a:moveTo>
                      <a:pt x="69443" y="117587"/>
                    </a:moveTo>
                    <a:lnTo>
                      <a:pt x="91890" y="117587"/>
                    </a:lnTo>
                    <a:cubicBezTo>
                      <a:pt x="99055" y="117341"/>
                      <a:pt x="105563" y="113339"/>
                      <a:pt x="109025" y="107051"/>
                    </a:cubicBezTo>
                    <a:lnTo>
                      <a:pt x="120257" y="87473"/>
                    </a:lnTo>
                    <a:lnTo>
                      <a:pt x="63748" y="30862"/>
                    </a:lnTo>
                    <a:lnTo>
                      <a:pt x="55884" y="41728"/>
                    </a:lnTo>
                    <a:lnTo>
                      <a:pt x="32568" y="0"/>
                    </a:lnTo>
                    <a:lnTo>
                      <a:pt x="0" y="48040"/>
                    </a:lnTo>
                    <a:lnTo>
                      <a:pt x="69443" y="117587"/>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1" name="Freeform 30">
              <a:extLst>
                <a:ext uri="{FF2B5EF4-FFF2-40B4-BE49-F238E27FC236}">
                  <a16:creationId xmlns:a16="http://schemas.microsoft.com/office/drawing/2014/main" id="{D1250280-34BC-C9BA-A763-ED04AE7E9EA3}"/>
                </a:ext>
              </a:extLst>
            </p:cNvPr>
            <p:cNvSpPr/>
            <p:nvPr/>
          </p:nvSpPr>
          <p:spPr>
            <a:xfrm>
              <a:off x="5990274" y="3968478"/>
              <a:ext cx="54860" cy="50561"/>
            </a:xfrm>
            <a:custGeom>
              <a:avLst/>
              <a:gdLst/>
              <a:ahLst/>
              <a:cxnLst/>
              <a:rect l="0" t="0" r="0" b="0"/>
              <a:pathLst>
                <a:path w="54860" h="50561">
                  <a:moveTo>
                    <a:pt x="6389" y="50561"/>
                  </a:moveTo>
                  <a:lnTo>
                    <a:pt x="0" y="46736"/>
                  </a:lnTo>
                  <a:lnTo>
                    <a:pt x="27985" y="0"/>
                  </a:lnTo>
                  <a:lnTo>
                    <a:pt x="54860" y="45432"/>
                  </a:lnTo>
                  <a:lnTo>
                    <a:pt x="48454" y="49239"/>
                  </a:lnTo>
                  <a:lnTo>
                    <a:pt x="27951" y="14570"/>
                  </a:lnTo>
                  <a:lnTo>
                    <a:pt x="6389" y="5056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Freeform 31">
              <a:extLst>
                <a:ext uri="{FF2B5EF4-FFF2-40B4-BE49-F238E27FC236}">
                  <a16:creationId xmlns:a16="http://schemas.microsoft.com/office/drawing/2014/main" id="{8656F983-24BF-BBAF-7051-E20E64F99616}"/>
                </a:ext>
              </a:extLst>
            </p:cNvPr>
            <p:cNvSpPr/>
            <p:nvPr/>
          </p:nvSpPr>
          <p:spPr>
            <a:xfrm>
              <a:off x="6030447" y="4004121"/>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Freeform 32">
              <a:extLst>
                <a:ext uri="{FF2B5EF4-FFF2-40B4-BE49-F238E27FC236}">
                  <a16:creationId xmlns:a16="http://schemas.microsoft.com/office/drawing/2014/main" id="{15DB33CE-DAB2-329C-A651-57017DF94F7C}"/>
                </a:ext>
              </a:extLst>
            </p:cNvPr>
            <p:cNvSpPr/>
            <p:nvPr/>
          </p:nvSpPr>
          <p:spPr>
            <a:xfrm>
              <a:off x="5982549" y="4005425"/>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33">
              <a:extLst>
                <a:ext uri="{FF2B5EF4-FFF2-40B4-BE49-F238E27FC236}">
                  <a16:creationId xmlns:a16="http://schemas.microsoft.com/office/drawing/2014/main" id="{8359549D-A141-74B6-EF37-B0B48766554A}"/>
                </a:ext>
              </a:extLst>
            </p:cNvPr>
            <p:cNvSpPr/>
            <p:nvPr/>
          </p:nvSpPr>
          <p:spPr>
            <a:xfrm>
              <a:off x="6048970" y="3959316"/>
              <a:ext cx="29374" cy="42980"/>
            </a:xfrm>
            <a:custGeom>
              <a:avLst/>
              <a:gdLst/>
              <a:ahLst/>
              <a:cxnLst/>
              <a:rect l="0" t="0" r="0" b="0"/>
              <a:pathLst>
                <a:path w="29374" h="42980">
                  <a:moveTo>
                    <a:pt x="6423" y="42980"/>
                  </a:moveTo>
                  <a:lnTo>
                    <a:pt x="0" y="39190"/>
                  </a:lnTo>
                  <a:lnTo>
                    <a:pt x="4965" y="30740"/>
                  </a:lnTo>
                  <a:lnTo>
                    <a:pt x="11389" y="34530"/>
                  </a:lnTo>
                  <a:lnTo>
                    <a:pt x="6423" y="42980"/>
                  </a:lnTo>
                  <a:close/>
                </a:path>
                <a:path w="29374" h="42980">
                  <a:moveTo>
                    <a:pt x="15451" y="27610"/>
                  </a:moveTo>
                  <a:lnTo>
                    <a:pt x="9062" y="23820"/>
                  </a:lnTo>
                  <a:lnTo>
                    <a:pt x="14027" y="15370"/>
                  </a:lnTo>
                  <a:lnTo>
                    <a:pt x="20416" y="19125"/>
                  </a:lnTo>
                  <a:lnTo>
                    <a:pt x="15451" y="27610"/>
                  </a:lnTo>
                  <a:close/>
                </a:path>
                <a:path w="29374" h="42980">
                  <a:moveTo>
                    <a:pt x="24479" y="12171"/>
                  </a:moveTo>
                  <a:lnTo>
                    <a:pt x="18055" y="8380"/>
                  </a:lnTo>
                  <a:lnTo>
                    <a:pt x="22951" y="0"/>
                  </a:lnTo>
                  <a:lnTo>
                    <a:pt x="29374" y="3790"/>
                  </a:lnTo>
                  <a:lnTo>
                    <a:pt x="24479" y="1217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Freeform 34">
              <a:extLst>
                <a:ext uri="{FF2B5EF4-FFF2-40B4-BE49-F238E27FC236}">
                  <a16:creationId xmlns:a16="http://schemas.microsoft.com/office/drawing/2014/main" id="{824DA4D7-937B-DA36-13AA-3875898FAF31}"/>
                </a:ext>
              </a:extLst>
            </p:cNvPr>
            <p:cNvSpPr/>
            <p:nvPr/>
          </p:nvSpPr>
          <p:spPr>
            <a:xfrm>
              <a:off x="6065203" y="3944137"/>
              <a:ext cx="20034" cy="23055"/>
            </a:xfrm>
            <a:custGeom>
              <a:avLst/>
              <a:gdLst/>
              <a:ahLst/>
              <a:cxnLst/>
              <a:rect l="0" t="0" r="0" b="0"/>
              <a:pathLst>
                <a:path w="20034" h="23055">
                  <a:moveTo>
                    <a:pt x="19843" y="23055"/>
                  </a:moveTo>
                  <a:lnTo>
                    <a:pt x="20034" y="0"/>
                  </a:lnTo>
                  <a:lnTo>
                    <a:pt x="0" y="11354"/>
                  </a:lnTo>
                  <a:lnTo>
                    <a:pt x="19843" y="23055"/>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C87677C9-37F6-290F-9CCC-AD83CEC9AD03}"/>
              </a:ext>
            </a:extLst>
          </p:cNvPr>
          <p:cNvSpPr txBox="1"/>
          <p:nvPr/>
        </p:nvSpPr>
        <p:spPr>
          <a:xfrm>
            <a:off x="10601740" y="3823252"/>
            <a:ext cx="11264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Web services</a:t>
            </a:r>
          </a:p>
        </p:txBody>
      </p:sp>
      <p:sp>
        <p:nvSpPr>
          <p:cNvPr id="43" name="Rectangle 42">
            <a:extLst>
              <a:ext uri="{FF2B5EF4-FFF2-40B4-BE49-F238E27FC236}">
                <a16:creationId xmlns:a16="http://schemas.microsoft.com/office/drawing/2014/main" id="{6BBF5A2B-0AE7-4D23-283A-8831D6FF18E5}"/>
              </a:ext>
            </a:extLst>
          </p:cNvPr>
          <p:cNvSpPr/>
          <p:nvPr/>
        </p:nvSpPr>
        <p:spPr>
          <a:xfrm>
            <a:off x="8647042" y="2378765"/>
            <a:ext cx="135835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Roadway flood depth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forecasts</a:t>
            </a:r>
          </a:p>
        </p:txBody>
      </p:sp>
      <p:sp>
        <p:nvSpPr>
          <p:cNvPr id="45" name="Bent Arrow 44">
            <a:extLst>
              <a:ext uri="{FF2B5EF4-FFF2-40B4-BE49-F238E27FC236}">
                <a16:creationId xmlns:a16="http://schemas.microsoft.com/office/drawing/2014/main" id="{16124108-B339-A1FC-7697-CC20DC7B4E74}"/>
              </a:ext>
            </a:extLst>
          </p:cNvPr>
          <p:cNvSpPr/>
          <p:nvPr/>
        </p:nvSpPr>
        <p:spPr>
          <a:xfrm rot="16200000" flipV="1">
            <a:off x="2640495" y="4038603"/>
            <a:ext cx="1020417" cy="1835426"/>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Right Arrow 47">
            <a:extLst>
              <a:ext uri="{FF2B5EF4-FFF2-40B4-BE49-F238E27FC236}">
                <a16:creationId xmlns:a16="http://schemas.microsoft.com/office/drawing/2014/main" id="{5DBE254E-4047-163A-43B8-8ECB4F9628DF}"/>
              </a:ext>
            </a:extLst>
          </p:cNvPr>
          <p:cNvSpPr/>
          <p:nvPr/>
        </p:nvSpPr>
        <p:spPr>
          <a:xfrm>
            <a:off x="8494644" y="3207026"/>
            <a:ext cx="1868557"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Rounded Rectangle 48">
            <a:extLst>
              <a:ext uri="{FF2B5EF4-FFF2-40B4-BE49-F238E27FC236}">
                <a16:creationId xmlns:a16="http://schemas.microsoft.com/office/drawing/2014/main" id="{0614F426-C884-078C-6678-B4BADE74184B}"/>
              </a:ext>
            </a:extLst>
          </p:cNvPr>
          <p:cNvSpPr/>
          <p:nvPr/>
        </p:nvSpPr>
        <p:spPr>
          <a:xfrm>
            <a:off x="10330067" y="934277"/>
            <a:ext cx="1577009" cy="365097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ight Arrow 49">
            <a:extLst>
              <a:ext uri="{FF2B5EF4-FFF2-40B4-BE49-F238E27FC236}">
                <a16:creationId xmlns:a16="http://schemas.microsoft.com/office/drawing/2014/main" id="{292ACDEB-10F2-BBB9-0E69-4DBF8733CC24}"/>
              </a:ext>
            </a:extLst>
          </p:cNvPr>
          <p:cNvSpPr/>
          <p:nvPr/>
        </p:nvSpPr>
        <p:spPr>
          <a:xfrm>
            <a:off x="4518992" y="3279913"/>
            <a:ext cx="1298714"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41A3EA35-9392-E1BA-1419-8DC5E2434F89}"/>
              </a:ext>
            </a:extLst>
          </p:cNvPr>
          <p:cNvSpPr/>
          <p:nvPr/>
        </p:nvSpPr>
        <p:spPr>
          <a:xfrm>
            <a:off x="4393094" y="248478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estimates</a:t>
            </a:r>
          </a:p>
        </p:txBody>
      </p:sp>
      <p:pic>
        <p:nvPicPr>
          <p:cNvPr id="52" name="Picture 51" descr="A graph showing a line of water&#10;&#10;Description automatically generated with medium confidence">
            <a:extLst>
              <a:ext uri="{FF2B5EF4-FFF2-40B4-BE49-F238E27FC236}">
                <a16:creationId xmlns:a16="http://schemas.microsoft.com/office/drawing/2014/main" id="{8DCF4103-168F-D9AE-4091-9F648647E1AC}"/>
              </a:ext>
            </a:extLst>
          </p:cNvPr>
          <p:cNvPicPr>
            <a:picLocks noChangeAspect="1"/>
          </p:cNvPicPr>
          <p:nvPr/>
        </p:nvPicPr>
        <p:blipFill rotWithShape="1">
          <a:blip r:embed="rId9"/>
          <a:srcRect l="7849" t="13921" r="42804" b="30049"/>
          <a:stretch/>
        </p:blipFill>
        <p:spPr>
          <a:xfrm>
            <a:off x="8653671" y="3775818"/>
            <a:ext cx="1470991" cy="835938"/>
          </a:xfrm>
          <a:prstGeom prst="rect">
            <a:avLst/>
          </a:prstGeom>
        </p:spPr>
      </p:pic>
      <p:sp>
        <p:nvSpPr>
          <p:cNvPr id="53" name="Right Arrow 52">
            <a:extLst>
              <a:ext uri="{FF2B5EF4-FFF2-40B4-BE49-F238E27FC236}">
                <a16:creationId xmlns:a16="http://schemas.microsoft.com/office/drawing/2014/main" id="{BB1D11B4-60E2-06DE-321F-400A6BD55F17}"/>
              </a:ext>
            </a:extLst>
          </p:cNvPr>
          <p:cNvSpPr/>
          <p:nvPr/>
        </p:nvSpPr>
        <p:spPr>
          <a:xfrm rot="5400000">
            <a:off x="10469217" y="4982817"/>
            <a:ext cx="1245705"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CD7138B7-E773-43EC-A864-DCEFE772054B}"/>
              </a:ext>
            </a:extLst>
          </p:cNvPr>
          <p:cNvSpPr/>
          <p:nvPr/>
        </p:nvSpPr>
        <p:spPr>
          <a:xfrm>
            <a:off x="10283685" y="5817706"/>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Emergency response</a:t>
            </a:r>
          </a:p>
        </p:txBody>
      </p:sp>
      <p:pic>
        <p:nvPicPr>
          <p:cNvPr id="55" name="Picture 54">
            <a:extLst>
              <a:ext uri="{FF2B5EF4-FFF2-40B4-BE49-F238E27FC236}">
                <a16:creationId xmlns:a16="http://schemas.microsoft.com/office/drawing/2014/main" id="{82D30579-979B-CF76-151D-D829D60F1556}"/>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l="7846" b="6282"/>
          <a:stretch/>
        </p:blipFill>
        <p:spPr>
          <a:xfrm>
            <a:off x="4462585" y="3750367"/>
            <a:ext cx="1293974" cy="848138"/>
          </a:xfrm>
          <a:prstGeom prst="rect">
            <a:avLst/>
          </a:prstGeom>
          <a:ln>
            <a:noFill/>
          </a:ln>
        </p:spPr>
      </p:pic>
      <p:pic>
        <p:nvPicPr>
          <p:cNvPr id="3" name="Picture 2">
            <a:extLst>
              <a:ext uri="{FF2B5EF4-FFF2-40B4-BE49-F238E27FC236}">
                <a16:creationId xmlns:a16="http://schemas.microsoft.com/office/drawing/2014/main" id="{3A4C589A-E5B5-597A-F30D-6B20BF0F12D3}"/>
              </a:ext>
            </a:extLst>
          </p:cNvPr>
          <p:cNvPicPr>
            <a:picLocks noChangeAspect="1"/>
          </p:cNvPicPr>
          <p:nvPr/>
        </p:nvPicPr>
        <p:blipFill>
          <a:blip r:embed="rId11"/>
          <a:stretch>
            <a:fillRect/>
          </a:stretch>
        </p:blipFill>
        <p:spPr>
          <a:xfrm>
            <a:off x="2607918" y="2782955"/>
            <a:ext cx="2137748" cy="1588779"/>
          </a:xfrm>
          <a:prstGeom prst="rect">
            <a:avLst/>
          </a:prstGeom>
        </p:spPr>
      </p:pic>
      <p:sp>
        <p:nvSpPr>
          <p:cNvPr id="4" name="Rectangle 3">
            <a:extLst>
              <a:ext uri="{FF2B5EF4-FFF2-40B4-BE49-F238E27FC236}">
                <a16:creationId xmlns:a16="http://schemas.microsoft.com/office/drawing/2014/main" id="{15A686CB-095A-50BE-EA3D-9E012ED672E3}"/>
              </a:ext>
            </a:extLst>
          </p:cNvPr>
          <p:cNvSpPr/>
          <p:nvPr/>
        </p:nvSpPr>
        <p:spPr>
          <a:xfrm>
            <a:off x="1471215" y="3644346"/>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a:t>
            </a:r>
          </a:p>
        </p:txBody>
      </p:sp>
      <p:sp>
        <p:nvSpPr>
          <p:cNvPr id="5" name="TextBox 4">
            <a:extLst>
              <a:ext uri="{FF2B5EF4-FFF2-40B4-BE49-F238E27FC236}">
                <a16:creationId xmlns:a16="http://schemas.microsoft.com/office/drawing/2014/main" id="{941400AF-53A3-642D-62B1-A4B2C85FA2D6}"/>
              </a:ext>
            </a:extLst>
          </p:cNvPr>
          <p:cNvSpPr txBox="1"/>
          <p:nvPr/>
        </p:nvSpPr>
        <p:spPr>
          <a:xfrm>
            <a:off x="-85058" y="79512"/>
            <a:ext cx="123302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Architecture for a flooded road information system</a:t>
            </a:r>
          </a:p>
        </p:txBody>
      </p:sp>
      <p:sp>
        <p:nvSpPr>
          <p:cNvPr id="6" name="Bent Arrow 5">
            <a:extLst>
              <a:ext uri="{FF2B5EF4-FFF2-40B4-BE49-F238E27FC236}">
                <a16:creationId xmlns:a16="http://schemas.microsoft.com/office/drawing/2014/main" id="{5938E621-3F63-3968-C648-43566FD0191D}"/>
              </a:ext>
            </a:extLst>
          </p:cNvPr>
          <p:cNvSpPr/>
          <p:nvPr/>
        </p:nvSpPr>
        <p:spPr>
          <a:xfrm>
            <a:off x="3167270" y="3127513"/>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Bent Arrow 6">
            <a:extLst>
              <a:ext uri="{FF2B5EF4-FFF2-40B4-BE49-F238E27FC236}">
                <a16:creationId xmlns:a16="http://schemas.microsoft.com/office/drawing/2014/main" id="{FE2258F7-9981-3369-0D4F-32C2B0F22000}"/>
              </a:ext>
            </a:extLst>
          </p:cNvPr>
          <p:cNvSpPr/>
          <p:nvPr/>
        </p:nvSpPr>
        <p:spPr>
          <a:xfrm rot="10800000">
            <a:off x="3783496" y="3624470"/>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8895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C16E3-13C9-BF39-5172-A6C6371C87C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693067C-26D3-31BE-40F9-5130868BC245}"/>
              </a:ext>
            </a:extLst>
          </p:cNvPr>
          <p:cNvSpPr txBox="1"/>
          <p:nvPr/>
        </p:nvSpPr>
        <p:spPr>
          <a:xfrm>
            <a:off x="126332" y="136435"/>
            <a:ext cx="11939336" cy="646331"/>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Gridded rainfall forcings</a:t>
            </a:r>
          </a:p>
        </p:txBody>
      </p:sp>
      <p:sp>
        <p:nvSpPr>
          <p:cNvPr id="2" name="TextBox 1">
            <a:extLst>
              <a:ext uri="{FF2B5EF4-FFF2-40B4-BE49-F238E27FC236}">
                <a16:creationId xmlns:a16="http://schemas.microsoft.com/office/drawing/2014/main" id="{74C4DB8C-4A2D-C38E-F816-1ACF4CCB58F5}"/>
              </a:ext>
            </a:extLst>
          </p:cNvPr>
          <p:cNvSpPr txBox="1"/>
          <p:nvPr/>
        </p:nvSpPr>
        <p:spPr>
          <a:xfrm>
            <a:off x="380255" y="948053"/>
            <a:ext cx="4159848" cy="646331"/>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Forecast products</a:t>
            </a:r>
          </a:p>
        </p:txBody>
      </p:sp>
      <p:sp>
        <p:nvSpPr>
          <p:cNvPr id="3" name="TextBox 2">
            <a:extLst>
              <a:ext uri="{FF2B5EF4-FFF2-40B4-BE49-F238E27FC236}">
                <a16:creationId xmlns:a16="http://schemas.microsoft.com/office/drawing/2014/main" id="{FF04E38E-CEF5-73A7-787D-80C6FCEEE3F5}"/>
              </a:ext>
            </a:extLst>
          </p:cNvPr>
          <p:cNvSpPr txBox="1"/>
          <p:nvPr/>
        </p:nvSpPr>
        <p:spPr>
          <a:xfrm>
            <a:off x="380255" y="4562420"/>
            <a:ext cx="4159848" cy="646331"/>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Retrospective</a:t>
            </a:r>
          </a:p>
        </p:txBody>
      </p:sp>
      <p:sp>
        <p:nvSpPr>
          <p:cNvPr id="4" name="TextBox 3">
            <a:extLst>
              <a:ext uri="{FF2B5EF4-FFF2-40B4-BE49-F238E27FC236}">
                <a16:creationId xmlns:a16="http://schemas.microsoft.com/office/drawing/2014/main" id="{82EF3DD2-5A8E-8BF8-5758-74EE24B07631}"/>
              </a:ext>
            </a:extLst>
          </p:cNvPr>
          <p:cNvSpPr txBox="1"/>
          <p:nvPr/>
        </p:nvSpPr>
        <p:spPr>
          <a:xfrm>
            <a:off x="380254" y="1732578"/>
            <a:ext cx="7647327" cy="2862322"/>
          </a:xfrm>
          <a:prstGeom prst="rect">
            <a:avLst/>
          </a:prstGeom>
          <a:solidFill>
            <a:schemeClr val="bg1"/>
          </a:solid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High-resolution rapid refresh (HRRR): </a:t>
            </a: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3km hourly gridded rainfall with 3km radar data assimilated every 15 minutes. 18-hour forecast every hour. 48-hour forecast every 6 hours.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Arial" panose="020B0604020202020204" pitchFamily="34" charset="0"/>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Rapid refresh (RAP): </a:t>
            </a: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13km hourly gridded rainfall with 13km radar data assimilated. 18-hour forecast every hour.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Multi-radar / multi-sensor (MRMS): </a:t>
            </a:r>
            <a:r>
              <a:rPr lang="en-US" dirty="0">
                <a:solidFill>
                  <a:prstClr val="black"/>
                </a:solidFill>
                <a:latin typeface="Arial" panose="020B0604020202020204" pitchFamily="34" charset="0"/>
                <a:cs typeface="Arial" panose="020B0604020202020204" pitchFamily="34" charset="0"/>
              </a:rPr>
              <a:t>Provides nowcasts by combining models with radar and surface/air observations. Resolution of 1km every 2 minutes.</a:t>
            </a:r>
          </a:p>
        </p:txBody>
      </p:sp>
      <p:sp>
        <p:nvSpPr>
          <p:cNvPr id="5" name="TextBox 4">
            <a:extLst>
              <a:ext uri="{FF2B5EF4-FFF2-40B4-BE49-F238E27FC236}">
                <a16:creationId xmlns:a16="http://schemas.microsoft.com/office/drawing/2014/main" id="{3EDF2706-962E-B15B-D2F9-9322061A3124}"/>
              </a:ext>
            </a:extLst>
          </p:cNvPr>
          <p:cNvSpPr txBox="1"/>
          <p:nvPr/>
        </p:nvSpPr>
        <p:spPr>
          <a:xfrm>
            <a:off x="380254" y="5267713"/>
            <a:ext cx="7445309" cy="923330"/>
          </a:xfrm>
          <a:prstGeom prst="rect">
            <a:avLst/>
          </a:prstGeom>
          <a:solidFill>
            <a:schemeClr val="bg1"/>
          </a:solid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Analysis of record for calibration (AORC): </a:t>
            </a: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1km hourly gridded rainfall derived from multiple data sources, including NEXRAD and GDAS.</a:t>
            </a:r>
            <a:endParaRPr lang="en-US" dirty="0">
              <a:solidFill>
                <a:prstClr val="black"/>
              </a:solidFill>
              <a:latin typeface="Arial" panose="020B0604020202020204" pitchFamily="34" charset="0"/>
              <a:cs typeface="Arial" panose="020B0604020202020204" pitchFamily="34" charset="0"/>
            </a:endParaRPr>
          </a:p>
        </p:txBody>
      </p:sp>
      <p:pic>
        <p:nvPicPr>
          <p:cNvPr id="6" name="Picture 2" descr="High-Resolution Rapid Refresh (HRRR)">
            <a:extLst>
              <a:ext uri="{FF2B5EF4-FFF2-40B4-BE49-F238E27FC236}">
                <a16:creationId xmlns:a16="http://schemas.microsoft.com/office/drawing/2014/main" id="{B2A2DE51-206A-C500-C61B-DDFF1229FD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08" t="4320" r="7013" b="4368"/>
          <a:stretch>
            <a:fillRect/>
          </a:stretch>
        </p:blipFill>
        <p:spPr bwMode="auto">
          <a:xfrm>
            <a:off x="8192601" y="3712922"/>
            <a:ext cx="3672931" cy="31095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June 16, 2026 Tuesday Late Spring Weather">
            <a:extLst>
              <a:ext uri="{FF2B5EF4-FFF2-40B4-BE49-F238E27FC236}">
                <a16:creationId xmlns:a16="http://schemas.microsoft.com/office/drawing/2014/main" id="{57AB3776-1E02-D9B5-2080-4A391ACE157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709"/>
          <a:stretch>
            <a:fillRect/>
          </a:stretch>
        </p:blipFill>
        <p:spPr bwMode="auto">
          <a:xfrm>
            <a:off x="8290992" y="948053"/>
            <a:ext cx="3774675" cy="26410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5EDD66F-767B-1375-78FF-1A4866416F5F}"/>
              </a:ext>
            </a:extLst>
          </p:cNvPr>
          <p:cNvSpPr txBox="1"/>
          <p:nvPr/>
        </p:nvSpPr>
        <p:spPr>
          <a:xfrm>
            <a:off x="9824484" y="5527174"/>
            <a:ext cx="925033" cy="382773"/>
          </a:xfrm>
          <a:prstGeom prst="rect">
            <a:avLst/>
          </a:prstGeom>
          <a:noFill/>
        </p:spPr>
        <p:txBody>
          <a:bodyPr wrap="square" rtlCol="0">
            <a:spAutoFit/>
          </a:bodyPr>
          <a:lstStyle/>
          <a:p>
            <a:r>
              <a:rPr lang="en-US" dirty="0">
                <a:solidFill>
                  <a:srgbClr val="00FA00"/>
                </a:solidFill>
                <a:latin typeface="Arial" panose="020B0604020202020204" pitchFamily="34" charset="0"/>
                <a:cs typeface="Arial" panose="020B0604020202020204" pitchFamily="34" charset="0"/>
              </a:rPr>
              <a:t>HRRR</a:t>
            </a:r>
          </a:p>
        </p:txBody>
      </p:sp>
      <p:sp>
        <p:nvSpPr>
          <p:cNvPr id="10" name="TextBox 9">
            <a:extLst>
              <a:ext uri="{FF2B5EF4-FFF2-40B4-BE49-F238E27FC236}">
                <a16:creationId xmlns:a16="http://schemas.microsoft.com/office/drawing/2014/main" id="{031837D1-4552-E774-DCB4-A2628B37E7F7}"/>
              </a:ext>
            </a:extLst>
          </p:cNvPr>
          <p:cNvSpPr txBox="1"/>
          <p:nvPr/>
        </p:nvSpPr>
        <p:spPr>
          <a:xfrm>
            <a:off x="9009320" y="4794079"/>
            <a:ext cx="925033" cy="382773"/>
          </a:xfrm>
          <a:prstGeom prst="rect">
            <a:avLst/>
          </a:prstGeom>
          <a:noFill/>
        </p:spPr>
        <p:txBody>
          <a:bodyPr wrap="square" rtlCol="0">
            <a:spAutoFit/>
          </a:bodyPr>
          <a:lstStyle/>
          <a:p>
            <a:r>
              <a:rPr lang="en-US" dirty="0">
                <a:solidFill>
                  <a:srgbClr val="00FA00"/>
                </a:solidFill>
                <a:latin typeface="Arial" panose="020B0604020202020204" pitchFamily="34" charset="0"/>
                <a:cs typeface="Arial" panose="020B0604020202020204" pitchFamily="34" charset="0"/>
              </a:rPr>
              <a:t>HRRR</a:t>
            </a:r>
          </a:p>
        </p:txBody>
      </p:sp>
      <p:sp>
        <p:nvSpPr>
          <p:cNvPr id="11" name="TextBox 10">
            <a:extLst>
              <a:ext uri="{FF2B5EF4-FFF2-40B4-BE49-F238E27FC236}">
                <a16:creationId xmlns:a16="http://schemas.microsoft.com/office/drawing/2014/main" id="{0FE5BF0E-526B-FB3E-582C-02F9A47A8A32}"/>
              </a:ext>
            </a:extLst>
          </p:cNvPr>
          <p:cNvSpPr txBox="1"/>
          <p:nvPr/>
        </p:nvSpPr>
        <p:spPr>
          <a:xfrm>
            <a:off x="10437426" y="4602692"/>
            <a:ext cx="925033" cy="382773"/>
          </a:xfrm>
          <a:prstGeom prst="rect">
            <a:avLst/>
          </a:prstGeom>
          <a:noFill/>
        </p:spPr>
        <p:txBody>
          <a:bodyPr wrap="square" rtlCol="0">
            <a:spAutoFit/>
          </a:bodyPr>
          <a:lstStyle/>
          <a:p>
            <a:r>
              <a:rPr lang="en-US" dirty="0">
                <a:solidFill>
                  <a:srgbClr val="00FA00"/>
                </a:solidFill>
                <a:latin typeface="Arial" panose="020B0604020202020204" pitchFamily="34" charset="0"/>
                <a:cs typeface="Arial" panose="020B0604020202020204" pitchFamily="34" charset="0"/>
              </a:rPr>
              <a:t>RAP</a:t>
            </a:r>
          </a:p>
        </p:txBody>
      </p:sp>
    </p:spTree>
    <p:extLst>
      <p:ext uri="{BB962C8B-B14F-4D97-AF65-F5344CB8AC3E}">
        <p14:creationId xmlns:p14="http://schemas.microsoft.com/office/powerpoint/2010/main" val="332911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A2CB-EC49-B904-D832-950A1448351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C0EB853-0068-7707-D869-CEE70F0EA77D}"/>
              </a:ext>
            </a:extLst>
          </p:cNvPr>
          <p:cNvSpPr txBox="1"/>
          <p:nvPr/>
        </p:nvSpPr>
        <p:spPr>
          <a:xfrm>
            <a:off x="126332" y="136435"/>
            <a:ext cx="11939336" cy="120032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the FAST system, 18-hour HRRR forecasts are sourced from the National Water Model</a:t>
            </a:r>
          </a:p>
        </p:txBody>
      </p:sp>
      <p:pic>
        <p:nvPicPr>
          <p:cNvPr id="1026" name="Picture 2" descr="Operational Model Configuration">
            <a:extLst>
              <a:ext uri="{FF2B5EF4-FFF2-40B4-BE49-F238E27FC236}">
                <a16:creationId xmlns:a16="http://schemas.microsoft.com/office/drawing/2014/main" id="{CAD01E18-B8FF-EDF1-F615-F3BBE9EF8A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87"/>
          <a:stretch>
            <a:fillRect/>
          </a:stretch>
        </p:blipFill>
        <p:spPr bwMode="auto">
          <a:xfrm>
            <a:off x="848203" y="1623451"/>
            <a:ext cx="10495594" cy="509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229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480B5-C5F6-458E-C0DB-4B04340DB27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6EA3593-FEE6-D594-ABB5-2559985E758F}"/>
              </a:ext>
            </a:extLst>
          </p:cNvPr>
          <p:cNvSpPr txBox="1"/>
          <p:nvPr/>
        </p:nvSpPr>
        <p:spPr>
          <a:xfrm>
            <a:off x="126332" y="136435"/>
            <a:ext cx="11939336" cy="120032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the FAST system, 18-hour HRRR forecasts are sourced from the National Water Model</a:t>
            </a:r>
          </a:p>
        </p:txBody>
      </p:sp>
      <p:pic>
        <p:nvPicPr>
          <p:cNvPr id="1026" name="Picture 2" descr="Operational Model Configuration">
            <a:extLst>
              <a:ext uri="{FF2B5EF4-FFF2-40B4-BE49-F238E27FC236}">
                <a16:creationId xmlns:a16="http://schemas.microsoft.com/office/drawing/2014/main" id="{2FCE2821-9D2A-9B3C-0E31-FA9B7C9DEA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387"/>
          <a:stretch>
            <a:fillRect/>
          </a:stretch>
        </p:blipFill>
        <p:spPr bwMode="auto">
          <a:xfrm>
            <a:off x="848203" y="1623451"/>
            <a:ext cx="10495594" cy="50981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AAD6B7D-884A-7921-C709-5621B0430F62}"/>
              </a:ext>
            </a:extLst>
          </p:cNvPr>
          <p:cNvSpPr/>
          <p:nvPr/>
        </p:nvSpPr>
        <p:spPr>
          <a:xfrm>
            <a:off x="587625" y="1336764"/>
            <a:ext cx="10936503" cy="1514012"/>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68887771-E850-EAEE-09E5-01F1AA9A05C5}"/>
              </a:ext>
            </a:extLst>
          </p:cNvPr>
          <p:cNvSpPr/>
          <p:nvPr/>
        </p:nvSpPr>
        <p:spPr>
          <a:xfrm>
            <a:off x="848203" y="4172507"/>
            <a:ext cx="10675925" cy="2549057"/>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B1856CDF-AD99-4A84-D116-4F5112E3319C}"/>
              </a:ext>
            </a:extLst>
          </p:cNvPr>
          <p:cNvSpPr/>
          <p:nvPr/>
        </p:nvSpPr>
        <p:spPr>
          <a:xfrm>
            <a:off x="8619565" y="2850776"/>
            <a:ext cx="2994728" cy="1321731"/>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0380C67C-902A-DD4A-327A-BF9FAC798DF6}"/>
              </a:ext>
            </a:extLst>
          </p:cNvPr>
          <p:cNvSpPr/>
          <p:nvPr/>
        </p:nvSpPr>
        <p:spPr>
          <a:xfrm>
            <a:off x="587625" y="2850776"/>
            <a:ext cx="8031940" cy="132173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8114355-1622-EEE3-A3D7-5ECCE4A42ECA}"/>
              </a:ext>
            </a:extLst>
          </p:cNvPr>
          <p:cNvSpPr txBox="1"/>
          <p:nvPr/>
        </p:nvSpPr>
        <p:spPr>
          <a:xfrm>
            <a:off x="300268" y="5545666"/>
            <a:ext cx="11511215" cy="120032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(Longer-horizon forecasts are generally not accurate enough for real-time response)</a:t>
            </a:r>
          </a:p>
        </p:txBody>
      </p:sp>
    </p:spTree>
    <p:extLst>
      <p:ext uri="{BB962C8B-B14F-4D97-AF65-F5344CB8AC3E}">
        <p14:creationId xmlns:p14="http://schemas.microsoft.com/office/powerpoint/2010/main" val="392389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40BC0-B99B-2E5F-F935-D089651111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85A5943-00A3-9175-4A8D-7C9C64047784}"/>
              </a:ext>
            </a:extLst>
          </p:cNvPr>
          <p:cNvSpPr txBox="1"/>
          <p:nvPr/>
        </p:nvSpPr>
        <p:spPr>
          <a:xfrm>
            <a:off x="765689" y="1905506"/>
            <a:ext cx="10302804" cy="3539430"/>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Do you need forecasts or just nowcasts? </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If you need forecasts, how far into the future?        (1 hr, 18 hr, 48 hr…?)</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At what time scale must emergency response decisions be made?</a:t>
            </a:r>
          </a:p>
        </p:txBody>
      </p:sp>
      <p:sp>
        <p:nvSpPr>
          <p:cNvPr id="5" name="TextBox 4">
            <a:extLst>
              <a:ext uri="{FF2B5EF4-FFF2-40B4-BE49-F238E27FC236}">
                <a16:creationId xmlns:a16="http://schemas.microsoft.com/office/drawing/2014/main" id="{FD072110-6E73-3530-C694-CDC6F7C1D5EC}"/>
              </a:ext>
            </a:extLst>
          </p:cNvPr>
          <p:cNvSpPr txBox="1"/>
          <p:nvPr/>
        </p:nvSpPr>
        <p:spPr>
          <a:xfrm>
            <a:off x="334503" y="146409"/>
            <a:ext cx="118574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Choosing rainfall data:</a:t>
            </a:r>
          </a:p>
        </p:txBody>
      </p:sp>
    </p:spTree>
    <p:extLst>
      <p:ext uri="{BB962C8B-B14F-4D97-AF65-F5344CB8AC3E}">
        <p14:creationId xmlns:p14="http://schemas.microsoft.com/office/powerpoint/2010/main" val="970778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E85AB-82B6-9DB5-73CD-868D8926D6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4DDB141-411F-1429-BC7B-263A888E5FBB}"/>
              </a:ext>
            </a:extLst>
          </p:cNvPr>
          <p:cNvSpPr txBox="1"/>
          <p:nvPr/>
        </p:nvSpPr>
        <p:spPr>
          <a:xfrm>
            <a:off x="6096003" y="27820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Rainfall forcings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65921B09-8FC6-5CA6-5CF7-99F42FE24EFC}"/>
              </a:ext>
            </a:extLst>
          </p:cNvPr>
          <p:cNvSpPr txBox="1"/>
          <p:nvPr/>
        </p:nvSpPr>
        <p:spPr>
          <a:xfrm>
            <a:off x="6096003" y="1670286"/>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Infiltration / runoff modeling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F97FFA13-6316-D5B0-0955-C0DCBEC36ECB}"/>
              </a:ext>
            </a:extLst>
          </p:cNvPr>
          <p:cNvSpPr txBox="1"/>
          <p:nvPr/>
        </p:nvSpPr>
        <p:spPr>
          <a:xfrm>
            <a:off x="6096003" y="306237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Streamflow routing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B8668467-B332-F0BC-C3CC-2E1CA5AB1D2C}"/>
              </a:ext>
            </a:extLst>
          </p:cNvPr>
          <p:cNvSpPr txBox="1"/>
          <p:nvPr/>
        </p:nvSpPr>
        <p:spPr>
          <a:xfrm>
            <a:off x="6096002" y="4478737"/>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Data assimilation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Down Arrow 8">
            <a:extLst>
              <a:ext uri="{FF2B5EF4-FFF2-40B4-BE49-F238E27FC236}">
                <a16:creationId xmlns:a16="http://schemas.microsoft.com/office/drawing/2014/main" id="{BD90B020-F80A-056C-68B9-5434A37F315F}"/>
              </a:ext>
            </a:extLst>
          </p:cNvPr>
          <p:cNvSpPr/>
          <p:nvPr/>
        </p:nvSpPr>
        <p:spPr>
          <a:xfrm>
            <a:off x="6723324" y="110490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9FB4AD17-2589-117E-8F0C-F332F36C153B}"/>
              </a:ext>
            </a:extLst>
          </p:cNvPr>
          <p:cNvSpPr/>
          <p:nvPr/>
        </p:nvSpPr>
        <p:spPr>
          <a:xfrm>
            <a:off x="6723324" y="242067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BCFE6CF1-0EB9-8C96-37AB-03520A6E1BA5}"/>
              </a:ext>
            </a:extLst>
          </p:cNvPr>
          <p:cNvSpPr/>
          <p:nvPr/>
        </p:nvSpPr>
        <p:spPr>
          <a:xfrm>
            <a:off x="6723324" y="3845135"/>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AE6E125D-CA68-F4E7-636F-7B2FBE6B6CBC}"/>
              </a:ext>
            </a:extLst>
          </p:cNvPr>
          <p:cNvSpPr/>
          <p:nvPr/>
        </p:nvSpPr>
        <p:spPr>
          <a:xfrm>
            <a:off x="6723324" y="5194186"/>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0721C8F-904A-56AC-86B1-7EB0ABC44C48}"/>
              </a:ext>
            </a:extLst>
          </p:cNvPr>
          <p:cNvSpPr txBox="1"/>
          <p:nvPr/>
        </p:nvSpPr>
        <p:spPr>
          <a:xfrm>
            <a:off x="6096001" y="5825713"/>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Discharge forecasts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A black background with a black square&#10;&#10;AI-generated content may be incorrect.">
            <a:extLst>
              <a:ext uri="{FF2B5EF4-FFF2-40B4-BE49-F238E27FC236}">
                <a16:creationId xmlns:a16="http://schemas.microsoft.com/office/drawing/2014/main" id="{FD2C1F73-E9CB-CC30-43CB-66EB661DC504}"/>
              </a:ext>
            </a:extLst>
          </p:cNvPr>
          <p:cNvPicPr>
            <a:picLocks noChangeAspect="1"/>
          </p:cNvPicPr>
          <p:nvPr/>
        </p:nvPicPr>
        <p:blipFill>
          <a:blip r:embed="rId2"/>
          <a:srcRect b="14799"/>
          <a:stretch>
            <a:fillRect/>
          </a:stretch>
        </p:blipFill>
        <p:spPr>
          <a:xfrm>
            <a:off x="4529774" y="89920"/>
            <a:ext cx="1292151" cy="1100927"/>
          </a:xfrm>
          <a:prstGeom prst="rect">
            <a:avLst/>
          </a:prstGeom>
        </p:spPr>
      </p:pic>
      <p:pic>
        <p:nvPicPr>
          <p:cNvPr id="19" name="Graphic 18">
            <a:extLst>
              <a:ext uri="{FF2B5EF4-FFF2-40B4-BE49-F238E27FC236}">
                <a16:creationId xmlns:a16="http://schemas.microsoft.com/office/drawing/2014/main" id="{1C50719C-064A-33EE-4B3A-74B056C1D081}"/>
              </a:ext>
            </a:extLst>
          </p:cNvPr>
          <p:cNvPicPr>
            <a:picLocks noChangeAspect="1"/>
          </p:cNvPicPr>
          <p:nvPr/>
        </p:nvPicPr>
        <p:blipFill>
          <a:blip r:embed="rId3">
            <a:extLst>
              <a:ext uri="{96DAC541-7B7A-43D3-8B79-37D633B846F1}">
                <asvg:svgBlip xmlns:asvg="http://schemas.microsoft.com/office/drawing/2016/SVG/main" r:embed="rId4"/>
              </a:ext>
            </a:extLst>
          </a:blip>
          <a:srcRect b="15975"/>
          <a:stretch>
            <a:fillRect/>
          </a:stretch>
        </p:blipFill>
        <p:spPr>
          <a:xfrm>
            <a:off x="4486950" y="2754648"/>
            <a:ext cx="1272067" cy="1316517"/>
          </a:xfrm>
          <a:prstGeom prst="rect">
            <a:avLst/>
          </a:prstGeom>
        </p:spPr>
      </p:pic>
      <p:pic>
        <p:nvPicPr>
          <p:cNvPr id="21" name="Picture 20" descr="A black background with a black square&#10;&#10;AI-generated content may be incorrect.">
            <a:extLst>
              <a:ext uri="{FF2B5EF4-FFF2-40B4-BE49-F238E27FC236}">
                <a16:creationId xmlns:a16="http://schemas.microsoft.com/office/drawing/2014/main" id="{B232C2FB-D74B-BFC5-5040-12169ABBB389}"/>
              </a:ext>
            </a:extLst>
          </p:cNvPr>
          <p:cNvPicPr>
            <a:picLocks noChangeAspect="1"/>
          </p:cNvPicPr>
          <p:nvPr/>
        </p:nvPicPr>
        <p:blipFill>
          <a:blip r:embed="rId5"/>
          <a:srcRect b="19757"/>
          <a:stretch>
            <a:fillRect/>
          </a:stretch>
        </p:blipFill>
        <p:spPr>
          <a:xfrm>
            <a:off x="4486950" y="4205523"/>
            <a:ext cx="1467748" cy="1177761"/>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FA794326-42B3-89B8-508D-148B0D994BA4}"/>
              </a:ext>
            </a:extLst>
          </p:cNvPr>
          <p:cNvPicPr>
            <a:picLocks noChangeAspect="1"/>
          </p:cNvPicPr>
          <p:nvPr/>
        </p:nvPicPr>
        <p:blipFill>
          <a:blip r:embed="rId6"/>
          <a:srcRect b="14559"/>
          <a:stretch>
            <a:fillRect/>
          </a:stretch>
        </p:blipFill>
        <p:spPr>
          <a:xfrm>
            <a:off x="4592684" y="5680724"/>
            <a:ext cx="1166333" cy="996524"/>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29371EFA-DF1C-8893-860F-90A778C46DFF}"/>
              </a:ext>
            </a:extLst>
          </p:cNvPr>
          <p:cNvPicPr>
            <a:picLocks noChangeAspect="1"/>
          </p:cNvPicPr>
          <p:nvPr/>
        </p:nvPicPr>
        <p:blipFill>
          <a:blip r:embed="rId7"/>
          <a:srcRect b="21941"/>
          <a:stretch>
            <a:fillRect/>
          </a:stretch>
        </p:blipFill>
        <p:spPr>
          <a:xfrm>
            <a:off x="4352431" y="1206501"/>
            <a:ext cx="1602267" cy="1250708"/>
          </a:xfrm>
          <a:prstGeom prst="rect">
            <a:avLst/>
          </a:prstGeom>
        </p:spPr>
      </p:pic>
      <p:sp>
        <p:nvSpPr>
          <p:cNvPr id="27" name="Rectangle 26">
            <a:extLst>
              <a:ext uri="{FF2B5EF4-FFF2-40B4-BE49-F238E27FC236}">
                <a16:creationId xmlns:a16="http://schemas.microsoft.com/office/drawing/2014/main" id="{7724F176-A9E3-DD9A-00C2-629BEC19DA0A}"/>
              </a:ext>
            </a:extLst>
          </p:cNvPr>
          <p:cNvSpPr/>
          <p:nvPr/>
        </p:nvSpPr>
        <p:spPr>
          <a:xfrm>
            <a:off x="735698" y="4478737"/>
            <a:ext cx="2636085" cy="537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pic>
        <p:nvPicPr>
          <p:cNvPr id="28" name="Picture 27">
            <a:extLst>
              <a:ext uri="{FF2B5EF4-FFF2-40B4-BE49-F238E27FC236}">
                <a16:creationId xmlns:a16="http://schemas.microsoft.com/office/drawing/2014/main" id="{D6940C68-8139-C5C6-6B5E-7FDA089BFD55}"/>
              </a:ext>
            </a:extLst>
          </p:cNvPr>
          <p:cNvPicPr>
            <a:picLocks noChangeAspect="1"/>
          </p:cNvPicPr>
          <p:nvPr/>
        </p:nvPicPr>
        <p:blipFill>
          <a:blip r:embed="rId8">
            <a:clrChange>
              <a:clrFrom>
                <a:srgbClr val="4D4D4D"/>
              </a:clrFrom>
              <a:clrTo>
                <a:srgbClr val="4D4D4D">
                  <a:alpha val="0"/>
                </a:srgbClr>
              </a:clrTo>
            </a:clrChange>
          </a:blip>
          <a:stretch>
            <a:fillRect/>
          </a:stretch>
        </p:blipFill>
        <p:spPr>
          <a:xfrm>
            <a:off x="202303" y="2052361"/>
            <a:ext cx="3607698" cy="2041358"/>
          </a:xfrm>
          <a:prstGeom prst="rect">
            <a:avLst/>
          </a:prstGeom>
        </p:spPr>
      </p:pic>
      <p:sp>
        <p:nvSpPr>
          <p:cNvPr id="29" name="Left Brace 28">
            <a:extLst>
              <a:ext uri="{FF2B5EF4-FFF2-40B4-BE49-F238E27FC236}">
                <a16:creationId xmlns:a16="http://schemas.microsoft.com/office/drawing/2014/main" id="{4CB66DE7-DF84-CBDF-59BC-4B2EAC0400EF}"/>
              </a:ext>
            </a:extLst>
          </p:cNvPr>
          <p:cNvSpPr/>
          <p:nvPr/>
        </p:nvSpPr>
        <p:spPr>
          <a:xfrm>
            <a:off x="3962511" y="180753"/>
            <a:ext cx="414089" cy="5998233"/>
          </a:xfrm>
          <a:prstGeom prst="leftBrace">
            <a:avLst/>
          </a:prstGeom>
          <a:noFill/>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Rectangle 30">
            <a:extLst>
              <a:ext uri="{FF2B5EF4-FFF2-40B4-BE49-F238E27FC236}">
                <a16:creationId xmlns:a16="http://schemas.microsoft.com/office/drawing/2014/main" id="{8FA644A6-CFE5-452B-C86A-5AB7CF6B4655}"/>
              </a:ext>
            </a:extLst>
          </p:cNvPr>
          <p:cNvSpPr/>
          <p:nvPr/>
        </p:nvSpPr>
        <p:spPr>
          <a:xfrm>
            <a:off x="0" y="2409379"/>
            <a:ext cx="12192001" cy="444862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19331F37-5C60-2C54-93F9-949903D81269}"/>
              </a:ext>
            </a:extLst>
          </p:cNvPr>
          <p:cNvSpPr/>
          <p:nvPr/>
        </p:nvSpPr>
        <p:spPr>
          <a:xfrm>
            <a:off x="3824058" y="89921"/>
            <a:ext cx="705716" cy="2382942"/>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F03E32AF-3A6B-93CD-C4F3-3C75555A6917}"/>
              </a:ext>
            </a:extLst>
          </p:cNvPr>
          <p:cNvSpPr/>
          <p:nvPr/>
        </p:nvSpPr>
        <p:spPr>
          <a:xfrm>
            <a:off x="4635191" y="89921"/>
            <a:ext cx="6808256" cy="1014978"/>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423F2A07-5EB0-8C77-F608-E50A43F416A8}"/>
              </a:ext>
            </a:extLst>
          </p:cNvPr>
          <p:cNvSpPr/>
          <p:nvPr/>
        </p:nvSpPr>
        <p:spPr>
          <a:xfrm>
            <a:off x="0" y="1386574"/>
            <a:ext cx="3962511" cy="1014978"/>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B5CCDB0-437F-FFCA-196A-B2709FB06653}"/>
              </a:ext>
            </a:extLst>
          </p:cNvPr>
          <p:cNvSpPr/>
          <p:nvPr/>
        </p:nvSpPr>
        <p:spPr>
          <a:xfrm>
            <a:off x="6660414" y="993650"/>
            <a:ext cx="1848271" cy="676635"/>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307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B4DD7-8D20-5D82-1333-9F261BE60EF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2E325E7-7185-26A1-5572-91423544D1B6}"/>
              </a:ext>
            </a:extLst>
          </p:cNvPr>
          <p:cNvSpPr txBox="1"/>
          <p:nvPr/>
        </p:nvSpPr>
        <p:spPr>
          <a:xfrm>
            <a:off x="126332" y="136435"/>
            <a:ext cx="11939336" cy="646331"/>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Infiltration and runoff models</a:t>
            </a:r>
          </a:p>
        </p:txBody>
      </p:sp>
      <p:sp>
        <p:nvSpPr>
          <p:cNvPr id="2" name="TextBox 1">
            <a:extLst>
              <a:ext uri="{FF2B5EF4-FFF2-40B4-BE49-F238E27FC236}">
                <a16:creationId xmlns:a16="http://schemas.microsoft.com/office/drawing/2014/main" id="{EAA61272-4A91-0D47-3E3A-FED9FCC122F6}"/>
              </a:ext>
            </a:extLst>
          </p:cNvPr>
          <p:cNvSpPr txBox="1"/>
          <p:nvPr/>
        </p:nvSpPr>
        <p:spPr>
          <a:xfrm>
            <a:off x="380254" y="1126029"/>
            <a:ext cx="8274647" cy="523220"/>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Commonly-used models for flood forecasting:</a:t>
            </a:r>
          </a:p>
        </p:txBody>
      </p:sp>
      <p:sp>
        <p:nvSpPr>
          <p:cNvPr id="4" name="TextBox 3">
            <a:extLst>
              <a:ext uri="{FF2B5EF4-FFF2-40B4-BE49-F238E27FC236}">
                <a16:creationId xmlns:a16="http://schemas.microsoft.com/office/drawing/2014/main" id="{CC324405-9542-9387-B1C2-C1F15D78B3E8}"/>
              </a:ext>
            </a:extLst>
          </p:cNvPr>
          <p:cNvSpPr txBox="1"/>
          <p:nvPr/>
        </p:nvSpPr>
        <p:spPr>
          <a:xfrm>
            <a:off x="380254" y="1939347"/>
            <a:ext cx="7647327" cy="4247317"/>
          </a:xfrm>
          <a:prstGeom prst="rect">
            <a:avLst/>
          </a:prstGeom>
          <a:solidFill>
            <a:schemeClr val="bg1"/>
          </a:solid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SAC-SMA:</a:t>
            </a: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Conceptual model used within NWS River Forecast Centers to produce forecasts of stream discharge and stage. Divides soil into multiple ‘buckets’ with tension and free water zones to emulate real-world runoff, baseflow, and evapotranspiration dynamics. Runoff is divided into 5 different components contributed by </a:t>
            </a:r>
            <a:r>
              <a:rPr lang="en-US" dirty="0">
                <a:solidFill>
                  <a:prstClr val="black"/>
                </a:solidFill>
                <a:latin typeface="Arial" panose="020B0604020202020204" pitchFamily="34" charset="0"/>
                <a:cs typeface="Arial" panose="020B0604020202020204" pitchFamily="34" charset="0"/>
              </a:rPr>
              <a:t>5</a:t>
            </a: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layers. Represents runoff primarily through </a:t>
            </a:r>
            <a:r>
              <a:rPr kumimoji="0" lang="en-US"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saturation-excess</a:t>
            </a: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mechanisms (</a:t>
            </a:r>
            <a:r>
              <a:rPr kumimoji="0" lang="en-US"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best suited for humid catchments</a:t>
            </a: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solidFill>
                <a:prstClr val="black"/>
              </a:solidFill>
              <a:latin typeface="Arial" panose="020B0604020202020204" pitchFamily="34" charset="0"/>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prstClr val="black"/>
                </a:solidFill>
                <a:latin typeface="Arial" panose="020B0604020202020204" pitchFamily="34" charset="0"/>
                <a:cs typeface="Arial" panose="020B0604020202020204" pitchFamily="34" charset="0"/>
              </a:rPr>
              <a:t>CREST: </a:t>
            </a:r>
            <a:r>
              <a:rPr lang="en-US" dirty="0">
                <a:solidFill>
                  <a:prstClr val="black"/>
                </a:solidFill>
                <a:latin typeface="Arial" panose="020B0604020202020204" pitchFamily="34" charset="0"/>
                <a:cs typeface="Arial" panose="020B0604020202020204" pitchFamily="34" charset="0"/>
              </a:rPr>
              <a:t>Conceptual model developed by the University of Oklahoma and NASA. Amenable to remote sensing datasets. Also uses multiple buckets to represent soil dynamics, but does not explicitly represent tension and free water components. Uses a variable-infiltration capacity (VIC) curve to determine the portion of the watershed that is contributing to runoff (</a:t>
            </a:r>
            <a:r>
              <a:rPr lang="en-US" i="1" dirty="0">
                <a:solidFill>
                  <a:prstClr val="black"/>
                </a:solidFill>
                <a:latin typeface="Arial" panose="020B0604020202020204" pitchFamily="34" charset="0"/>
                <a:cs typeface="Arial" panose="020B0604020202020204" pitchFamily="34" charset="0"/>
              </a:rPr>
              <a:t>generally suited for saturation-excess runoff in humid catchments</a:t>
            </a:r>
            <a:r>
              <a:rPr lang="en-US" dirty="0">
                <a:solidFill>
                  <a:prstClr val="black"/>
                </a:solidFill>
                <a:latin typeface="Arial" panose="020B0604020202020204" pitchFamily="34" charset="0"/>
                <a:cs typeface="Arial" panose="020B0604020202020204" pitchFamily="34" charset="0"/>
              </a:rPr>
              <a:t>).</a:t>
            </a:r>
            <a:endParaRPr lang="en-US" b="1" dirty="0">
              <a:solidFill>
                <a:prstClr val="black"/>
              </a:solidFill>
              <a:latin typeface="Arial" panose="020B0604020202020204" pitchFamily="34" charset="0"/>
              <a:cs typeface="Arial" panose="020B0604020202020204" pitchFamily="34" charset="0"/>
            </a:endParaRPr>
          </a:p>
        </p:txBody>
      </p:sp>
      <p:pic>
        <p:nvPicPr>
          <p:cNvPr id="2050" name="Picture 2" descr="Sacramento Soil Moisture Accounting Model (SAC-SMA) – GoldSim Help Center">
            <a:extLst>
              <a:ext uri="{FF2B5EF4-FFF2-40B4-BE49-F238E27FC236}">
                <a16:creationId xmlns:a16="http://schemas.microsoft.com/office/drawing/2014/main" id="{2594705D-C9D1-F030-789B-9183768ABD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581" y="946298"/>
            <a:ext cx="3700780" cy="26368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diagram of a plant&#10;&#10;AI-generated content may be incorrect.">
            <a:extLst>
              <a:ext uri="{FF2B5EF4-FFF2-40B4-BE49-F238E27FC236}">
                <a16:creationId xmlns:a16="http://schemas.microsoft.com/office/drawing/2014/main" id="{EDFFB247-64B4-0094-44A8-5C3BE69DC8DF}"/>
              </a:ext>
            </a:extLst>
          </p:cNvPr>
          <p:cNvPicPr>
            <a:picLocks noChangeAspect="1"/>
          </p:cNvPicPr>
          <p:nvPr/>
        </p:nvPicPr>
        <p:blipFill>
          <a:blip r:embed="rId4"/>
          <a:stretch>
            <a:fillRect/>
          </a:stretch>
        </p:blipFill>
        <p:spPr>
          <a:xfrm>
            <a:off x="8240232" y="3926435"/>
            <a:ext cx="2902689" cy="2677796"/>
          </a:xfrm>
          <a:prstGeom prst="rect">
            <a:avLst/>
          </a:prstGeom>
        </p:spPr>
      </p:pic>
      <p:sp>
        <p:nvSpPr>
          <p:cNvPr id="13" name="TextBox 12">
            <a:extLst>
              <a:ext uri="{FF2B5EF4-FFF2-40B4-BE49-F238E27FC236}">
                <a16:creationId xmlns:a16="http://schemas.microsoft.com/office/drawing/2014/main" id="{DD657E65-C4C8-C4ED-728A-CD00C4740A59}"/>
              </a:ext>
            </a:extLst>
          </p:cNvPr>
          <p:cNvSpPr txBox="1"/>
          <p:nvPr/>
        </p:nvSpPr>
        <p:spPr>
          <a:xfrm>
            <a:off x="9633098" y="857562"/>
            <a:ext cx="2558902" cy="400110"/>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Arial" panose="020B0604020202020204" pitchFamily="34" charset="0"/>
                <a:cs typeface="Arial" panose="020B0604020202020204" pitchFamily="34" charset="0"/>
              </a:rPr>
              <a:t>SAC-SMA model</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C74D8613-670E-AC85-78FE-6F8BCEC77609}"/>
              </a:ext>
            </a:extLst>
          </p:cNvPr>
          <p:cNvSpPr txBox="1"/>
          <p:nvPr/>
        </p:nvSpPr>
        <p:spPr>
          <a:xfrm>
            <a:off x="9942379" y="3938150"/>
            <a:ext cx="2123289" cy="400110"/>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Arial" panose="020B0604020202020204" pitchFamily="34" charset="0"/>
                <a:cs typeface="Arial" panose="020B0604020202020204" pitchFamily="34" charset="0"/>
              </a:rPr>
              <a:t>CREST model</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51598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9EC5-202A-3AC8-71B0-559E81DB313A}"/>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8D08D43F-B1CE-4695-C3EA-0C60BFBBC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0967"/>
          <a:stretch>
            <a:fillRect/>
          </a:stretch>
        </p:blipFill>
        <p:spPr bwMode="auto">
          <a:xfrm>
            <a:off x="2711303" y="1557754"/>
            <a:ext cx="9260958" cy="47932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C7791B8-7243-3845-4195-D0F11CD3D7D8}"/>
              </a:ext>
            </a:extLst>
          </p:cNvPr>
          <p:cNvSpPr txBox="1"/>
          <p:nvPr/>
        </p:nvSpPr>
        <p:spPr>
          <a:xfrm>
            <a:off x="126332" y="136435"/>
            <a:ext cx="11939336" cy="120032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the FAST system, we use the WRF-Hydro modeling system as implemented in the National Water Model</a:t>
            </a:r>
          </a:p>
        </p:txBody>
      </p:sp>
      <p:sp>
        <p:nvSpPr>
          <p:cNvPr id="5" name="TextBox 4">
            <a:extLst>
              <a:ext uri="{FF2B5EF4-FFF2-40B4-BE49-F238E27FC236}">
                <a16:creationId xmlns:a16="http://schemas.microsoft.com/office/drawing/2014/main" id="{957D2305-5CA7-1F7B-C270-156B005820BE}"/>
              </a:ext>
            </a:extLst>
          </p:cNvPr>
          <p:cNvSpPr txBox="1"/>
          <p:nvPr/>
        </p:nvSpPr>
        <p:spPr>
          <a:xfrm>
            <a:off x="435935" y="2605951"/>
            <a:ext cx="195284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Infiltration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32793C4E-71AB-CE75-9C46-B6F9E24CE055}"/>
              </a:ext>
            </a:extLst>
          </p:cNvPr>
          <p:cNvSpPr txBox="1"/>
          <p:nvPr/>
        </p:nvSpPr>
        <p:spPr>
          <a:xfrm>
            <a:off x="435935" y="3667275"/>
            <a:ext cx="195284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Runoff</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3B1A3D52-BF29-9932-1459-7FDB93340EDF}"/>
              </a:ext>
            </a:extLst>
          </p:cNvPr>
          <p:cNvSpPr txBox="1"/>
          <p:nvPr/>
        </p:nvSpPr>
        <p:spPr>
          <a:xfrm>
            <a:off x="435935" y="4893562"/>
            <a:ext cx="1952844" cy="1077218"/>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Ground-water</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Left Brace 8">
            <a:extLst>
              <a:ext uri="{FF2B5EF4-FFF2-40B4-BE49-F238E27FC236}">
                <a16:creationId xmlns:a16="http://schemas.microsoft.com/office/drawing/2014/main" id="{B6592350-1D71-F79B-BB06-0E4D5F2AB359}"/>
              </a:ext>
            </a:extLst>
          </p:cNvPr>
          <p:cNvSpPr/>
          <p:nvPr/>
        </p:nvSpPr>
        <p:spPr>
          <a:xfrm>
            <a:off x="2238208" y="4493570"/>
            <a:ext cx="364940" cy="1713312"/>
          </a:xfrm>
          <a:prstGeom prst="leftBrace">
            <a:avLst/>
          </a:prstGeom>
          <a:noFill/>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38317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C10D6-B081-3A48-5D99-D2158EDDEDB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A214C2C-5E7B-98A5-B72C-8D68873D4F68}"/>
              </a:ext>
            </a:extLst>
          </p:cNvPr>
          <p:cNvSpPr txBox="1"/>
          <p:nvPr/>
        </p:nvSpPr>
        <p:spPr>
          <a:xfrm>
            <a:off x="126332" y="136435"/>
            <a:ext cx="11939336" cy="120032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Arial" panose="020B0604020202020204" pitchFamily="34" charset="0"/>
                <a:cs typeface="Arial" panose="020B0604020202020204" pitchFamily="34" charset="0"/>
              </a:rPr>
              <a:t>Runoff outputs are available for the Continental US via the NOMADS NCEP HTTP service</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descr="A screenshot of a computer&#10;&#10;AI-generated content may be incorrect.">
            <a:extLst>
              <a:ext uri="{FF2B5EF4-FFF2-40B4-BE49-F238E27FC236}">
                <a16:creationId xmlns:a16="http://schemas.microsoft.com/office/drawing/2014/main" id="{93A82558-472E-7195-B5F6-671A875E75F2}"/>
              </a:ext>
            </a:extLst>
          </p:cNvPr>
          <p:cNvPicPr>
            <a:picLocks noChangeAspect="1"/>
          </p:cNvPicPr>
          <p:nvPr/>
        </p:nvPicPr>
        <p:blipFill>
          <a:blip r:embed="rId2"/>
          <a:srcRect b="38674"/>
          <a:stretch>
            <a:fillRect/>
          </a:stretch>
        </p:blipFill>
        <p:spPr>
          <a:xfrm>
            <a:off x="566440" y="1526275"/>
            <a:ext cx="10867733" cy="4959586"/>
          </a:xfrm>
          <a:prstGeom prst="rect">
            <a:avLst/>
          </a:prstGeom>
        </p:spPr>
      </p:pic>
    </p:spTree>
    <p:extLst>
      <p:ext uri="{BB962C8B-B14F-4D97-AF65-F5344CB8AC3E}">
        <p14:creationId xmlns:p14="http://schemas.microsoft.com/office/powerpoint/2010/main" val="3181454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soil layers&#10;&#10;AI-generated content may be incorrect.">
            <a:extLst>
              <a:ext uri="{FF2B5EF4-FFF2-40B4-BE49-F238E27FC236}">
                <a16:creationId xmlns:a16="http://schemas.microsoft.com/office/drawing/2014/main" id="{4FDA42E4-0DB8-B736-5943-B8F4217E33BF}"/>
              </a:ext>
            </a:extLst>
          </p:cNvPr>
          <p:cNvPicPr>
            <a:picLocks noChangeAspect="1"/>
          </p:cNvPicPr>
          <p:nvPr/>
        </p:nvPicPr>
        <p:blipFill>
          <a:blip r:embed="rId2" cstate="print">
            <a:extLst>
              <a:ext uri="{28A0092B-C50C-407E-A947-70E740481C1C}">
                <a14:useLocalDpi xmlns:a14="http://schemas.microsoft.com/office/drawing/2010/main" val="0"/>
              </a:ext>
            </a:extLst>
          </a:blip>
          <a:srcRect r="45129"/>
          <a:stretch>
            <a:fillRect/>
          </a:stretch>
        </p:blipFill>
        <p:spPr>
          <a:xfrm>
            <a:off x="53164" y="2249617"/>
            <a:ext cx="3816694" cy="3632115"/>
          </a:xfrm>
          <a:prstGeom prst="rect">
            <a:avLst/>
          </a:prstGeom>
        </p:spPr>
      </p:pic>
      <p:pic>
        <p:nvPicPr>
          <p:cNvPr id="5" name="Picture 4" descr="A diagram of soil layers&#10;&#10;AI-generated content may be incorrect.">
            <a:extLst>
              <a:ext uri="{FF2B5EF4-FFF2-40B4-BE49-F238E27FC236}">
                <a16:creationId xmlns:a16="http://schemas.microsoft.com/office/drawing/2014/main" id="{CC22C09E-86FD-3E9A-C9FF-A042B4E16667}"/>
              </a:ext>
            </a:extLst>
          </p:cNvPr>
          <p:cNvPicPr>
            <a:picLocks noChangeAspect="1"/>
          </p:cNvPicPr>
          <p:nvPr/>
        </p:nvPicPr>
        <p:blipFill>
          <a:blip r:embed="rId2" cstate="print">
            <a:extLst>
              <a:ext uri="{28A0092B-C50C-407E-A947-70E740481C1C}">
                <a14:useLocalDpi xmlns:a14="http://schemas.microsoft.com/office/drawing/2010/main" val="0"/>
              </a:ext>
            </a:extLst>
          </a:blip>
          <a:srcRect l="54872"/>
          <a:stretch>
            <a:fillRect/>
          </a:stretch>
        </p:blipFill>
        <p:spPr>
          <a:xfrm>
            <a:off x="3698967" y="2079415"/>
            <a:ext cx="3138997" cy="3632116"/>
          </a:xfrm>
          <a:prstGeom prst="rect">
            <a:avLst/>
          </a:prstGeom>
        </p:spPr>
      </p:pic>
      <p:sp>
        <p:nvSpPr>
          <p:cNvPr id="6" name="TextBox 5">
            <a:extLst>
              <a:ext uri="{FF2B5EF4-FFF2-40B4-BE49-F238E27FC236}">
                <a16:creationId xmlns:a16="http://schemas.microsoft.com/office/drawing/2014/main" id="{686CA531-AF13-FCC0-6D97-7FC4EEEB586E}"/>
              </a:ext>
            </a:extLst>
          </p:cNvPr>
          <p:cNvSpPr txBox="1"/>
          <p:nvPr/>
        </p:nvSpPr>
        <p:spPr>
          <a:xfrm>
            <a:off x="53164" y="175324"/>
            <a:ext cx="11939336" cy="1569660"/>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For arid regions in Central / West Texas, the FAST system is testing an infiltration-excess model based on Green-Ampt with soil recovery</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3F1B3130-760D-C566-2DCF-67DAFAEF3218}"/>
              </a:ext>
            </a:extLst>
          </p:cNvPr>
          <p:cNvGrpSpPr/>
          <p:nvPr/>
        </p:nvGrpSpPr>
        <p:grpSpPr>
          <a:xfrm>
            <a:off x="7158218" y="2079415"/>
            <a:ext cx="4792094" cy="4795409"/>
            <a:chOff x="5353805" y="31899"/>
            <a:chExt cx="6838195" cy="6842925"/>
          </a:xfrm>
        </p:grpSpPr>
        <p:grpSp>
          <p:nvGrpSpPr>
            <p:cNvPr id="7" name="Group 6">
              <a:extLst>
                <a:ext uri="{FF2B5EF4-FFF2-40B4-BE49-F238E27FC236}">
                  <a16:creationId xmlns:a16="http://schemas.microsoft.com/office/drawing/2014/main" id="{AA0D345E-AE91-AEF3-1DAB-392E0A9A724D}"/>
                </a:ext>
              </a:extLst>
            </p:cNvPr>
            <p:cNvGrpSpPr/>
            <p:nvPr/>
          </p:nvGrpSpPr>
          <p:grpSpPr>
            <a:xfrm>
              <a:off x="5353805" y="31899"/>
              <a:ext cx="6838195" cy="6842925"/>
              <a:chOff x="2082521" y="0"/>
              <a:chExt cx="7772400" cy="7777776"/>
            </a:xfrm>
          </p:grpSpPr>
          <p:pic>
            <p:nvPicPr>
              <p:cNvPr id="8" name="Picture 7" descr="A graph of a graph showing the time of the month&#10;&#10;AI-generated content may be incorrect.">
                <a:extLst>
                  <a:ext uri="{FF2B5EF4-FFF2-40B4-BE49-F238E27FC236}">
                    <a16:creationId xmlns:a16="http://schemas.microsoft.com/office/drawing/2014/main" id="{C8D6B8F1-B5D7-EE03-64F6-D5DBCCCFEEB4}"/>
                  </a:ext>
                </a:extLst>
              </p:cNvPr>
              <p:cNvPicPr>
                <a:picLocks noChangeAspect="1"/>
              </p:cNvPicPr>
              <p:nvPr/>
            </p:nvPicPr>
            <p:blipFill>
              <a:blip r:embed="rId3"/>
              <a:stretch>
                <a:fillRect/>
              </a:stretch>
            </p:blipFill>
            <p:spPr>
              <a:xfrm>
                <a:off x="2082521" y="0"/>
                <a:ext cx="7772400" cy="2331720"/>
              </a:xfrm>
              <a:prstGeom prst="rect">
                <a:avLst/>
              </a:prstGeom>
            </p:spPr>
          </p:pic>
          <p:pic>
            <p:nvPicPr>
              <p:cNvPr id="9" name="Picture 8" descr="A graph of a month&#10;&#10;AI-generated content may be incorrect.">
                <a:extLst>
                  <a:ext uri="{FF2B5EF4-FFF2-40B4-BE49-F238E27FC236}">
                    <a16:creationId xmlns:a16="http://schemas.microsoft.com/office/drawing/2014/main" id="{E067611F-7FC6-7BD1-4200-C355776A882F}"/>
                  </a:ext>
                </a:extLst>
              </p:cNvPr>
              <p:cNvPicPr>
                <a:picLocks noChangeAspect="1"/>
              </p:cNvPicPr>
              <p:nvPr/>
            </p:nvPicPr>
            <p:blipFill>
              <a:blip r:embed="rId4"/>
              <a:stretch>
                <a:fillRect/>
              </a:stretch>
            </p:blipFill>
            <p:spPr>
              <a:xfrm>
                <a:off x="2082521" y="1815352"/>
                <a:ext cx="7772400" cy="2331720"/>
              </a:xfrm>
              <a:prstGeom prst="rect">
                <a:avLst/>
              </a:prstGeom>
            </p:spPr>
          </p:pic>
          <p:pic>
            <p:nvPicPr>
              <p:cNvPr id="10" name="Picture 9" descr="A graph showing the time of the month&#10;&#10;AI-generated content may be incorrect.">
                <a:extLst>
                  <a:ext uri="{FF2B5EF4-FFF2-40B4-BE49-F238E27FC236}">
                    <a16:creationId xmlns:a16="http://schemas.microsoft.com/office/drawing/2014/main" id="{D3F188A7-DE1C-0E8E-1817-ED3B68D14690}"/>
                  </a:ext>
                </a:extLst>
              </p:cNvPr>
              <p:cNvPicPr>
                <a:picLocks noChangeAspect="1"/>
              </p:cNvPicPr>
              <p:nvPr/>
            </p:nvPicPr>
            <p:blipFill>
              <a:blip r:embed="rId5"/>
              <a:stretch>
                <a:fillRect/>
              </a:stretch>
            </p:blipFill>
            <p:spPr>
              <a:xfrm>
                <a:off x="2082521" y="3630704"/>
                <a:ext cx="7772400" cy="2331720"/>
              </a:xfrm>
              <a:prstGeom prst="rect">
                <a:avLst/>
              </a:prstGeom>
            </p:spPr>
          </p:pic>
          <p:pic>
            <p:nvPicPr>
              <p:cNvPr id="11" name="Picture 10" descr="A graph of a graph showing the months of the year&#10;&#10;AI-generated content may be incorrect.">
                <a:extLst>
                  <a:ext uri="{FF2B5EF4-FFF2-40B4-BE49-F238E27FC236}">
                    <a16:creationId xmlns:a16="http://schemas.microsoft.com/office/drawing/2014/main" id="{08AD3B20-585B-D604-CD4C-E04A38791373}"/>
                  </a:ext>
                </a:extLst>
              </p:cNvPr>
              <p:cNvPicPr>
                <a:picLocks noChangeAspect="1"/>
              </p:cNvPicPr>
              <p:nvPr/>
            </p:nvPicPr>
            <p:blipFill>
              <a:blip r:embed="rId6"/>
              <a:stretch>
                <a:fillRect/>
              </a:stretch>
            </p:blipFill>
            <p:spPr>
              <a:xfrm>
                <a:off x="2082521" y="5446056"/>
                <a:ext cx="7772400" cy="2331720"/>
              </a:xfrm>
              <a:prstGeom prst="rect">
                <a:avLst/>
              </a:prstGeom>
            </p:spPr>
          </p:pic>
        </p:grpSp>
        <p:sp>
          <p:nvSpPr>
            <p:cNvPr id="12" name="TextBox 11">
              <a:extLst>
                <a:ext uri="{FF2B5EF4-FFF2-40B4-BE49-F238E27FC236}">
                  <a16:creationId xmlns:a16="http://schemas.microsoft.com/office/drawing/2014/main" id="{EC21684E-F9E4-9A74-2B22-7926868EC5B3}"/>
                </a:ext>
              </a:extLst>
            </p:cNvPr>
            <p:cNvSpPr txBox="1"/>
            <p:nvPr/>
          </p:nvSpPr>
          <p:spPr>
            <a:xfrm>
              <a:off x="5998867" y="647641"/>
              <a:ext cx="967563" cy="48310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2020</a:t>
              </a:r>
            </a:p>
          </p:txBody>
        </p:sp>
        <p:sp>
          <p:nvSpPr>
            <p:cNvPr id="13" name="TextBox 12">
              <a:extLst>
                <a:ext uri="{FF2B5EF4-FFF2-40B4-BE49-F238E27FC236}">
                  <a16:creationId xmlns:a16="http://schemas.microsoft.com/office/drawing/2014/main" id="{2CBEE2D6-CE90-8609-863F-21A85918A429}"/>
                </a:ext>
              </a:extLst>
            </p:cNvPr>
            <p:cNvSpPr txBox="1"/>
            <p:nvPr/>
          </p:nvSpPr>
          <p:spPr>
            <a:xfrm>
              <a:off x="5998867" y="2255530"/>
              <a:ext cx="967563" cy="48310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2021</a:t>
              </a:r>
            </a:p>
          </p:txBody>
        </p:sp>
        <p:sp>
          <p:nvSpPr>
            <p:cNvPr id="14" name="TextBox 13">
              <a:extLst>
                <a:ext uri="{FF2B5EF4-FFF2-40B4-BE49-F238E27FC236}">
                  <a16:creationId xmlns:a16="http://schemas.microsoft.com/office/drawing/2014/main" id="{447D5F5D-082A-4B59-D86F-29C0F8484197}"/>
                </a:ext>
              </a:extLst>
            </p:cNvPr>
            <p:cNvSpPr txBox="1"/>
            <p:nvPr/>
          </p:nvSpPr>
          <p:spPr>
            <a:xfrm>
              <a:off x="5998867" y="3810625"/>
              <a:ext cx="967563" cy="483108"/>
            </a:xfrm>
            <a:prstGeom prst="rect">
              <a:avLst/>
            </a:prstGeom>
            <a:solidFill>
              <a:schemeClr val="bg1"/>
            </a:solidFill>
          </p:spPr>
          <p:txBody>
            <a:bodyPr wrap="square" rtlCol="0">
              <a:spAutoFit/>
            </a:bodyPr>
            <a:lstStyle/>
            <a:p>
              <a:r>
                <a:rPr lang="en-US" sz="1600" dirty="0">
                  <a:latin typeface="Arial" panose="020B0604020202020204" pitchFamily="34" charset="0"/>
                  <a:cs typeface="Arial" panose="020B0604020202020204" pitchFamily="34" charset="0"/>
                </a:rPr>
                <a:t>2022</a:t>
              </a:r>
            </a:p>
          </p:txBody>
        </p:sp>
        <p:sp>
          <p:nvSpPr>
            <p:cNvPr id="15" name="TextBox 14">
              <a:extLst>
                <a:ext uri="{FF2B5EF4-FFF2-40B4-BE49-F238E27FC236}">
                  <a16:creationId xmlns:a16="http://schemas.microsoft.com/office/drawing/2014/main" id="{F056A249-BD72-FD05-CC1E-F2D06CE8C0B9}"/>
                </a:ext>
              </a:extLst>
            </p:cNvPr>
            <p:cNvSpPr txBox="1"/>
            <p:nvPr/>
          </p:nvSpPr>
          <p:spPr>
            <a:xfrm>
              <a:off x="5998866" y="5413564"/>
              <a:ext cx="967563" cy="48310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2023</a:t>
              </a:r>
            </a:p>
          </p:txBody>
        </p:sp>
      </p:grpSp>
      <p:sp>
        <p:nvSpPr>
          <p:cNvPr id="17" name="TextBox 16">
            <a:extLst>
              <a:ext uri="{FF2B5EF4-FFF2-40B4-BE49-F238E27FC236}">
                <a16:creationId xmlns:a16="http://schemas.microsoft.com/office/drawing/2014/main" id="{47728E15-91D2-92CA-8E8E-D04CF893C940}"/>
              </a:ext>
            </a:extLst>
          </p:cNvPr>
          <p:cNvSpPr txBox="1"/>
          <p:nvPr/>
        </p:nvSpPr>
        <p:spPr>
          <a:xfrm>
            <a:off x="524685" y="6045962"/>
            <a:ext cx="2873652" cy="400110"/>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Arial" panose="020B0604020202020204" pitchFamily="34" charset="0"/>
                <a:cs typeface="Arial" panose="020B0604020202020204" pitchFamily="34" charset="0"/>
              </a:rPr>
              <a:t>Green-Ampt infiltration</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5FA3B037-AEA3-7735-800A-BE51F8E207C4}"/>
              </a:ext>
            </a:extLst>
          </p:cNvPr>
          <p:cNvSpPr txBox="1"/>
          <p:nvPr/>
        </p:nvSpPr>
        <p:spPr>
          <a:xfrm>
            <a:off x="3869858" y="6028787"/>
            <a:ext cx="2873652" cy="400110"/>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Arial" panose="020B0604020202020204" pitchFamily="34" charset="0"/>
                <a:cs typeface="Arial" panose="020B0604020202020204" pitchFamily="34" charset="0"/>
              </a:rPr>
              <a:t>2-layer water balance</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91754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7325B-5BB4-9EF6-E8AF-35205A8A6F3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965F7AB-4237-B468-7567-94C4C6E60884}"/>
              </a:ext>
            </a:extLst>
          </p:cNvPr>
          <p:cNvSpPr txBox="1"/>
          <p:nvPr/>
        </p:nvSpPr>
        <p:spPr>
          <a:xfrm>
            <a:off x="765689" y="1905506"/>
            <a:ext cx="10302804" cy="4031873"/>
          </a:xfrm>
          <a:prstGeom prst="rect">
            <a:avLst/>
          </a:prstGeom>
          <a:noFill/>
        </p:spPr>
        <p:txBody>
          <a:bodyPr wrap="square" rtlCol="0">
            <a:spAutoFit/>
          </a:bodyPr>
          <a:lstStyle/>
          <a:p>
            <a:pPr marL="742950" indent="-742950">
              <a:buFont typeface="+mj-lt"/>
              <a:buAutoNum type="arabicPeriod"/>
              <a:defRPr/>
            </a:pPr>
            <a:r>
              <a:rPr lang="en-US" sz="3200" dirty="0">
                <a:latin typeface="Arial" panose="020B0604020202020204" pitchFamily="34" charset="0"/>
                <a:cs typeface="Arial" panose="020B0604020202020204" pitchFamily="34" charset="0"/>
              </a:rPr>
              <a:t>Are there existing calibrated models for your domain?</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Is flooding primarily driven by infiltration-excess or saturation-excess runoff? (e.g. arid vs. humid)</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What soil parameter data are available for your domain? (e.g. SSURGO, POLARIS, drilling logs)?</a:t>
            </a:r>
          </a:p>
        </p:txBody>
      </p:sp>
      <p:sp>
        <p:nvSpPr>
          <p:cNvPr id="5" name="TextBox 4">
            <a:extLst>
              <a:ext uri="{FF2B5EF4-FFF2-40B4-BE49-F238E27FC236}">
                <a16:creationId xmlns:a16="http://schemas.microsoft.com/office/drawing/2014/main" id="{5549635C-B578-A33C-7807-4ED9A4076824}"/>
              </a:ext>
            </a:extLst>
          </p:cNvPr>
          <p:cNvSpPr txBox="1"/>
          <p:nvPr/>
        </p:nvSpPr>
        <p:spPr>
          <a:xfrm>
            <a:off x="334503" y="146409"/>
            <a:ext cx="118574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Choosing an infiltration and runoff model:</a:t>
            </a:r>
          </a:p>
        </p:txBody>
      </p:sp>
    </p:spTree>
    <p:extLst>
      <p:ext uri="{BB962C8B-B14F-4D97-AF65-F5344CB8AC3E}">
        <p14:creationId xmlns:p14="http://schemas.microsoft.com/office/powerpoint/2010/main" val="3671479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1DA49-4217-098C-9D81-C591316CE4FE}"/>
            </a:ext>
          </a:extLst>
        </p:cNvPr>
        <p:cNvGrpSpPr/>
        <p:nvPr/>
      </p:nvGrpSpPr>
      <p:grpSpPr>
        <a:xfrm>
          <a:off x="0" y="0"/>
          <a:ext cx="0" cy="0"/>
          <a:chOff x="0" y="0"/>
          <a:chExt cx="0" cy="0"/>
        </a:xfrm>
      </p:grpSpPr>
      <p:sp>
        <p:nvSpPr>
          <p:cNvPr id="44" name="Bent Arrow 43">
            <a:extLst>
              <a:ext uri="{FF2B5EF4-FFF2-40B4-BE49-F238E27FC236}">
                <a16:creationId xmlns:a16="http://schemas.microsoft.com/office/drawing/2014/main" id="{168B8882-87F7-143B-AC16-C10D7D6F1125}"/>
              </a:ext>
            </a:extLst>
          </p:cNvPr>
          <p:cNvSpPr/>
          <p:nvPr/>
        </p:nvSpPr>
        <p:spPr>
          <a:xfrm rot="5400000">
            <a:off x="2869096" y="1663151"/>
            <a:ext cx="1020417" cy="1219199"/>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480CF720-CC5B-CC7D-C32A-5954537B814C}"/>
              </a:ext>
            </a:extLst>
          </p:cNvPr>
          <p:cNvGrpSpPr/>
          <p:nvPr/>
        </p:nvGrpSpPr>
        <p:grpSpPr>
          <a:xfrm>
            <a:off x="10685468" y="1232451"/>
            <a:ext cx="888714" cy="827423"/>
            <a:chOff x="4469627" y="3203663"/>
            <a:chExt cx="215281" cy="200434"/>
          </a:xfrm>
        </p:grpSpPr>
        <p:sp>
          <p:nvSpPr>
            <p:cNvPr id="8" name="Application real-time monitoring service">
              <a:extLst>
                <a:ext uri="{FF2B5EF4-FFF2-40B4-BE49-F238E27FC236}">
                  <a16:creationId xmlns:a16="http://schemas.microsoft.com/office/drawing/2014/main" id="{9CE44DE8-9C2F-73DF-9641-AB928B9FD70E}"/>
                </a:ext>
              </a:extLst>
            </p:cNvPr>
            <p:cNvSpPr/>
            <p:nvPr/>
          </p:nvSpPr>
          <p:spPr>
            <a:xfrm>
              <a:off x="4501177" y="3244792"/>
              <a:ext cx="152181" cy="73636"/>
            </a:xfrm>
            <a:custGeom>
              <a:avLst/>
              <a:gdLst/>
              <a:ahLst/>
              <a:cxnLst/>
              <a:rect l="0" t="0" r="0" b="0"/>
              <a:pathLst>
                <a:path w="152181" h="73636">
                  <a:moveTo>
                    <a:pt x="134653" y="0"/>
                  </a:moveTo>
                  <a:cubicBezTo>
                    <a:pt x="124952" y="0"/>
                    <a:pt x="117088" y="7869"/>
                    <a:pt x="117090" y="17577"/>
                  </a:cubicBezTo>
                  <a:cubicBezTo>
                    <a:pt x="117090" y="20505"/>
                    <a:pt x="117816" y="23291"/>
                    <a:pt x="119113" y="25676"/>
                  </a:cubicBezTo>
                  <a:lnTo>
                    <a:pt x="90493" y="53997"/>
                  </a:lnTo>
                  <a:cubicBezTo>
                    <a:pt x="88938" y="53124"/>
                    <a:pt x="87181" y="52675"/>
                    <a:pt x="85398" y="52695"/>
                  </a:cubicBezTo>
                  <a:cubicBezTo>
                    <a:pt x="84239" y="52695"/>
                    <a:pt x="83157" y="52913"/>
                    <a:pt x="82147" y="53239"/>
                  </a:cubicBezTo>
                  <a:lnTo>
                    <a:pt x="70616" y="37434"/>
                  </a:lnTo>
                  <a:cubicBezTo>
                    <a:pt x="70723" y="36818"/>
                    <a:pt x="70723" y="36347"/>
                    <a:pt x="70723" y="35807"/>
                  </a:cubicBezTo>
                  <a:cubicBezTo>
                    <a:pt x="70723" y="30055"/>
                    <a:pt x="66064" y="25391"/>
                    <a:pt x="60316" y="25389"/>
                  </a:cubicBezTo>
                  <a:cubicBezTo>
                    <a:pt x="54559" y="25387"/>
                    <a:pt x="49887" y="30047"/>
                    <a:pt x="49870" y="35807"/>
                  </a:cubicBezTo>
                  <a:lnTo>
                    <a:pt x="49870" y="35987"/>
                  </a:lnTo>
                  <a:lnTo>
                    <a:pt x="33176" y="52225"/>
                  </a:lnTo>
                  <a:lnTo>
                    <a:pt x="19372" y="52225"/>
                  </a:lnTo>
                  <a:cubicBezTo>
                    <a:pt x="17485" y="49115"/>
                    <a:pt x="14118" y="47212"/>
                    <a:pt x="10483" y="47199"/>
                  </a:cubicBezTo>
                  <a:cubicBezTo>
                    <a:pt x="4696" y="47200"/>
                    <a:pt x="0" y="51895"/>
                    <a:pt x="0" y="57687"/>
                  </a:cubicBezTo>
                  <a:cubicBezTo>
                    <a:pt x="0" y="63477"/>
                    <a:pt x="4694" y="68170"/>
                    <a:pt x="10480" y="68174"/>
                  </a:cubicBezTo>
                  <a:cubicBezTo>
                    <a:pt x="14294" y="68160"/>
                    <a:pt x="17804" y="66086"/>
                    <a:pt x="19659" y="62750"/>
                  </a:cubicBezTo>
                  <a:lnTo>
                    <a:pt x="37585" y="62750"/>
                  </a:lnTo>
                  <a:lnTo>
                    <a:pt x="55653" y="45174"/>
                  </a:lnTo>
                  <a:cubicBezTo>
                    <a:pt x="57137" y="45932"/>
                    <a:pt x="58763" y="46330"/>
                    <a:pt x="60426" y="46330"/>
                  </a:cubicBezTo>
                  <a:cubicBezTo>
                    <a:pt x="61616" y="46330"/>
                    <a:pt x="62775" y="46112"/>
                    <a:pt x="63785" y="45714"/>
                  </a:cubicBezTo>
                  <a:lnTo>
                    <a:pt x="75171" y="61411"/>
                  </a:lnTo>
                  <a:cubicBezTo>
                    <a:pt x="75056" y="62008"/>
                    <a:pt x="74995" y="62613"/>
                    <a:pt x="74987" y="63221"/>
                  </a:cubicBezTo>
                  <a:cubicBezTo>
                    <a:pt x="74989" y="68974"/>
                    <a:pt x="79650" y="73636"/>
                    <a:pt x="85398" y="73636"/>
                  </a:cubicBezTo>
                  <a:cubicBezTo>
                    <a:pt x="91043" y="73636"/>
                    <a:pt x="95656" y="69122"/>
                    <a:pt x="95805" y="63473"/>
                  </a:cubicBezTo>
                  <a:lnTo>
                    <a:pt x="126380" y="33128"/>
                  </a:lnTo>
                  <a:cubicBezTo>
                    <a:pt x="131822" y="36023"/>
                    <a:pt x="138383" y="35851"/>
                    <a:pt x="143666" y="32674"/>
                  </a:cubicBezTo>
                  <a:cubicBezTo>
                    <a:pt x="148950" y="29496"/>
                    <a:pt x="152181" y="23779"/>
                    <a:pt x="152181" y="17611"/>
                  </a:cubicBezTo>
                  <a:cubicBezTo>
                    <a:pt x="152181" y="12947"/>
                    <a:pt x="150359" y="8469"/>
                    <a:pt x="147070" y="5164"/>
                  </a:cubicBezTo>
                  <a:cubicBezTo>
                    <a:pt x="143781" y="1860"/>
                    <a:pt x="139313" y="0"/>
                    <a:pt x="134653" y="0"/>
                  </a:cubicBezTo>
                  <a:close/>
                  <a:moveTo>
                    <a:pt x="134905" y="25063"/>
                  </a:moveTo>
                  <a:cubicBezTo>
                    <a:pt x="130803" y="25043"/>
                    <a:pt x="127483" y="21720"/>
                    <a:pt x="127462" y="17615"/>
                  </a:cubicBezTo>
                  <a:cubicBezTo>
                    <a:pt x="127393" y="13489"/>
                    <a:pt x="130786" y="10162"/>
                    <a:pt x="134905" y="10162"/>
                  </a:cubicBezTo>
                  <a:cubicBezTo>
                    <a:pt x="139028" y="10162"/>
                    <a:pt x="142352" y="13527"/>
                    <a:pt x="142352" y="17615"/>
                  </a:cubicBezTo>
                  <a:cubicBezTo>
                    <a:pt x="142354" y="19591"/>
                    <a:pt x="141570" y="21487"/>
                    <a:pt x="140173" y="22885"/>
                  </a:cubicBezTo>
                  <a:cubicBezTo>
                    <a:pt x="138776" y="24282"/>
                    <a:pt x="136881" y="25066"/>
                    <a:pt x="134905" y="25063"/>
                  </a:cubicBezTo>
                  <a:lnTo>
                    <a:pt x="134905" y="25063"/>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Monitor">
              <a:extLst>
                <a:ext uri="{FF2B5EF4-FFF2-40B4-BE49-F238E27FC236}">
                  <a16:creationId xmlns:a16="http://schemas.microsoft.com/office/drawing/2014/main" id="{DDFA44D6-AE27-6010-38DA-8F0D06BF98A8}"/>
                </a:ext>
              </a:extLst>
            </p:cNvPr>
            <p:cNvSpPr/>
            <p:nvPr/>
          </p:nvSpPr>
          <p:spPr>
            <a:xfrm>
              <a:off x="4469627" y="3203663"/>
              <a:ext cx="215281" cy="200434"/>
            </a:xfrm>
            <a:custGeom>
              <a:avLst/>
              <a:gdLst/>
              <a:ahLst/>
              <a:cxnLst/>
              <a:rect l="0" t="0" r="0" b="0"/>
              <a:pathLst>
                <a:path w="215281" h="200434">
                  <a:moveTo>
                    <a:pt x="202364" y="0"/>
                  </a:moveTo>
                  <a:lnTo>
                    <a:pt x="11840" y="0"/>
                  </a:lnTo>
                  <a:cubicBezTo>
                    <a:pt x="5382" y="0"/>
                    <a:pt x="0" y="5943"/>
                    <a:pt x="0" y="12426"/>
                  </a:cubicBezTo>
                  <a:lnTo>
                    <a:pt x="0" y="146409"/>
                  </a:lnTo>
                  <a:cubicBezTo>
                    <a:pt x="0" y="152892"/>
                    <a:pt x="5382" y="157214"/>
                    <a:pt x="11840" y="157214"/>
                  </a:cubicBezTo>
                  <a:lnTo>
                    <a:pt x="76963" y="157214"/>
                  </a:lnTo>
                  <a:cubicBezTo>
                    <a:pt x="83959" y="182065"/>
                    <a:pt x="74272" y="187468"/>
                    <a:pt x="33369" y="187468"/>
                  </a:cubicBezTo>
                  <a:lnTo>
                    <a:pt x="33369" y="200434"/>
                  </a:lnTo>
                  <a:lnTo>
                    <a:pt x="86112" y="200434"/>
                  </a:lnTo>
                  <a:lnTo>
                    <a:pt x="124325" y="200434"/>
                  </a:lnTo>
                  <a:lnTo>
                    <a:pt x="182989" y="200434"/>
                  </a:lnTo>
                  <a:lnTo>
                    <a:pt x="182989" y="187468"/>
                  </a:lnTo>
                  <a:cubicBezTo>
                    <a:pt x="141547" y="187468"/>
                    <a:pt x="128630" y="182065"/>
                    <a:pt x="135627" y="157214"/>
                  </a:cubicBezTo>
                  <a:lnTo>
                    <a:pt x="202364" y="157214"/>
                  </a:lnTo>
                  <a:cubicBezTo>
                    <a:pt x="208822" y="157214"/>
                    <a:pt x="215281" y="152892"/>
                    <a:pt x="215281" y="146409"/>
                  </a:cubicBezTo>
                  <a:lnTo>
                    <a:pt x="215281" y="12426"/>
                  </a:lnTo>
                  <a:cubicBezTo>
                    <a:pt x="215281" y="5943"/>
                    <a:pt x="208822" y="0"/>
                    <a:pt x="202364" y="0"/>
                  </a:cubicBezTo>
                  <a:close/>
                  <a:moveTo>
                    <a:pt x="199135" y="16208"/>
                  </a:moveTo>
                  <a:lnTo>
                    <a:pt x="199135" y="140466"/>
                  </a:lnTo>
                  <a:lnTo>
                    <a:pt x="16146" y="140466"/>
                  </a:lnTo>
                  <a:lnTo>
                    <a:pt x="16146" y="16208"/>
                  </a:lnTo>
                  <a:lnTo>
                    <a:pt x="199135" y="16208"/>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11" name="Picture 2" descr="Non-contact flow meter - RQ-30 - SOMMER Messtechnik GmbH - radar / for  water / 4-20 mA">
            <a:extLst>
              <a:ext uri="{FF2B5EF4-FFF2-40B4-BE49-F238E27FC236}">
                <a16:creationId xmlns:a16="http://schemas.microsoft.com/office/drawing/2014/main" id="{E9DD0D9F-88A1-22EE-2AC2-01386E643CE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4358" y="4558748"/>
            <a:ext cx="1093533" cy="10935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A3983B0-27F3-D8EA-1212-D0CE673B59F2}"/>
              </a:ext>
            </a:extLst>
          </p:cNvPr>
          <p:cNvSpPr/>
          <p:nvPr/>
        </p:nvSpPr>
        <p:spPr>
          <a:xfrm>
            <a:off x="477079" y="2676939"/>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sp>
        <p:nvSpPr>
          <p:cNvPr id="13" name="TextBox 12">
            <a:extLst>
              <a:ext uri="{FF2B5EF4-FFF2-40B4-BE49-F238E27FC236}">
                <a16:creationId xmlns:a16="http://schemas.microsoft.com/office/drawing/2014/main" id="{D83C7F7C-8992-5E92-0F01-FE0A2CDBDD37}"/>
              </a:ext>
            </a:extLst>
          </p:cNvPr>
          <p:cNvSpPr txBox="1"/>
          <p:nvPr/>
        </p:nvSpPr>
        <p:spPr>
          <a:xfrm>
            <a:off x="10442713" y="2213111"/>
            <a:ext cx="1484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Visualization</a:t>
            </a:r>
          </a:p>
        </p:txBody>
      </p:sp>
      <p:sp>
        <p:nvSpPr>
          <p:cNvPr id="14" name="Rectangle 13">
            <a:extLst>
              <a:ext uri="{FF2B5EF4-FFF2-40B4-BE49-F238E27FC236}">
                <a16:creationId xmlns:a16="http://schemas.microsoft.com/office/drawing/2014/main" id="{C9E0D2E8-5C03-4D02-4325-5551A29BB32A}"/>
              </a:ext>
            </a:extLst>
          </p:cNvPr>
          <p:cNvSpPr/>
          <p:nvPr/>
        </p:nvSpPr>
        <p:spPr>
          <a:xfrm>
            <a:off x="351182" y="571831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Stream gage network</a:t>
            </a:r>
          </a:p>
        </p:txBody>
      </p:sp>
      <p:sp>
        <p:nvSpPr>
          <p:cNvPr id="15" name="Rectangle 14">
            <a:extLst>
              <a:ext uri="{FF2B5EF4-FFF2-40B4-BE49-F238E27FC236}">
                <a16:creationId xmlns:a16="http://schemas.microsoft.com/office/drawing/2014/main" id="{BE1DF748-AF4F-D8B7-1FF6-BA9E2C675038}"/>
              </a:ext>
            </a:extLst>
          </p:cNvPr>
          <p:cNvSpPr/>
          <p:nvPr/>
        </p:nvSpPr>
        <p:spPr>
          <a:xfrm>
            <a:off x="2769703" y="980661"/>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Modeled discharges</a:t>
            </a:r>
          </a:p>
        </p:txBody>
      </p:sp>
      <p:sp>
        <p:nvSpPr>
          <p:cNvPr id="22" name="Rectangle 21">
            <a:extLst>
              <a:ext uri="{FF2B5EF4-FFF2-40B4-BE49-F238E27FC236}">
                <a16:creationId xmlns:a16="http://schemas.microsoft.com/office/drawing/2014/main" id="{403AACF7-B978-9F7C-18A7-89BEA6AFDFFC}"/>
              </a:ext>
            </a:extLst>
          </p:cNvPr>
          <p:cNvSpPr/>
          <p:nvPr/>
        </p:nvSpPr>
        <p:spPr>
          <a:xfrm>
            <a:off x="2259494" y="5466523"/>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measurements</a:t>
            </a:r>
          </a:p>
        </p:txBody>
      </p:sp>
      <p:pic>
        <p:nvPicPr>
          <p:cNvPr id="23" name="Picture 22">
            <a:extLst>
              <a:ext uri="{FF2B5EF4-FFF2-40B4-BE49-F238E27FC236}">
                <a16:creationId xmlns:a16="http://schemas.microsoft.com/office/drawing/2014/main" id="{A60C901A-7032-63FA-80B6-ACDA86AE9FE3}"/>
              </a:ext>
            </a:extLst>
          </p:cNvPr>
          <p:cNvPicPr>
            <a:picLocks noChangeAspect="1"/>
          </p:cNvPicPr>
          <p:nvPr/>
        </p:nvPicPr>
        <p:blipFill>
          <a:blip r:embed="rId3">
            <a:clrChange>
              <a:clrFrom>
                <a:srgbClr val="4D4D4D"/>
              </a:clrFrom>
              <a:clrTo>
                <a:srgbClr val="4D4D4D">
                  <a:alpha val="0"/>
                </a:srgbClr>
              </a:clrTo>
            </a:clrChange>
          </a:blip>
          <a:stretch>
            <a:fillRect/>
          </a:stretch>
        </p:blipFill>
        <p:spPr>
          <a:xfrm>
            <a:off x="248596" y="1179698"/>
            <a:ext cx="2552396" cy="1444232"/>
          </a:xfrm>
          <a:prstGeom prst="rect">
            <a:avLst/>
          </a:prstGeom>
        </p:spPr>
      </p:pic>
      <p:grpSp>
        <p:nvGrpSpPr>
          <p:cNvPr id="27" name="Group 26">
            <a:extLst>
              <a:ext uri="{FF2B5EF4-FFF2-40B4-BE49-F238E27FC236}">
                <a16:creationId xmlns:a16="http://schemas.microsoft.com/office/drawing/2014/main" id="{7C8CBBB5-B16A-5AAC-C19A-DDBD1A59DD8C}"/>
              </a:ext>
            </a:extLst>
          </p:cNvPr>
          <p:cNvGrpSpPr/>
          <p:nvPr/>
        </p:nvGrpSpPr>
        <p:grpSpPr>
          <a:xfrm>
            <a:off x="5817704" y="1179443"/>
            <a:ext cx="2676939" cy="4810540"/>
            <a:chOff x="5274365" y="410817"/>
            <a:chExt cx="2676939" cy="4810540"/>
          </a:xfrm>
        </p:grpSpPr>
        <p:sp>
          <p:nvSpPr>
            <p:cNvPr id="16" name="Rectangle 15">
              <a:extLst>
                <a:ext uri="{FF2B5EF4-FFF2-40B4-BE49-F238E27FC236}">
                  <a16:creationId xmlns:a16="http://schemas.microsoft.com/office/drawing/2014/main" id="{AA2B6119-C6AB-6E5A-E4A2-CF72F3907CA8}"/>
                </a:ext>
              </a:extLst>
            </p:cNvPr>
            <p:cNvSpPr/>
            <p:nvPr/>
          </p:nvSpPr>
          <p:spPr>
            <a:xfrm>
              <a:off x="5652052" y="1981200"/>
              <a:ext cx="1888434"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Inundation geometries</a:t>
              </a:r>
            </a:p>
          </p:txBody>
        </p:sp>
        <p:grpSp>
          <p:nvGrpSpPr>
            <p:cNvPr id="17" name="Group 16">
              <a:extLst>
                <a:ext uri="{FF2B5EF4-FFF2-40B4-BE49-F238E27FC236}">
                  <a16:creationId xmlns:a16="http://schemas.microsoft.com/office/drawing/2014/main" id="{93368660-CECC-65E7-DDB3-013C6B18B11C}"/>
                </a:ext>
              </a:extLst>
            </p:cNvPr>
            <p:cNvGrpSpPr/>
            <p:nvPr/>
          </p:nvGrpSpPr>
          <p:grpSpPr>
            <a:xfrm>
              <a:off x="5846972" y="731414"/>
              <a:ext cx="1521237" cy="1237914"/>
              <a:chOff x="685800" y="742950"/>
              <a:chExt cx="2875172" cy="3406486"/>
            </a:xfrm>
          </p:grpSpPr>
          <p:pic>
            <p:nvPicPr>
              <p:cNvPr id="18" name="Picture 17">
                <a:extLst>
                  <a:ext uri="{FF2B5EF4-FFF2-40B4-BE49-F238E27FC236}">
                    <a16:creationId xmlns:a16="http://schemas.microsoft.com/office/drawing/2014/main" id="{CD9E94E5-A0FE-8B37-9FA9-E095A4574CA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0862" y="2293913"/>
                <a:ext cx="2590110" cy="1855523"/>
              </a:xfrm>
              <a:prstGeom prst="rect">
                <a:avLst/>
              </a:prstGeom>
              <a:ln w="28575">
                <a:solidFill>
                  <a:schemeClr val="tx1"/>
                </a:solidFill>
              </a:ln>
              <a:scene3d>
                <a:camera prst="isometricTopUp"/>
                <a:lightRig rig="threePt" dir="t"/>
              </a:scene3d>
            </p:spPr>
          </p:pic>
          <p:pic>
            <p:nvPicPr>
              <p:cNvPr id="19" name="Picture 18">
                <a:extLst>
                  <a:ext uri="{FF2B5EF4-FFF2-40B4-BE49-F238E27FC236}">
                    <a16:creationId xmlns:a16="http://schemas.microsoft.com/office/drawing/2014/main" id="{2DD53EE7-7D22-ED15-DB3F-D5827CD2CE1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1787236"/>
                <a:ext cx="2590111" cy="1850821"/>
              </a:xfrm>
              <a:prstGeom prst="rect">
                <a:avLst/>
              </a:prstGeom>
              <a:ln w="28575">
                <a:solidFill>
                  <a:schemeClr val="tx1"/>
                </a:solidFill>
              </a:ln>
              <a:scene3d>
                <a:camera prst="isometricTopUp"/>
                <a:lightRig rig="threePt" dir="t"/>
              </a:scene3d>
            </p:spPr>
          </p:pic>
          <p:pic>
            <p:nvPicPr>
              <p:cNvPr id="20" name="Picture 19">
                <a:extLst>
                  <a:ext uri="{FF2B5EF4-FFF2-40B4-BE49-F238E27FC236}">
                    <a16:creationId xmlns:a16="http://schemas.microsoft.com/office/drawing/2014/main" id="{5A34C981-A39F-4305-9643-AEA48D8256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489" y="1250117"/>
                <a:ext cx="2590111" cy="1855033"/>
              </a:xfrm>
              <a:prstGeom prst="rect">
                <a:avLst/>
              </a:prstGeom>
              <a:ln w="28575">
                <a:solidFill>
                  <a:schemeClr val="tx1"/>
                </a:solidFill>
              </a:ln>
              <a:scene3d>
                <a:camera prst="isometricTopUp"/>
                <a:lightRig rig="threePt" dir="t"/>
              </a:scene3d>
            </p:spPr>
          </p:pic>
          <p:pic>
            <p:nvPicPr>
              <p:cNvPr id="21" name="Picture 20">
                <a:extLst>
                  <a:ext uri="{FF2B5EF4-FFF2-40B4-BE49-F238E27FC236}">
                    <a16:creationId xmlns:a16="http://schemas.microsoft.com/office/drawing/2014/main" id="{7DEEC677-CF1D-FDDA-FF0A-D017660E152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5800" y="742950"/>
                <a:ext cx="2590800" cy="1855033"/>
              </a:xfrm>
              <a:prstGeom prst="rect">
                <a:avLst/>
              </a:prstGeom>
              <a:ln w="28575">
                <a:solidFill>
                  <a:schemeClr val="tx1"/>
                </a:solidFill>
              </a:ln>
              <a:scene3d>
                <a:camera prst="isometricTopUp"/>
                <a:lightRig rig="threePt" dir="t"/>
              </a:scene3d>
            </p:spPr>
          </p:pic>
        </p:grpSp>
        <p:pic>
          <p:nvPicPr>
            <p:cNvPr id="24" name="Picture 23">
              <a:extLst>
                <a:ext uri="{FF2B5EF4-FFF2-40B4-BE49-F238E27FC236}">
                  <a16:creationId xmlns:a16="http://schemas.microsoft.com/office/drawing/2014/main" id="{EA784881-EEEE-84C1-1392-3C6945208951}"/>
                </a:ext>
              </a:extLst>
            </p:cNvPr>
            <p:cNvPicPr>
              <a:picLocks noChangeAspect="1"/>
            </p:cNvPicPr>
            <p:nvPr/>
          </p:nvPicPr>
          <p:blipFill>
            <a:blip r:embed="rId8"/>
            <a:stretch>
              <a:fillRect/>
            </a:stretch>
          </p:blipFill>
          <p:spPr>
            <a:xfrm>
              <a:off x="5678805" y="3034748"/>
              <a:ext cx="1879131" cy="1303088"/>
            </a:xfrm>
            <a:prstGeom prst="rect">
              <a:avLst/>
            </a:prstGeom>
          </p:spPr>
        </p:pic>
        <p:sp>
          <p:nvSpPr>
            <p:cNvPr id="25" name="Rectangle 24">
              <a:extLst>
                <a:ext uri="{FF2B5EF4-FFF2-40B4-BE49-F238E27FC236}">
                  <a16:creationId xmlns:a16="http://schemas.microsoft.com/office/drawing/2014/main" id="{C6B7E215-7247-9D15-622C-B427CE3453DA}"/>
                </a:ext>
              </a:extLst>
            </p:cNvPr>
            <p:cNvSpPr/>
            <p:nvPr/>
          </p:nvSpPr>
          <p:spPr>
            <a:xfrm>
              <a:off x="5512904" y="4346712"/>
              <a:ext cx="2292626"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Bridge and roadway geometries</a:t>
              </a:r>
            </a:p>
          </p:txBody>
        </p:sp>
        <p:sp>
          <p:nvSpPr>
            <p:cNvPr id="26" name="Rounded Rectangle 25">
              <a:extLst>
                <a:ext uri="{FF2B5EF4-FFF2-40B4-BE49-F238E27FC236}">
                  <a16:creationId xmlns:a16="http://schemas.microsoft.com/office/drawing/2014/main" id="{80A25F27-6473-B8AB-2A6D-0552A7AC17B0}"/>
                </a:ext>
              </a:extLst>
            </p:cNvPr>
            <p:cNvSpPr/>
            <p:nvPr/>
          </p:nvSpPr>
          <p:spPr>
            <a:xfrm>
              <a:off x="5274365" y="410817"/>
              <a:ext cx="2676939" cy="4810540"/>
            </a:xfrm>
            <a:prstGeom prst="round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8" name="谷歌软件Prediction API">
            <a:extLst>
              <a:ext uri="{FF2B5EF4-FFF2-40B4-BE49-F238E27FC236}">
                <a16:creationId xmlns:a16="http://schemas.microsoft.com/office/drawing/2014/main" id="{81D03E2A-C3AB-52B5-4D01-50ADD414DBF1}"/>
              </a:ext>
            </a:extLst>
          </p:cNvPr>
          <p:cNvGrpSpPr/>
          <p:nvPr/>
        </p:nvGrpSpPr>
        <p:grpSpPr>
          <a:xfrm>
            <a:off x="10645139" y="2914281"/>
            <a:ext cx="1003521" cy="903166"/>
            <a:chOff x="5920890" y="3894115"/>
            <a:chExt cx="222223" cy="200000"/>
          </a:xfrm>
        </p:grpSpPr>
        <p:sp>
          <p:nvSpPr>
            <p:cNvPr id="29" name="Freeform 28">
              <a:extLst>
                <a:ext uri="{FF2B5EF4-FFF2-40B4-BE49-F238E27FC236}">
                  <a16:creationId xmlns:a16="http://schemas.microsoft.com/office/drawing/2014/main" id="{4BE31AF1-5F7F-7FFA-9CAD-5A73BCB48DB6}"/>
                </a:ext>
              </a:extLst>
            </p:cNvPr>
            <p:cNvSpPr/>
            <p:nvPr/>
          </p:nvSpPr>
          <p:spPr>
            <a:xfrm>
              <a:off x="5920890" y="3894115"/>
              <a:ext cx="222223" cy="200000"/>
            </a:xfrm>
            <a:custGeom>
              <a:avLst/>
              <a:gdLst/>
              <a:ahLst/>
              <a:cxnLst/>
              <a:rect l="0" t="0" r="0" b="0"/>
              <a:pathLst>
                <a:path w="222223" h="200000">
                  <a:moveTo>
                    <a:pt x="219554" y="89751"/>
                  </a:moveTo>
                  <a:lnTo>
                    <a:pt x="173896" y="10223"/>
                  </a:lnTo>
                  <a:cubicBezTo>
                    <a:pt x="170402" y="4018"/>
                    <a:pt x="163890" y="0"/>
                    <a:pt x="156778" y="0"/>
                  </a:cubicBezTo>
                  <a:lnTo>
                    <a:pt x="65444" y="0"/>
                  </a:lnTo>
                  <a:cubicBezTo>
                    <a:pt x="58331" y="0"/>
                    <a:pt x="51817" y="4016"/>
                    <a:pt x="48326" y="10223"/>
                  </a:cubicBezTo>
                  <a:lnTo>
                    <a:pt x="2650" y="89542"/>
                  </a:lnTo>
                  <a:cubicBezTo>
                    <a:pt x="-883" y="95700"/>
                    <a:pt x="-883" y="103275"/>
                    <a:pt x="2650" y="109433"/>
                  </a:cubicBezTo>
                  <a:lnTo>
                    <a:pt x="48308" y="189412"/>
                  </a:lnTo>
                  <a:cubicBezTo>
                    <a:pt x="51764" y="195705"/>
                    <a:pt x="58261" y="199724"/>
                    <a:pt x="65427" y="200000"/>
                  </a:cubicBezTo>
                  <a:lnTo>
                    <a:pt x="156761" y="200000"/>
                  </a:lnTo>
                  <a:cubicBezTo>
                    <a:pt x="163926" y="199754"/>
                    <a:pt x="170434" y="195752"/>
                    <a:pt x="173896" y="189464"/>
                  </a:cubicBezTo>
                  <a:lnTo>
                    <a:pt x="219554" y="109937"/>
                  </a:lnTo>
                  <a:cubicBezTo>
                    <a:pt x="223111" y="103680"/>
                    <a:pt x="223111" y="96008"/>
                    <a:pt x="219554" y="89751"/>
                  </a:cubicBezTo>
                  <a:close/>
                </a:path>
              </a:pathLst>
            </a:custGeom>
            <a:solidFill>
              <a:schemeClr val="accent2"/>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0" name="Group 29">
              <a:extLst>
                <a:ext uri="{FF2B5EF4-FFF2-40B4-BE49-F238E27FC236}">
                  <a16:creationId xmlns:a16="http://schemas.microsoft.com/office/drawing/2014/main" id="{82C6890D-7CD5-9A30-3F10-1764D0E0A580}"/>
                </a:ext>
              </a:extLst>
            </p:cNvPr>
            <p:cNvGrpSpPr/>
            <p:nvPr/>
          </p:nvGrpSpPr>
          <p:grpSpPr>
            <a:xfrm>
              <a:off x="5985760" y="3944137"/>
              <a:ext cx="156107" cy="149927"/>
              <a:chOff x="5985760" y="3944137"/>
              <a:chExt cx="156107" cy="149927"/>
            </a:xfrm>
          </p:grpSpPr>
          <p:sp>
            <p:nvSpPr>
              <p:cNvPr id="36" name="Freeform 35">
                <a:extLst>
                  <a:ext uri="{FF2B5EF4-FFF2-40B4-BE49-F238E27FC236}">
                    <a16:creationId xmlns:a16="http://schemas.microsoft.com/office/drawing/2014/main" id="{43AC108B-BF3A-EEAE-0190-B39E10EA64C0}"/>
                  </a:ext>
                </a:extLst>
              </p:cNvPr>
              <p:cNvSpPr/>
              <p:nvPr/>
            </p:nvSpPr>
            <p:spPr>
              <a:xfrm>
                <a:off x="6057998" y="3978459"/>
                <a:ext cx="65814" cy="64714"/>
              </a:xfrm>
              <a:custGeom>
                <a:avLst/>
                <a:gdLst/>
                <a:ahLst/>
                <a:cxnLst/>
                <a:rect l="0" t="0" r="0" b="0"/>
                <a:pathLst>
                  <a:path w="65814" h="64714">
                    <a:moveTo>
                      <a:pt x="11389" y="0"/>
                    </a:moveTo>
                    <a:lnTo>
                      <a:pt x="0" y="4677"/>
                    </a:lnTo>
                    <a:lnTo>
                      <a:pt x="59946" y="64714"/>
                    </a:lnTo>
                    <a:lnTo>
                      <a:pt x="65814" y="54508"/>
                    </a:lnTo>
                    <a:lnTo>
                      <a:pt x="11389"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Freeform 36">
                <a:extLst>
                  <a:ext uri="{FF2B5EF4-FFF2-40B4-BE49-F238E27FC236}">
                    <a16:creationId xmlns:a16="http://schemas.microsoft.com/office/drawing/2014/main" id="{56B3D388-94F3-A150-6262-47EA394DDE18}"/>
                  </a:ext>
                </a:extLst>
              </p:cNvPr>
              <p:cNvSpPr/>
              <p:nvPr/>
            </p:nvSpPr>
            <p:spPr>
              <a:xfrm>
                <a:off x="6048970" y="3993829"/>
                <a:ext cx="65936" cy="64853"/>
              </a:xfrm>
              <a:custGeom>
                <a:avLst/>
                <a:gdLst/>
                <a:ahLst/>
                <a:cxnLst/>
                <a:rect l="0" t="0" r="0" b="0"/>
                <a:pathLst>
                  <a:path w="65936" h="64853">
                    <a:moveTo>
                      <a:pt x="60085" y="64853"/>
                    </a:moveTo>
                    <a:lnTo>
                      <a:pt x="65936" y="54647"/>
                    </a:lnTo>
                    <a:lnTo>
                      <a:pt x="11389" y="0"/>
                    </a:lnTo>
                    <a:lnTo>
                      <a:pt x="0" y="4677"/>
                    </a:lnTo>
                    <a:lnTo>
                      <a:pt x="60085" y="64853"/>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8" name="Freeform 37">
                <a:extLst>
                  <a:ext uri="{FF2B5EF4-FFF2-40B4-BE49-F238E27FC236}">
                    <a16:creationId xmlns:a16="http://schemas.microsoft.com/office/drawing/2014/main" id="{AB5DD7DE-6E86-DA9E-D145-E23CE2537197}"/>
                  </a:ext>
                </a:extLst>
              </p:cNvPr>
              <p:cNvSpPr/>
              <p:nvPr/>
            </p:nvSpPr>
            <p:spPr>
              <a:xfrm>
                <a:off x="6065203" y="3944137"/>
                <a:ext cx="76665" cy="83544"/>
              </a:xfrm>
              <a:custGeom>
                <a:avLst/>
                <a:gdLst/>
                <a:ahLst/>
                <a:cxnLst/>
                <a:rect l="0" t="0" r="0" b="0"/>
                <a:pathLst>
                  <a:path w="76665" h="83544">
                    <a:moveTo>
                      <a:pt x="20034" y="0"/>
                    </a:moveTo>
                    <a:lnTo>
                      <a:pt x="0" y="11354"/>
                    </a:lnTo>
                    <a:lnTo>
                      <a:pt x="7517" y="18882"/>
                    </a:lnTo>
                    <a:lnTo>
                      <a:pt x="1823" y="23629"/>
                    </a:lnTo>
                    <a:lnTo>
                      <a:pt x="61648" y="83544"/>
                    </a:lnTo>
                    <a:lnTo>
                      <a:pt x="75241" y="59863"/>
                    </a:lnTo>
                    <a:cubicBezTo>
                      <a:pt x="75808" y="58858"/>
                      <a:pt x="76284" y="57805"/>
                      <a:pt x="76665" y="56716"/>
                    </a:cubicBezTo>
                    <a:lnTo>
                      <a:pt x="20034"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9" name="Freeform 38">
                <a:extLst>
                  <a:ext uri="{FF2B5EF4-FFF2-40B4-BE49-F238E27FC236}">
                    <a16:creationId xmlns:a16="http://schemas.microsoft.com/office/drawing/2014/main" id="{5992B3EA-D4B5-9EE4-93D4-BE9BCD59B788}"/>
                  </a:ext>
                </a:extLst>
              </p:cNvPr>
              <p:cNvSpPr/>
              <p:nvPr/>
            </p:nvSpPr>
            <p:spPr>
              <a:xfrm>
                <a:off x="5985760" y="3976477"/>
                <a:ext cx="120257" cy="117587"/>
              </a:xfrm>
              <a:custGeom>
                <a:avLst/>
                <a:gdLst/>
                <a:ahLst/>
                <a:cxnLst/>
                <a:rect l="0" t="0" r="0" b="0"/>
                <a:pathLst>
                  <a:path w="120257" h="117587">
                    <a:moveTo>
                      <a:pt x="69443" y="117587"/>
                    </a:moveTo>
                    <a:lnTo>
                      <a:pt x="91890" y="117587"/>
                    </a:lnTo>
                    <a:cubicBezTo>
                      <a:pt x="99055" y="117341"/>
                      <a:pt x="105563" y="113339"/>
                      <a:pt x="109025" y="107051"/>
                    </a:cubicBezTo>
                    <a:lnTo>
                      <a:pt x="120257" y="87473"/>
                    </a:lnTo>
                    <a:lnTo>
                      <a:pt x="63748" y="30862"/>
                    </a:lnTo>
                    <a:lnTo>
                      <a:pt x="55884" y="41728"/>
                    </a:lnTo>
                    <a:lnTo>
                      <a:pt x="32568" y="0"/>
                    </a:lnTo>
                    <a:lnTo>
                      <a:pt x="0" y="48040"/>
                    </a:lnTo>
                    <a:lnTo>
                      <a:pt x="69443" y="117587"/>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1" name="Freeform 30">
              <a:extLst>
                <a:ext uri="{FF2B5EF4-FFF2-40B4-BE49-F238E27FC236}">
                  <a16:creationId xmlns:a16="http://schemas.microsoft.com/office/drawing/2014/main" id="{10E4809E-76C6-6DF4-4220-EFB81E0A7468}"/>
                </a:ext>
              </a:extLst>
            </p:cNvPr>
            <p:cNvSpPr/>
            <p:nvPr/>
          </p:nvSpPr>
          <p:spPr>
            <a:xfrm>
              <a:off x="5990274" y="3968478"/>
              <a:ext cx="54860" cy="50561"/>
            </a:xfrm>
            <a:custGeom>
              <a:avLst/>
              <a:gdLst/>
              <a:ahLst/>
              <a:cxnLst/>
              <a:rect l="0" t="0" r="0" b="0"/>
              <a:pathLst>
                <a:path w="54860" h="50561">
                  <a:moveTo>
                    <a:pt x="6389" y="50561"/>
                  </a:moveTo>
                  <a:lnTo>
                    <a:pt x="0" y="46736"/>
                  </a:lnTo>
                  <a:lnTo>
                    <a:pt x="27985" y="0"/>
                  </a:lnTo>
                  <a:lnTo>
                    <a:pt x="54860" y="45432"/>
                  </a:lnTo>
                  <a:lnTo>
                    <a:pt x="48454" y="49239"/>
                  </a:lnTo>
                  <a:lnTo>
                    <a:pt x="27951" y="14570"/>
                  </a:lnTo>
                  <a:lnTo>
                    <a:pt x="6389" y="5056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Freeform 31">
              <a:extLst>
                <a:ext uri="{FF2B5EF4-FFF2-40B4-BE49-F238E27FC236}">
                  <a16:creationId xmlns:a16="http://schemas.microsoft.com/office/drawing/2014/main" id="{09090902-3235-4284-A168-85477AE3C1BB}"/>
                </a:ext>
              </a:extLst>
            </p:cNvPr>
            <p:cNvSpPr/>
            <p:nvPr/>
          </p:nvSpPr>
          <p:spPr>
            <a:xfrm>
              <a:off x="6030447" y="4004121"/>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Freeform 32">
              <a:extLst>
                <a:ext uri="{FF2B5EF4-FFF2-40B4-BE49-F238E27FC236}">
                  <a16:creationId xmlns:a16="http://schemas.microsoft.com/office/drawing/2014/main" id="{BB7592DB-B5B5-1473-10BE-294C762A9BD3}"/>
                </a:ext>
              </a:extLst>
            </p:cNvPr>
            <p:cNvSpPr/>
            <p:nvPr/>
          </p:nvSpPr>
          <p:spPr>
            <a:xfrm>
              <a:off x="5982549" y="4005425"/>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33">
              <a:extLst>
                <a:ext uri="{FF2B5EF4-FFF2-40B4-BE49-F238E27FC236}">
                  <a16:creationId xmlns:a16="http://schemas.microsoft.com/office/drawing/2014/main" id="{8050BC54-90E4-73D5-B4D8-E948A22B05E8}"/>
                </a:ext>
              </a:extLst>
            </p:cNvPr>
            <p:cNvSpPr/>
            <p:nvPr/>
          </p:nvSpPr>
          <p:spPr>
            <a:xfrm>
              <a:off x="6048970" y="3959316"/>
              <a:ext cx="29374" cy="42980"/>
            </a:xfrm>
            <a:custGeom>
              <a:avLst/>
              <a:gdLst/>
              <a:ahLst/>
              <a:cxnLst/>
              <a:rect l="0" t="0" r="0" b="0"/>
              <a:pathLst>
                <a:path w="29374" h="42980">
                  <a:moveTo>
                    <a:pt x="6423" y="42980"/>
                  </a:moveTo>
                  <a:lnTo>
                    <a:pt x="0" y="39190"/>
                  </a:lnTo>
                  <a:lnTo>
                    <a:pt x="4965" y="30740"/>
                  </a:lnTo>
                  <a:lnTo>
                    <a:pt x="11389" y="34530"/>
                  </a:lnTo>
                  <a:lnTo>
                    <a:pt x="6423" y="42980"/>
                  </a:lnTo>
                  <a:close/>
                </a:path>
                <a:path w="29374" h="42980">
                  <a:moveTo>
                    <a:pt x="15451" y="27610"/>
                  </a:moveTo>
                  <a:lnTo>
                    <a:pt x="9062" y="23820"/>
                  </a:lnTo>
                  <a:lnTo>
                    <a:pt x="14027" y="15370"/>
                  </a:lnTo>
                  <a:lnTo>
                    <a:pt x="20416" y="19125"/>
                  </a:lnTo>
                  <a:lnTo>
                    <a:pt x="15451" y="27610"/>
                  </a:lnTo>
                  <a:close/>
                </a:path>
                <a:path w="29374" h="42980">
                  <a:moveTo>
                    <a:pt x="24479" y="12171"/>
                  </a:moveTo>
                  <a:lnTo>
                    <a:pt x="18055" y="8380"/>
                  </a:lnTo>
                  <a:lnTo>
                    <a:pt x="22951" y="0"/>
                  </a:lnTo>
                  <a:lnTo>
                    <a:pt x="29374" y="3790"/>
                  </a:lnTo>
                  <a:lnTo>
                    <a:pt x="24479" y="1217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Freeform 34">
              <a:extLst>
                <a:ext uri="{FF2B5EF4-FFF2-40B4-BE49-F238E27FC236}">
                  <a16:creationId xmlns:a16="http://schemas.microsoft.com/office/drawing/2014/main" id="{6D38BDEE-64F7-C47F-5E4F-B82515D4FDB8}"/>
                </a:ext>
              </a:extLst>
            </p:cNvPr>
            <p:cNvSpPr/>
            <p:nvPr/>
          </p:nvSpPr>
          <p:spPr>
            <a:xfrm>
              <a:off x="6065203" y="3944137"/>
              <a:ext cx="20034" cy="23055"/>
            </a:xfrm>
            <a:custGeom>
              <a:avLst/>
              <a:gdLst/>
              <a:ahLst/>
              <a:cxnLst/>
              <a:rect l="0" t="0" r="0" b="0"/>
              <a:pathLst>
                <a:path w="20034" h="23055">
                  <a:moveTo>
                    <a:pt x="19843" y="23055"/>
                  </a:moveTo>
                  <a:lnTo>
                    <a:pt x="20034" y="0"/>
                  </a:lnTo>
                  <a:lnTo>
                    <a:pt x="0" y="11354"/>
                  </a:lnTo>
                  <a:lnTo>
                    <a:pt x="19843" y="23055"/>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67D5DC34-F84D-F2F7-9344-B3026C0899A1}"/>
              </a:ext>
            </a:extLst>
          </p:cNvPr>
          <p:cNvSpPr txBox="1"/>
          <p:nvPr/>
        </p:nvSpPr>
        <p:spPr>
          <a:xfrm>
            <a:off x="10601740" y="3823252"/>
            <a:ext cx="11264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Web services</a:t>
            </a:r>
          </a:p>
        </p:txBody>
      </p:sp>
      <p:sp>
        <p:nvSpPr>
          <p:cNvPr id="43" name="Rectangle 42">
            <a:extLst>
              <a:ext uri="{FF2B5EF4-FFF2-40B4-BE49-F238E27FC236}">
                <a16:creationId xmlns:a16="http://schemas.microsoft.com/office/drawing/2014/main" id="{D8DC6A53-0944-A81C-E843-DB82037AB716}"/>
              </a:ext>
            </a:extLst>
          </p:cNvPr>
          <p:cNvSpPr/>
          <p:nvPr/>
        </p:nvSpPr>
        <p:spPr>
          <a:xfrm>
            <a:off x="8647042" y="2378765"/>
            <a:ext cx="135835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Roadway flood depth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forecasts</a:t>
            </a:r>
          </a:p>
        </p:txBody>
      </p:sp>
      <p:sp>
        <p:nvSpPr>
          <p:cNvPr id="45" name="Bent Arrow 44">
            <a:extLst>
              <a:ext uri="{FF2B5EF4-FFF2-40B4-BE49-F238E27FC236}">
                <a16:creationId xmlns:a16="http://schemas.microsoft.com/office/drawing/2014/main" id="{2FF96B67-B428-3825-B259-EFCFD6F06996}"/>
              </a:ext>
            </a:extLst>
          </p:cNvPr>
          <p:cNvSpPr/>
          <p:nvPr/>
        </p:nvSpPr>
        <p:spPr>
          <a:xfrm rot="16200000" flipV="1">
            <a:off x="2640495" y="4038603"/>
            <a:ext cx="1020417" cy="1835426"/>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Right Arrow 47">
            <a:extLst>
              <a:ext uri="{FF2B5EF4-FFF2-40B4-BE49-F238E27FC236}">
                <a16:creationId xmlns:a16="http://schemas.microsoft.com/office/drawing/2014/main" id="{163CA78C-0532-BCA5-4166-E340DB63CA5C}"/>
              </a:ext>
            </a:extLst>
          </p:cNvPr>
          <p:cNvSpPr/>
          <p:nvPr/>
        </p:nvSpPr>
        <p:spPr>
          <a:xfrm>
            <a:off x="8494644" y="3207026"/>
            <a:ext cx="1868557"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Rounded Rectangle 48">
            <a:extLst>
              <a:ext uri="{FF2B5EF4-FFF2-40B4-BE49-F238E27FC236}">
                <a16:creationId xmlns:a16="http://schemas.microsoft.com/office/drawing/2014/main" id="{7D30B9C3-AD50-88D6-3047-8A8C6505FADD}"/>
              </a:ext>
            </a:extLst>
          </p:cNvPr>
          <p:cNvSpPr/>
          <p:nvPr/>
        </p:nvSpPr>
        <p:spPr>
          <a:xfrm>
            <a:off x="10330067" y="934277"/>
            <a:ext cx="1577009" cy="365097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ight Arrow 49">
            <a:extLst>
              <a:ext uri="{FF2B5EF4-FFF2-40B4-BE49-F238E27FC236}">
                <a16:creationId xmlns:a16="http://schemas.microsoft.com/office/drawing/2014/main" id="{52915148-2185-8505-58F4-54DE46C7240C}"/>
              </a:ext>
            </a:extLst>
          </p:cNvPr>
          <p:cNvSpPr/>
          <p:nvPr/>
        </p:nvSpPr>
        <p:spPr>
          <a:xfrm>
            <a:off x="4518992" y="3279913"/>
            <a:ext cx="1298714"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D50ECB0D-159A-4A8C-A9A5-7D62EC64799C}"/>
              </a:ext>
            </a:extLst>
          </p:cNvPr>
          <p:cNvSpPr/>
          <p:nvPr/>
        </p:nvSpPr>
        <p:spPr>
          <a:xfrm>
            <a:off x="4393094" y="248478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estimates</a:t>
            </a:r>
          </a:p>
        </p:txBody>
      </p:sp>
      <p:pic>
        <p:nvPicPr>
          <p:cNvPr id="52" name="Picture 51" descr="A graph showing a line of water&#10;&#10;Description automatically generated with medium confidence">
            <a:extLst>
              <a:ext uri="{FF2B5EF4-FFF2-40B4-BE49-F238E27FC236}">
                <a16:creationId xmlns:a16="http://schemas.microsoft.com/office/drawing/2014/main" id="{1B9EDD94-850C-17D4-B7DF-14B8F506CA99}"/>
              </a:ext>
            </a:extLst>
          </p:cNvPr>
          <p:cNvPicPr>
            <a:picLocks noChangeAspect="1"/>
          </p:cNvPicPr>
          <p:nvPr/>
        </p:nvPicPr>
        <p:blipFill rotWithShape="1">
          <a:blip r:embed="rId9"/>
          <a:srcRect l="7849" t="13921" r="42804" b="30049"/>
          <a:stretch/>
        </p:blipFill>
        <p:spPr>
          <a:xfrm>
            <a:off x="8653671" y="3775818"/>
            <a:ext cx="1470991" cy="835938"/>
          </a:xfrm>
          <a:prstGeom prst="rect">
            <a:avLst/>
          </a:prstGeom>
        </p:spPr>
      </p:pic>
      <p:sp>
        <p:nvSpPr>
          <p:cNvPr id="53" name="Right Arrow 52">
            <a:extLst>
              <a:ext uri="{FF2B5EF4-FFF2-40B4-BE49-F238E27FC236}">
                <a16:creationId xmlns:a16="http://schemas.microsoft.com/office/drawing/2014/main" id="{4171B4D6-B857-EBED-64D1-DD38893529C5}"/>
              </a:ext>
            </a:extLst>
          </p:cNvPr>
          <p:cNvSpPr/>
          <p:nvPr/>
        </p:nvSpPr>
        <p:spPr>
          <a:xfrm rot="5400000">
            <a:off x="10469217" y="4982817"/>
            <a:ext cx="1245705"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A4BC3FA7-7F1F-AEC8-BEC1-A942F0C887FC}"/>
              </a:ext>
            </a:extLst>
          </p:cNvPr>
          <p:cNvSpPr/>
          <p:nvPr/>
        </p:nvSpPr>
        <p:spPr>
          <a:xfrm>
            <a:off x="10283685" y="5817706"/>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Emergency response</a:t>
            </a:r>
          </a:p>
        </p:txBody>
      </p:sp>
      <p:pic>
        <p:nvPicPr>
          <p:cNvPr id="55" name="Picture 54">
            <a:extLst>
              <a:ext uri="{FF2B5EF4-FFF2-40B4-BE49-F238E27FC236}">
                <a16:creationId xmlns:a16="http://schemas.microsoft.com/office/drawing/2014/main" id="{823BCE9E-F721-CF3D-A023-2218DFFC3874}"/>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l="7846" b="6282"/>
          <a:stretch/>
        </p:blipFill>
        <p:spPr>
          <a:xfrm>
            <a:off x="4462585" y="3750367"/>
            <a:ext cx="1293974" cy="848138"/>
          </a:xfrm>
          <a:prstGeom prst="rect">
            <a:avLst/>
          </a:prstGeom>
          <a:ln>
            <a:noFill/>
          </a:ln>
        </p:spPr>
      </p:pic>
      <p:pic>
        <p:nvPicPr>
          <p:cNvPr id="3" name="Picture 2">
            <a:extLst>
              <a:ext uri="{FF2B5EF4-FFF2-40B4-BE49-F238E27FC236}">
                <a16:creationId xmlns:a16="http://schemas.microsoft.com/office/drawing/2014/main" id="{333EA176-4387-C3BA-1EAE-D3BD6F2F426E}"/>
              </a:ext>
            </a:extLst>
          </p:cNvPr>
          <p:cNvPicPr>
            <a:picLocks noChangeAspect="1"/>
          </p:cNvPicPr>
          <p:nvPr/>
        </p:nvPicPr>
        <p:blipFill>
          <a:blip r:embed="rId11"/>
          <a:stretch>
            <a:fillRect/>
          </a:stretch>
        </p:blipFill>
        <p:spPr>
          <a:xfrm>
            <a:off x="2607918" y="2782955"/>
            <a:ext cx="2137748" cy="1588779"/>
          </a:xfrm>
          <a:prstGeom prst="rect">
            <a:avLst/>
          </a:prstGeom>
        </p:spPr>
      </p:pic>
      <p:sp>
        <p:nvSpPr>
          <p:cNvPr id="4" name="Rectangle 3">
            <a:extLst>
              <a:ext uri="{FF2B5EF4-FFF2-40B4-BE49-F238E27FC236}">
                <a16:creationId xmlns:a16="http://schemas.microsoft.com/office/drawing/2014/main" id="{BA810B8C-95F5-074A-8326-0366234ACD6F}"/>
              </a:ext>
            </a:extLst>
          </p:cNvPr>
          <p:cNvSpPr/>
          <p:nvPr/>
        </p:nvSpPr>
        <p:spPr>
          <a:xfrm>
            <a:off x="1471215" y="3644346"/>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a:t>
            </a:r>
          </a:p>
        </p:txBody>
      </p:sp>
      <p:sp>
        <p:nvSpPr>
          <p:cNvPr id="5" name="TextBox 4">
            <a:extLst>
              <a:ext uri="{FF2B5EF4-FFF2-40B4-BE49-F238E27FC236}">
                <a16:creationId xmlns:a16="http://schemas.microsoft.com/office/drawing/2014/main" id="{CACE54FD-F547-5057-38A0-E0379E4F92D8}"/>
              </a:ext>
            </a:extLst>
          </p:cNvPr>
          <p:cNvSpPr txBox="1"/>
          <p:nvPr/>
        </p:nvSpPr>
        <p:spPr>
          <a:xfrm>
            <a:off x="152171" y="79512"/>
            <a:ext cx="117505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 1: Flood hydrology and data </a:t>
            </a:r>
            <a:r>
              <a:rPr lang="en-US" sz="3600" dirty="0">
                <a:solidFill>
                  <a:prstClr val="black"/>
                </a:solidFill>
                <a:latin typeface="Arial" panose="020B0604020202020204" pitchFamily="34" charset="0"/>
                <a:cs typeface="Arial" panose="020B0604020202020204" pitchFamily="34" charset="0"/>
              </a:rPr>
              <a:t>a</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ssimilation</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Bent Arrow 5">
            <a:extLst>
              <a:ext uri="{FF2B5EF4-FFF2-40B4-BE49-F238E27FC236}">
                <a16:creationId xmlns:a16="http://schemas.microsoft.com/office/drawing/2014/main" id="{24A8AA27-5236-B43E-1209-D4D1A3927DB6}"/>
              </a:ext>
            </a:extLst>
          </p:cNvPr>
          <p:cNvSpPr/>
          <p:nvPr/>
        </p:nvSpPr>
        <p:spPr>
          <a:xfrm>
            <a:off x="3167270" y="3127513"/>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Bent Arrow 6">
            <a:extLst>
              <a:ext uri="{FF2B5EF4-FFF2-40B4-BE49-F238E27FC236}">
                <a16:creationId xmlns:a16="http://schemas.microsoft.com/office/drawing/2014/main" id="{F79E0882-E940-3297-7D73-A15CA0A8E801}"/>
              </a:ext>
            </a:extLst>
          </p:cNvPr>
          <p:cNvSpPr/>
          <p:nvPr/>
        </p:nvSpPr>
        <p:spPr>
          <a:xfrm rot="10800000">
            <a:off x="3783496" y="3624470"/>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09563D81-3356-7A10-2F34-3E7549DE7B96}"/>
              </a:ext>
            </a:extLst>
          </p:cNvPr>
          <p:cNvSpPr/>
          <p:nvPr/>
        </p:nvSpPr>
        <p:spPr>
          <a:xfrm>
            <a:off x="5774079" y="848138"/>
            <a:ext cx="6338407" cy="6009861"/>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ounded Rectangle 1">
            <a:extLst>
              <a:ext uri="{FF2B5EF4-FFF2-40B4-BE49-F238E27FC236}">
                <a16:creationId xmlns:a16="http://schemas.microsoft.com/office/drawing/2014/main" id="{EB538CB2-3B77-77F8-EFA0-D37A08D48927}"/>
              </a:ext>
            </a:extLst>
          </p:cNvPr>
          <p:cNvSpPr/>
          <p:nvPr/>
        </p:nvSpPr>
        <p:spPr>
          <a:xfrm>
            <a:off x="79513" y="791875"/>
            <a:ext cx="5797827" cy="5748073"/>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Aptos" panose="02110004020202020204"/>
              <a:ea typeface="+mn-ea"/>
              <a:cs typeface="+mn-cs"/>
            </a:endParaRPr>
          </a:p>
        </p:txBody>
      </p:sp>
      <p:pic>
        <p:nvPicPr>
          <p:cNvPr id="46" name="Picture 45">
            <a:extLst>
              <a:ext uri="{FF2B5EF4-FFF2-40B4-BE49-F238E27FC236}">
                <a16:creationId xmlns:a16="http://schemas.microsoft.com/office/drawing/2014/main" id="{71C5EDDB-A06E-FD33-8EE0-D19E9B9D0127}"/>
              </a:ext>
            </a:extLst>
          </p:cNvPr>
          <p:cNvPicPr>
            <a:picLocks noChangeAspect="1"/>
          </p:cNvPicPr>
          <p:nvPr/>
        </p:nvPicPr>
        <p:blipFill>
          <a:blip r:embed="rId12"/>
          <a:stretch>
            <a:fillRect/>
          </a:stretch>
        </p:blipFill>
        <p:spPr>
          <a:xfrm>
            <a:off x="6192412" y="3571461"/>
            <a:ext cx="1949910" cy="2528162"/>
          </a:xfrm>
          <a:prstGeom prst="rect">
            <a:avLst/>
          </a:prstGeom>
        </p:spPr>
      </p:pic>
      <p:sp>
        <p:nvSpPr>
          <p:cNvPr id="56" name="Rectangle 55">
            <a:extLst>
              <a:ext uri="{FF2B5EF4-FFF2-40B4-BE49-F238E27FC236}">
                <a16:creationId xmlns:a16="http://schemas.microsoft.com/office/drawing/2014/main" id="{69189EDB-9E4E-A998-79A4-54EFD6E3AF68}"/>
              </a:ext>
            </a:extLst>
          </p:cNvPr>
          <p:cNvSpPr/>
          <p:nvPr/>
        </p:nvSpPr>
        <p:spPr>
          <a:xfrm>
            <a:off x="6312602" y="6051237"/>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Matt Bartos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UT Austin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88803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38300-FFA1-B9CA-00DA-D191AFCFE8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F99E01-595F-9EFA-C63A-3E6EEE89F1D1}"/>
              </a:ext>
            </a:extLst>
          </p:cNvPr>
          <p:cNvSpPr txBox="1"/>
          <p:nvPr/>
        </p:nvSpPr>
        <p:spPr>
          <a:xfrm>
            <a:off x="6096003" y="27820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Rainfall forcings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C5375C80-9B39-0AB9-B0CF-3A0B30AD3F8C}"/>
              </a:ext>
            </a:extLst>
          </p:cNvPr>
          <p:cNvSpPr txBox="1"/>
          <p:nvPr/>
        </p:nvSpPr>
        <p:spPr>
          <a:xfrm>
            <a:off x="6096003" y="1670286"/>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Infiltration / runoff modeling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589AAA20-3EAA-2588-0F1D-60C7A8A643FE}"/>
              </a:ext>
            </a:extLst>
          </p:cNvPr>
          <p:cNvSpPr txBox="1"/>
          <p:nvPr/>
        </p:nvSpPr>
        <p:spPr>
          <a:xfrm>
            <a:off x="6096003" y="306237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Streamflow routing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58F18749-5457-8257-9E2A-611BC2AB4056}"/>
              </a:ext>
            </a:extLst>
          </p:cNvPr>
          <p:cNvSpPr txBox="1"/>
          <p:nvPr/>
        </p:nvSpPr>
        <p:spPr>
          <a:xfrm>
            <a:off x="6096002" y="4478737"/>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Data assimilation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Down Arrow 8">
            <a:extLst>
              <a:ext uri="{FF2B5EF4-FFF2-40B4-BE49-F238E27FC236}">
                <a16:creationId xmlns:a16="http://schemas.microsoft.com/office/drawing/2014/main" id="{E5ADCD72-3482-3556-BFDB-AFD7492D81F6}"/>
              </a:ext>
            </a:extLst>
          </p:cNvPr>
          <p:cNvSpPr/>
          <p:nvPr/>
        </p:nvSpPr>
        <p:spPr>
          <a:xfrm>
            <a:off x="6723324" y="110490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BEDDD552-AFDB-83C5-5351-76CADBD036CB}"/>
              </a:ext>
            </a:extLst>
          </p:cNvPr>
          <p:cNvSpPr/>
          <p:nvPr/>
        </p:nvSpPr>
        <p:spPr>
          <a:xfrm>
            <a:off x="6723324" y="242067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1C5A7813-2DDC-E6C9-9679-D9EF30C494DC}"/>
              </a:ext>
            </a:extLst>
          </p:cNvPr>
          <p:cNvSpPr/>
          <p:nvPr/>
        </p:nvSpPr>
        <p:spPr>
          <a:xfrm>
            <a:off x="6723324" y="3845135"/>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23D669CF-BE42-8ED7-5CA4-E147BB399A35}"/>
              </a:ext>
            </a:extLst>
          </p:cNvPr>
          <p:cNvSpPr/>
          <p:nvPr/>
        </p:nvSpPr>
        <p:spPr>
          <a:xfrm>
            <a:off x="6723324" y="5194186"/>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CC8811C-F669-0CA9-522B-34A253F10F04}"/>
              </a:ext>
            </a:extLst>
          </p:cNvPr>
          <p:cNvSpPr txBox="1"/>
          <p:nvPr/>
        </p:nvSpPr>
        <p:spPr>
          <a:xfrm>
            <a:off x="6096001" y="5825713"/>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Discharge forecasts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A black background with a black square&#10;&#10;AI-generated content may be incorrect.">
            <a:extLst>
              <a:ext uri="{FF2B5EF4-FFF2-40B4-BE49-F238E27FC236}">
                <a16:creationId xmlns:a16="http://schemas.microsoft.com/office/drawing/2014/main" id="{56453E11-ED9A-AFF3-4659-44CD9522796A}"/>
              </a:ext>
            </a:extLst>
          </p:cNvPr>
          <p:cNvPicPr>
            <a:picLocks noChangeAspect="1"/>
          </p:cNvPicPr>
          <p:nvPr/>
        </p:nvPicPr>
        <p:blipFill>
          <a:blip r:embed="rId2"/>
          <a:srcRect b="14799"/>
          <a:stretch>
            <a:fillRect/>
          </a:stretch>
        </p:blipFill>
        <p:spPr>
          <a:xfrm>
            <a:off x="4529774" y="89920"/>
            <a:ext cx="1292151" cy="1100927"/>
          </a:xfrm>
          <a:prstGeom prst="rect">
            <a:avLst/>
          </a:prstGeom>
        </p:spPr>
      </p:pic>
      <p:pic>
        <p:nvPicPr>
          <p:cNvPr id="19" name="Graphic 18">
            <a:extLst>
              <a:ext uri="{FF2B5EF4-FFF2-40B4-BE49-F238E27FC236}">
                <a16:creationId xmlns:a16="http://schemas.microsoft.com/office/drawing/2014/main" id="{A660225B-B139-980D-4885-E9C747D71D63}"/>
              </a:ext>
            </a:extLst>
          </p:cNvPr>
          <p:cNvPicPr>
            <a:picLocks noChangeAspect="1"/>
          </p:cNvPicPr>
          <p:nvPr/>
        </p:nvPicPr>
        <p:blipFill>
          <a:blip r:embed="rId3">
            <a:extLst>
              <a:ext uri="{96DAC541-7B7A-43D3-8B79-37D633B846F1}">
                <asvg:svgBlip xmlns:asvg="http://schemas.microsoft.com/office/drawing/2016/SVG/main" r:embed="rId4"/>
              </a:ext>
            </a:extLst>
          </a:blip>
          <a:srcRect b="15975"/>
          <a:stretch>
            <a:fillRect/>
          </a:stretch>
        </p:blipFill>
        <p:spPr>
          <a:xfrm>
            <a:off x="4486950" y="2754648"/>
            <a:ext cx="1272067" cy="1316517"/>
          </a:xfrm>
          <a:prstGeom prst="rect">
            <a:avLst/>
          </a:prstGeom>
        </p:spPr>
      </p:pic>
      <p:pic>
        <p:nvPicPr>
          <p:cNvPr id="21" name="Picture 20" descr="A black background with a black square&#10;&#10;AI-generated content may be incorrect.">
            <a:extLst>
              <a:ext uri="{FF2B5EF4-FFF2-40B4-BE49-F238E27FC236}">
                <a16:creationId xmlns:a16="http://schemas.microsoft.com/office/drawing/2014/main" id="{1816642C-291C-6B85-2008-4A296227D690}"/>
              </a:ext>
            </a:extLst>
          </p:cNvPr>
          <p:cNvPicPr>
            <a:picLocks noChangeAspect="1"/>
          </p:cNvPicPr>
          <p:nvPr/>
        </p:nvPicPr>
        <p:blipFill>
          <a:blip r:embed="rId5"/>
          <a:srcRect b="19757"/>
          <a:stretch>
            <a:fillRect/>
          </a:stretch>
        </p:blipFill>
        <p:spPr>
          <a:xfrm>
            <a:off x="4486950" y="4205523"/>
            <a:ext cx="1467748" cy="1177761"/>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3B5E4960-C66D-3BA5-F23A-764CE127D13F}"/>
              </a:ext>
            </a:extLst>
          </p:cNvPr>
          <p:cNvPicPr>
            <a:picLocks noChangeAspect="1"/>
          </p:cNvPicPr>
          <p:nvPr/>
        </p:nvPicPr>
        <p:blipFill>
          <a:blip r:embed="rId6"/>
          <a:srcRect b="14559"/>
          <a:stretch>
            <a:fillRect/>
          </a:stretch>
        </p:blipFill>
        <p:spPr>
          <a:xfrm>
            <a:off x="4592684" y="5680724"/>
            <a:ext cx="1166333" cy="996524"/>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76396600-ECD0-992A-658B-6331EE717C20}"/>
              </a:ext>
            </a:extLst>
          </p:cNvPr>
          <p:cNvPicPr>
            <a:picLocks noChangeAspect="1"/>
          </p:cNvPicPr>
          <p:nvPr/>
        </p:nvPicPr>
        <p:blipFill>
          <a:blip r:embed="rId7"/>
          <a:srcRect b="21941"/>
          <a:stretch>
            <a:fillRect/>
          </a:stretch>
        </p:blipFill>
        <p:spPr>
          <a:xfrm>
            <a:off x="4352431" y="1206501"/>
            <a:ext cx="1602267" cy="1250708"/>
          </a:xfrm>
          <a:prstGeom prst="rect">
            <a:avLst/>
          </a:prstGeom>
        </p:spPr>
      </p:pic>
      <p:sp>
        <p:nvSpPr>
          <p:cNvPr id="27" name="Rectangle 26">
            <a:extLst>
              <a:ext uri="{FF2B5EF4-FFF2-40B4-BE49-F238E27FC236}">
                <a16:creationId xmlns:a16="http://schemas.microsoft.com/office/drawing/2014/main" id="{D402460D-8D6D-0243-B32E-E28072FEEBDC}"/>
              </a:ext>
            </a:extLst>
          </p:cNvPr>
          <p:cNvSpPr/>
          <p:nvPr/>
        </p:nvSpPr>
        <p:spPr>
          <a:xfrm>
            <a:off x="735698" y="4478737"/>
            <a:ext cx="2636085" cy="537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pic>
        <p:nvPicPr>
          <p:cNvPr id="28" name="Picture 27">
            <a:extLst>
              <a:ext uri="{FF2B5EF4-FFF2-40B4-BE49-F238E27FC236}">
                <a16:creationId xmlns:a16="http://schemas.microsoft.com/office/drawing/2014/main" id="{1EDD7B00-4DD0-865E-7798-970A1FF2EDBC}"/>
              </a:ext>
            </a:extLst>
          </p:cNvPr>
          <p:cNvPicPr>
            <a:picLocks noChangeAspect="1"/>
          </p:cNvPicPr>
          <p:nvPr/>
        </p:nvPicPr>
        <p:blipFill>
          <a:blip r:embed="rId8">
            <a:clrChange>
              <a:clrFrom>
                <a:srgbClr val="4D4D4D"/>
              </a:clrFrom>
              <a:clrTo>
                <a:srgbClr val="4D4D4D">
                  <a:alpha val="0"/>
                </a:srgbClr>
              </a:clrTo>
            </a:clrChange>
          </a:blip>
          <a:stretch>
            <a:fillRect/>
          </a:stretch>
        </p:blipFill>
        <p:spPr>
          <a:xfrm>
            <a:off x="202303" y="2052361"/>
            <a:ext cx="3607698" cy="2041358"/>
          </a:xfrm>
          <a:prstGeom prst="rect">
            <a:avLst/>
          </a:prstGeom>
        </p:spPr>
      </p:pic>
      <p:sp>
        <p:nvSpPr>
          <p:cNvPr id="29" name="Left Brace 28">
            <a:extLst>
              <a:ext uri="{FF2B5EF4-FFF2-40B4-BE49-F238E27FC236}">
                <a16:creationId xmlns:a16="http://schemas.microsoft.com/office/drawing/2014/main" id="{63C64A09-E51D-A7C6-2A91-718FDB265C33}"/>
              </a:ext>
            </a:extLst>
          </p:cNvPr>
          <p:cNvSpPr/>
          <p:nvPr/>
        </p:nvSpPr>
        <p:spPr>
          <a:xfrm>
            <a:off x="3962511" y="180753"/>
            <a:ext cx="414089" cy="5998233"/>
          </a:xfrm>
          <a:prstGeom prst="leftBrace">
            <a:avLst/>
          </a:prstGeom>
          <a:noFill/>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Rectangle 30">
            <a:extLst>
              <a:ext uri="{FF2B5EF4-FFF2-40B4-BE49-F238E27FC236}">
                <a16:creationId xmlns:a16="http://schemas.microsoft.com/office/drawing/2014/main" id="{6DCA8D21-A6C8-9425-42B6-2C752927ABA7}"/>
              </a:ext>
            </a:extLst>
          </p:cNvPr>
          <p:cNvSpPr/>
          <p:nvPr/>
        </p:nvSpPr>
        <p:spPr>
          <a:xfrm>
            <a:off x="0" y="4071165"/>
            <a:ext cx="12192001" cy="2786834"/>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9DCE7E19-3C77-34B5-B4AA-BC625C5052B5}"/>
              </a:ext>
            </a:extLst>
          </p:cNvPr>
          <p:cNvSpPr/>
          <p:nvPr/>
        </p:nvSpPr>
        <p:spPr>
          <a:xfrm>
            <a:off x="3824058" y="89920"/>
            <a:ext cx="705716" cy="3981243"/>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8F5D6DF2-7878-9AFD-92EB-1FD1387C38E8}"/>
              </a:ext>
            </a:extLst>
          </p:cNvPr>
          <p:cNvSpPr/>
          <p:nvPr/>
        </p:nvSpPr>
        <p:spPr>
          <a:xfrm>
            <a:off x="4635191" y="89920"/>
            <a:ext cx="6808256" cy="2836017"/>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469A8D7E-173B-6C45-0ACE-74901CEC9839}"/>
              </a:ext>
            </a:extLst>
          </p:cNvPr>
          <p:cNvSpPr/>
          <p:nvPr/>
        </p:nvSpPr>
        <p:spPr>
          <a:xfrm>
            <a:off x="0" y="1386573"/>
            <a:ext cx="3962511" cy="2707145"/>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6CFA50E-7B37-BB7D-199B-903D1AB80827}"/>
              </a:ext>
            </a:extLst>
          </p:cNvPr>
          <p:cNvSpPr/>
          <p:nvPr/>
        </p:nvSpPr>
        <p:spPr>
          <a:xfrm>
            <a:off x="6370465" y="3698771"/>
            <a:ext cx="2295069" cy="374929"/>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2903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DC13FB-1A9D-22BF-0F36-B805DB19299F}"/>
              </a:ext>
            </a:extLst>
          </p:cNvPr>
          <p:cNvPicPr>
            <a:picLocks noChangeAspect="1"/>
          </p:cNvPicPr>
          <p:nvPr/>
        </p:nvPicPr>
        <p:blipFill>
          <a:blip r:embed="rId4"/>
          <a:stretch>
            <a:fillRect/>
          </a:stretch>
        </p:blipFill>
        <p:spPr>
          <a:xfrm>
            <a:off x="664328" y="1798988"/>
            <a:ext cx="5125401" cy="4340430"/>
          </a:xfrm>
          <a:prstGeom prst="rect">
            <a:avLst/>
          </a:prstGeom>
          <a:ln w="3175">
            <a:solidFill>
              <a:schemeClr val="bg1">
                <a:lumMod val="65000"/>
              </a:schemeClr>
            </a:solidFill>
          </a:ln>
        </p:spPr>
      </p:pic>
      <p:pic>
        <p:nvPicPr>
          <p:cNvPr id="6" name="AnimationTexas">
            <a:hlinkClick r:id="" action="ppaction://media"/>
            <a:extLst>
              <a:ext uri="{FF2B5EF4-FFF2-40B4-BE49-F238E27FC236}">
                <a16:creationId xmlns:a16="http://schemas.microsoft.com/office/drawing/2014/main" id="{704886D5-619C-2FAB-1399-412A919510F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96000" y="1798988"/>
            <a:ext cx="5787240" cy="4340430"/>
          </a:xfrm>
          <a:prstGeom prst="rect">
            <a:avLst/>
          </a:prstGeom>
        </p:spPr>
      </p:pic>
      <p:sp>
        <p:nvSpPr>
          <p:cNvPr id="7" name="TextBox 6">
            <a:extLst>
              <a:ext uri="{FF2B5EF4-FFF2-40B4-BE49-F238E27FC236}">
                <a16:creationId xmlns:a16="http://schemas.microsoft.com/office/drawing/2014/main" id="{4CB9A442-F111-9807-4F2A-973AD945141D}"/>
              </a:ext>
            </a:extLst>
          </p:cNvPr>
          <p:cNvSpPr txBox="1"/>
          <p:nvPr/>
        </p:nvSpPr>
        <p:spPr>
          <a:xfrm>
            <a:off x="660613" y="312412"/>
            <a:ext cx="10870773" cy="1200329"/>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Arial" panose="020B0604020202020204" pitchFamily="34" charset="0"/>
                <a:cs typeface="Arial" panose="020B0604020202020204" pitchFamily="34" charset="0"/>
              </a:rPr>
              <a:t>F</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orecasted</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runoff must be routed through the drainage network to generate discharge forecasts</a:t>
            </a:r>
          </a:p>
        </p:txBody>
      </p:sp>
    </p:spTree>
    <p:extLst>
      <p:ext uri="{BB962C8B-B14F-4D97-AF65-F5344CB8AC3E}">
        <p14:creationId xmlns:p14="http://schemas.microsoft.com/office/powerpoint/2010/main" val="48736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6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76DE8-B4AA-66DC-D288-B3BA7DC2E7D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9850C49-76FA-6682-8B9A-83B64E5256F7}"/>
              </a:ext>
            </a:extLst>
          </p:cNvPr>
          <p:cNvSpPr txBox="1"/>
          <p:nvPr/>
        </p:nvSpPr>
        <p:spPr>
          <a:xfrm>
            <a:off x="126332" y="136435"/>
            <a:ext cx="11939336" cy="646331"/>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Stream network routing models</a:t>
            </a:r>
          </a:p>
        </p:txBody>
      </p:sp>
      <p:sp>
        <p:nvSpPr>
          <p:cNvPr id="2" name="TextBox 1">
            <a:extLst>
              <a:ext uri="{FF2B5EF4-FFF2-40B4-BE49-F238E27FC236}">
                <a16:creationId xmlns:a16="http://schemas.microsoft.com/office/drawing/2014/main" id="{A352FB31-72CA-47EE-804E-1978ED0EE9E7}"/>
              </a:ext>
            </a:extLst>
          </p:cNvPr>
          <p:cNvSpPr txBox="1"/>
          <p:nvPr/>
        </p:nvSpPr>
        <p:spPr>
          <a:xfrm>
            <a:off x="380254" y="1126029"/>
            <a:ext cx="8274647" cy="523220"/>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Commonly-used models for channel routing:</a:t>
            </a:r>
          </a:p>
        </p:txBody>
      </p:sp>
      <p:sp>
        <p:nvSpPr>
          <p:cNvPr id="4" name="TextBox 3">
            <a:extLst>
              <a:ext uri="{FF2B5EF4-FFF2-40B4-BE49-F238E27FC236}">
                <a16:creationId xmlns:a16="http://schemas.microsoft.com/office/drawing/2014/main" id="{31D8B9CF-1924-AC6E-A922-4A131108BAFF}"/>
              </a:ext>
            </a:extLst>
          </p:cNvPr>
          <p:cNvSpPr txBox="1"/>
          <p:nvPr/>
        </p:nvSpPr>
        <p:spPr>
          <a:xfrm>
            <a:off x="126331" y="1939347"/>
            <a:ext cx="6529649" cy="4524315"/>
          </a:xfrm>
          <a:prstGeom prst="rect">
            <a:avLst/>
          </a:prstGeom>
          <a:solidFill>
            <a:schemeClr val="bg1"/>
          </a:solid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Muskingum:</a:t>
            </a: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Linear, unidirectional routing model. Each channel is parameterized by a travel time (K) and attenuation factor (X) that define the transport of the wave.</a:t>
            </a:r>
            <a:endPar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Muskingum-Cunge:</a:t>
            </a:r>
            <a:r>
              <a:rPr lang="en-US" dirty="0">
                <a:solidFill>
                  <a:prstClr val="black"/>
                </a:solidFill>
                <a:latin typeface="Arial" panose="020B0604020202020204" pitchFamily="34" charset="0"/>
                <a:cs typeface="Arial" panose="020B0604020202020204" pitchFamily="34" charset="0"/>
              </a:rPr>
              <a:t> Nonlinear, unidirectional routing model. Allows travel time (K) and attenuation (X) to vary depending on the discharge and depth of water.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solidFill>
                <a:prstClr val="black"/>
              </a:solidFill>
              <a:latin typeface="Arial" panose="020B0604020202020204" pitchFamily="34" charset="0"/>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prstClr val="black"/>
                </a:solidFill>
                <a:latin typeface="Arial" panose="020B0604020202020204" pitchFamily="34" charset="0"/>
                <a:cs typeface="Arial" panose="020B0604020202020204" pitchFamily="34" charset="0"/>
              </a:rPr>
              <a:t>Kinematic wave: </a:t>
            </a:r>
            <a:r>
              <a:rPr lang="en-US" dirty="0">
                <a:solidFill>
                  <a:prstClr val="black"/>
                </a:solidFill>
                <a:latin typeface="Arial" panose="020B0604020202020204" pitchFamily="34" charset="0"/>
                <a:cs typeface="Arial" panose="020B0604020202020204" pitchFamily="34" charset="0"/>
              </a:rPr>
              <a:t>Nonlinear, unidirectional routing model. A simplification of the Saint-Venant equations for unsteady flow considering only frictional and gravitational forces.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Diffusive wave: </a:t>
            </a:r>
            <a:r>
              <a:rPr lang="en-US" dirty="0">
                <a:solidFill>
                  <a:prstClr val="black"/>
                </a:solidFill>
                <a:latin typeface="Arial" panose="020B0604020202020204" pitchFamily="34" charset="0"/>
                <a:cs typeface="Arial" panose="020B0604020202020204" pitchFamily="34" charset="0"/>
              </a:rPr>
              <a:t>Nonlinear, bidirectional routing model. A simplification of the Saint-Venant equations considering frictional, gravitational, and hydrostatic forces.</a:t>
            </a:r>
            <a:endParaRPr lang="en-US" b="1"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en-US" b="1" dirty="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CE12F67-7BEB-C340-2522-1396F984D40D}"/>
                  </a:ext>
                </a:extLst>
              </p:cNvPr>
              <p:cNvSpPr txBox="1"/>
              <p:nvPr/>
            </p:nvSpPr>
            <p:spPr>
              <a:xfrm>
                <a:off x="6842983" y="2289584"/>
                <a:ext cx="3837735" cy="33272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Sub>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𝛽</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𝜒</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𝑞</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oMath>
                  </m:oMathPara>
                </a14:m>
                <a:endParaRPr kumimoji="0" lang="en-US"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5" name="TextBox 4">
                <a:extLst>
                  <a:ext uri="{FF2B5EF4-FFF2-40B4-BE49-F238E27FC236}">
                    <a16:creationId xmlns:a16="http://schemas.microsoft.com/office/drawing/2014/main" id="{5CE12F67-7BEB-C340-2522-1396F984D40D}"/>
                  </a:ext>
                </a:extLst>
              </p:cNvPr>
              <p:cNvSpPr txBox="1">
                <a:spLocks noRot="1" noChangeAspect="1" noMove="1" noResize="1" noEditPoints="1" noAdjustHandles="1" noChangeArrowheads="1" noChangeShapeType="1" noTextEdit="1"/>
              </p:cNvSpPr>
              <p:nvPr/>
            </p:nvSpPr>
            <p:spPr>
              <a:xfrm>
                <a:off x="6842983" y="2289584"/>
                <a:ext cx="3837735" cy="332720"/>
              </a:xfrm>
              <a:prstGeom prst="rect">
                <a:avLst/>
              </a:prstGeom>
              <a:blipFill>
                <a:blip r:embed="rId3"/>
                <a:stretch>
                  <a:fillRect l="-1987" r="-662"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53CE9D9-2BDD-A5DE-5562-6DB2936421FA}"/>
                  </a:ext>
                </a:extLst>
              </p:cNvPr>
              <p:cNvSpPr txBox="1"/>
              <p:nvPr/>
            </p:nvSpPr>
            <p:spPr>
              <a:xfrm>
                <a:off x="6898864" y="3262640"/>
                <a:ext cx="5166804" cy="33272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Q</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𝛽</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Q</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𝜒</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Q</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Q</m:t>
                      </m:r>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𝑞</m:t>
                          </m:r>
                        </m:e>
                        <m:sub>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oMath>
                  </m:oMathPara>
                </a14:m>
                <a:endParaRPr kumimoji="0" lang="en-US"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6" name="TextBox 5">
                <a:extLst>
                  <a:ext uri="{FF2B5EF4-FFF2-40B4-BE49-F238E27FC236}">
                    <a16:creationId xmlns:a16="http://schemas.microsoft.com/office/drawing/2014/main" id="{E53CE9D9-2BDD-A5DE-5562-6DB2936421FA}"/>
                  </a:ext>
                </a:extLst>
              </p:cNvPr>
              <p:cNvSpPr txBox="1">
                <a:spLocks noRot="1" noChangeAspect="1" noMove="1" noResize="1" noEditPoints="1" noAdjustHandles="1" noChangeArrowheads="1" noChangeShapeType="1" noTextEdit="1"/>
              </p:cNvSpPr>
              <p:nvPr/>
            </p:nvSpPr>
            <p:spPr>
              <a:xfrm>
                <a:off x="6898864" y="3262640"/>
                <a:ext cx="5166804" cy="332720"/>
              </a:xfrm>
              <a:prstGeom prst="rect">
                <a:avLst/>
              </a:prstGeom>
              <a:blipFill>
                <a:blip r:embed="rId4"/>
                <a:stretch>
                  <a:fillRect l="-1474" r="-983" b="-17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F9825F8-9692-B7CC-C391-E21173181170}"/>
                  </a:ext>
                </a:extLst>
              </p:cNvPr>
              <p:cNvSpPr txBox="1"/>
              <p:nvPr/>
            </p:nvSpPr>
            <p:spPr>
              <a:xfrm>
                <a:off x="5387785" y="4282486"/>
                <a:ext cx="5166804" cy="5852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h</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𝑡</m:t>
                          </m:r>
                        </m:den>
                      </m:f>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𝛼</m:t>
                      </m:r>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h</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5/3</m:t>
                          </m:r>
                        </m:sup>
                      </m:sSup>
                      <m:f>
                        <m:f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h</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𝑥</m:t>
                          </m:r>
                        </m:den>
                      </m:f>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𝑞</m:t>
                      </m:r>
                    </m:oMath>
                  </m:oMathPara>
                </a14:m>
                <a:endParaRPr kumimoji="0" lang="en-US" sz="2000" b="0" i="1" u="none" strike="noStrike" kern="1200" cap="none" spc="0" normalizeH="0" baseline="0" noProof="0" dirty="0">
                  <a:ln>
                    <a:noFill/>
                  </a:ln>
                  <a:solidFill>
                    <a:prstClr val="black"/>
                  </a:solidFill>
                  <a:effectLst/>
                  <a:uLnTx/>
                  <a:uFillTx/>
                  <a:latin typeface="Aptos" panose="02110004020202020204"/>
                </a:endParaRPr>
              </a:p>
            </p:txBody>
          </p:sp>
        </mc:Choice>
        <mc:Fallback xmlns="">
          <p:sp>
            <p:nvSpPr>
              <p:cNvPr id="8" name="TextBox 7">
                <a:extLst>
                  <a:ext uri="{FF2B5EF4-FFF2-40B4-BE49-F238E27FC236}">
                    <a16:creationId xmlns:a16="http://schemas.microsoft.com/office/drawing/2014/main" id="{BF9825F8-9692-B7CC-C391-E21173181170}"/>
                  </a:ext>
                </a:extLst>
              </p:cNvPr>
              <p:cNvSpPr txBox="1">
                <a:spLocks noRot="1" noChangeAspect="1" noMove="1" noResize="1" noEditPoints="1" noAdjustHandles="1" noChangeArrowheads="1" noChangeShapeType="1" noTextEdit="1"/>
              </p:cNvSpPr>
              <p:nvPr/>
            </p:nvSpPr>
            <p:spPr>
              <a:xfrm>
                <a:off x="5387785" y="4282486"/>
                <a:ext cx="5166804" cy="585288"/>
              </a:xfrm>
              <a:prstGeom prst="rect">
                <a:avLst/>
              </a:prstGeom>
              <a:blipFill>
                <a:blip r:embed="rId5"/>
                <a:stretch>
                  <a:fillRect t="-2128" b="-127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7D3CC90-91EB-4DE4-5788-BB30A1331116}"/>
                  </a:ext>
                </a:extLst>
              </p:cNvPr>
              <p:cNvSpPr txBox="1"/>
              <p:nvPr/>
            </p:nvSpPr>
            <p:spPr>
              <a:xfrm>
                <a:off x="5157723" y="5353211"/>
                <a:ext cx="5166804" cy="5852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𝐴</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𝑡</m:t>
                          </m:r>
                        </m:den>
                      </m:f>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m:t>
                      </m:r>
                      <m:f>
                        <m:f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𝑄</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𝑥</m:t>
                          </m:r>
                        </m:den>
                      </m:f>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𝑞</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  ;</m:t>
                      </m:r>
                    </m:oMath>
                  </m:oMathPara>
                </a14:m>
                <a:endParaRPr kumimoji="0" lang="en-US" sz="2000" b="0" i="1" u="none" strike="noStrike" kern="1200" cap="none" spc="0" normalizeH="0" baseline="0" noProof="0" dirty="0">
                  <a:ln>
                    <a:noFill/>
                  </a:ln>
                  <a:solidFill>
                    <a:prstClr val="black"/>
                  </a:solidFill>
                  <a:effectLst/>
                  <a:uLnTx/>
                  <a:uFillTx/>
                  <a:latin typeface="Aptos" panose="02110004020202020204"/>
                </a:endParaRPr>
              </a:p>
            </p:txBody>
          </p:sp>
        </mc:Choice>
        <mc:Fallback xmlns="">
          <p:sp>
            <p:nvSpPr>
              <p:cNvPr id="9" name="TextBox 8">
                <a:extLst>
                  <a:ext uri="{FF2B5EF4-FFF2-40B4-BE49-F238E27FC236}">
                    <a16:creationId xmlns:a16="http://schemas.microsoft.com/office/drawing/2014/main" id="{67D3CC90-91EB-4DE4-5788-BB30A1331116}"/>
                  </a:ext>
                </a:extLst>
              </p:cNvPr>
              <p:cNvSpPr txBox="1">
                <a:spLocks noRot="1" noChangeAspect="1" noMove="1" noResize="1" noEditPoints="1" noAdjustHandles="1" noChangeArrowheads="1" noChangeShapeType="1" noTextEdit="1"/>
              </p:cNvSpPr>
              <p:nvPr/>
            </p:nvSpPr>
            <p:spPr>
              <a:xfrm>
                <a:off x="5157723" y="5353211"/>
                <a:ext cx="5166804" cy="585288"/>
              </a:xfrm>
              <a:prstGeom prst="rect">
                <a:avLst/>
              </a:prstGeom>
              <a:blipFill>
                <a:blip r:embed="rId6"/>
                <a:stretch>
                  <a:fillRect t="-4255" b="-148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19C937E-F898-EDA5-50CD-D38155F275FD}"/>
                  </a:ext>
                </a:extLst>
              </p:cNvPr>
              <p:cNvSpPr txBox="1"/>
              <p:nvPr/>
            </p:nvSpPr>
            <p:spPr>
              <a:xfrm>
                <a:off x="7198864" y="5353211"/>
                <a:ext cx="5166804" cy="5852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h</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𝑥</m:t>
                          </m:r>
                        </m:den>
                      </m:f>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 </m:t>
                      </m:r>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𝑆</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0</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m:t>
                      </m:r>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𝑆</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rPr>
                            <m:t>𝑓</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=0</m:t>
                      </m:r>
                    </m:oMath>
                  </m:oMathPara>
                </a14:m>
                <a:endParaRPr kumimoji="0" lang="en-US" sz="2000" b="0" i="1" u="none" strike="noStrike" kern="1200" cap="none" spc="0" normalizeH="0" baseline="0" noProof="0" dirty="0">
                  <a:ln>
                    <a:noFill/>
                  </a:ln>
                  <a:solidFill>
                    <a:prstClr val="black"/>
                  </a:solidFill>
                  <a:effectLst/>
                  <a:uLnTx/>
                  <a:uFillTx/>
                  <a:latin typeface="Aptos" panose="02110004020202020204"/>
                </a:endParaRPr>
              </a:p>
            </p:txBody>
          </p:sp>
        </mc:Choice>
        <mc:Fallback xmlns="">
          <p:sp>
            <p:nvSpPr>
              <p:cNvPr id="10" name="TextBox 9">
                <a:extLst>
                  <a:ext uri="{FF2B5EF4-FFF2-40B4-BE49-F238E27FC236}">
                    <a16:creationId xmlns:a16="http://schemas.microsoft.com/office/drawing/2014/main" id="{E19C937E-F898-EDA5-50CD-D38155F275FD}"/>
                  </a:ext>
                </a:extLst>
              </p:cNvPr>
              <p:cNvSpPr txBox="1">
                <a:spLocks noRot="1" noChangeAspect="1" noMove="1" noResize="1" noEditPoints="1" noAdjustHandles="1" noChangeArrowheads="1" noChangeShapeType="1" noTextEdit="1"/>
              </p:cNvSpPr>
              <p:nvPr/>
            </p:nvSpPr>
            <p:spPr>
              <a:xfrm>
                <a:off x="7198864" y="5353211"/>
                <a:ext cx="5166804" cy="585288"/>
              </a:xfrm>
              <a:prstGeom prst="rect">
                <a:avLst/>
              </a:prstGeom>
              <a:blipFill>
                <a:blip r:embed="rId7"/>
                <a:stretch>
                  <a:fillRect t="-2128" b="-14894"/>
                </a:stretch>
              </a:blipFill>
            </p:spPr>
            <p:txBody>
              <a:bodyPr/>
              <a:lstStyle/>
              <a:p>
                <a:r>
                  <a:rPr lang="en-US">
                    <a:noFill/>
                  </a:rPr>
                  <a:t> </a:t>
                </a:r>
              </a:p>
            </p:txBody>
          </p:sp>
        </mc:Fallback>
      </mc:AlternateContent>
    </p:spTree>
    <p:extLst>
      <p:ext uri="{BB962C8B-B14F-4D97-AF65-F5344CB8AC3E}">
        <p14:creationId xmlns:p14="http://schemas.microsoft.com/office/powerpoint/2010/main" val="1606590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36AE12-55E4-D6A2-D3FE-CB7B38C2A13A}"/>
              </a:ext>
            </a:extLst>
          </p:cNvPr>
          <p:cNvSpPr txBox="1"/>
          <p:nvPr/>
        </p:nvSpPr>
        <p:spPr>
          <a:xfrm>
            <a:off x="279886" y="420184"/>
            <a:ext cx="11950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FAST, streamflow routing is based on the Muskingum model</a:t>
            </a:r>
          </a:p>
        </p:txBody>
      </p:sp>
      <p:grpSp>
        <p:nvGrpSpPr>
          <p:cNvPr id="38" name="Group 37">
            <a:extLst>
              <a:ext uri="{FF2B5EF4-FFF2-40B4-BE49-F238E27FC236}">
                <a16:creationId xmlns:a16="http://schemas.microsoft.com/office/drawing/2014/main" id="{95EE6574-B733-2E42-F247-92F67066618F}"/>
              </a:ext>
            </a:extLst>
          </p:cNvPr>
          <p:cNvGrpSpPr/>
          <p:nvPr/>
        </p:nvGrpSpPr>
        <p:grpSpPr>
          <a:xfrm>
            <a:off x="6690150" y="1305830"/>
            <a:ext cx="5925920" cy="3107145"/>
            <a:chOff x="5677352" y="1620192"/>
            <a:chExt cx="6702520" cy="3514340"/>
          </a:xfrm>
        </p:grpSpPr>
        <p:sp>
          <p:nvSpPr>
            <p:cNvPr id="32" name="Rectangle 31">
              <a:extLst>
                <a:ext uri="{FF2B5EF4-FFF2-40B4-BE49-F238E27FC236}">
                  <a16:creationId xmlns:a16="http://schemas.microsoft.com/office/drawing/2014/main" id="{B0A3B95D-7EAF-B059-9EF5-BDFB33A99FE3}"/>
                </a:ext>
              </a:extLst>
            </p:cNvPr>
            <p:cNvSpPr/>
            <p:nvPr/>
          </p:nvSpPr>
          <p:spPr>
            <a:xfrm rot="1209313">
              <a:off x="6046498" y="2529584"/>
              <a:ext cx="4099786" cy="1056429"/>
            </a:xfrm>
            <a:prstGeom prst="rect">
              <a:avLst/>
            </a:prstGeom>
            <a:gradFill>
              <a:gsLst>
                <a:gs pos="0">
                  <a:schemeClr val="bg1"/>
                </a:gs>
                <a:gs pos="24000">
                  <a:schemeClr val="accent4">
                    <a:lumMod val="20000"/>
                    <a:lumOff val="8000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2" name="Group 21">
              <a:extLst>
                <a:ext uri="{FF2B5EF4-FFF2-40B4-BE49-F238E27FC236}">
                  <a16:creationId xmlns:a16="http://schemas.microsoft.com/office/drawing/2014/main" id="{16358347-FC05-BEC6-2768-83C7477911F3}"/>
                </a:ext>
              </a:extLst>
            </p:cNvPr>
            <p:cNvGrpSpPr/>
            <p:nvPr/>
          </p:nvGrpSpPr>
          <p:grpSpPr>
            <a:xfrm>
              <a:off x="5677352" y="1620192"/>
              <a:ext cx="6702520" cy="3514340"/>
              <a:chOff x="4544573" y="1288888"/>
              <a:chExt cx="7648217" cy="3943720"/>
            </a:xfrm>
          </p:grpSpPr>
          <p:sp>
            <p:nvSpPr>
              <p:cNvPr id="6" name="Rectangle 5">
                <a:extLst>
                  <a:ext uri="{FF2B5EF4-FFF2-40B4-BE49-F238E27FC236}">
                    <a16:creationId xmlns:a16="http://schemas.microsoft.com/office/drawing/2014/main" id="{3D7DDDF7-4BF1-A534-E9E1-81D0140DF252}"/>
                  </a:ext>
                </a:extLst>
              </p:cNvPr>
              <p:cNvSpPr/>
              <p:nvPr/>
            </p:nvSpPr>
            <p:spPr>
              <a:xfrm rot="637618">
                <a:off x="4544573" y="4071654"/>
                <a:ext cx="6908212" cy="1160954"/>
              </a:xfrm>
              <a:prstGeom prst="rect">
                <a:avLst/>
              </a:prstGeom>
              <a:pattFill prst="pct60">
                <a:fgClr>
                  <a:srgbClr val="AC8E68"/>
                </a:fgClr>
                <a:bgClr>
                  <a:schemeClr val="bg1"/>
                </a:bgClr>
              </a:pattFill>
              <a:ln w="19050">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ECB9B842-3280-0706-5F47-AD4719F43FB4}"/>
                  </a:ext>
                </a:extLst>
              </p:cNvPr>
              <p:cNvSpPr/>
              <p:nvPr/>
            </p:nvSpPr>
            <p:spPr>
              <a:xfrm rot="637618">
                <a:off x="6898270" y="2856166"/>
                <a:ext cx="2676939" cy="1444487"/>
              </a:xfrm>
              <a:prstGeom prst="rect">
                <a:avLst/>
              </a:prstGeom>
              <a:solidFill>
                <a:schemeClr val="accent4">
                  <a:lumMod val="20000"/>
                  <a:lumOff val="80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FFCA0FE8-7F4D-8219-25E2-1AB8A7D83C7F}"/>
                  </a:ext>
                </a:extLst>
              </p:cNvPr>
              <p:cNvSpPr/>
              <p:nvPr/>
            </p:nvSpPr>
            <p:spPr>
              <a:xfrm rot="637618">
                <a:off x="4887069" y="2421875"/>
                <a:ext cx="2058909" cy="1444487"/>
              </a:xfrm>
              <a:prstGeom prst="rect">
                <a:avLst/>
              </a:prstGeom>
              <a:gradFill>
                <a:gsLst>
                  <a:gs pos="0">
                    <a:schemeClr val="bg1"/>
                  </a:gs>
                  <a:gs pos="70000">
                    <a:schemeClr val="accent4">
                      <a:lumMod val="20000"/>
                      <a:lumOff val="80000"/>
                    </a:schemeClr>
                  </a:gs>
                </a:gsLst>
                <a:lin ang="0" scaled="0"/>
              </a:gradFill>
              <a:ln w="19050">
                <a:gradFill flip="none" rotWithShape="1">
                  <a:gsLst>
                    <a:gs pos="0">
                      <a:schemeClr val="bg1"/>
                    </a:gs>
                    <a:gs pos="100000">
                      <a:schemeClr val="bg1">
                        <a:lumMod val="50000"/>
                      </a:schemeClr>
                    </a:gs>
                  </a:gsLst>
                  <a:lin ang="0" scaled="0"/>
                  <a:tileRect/>
                </a:gra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556F312E-02EE-C88E-0237-058CD7FD2E66}"/>
                  </a:ext>
                </a:extLst>
              </p:cNvPr>
              <p:cNvSpPr/>
              <p:nvPr/>
            </p:nvSpPr>
            <p:spPr>
              <a:xfrm rot="637618" flipH="1" flipV="1">
                <a:off x="9534458" y="3293558"/>
                <a:ext cx="2020061" cy="1444487"/>
              </a:xfrm>
              <a:prstGeom prst="rect">
                <a:avLst/>
              </a:prstGeom>
              <a:gradFill>
                <a:gsLst>
                  <a:gs pos="0">
                    <a:schemeClr val="bg1"/>
                  </a:gs>
                  <a:gs pos="54000">
                    <a:schemeClr val="accent4">
                      <a:lumMod val="20000"/>
                      <a:lumOff val="80000"/>
                    </a:schemeClr>
                  </a:gs>
                </a:gsLst>
                <a:lin ang="0" scaled="0"/>
              </a:gradFill>
              <a:ln w="19050">
                <a:gradFill flip="none" rotWithShape="1">
                  <a:gsLst>
                    <a:gs pos="0">
                      <a:schemeClr val="bg1"/>
                    </a:gs>
                    <a:gs pos="100000">
                      <a:schemeClr val="bg1">
                        <a:lumMod val="50000"/>
                      </a:schemeClr>
                    </a:gs>
                  </a:gsLst>
                  <a:lin ang="0" scaled="0"/>
                  <a:tileRect/>
                </a:gra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0" name="Straight Connector 9">
                <a:extLst>
                  <a:ext uri="{FF2B5EF4-FFF2-40B4-BE49-F238E27FC236}">
                    <a16:creationId xmlns:a16="http://schemas.microsoft.com/office/drawing/2014/main" id="{E586F40F-2B99-5398-978E-F8F9BED09569}"/>
                  </a:ext>
                </a:extLst>
              </p:cNvPr>
              <p:cNvCxnSpPr/>
              <p:nvPr/>
            </p:nvCxnSpPr>
            <p:spPr>
              <a:xfrm flipH="1" flipV="1">
                <a:off x="7178565" y="2196662"/>
                <a:ext cx="2491409" cy="914400"/>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EBCF6C4-EC8A-91D7-2571-181FE30FC82B}"/>
                  </a:ext>
                </a:extLst>
              </p:cNvPr>
              <p:cNvCxnSpPr>
                <a:cxnSpLocks/>
              </p:cNvCxnSpPr>
              <p:nvPr/>
            </p:nvCxnSpPr>
            <p:spPr>
              <a:xfrm flipH="1" flipV="1">
                <a:off x="4693782" y="1288888"/>
                <a:ext cx="2496312" cy="914400"/>
              </a:xfrm>
              <a:prstGeom prst="line">
                <a:avLst/>
              </a:prstGeom>
              <a:ln w="19050">
                <a:gradFill>
                  <a:gsLst>
                    <a:gs pos="0">
                      <a:schemeClr val="bg1">
                        <a:lumMod val="50000"/>
                      </a:schemeClr>
                    </a:gs>
                    <a:gs pos="100000">
                      <a:schemeClr val="bg1"/>
                    </a:gs>
                  </a:gsLst>
                  <a:lin ang="0" scaled="0"/>
                </a:gra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C84A98-730C-8C8D-B5B2-00852EED2BB7}"/>
                  </a:ext>
                </a:extLst>
              </p:cNvPr>
              <p:cNvCxnSpPr>
                <a:cxnSpLocks/>
              </p:cNvCxnSpPr>
              <p:nvPr/>
            </p:nvCxnSpPr>
            <p:spPr>
              <a:xfrm>
                <a:off x="9696478" y="3124314"/>
                <a:ext cx="2496312" cy="914400"/>
              </a:xfrm>
              <a:prstGeom prst="line">
                <a:avLst/>
              </a:prstGeom>
              <a:ln w="19050">
                <a:gradFill>
                  <a:gsLst>
                    <a:gs pos="0">
                      <a:schemeClr val="bg1">
                        <a:lumMod val="50000"/>
                      </a:schemeClr>
                    </a:gs>
                    <a:gs pos="100000">
                      <a:schemeClr val="bg1"/>
                    </a:gs>
                  </a:gsLst>
                  <a:lin ang="0" scaled="0"/>
                </a:gra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229D801-E134-BEE3-44C3-1B410DA0A89E}"/>
                  </a:ext>
                </a:extLst>
              </p:cNvPr>
              <p:cNvCxnSpPr>
                <a:cxnSpLocks/>
              </p:cNvCxnSpPr>
              <p:nvPr/>
            </p:nvCxnSpPr>
            <p:spPr>
              <a:xfrm flipV="1">
                <a:off x="7044393" y="2176783"/>
                <a:ext cx="87790" cy="48370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9A9671D-0EF7-3D92-A982-981BD8F2AFE4}"/>
                  </a:ext>
                </a:extLst>
              </p:cNvPr>
              <p:cNvCxnSpPr>
                <a:cxnSpLocks/>
              </p:cNvCxnSpPr>
              <p:nvPr/>
            </p:nvCxnSpPr>
            <p:spPr>
              <a:xfrm>
                <a:off x="9139887" y="3713394"/>
                <a:ext cx="1073426" cy="219303"/>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C91BE8A-78E2-16E5-F83D-C93182720901}"/>
                  </a:ext>
                </a:extLst>
              </p:cNvPr>
              <p:cNvCxnSpPr>
                <a:cxnSpLocks/>
              </p:cNvCxnSpPr>
              <p:nvPr/>
            </p:nvCxnSpPr>
            <p:spPr>
              <a:xfrm>
                <a:off x="6482826" y="3136925"/>
                <a:ext cx="1073426" cy="219303"/>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271FF3E-06D5-1226-1110-121824E64CC2}"/>
                      </a:ext>
                    </a:extLst>
                  </p:cNvPr>
                  <p:cNvSpPr txBox="1"/>
                  <p:nvPr/>
                </p:nvSpPr>
                <p:spPr>
                  <a:xfrm>
                    <a:off x="9780749" y="3397903"/>
                    <a:ext cx="579850" cy="33588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6" name="TextBox 15">
                    <a:extLst>
                      <a:ext uri="{FF2B5EF4-FFF2-40B4-BE49-F238E27FC236}">
                        <a16:creationId xmlns:a16="http://schemas.microsoft.com/office/drawing/2014/main" id="{3271FF3E-06D5-1226-1110-121824E64CC2}"/>
                      </a:ext>
                    </a:extLst>
                  </p:cNvPr>
                  <p:cNvSpPr txBox="1">
                    <a:spLocks noRot="1" noChangeAspect="1" noMove="1" noResize="1" noEditPoints="1" noAdjustHandles="1" noChangeArrowheads="1" noChangeShapeType="1" noTextEdit="1"/>
                  </p:cNvSpPr>
                  <p:nvPr/>
                </p:nvSpPr>
                <p:spPr>
                  <a:xfrm>
                    <a:off x="9780749" y="3397903"/>
                    <a:ext cx="579850" cy="335883"/>
                  </a:xfrm>
                  <a:prstGeom prst="rect">
                    <a:avLst/>
                  </a:prstGeom>
                  <a:blipFill>
                    <a:blip r:embed="rId2"/>
                    <a:stretch>
                      <a:fillRect l="-22222" r="-11111" b="-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EAD3DDB-4887-849C-65CC-18A5110A61B2}"/>
                      </a:ext>
                    </a:extLst>
                  </p:cNvPr>
                  <p:cNvSpPr txBox="1"/>
                  <p:nvPr/>
                </p:nvSpPr>
                <p:spPr>
                  <a:xfrm>
                    <a:off x="6485061" y="2677279"/>
                    <a:ext cx="329253" cy="33588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7" name="TextBox 16">
                    <a:extLst>
                      <a:ext uri="{FF2B5EF4-FFF2-40B4-BE49-F238E27FC236}">
                        <a16:creationId xmlns:a16="http://schemas.microsoft.com/office/drawing/2014/main" id="{7EAD3DDB-4887-849C-65CC-18A5110A61B2}"/>
                      </a:ext>
                    </a:extLst>
                  </p:cNvPr>
                  <p:cNvSpPr txBox="1">
                    <a:spLocks noRot="1" noChangeAspect="1" noMove="1" noResize="1" noEditPoints="1" noAdjustHandles="1" noChangeArrowheads="1" noChangeShapeType="1" noTextEdit="1"/>
                  </p:cNvSpPr>
                  <p:nvPr/>
                </p:nvSpPr>
                <p:spPr>
                  <a:xfrm>
                    <a:off x="6485061" y="2677279"/>
                    <a:ext cx="329253" cy="335883"/>
                  </a:xfrm>
                  <a:prstGeom prst="rect">
                    <a:avLst/>
                  </a:prstGeom>
                  <a:blipFill>
                    <a:blip r:embed="rId3"/>
                    <a:stretch>
                      <a:fillRect l="-38095" r="-19048" b="-42857"/>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2B0A8E58-AEBE-4F78-5C15-007D7CDB5DB7}"/>
                  </a:ext>
                </a:extLst>
              </p:cNvPr>
              <p:cNvSpPr txBox="1"/>
              <p:nvPr/>
            </p:nvSpPr>
            <p:spPr>
              <a:xfrm rot="543057">
                <a:off x="7575324" y="3007347"/>
                <a:ext cx="2207724" cy="4297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50000"/>
                        <a:lumOff val="50000"/>
                      </a:prstClr>
                    </a:solidFill>
                    <a:effectLst/>
                    <a:uLnTx/>
                    <a:uFillTx/>
                    <a:latin typeface="Helvetica" pitchFamily="2" charset="0"/>
                    <a:ea typeface="+mn-ea"/>
                    <a:cs typeface="+mn-cs"/>
                  </a:rPr>
                  <a:t>Prism storage</a:t>
                </a:r>
              </a:p>
            </p:txBody>
          </p:sp>
          <p:sp>
            <p:nvSpPr>
              <p:cNvPr id="19" name="TextBox 18">
                <a:extLst>
                  <a:ext uri="{FF2B5EF4-FFF2-40B4-BE49-F238E27FC236}">
                    <a16:creationId xmlns:a16="http://schemas.microsoft.com/office/drawing/2014/main" id="{09266B0C-621F-AE5F-E9F4-D13C3E89536E}"/>
                  </a:ext>
                </a:extLst>
              </p:cNvPr>
              <p:cNvSpPr txBox="1"/>
              <p:nvPr/>
            </p:nvSpPr>
            <p:spPr>
              <a:xfrm rot="543057">
                <a:off x="7990541" y="2195894"/>
                <a:ext cx="2262627" cy="3799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50000"/>
                        <a:lumOff val="50000"/>
                      </a:prstClr>
                    </a:solidFill>
                    <a:effectLst/>
                    <a:uLnTx/>
                    <a:uFillTx/>
                    <a:latin typeface="Helvetica" pitchFamily="2" charset="0"/>
                    <a:ea typeface="+mn-ea"/>
                    <a:cs typeface="+mn-cs"/>
                  </a:rPr>
                  <a:t>Wedge storage</a:t>
                </a:r>
              </a:p>
            </p:txBody>
          </p:sp>
          <p:cxnSp>
            <p:nvCxnSpPr>
              <p:cNvPr id="20" name="Curved Connector 19">
                <a:extLst>
                  <a:ext uri="{FF2B5EF4-FFF2-40B4-BE49-F238E27FC236}">
                    <a16:creationId xmlns:a16="http://schemas.microsoft.com/office/drawing/2014/main" id="{5B275A6B-E3C8-0A97-66C2-7DB2E071F65A}"/>
                  </a:ext>
                </a:extLst>
              </p:cNvPr>
              <p:cNvCxnSpPr>
                <a:cxnSpLocks/>
                <a:stCxn id="19" idx="1"/>
              </p:cNvCxnSpPr>
              <p:nvPr/>
            </p:nvCxnSpPr>
            <p:spPr>
              <a:xfrm rot="10800000" flipV="1">
                <a:off x="7456862" y="2210832"/>
                <a:ext cx="547765" cy="277372"/>
              </a:xfrm>
              <a:prstGeom prst="curvedConnector3">
                <a:avLst/>
              </a:prstGeom>
              <a:ln w="28575">
                <a:solidFill>
                  <a:srgbClr val="7F7F7F"/>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0199C50-8AA4-5202-673D-1E3FF0D82757}"/>
                  </a:ext>
                </a:extLst>
              </p:cNvPr>
              <p:cNvSpPr txBox="1"/>
              <p:nvPr/>
            </p:nvSpPr>
            <p:spPr>
              <a:xfrm>
                <a:off x="344557" y="2133600"/>
                <a:ext cx="5910469" cy="51770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Sub>
                      <m:sSubSup>
                        <m:sSub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𝛽</m:t>
                      </m:r>
                      <m:sSubSup>
                        <m:sSub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𝜒</m:t>
                      </m:r>
                      <m:sSubSup>
                        <m:sSub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sSubSup>
                        <m:sSub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𝑞</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oMath>
                  </m:oMathPara>
                </a14:m>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31" name="TextBox 30">
                <a:extLst>
                  <a:ext uri="{FF2B5EF4-FFF2-40B4-BE49-F238E27FC236}">
                    <a16:creationId xmlns:a16="http://schemas.microsoft.com/office/drawing/2014/main" id="{70199C50-8AA4-5202-673D-1E3FF0D82757}"/>
                  </a:ext>
                </a:extLst>
              </p:cNvPr>
              <p:cNvSpPr txBox="1">
                <a:spLocks noRot="1" noChangeAspect="1" noMove="1" noResize="1" noEditPoints="1" noAdjustHandles="1" noChangeArrowheads="1" noChangeShapeType="1" noTextEdit="1"/>
              </p:cNvSpPr>
              <p:nvPr/>
            </p:nvSpPr>
            <p:spPr>
              <a:xfrm>
                <a:off x="344557" y="2133600"/>
                <a:ext cx="5910469" cy="517706"/>
              </a:xfrm>
              <a:prstGeom prst="rect">
                <a:avLst/>
              </a:prstGeom>
              <a:blipFill>
                <a:blip r:embed="rId4"/>
                <a:stretch>
                  <a:fillRect l="-2361" r="-1073" b="-19512"/>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8917A66C-589D-A1C1-BACE-EF76A5A1622F}"/>
              </a:ext>
            </a:extLst>
          </p:cNvPr>
          <p:cNvSpPr txBox="1"/>
          <p:nvPr/>
        </p:nvSpPr>
        <p:spPr>
          <a:xfrm>
            <a:off x="404191" y="1337781"/>
            <a:ext cx="657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AC2"/>
                </a:solidFill>
                <a:effectLst/>
                <a:uLnTx/>
                <a:uFillTx/>
                <a:latin typeface="Arial" panose="020B0604020202020204" pitchFamily="34" charset="0"/>
                <a:ea typeface="ＭＳ Ｐゴシック"/>
                <a:cs typeface="Arial" panose="020B0604020202020204" pitchFamily="34" charset="0"/>
              </a:rPr>
              <a:t>Governing equation for a single reach:</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p:txBody>
      </p:sp>
      <p:sp>
        <p:nvSpPr>
          <p:cNvPr id="34" name="TextBox 33">
            <a:extLst>
              <a:ext uri="{FF2B5EF4-FFF2-40B4-BE49-F238E27FC236}">
                <a16:creationId xmlns:a16="http://schemas.microsoft.com/office/drawing/2014/main" id="{0A222361-51EB-15D4-8EA9-AEFF2AF60710}"/>
              </a:ext>
            </a:extLst>
          </p:cNvPr>
          <p:cNvSpPr txBox="1"/>
          <p:nvPr/>
        </p:nvSpPr>
        <p:spPr>
          <a:xfrm>
            <a:off x="92765" y="2941980"/>
            <a:ext cx="13649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Outflow at next timestep</a:t>
            </a:r>
          </a:p>
        </p:txBody>
      </p:sp>
      <p:sp>
        <p:nvSpPr>
          <p:cNvPr id="35" name="TextBox 34">
            <a:extLst>
              <a:ext uri="{FF2B5EF4-FFF2-40B4-BE49-F238E27FC236}">
                <a16:creationId xmlns:a16="http://schemas.microsoft.com/office/drawing/2014/main" id="{B5B78C1E-81AD-BC96-90C2-F1566D1D73C1}"/>
              </a:ext>
            </a:extLst>
          </p:cNvPr>
          <p:cNvSpPr txBox="1"/>
          <p:nvPr/>
        </p:nvSpPr>
        <p:spPr>
          <a:xfrm>
            <a:off x="1398103" y="2961859"/>
            <a:ext cx="13649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Inflow at next timestep</a:t>
            </a:r>
          </a:p>
        </p:txBody>
      </p:sp>
      <p:sp>
        <p:nvSpPr>
          <p:cNvPr id="36" name="TextBox 35">
            <a:extLst>
              <a:ext uri="{FF2B5EF4-FFF2-40B4-BE49-F238E27FC236}">
                <a16:creationId xmlns:a16="http://schemas.microsoft.com/office/drawing/2014/main" id="{4B113EDF-4311-776E-AEE9-AA807895B260}"/>
              </a:ext>
            </a:extLst>
          </p:cNvPr>
          <p:cNvSpPr txBox="1"/>
          <p:nvPr/>
        </p:nvSpPr>
        <p:spPr>
          <a:xfrm>
            <a:off x="2862468" y="2994989"/>
            <a:ext cx="13649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Inflow at previous timestep</a:t>
            </a:r>
          </a:p>
        </p:txBody>
      </p:sp>
      <p:sp>
        <p:nvSpPr>
          <p:cNvPr id="37" name="TextBox 36">
            <a:extLst>
              <a:ext uri="{FF2B5EF4-FFF2-40B4-BE49-F238E27FC236}">
                <a16:creationId xmlns:a16="http://schemas.microsoft.com/office/drawing/2014/main" id="{AC9DFA1C-F0A1-747F-587C-790717093CAA}"/>
              </a:ext>
            </a:extLst>
          </p:cNvPr>
          <p:cNvSpPr txBox="1"/>
          <p:nvPr/>
        </p:nvSpPr>
        <p:spPr>
          <a:xfrm>
            <a:off x="4247321" y="3028120"/>
            <a:ext cx="13649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Outflow at previous timestep</a:t>
            </a:r>
          </a:p>
        </p:txBody>
      </p:sp>
      <p:sp>
        <p:nvSpPr>
          <p:cNvPr id="39" name="TextBox 38">
            <a:extLst>
              <a:ext uri="{FF2B5EF4-FFF2-40B4-BE49-F238E27FC236}">
                <a16:creationId xmlns:a16="http://schemas.microsoft.com/office/drawing/2014/main" id="{F1F355C4-E219-4586-AD85-75470A721410}"/>
              </a:ext>
            </a:extLst>
          </p:cNvPr>
          <p:cNvSpPr txBox="1"/>
          <p:nvPr/>
        </p:nvSpPr>
        <p:spPr>
          <a:xfrm>
            <a:off x="5327374" y="3047998"/>
            <a:ext cx="136497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Lateral inflow</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C857954-3953-D307-716B-06E9BCA715CF}"/>
                  </a:ext>
                </a:extLst>
              </p:cNvPr>
              <p:cNvSpPr txBox="1"/>
              <p:nvPr/>
            </p:nvSpPr>
            <p:spPr>
              <a:xfrm>
                <a:off x="-1589689" y="4380368"/>
                <a:ext cx="6342992" cy="66704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𝐾𝑋</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num>
                        <m:den>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m:t>
                          </m:r>
                          <m:d>
                            <m:d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dPr>
                            <m:e>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𝑋</m:t>
                              </m:r>
                            </m:e>
                          </m:d>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den>
                      </m:f>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3" name="TextBox 2">
                <a:extLst>
                  <a:ext uri="{FF2B5EF4-FFF2-40B4-BE49-F238E27FC236}">
                    <a16:creationId xmlns:a16="http://schemas.microsoft.com/office/drawing/2014/main" id="{CC857954-3953-D307-716B-06E9BCA715CF}"/>
                  </a:ext>
                </a:extLst>
              </p:cNvPr>
              <p:cNvSpPr txBox="1">
                <a:spLocks noRot="1" noChangeAspect="1" noMove="1" noResize="1" noEditPoints="1" noAdjustHandles="1" noChangeArrowheads="1" noChangeShapeType="1" noTextEdit="1"/>
              </p:cNvSpPr>
              <p:nvPr/>
            </p:nvSpPr>
            <p:spPr>
              <a:xfrm>
                <a:off x="-1589689" y="4380368"/>
                <a:ext cx="6342992" cy="667042"/>
              </a:xfrm>
              <a:prstGeom prst="rect">
                <a:avLst/>
              </a:prstGeom>
              <a:blipFill>
                <a:blip r:embed="rId5"/>
                <a:stretch>
                  <a:fillRect t="-64151" b="-981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5D4FC27-281B-3E90-5402-AFCCD5AF42BC}"/>
                  </a:ext>
                </a:extLst>
              </p:cNvPr>
              <p:cNvSpPr txBox="1"/>
              <p:nvPr/>
            </p:nvSpPr>
            <p:spPr>
              <a:xfrm>
                <a:off x="-1983828" y="5389361"/>
                <a:ext cx="7110248" cy="66704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𝛽</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𝐾𝑋</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num>
                        <m:den>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m:t>
                          </m:r>
                          <m:d>
                            <m:d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dPr>
                            <m:e>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𝑋</m:t>
                              </m:r>
                            </m:e>
                          </m:d>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den>
                      </m:f>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1" name="TextBox 20">
                <a:extLst>
                  <a:ext uri="{FF2B5EF4-FFF2-40B4-BE49-F238E27FC236}">
                    <a16:creationId xmlns:a16="http://schemas.microsoft.com/office/drawing/2014/main" id="{05D4FC27-281B-3E90-5402-AFCCD5AF42BC}"/>
                  </a:ext>
                </a:extLst>
              </p:cNvPr>
              <p:cNvSpPr txBox="1">
                <a:spLocks noRot="1" noChangeAspect="1" noMove="1" noResize="1" noEditPoints="1" noAdjustHandles="1" noChangeArrowheads="1" noChangeShapeType="1" noTextEdit="1"/>
              </p:cNvSpPr>
              <p:nvPr/>
            </p:nvSpPr>
            <p:spPr>
              <a:xfrm>
                <a:off x="-1983828" y="5389361"/>
                <a:ext cx="7110248" cy="667042"/>
              </a:xfrm>
              <a:prstGeom prst="rect">
                <a:avLst/>
              </a:prstGeom>
              <a:blipFill>
                <a:blip r:embed="rId6"/>
                <a:stretch>
                  <a:fillRect t="-62963" b="-9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78F9DB88-C6EA-2FD1-282F-A686F755E311}"/>
                  </a:ext>
                </a:extLst>
              </p:cNvPr>
              <p:cNvSpPr txBox="1"/>
              <p:nvPr/>
            </p:nvSpPr>
            <p:spPr>
              <a:xfrm>
                <a:off x="796158" y="4358322"/>
                <a:ext cx="7309944" cy="6690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𝜒</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m:t>
                          </m:r>
                          <m:d>
                            <m:d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𝑋</m:t>
                              </m:r>
                            </m:e>
                          </m:d>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num>
                        <m:den>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m:t>
                          </m:r>
                          <m:d>
                            <m:d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dPr>
                            <m:e>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𝑋</m:t>
                              </m:r>
                            </m:e>
                          </m:d>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den>
                      </m:f>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4" name="TextBox 23">
                <a:extLst>
                  <a:ext uri="{FF2B5EF4-FFF2-40B4-BE49-F238E27FC236}">
                    <a16:creationId xmlns:a16="http://schemas.microsoft.com/office/drawing/2014/main" id="{78F9DB88-C6EA-2FD1-282F-A686F755E311}"/>
                  </a:ext>
                </a:extLst>
              </p:cNvPr>
              <p:cNvSpPr txBox="1">
                <a:spLocks noRot="1" noChangeAspect="1" noMove="1" noResize="1" noEditPoints="1" noAdjustHandles="1" noChangeArrowheads="1" noChangeShapeType="1" noTextEdit="1"/>
              </p:cNvSpPr>
              <p:nvPr/>
            </p:nvSpPr>
            <p:spPr>
              <a:xfrm>
                <a:off x="796158" y="4358322"/>
                <a:ext cx="7309944" cy="669094"/>
              </a:xfrm>
              <a:prstGeom prst="rect">
                <a:avLst/>
              </a:prstGeom>
              <a:blipFill>
                <a:blip r:embed="rId7"/>
                <a:stretch>
                  <a:fillRect t="-64151" b="-981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BEC434DA-787D-9E20-31DC-698B350861B7}"/>
                  </a:ext>
                </a:extLst>
              </p:cNvPr>
              <p:cNvSpPr txBox="1"/>
              <p:nvPr/>
            </p:nvSpPr>
            <p:spPr>
              <a:xfrm>
                <a:off x="796158" y="5312813"/>
                <a:ext cx="7309944" cy="6519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fPr>
                        <m:num>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𝐾</m:t>
                          </m:r>
                          <m:d>
                            <m:dPr>
                              <m:ctrlPr>
                                <a:rPr kumimoji="0" lang="en-US" sz="1800" b="0" i="1" u="none" strike="noStrike" kern="1200" cap="none" spc="0" normalizeH="0" baseline="0" noProof="0">
                                  <a:ln>
                                    <a:noFill/>
                                  </a:ln>
                                  <a:solidFill>
                                    <a:srgbClr val="836967"/>
                                  </a:solidFill>
                                  <a:effectLst/>
                                  <a:uLnTx/>
                                  <a:uFillTx/>
                                  <a:latin typeface="Cambria Math" panose="02040503050406030204" pitchFamily="18" charset="0"/>
                                  <a:ea typeface="+mn-ea"/>
                                  <a:cs typeface="+mn-cs"/>
                                </a:rPr>
                              </m:ctrlPr>
                            </m:dPr>
                            <m:e>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𝑋</m:t>
                              </m:r>
                            </m:e>
                          </m:d>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f>
                            <m:fPr>
                              <m:type m:val="lin"/>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num>
                            <m:den>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den>
                          </m:f>
                        </m:den>
                      </m:f>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6" name="TextBox 25">
                <a:extLst>
                  <a:ext uri="{FF2B5EF4-FFF2-40B4-BE49-F238E27FC236}">
                    <a16:creationId xmlns:a16="http://schemas.microsoft.com/office/drawing/2014/main" id="{BEC434DA-787D-9E20-31DC-698B350861B7}"/>
                  </a:ext>
                </a:extLst>
              </p:cNvPr>
              <p:cNvSpPr txBox="1">
                <a:spLocks noRot="1" noChangeAspect="1" noMove="1" noResize="1" noEditPoints="1" noAdjustHandles="1" noChangeArrowheads="1" noChangeShapeType="1" noTextEdit="1"/>
              </p:cNvSpPr>
              <p:nvPr/>
            </p:nvSpPr>
            <p:spPr>
              <a:xfrm>
                <a:off x="796158" y="5312813"/>
                <a:ext cx="7309944" cy="651973"/>
              </a:xfrm>
              <a:prstGeom prst="rect">
                <a:avLst/>
              </a:prstGeom>
              <a:blipFill>
                <a:blip r:embed="rId8"/>
                <a:stretch>
                  <a:fillRect t="-19231" b="-98077"/>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AA34350B-7E06-7313-3CC9-BA6B2AE55FD6}"/>
              </a:ext>
            </a:extLst>
          </p:cNvPr>
          <p:cNvSpPr txBox="1"/>
          <p:nvPr/>
        </p:nvSpPr>
        <p:spPr>
          <a:xfrm>
            <a:off x="6694633" y="4527670"/>
            <a:ext cx="657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AC2"/>
                </a:solidFill>
                <a:effectLst/>
                <a:uLnTx/>
                <a:uFillTx/>
                <a:latin typeface="Arial" panose="020B0604020202020204" pitchFamily="34" charset="0"/>
                <a:ea typeface="ＭＳ Ｐゴシック"/>
                <a:cs typeface="Arial" panose="020B0604020202020204" pitchFamily="34" charset="0"/>
              </a:rPr>
              <a:t>Two parameters:</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55EF90E-7161-FF68-9890-FA87E918949F}"/>
                  </a:ext>
                </a:extLst>
              </p:cNvPr>
              <p:cNvSpPr txBox="1"/>
              <p:nvPr/>
            </p:nvSpPr>
            <p:spPr>
              <a:xfrm>
                <a:off x="6663559" y="5138823"/>
                <a:ext cx="38888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𝐾</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9" name="TextBox 28">
                <a:extLst>
                  <a:ext uri="{FF2B5EF4-FFF2-40B4-BE49-F238E27FC236}">
                    <a16:creationId xmlns:a16="http://schemas.microsoft.com/office/drawing/2014/main" id="{055EF90E-7161-FF68-9890-FA87E918949F}"/>
                  </a:ext>
                </a:extLst>
              </p:cNvPr>
              <p:cNvSpPr txBox="1">
                <a:spLocks noRot="1" noChangeAspect="1" noMove="1" noResize="1" noEditPoints="1" noAdjustHandles="1" noChangeArrowheads="1" noChangeShapeType="1" noTextEdit="1"/>
              </p:cNvSpPr>
              <p:nvPr/>
            </p:nvSpPr>
            <p:spPr>
              <a:xfrm>
                <a:off x="6663559" y="5138823"/>
                <a:ext cx="388883" cy="461665"/>
              </a:xfrm>
              <a:prstGeom prst="rect">
                <a:avLst/>
              </a:prstGeom>
              <a:blipFill>
                <a:blip r:embed="rId9"/>
                <a:stretch>
                  <a:fillRect l="-3125" r="-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0B8681B-D85D-7936-D64D-1A6AAC8941DE}"/>
                  </a:ext>
                </a:extLst>
              </p:cNvPr>
              <p:cNvSpPr txBox="1"/>
              <p:nvPr/>
            </p:nvSpPr>
            <p:spPr>
              <a:xfrm>
                <a:off x="6647794" y="5722147"/>
                <a:ext cx="38888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𝑋</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30" name="TextBox 29">
                <a:extLst>
                  <a:ext uri="{FF2B5EF4-FFF2-40B4-BE49-F238E27FC236}">
                    <a16:creationId xmlns:a16="http://schemas.microsoft.com/office/drawing/2014/main" id="{10B8681B-D85D-7936-D64D-1A6AAC8941DE}"/>
                  </a:ext>
                </a:extLst>
              </p:cNvPr>
              <p:cNvSpPr txBox="1">
                <a:spLocks noRot="1" noChangeAspect="1" noMove="1" noResize="1" noEditPoints="1" noAdjustHandles="1" noChangeArrowheads="1" noChangeShapeType="1" noTextEdit="1"/>
              </p:cNvSpPr>
              <p:nvPr/>
            </p:nvSpPr>
            <p:spPr>
              <a:xfrm>
                <a:off x="6647794" y="5722147"/>
                <a:ext cx="388883" cy="461665"/>
              </a:xfrm>
              <a:prstGeom prst="rect">
                <a:avLst/>
              </a:prstGeom>
              <a:blipFill>
                <a:blip r:embed="rId10"/>
                <a:stretch>
                  <a:fillRect l="-3226" r="-16129"/>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CF3FF057-F818-1229-9C71-12019CA37560}"/>
              </a:ext>
            </a:extLst>
          </p:cNvPr>
          <p:cNvSpPr txBox="1"/>
          <p:nvPr/>
        </p:nvSpPr>
        <p:spPr>
          <a:xfrm>
            <a:off x="7181992" y="5206959"/>
            <a:ext cx="392970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Flood wave travel time in reach [s]</a:t>
            </a:r>
          </a:p>
        </p:txBody>
      </p:sp>
      <p:sp>
        <p:nvSpPr>
          <p:cNvPr id="41" name="TextBox 40">
            <a:extLst>
              <a:ext uri="{FF2B5EF4-FFF2-40B4-BE49-F238E27FC236}">
                <a16:creationId xmlns:a16="http://schemas.microsoft.com/office/drawing/2014/main" id="{58BE378B-A826-A302-3BE6-67B250BE0B5F}"/>
              </a:ext>
            </a:extLst>
          </p:cNvPr>
          <p:cNvSpPr txBox="1"/>
          <p:nvPr/>
        </p:nvSpPr>
        <p:spPr>
          <a:xfrm>
            <a:off x="7071633" y="5769263"/>
            <a:ext cx="395903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Wave attenuation (from 0 – 0.5)</a:t>
            </a:r>
          </a:p>
        </p:txBody>
      </p:sp>
    </p:spTree>
    <p:extLst>
      <p:ext uri="{BB962C8B-B14F-4D97-AF65-F5344CB8AC3E}">
        <p14:creationId xmlns:p14="http://schemas.microsoft.com/office/powerpoint/2010/main" val="1183843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C27018-2E9C-71B9-6489-E8B593E25C7F}"/>
              </a:ext>
            </a:extLst>
          </p:cNvPr>
          <p:cNvSpPr txBox="1"/>
          <p:nvPr/>
        </p:nvSpPr>
        <p:spPr>
          <a:xfrm>
            <a:off x="308113" y="119271"/>
            <a:ext cx="1168510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ea typeface="ＭＳ Ｐゴシック"/>
                <a:cs typeface="Arial" panose="020B0604020202020204" pitchFamily="34" charset="0"/>
              </a:rPr>
              <a:t>F</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or a large system of reaches (NHD), we can express the Muskingum model in terms of a large matrix equation</a:t>
            </a:r>
          </a:p>
        </p:txBody>
      </p:sp>
      <p:sp>
        <p:nvSpPr>
          <p:cNvPr id="5" name="TextBox 4">
            <a:extLst>
              <a:ext uri="{FF2B5EF4-FFF2-40B4-BE49-F238E27FC236}">
                <a16:creationId xmlns:a16="http://schemas.microsoft.com/office/drawing/2014/main" id="{61E4EB0B-4D44-DE2B-C067-35A92AC506AC}"/>
              </a:ext>
            </a:extLst>
          </p:cNvPr>
          <p:cNvSpPr txBox="1"/>
          <p:nvPr/>
        </p:nvSpPr>
        <p:spPr>
          <a:xfrm>
            <a:off x="583096" y="2669625"/>
            <a:ext cx="657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AC2"/>
                </a:solidFill>
                <a:effectLst/>
                <a:uLnTx/>
                <a:uFillTx/>
                <a:latin typeface="Arial" panose="020B0604020202020204" pitchFamily="34" charset="0"/>
                <a:ea typeface="ＭＳ Ｐゴシック"/>
                <a:cs typeface="Arial" panose="020B0604020202020204" pitchFamily="34" charset="0"/>
              </a:rPr>
              <a:t>Muskingum Method, all reaches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(state-space form):</a:t>
            </a:r>
          </a:p>
        </p:txBody>
      </p:sp>
      <p:pic>
        <p:nvPicPr>
          <p:cNvPr id="6" name="Picture 5">
            <a:extLst>
              <a:ext uri="{FF2B5EF4-FFF2-40B4-BE49-F238E27FC236}">
                <a16:creationId xmlns:a16="http://schemas.microsoft.com/office/drawing/2014/main" id="{8464DBB4-322E-1FE3-396A-FC078D790B27}"/>
              </a:ext>
            </a:extLst>
          </p:cNvPr>
          <p:cNvPicPr>
            <a:picLocks noChangeAspect="1"/>
          </p:cNvPicPr>
          <p:nvPr/>
        </p:nvPicPr>
        <p:blipFill rotWithShape="1">
          <a:blip r:embed="rId2"/>
          <a:srcRect l="9355" t="3136" b="8348"/>
          <a:stretch/>
        </p:blipFill>
        <p:spPr>
          <a:xfrm>
            <a:off x="4715031" y="4092749"/>
            <a:ext cx="1903462" cy="1849820"/>
          </a:xfrm>
          <a:prstGeom prst="rect">
            <a:avLst/>
          </a:prstGeom>
        </p:spPr>
      </p:pic>
      <p:pic>
        <p:nvPicPr>
          <p:cNvPr id="7" name="Picture 6">
            <a:extLst>
              <a:ext uri="{FF2B5EF4-FFF2-40B4-BE49-F238E27FC236}">
                <a16:creationId xmlns:a16="http://schemas.microsoft.com/office/drawing/2014/main" id="{0948BA46-A4F6-8E1D-1F62-925FA8B05368}"/>
              </a:ext>
            </a:extLst>
          </p:cNvPr>
          <p:cNvPicPr>
            <a:picLocks noChangeAspect="1"/>
          </p:cNvPicPr>
          <p:nvPr/>
        </p:nvPicPr>
        <p:blipFill rotWithShape="1">
          <a:blip r:embed="rId3"/>
          <a:srcRect l="8879" t="2925" b="7557"/>
          <a:stretch/>
        </p:blipFill>
        <p:spPr>
          <a:xfrm>
            <a:off x="1835197" y="4082238"/>
            <a:ext cx="1913546" cy="1870841"/>
          </a:xfrm>
          <a:prstGeom prst="rect">
            <a:avLst/>
          </a:prstGeom>
        </p:spPr>
      </p:pic>
      <p:sp>
        <p:nvSpPr>
          <p:cNvPr id="8" name="Google Shape;557;g25b95ce6f0b_1_35">
            <a:extLst>
              <a:ext uri="{FF2B5EF4-FFF2-40B4-BE49-F238E27FC236}">
                <a16:creationId xmlns:a16="http://schemas.microsoft.com/office/drawing/2014/main" id="{C41413C5-9866-BB74-EABF-D00C7C9BEFEC}"/>
              </a:ext>
            </a:extLst>
          </p:cNvPr>
          <p:cNvSpPr txBox="1"/>
          <p:nvPr/>
        </p:nvSpPr>
        <p:spPr>
          <a:xfrm>
            <a:off x="669235" y="4722243"/>
            <a:ext cx="710658" cy="461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200" b="1" i="0" u="none" strike="noStrike" kern="1200" cap="none" spc="0" normalizeH="0" baseline="0" noProof="0" dirty="0" err="1">
                <a:ln>
                  <a:noFill/>
                </a:ln>
                <a:solidFill>
                  <a:prstClr val="black"/>
                </a:solidFill>
                <a:effectLst/>
                <a:uLnTx/>
                <a:uFillTx/>
                <a:latin typeface="Roboto"/>
                <a:ea typeface="Roboto"/>
                <a:cs typeface="Roboto"/>
                <a:sym typeface="Roboto"/>
              </a:rPr>
              <a:t>x</a:t>
            </a:r>
            <a:r>
              <a:rPr kumimoji="0" lang="en" sz="2200" b="1" i="0" u="none" strike="noStrike" kern="1200" cap="none" spc="0" normalizeH="0" baseline="30000" noProof="0" dirty="0" err="1">
                <a:ln>
                  <a:noFill/>
                </a:ln>
                <a:solidFill>
                  <a:prstClr val="black"/>
                </a:solidFill>
                <a:effectLst/>
                <a:uLnTx/>
                <a:uFillTx/>
                <a:latin typeface="Roboto"/>
                <a:ea typeface="Roboto"/>
                <a:cs typeface="Roboto"/>
                <a:sym typeface="Roboto"/>
              </a:rPr>
              <a:t>t</a:t>
            </a:r>
            <a:r>
              <a:rPr kumimoji="0" lang="en" sz="2200" b="1" i="0" u="none" strike="noStrike" kern="1200" cap="none" spc="0" normalizeH="0" baseline="30000" noProof="0" dirty="0">
                <a:ln>
                  <a:noFill/>
                </a:ln>
                <a:solidFill>
                  <a:prstClr val="black"/>
                </a:solidFill>
                <a:effectLst/>
                <a:uLnTx/>
                <a:uFillTx/>
                <a:latin typeface="Roboto"/>
                <a:ea typeface="Roboto"/>
                <a:cs typeface="Roboto"/>
                <a:sym typeface="Roboto"/>
              </a:rPr>
              <a:t>+</a:t>
            </a:r>
            <a:r>
              <a:rPr kumimoji="0" lang="el-GR" sz="2200" b="1" i="0" u="none" strike="noStrike" kern="1200" cap="none" spc="0" normalizeH="0" baseline="30000" noProof="0" dirty="0">
                <a:ln>
                  <a:noFill/>
                </a:ln>
                <a:solidFill>
                  <a:prstClr val="black"/>
                </a:solidFill>
                <a:effectLst/>
                <a:uLnTx/>
                <a:uFillTx/>
                <a:latin typeface="Roboto"/>
                <a:ea typeface="Roboto"/>
                <a:cs typeface="Roboto"/>
                <a:sym typeface="Roboto"/>
              </a:rPr>
              <a:t>Δ</a:t>
            </a:r>
            <a:r>
              <a:rPr kumimoji="0" lang="en-US" sz="2200" b="1" i="0" u="none" strike="noStrike" kern="1200" cap="none" spc="0" normalizeH="0" baseline="30000" noProof="0" dirty="0">
                <a:ln>
                  <a:noFill/>
                </a:ln>
                <a:solidFill>
                  <a:prstClr val="black"/>
                </a:solidFill>
                <a:effectLst/>
                <a:uLnTx/>
                <a:uFillTx/>
                <a:latin typeface="Roboto"/>
                <a:ea typeface="Roboto"/>
                <a:cs typeface="Roboto"/>
                <a:sym typeface="Roboto"/>
              </a:rPr>
              <a:t>t</a:t>
            </a:r>
            <a:endParaRPr kumimoji="0" sz="2200" b="1" i="0" u="none" strike="noStrike" kern="1200" cap="none" spc="0" normalizeH="0" baseline="30000" noProof="0" dirty="0">
              <a:ln>
                <a:noFill/>
              </a:ln>
              <a:solidFill>
                <a:prstClr val="black"/>
              </a:solidFill>
              <a:effectLst/>
              <a:uLnTx/>
              <a:uFillTx/>
              <a:latin typeface="Roboto"/>
              <a:ea typeface="Roboto"/>
              <a:cs typeface="Roboto"/>
              <a:sym typeface="Roboto"/>
            </a:endParaRPr>
          </a:p>
        </p:txBody>
      </p:sp>
      <p:sp>
        <p:nvSpPr>
          <p:cNvPr id="9" name="Google Shape;558;g25b95ce6f0b_1_35">
            <a:extLst>
              <a:ext uri="{FF2B5EF4-FFF2-40B4-BE49-F238E27FC236}">
                <a16:creationId xmlns:a16="http://schemas.microsoft.com/office/drawing/2014/main" id="{5FE2715C-7A59-CFE8-6136-3910F72AA352}"/>
              </a:ext>
            </a:extLst>
          </p:cNvPr>
          <p:cNvSpPr txBox="1"/>
          <p:nvPr/>
        </p:nvSpPr>
        <p:spPr>
          <a:xfrm>
            <a:off x="3808481" y="4690618"/>
            <a:ext cx="669600" cy="461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200" b="1" i="0" u="none" strike="noStrike" kern="1200" cap="none" spc="0" normalizeH="0" baseline="0" noProof="0" dirty="0">
                <a:ln>
                  <a:noFill/>
                </a:ln>
                <a:solidFill>
                  <a:prstClr val="black"/>
                </a:solidFill>
                <a:effectLst/>
                <a:uLnTx/>
                <a:uFillTx/>
                <a:latin typeface="Roboto"/>
                <a:ea typeface="Roboto"/>
                <a:cs typeface="Roboto"/>
                <a:sym typeface="Roboto"/>
              </a:rPr>
              <a:t>x</a:t>
            </a:r>
            <a:r>
              <a:rPr kumimoji="0" lang="en" sz="2200" b="1" i="0" u="none" strike="noStrike" kern="1200" cap="none" spc="0" normalizeH="0" baseline="30000" noProof="0" dirty="0">
                <a:ln>
                  <a:noFill/>
                </a:ln>
                <a:solidFill>
                  <a:prstClr val="black"/>
                </a:solidFill>
                <a:effectLst/>
                <a:uLnTx/>
                <a:uFillTx/>
                <a:latin typeface="Roboto"/>
                <a:ea typeface="Roboto"/>
                <a:cs typeface="Roboto"/>
                <a:sym typeface="Roboto"/>
              </a:rPr>
              <a:t>t</a:t>
            </a:r>
            <a:endParaRPr kumimoji="0" sz="2200" b="1" i="0" u="none" strike="noStrike" kern="1200" cap="none" spc="0" normalizeH="0" baseline="30000" noProof="0" dirty="0">
              <a:ln>
                <a:noFill/>
              </a:ln>
              <a:solidFill>
                <a:prstClr val="black"/>
              </a:solidFill>
              <a:effectLst/>
              <a:uLnTx/>
              <a:uFillTx/>
              <a:latin typeface="Roboto"/>
              <a:ea typeface="Roboto"/>
              <a:cs typeface="Roboto"/>
              <a:sym typeface="Roboto"/>
            </a:endParaRPr>
          </a:p>
        </p:txBody>
      </p:sp>
      <p:sp>
        <p:nvSpPr>
          <p:cNvPr id="10" name="Google Shape;559;g25b95ce6f0b_1_35">
            <a:extLst>
              <a:ext uri="{FF2B5EF4-FFF2-40B4-BE49-F238E27FC236}">
                <a16:creationId xmlns:a16="http://schemas.microsoft.com/office/drawing/2014/main" id="{4834AC46-3530-E06C-C95F-2147D3EF652E}"/>
              </a:ext>
            </a:extLst>
          </p:cNvPr>
          <p:cNvSpPr txBox="1"/>
          <p:nvPr/>
        </p:nvSpPr>
        <p:spPr>
          <a:xfrm>
            <a:off x="6601881" y="4690618"/>
            <a:ext cx="669600" cy="461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200" b="1" i="0" u="none" strike="noStrike" kern="1200" cap="none" spc="0" normalizeH="0" baseline="0" noProof="0" dirty="0">
                <a:ln>
                  <a:noFill/>
                </a:ln>
                <a:solidFill>
                  <a:prstClr val="black"/>
                </a:solidFill>
                <a:effectLst/>
                <a:uLnTx/>
                <a:uFillTx/>
                <a:latin typeface="Roboto"/>
                <a:ea typeface="Roboto"/>
                <a:cs typeface="Roboto"/>
                <a:sym typeface="Roboto"/>
              </a:rPr>
              <a:t>u</a:t>
            </a:r>
            <a:r>
              <a:rPr kumimoji="0" lang="en" sz="2200" b="1" i="0" u="none" strike="noStrike" kern="1200" cap="none" spc="0" normalizeH="0" baseline="30000" noProof="0" dirty="0">
                <a:ln>
                  <a:noFill/>
                </a:ln>
                <a:solidFill>
                  <a:prstClr val="black"/>
                </a:solidFill>
                <a:effectLst/>
                <a:uLnTx/>
                <a:uFillTx/>
                <a:latin typeface="Roboto"/>
                <a:ea typeface="Roboto"/>
                <a:cs typeface="Roboto"/>
                <a:sym typeface="Roboto"/>
              </a:rPr>
              <a:t>t</a:t>
            </a:r>
            <a:endParaRPr kumimoji="0" sz="2200" b="1" i="0" u="none" strike="noStrike" kern="1200" cap="none" spc="0" normalizeH="0" baseline="30000" noProof="0" dirty="0">
              <a:ln>
                <a:noFill/>
              </a:ln>
              <a:solidFill>
                <a:prstClr val="black"/>
              </a:solidFill>
              <a:effectLst/>
              <a:uLnTx/>
              <a:uFillTx/>
              <a:latin typeface="Roboto"/>
              <a:ea typeface="Roboto"/>
              <a:cs typeface="Roboto"/>
              <a:sym typeface="Roboto"/>
            </a:endParaRPr>
          </a:p>
        </p:txBody>
      </p:sp>
      <p:sp>
        <p:nvSpPr>
          <p:cNvPr id="11" name="Google Shape;560;g25b95ce6f0b_1_35">
            <a:extLst>
              <a:ext uri="{FF2B5EF4-FFF2-40B4-BE49-F238E27FC236}">
                <a16:creationId xmlns:a16="http://schemas.microsoft.com/office/drawing/2014/main" id="{53879EF6-793F-8FF5-7A90-4F5175FDA3E9}"/>
              </a:ext>
            </a:extLst>
          </p:cNvPr>
          <p:cNvSpPr txBox="1"/>
          <p:nvPr/>
        </p:nvSpPr>
        <p:spPr>
          <a:xfrm>
            <a:off x="3119694" y="4766818"/>
            <a:ext cx="342300" cy="461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200" b="1" i="0" u="none" strike="noStrike" kern="1200" cap="none" spc="0" normalizeH="0" baseline="0" noProof="0" dirty="0">
                <a:ln>
                  <a:noFill/>
                </a:ln>
                <a:solidFill>
                  <a:prstClr val="white"/>
                </a:solidFill>
                <a:effectLst/>
                <a:uLnTx/>
                <a:uFillTx/>
                <a:latin typeface="Roboto"/>
                <a:ea typeface="Roboto"/>
                <a:cs typeface="Roboto"/>
                <a:sym typeface="Roboto"/>
              </a:rPr>
              <a:t>A</a:t>
            </a:r>
            <a:endParaRPr kumimoji="0" sz="2200" b="1" i="0" u="none" strike="noStrike" kern="1200" cap="none" spc="0" normalizeH="0" baseline="30000" noProof="0" dirty="0">
              <a:ln>
                <a:noFill/>
              </a:ln>
              <a:solidFill>
                <a:prstClr val="white"/>
              </a:solidFill>
              <a:effectLst/>
              <a:uLnTx/>
              <a:uFillTx/>
              <a:latin typeface="Roboto"/>
              <a:ea typeface="Roboto"/>
              <a:cs typeface="Roboto"/>
              <a:sym typeface="Roboto"/>
            </a:endParaRPr>
          </a:p>
        </p:txBody>
      </p:sp>
      <p:sp>
        <p:nvSpPr>
          <p:cNvPr id="12" name="Google Shape;561;g25b95ce6f0b_1_35">
            <a:extLst>
              <a:ext uri="{FF2B5EF4-FFF2-40B4-BE49-F238E27FC236}">
                <a16:creationId xmlns:a16="http://schemas.microsoft.com/office/drawing/2014/main" id="{5BF95F99-6E85-CD7B-5680-473FDA461B5F}"/>
              </a:ext>
            </a:extLst>
          </p:cNvPr>
          <p:cNvSpPr txBox="1"/>
          <p:nvPr/>
        </p:nvSpPr>
        <p:spPr>
          <a:xfrm>
            <a:off x="6046387" y="4754593"/>
            <a:ext cx="342300" cy="461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200" b="1" i="0" u="none" strike="noStrike" kern="1200" cap="none" spc="0" normalizeH="0" baseline="0" noProof="0" dirty="0">
                <a:ln>
                  <a:noFill/>
                </a:ln>
                <a:solidFill>
                  <a:prstClr val="white"/>
                </a:solidFill>
                <a:effectLst/>
                <a:uLnTx/>
                <a:uFillTx/>
                <a:latin typeface="Roboto"/>
                <a:ea typeface="Roboto"/>
                <a:cs typeface="Roboto"/>
                <a:sym typeface="Roboto"/>
              </a:rPr>
              <a:t>B</a:t>
            </a:r>
            <a:endParaRPr kumimoji="0" sz="2200" b="1" i="0" u="none" strike="noStrike" kern="1200" cap="none" spc="0" normalizeH="0" baseline="30000" noProof="0" dirty="0">
              <a:ln>
                <a:noFill/>
              </a:ln>
              <a:solidFill>
                <a:prstClr val="white"/>
              </a:solidFill>
              <a:effectLst/>
              <a:uLnTx/>
              <a:uFillTx/>
              <a:latin typeface="Roboto"/>
              <a:ea typeface="Roboto"/>
              <a:cs typeface="Roboto"/>
              <a:sym typeface="Roboto"/>
            </a:endParaRPr>
          </a:p>
        </p:txBody>
      </p:sp>
      <p:sp>
        <p:nvSpPr>
          <p:cNvPr id="13" name="Google Shape;562;g25b95ce6f0b_1_35">
            <a:extLst>
              <a:ext uri="{FF2B5EF4-FFF2-40B4-BE49-F238E27FC236}">
                <a16:creationId xmlns:a16="http://schemas.microsoft.com/office/drawing/2014/main" id="{6E775741-777C-396D-DF6E-CDF37DB8ABCE}"/>
              </a:ext>
            </a:extLst>
          </p:cNvPr>
          <p:cNvSpPr/>
          <p:nvPr/>
        </p:nvSpPr>
        <p:spPr>
          <a:xfrm>
            <a:off x="681131" y="4111693"/>
            <a:ext cx="122400" cy="1811400"/>
          </a:xfrm>
          <a:prstGeom prst="leftBracket">
            <a:avLst>
              <a:gd name="adj" fmla="val 0"/>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4" name="Google Shape;563;g25b95ce6f0b_1_35">
            <a:extLst>
              <a:ext uri="{FF2B5EF4-FFF2-40B4-BE49-F238E27FC236}">
                <a16:creationId xmlns:a16="http://schemas.microsoft.com/office/drawing/2014/main" id="{674B6180-777B-A987-6C4C-49BEF186D0A8}"/>
              </a:ext>
            </a:extLst>
          </p:cNvPr>
          <p:cNvSpPr/>
          <p:nvPr/>
        </p:nvSpPr>
        <p:spPr>
          <a:xfrm flipH="1">
            <a:off x="1182018" y="4111693"/>
            <a:ext cx="122400" cy="1811400"/>
          </a:xfrm>
          <a:prstGeom prst="leftBracket">
            <a:avLst>
              <a:gd name="adj" fmla="val 0"/>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5" name="Google Shape;564;g25b95ce6f0b_1_35">
            <a:extLst>
              <a:ext uri="{FF2B5EF4-FFF2-40B4-BE49-F238E27FC236}">
                <a16:creationId xmlns:a16="http://schemas.microsoft.com/office/drawing/2014/main" id="{50059696-5C20-D926-8FDB-B81E2A11CB2C}"/>
              </a:ext>
            </a:extLst>
          </p:cNvPr>
          <p:cNvSpPr/>
          <p:nvPr/>
        </p:nvSpPr>
        <p:spPr>
          <a:xfrm>
            <a:off x="3800943" y="4123918"/>
            <a:ext cx="82200" cy="1811400"/>
          </a:xfrm>
          <a:prstGeom prst="leftBracket">
            <a:avLst>
              <a:gd name="adj" fmla="val 0"/>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6" name="Google Shape;565;g25b95ce6f0b_1_35">
            <a:extLst>
              <a:ext uri="{FF2B5EF4-FFF2-40B4-BE49-F238E27FC236}">
                <a16:creationId xmlns:a16="http://schemas.microsoft.com/office/drawing/2014/main" id="{686D836F-0239-4E08-94A9-4804C7431438}"/>
              </a:ext>
            </a:extLst>
          </p:cNvPr>
          <p:cNvSpPr/>
          <p:nvPr/>
        </p:nvSpPr>
        <p:spPr>
          <a:xfrm flipH="1">
            <a:off x="4170968" y="4123993"/>
            <a:ext cx="82200" cy="1811400"/>
          </a:xfrm>
          <a:prstGeom prst="leftBracket">
            <a:avLst>
              <a:gd name="adj" fmla="val 0"/>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7" name="Google Shape;566;g25b95ce6f0b_1_35">
            <a:extLst>
              <a:ext uri="{FF2B5EF4-FFF2-40B4-BE49-F238E27FC236}">
                <a16:creationId xmlns:a16="http://schemas.microsoft.com/office/drawing/2014/main" id="{6E9BA094-4D50-92E1-ECF4-C4C8860BB71E}"/>
              </a:ext>
            </a:extLst>
          </p:cNvPr>
          <p:cNvSpPr/>
          <p:nvPr/>
        </p:nvSpPr>
        <p:spPr>
          <a:xfrm flipH="1">
            <a:off x="6866793" y="4123918"/>
            <a:ext cx="122400" cy="1811400"/>
          </a:xfrm>
          <a:prstGeom prst="leftBracket">
            <a:avLst>
              <a:gd name="adj" fmla="val 0"/>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8" name="Google Shape;567;g25b95ce6f0b_1_35">
            <a:extLst>
              <a:ext uri="{FF2B5EF4-FFF2-40B4-BE49-F238E27FC236}">
                <a16:creationId xmlns:a16="http://schemas.microsoft.com/office/drawing/2014/main" id="{66718BE8-7536-C864-F92F-71EEB8BBFF3A}"/>
              </a:ext>
            </a:extLst>
          </p:cNvPr>
          <p:cNvSpPr/>
          <p:nvPr/>
        </p:nvSpPr>
        <p:spPr>
          <a:xfrm>
            <a:off x="6644593" y="4123918"/>
            <a:ext cx="122400" cy="1811400"/>
          </a:xfrm>
          <a:prstGeom prst="leftBracket">
            <a:avLst>
              <a:gd name="adj" fmla="val 0"/>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ＭＳ Ｐゴシック"/>
              <a:cs typeface="+mn-cs"/>
            </a:endParaRPr>
          </a:p>
        </p:txBody>
      </p:sp>
      <p:pic>
        <p:nvPicPr>
          <p:cNvPr id="19" name="Picture 18">
            <a:extLst>
              <a:ext uri="{FF2B5EF4-FFF2-40B4-BE49-F238E27FC236}">
                <a16:creationId xmlns:a16="http://schemas.microsoft.com/office/drawing/2014/main" id="{112F90B2-7842-DE30-D5D3-5C87375C8F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4477" y="1355177"/>
            <a:ext cx="4563234" cy="4215305"/>
          </a:xfrm>
          <a:prstGeom prst="rect">
            <a:avLst/>
          </a:prstGeom>
          <a:ln w="12700">
            <a:solidFill>
              <a:schemeClr val="tx1"/>
            </a:solidFill>
          </a:ln>
        </p:spPr>
      </p:pic>
      <p:sp>
        <p:nvSpPr>
          <p:cNvPr id="30" name="Google Shape;561;g25b95ce6f0b_1_35">
            <a:extLst>
              <a:ext uri="{FF2B5EF4-FFF2-40B4-BE49-F238E27FC236}">
                <a16:creationId xmlns:a16="http://schemas.microsoft.com/office/drawing/2014/main" id="{D6C993CD-60E5-F970-5CC9-FA7B5050DDD6}"/>
              </a:ext>
            </a:extLst>
          </p:cNvPr>
          <p:cNvSpPr txBox="1"/>
          <p:nvPr/>
        </p:nvSpPr>
        <p:spPr>
          <a:xfrm>
            <a:off x="4243862" y="4560151"/>
            <a:ext cx="586784" cy="81486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4400" b="0" i="0" u="none" strike="noStrike" kern="1200" cap="none" spc="0" normalizeH="0" baseline="0" noProof="0" dirty="0">
                <a:ln>
                  <a:noFill/>
                </a:ln>
                <a:solidFill>
                  <a:prstClr val="black"/>
                </a:solidFill>
                <a:effectLst/>
                <a:uLnTx/>
                <a:uFillTx/>
                <a:latin typeface="Arial"/>
                <a:ea typeface="Roboto"/>
                <a:cs typeface="Roboto"/>
                <a:sym typeface="Roboto"/>
              </a:rPr>
              <a:t>+</a:t>
            </a:r>
            <a:endParaRPr kumimoji="0" sz="4400" b="0" i="0" u="none" strike="noStrike" kern="1200" cap="none" spc="0" normalizeH="0" baseline="30000" noProof="0" dirty="0">
              <a:ln>
                <a:noFill/>
              </a:ln>
              <a:solidFill>
                <a:prstClr val="black"/>
              </a:solidFill>
              <a:effectLst/>
              <a:uLnTx/>
              <a:uFillTx/>
              <a:latin typeface="Arial"/>
              <a:ea typeface="Roboto"/>
              <a:cs typeface="Roboto"/>
              <a:sym typeface="Roboto"/>
            </a:endParaRPr>
          </a:p>
        </p:txBody>
      </p:sp>
      <p:sp>
        <p:nvSpPr>
          <p:cNvPr id="31" name="Google Shape;561;g25b95ce6f0b_1_35">
            <a:extLst>
              <a:ext uri="{FF2B5EF4-FFF2-40B4-BE49-F238E27FC236}">
                <a16:creationId xmlns:a16="http://schemas.microsoft.com/office/drawing/2014/main" id="{4BEE3883-9373-D8EC-B376-38F5909E15B6}"/>
              </a:ext>
            </a:extLst>
          </p:cNvPr>
          <p:cNvSpPr txBox="1"/>
          <p:nvPr/>
        </p:nvSpPr>
        <p:spPr>
          <a:xfrm>
            <a:off x="1306221" y="4607447"/>
            <a:ext cx="586784" cy="81486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4400" b="0" i="0" u="none" strike="noStrike" kern="1200" cap="none" spc="0" normalizeH="0" baseline="0" noProof="0" dirty="0">
                <a:ln>
                  <a:noFill/>
                </a:ln>
                <a:solidFill>
                  <a:prstClr val="black"/>
                </a:solidFill>
                <a:effectLst/>
                <a:uLnTx/>
                <a:uFillTx/>
                <a:latin typeface="Arial"/>
                <a:ea typeface="Roboto"/>
                <a:cs typeface="Roboto"/>
                <a:sym typeface="Roboto"/>
              </a:rPr>
              <a:t>=</a:t>
            </a:r>
            <a:endParaRPr kumimoji="0" sz="4400" b="0" i="0" u="none" strike="noStrike" kern="1200" cap="none" spc="0" normalizeH="0" baseline="30000" noProof="0" dirty="0">
              <a:ln>
                <a:noFill/>
              </a:ln>
              <a:solidFill>
                <a:prstClr val="black"/>
              </a:solidFill>
              <a:effectLst/>
              <a:uLnTx/>
              <a:uFillTx/>
              <a:latin typeface="Arial"/>
              <a:ea typeface="Roboto"/>
              <a:cs typeface="Roboto"/>
              <a:sym typeface="Roboto"/>
            </a:endParaRPr>
          </a:p>
        </p:txBody>
      </p:sp>
      <p:cxnSp>
        <p:nvCxnSpPr>
          <p:cNvPr id="32" name="Straight Arrow Connector 31">
            <a:extLst>
              <a:ext uri="{FF2B5EF4-FFF2-40B4-BE49-F238E27FC236}">
                <a16:creationId xmlns:a16="http://schemas.microsoft.com/office/drawing/2014/main" id="{1603EA0D-93D4-158A-F5D4-ACBD9018809B}"/>
              </a:ext>
            </a:extLst>
          </p:cNvPr>
          <p:cNvCxnSpPr>
            <a:cxnSpLocks/>
          </p:cNvCxnSpPr>
          <p:nvPr/>
        </p:nvCxnSpPr>
        <p:spPr bwMode="auto">
          <a:xfrm flipV="1">
            <a:off x="7165464" y="4359965"/>
            <a:ext cx="1209910" cy="641016"/>
          </a:xfrm>
          <a:prstGeom prst="straightConnector1">
            <a:avLst/>
          </a:prstGeom>
          <a:noFill/>
          <a:ln w="28575" cap="flat" cmpd="sng" algn="ctr">
            <a:solidFill>
              <a:srgbClr val="FF0000"/>
            </a:solidFill>
            <a:prstDash val="solid"/>
            <a:round/>
            <a:headEnd type="none" w="med" len="med"/>
            <a:tailEnd type="arrow" w="med" len="med"/>
          </a:ln>
          <a:effectLst/>
        </p:spPr>
      </p:cxnSp>
      <p:sp>
        <p:nvSpPr>
          <p:cNvPr id="33" name="TextBox 32">
            <a:extLst>
              <a:ext uri="{FF2B5EF4-FFF2-40B4-BE49-F238E27FC236}">
                <a16:creationId xmlns:a16="http://schemas.microsoft.com/office/drawing/2014/main" id="{8243C643-AD18-6944-FFF7-55129263996B}"/>
              </a:ext>
            </a:extLst>
          </p:cNvPr>
          <p:cNvSpPr txBox="1"/>
          <p:nvPr/>
        </p:nvSpPr>
        <p:spPr>
          <a:xfrm>
            <a:off x="8902030" y="1398217"/>
            <a:ext cx="549714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State-space simulation</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3D95F117-F21A-2F7B-2894-7C5567421132}"/>
                  </a:ext>
                </a:extLst>
              </p:cNvPr>
              <p:cNvSpPr txBox="1"/>
              <p:nvPr/>
            </p:nvSpPr>
            <p:spPr>
              <a:xfrm>
                <a:off x="1974573" y="3293166"/>
                <a:ext cx="3132909" cy="4420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sz="2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𝐱</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p>
                        <m:sSup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8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𝐮</m:t>
                          </m:r>
                        </m:e>
                        <m:sup>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p>
                    </m:oMath>
                  </m:oMathPara>
                </a14:m>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36" name="TextBox 35">
                <a:extLst>
                  <a:ext uri="{FF2B5EF4-FFF2-40B4-BE49-F238E27FC236}">
                    <a16:creationId xmlns:a16="http://schemas.microsoft.com/office/drawing/2014/main" id="{3D95F117-F21A-2F7B-2894-7C5567421132}"/>
                  </a:ext>
                </a:extLst>
              </p:cNvPr>
              <p:cNvSpPr txBox="1">
                <a:spLocks noRot="1" noChangeAspect="1" noMove="1" noResize="1" noEditPoints="1" noAdjustHandles="1" noChangeArrowheads="1" noChangeShapeType="1" noTextEdit="1"/>
              </p:cNvSpPr>
              <p:nvPr/>
            </p:nvSpPr>
            <p:spPr>
              <a:xfrm>
                <a:off x="1974573" y="3293166"/>
                <a:ext cx="3132909" cy="442044"/>
              </a:xfrm>
              <a:prstGeom prst="rect">
                <a:avLst/>
              </a:prstGeom>
              <a:blipFill>
                <a:blip r:embed="rId5"/>
                <a:stretch>
                  <a:fillRect l="-1210" t="-5556"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8199D66E-1612-E3BC-795B-450B1754870D}"/>
                  </a:ext>
                </a:extLst>
              </p:cNvPr>
              <p:cNvSpPr txBox="1"/>
              <p:nvPr/>
            </p:nvSpPr>
            <p:spPr>
              <a:xfrm>
                <a:off x="768625" y="1934818"/>
                <a:ext cx="5910469" cy="4437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Sub>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𝛽</m:t>
                      </m:r>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𝜒</m:t>
                      </m:r>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𝑞</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sub>
                      </m:sSub>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38" name="TextBox 37">
                <a:extLst>
                  <a:ext uri="{FF2B5EF4-FFF2-40B4-BE49-F238E27FC236}">
                    <a16:creationId xmlns:a16="http://schemas.microsoft.com/office/drawing/2014/main" id="{8199D66E-1612-E3BC-795B-450B1754870D}"/>
                  </a:ext>
                </a:extLst>
              </p:cNvPr>
              <p:cNvSpPr txBox="1">
                <a:spLocks noRot="1" noChangeAspect="1" noMove="1" noResize="1" noEditPoints="1" noAdjustHandles="1" noChangeArrowheads="1" noChangeShapeType="1" noTextEdit="1"/>
              </p:cNvSpPr>
              <p:nvPr/>
            </p:nvSpPr>
            <p:spPr>
              <a:xfrm>
                <a:off x="768625" y="1934818"/>
                <a:ext cx="5910469" cy="443711"/>
              </a:xfrm>
              <a:prstGeom prst="rect">
                <a:avLst/>
              </a:prstGeom>
              <a:blipFill>
                <a:blip r:embed="rId6"/>
                <a:stretch>
                  <a:fillRect b="-19444"/>
                </a:stretch>
              </a:blipFill>
            </p:spPr>
            <p:txBody>
              <a:bodyPr/>
              <a:lstStyle/>
              <a:p>
                <a:r>
                  <a:rPr lang="en-US">
                    <a:noFill/>
                  </a:rPr>
                  <a:t> </a:t>
                </a:r>
              </a:p>
            </p:txBody>
          </p:sp>
        </mc:Fallback>
      </mc:AlternateContent>
      <p:sp>
        <p:nvSpPr>
          <p:cNvPr id="39" name="TextBox 38">
            <a:extLst>
              <a:ext uri="{FF2B5EF4-FFF2-40B4-BE49-F238E27FC236}">
                <a16:creationId xmlns:a16="http://schemas.microsoft.com/office/drawing/2014/main" id="{DAD6455C-8359-1321-B7CF-68E5FFC273D2}"/>
              </a:ext>
            </a:extLst>
          </p:cNvPr>
          <p:cNvSpPr txBox="1"/>
          <p:nvPr/>
        </p:nvSpPr>
        <p:spPr>
          <a:xfrm>
            <a:off x="563217" y="1324529"/>
            <a:ext cx="65730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AC2"/>
                </a:solidFill>
                <a:effectLst/>
                <a:uLnTx/>
                <a:uFillTx/>
                <a:latin typeface="Arial" panose="020B0604020202020204" pitchFamily="34" charset="0"/>
                <a:ea typeface="ＭＳ Ｐゴシック"/>
                <a:cs typeface="Arial" panose="020B0604020202020204" pitchFamily="34" charset="0"/>
              </a:rPr>
              <a:t>Muskingum Method, single reach:</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p:txBody>
      </p:sp>
      <p:sp>
        <p:nvSpPr>
          <p:cNvPr id="2" name="TextBox 1">
            <a:extLst>
              <a:ext uri="{FF2B5EF4-FFF2-40B4-BE49-F238E27FC236}">
                <a16:creationId xmlns:a16="http://schemas.microsoft.com/office/drawing/2014/main" id="{8F0F49EF-0420-1375-37B3-123015DE6CBE}"/>
              </a:ext>
            </a:extLst>
          </p:cNvPr>
          <p:cNvSpPr txBox="1"/>
          <p:nvPr/>
        </p:nvSpPr>
        <p:spPr>
          <a:xfrm>
            <a:off x="655982" y="6227833"/>
            <a:ext cx="99689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AC2"/>
                </a:solidFill>
                <a:effectLst/>
                <a:uLnTx/>
                <a:uFillTx/>
                <a:latin typeface="Arial" panose="020B0604020202020204" pitchFamily="34" charset="0"/>
                <a:ea typeface="ＭＳ Ｐゴシック"/>
                <a:cs typeface="Arial" panose="020B0604020202020204" pitchFamily="34" charset="0"/>
              </a:rPr>
              <a:t>Muskingum model is forced by runoff inputs from National Water Model </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763417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FA7CFB-EF8F-ADB1-55C9-58D443937891}"/>
              </a:ext>
            </a:extLst>
          </p:cNvPr>
          <p:cNvPicPr>
            <a:picLocks noChangeAspect="1"/>
          </p:cNvPicPr>
          <p:nvPr/>
        </p:nvPicPr>
        <p:blipFill>
          <a:blip r:embed="rId2"/>
          <a:stretch>
            <a:fillRect/>
          </a:stretch>
        </p:blipFill>
        <p:spPr>
          <a:xfrm>
            <a:off x="2236694" y="298440"/>
            <a:ext cx="6490447" cy="6545922"/>
          </a:xfrm>
          <a:prstGeom prst="rect">
            <a:avLst/>
          </a:prstGeom>
        </p:spPr>
      </p:pic>
      <p:sp>
        <p:nvSpPr>
          <p:cNvPr id="5" name="TextBox 4">
            <a:extLst>
              <a:ext uri="{FF2B5EF4-FFF2-40B4-BE49-F238E27FC236}">
                <a16:creationId xmlns:a16="http://schemas.microsoft.com/office/drawing/2014/main" id="{9D431928-6D8E-E641-7DC3-ADAD53471138}"/>
              </a:ext>
            </a:extLst>
          </p:cNvPr>
          <p:cNvSpPr txBox="1"/>
          <p:nvPr/>
        </p:nvSpPr>
        <p:spPr>
          <a:xfrm>
            <a:off x="308113" y="119271"/>
            <a:ext cx="1175621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The result is a fast model that simulates 18-hour discharge forecasts for all of Texas in less than 3 seconds</a:t>
            </a:r>
          </a:p>
        </p:txBody>
      </p:sp>
    </p:spTree>
    <p:extLst>
      <p:ext uri="{BB962C8B-B14F-4D97-AF65-F5344CB8AC3E}">
        <p14:creationId xmlns:p14="http://schemas.microsoft.com/office/powerpoint/2010/main" val="4229445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E33F2-3691-6F3F-243C-44B7CD0CBD8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50EAE8-3A8C-7D0E-B50A-65F78586B532}"/>
              </a:ext>
            </a:extLst>
          </p:cNvPr>
          <p:cNvSpPr txBox="1"/>
          <p:nvPr/>
        </p:nvSpPr>
        <p:spPr>
          <a:xfrm>
            <a:off x="126332" y="136435"/>
            <a:ext cx="11939336" cy="646331"/>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Arial" panose="020B0604020202020204" pitchFamily="34" charset="0"/>
                <a:cs typeface="Arial" panose="020B0604020202020204" pitchFamily="34" charset="0"/>
              </a:rPr>
              <a:t>FAST routing code available via GitHub</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descr="A screenshot of a computer&#10;&#10;AI-generated content may be incorrect.">
            <a:extLst>
              <a:ext uri="{FF2B5EF4-FFF2-40B4-BE49-F238E27FC236}">
                <a16:creationId xmlns:a16="http://schemas.microsoft.com/office/drawing/2014/main" id="{984376F8-8F23-D09A-FD60-E5419F65FE7B}"/>
              </a:ext>
            </a:extLst>
          </p:cNvPr>
          <p:cNvPicPr>
            <a:picLocks noChangeAspect="1"/>
          </p:cNvPicPr>
          <p:nvPr/>
        </p:nvPicPr>
        <p:blipFill>
          <a:blip r:embed="rId2"/>
          <a:stretch>
            <a:fillRect/>
          </a:stretch>
        </p:blipFill>
        <p:spPr>
          <a:xfrm>
            <a:off x="1517058" y="1032438"/>
            <a:ext cx="9157884" cy="5597419"/>
          </a:xfrm>
          <a:prstGeom prst="rect">
            <a:avLst/>
          </a:prstGeom>
        </p:spPr>
      </p:pic>
    </p:spTree>
    <p:extLst>
      <p:ext uri="{BB962C8B-B14F-4D97-AF65-F5344CB8AC3E}">
        <p14:creationId xmlns:p14="http://schemas.microsoft.com/office/powerpoint/2010/main" val="1888265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E3F38-9BF4-998A-6F39-07C3AB3B9D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B441993-DBB5-51E5-9982-D097F1AC81E0}"/>
              </a:ext>
            </a:extLst>
          </p:cNvPr>
          <p:cNvSpPr txBox="1"/>
          <p:nvPr/>
        </p:nvSpPr>
        <p:spPr>
          <a:xfrm>
            <a:off x="776321" y="1575896"/>
            <a:ext cx="10302804" cy="4031873"/>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Are backwater effects important or is it possible to use a unidirectional model?</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Is it important to represent nonlinearities in wave behavior?</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indent="-742950">
              <a:buFont typeface="+mj-lt"/>
              <a:buAutoNum type="arabicPeriod"/>
              <a:defRPr/>
            </a:pPr>
            <a:r>
              <a:rPr lang="en-US" sz="3200" dirty="0">
                <a:latin typeface="Arial" panose="020B0604020202020204" pitchFamily="34" charset="0"/>
                <a:cs typeface="Arial" panose="020B0604020202020204" pitchFamily="34" charset="0"/>
              </a:rPr>
              <a:t>What is the size of your model domain and how quickly do you need the model to run?</a:t>
            </a:r>
          </a:p>
        </p:txBody>
      </p:sp>
      <p:sp>
        <p:nvSpPr>
          <p:cNvPr id="5" name="TextBox 4">
            <a:extLst>
              <a:ext uri="{FF2B5EF4-FFF2-40B4-BE49-F238E27FC236}">
                <a16:creationId xmlns:a16="http://schemas.microsoft.com/office/drawing/2014/main" id="{72A127A1-6C69-CE1D-7DB0-E9EBB9273EA2}"/>
              </a:ext>
            </a:extLst>
          </p:cNvPr>
          <p:cNvSpPr txBox="1"/>
          <p:nvPr/>
        </p:nvSpPr>
        <p:spPr>
          <a:xfrm>
            <a:off x="334503" y="146409"/>
            <a:ext cx="118574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Choosing a routing model:</a:t>
            </a:r>
          </a:p>
        </p:txBody>
      </p:sp>
    </p:spTree>
    <p:extLst>
      <p:ext uri="{BB962C8B-B14F-4D97-AF65-F5344CB8AC3E}">
        <p14:creationId xmlns:p14="http://schemas.microsoft.com/office/powerpoint/2010/main" val="3715854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27FD9-B3EC-9118-C3E6-ADDF65E651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F098A9F-5E83-80D4-0D07-4CFCC7DBD4D3}"/>
              </a:ext>
            </a:extLst>
          </p:cNvPr>
          <p:cNvSpPr txBox="1"/>
          <p:nvPr/>
        </p:nvSpPr>
        <p:spPr>
          <a:xfrm>
            <a:off x="6096003" y="27820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Rainfall forcings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AD1F92ED-50BD-1D1C-0FD1-266D54D4A6BD}"/>
              </a:ext>
            </a:extLst>
          </p:cNvPr>
          <p:cNvSpPr txBox="1"/>
          <p:nvPr/>
        </p:nvSpPr>
        <p:spPr>
          <a:xfrm>
            <a:off x="6096003" y="1670286"/>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Infiltration / runoff modeling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9E9FA578-661A-0CE4-9AF4-A15434569655}"/>
              </a:ext>
            </a:extLst>
          </p:cNvPr>
          <p:cNvSpPr txBox="1"/>
          <p:nvPr/>
        </p:nvSpPr>
        <p:spPr>
          <a:xfrm>
            <a:off x="6096003" y="306237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Streamflow routing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9B44653D-3559-735B-B30C-C0B6D6AA3B2D}"/>
              </a:ext>
            </a:extLst>
          </p:cNvPr>
          <p:cNvSpPr txBox="1"/>
          <p:nvPr/>
        </p:nvSpPr>
        <p:spPr>
          <a:xfrm>
            <a:off x="6096002" y="4478737"/>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Data assimilation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Down Arrow 8">
            <a:extLst>
              <a:ext uri="{FF2B5EF4-FFF2-40B4-BE49-F238E27FC236}">
                <a16:creationId xmlns:a16="http://schemas.microsoft.com/office/drawing/2014/main" id="{9976F9ED-1F02-3EBB-0933-F4445509047A}"/>
              </a:ext>
            </a:extLst>
          </p:cNvPr>
          <p:cNvSpPr/>
          <p:nvPr/>
        </p:nvSpPr>
        <p:spPr>
          <a:xfrm>
            <a:off x="6723324" y="110490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D4E28553-2949-F1DA-73B4-D9B256B6A09B}"/>
              </a:ext>
            </a:extLst>
          </p:cNvPr>
          <p:cNvSpPr/>
          <p:nvPr/>
        </p:nvSpPr>
        <p:spPr>
          <a:xfrm>
            <a:off x="6723324" y="242067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2ECF3676-7ECC-D933-3A10-9B45262908F3}"/>
              </a:ext>
            </a:extLst>
          </p:cNvPr>
          <p:cNvSpPr/>
          <p:nvPr/>
        </p:nvSpPr>
        <p:spPr>
          <a:xfrm>
            <a:off x="6723324" y="3845135"/>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79ED7D96-3770-0087-0AA7-749C69AB514B}"/>
              </a:ext>
            </a:extLst>
          </p:cNvPr>
          <p:cNvSpPr/>
          <p:nvPr/>
        </p:nvSpPr>
        <p:spPr>
          <a:xfrm>
            <a:off x="6723324" y="5194186"/>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92C4FFC-8EF7-2630-7147-83FC610DB24C}"/>
              </a:ext>
            </a:extLst>
          </p:cNvPr>
          <p:cNvSpPr txBox="1"/>
          <p:nvPr/>
        </p:nvSpPr>
        <p:spPr>
          <a:xfrm>
            <a:off x="6096001" y="5825713"/>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Discharge forecasts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A black background with a black square&#10;&#10;AI-generated content may be incorrect.">
            <a:extLst>
              <a:ext uri="{FF2B5EF4-FFF2-40B4-BE49-F238E27FC236}">
                <a16:creationId xmlns:a16="http://schemas.microsoft.com/office/drawing/2014/main" id="{6FC3E740-E0E7-8ABE-F7C9-FEC3A864697B}"/>
              </a:ext>
            </a:extLst>
          </p:cNvPr>
          <p:cNvPicPr>
            <a:picLocks noChangeAspect="1"/>
          </p:cNvPicPr>
          <p:nvPr/>
        </p:nvPicPr>
        <p:blipFill>
          <a:blip r:embed="rId2"/>
          <a:srcRect b="14799"/>
          <a:stretch>
            <a:fillRect/>
          </a:stretch>
        </p:blipFill>
        <p:spPr>
          <a:xfrm>
            <a:off x="4529774" y="89920"/>
            <a:ext cx="1292151" cy="1100927"/>
          </a:xfrm>
          <a:prstGeom prst="rect">
            <a:avLst/>
          </a:prstGeom>
        </p:spPr>
      </p:pic>
      <p:pic>
        <p:nvPicPr>
          <p:cNvPr id="19" name="Graphic 18">
            <a:extLst>
              <a:ext uri="{FF2B5EF4-FFF2-40B4-BE49-F238E27FC236}">
                <a16:creationId xmlns:a16="http://schemas.microsoft.com/office/drawing/2014/main" id="{33BF93B7-66BA-5EBC-4F37-5EBB31157080}"/>
              </a:ext>
            </a:extLst>
          </p:cNvPr>
          <p:cNvPicPr>
            <a:picLocks noChangeAspect="1"/>
          </p:cNvPicPr>
          <p:nvPr/>
        </p:nvPicPr>
        <p:blipFill>
          <a:blip r:embed="rId3">
            <a:extLst>
              <a:ext uri="{96DAC541-7B7A-43D3-8B79-37D633B846F1}">
                <asvg:svgBlip xmlns:asvg="http://schemas.microsoft.com/office/drawing/2016/SVG/main" r:embed="rId4"/>
              </a:ext>
            </a:extLst>
          </a:blip>
          <a:srcRect b="15975"/>
          <a:stretch>
            <a:fillRect/>
          </a:stretch>
        </p:blipFill>
        <p:spPr>
          <a:xfrm>
            <a:off x="4486950" y="2754648"/>
            <a:ext cx="1272067" cy="1316517"/>
          </a:xfrm>
          <a:prstGeom prst="rect">
            <a:avLst/>
          </a:prstGeom>
        </p:spPr>
      </p:pic>
      <p:pic>
        <p:nvPicPr>
          <p:cNvPr id="21" name="Picture 20" descr="A black background with a black square&#10;&#10;AI-generated content may be incorrect.">
            <a:extLst>
              <a:ext uri="{FF2B5EF4-FFF2-40B4-BE49-F238E27FC236}">
                <a16:creationId xmlns:a16="http://schemas.microsoft.com/office/drawing/2014/main" id="{A6215FA8-031B-A8F0-CF3F-35BE87EC1907}"/>
              </a:ext>
            </a:extLst>
          </p:cNvPr>
          <p:cNvPicPr>
            <a:picLocks noChangeAspect="1"/>
          </p:cNvPicPr>
          <p:nvPr/>
        </p:nvPicPr>
        <p:blipFill>
          <a:blip r:embed="rId5"/>
          <a:srcRect b="19757"/>
          <a:stretch>
            <a:fillRect/>
          </a:stretch>
        </p:blipFill>
        <p:spPr>
          <a:xfrm>
            <a:off x="4486950" y="4205523"/>
            <a:ext cx="1467748" cy="1177761"/>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0B056AC0-05DB-65F4-ED2F-94648237BDA5}"/>
              </a:ext>
            </a:extLst>
          </p:cNvPr>
          <p:cNvPicPr>
            <a:picLocks noChangeAspect="1"/>
          </p:cNvPicPr>
          <p:nvPr/>
        </p:nvPicPr>
        <p:blipFill>
          <a:blip r:embed="rId6"/>
          <a:srcRect b="14559"/>
          <a:stretch>
            <a:fillRect/>
          </a:stretch>
        </p:blipFill>
        <p:spPr>
          <a:xfrm>
            <a:off x="4592684" y="5680724"/>
            <a:ext cx="1166333" cy="996524"/>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0BA5B20B-74B3-4493-52CA-A73A6ABAB927}"/>
              </a:ext>
            </a:extLst>
          </p:cNvPr>
          <p:cNvPicPr>
            <a:picLocks noChangeAspect="1"/>
          </p:cNvPicPr>
          <p:nvPr/>
        </p:nvPicPr>
        <p:blipFill>
          <a:blip r:embed="rId7"/>
          <a:srcRect b="21941"/>
          <a:stretch>
            <a:fillRect/>
          </a:stretch>
        </p:blipFill>
        <p:spPr>
          <a:xfrm>
            <a:off x="4352431" y="1206501"/>
            <a:ext cx="1602267" cy="1250708"/>
          </a:xfrm>
          <a:prstGeom prst="rect">
            <a:avLst/>
          </a:prstGeom>
        </p:spPr>
      </p:pic>
      <p:sp>
        <p:nvSpPr>
          <p:cNvPr id="27" name="Rectangle 26">
            <a:extLst>
              <a:ext uri="{FF2B5EF4-FFF2-40B4-BE49-F238E27FC236}">
                <a16:creationId xmlns:a16="http://schemas.microsoft.com/office/drawing/2014/main" id="{836EAC72-DC51-899C-A52D-1C9F83836FE6}"/>
              </a:ext>
            </a:extLst>
          </p:cNvPr>
          <p:cNvSpPr/>
          <p:nvPr/>
        </p:nvSpPr>
        <p:spPr>
          <a:xfrm>
            <a:off x="735698" y="4478737"/>
            <a:ext cx="2636085" cy="537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pic>
        <p:nvPicPr>
          <p:cNvPr id="28" name="Picture 27">
            <a:extLst>
              <a:ext uri="{FF2B5EF4-FFF2-40B4-BE49-F238E27FC236}">
                <a16:creationId xmlns:a16="http://schemas.microsoft.com/office/drawing/2014/main" id="{502E5235-52AC-29A7-4BEB-0A0BA7990A06}"/>
              </a:ext>
            </a:extLst>
          </p:cNvPr>
          <p:cNvPicPr>
            <a:picLocks noChangeAspect="1"/>
          </p:cNvPicPr>
          <p:nvPr/>
        </p:nvPicPr>
        <p:blipFill>
          <a:blip r:embed="rId8">
            <a:clrChange>
              <a:clrFrom>
                <a:srgbClr val="4D4D4D"/>
              </a:clrFrom>
              <a:clrTo>
                <a:srgbClr val="4D4D4D">
                  <a:alpha val="0"/>
                </a:srgbClr>
              </a:clrTo>
            </a:clrChange>
          </a:blip>
          <a:stretch>
            <a:fillRect/>
          </a:stretch>
        </p:blipFill>
        <p:spPr>
          <a:xfrm>
            <a:off x="202303" y="2052361"/>
            <a:ext cx="3607698" cy="2041358"/>
          </a:xfrm>
          <a:prstGeom prst="rect">
            <a:avLst/>
          </a:prstGeom>
        </p:spPr>
      </p:pic>
      <p:sp>
        <p:nvSpPr>
          <p:cNvPr id="29" name="Left Brace 28">
            <a:extLst>
              <a:ext uri="{FF2B5EF4-FFF2-40B4-BE49-F238E27FC236}">
                <a16:creationId xmlns:a16="http://schemas.microsoft.com/office/drawing/2014/main" id="{AB641F22-9309-80F0-2C48-F36D9A5E0568}"/>
              </a:ext>
            </a:extLst>
          </p:cNvPr>
          <p:cNvSpPr/>
          <p:nvPr/>
        </p:nvSpPr>
        <p:spPr>
          <a:xfrm>
            <a:off x="3962511" y="180753"/>
            <a:ext cx="414089" cy="5998233"/>
          </a:xfrm>
          <a:prstGeom prst="leftBrace">
            <a:avLst/>
          </a:prstGeom>
          <a:noFill/>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Rectangle 30">
            <a:extLst>
              <a:ext uri="{FF2B5EF4-FFF2-40B4-BE49-F238E27FC236}">
                <a16:creationId xmlns:a16="http://schemas.microsoft.com/office/drawing/2014/main" id="{A0FF230F-3354-6DE5-8366-20EFCB500CC4}"/>
              </a:ext>
            </a:extLst>
          </p:cNvPr>
          <p:cNvSpPr/>
          <p:nvPr/>
        </p:nvSpPr>
        <p:spPr>
          <a:xfrm>
            <a:off x="0" y="5448530"/>
            <a:ext cx="12192001" cy="1409469"/>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018CFA69-8E67-89BC-830E-E8E387884668}"/>
              </a:ext>
            </a:extLst>
          </p:cNvPr>
          <p:cNvSpPr/>
          <p:nvPr/>
        </p:nvSpPr>
        <p:spPr>
          <a:xfrm>
            <a:off x="3824058" y="89921"/>
            <a:ext cx="705716" cy="101498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80616C6-EA7C-4203-9CFD-A515D285DF08}"/>
              </a:ext>
            </a:extLst>
          </p:cNvPr>
          <p:cNvSpPr/>
          <p:nvPr/>
        </p:nvSpPr>
        <p:spPr>
          <a:xfrm>
            <a:off x="0" y="15147"/>
            <a:ext cx="12192001" cy="4327157"/>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37B24204-5C79-D6EB-F849-5A4A48994EE7}"/>
              </a:ext>
            </a:extLst>
          </p:cNvPr>
          <p:cNvSpPr/>
          <p:nvPr/>
        </p:nvSpPr>
        <p:spPr>
          <a:xfrm>
            <a:off x="140531" y="4342304"/>
            <a:ext cx="4236069" cy="1109371"/>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6FA834C-0E0D-A077-3196-E31750EE336F}"/>
              </a:ext>
            </a:extLst>
          </p:cNvPr>
          <p:cNvSpPr/>
          <p:nvPr/>
        </p:nvSpPr>
        <p:spPr>
          <a:xfrm>
            <a:off x="6022196" y="4941418"/>
            <a:ext cx="4236069" cy="499277"/>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308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333046-306A-9840-ABC9-8762C1BBCF41}"/>
              </a:ext>
            </a:extLst>
          </p:cNvPr>
          <p:cNvSpPr txBox="1"/>
          <p:nvPr/>
        </p:nvSpPr>
        <p:spPr>
          <a:xfrm>
            <a:off x="765689" y="1709571"/>
            <a:ext cx="10302804" cy="4524315"/>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600" dirty="0">
                <a:latin typeface="Arial" panose="020B0604020202020204" pitchFamily="34" charset="0"/>
                <a:cs typeface="Arial" panose="020B0604020202020204" pitchFamily="34" charset="0"/>
              </a:rPr>
              <a:t>W</a:t>
            </a:r>
            <a: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hy do we need data assimilation?</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6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If you were tasked with fusing </a:t>
            </a:r>
            <a:r>
              <a:rPr lang="en-US" sz="3600" dirty="0">
                <a:latin typeface="Arial" panose="020B0604020202020204" pitchFamily="34" charset="0"/>
                <a:cs typeface="Arial" panose="020B0604020202020204" pitchFamily="34" charset="0"/>
              </a:rPr>
              <a:t>gauge data into a model (assuming no prior knowledge) how would you do it?</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600" dirty="0">
                <a:latin typeface="Arial" panose="020B0604020202020204" pitchFamily="34" charset="0"/>
                <a:cs typeface="Arial" panose="020B0604020202020204" pitchFamily="34" charset="0"/>
              </a:rPr>
              <a:t>Are there any potential issues with your proposed approach?</a:t>
            </a:r>
            <a:endPar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88F51C32-DB39-D829-561E-DFFCDB898E9B}"/>
              </a:ext>
            </a:extLst>
          </p:cNvPr>
          <p:cNvSpPr txBox="1"/>
          <p:nvPr/>
        </p:nvSpPr>
        <p:spPr>
          <a:xfrm>
            <a:off x="334503" y="359063"/>
            <a:ext cx="118574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 questions:</a:t>
            </a:r>
          </a:p>
        </p:txBody>
      </p:sp>
    </p:spTree>
    <p:extLst>
      <p:ext uri="{BB962C8B-B14F-4D97-AF65-F5344CB8AC3E}">
        <p14:creationId xmlns:p14="http://schemas.microsoft.com/office/powerpoint/2010/main" val="3702358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60992-17C8-D9E4-A6F2-E4DE036A8383}"/>
            </a:ext>
          </a:extLst>
        </p:cNvPr>
        <p:cNvGrpSpPr/>
        <p:nvPr/>
      </p:nvGrpSpPr>
      <p:grpSpPr>
        <a:xfrm>
          <a:off x="0" y="0"/>
          <a:ext cx="0" cy="0"/>
          <a:chOff x="0" y="0"/>
          <a:chExt cx="0" cy="0"/>
        </a:xfrm>
      </p:grpSpPr>
      <p:sp>
        <p:nvSpPr>
          <p:cNvPr id="44" name="Bent Arrow 43">
            <a:extLst>
              <a:ext uri="{FF2B5EF4-FFF2-40B4-BE49-F238E27FC236}">
                <a16:creationId xmlns:a16="http://schemas.microsoft.com/office/drawing/2014/main" id="{B4A1E898-AF6D-8900-787C-2122502CDF9A}"/>
              </a:ext>
            </a:extLst>
          </p:cNvPr>
          <p:cNvSpPr/>
          <p:nvPr/>
        </p:nvSpPr>
        <p:spPr>
          <a:xfrm rot="5400000">
            <a:off x="2869096" y="1663151"/>
            <a:ext cx="1020417" cy="1219199"/>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27F5BD1A-C5B7-3E93-8CF5-4A6E5831754E}"/>
              </a:ext>
            </a:extLst>
          </p:cNvPr>
          <p:cNvGrpSpPr/>
          <p:nvPr/>
        </p:nvGrpSpPr>
        <p:grpSpPr>
          <a:xfrm>
            <a:off x="10685468" y="1232451"/>
            <a:ext cx="888714" cy="827423"/>
            <a:chOff x="4469627" y="3203663"/>
            <a:chExt cx="215281" cy="200434"/>
          </a:xfrm>
        </p:grpSpPr>
        <p:sp>
          <p:nvSpPr>
            <p:cNvPr id="8" name="Application real-time monitoring service">
              <a:extLst>
                <a:ext uri="{FF2B5EF4-FFF2-40B4-BE49-F238E27FC236}">
                  <a16:creationId xmlns:a16="http://schemas.microsoft.com/office/drawing/2014/main" id="{DF4D01A9-6E93-1E0A-2DFB-F273D8CA471A}"/>
                </a:ext>
              </a:extLst>
            </p:cNvPr>
            <p:cNvSpPr/>
            <p:nvPr/>
          </p:nvSpPr>
          <p:spPr>
            <a:xfrm>
              <a:off x="4501177" y="3244792"/>
              <a:ext cx="152181" cy="73636"/>
            </a:xfrm>
            <a:custGeom>
              <a:avLst/>
              <a:gdLst/>
              <a:ahLst/>
              <a:cxnLst/>
              <a:rect l="0" t="0" r="0" b="0"/>
              <a:pathLst>
                <a:path w="152181" h="73636">
                  <a:moveTo>
                    <a:pt x="134653" y="0"/>
                  </a:moveTo>
                  <a:cubicBezTo>
                    <a:pt x="124952" y="0"/>
                    <a:pt x="117088" y="7869"/>
                    <a:pt x="117090" y="17577"/>
                  </a:cubicBezTo>
                  <a:cubicBezTo>
                    <a:pt x="117090" y="20505"/>
                    <a:pt x="117816" y="23291"/>
                    <a:pt x="119113" y="25676"/>
                  </a:cubicBezTo>
                  <a:lnTo>
                    <a:pt x="90493" y="53997"/>
                  </a:lnTo>
                  <a:cubicBezTo>
                    <a:pt x="88938" y="53124"/>
                    <a:pt x="87181" y="52675"/>
                    <a:pt x="85398" y="52695"/>
                  </a:cubicBezTo>
                  <a:cubicBezTo>
                    <a:pt x="84239" y="52695"/>
                    <a:pt x="83157" y="52913"/>
                    <a:pt x="82147" y="53239"/>
                  </a:cubicBezTo>
                  <a:lnTo>
                    <a:pt x="70616" y="37434"/>
                  </a:lnTo>
                  <a:cubicBezTo>
                    <a:pt x="70723" y="36818"/>
                    <a:pt x="70723" y="36347"/>
                    <a:pt x="70723" y="35807"/>
                  </a:cubicBezTo>
                  <a:cubicBezTo>
                    <a:pt x="70723" y="30055"/>
                    <a:pt x="66064" y="25391"/>
                    <a:pt x="60316" y="25389"/>
                  </a:cubicBezTo>
                  <a:cubicBezTo>
                    <a:pt x="54559" y="25387"/>
                    <a:pt x="49887" y="30047"/>
                    <a:pt x="49870" y="35807"/>
                  </a:cubicBezTo>
                  <a:lnTo>
                    <a:pt x="49870" y="35987"/>
                  </a:lnTo>
                  <a:lnTo>
                    <a:pt x="33176" y="52225"/>
                  </a:lnTo>
                  <a:lnTo>
                    <a:pt x="19372" y="52225"/>
                  </a:lnTo>
                  <a:cubicBezTo>
                    <a:pt x="17485" y="49115"/>
                    <a:pt x="14118" y="47212"/>
                    <a:pt x="10483" y="47199"/>
                  </a:cubicBezTo>
                  <a:cubicBezTo>
                    <a:pt x="4696" y="47200"/>
                    <a:pt x="0" y="51895"/>
                    <a:pt x="0" y="57687"/>
                  </a:cubicBezTo>
                  <a:cubicBezTo>
                    <a:pt x="0" y="63477"/>
                    <a:pt x="4694" y="68170"/>
                    <a:pt x="10480" y="68174"/>
                  </a:cubicBezTo>
                  <a:cubicBezTo>
                    <a:pt x="14294" y="68160"/>
                    <a:pt x="17804" y="66086"/>
                    <a:pt x="19659" y="62750"/>
                  </a:cubicBezTo>
                  <a:lnTo>
                    <a:pt x="37585" y="62750"/>
                  </a:lnTo>
                  <a:lnTo>
                    <a:pt x="55653" y="45174"/>
                  </a:lnTo>
                  <a:cubicBezTo>
                    <a:pt x="57137" y="45932"/>
                    <a:pt x="58763" y="46330"/>
                    <a:pt x="60426" y="46330"/>
                  </a:cubicBezTo>
                  <a:cubicBezTo>
                    <a:pt x="61616" y="46330"/>
                    <a:pt x="62775" y="46112"/>
                    <a:pt x="63785" y="45714"/>
                  </a:cubicBezTo>
                  <a:lnTo>
                    <a:pt x="75171" y="61411"/>
                  </a:lnTo>
                  <a:cubicBezTo>
                    <a:pt x="75056" y="62008"/>
                    <a:pt x="74995" y="62613"/>
                    <a:pt x="74987" y="63221"/>
                  </a:cubicBezTo>
                  <a:cubicBezTo>
                    <a:pt x="74989" y="68974"/>
                    <a:pt x="79650" y="73636"/>
                    <a:pt x="85398" y="73636"/>
                  </a:cubicBezTo>
                  <a:cubicBezTo>
                    <a:pt x="91043" y="73636"/>
                    <a:pt x="95656" y="69122"/>
                    <a:pt x="95805" y="63473"/>
                  </a:cubicBezTo>
                  <a:lnTo>
                    <a:pt x="126380" y="33128"/>
                  </a:lnTo>
                  <a:cubicBezTo>
                    <a:pt x="131822" y="36023"/>
                    <a:pt x="138383" y="35851"/>
                    <a:pt x="143666" y="32674"/>
                  </a:cubicBezTo>
                  <a:cubicBezTo>
                    <a:pt x="148950" y="29496"/>
                    <a:pt x="152181" y="23779"/>
                    <a:pt x="152181" y="17611"/>
                  </a:cubicBezTo>
                  <a:cubicBezTo>
                    <a:pt x="152181" y="12947"/>
                    <a:pt x="150359" y="8469"/>
                    <a:pt x="147070" y="5164"/>
                  </a:cubicBezTo>
                  <a:cubicBezTo>
                    <a:pt x="143781" y="1860"/>
                    <a:pt x="139313" y="0"/>
                    <a:pt x="134653" y="0"/>
                  </a:cubicBezTo>
                  <a:close/>
                  <a:moveTo>
                    <a:pt x="134905" y="25063"/>
                  </a:moveTo>
                  <a:cubicBezTo>
                    <a:pt x="130803" y="25043"/>
                    <a:pt x="127483" y="21720"/>
                    <a:pt x="127462" y="17615"/>
                  </a:cubicBezTo>
                  <a:cubicBezTo>
                    <a:pt x="127393" y="13489"/>
                    <a:pt x="130786" y="10162"/>
                    <a:pt x="134905" y="10162"/>
                  </a:cubicBezTo>
                  <a:cubicBezTo>
                    <a:pt x="139028" y="10162"/>
                    <a:pt x="142352" y="13527"/>
                    <a:pt x="142352" y="17615"/>
                  </a:cubicBezTo>
                  <a:cubicBezTo>
                    <a:pt x="142354" y="19591"/>
                    <a:pt x="141570" y="21487"/>
                    <a:pt x="140173" y="22885"/>
                  </a:cubicBezTo>
                  <a:cubicBezTo>
                    <a:pt x="138776" y="24282"/>
                    <a:pt x="136881" y="25066"/>
                    <a:pt x="134905" y="25063"/>
                  </a:cubicBezTo>
                  <a:lnTo>
                    <a:pt x="134905" y="25063"/>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Monitor">
              <a:extLst>
                <a:ext uri="{FF2B5EF4-FFF2-40B4-BE49-F238E27FC236}">
                  <a16:creationId xmlns:a16="http://schemas.microsoft.com/office/drawing/2014/main" id="{CCA12B15-B039-E6A4-225D-5A53D09C44B7}"/>
                </a:ext>
              </a:extLst>
            </p:cNvPr>
            <p:cNvSpPr/>
            <p:nvPr/>
          </p:nvSpPr>
          <p:spPr>
            <a:xfrm>
              <a:off x="4469627" y="3203663"/>
              <a:ext cx="215281" cy="200434"/>
            </a:xfrm>
            <a:custGeom>
              <a:avLst/>
              <a:gdLst/>
              <a:ahLst/>
              <a:cxnLst/>
              <a:rect l="0" t="0" r="0" b="0"/>
              <a:pathLst>
                <a:path w="215281" h="200434">
                  <a:moveTo>
                    <a:pt x="202364" y="0"/>
                  </a:moveTo>
                  <a:lnTo>
                    <a:pt x="11840" y="0"/>
                  </a:lnTo>
                  <a:cubicBezTo>
                    <a:pt x="5382" y="0"/>
                    <a:pt x="0" y="5943"/>
                    <a:pt x="0" y="12426"/>
                  </a:cubicBezTo>
                  <a:lnTo>
                    <a:pt x="0" y="146409"/>
                  </a:lnTo>
                  <a:cubicBezTo>
                    <a:pt x="0" y="152892"/>
                    <a:pt x="5382" y="157214"/>
                    <a:pt x="11840" y="157214"/>
                  </a:cubicBezTo>
                  <a:lnTo>
                    <a:pt x="76963" y="157214"/>
                  </a:lnTo>
                  <a:cubicBezTo>
                    <a:pt x="83959" y="182065"/>
                    <a:pt x="74272" y="187468"/>
                    <a:pt x="33369" y="187468"/>
                  </a:cubicBezTo>
                  <a:lnTo>
                    <a:pt x="33369" y="200434"/>
                  </a:lnTo>
                  <a:lnTo>
                    <a:pt x="86112" y="200434"/>
                  </a:lnTo>
                  <a:lnTo>
                    <a:pt x="124325" y="200434"/>
                  </a:lnTo>
                  <a:lnTo>
                    <a:pt x="182989" y="200434"/>
                  </a:lnTo>
                  <a:lnTo>
                    <a:pt x="182989" y="187468"/>
                  </a:lnTo>
                  <a:cubicBezTo>
                    <a:pt x="141547" y="187468"/>
                    <a:pt x="128630" y="182065"/>
                    <a:pt x="135627" y="157214"/>
                  </a:cubicBezTo>
                  <a:lnTo>
                    <a:pt x="202364" y="157214"/>
                  </a:lnTo>
                  <a:cubicBezTo>
                    <a:pt x="208822" y="157214"/>
                    <a:pt x="215281" y="152892"/>
                    <a:pt x="215281" y="146409"/>
                  </a:cubicBezTo>
                  <a:lnTo>
                    <a:pt x="215281" y="12426"/>
                  </a:lnTo>
                  <a:cubicBezTo>
                    <a:pt x="215281" y="5943"/>
                    <a:pt x="208822" y="0"/>
                    <a:pt x="202364" y="0"/>
                  </a:cubicBezTo>
                  <a:close/>
                  <a:moveTo>
                    <a:pt x="199135" y="16208"/>
                  </a:moveTo>
                  <a:lnTo>
                    <a:pt x="199135" y="140466"/>
                  </a:lnTo>
                  <a:lnTo>
                    <a:pt x="16146" y="140466"/>
                  </a:lnTo>
                  <a:lnTo>
                    <a:pt x="16146" y="16208"/>
                  </a:lnTo>
                  <a:lnTo>
                    <a:pt x="199135" y="16208"/>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11" name="Picture 2" descr="Non-contact flow meter - RQ-30 - SOMMER Messtechnik GmbH - radar / for  water / 4-20 mA">
            <a:extLst>
              <a:ext uri="{FF2B5EF4-FFF2-40B4-BE49-F238E27FC236}">
                <a16:creationId xmlns:a16="http://schemas.microsoft.com/office/drawing/2014/main" id="{34BAEC12-1711-8227-4DB9-2908C2EB46B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4358" y="4558748"/>
            <a:ext cx="1093533" cy="10935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F805BE71-6AD4-E942-0EC9-B4953E3181E5}"/>
              </a:ext>
            </a:extLst>
          </p:cNvPr>
          <p:cNvSpPr/>
          <p:nvPr/>
        </p:nvSpPr>
        <p:spPr>
          <a:xfrm>
            <a:off x="477079" y="2676939"/>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sp>
        <p:nvSpPr>
          <p:cNvPr id="13" name="TextBox 12">
            <a:extLst>
              <a:ext uri="{FF2B5EF4-FFF2-40B4-BE49-F238E27FC236}">
                <a16:creationId xmlns:a16="http://schemas.microsoft.com/office/drawing/2014/main" id="{C5B8CF0E-BA50-D9E1-31E9-D278F1BEFC4F}"/>
              </a:ext>
            </a:extLst>
          </p:cNvPr>
          <p:cNvSpPr txBox="1"/>
          <p:nvPr/>
        </p:nvSpPr>
        <p:spPr>
          <a:xfrm>
            <a:off x="10442713" y="2213111"/>
            <a:ext cx="1484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Visualization</a:t>
            </a:r>
          </a:p>
        </p:txBody>
      </p:sp>
      <p:sp>
        <p:nvSpPr>
          <p:cNvPr id="14" name="Rectangle 13">
            <a:extLst>
              <a:ext uri="{FF2B5EF4-FFF2-40B4-BE49-F238E27FC236}">
                <a16:creationId xmlns:a16="http://schemas.microsoft.com/office/drawing/2014/main" id="{96AE7009-AD36-1C4E-D707-DF7BC2C34DA7}"/>
              </a:ext>
            </a:extLst>
          </p:cNvPr>
          <p:cNvSpPr/>
          <p:nvPr/>
        </p:nvSpPr>
        <p:spPr>
          <a:xfrm>
            <a:off x="351182" y="571831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Stream gage network</a:t>
            </a:r>
          </a:p>
        </p:txBody>
      </p:sp>
      <p:sp>
        <p:nvSpPr>
          <p:cNvPr id="15" name="Rectangle 14">
            <a:extLst>
              <a:ext uri="{FF2B5EF4-FFF2-40B4-BE49-F238E27FC236}">
                <a16:creationId xmlns:a16="http://schemas.microsoft.com/office/drawing/2014/main" id="{13EB8CA0-6B23-03A8-5E2D-9056FF67982E}"/>
              </a:ext>
            </a:extLst>
          </p:cNvPr>
          <p:cNvSpPr/>
          <p:nvPr/>
        </p:nvSpPr>
        <p:spPr>
          <a:xfrm>
            <a:off x="2769703" y="980661"/>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Modeled discharges</a:t>
            </a:r>
          </a:p>
        </p:txBody>
      </p:sp>
      <p:sp>
        <p:nvSpPr>
          <p:cNvPr id="22" name="Rectangle 21">
            <a:extLst>
              <a:ext uri="{FF2B5EF4-FFF2-40B4-BE49-F238E27FC236}">
                <a16:creationId xmlns:a16="http://schemas.microsoft.com/office/drawing/2014/main" id="{50375731-9509-E428-9C91-86364E743C2D}"/>
              </a:ext>
            </a:extLst>
          </p:cNvPr>
          <p:cNvSpPr/>
          <p:nvPr/>
        </p:nvSpPr>
        <p:spPr>
          <a:xfrm>
            <a:off x="2259494" y="5466523"/>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measurements</a:t>
            </a:r>
          </a:p>
        </p:txBody>
      </p:sp>
      <p:pic>
        <p:nvPicPr>
          <p:cNvPr id="23" name="Picture 22">
            <a:extLst>
              <a:ext uri="{FF2B5EF4-FFF2-40B4-BE49-F238E27FC236}">
                <a16:creationId xmlns:a16="http://schemas.microsoft.com/office/drawing/2014/main" id="{9C5DE77D-0882-2834-6D89-B396875D5084}"/>
              </a:ext>
            </a:extLst>
          </p:cNvPr>
          <p:cNvPicPr>
            <a:picLocks noChangeAspect="1"/>
          </p:cNvPicPr>
          <p:nvPr/>
        </p:nvPicPr>
        <p:blipFill>
          <a:blip r:embed="rId3">
            <a:clrChange>
              <a:clrFrom>
                <a:srgbClr val="4D4D4D"/>
              </a:clrFrom>
              <a:clrTo>
                <a:srgbClr val="4D4D4D">
                  <a:alpha val="0"/>
                </a:srgbClr>
              </a:clrTo>
            </a:clrChange>
          </a:blip>
          <a:stretch>
            <a:fillRect/>
          </a:stretch>
        </p:blipFill>
        <p:spPr>
          <a:xfrm>
            <a:off x="248596" y="1179698"/>
            <a:ext cx="2552396" cy="1444232"/>
          </a:xfrm>
          <a:prstGeom prst="rect">
            <a:avLst/>
          </a:prstGeom>
        </p:spPr>
      </p:pic>
      <p:grpSp>
        <p:nvGrpSpPr>
          <p:cNvPr id="27" name="Group 26">
            <a:extLst>
              <a:ext uri="{FF2B5EF4-FFF2-40B4-BE49-F238E27FC236}">
                <a16:creationId xmlns:a16="http://schemas.microsoft.com/office/drawing/2014/main" id="{FE4E6A2B-B5AE-A2A3-7608-20699550ED46}"/>
              </a:ext>
            </a:extLst>
          </p:cNvPr>
          <p:cNvGrpSpPr/>
          <p:nvPr/>
        </p:nvGrpSpPr>
        <p:grpSpPr>
          <a:xfrm>
            <a:off x="5817704" y="1179443"/>
            <a:ext cx="2676939" cy="4810540"/>
            <a:chOff x="5274365" y="410817"/>
            <a:chExt cx="2676939" cy="4810540"/>
          </a:xfrm>
        </p:grpSpPr>
        <p:sp>
          <p:nvSpPr>
            <p:cNvPr id="16" name="Rectangle 15">
              <a:extLst>
                <a:ext uri="{FF2B5EF4-FFF2-40B4-BE49-F238E27FC236}">
                  <a16:creationId xmlns:a16="http://schemas.microsoft.com/office/drawing/2014/main" id="{E1ADC9E7-5A0B-8776-4033-FA2DFD3F8289}"/>
                </a:ext>
              </a:extLst>
            </p:cNvPr>
            <p:cNvSpPr/>
            <p:nvPr/>
          </p:nvSpPr>
          <p:spPr>
            <a:xfrm>
              <a:off x="5652052" y="1981200"/>
              <a:ext cx="1888434"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Inundation geometries</a:t>
              </a:r>
            </a:p>
          </p:txBody>
        </p:sp>
        <p:grpSp>
          <p:nvGrpSpPr>
            <p:cNvPr id="17" name="Group 16">
              <a:extLst>
                <a:ext uri="{FF2B5EF4-FFF2-40B4-BE49-F238E27FC236}">
                  <a16:creationId xmlns:a16="http://schemas.microsoft.com/office/drawing/2014/main" id="{5B81D1A7-FA29-8B7E-2F70-919F272B9671}"/>
                </a:ext>
              </a:extLst>
            </p:cNvPr>
            <p:cNvGrpSpPr/>
            <p:nvPr/>
          </p:nvGrpSpPr>
          <p:grpSpPr>
            <a:xfrm>
              <a:off x="5846972" y="731414"/>
              <a:ext cx="1521237" cy="1237914"/>
              <a:chOff x="685800" y="742950"/>
              <a:chExt cx="2875172" cy="3406486"/>
            </a:xfrm>
          </p:grpSpPr>
          <p:pic>
            <p:nvPicPr>
              <p:cNvPr id="18" name="Picture 17">
                <a:extLst>
                  <a:ext uri="{FF2B5EF4-FFF2-40B4-BE49-F238E27FC236}">
                    <a16:creationId xmlns:a16="http://schemas.microsoft.com/office/drawing/2014/main" id="{6D41EC91-ECCD-579C-8037-0A81C177A9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0862" y="2293913"/>
                <a:ext cx="2590110" cy="1855523"/>
              </a:xfrm>
              <a:prstGeom prst="rect">
                <a:avLst/>
              </a:prstGeom>
              <a:ln w="28575">
                <a:solidFill>
                  <a:schemeClr val="tx1"/>
                </a:solidFill>
              </a:ln>
              <a:scene3d>
                <a:camera prst="isometricTopUp"/>
                <a:lightRig rig="threePt" dir="t"/>
              </a:scene3d>
            </p:spPr>
          </p:pic>
          <p:pic>
            <p:nvPicPr>
              <p:cNvPr id="19" name="Picture 18">
                <a:extLst>
                  <a:ext uri="{FF2B5EF4-FFF2-40B4-BE49-F238E27FC236}">
                    <a16:creationId xmlns:a16="http://schemas.microsoft.com/office/drawing/2014/main" id="{DC987289-805E-D439-021E-6930F85CE8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1787236"/>
                <a:ext cx="2590111" cy="1850821"/>
              </a:xfrm>
              <a:prstGeom prst="rect">
                <a:avLst/>
              </a:prstGeom>
              <a:ln w="28575">
                <a:solidFill>
                  <a:schemeClr val="tx1"/>
                </a:solidFill>
              </a:ln>
              <a:scene3d>
                <a:camera prst="isometricTopUp"/>
                <a:lightRig rig="threePt" dir="t"/>
              </a:scene3d>
            </p:spPr>
          </p:pic>
          <p:pic>
            <p:nvPicPr>
              <p:cNvPr id="20" name="Picture 19">
                <a:extLst>
                  <a:ext uri="{FF2B5EF4-FFF2-40B4-BE49-F238E27FC236}">
                    <a16:creationId xmlns:a16="http://schemas.microsoft.com/office/drawing/2014/main" id="{27C9EF2B-3A28-5FB3-7001-E7B47FF53F1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489" y="1250117"/>
                <a:ext cx="2590111" cy="1855033"/>
              </a:xfrm>
              <a:prstGeom prst="rect">
                <a:avLst/>
              </a:prstGeom>
              <a:ln w="28575">
                <a:solidFill>
                  <a:schemeClr val="tx1"/>
                </a:solidFill>
              </a:ln>
              <a:scene3d>
                <a:camera prst="isometricTopUp"/>
                <a:lightRig rig="threePt" dir="t"/>
              </a:scene3d>
            </p:spPr>
          </p:pic>
          <p:pic>
            <p:nvPicPr>
              <p:cNvPr id="21" name="Picture 20">
                <a:extLst>
                  <a:ext uri="{FF2B5EF4-FFF2-40B4-BE49-F238E27FC236}">
                    <a16:creationId xmlns:a16="http://schemas.microsoft.com/office/drawing/2014/main" id="{691B6893-0BCE-6E25-9F70-A1A8FFAE404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5800" y="742950"/>
                <a:ext cx="2590800" cy="1855033"/>
              </a:xfrm>
              <a:prstGeom prst="rect">
                <a:avLst/>
              </a:prstGeom>
              <a:ln w="28575">
                <a:solidFill>
                  <a:schemeClr val="tx1"/>
                </a:solidFill>
              </a:ln>
              <a:scene3d>
                <a:camera prst="isometricTopUp"/>
                <a:lightRig rig="threePt" dir="t"/>
              </a:scene3d>
            </p:spPr>
          </p:pic>
        </p:grpSp>
        <p:pic>
          <p:nvPicPr>
            <p:cNvPr id="24" name="Picture 23">
              <a:extLst>
                <a:ext uri="{FF2B5EF4-FFF2-40B4-BE49-F238E27FC236}">
                  <a16:creationId xmlns:a16="http://schemas.microsoft.com/office/drawing/2014/main" id="{7ED6FC8E-CF6F-E73E-0C69-9D1A7509B0A6}"/>
                </a:ext>
              </a:extLst>
            </p:cNvPr>
            <p:cNvPicPr>
              <a:picLocks noChangeAspect="1"/>
            </p:cNvPicPr>
            <p:nvPr/>
          </p:nvPicPr>
          <p:blipFill>
            <a:blip r:embed="rId8"/>
            <a:stretch>
              <a:fillRect/>
            </a:stretch>
          </p:blipFill>
          <p:spPr>
            <a:xfrm>
              <a:off x="5678805" y="3034748"/>
              <a:ext cx="1879131" cy="1303088"/>
            </a:xfrm>
            <a:prstGeom prst="rect">
              <a:avLst/>
            </a:prstGeom>
          </p:spPr>
        </p:pic>
        <p:sp>
          <p:nvSpPr>
            <p:cNvPr id="25" name="Rectangle 24">
              <a:extLst>
                <a:ext uri="{FF2B5EF4-FFF2-40B4-BE49-F238E27FC236}">
                  <a16:creationId xmlns:a16="http://schemas.microsoft.com/office/drawing/2014/main" id="{84A2DA68-B402-DFB1-81D7-4B1BDB986131}"/>
                </a:ext>
              </a:extLst>
            </p:cNvPr>
            <p:cNvSpPr/>
            <p:nvPr/>
          </p:nvSpPr>
          <p:spPr>
            <a:xfrm>
              <a:off x="5512904" y="4346712"/>
              <a:ext cx="2292626"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Bridge and roadway geometries</a:t>
              </a:r>
            </a:p>
          </p:txBody>
        </p:sp>
        <p:sp>
          <p:nvSpPr>
            <p:cNvPr id="26" name="Rounded Rectangle 25">
              <a:extLst>
                <a:ext uri="{FF2B5EF4-FFF2-40B4-BE49-F238E27FC236}">
                  <a16:creationId xmlns:a16="http://schemas.microsoft.com/office/drawing/2014/main" id="{87229BF5-A416-B34B-1543-62227A5678F5}"/>
                </a:ext>
              </a:extLst>
            </p:cNvPr>
            <p:cNvSpPr/>
            <p:nvPr/>
          </p:nvSpPr>
          <p:spPr>
            <a:xfrm>
              <a:off x="5274365" y="410817"/>
              <a:ext cx="2676939" cy="4810540"/>
            </a:xfrm>
            <a:prstGeom prst="round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8" name="谷歌软件Prediction API">
            <a:extLst>
              <a:ext uri="{FF2B5EF4-FFF2-40B4-BE49-F238E27FC236}">
                <a16:creationId xmlns:a16="http://schemas.microsoft.com/office/drawing/2014/main" id="{AC0F53E8-9C15-83DA-5BA4-A434D3B62987}"/>
              </a:ext>
            </a:extLst>
          </p:cNvPr>
          <p:cNvGrpSpPr/>
          <p:nvPr/>
        </p:nvGrpSpPr>
        <p:grpSpPr>
          <a:xfrm>
            <a:off x="10645139" y="2914281"/>
            <a:ext cx="1003521" cy="903166"/>
            <a:chOff x="5920890" y="3894115"/>
            <a:chExt cx="222223" cy="200000"/>
          </a:xfrm>
        </p:grpSpPr>
        <p:sp>
          <p:nvSpPr>
            <p:cNvPr id="29" name="Freeform 28">
              <a:extLst>
                <a:ext uri="{FF2B5EF4-FFF2-40B4-BE49-F238E27FC236}">
                  <a16:creationId xmlns:a16="http://schemas.microsoft.com/office/drawing/2014/main" id="{248ECECB-90B3-C628-5031-A37572245563}"/>
                </a:ext>
              </a:extLst>
            </p:cNvPr>
            <p:cNvSpPr/>
            <p:nvPr/>
          </p:nvSpPr>
          <p:spPr>
            <a:xfrm>
              <a:off x="5920890" y="3894115"/>
              <a:ext cx="222223" cy="200000"/>
            </a:xfrm>
            <a:custGeom>
              <a:avLst/>
              <a:gdLst/>
              <a:ahLst/>
              <a:cxnLst/>
              <a:rect l="0" t="0" r="0" b="0"/>
              <a:pathLst>
                <a:path w="222223" h="200000">
                  <a:moveTo>
                    <a:pt x="219554" y="89751"/>
                  </a:moveTo>
                  <a:lnTo>
                    <a:pt x="173896" y="10223"/>
                  </a:lnTo>
                  <a:cubicBezTo>
                    <a:pt x="170402" y="4018"/>
                    <a:pt x="163890" y="0"/>
                    <a:pt x="156778" y="0"/>
                  </a:cubicBezTo>
                  <a:lnTo>
                    <a:pt x="65444" y="0"/>
                  </a:lnTo>
                  <a:cubicBezTo>
                    <a:pt x="58331" y="0"/>
                    <a:pt x="51817" y="4016"/>
                    <a:pt x="48326" y="10223"/>
                  </a:cubicBezTo>
                  <a:lnTo>
                    <a:pt x="2650" y="89542"/>
                  </a:lnTo>
                  <a:cubicBezTo>
                    <a:pt x="-883" y="95700"/>
                    <a:pt x="-883" y="103275"/>
                    <a:pt x="2650" y="109433"/>
                  </a:cubicBezTo>
                  <a:lnTo>
                    <a:pt x="48308" y="189412"/>
                  </a:lnTo>
                  <a:cubicBezTo>
                    <a:pt x="51764" y="195705"/>
                    <a:pt x="58261" y="199724"/>
                    <a:pt x="65427" y="200000"/>
                  </a:cubicBezTo>
                  <a:lnTo>
                    <a:pt x="156761" y="200000"/>
                  </a:lnTo>
                  <a:cubicBezTo>
                    <a:pt x="163926" y="199754"/>
                    <a:pt x="170434" y="195752"/>
                    <a:pt x="173896" y="189464"/>
                  </a:cubicBezTo>
                  <a:lnTo>
                    <a:pt x="219554" y="109937"/>
                  </a:lnTo>
                  <a:cubicBezTo>
                    <a:pt x="223111" y="103680"/>
                    <a:pt x="223111" y="96008"/>
                    <a:pt x="219554" y="89751"/>
                  </a:cubicBezTo>
                  <a:close/>
                </a:path>
              </a:pathLst>
            </a:custGeom>
            <a:solidFill>
              <a:schemeClr val="accent2"/>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0" name="Group 29">
              <a:extLst>
                <a:ext uri="{FF2B5EF4-FFF2-40B4-BE49-F238E27FC236}">
                  <a16:creationId xmlns:a16="http://schemas.microsoft.com/office/drawing/2014/main" id="{00FF17C9-97CC-2680-AE8D-B6FA35A3E446}"/>
                </a:ext>
              </a:extLst>
            </p:cNvPr>
            <p:cNvGrpSpPr/>
            <p:nvPr/>
          </p:nvGrpSpPr>
          <p:grpSpPr>
            <a:xfrm>
              <a:off x="5985760" y="3944137"/>
              <a:ext cx="156107" cy="149927"/>
              <a:chOff x="5985760" y="3944137"/>
              <a:chExt cx="156107" cy="149927"/>
            </a:xfrm>
          </p:grpSpPr>
          <p:sp>
            <p:nvSpPr>
              <p:cNvPr id="36" name="Freeform 35">
                <a:extLst>
                  <a:ext uri="{FF2B5EF4-FFF2-40B4-BE49-F238E27FC236}">
                    <a16:creationId xmlns:a16="http://schemas.microsoft.com/office/drawing/2014/main" id="{314BEE1A-061E-5259-0FDC-841F0DA4E8FB}"/>
                  </a:ext>
                </a:extLst>
              </p:cNvPr>
              <p:cNvSpPr/>
              <p:nvPr/>
            </p:nvSpPr>
            <p:spPr>
              <a:xfrm>
                <a:off x="6057998" y="3978459"/>
                <a:ext cx="65814" cy="64714"/>
              </a:xfrm>
              <a:custGeom>
                <a:avLst/>
                <a:gdLst/>
                <a:ahLst/>
                <a:cxnLst/>
                <a:rect l="0" t="0" r="0" b="0"/>
                <a:pathLst>
                  <a:path w="65814" h="64714">
                    <a:moveTo>
                      <a:pt x="11389" y="0"/>
                    </a:moveTo>
                    <a:lnTo>
                      <a:pt x="0" y="4677"/>
                    </a:lnTo>
                    <a:lnTo>
                      <a:pt x="59946" y="64714"/>
                    </a:lnTo>
                    <a:lnTo>
                      <a:pt x="65814" y="54508"/>
                    </a:lnTo>
                    <a:lnTo>
                      <a:pt x="11389"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Freeform 36">
                <a:extLst>
                  <a:ext uri="{FF2B5EF4-FFF2-40B4-BE49-F238E27FC236}">
                    <a16:creationId xmlns:a16="http://schemas.microsoft.com/office/drawing/2014/main" id="{2D54C43C-C99B-F5F4-D486-E732F435AFE7}"/>
                  </a:ext>
                </a:extLst>
              </p:cNvPr>
              <p:cNvSpPr/>
              <p:nvPr/>
            </p:nvSpPr>
            <p:spPr>
              <a:xfrm>
                <a:off x="6048970" y="3993829"/>
                <a:ext cx="65936" cy="64853"/>
              </a:xfrm>
              <a:custGeom>
                <a:avLst/>
                <a:gdLst/>
                <a:ahLst/>
                <a:cxnLst/>
                <a:rect l="0" t="0" r="0" b="0"/>
                <a:pathLst>
                  <a:path w="65936" h="64853">
                    <a:moveTo>
                      <a:pt x="60085" y="64853"/>
                    </a:moveTo>
                    <a:lnTo>
                      <a:pt x="65936" y="54647"/>
                    </a:lnTo>
                    <a:lnTo>
                      <a:pt x="11389" y="0"/>
                    </a:lnTo>
                    <a:lnTo>
                      <a:pt x="0" y="4677"/>
                    </a:lnTo>
                    <a:lnTo>
                      <a:pt x="60085" y="64853"/>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8" name="Freeform 37">
                <a:extLst>
                  <a:ext uri="{FF2B5EF4-FFF2-40B4-BE49-F238E27FC236}">
                    <a16:creationId xmlns:a16="http://schemas.microsoft.com/office/drawing/2014/main" id="{275AC32E-8E85-3DB3-40BD-C46479F55AE3}"/>
                  </a:ext>
                </a:extLst>
              </p:cNvPr>
              <p:cNvSpPr/>
              <p:nvPr/>
            </p:nvSpPr>
            <p:spPr>
              <a:xfrm>
                <a:off x="6065203" y="3944137"/>
                <a:ext cx="76665" cy="83544"/>
              </a:xfrm>
              <a:custGeom>
                <a:avLst/>
                <a:gdLst/>
                <a:ahLst/>
                <a:cxnLst/>
                <a:rect l="0" t="0" r="0" b="0"/>
                <a:pathLst>
                  <a:path w="76665" h="83544">
                    <a:moveTo>
                      <a:pt x="20034" y="0"/>
                    </a:moveTo>
                    <a:lnTo>
                      <a:pt x="0" y="11354"/>
                    </a:lnTo>
                    <a:lnTo>
                      <a:pt x="7517" y="18882"/>
                    </a:lnTo>
                    <a:lnTo>
                      <a:pt x="1823" y="23629"/>
                    </a:lnTo>
                    <a:lnTo>
                      <a:pt x="61648" y="83544"/>
                    </a:lnTo>
                    <a:lnTo>
                      <a:pt x="75241" y="59863"/>
                    </a:lnTo>
                    <a:cubicBezTo>
                      <a:pt x="75808" y="58858"/>
                      <a:pt x="76284" y="57805"/>
                      <a:pt x="76665" y="56716"/>
                    </a:cubicBezTo>
                    <a:lnTo>
                      <a:pt x="20034"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9" name="Freeform 38">
                <a:extLst>
                  <a:ext uri="{FF2B5EF4-FFF2-40B4-BE49-F238E27FC236}">
                    <a16:creationId xmlns:a16="http://schemas.microsoft.com/office/drawing/2014/main" id="{5F8BAE8A-F563-1286-0BD6-FEB04351FB7E}"/>
                  </a:ext>
                </a:extLst>
              </p:cNvPr>
              <p:cNvSpPr/>
              <p:nvPr/>
            </p:nvSpPr>
            <p:spPr>
              <a:xfrm>
                <a:off x="5985760" y="3976477"/>
                <a:ext cx="120257" cy="117587"/>
              </a:xfrm>
              <a:custGeom>
                <a:avLst/>
                <a:gdLst/>
                <a:ahLst/>
                <a:cxnLst/>
                <a:rect l="0" t="0" r="0" b="0"/>
                <a:pathLst>
                  <a:path w="120257" h="117587">
                    <a:moveTo>
                      <a:pt x="69443" y="117587"/>
                    </a:moveTo>
                    <a:lnTo>
                      <a:pt x="91890" y="117587"/>
                    </a:lnTo>
                    <a:cubicBezTo>
                      <a:pt x="99055" y="117341"/>
                      <a:pt x="105563" y="113339"/>
                      <a:pt x="109025" y="107051"/>
                    </a:cubicBezTo>
                    <a:lnTo>
                      <a:pt x="120257" y="87473"/>
                    </a:lnTo>
                    <a:lnTo>
                      <a:pt x="63748" y="30862"/>
                    </a:lnTo>
                    <a:lnTo>
                      <a:pt x="55884" y="41728"/>
                    </a:lnTo>
                    <a:lnTo>
                      <a:pt x="32568" y="0"/>
                    </a:lnTo>
                    <a:lnTo>
                      <a:pt x="0" y="48040"/>
                    </a:lnTo>
                    <a:lnTo>
                      <a:pt x="69443" y="117587"/>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1" name="Freeform 30">
              <a:extLst>
                <a:ext uri="{FF2B5EF4-FFF2-40B4-BE49-F238E27FC236}">
                  <a16:creationId xmlns:a16="http://schemas.microsoft.com/office/drawing/2014/main" id="{3624E3C3-9FD9-26FD-26A4-7DA55BB28EDE}"/>
                </a:ext>
              </a:extLst>
            </p:cNvPr>
            <p:cNvSpPr/>
            <p:nvPr/>
          </p:nvSpPr>
          <p:spPr>
            <a:xfrm>
              <a:off x="5990274" y="3968478"/>
              <a:ext cx="54860" cy="50561"/>
            </a:xfrm>
            <a:custGeom>
              <a:avLst/>
              <a:gdLst/>
              <a:ahLst/>
              <a:cxnLst/>
              <a:rect l="0" t="0" r="0" b="0"/>
              <a:pathLst>
                <a:path w="54860" h="50561">
                  <a:moveTo>
                    <a:pt x="6389" y="50561"/>
                  </a:moveTo>
                  <a:lnTo>
                    <a:pt x="0" y="46736"/>
                  </a:lnTo>
                  <a:lnTo>
                    <a:pt x="27985" y="0"/>
                  </a:lnTo>
                  <a:lnTo>
                    <a:pt x="54860" y="45432"/>
                  </a:lnTo>
                  <a:lnTo>
                    <a:pt x="48454" y="49239"/>
                  </a:lnTo>
                  <a:lnTo>
                    <a:pt x="27951" y="14570"/>
                  </a:lnTo>
                  <a:lnTo>
                    <a:pt x="6389" y="5056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Freeform 31">
              <a:extLst>
                <a:ext uri="{FF2B5EF4-FFF2-40B4-BE49-F238E27FC236}">
                  <a16:creationId xmlns:a16="http://schemas.microsoft.com/office/drawing/2014/main" id="{60E112D0-0304-0D8B-4B5A-AA1B3E90E4C4}"/>
                </a:ext>
              </a:extLst>
            </p:cNvPr>
            <p:cNvSpPr/>
            <p:nvPr/>
          </p:nvSpPr>
          <p:spPr>
            <a:xfrm>
              <a:off x="6030447" y="4004121"/>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Freeform 32">
              <a:extLst>
                <a:ext uri="{FF2B5EF4-FFF2-40B4-BE49-F238E27FC236}">
                  <a16:creationId xmlns:a16="http://schemas.microsoft.com/office/drawing/2014/main" id="{506E5800-BACF-4B7E-B4E5-69386DC9AAD6}"/>
                </a:ext>
              </a:extLst>
            </p:cNvPr>
            <p:cNvSpPr/>
            <p:nvPr/>
          </p:nvSpPr>
          <p:spPr>
            <a:xfrm>
              <a:off x="5982549" y="4005425"/>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33">
              <a:extLst>
                <a:ext uri="{FF2B5EF4-FFF2-40B4-BE49-F238E27FC236}">
                  <a16:creationId xmlns:a16="http://schemas.microsoft.com/office/drawing/2014/main" id="{1DDBA5F2-F168-2446-B70B-0D7DFC8F59AB}"/>
                </a:ext>
              </a:extLst>
            </p:cNvPr>
            <p:cNvSpPr/>
            <p:nvPr/>
          </p:nvSpPr>
          <p:spPr>
            <a:xfrm>
              <a:off x="6048970" y="3959316"/>
              <a:ext cx="29374" cy="42980"/>
            </a:xfrm>
            <a:custGeom>
              <a:avLst/>
              <a:gdLst/>
              <a:ahLst/>
              <a:cxnLst/>
              <a:rect l="0" t="0" r="0" b="0"/>
              <a:pathLst>
                <a:path w="29374" h="42980">
                  <a:moveTo>
                    <a:pt x="6423" y="42980"/>
                  </a:moveTo>
                  <a:lnTo>
                    <a:pt x="0" y="39190"/>
                  </a:lnTo>
                  <a:lnTo>
                    <a:pt x="4965" y="30740"/>
                  </a:lnTo>
                  <a:lnTo>
                    <a:pt x="11389" y="34530"/>
                  </a:lnTo>
                  <a:lnTo>
                    <a:pt x="6423" y="42980"/>
                  </a:lnTo>
                  <a:close/>
                </a:path>
                <a:path w="29374" h="42980">
                  <a:moveTo>
                    <a:pt x="15451" y="27610"/>
                  </a:moveTo>
                  <a:lnTo>
                    <a:pt x="9062" y="23820"/>
                  </a:lnTo>
                  <a:lnTo>
                    <a:pt x="14027" y="15370"/>
                  </a:lnTo>
                  <a:lnTo>
                    <a:pt x="20416" y="19125"/>
                  </a:lnTo>
                  <a:lnTo>
                    <a:pt x="15451" y="27610"/>
                  </a:lnTo>
                  <a:close/>
                </a:path>
                <a:path w="29374" h="42980">
                  <a:moveTo>
                    <a:pt x="24479" y="12171"/>
                  </a:moveTo>
                  <a:lnTo>
                    <a:pt x="18055" y="8380"/>
                  </a:lnTo>
                  <a:lnTo>
                    <a:pt x="22951" y="0"/>
                  </a:lnTo>
                  <a:lnTo>
                    <a:pt x="29374" y="3790"/>
                  </a:lnTo>
                  <a:lnTo>
                    <a:pt x="24479" y="1217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Freeform 34">
              <a:extLst>
                <a:ext uri="{FF2B5EF4-FFF2-40B4-BE49-F238E27FC236}">
                  <a16:creationId xmlns:a16="http://schemas.microsoft.com/office/drawing/2014/main" id="{C04E42A3-47B5-895D-E124-5A090E0D3738}"/>
                </a:ext>
              </a:extLst>
            </p:cNvPr>
            <p:cNvSpPr/>
            <p:nvPr/>
          </p:nvSpPr>
          <p:spPr>
            <a:xfrm>
              <a:off x="6065203" y="3944137"/>
              <a:ext cx="20034" cy="23055"/>
            </a:xfrm>
            <a:custGeom>
              <a:avLst/>
              <a:gdLst/>
              <a:ahLst/>
              <a:cxnLst/>
              <a:rect l="0" t="0" r="0" b="0"/>
              <a:pathLst>
                <a:path w="20034" h="23055">
                  <a:moveTo>
                    <a:pt x="19843" y="23055"/>
                  </a:moveTo>
                  <a:lnTo>
                    <a:pt x="20034" y="0"/>
                  </a:lnTo>
                  <a:lnTo>
                    <a:pt x="0" y="11354"/>
                  </a:lnTo>
                  <a:lnTo>
                    <a:pt x="19843" y="23055"/>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6DC2995B-C2BC-A531-9830-EBF2C7A1E379}"/>
              </a:ext>
            </a:extLst>
          </p:cNvPr>
          <p:cNvSpPr txBox="1"/>
          <p:nvPr/>
        </p:nvSpPr>
        <p:spPr>
          <a:xfrm>
            <a:off x="10601740" y="3823252"/>
            <a:ext cx="11264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Web services</a:t>
            </a:r>
          </a:p>
        </p:txBody>
      </p:sp>
      <p:sp>
        <p:nvSpPr>
          <p:cNvPr id="43" name="Rectangle 42">
            <a:extLst>
              <a:ext uri="{FF2B5EF4-FFF2-40B4-BE49-F238E27FC236}">
                <a16:creationId xmlns:a16="http://schemas.microsoft.com/office/drawing/2014/main" id="{9882F2C4-5097-2FBA-518D-E0540C0C62C3}"/>
              </a:ext>
            </a:extLst>
          </p:cNvPr>
          <p:cNvSpPr/>
          <p:nvPr/>
        </p:nvSpPr>
        <p:spPr>
          <a:xfrm>
            <a:off x="8647042" y="2378765"/>
            <a:ext cx="135835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Roadway flood depth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forecasts</a:t>
            </a:r>
          </a:p>
        </p:txBody>
      </p:sp>
      <p:sp>
        <p:nvSpPr>
          <p:cNvPr id="45" name="Bent Arrow 44">
            <a:extLst>
              <a:ext uri="{FF2B5EF4-FFF2-40B4-BE49-F238E27FC236}">
                <a16:creationId xmlns:a16="http://schemas.microsoft.com/office/drawing/2014/main" id="{955398F3-C831-A6BE-AFF8-E140770DD9F9}"/>
              </a:ext>
            </a:extLst>
          </p:cNvPr>
          <p:cNvSpPr/>
          <p:nvPr/>
        </p:nvSpPr>
        <p:spPr>
          <a:xfrm rot="16200000" flipV="1">
            <a:off x="2640495" y="4038603"/>
            <a:ext cx="1020417" cy="1835426"/>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Right Arrow 47">
            <a:extLst>
              <a:ext uri="{FF2B5EF4-FFF2-40B4-BE49-F238E27FC236}">
                <a16:creationId xmlns:a16="http://schemas.microsoft.com/office/drawing/2014/main" id="{A91C074A-6223-F172-9BCD-3196D61A5642}"/>
              </a:ext>
            </a:extLst>
          </p:cNvPr>
          <p:cNvSpPr/>
          <p:nvPr/>
        </p:nvSpPr>
        <p:spPr>
          <a:xfrm>
            <a:off x="8494644" y="3207026"/>
            <a:ext cx="1868557"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Rounded Rectangle 48">
            <a:extLst>
              <a:ext uri="{FF2B5EF4-FFF2-40B4-BE49-F238E27FC236}">
                <a16:creationId xmlns:a16="http://schemas.microsoft.com/office/drawing/2014/main" id="{FA8B5702-8CE6-AE80-3468-AA93962CA561}"/>
              </a:ext>
            </a:extLst>
          </p:cNvPr>
          <p:cNvSpPr/>
          <p:nvPr/>
        </p:nvSpPr>
        <p:spPr>
          <a:xfrm>
            <a:off x="10330067" y="934277"/>
            <a:ext cx="1577009" cy="365097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ight Arrow 49">
            <a:extLst>
              <a:ext uri="{FF2B5EF4-FFF2-40B4-BE49-F238E27FC236}">
                <a16:creationId xmlns:a16="http://schemas.microsoft.com/office/drawing/2014/main" id="{E1AE4BBA-A072-181E-362C-3C9AE3FEEBE7}"/>
              </a:ext>
            </a:extLst>
          </p:cNvPr>
          <p:cNvSpPr/>
          <p:nvPr/>
        </p:nvSpPr>
        <p:spPr>
          <a:xfrm>
            <a:off x="4518992" y="3279913"/>
            <a:ext cx="1298714"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ACA2BA96-24AA-DF50-6B3B-BF2406C21F2E}"/>
              </a:ext>
            </a:extLst>
          </p:cNvPr>
          <p:cNvSpPr/>
          <p:nvPr/>
        </p:nvSpPr>
        <p:spPr>
          <a:xfrm>
            <a:off x="4393094" y="248478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estimates</a:t>
            </a:r>
          </a:p>
        </p:txBody>
      </p:sp>
      <p:pic>
        <p:nvPicPr>
          <p:cNvPr id="52" name="Picture 51" descr="A graph showing a line of water&#10;&#10;Description automatically generated with medium confidence">
            <a:extLst>
              <a:ext uri="{FF2B5EF4-FFF2-40B4-BE49-F238E27FC236}">
                <a16:creationId xmlns:a16="http://schemas.microsoft.com/office/drawing/2014/main" id="{7AD09099-0083-F2A2-69B9-B90C642C6308}"/>
              </a:ext>
            </a:extLst>
          </p:cNvPr>
          <p:cNvPicPr>
            <a:picLocks noChangeAspect="1"/>
          </p:cNvPicPr>
          <p:nvPr/>
        </p:nvPicPr>
        <p:blipFill rotWithShape="1">
          <a:blip r:embed="rId9"/>
          <a:srcRect l="7849" t="13921" r="42804" b="30049"/>
          <a:stretch/>
        </p:blipFill>
        <p:spPr>
          <a:xfrm>
            <a:off x="8653671" y="3775818"/>
            <a:ext cx="1470991" cy="835938"/>
          </a:xfrm>
          <a:prstGeom prst="rect">
            <a:avLst/>
          </a:prstGeom>
        </p:spPr>
      </p:pic>
      <p:sp>
        <p:nvSpPr>
          <p:cNvPr id="53" name="Right Arrow 52">
            <a:extLst>
              <a:ext uri="{FF2B5EF4-FFF2-40B4-BE49-F238E27FC236}">
                <a16:creationId xmlns:a16="http://schemas.microsoft.com/office/drawing/2014/main" id="{35270064-CDDA-CE50-DE11-E2A632E671A6}"/>
              </a:ext>
            </a:extLst>
          </p:cNvPr>
          <p:cNvSpPr/>
          <p:nvPr/>
        </p:nvSpPr>
        <p:spPr>
          <a:xfrm rot="5400000">
            <a:off x="10469217" y="4982817"/>
            <a:ext cx="1245705"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4D245232-2B2B-B553-5DD1-E9E8DA16AEBB}"/>
              </a:ext>
            </a:extLst>
          </p:cNvPr>
          <p:cNvSpPr/>
          <p:nvPr/>
        </p:nvSpPr>
        <p:spPr>
          <a:xfrm>
            <a:off x="10283685" y="5817706"/>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Emergency response</a:t>
            </a:r>
          </a:p>
        </p:txBody>
      </p:sp>
      <p:pic>
        <p:nvPicPr>
          <p:cNvPr id="55" name="Picture 54">
            <a:extLst>
              <a:ext uri="{FF2B5EF4-FFF2-40B4-BE49-F238E27FC236}">
                <a16:creationId xmlns:a16="http://schemas.microsoft.com/office/drawing/2014/main" id="{B3B08D22-039D-CA7E-C273-B46CFF45CBD8}"/>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l="7846" b="6282"/>
          <a:stretch/>
        </p:blipFill>
        <p:spPr>
          <a:xfrm>
            <a:off x="4462585" y="3750367"/>
            <a:ext cx="1293974" cy="848138"/>
          </a:xfrm>
          <a:prstGeom prst="rect">
            <a:avLst/>
          </a:prstGeom>
          <a:ln>
            <a:noFill/>
          </a:ln>
        </p:spPr>
      </p:pic>
      <p:pic>
        <p:nvPicPr>
          <p:cNvPr id="3" name="Picture 2">
            <a:extLst>
              <a:ext uri="{FF2B5EF4-FFF2-40B4-BE49-F238E27FC236}">
                <a16:creationId xmlns:a16="http://schemas.microsoft.com/office/drawing/2014/main" id="{E7F2A7B5-0538-479D-B366-542FDCA52E68}"/>
              </a:ext>
            </a:extLst>
          </p:cNvPr>
          <p:cNvPicPr>
            <a:picLocks noChangeAspect="1"/>
          </p:cNvPicPr>
          <p:nvPr/>
        </p:nvPicPr>
        <p:blipFill>
          <a:blip r:embed="rId11"/>
          <a:stretch>
            <a:fillRect/>
          </a:stretch>
        </p:blipFill>
        <p:spPr>
          <a:xfrm>
            <a:off x="2607918" y="2782955"/>
            <a:ext cx="2137748" cy="1588779"/>
          </a:xfrm>
          <a:prstGeom prst="rect">
            <a:avLst/>
          </a:prstGeom>
        </p:spPr>
      </p:pic>
      <p:sp>
        <p:nvSpPr>
          <p:cNvPr id="4" name="Rectangle 3">
            <a:extLst>
              <a:ext uri="{FF2B5EF4-FFF2-40B4-BE49-F238E27FC236}">
                <a16:creationId xmlns:a16="http://schemas.microsoft.com/office/drawing/2014/main" id="{7685F277-2C3E-90D7-7CB1-F6F64B82F9D9}"/>
              </a:ext>
            </a:extLst>
          </p:cNvPr>
          <p:cNvSpPr/>
          <p:nvPr/>
        </p:nvSpPr>
        <p:spPr>
          <a:xfrm>
            <a:off x="1471215" y="3644346"/>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a:t>
            </a:r>
          </a:p>
        </p:txBody>
      </p:sp>
      <p:sp>
        <p:nvSpPr>
          <p:cNvPr id="5" name="TextBox 4">
            <a:extLst>
              <a:ext uri="{FF2B5EF4-FFF2-40B4-BE49-F238E27FC236}">
                <a16:creationId xmlns:a16="http://schemas.microsoft.com/office/drawing/2014/main" id="{0EF08B5A-D47E-2D58-BA36-861DCC03290E}"/>
              </a:ext>
            </a:extLst>
          </p:cNvPr>
          <p:cNvSpPr txBox="1"/>
          <p:nvPr/>
        </p:nvSpPr>
        <p:spPr>
          <a:xfrm>
            <a:off x="152171" y="79512"/>
            <a:ext cx="117505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 2: Flood hydraulics and web services</a:t>
            </a:r>
          </a:p>
        </p:txBody>
      </p:sp>
      <p:sp>
        <p:nvSpPr>
          <p:cNvPr id="6" name="Bent Arrow 5">
            <a:extLst>
              <a:ext uri="{FF2B5EF4-FFF2-40B4-BE49-F238E27FC236}">
                <a16:creationId xmlns:a16="http://schemas.microsoft.com/office/drawing/2014/main" id="{763A4764-6F1D-625D-713F-AD9C3FE97061}"/>
              </a:ext>
            </a:extLst>
          </p:cNvPr>
          <p:cNvSpPr/>
          <p:nvPr/>
        </p:nvSpPr>
        <p:spPr>
          <a:xfrm>
            <a:off x="3167270" y="3127513"/>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Bent Arrow 6">
            <a:extLst>
              <a:ext uri="{FF2B5EF4-FFF2-40B4-BE49-F238E27FC236}">
                <a16:creationId xmlns:a16="http://schemas.microsoft.com/office/drawing/2014/main" id="{43C72F80-E9F3-39D7-48F4-F6B857F0EBBB}"/>
              </a:ext>
            </a:extLst>
          </p:cNvPr>
          <p:cNvSpPr/>
          <p:nvPr/>
        </p:nvSpPr>
        <p:spPr>
          <a:xfrm rot="10800000">
            <a:off x="3783496" y="3624470"/>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66FA0190-EC5F-0F48-49BD-5B92F039E525}"/>
              </a:ext>
            </a:extLst>
          </p:cNvPr>
          <p:cNvSpPr/>
          <p:nvPr/>
        </p:nvSpPr>
        <p:spPr>
          <a:xfrm>
            <a:off x="1" y="848138"/>
            <a:ext cx="5777484" cy="6009861"/>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ounded Rectangle 1">
            <a:extLst>
              <a:ext uri="{FF2B5EF4-FFF2-40B4-BE49-F238E27FC236}">
                <a16:creationId xmlns:a16="http://schemas.microsoft.com/office/drawing/2014/main" id="{7599DDE5-FA6F-C7F0-D99B-EB8F33CA48B3}"/>
              </a:ext>
            </a:extLst>
          </p:cNvPr>
          <p:cNvSpPr/>
          <p:nvPr/>
        </p:nvSpPr>
        <p:spPr>
          <a:xfrm>
            <a:off x="5654810" y="791875"/>
            <a:ext cx="6493597" cy="5847466"/>
          </a:xfrm>
          <a:prstGeom prst="roundRect">
            <a:avLst>
              <a:gd name="adj" fmla="val 8898"/>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Aptos" panose="02110004020202020204"/>
              <a:ea typeface="+mn-ea"/>
              <a:cs typeface="+mn-cs"/>
            </a:endParaRPr>
          </a:p>
        </p:txBody>
      </p:sp>
      <p:pic>
        <p:nvPicPr>
          <p:cNvPr id="46" name="Picture 45">
            <a:extLst>
              <a:ext uri="{FF2B5EF4-FFF2-40B4-BE49-F238E27FC236}">
                <a16:creationId xmlns:a16="http://schemas.microsoft.com/office/drawing/2014/main" id="{F32BC254-0B20-655E-EA04-B5597DAA692E}"/>
              </a:ext>
            </a:extLst>
          </p:cNvPr>
          <p:cNvPicPr>
            <a:picLocks noChangeAspect="1"/>
          </p:cNvPicPr>
          <p:nvPr/>
        </p:nvPicPr>
        <p:blipFill rotWithShape="1">
          <a:blip r:embed="rId12"/>
          <a:srcRect l="10304" r="12755"/>
          <a:stretch/>
        </p:blipFill>
        <p:spPr>
          <a:xfrm>
            <a:off x="3345032" y="3617594"/>
            <a:ext cx="2137939" cy="2502196"/>
          </a:xfrm>
          <a:prstGeom prst="rect">
            <a:avLst/>
          </a:prstGeom>
          <a:ln w="3175">
            <a:solidFill>
              <a:schemeClr val="bg1">
                <a:lumMod val="65000"/>
              </a:schemeClr>
            </a:solidFill>
          </a:ln>
        </p:spPr>
      </p:pic>
      <p:sp>
        <p:nvSpPr>
          <p:cNvPr id="47" name="Rectangle 46">
            <a:extLst>
              <a:ext uri="{FF2B5EF4-FFF2-40B4-BE49-F238E27FC236}">
                <a16:creationId xmlns:a16="http://schemas.microsoft.com/office/drawing/2014/main" id="{87970CB8-4622-1E25-4CF3-11AA5CCA97C4}"/>
              </a:ext>
            </a:extLst>
          </p:cNvPr>
          <p:cNvSpPr/>
          <p:nvPr/>
        </p:nvSpPr>
        <p:spPr>
          <a:xfrm>
            <a:off x="3559236" y="6110737"/>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Andy Carter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UT Austin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49885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090F4F-8CE1-D0EA-6F05-7613D341D980}"/>
              </a:ext>
            </a:extLst>
          </p:cNvPr>
          <p:cNvSpPr txBox="1"/>
          <p:nvPr/>
        </p:nvSpPr>
        <p:spPr>
          <a:xfrm>
            <a:off x="0" y="328583"/>
            <a:ext cx="12192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 (DA) combines sensor data with a dynamical model…</a:t>
            </a:r>
          </a:p>
        </p:txBody>
      </p:sp>
      <p:pic>
        <p:nvPicPr>
          <p:cNvPr id="2" name="Picture 1">
            <a:extLst>
              <a:ext uri="{FF2B5EF4-FFF2-40B4-BE49-F238E27FC236}">
                <a16:creationId xmlns:a16="http://schemas.microsoft.com/office/drawing/2014/main" id="{BA26F14D-3392-C46C-2098-CA732681CAAA}"/>
              </a:ext>
            </a:extLst>
          </p:cNvPr>
          <p:cNvPicPr>
            <a:picLocks noChangeAspect="1"/>
          </p:cNvPicPr>
          <p:nvPr/>
        </p:nvPicPr>
        <p:blipFill>
          <a:blip r:embed="rId2">
            <a:clrChange>
              <a:clrFrom>
                <a:srgbClr val="4D4D4D"/>
              </a:clrFrom>
              <a:clrTo>
                <a:srgbClr val="4D4D4D">
                  <a:alpha val="0"/>
                </a:srgbClr>
              </a:clrTo>
            </a:clrChange>
          </a:blip>
          <a:stretch>
            <a:fillRect/>
          </a:stretch>
        </p:blipFill>
        <p:spPr>
          <a:xfrm>
            <a:off x="7161537" y="2523281"/>
            <a:ext cx="4494088" cy="2542907"/>
          </a:xfrm>
          <a:prstGeom prst="rect">
            <a:avLst/>
          </a:prstGeom>
        </p:spPr>
      </p:pic>
      <p:pic>
        <p:nvPicPr>
          <p:cNvPr id="3" name="Picture 2" descr="Non-contact flow meter - RQ-30 - SOMMER Messtechnik GmbH - radar / for  water / 4-20 mA">
            <a:extLst>
              <a:ext uri="{FF2B5EF4-FFF2-40B4-BE49-F238E27FC236}">
                <a16:creationId xmlns:a16="http://schemas.microsoft.com/office/drawing/2014/main" id="{5C91922D-2727-067A-1B8B-F26838263F6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50965" y="2535419"/>
            <a:ext cx="2144589" cy="2144589"/>
          </a:xfrm>
          <a:prstGeom prst="rect">
            <a:avLst/>
          </a:prstGeom>
          <a:noFill/>
          <a:extLst>
            <a:ext uri="{909E8E84-426E-40DD-AFC4-6F175D3DCCD1}">
              <a14:hiddenFill xmlns:a14="http://schemas.microsoft.com/office/drawing/2010/main">
                <a:solidFill>
                  <a:srgbClr val="FFFFFF"/>
                </a:solidFill>
              </a14:hiddenFill>
            </a:ext>
          </a:extLst>
        </p:spPr>
      </p:pic>
      <p:sp>
        <p:nvSpPr>
          <p:cNvPr id="12" name="Cross 11">
            <a:extLst>
              <a:ext uri="{FF2B5EF4-FFF2-40B4-BE49-F238E27FC236}">
                <a16:creationId xmlns:a16="http://schemas.microsoft.com/office/drawing/2014/main" id="{C7AB121A-40B7-9819-BDAC-D25F68145AAD}"/>
              </a:ext>
            </a:extLst>
          </p:cNvPr>
          <p:cNvSpPr/>
          <p:nvPr/>
        </p:nvSpPr>
        <p:spPr>
          <a:xfrm>
            <a:off x="4803494" y="3009418"/>
            <a:ext cx="1111170" cy="1111170"/>
          </a:xfrm>
          <a:prstGeom prst="plus">
            <a:avLst>
              <a:gd name="adj" fmla="val 4375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2DFCD8FF-8EFA-2444-7240-AA8B49BA6BE9}"/>
              </a:ext>
            </a:extLst>
          </p:cNvPr>
          <p:cNvSpPr txBox="1"/>
          <p:nvPr/>
        </p:nvSpPr>
        <p:spPr>
          <a:xfrm>
            <a:off x="1365813" y="1937821"/>
            <a:ext cx="152785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sensor</a:t>
            </a:r>
          </a:p>
        </p:txBody>
      </p:sp>
      <p:sp>
        <p:nvSpPr>
          <p:cNvPr id="14" name="TextBox 13">
            <a:extLst>
              <a:ext uri="{FF2B5EF4-FFF2-40B4-BE49-F238E27FC236}">
                <a16:creationId xmlns:a16="http://schemas.microsoft.com/office/drawing/2014/main" id="{50A3982F-EF72-2888-8554-EFDBF327EC3E}"/>
              </a:ext>
            </a:extLst>
          </p:cNvPr>
          <p:cNvSpPr txBox="1"/>
          <p:nvPr/>
        </p:nvSpPr>
        <p:spPr>
          <a:xfrm>
            <a:off x="8509322" y="1881876"/>
            <a:ext cx="152785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a:t>
            </a:r>
          </a:p>
        </p:txBody>
      </p:sp>
      <p:sp>
        <p:nvSpPr>
          <p:cNvPr id="15" name="TextBox 14">
            <a:extLst>
              <a:ext uri="{FF2B5EF4-FFF2-40B4-BE49-F238E27FC236}">
                <a16:creationId xmlns:a16="http://schemas.microsoft.com/office/drawing/2014/main" id="{8DDA091A-E6F8-83C7-1695-57C5E3AEB8E3}"/>
              </a:ext>
            </a:extLst>
          </p:cNvPr>
          <p:cNvSpPr txBox="1"/>
          <p:nvPr/>
        </p:nvSpPr>
        <p:spPr>
          <a:xfrm>
            <a:off x="0" y="5468418"/>
            <a:ext cx="12192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improve estimation and forecasting of system states (like depths and discharges)</a:t>
            </a:r>
          </a:p>
        </p:txBody>
      </p:sp>
    </p:spTree>
    <p:extLst>
      <p:ext uri="{BB962C8B-B14F-4D97-AF65-F5344CB8AC3E}">
        <p14:creationId xmlns:p14="http://schemas.microsoft.com/office/powerpoint/2010/main" val="1545930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3C402-3649-6D4A-A3DC-0577C0E7282E}"/>
              </a:ext>
            </a:extLst>
          </p:cNvPr>
          <p:cNvSpPr txBox="1"/>
          <p:nvPr/>
        </p:nvSpPr>
        <p:spPr>
          <a:xfrm>
            <a:off x="595568" y="2900417"/>
            <a:ext cx="1201332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dirty="0">
                <a:latin typeface="Arial" panose="020B0604020202020204" pitchFamily="34" charset="0"/>
                <a:cs typeface="Arial" panose="020B0604020202020204" pitchFamily="34" charset="0"/>
              </a:rPr>
              <a:t>W</a:t>
            </a:r>
            <a:r>
              <a:rPr kumimoji="0" lang="en-US" sz="4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hy do we need data assimilation?</a:t>
            </a:r>
          </a:p>
        </p:txBody>
      </p:sp>
    </p:spTree>
    <p:extLst>
      <p:ext uri="{BB962C8B-B14F-4D97-AF65-F5344CB8AC3E}">
        <p14:creationId xmlns:p14="http://schemas.microsoft.com/office/powerpoint/2010/main" val="3722198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3C402-3649-6D4A-A3DC-0577C0E7282E}"/>
              </a:ext>
            </a:extLst>
          </p:cNvPr>
          <p:cNvSpPr txBox="1"/>
          <p:nvPr/>
        </p:nvSpPr>
        <p:spPr>
          <a:xfrm>
            <a:off x="38100" y="167709"/>
            <a:ext cx="121539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short answer: modeled forecasts are not reliable</a:t>
            </a:r>
          </a:p>
        </p:txBody>
      </p:sp>
      <p:pic>
        <p:nvPicPr>
          <p:cNvPr id="2" name="Picture 2">
            <a:extLst>
              <a:ext uri="{FF2B5EF4-FFF2-40B4-BE49-F238E27FC236}">
                <a16:creationId xmlns:a16="http://schemas.microsoft.com/office/drawing/2014/main" id="{DFC0E887-04E6-AF1D-F5C9-D18C1C764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F9BBF9-95A2-4F6A-7072-37C6C5C405DC}"/>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FC86C8B6-FC94-94FD-9B5D-FE134C4010CD}"/>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A3A8AB3-65E9-2586-3EF2-6B4A91315096}"/>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2A1E9BD4-0607-9C78-A27A-7BDE80339983}"/>
              </a:ext>
            </a:extLst>
          </p:cNvPr>
          <p:cNvGrpSpPr/>
          <p:nvPr/>
        </p:nvGrpSpPr>
        <p:grpSpPr>
          <a:xfrm>
            <a:off x="707984" y="2154820"/>
            <a:ext cx="11306538" cy="148541"/>
            <a:chOff x="707984" y="2154820"/>
            <a:chExt cx="11306538" cy="148541"/>
          </a:xfrm>
        </p:grpSpPr>
        <p:sp>
          <p:nvSpPr>
            <p:cNvPr id="7" name="Rectangle 6">
              <a:extLst>
                <a:ext uri="{FF2B5EF4-FFF2-40B4-BE49-F238E27FC236}">
                  <a16:creationId xmlns:a16="http://schemas.microsoft.com/office/drawing/2014/main" id="{4AED398E-5D74-0C35-1043-46CEDF8A9555}"/>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9BD44A78-8F1A-D17B-F66D-E2EE8EE9479E}"/>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114AB744-8D54-9662-D989-DC6E3F406E14}"/>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4" name="Straight Connector 13">
            <a:extLst>
              <a:ext uri="{FF2B5EF4-FFF2-40B4-BE49-F238E27FC236}">
                <a16:creationId xmlns:a16="http://schemas.microsoft.com/office/drawing/2014/main" id="{4E1827D9-CE2A-E16E-6AFD-1D44E66FAA22}"/>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5179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3C402-3649-6D4A-A3DC-0577C0E7282E}"/>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DFC0E887-04E6-AF1D-F5C9-D18C1C764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F9BBF9-95A2-4F6A-7072-37C6C5C405DC}"/>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FC86C8B6-FC94-94FD-9B5D-FE134C4010CD}"/>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A3A8AB3-65E9-2586-3EF2-6B4A91315096}"/>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9" name="Group 8">
            <a:extLst>
              <a:ext uri="{FF2B5EF4-FFF2-40B4-BE49-F238E27FC236}">
                <a16:creationId xmlns:a16="http://schemas.microsoft.com/office/drawing/2014/main" id="{EEFCE39B-3D17-A881-EA8C-B9B8CA9672E1}"/>
              </a:ext>
            </a:extLst>
          </p:cNvPr>
          <p:cNvGrpSpPr/>
          <p:nvPr/>
        </p:nvGrpSpPr>
        <p:grpSpPr>
          <a:xfrm>
            <a:off x="707984" y="2154820"/>
            <a:ext cx="11306538" cy="148541"/>
            <a:chOff x="707984" y="2154820"/>
            <a:chExt cx="11306538" cy="148541"/>
          </a:xfrm>
        </p:grpSpPr>
        <p:sp>
          <p:nvSpPr>
            <p:cNvPr id="10" name="Rectangle 9">
              <a:extLst>
                <a:ext uri="{FF2B5EF4-FFF2-40B4-BE49-F238E27FC236}">
                  <a16:creationId xmlns:a16="http://schemas.microsoft.com/office/drawing/2014/main" id="{F6AC078D-CE9C-F310-C6E0-3B7A4EB9FB09}"/>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D517963-C4A2-EBE4-AE03-22CD8E675827}"/>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AF2A9B8E-85CF-DC22-B562-6C312C0235EC}"/>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3" name="Straight Connector 12">
            <a:extLst>
              <a:ext uri="{FF2B5EF4-FFF2-40B4-BE49-F238E27FC236}">
                <a16:creationId xmlns:a16="http://schemas.microsoft.com/office/drawing/2014/main" id="{9D7FEB1E-7869-2590-17F1-E9E460BB94D5}"/>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81C6F0DC-5584-F2D8-B074-B8FA6E9A8F95}"/>
              </a:ext>
            </a:extLst>
          </p:cNvPr>
          <p:cNvPicPr>
            <a:picLocks noChangeAspect="1"/>
          </p:cNvPicPr>
          <p:nvPr/>
        </p:nvPicPr>
        <p:blipFill>
          <a:blip r:embed="rId3"/>
          <a:stretch>
            <a:fillRect/>
          </a:stretch>
        </p:blipFill>
        <p:spPr>
          <a:xfrm>
            <a:off x="8898835" y="1891870"/>
            <a:ext cx="2696817" cy="2039500"/>
          </a:xfrm>
          <a:prstGeom prst="rect">
            <a:avLst/>
          </a:prstGeom>
          <a:ln w="12700">
            <a:solidFill>
              <a:schemeClr val="tx1"/>
            </a:solidFill>
          </a:ln>
        </p:spPr>
      </p:pic>
      <p:sp>
        <p:nvSpPr>
          <p:cNvPr id="8" name="TextBox 7">
            <a:extLst>
              <a:ext uri="{FF2B5EF4-FFF2-40B4-BE49-F238E27FC236}">
                <a16:creationId xmlns:a16="http://schemas.microsoft.com/office/drawing/2014/main" id="{D625B2BB-5F08-8653-0A96-3BC6EF9C654C}"/>
              </a:ext>
            </a:extLst>
          </p:cNvPr>
          <p:cNvSpPr txBox="1"/>
          <p:nvPr/>
        </p:nvSpPr>
        <p:spPr>
          <a:xfrm>
            <a:off x="8913301" y="1825510"/>
            <a:ext cx="134187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390 km</a:t>
            </a:r>
            <a:r>
              <a:rPr kumimoji="0" lang="en-US" sz="24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Tree>
    <p:extLst>
      <p:ext uri="{BB962C8B-B14F-4D97-AF65-F5344CB8AC3E}">
        <p14:creationId xmlns:p14="http://schemas.microsoft.com/office/powerpoint/2010/main" val="3878522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3C402-3649-6D4A-A3DC-0577C0E7282E}"/>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DFC0E887-04E6-AF1D-F5C9-D18C1C764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F9BBF9-95A2-4F6A-7072-37C6C5C405DC}"/>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FC86C8B6-FC94-94FD-9B5D-FE134C4010CD}"/>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A3A8AB3-65E9-2586-3EF2-6B4A91315096}"/>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745BDB28-7303-FA5F-3D91-1544D8CD1C60}"/>
              </a:ext>
            </a:extLst>
          </p:cNvPr>
          <p:cNvGrpSpPr/>
          <p:nvPr/>
        </p:nvGrpSpPr>
        <p:grpSpPr>
          <a:xfrm>
            <a:off x="707984" y="2154820"/>
            <a:ext cx="11306538" cy="148541"/>
            <a:chOff x="707984" y="2154820"/>
            <a:chExt cx="11306538" cy="148541"/>
          </a:xfrm>
        </p:grpSpPr>
        <p:sp>
          <p:nvSpPr>
            <p:cNvPr id="8" name="Rectangle 7">
              <a:extLst>
                <a:ext uri="{FF2B5EF4-FFF2-40B4-BE49-F238E27FC236}">
                  <a16:creationId xmlns:a16="http://schemas.microsoft.com/office/drawing/2014/main" id="{3F33CAF0-EF2B-85F2-8A28-07B32C9DBCB1}"/>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CB330CF4-97B7-4AF5-CD00-5CDCA56E44A3}"/>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1C2D8683-5D3C-7948-9332-B8171726C29E}"/>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6" name="Straight Connector 15">
            <a:extLst>
              <a:ext uri="{FF2B5EF4-FFF2-40B4-BE49-F238E27FC236}">
                <a16:creationId xmlns:a16="http://schemas.microsoft.com/office/drawing/2014/main" id="{EEA2A2D3-DDEB-BB0D-C27B-D001128927B6}"/>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0DBAB371-AC78-0106-B871-FB4C7E92C563}"/>
              </a:ext>
            </a:extLst>
          </p:cNvPr>
          <p:cNvSpPr txBox="1"/>
          <p:nvPr/>
        </p:nvSpPr>
        <p:spPr>
          <a:xfrm>
            <a:off x="7378443" y="1917706"/>
            <a:ext cx="15224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USGS stream gage</a:t>
            </a:r>
          </a:p>
        </p:txBody>
      </p:sp>
      <p:pic>
        <p:nvPicPr>
          <p:cNvPr id="20" name="Picture 19">
            <a:extLst>
              <a:ext uri="{FF2B5EF4-FFF2-40B4-BE49-F238E27FC236}">
                <a16:creationId xmlns:a16="http://schemas.microsoft.com/office/drawing/2014/main" id="{75826DC3-3704-47FF-5B88-416CB0EE931D}"/>
              </a:ext>
            </a:extLst>
          </p:cNvPr>
          <p:cNvPicPr>
            <a:picLocks noChangeAspect="1"/>
          </p:cNvPicPr>
          <p:nvPr/>
        </p:nvPicPr>
        <p:blipFill>
          <a:blip r:embed="rId3"/>
          <a:stretch>
            <a:fillRect/>
          </a:stretch>
        </p:blipFill>
        <p:spPr>
          <a:xfrm>
            <a:off x="8898835" y="1891870"/>
            <a:ext cx="2696817" cy="2039500"/>
          </a:xfrm>
          <a:prstGeom prst="rect">
            <a:avLst/>
          </a:prstGeom>
          <a:ln w="12700">
            <a:solidFill>
              <a:schemeClr val="tx1"/>
            </a:solidFill>
          </a:ln>
        </p:spPr>
      </p:pic>
      <p:sp>
        <p:nvSpPr>
          <p:cNvPr id="14" name="Oval 13">
            <a:extLst>
              <a:ext uri="{FF2B5EF4-FFF2-40B4-BE49-F238E27FC236}">
                <a16:creationId xmlns:a16="http://schemas.microsoft.com/office/drawing/2014/main" id="{3A08EEBF-DB8F-FBB4-F731-052D1C5C2252}"/>
              </a:ext>
            </a:extLst>
          </p:cNvPr>
          <p:cNvSpPr/>
          <p:nvPr/>
        </p:nvSpPr>
        <p:spPr>
          <a:xfrm>
            <a:off x="11169907" y="2765176"/>
            <a:ext cx="238538" cy="23853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5" name="Straight Arrow Connector 14">
            <a:extLst>
              <a:ext uri="{FF2B5EF4-FFF2-40B4-BE49-F238E27FC236}">
                <a16:creationId xmlns:a16="http://schemas.microsoft.com/office/drawing/2014/main" id="{3750B045-B1C3-BCAA-2B94-3C2EDC20B16F}"/>
              </a:ext>
            </a:extLst>
          </p:cNvPr>
          <p:cNvCxnSpPr>
            <a:cxnSpLocks/>
          </p:cNvCxnSpPr>
          <p:nvPr/>
        </p:nvCxnSpPr>
        <p:spPr>
          <a:xfrm>
            <a:off x="8791392" y="2252534"/>
            <a:ext cx="2331879" cy="536965"/>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FA79BC11-04FB-C7B6-604C-E49401E2E3E7}"/>
              </a:ext>
            </a:extLst>
          </p:cNvPr>
          <p:cNvCxnSpPr>
            <a:cxnSpLocks/>
          </p:cNvCxnSpPr>
          <p:nvPr/>
        </p:nvCxnSpPr>
        <p:spPr>
          <a:xfrm flipH="1">
            <a:off x="7048982" y="2129742"/>
            <a:ext cx="613459" cy="243068"/>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909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370E9-8F0B-5330-2529-D0BC164C656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4060E5B-5620-F7DA-A123-7DF12E45207A}"/>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EAB1EC60-FCEE-0762-AB6F-4529F00123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B40818A-5AF9-C5DE-08B4-1C6A195D5467}"/>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1C5B2203-3085-C2AC-FB74-1859333EA784}"/>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6C7B8436-24E4-8660-7C43-0D73AFAA1226}"/>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E8F65104-3E24-41A8-814F-44BE7B932217}"/>
              </a:ext>
            </a:extLst>
          </p:cNvPr>
          <p:cNvGrpSpPr/>
          <p:nvPr/>
        </p:nvGrpSpPr>
        <p:grpSpPr>
          <a:xfrm>
            <a:off x="707984" y="2154820"/>
            <a:ext cx="11306538" cy="148541"/>
            <a:chOff x="707984" y="2154820"/>
            <a:chExt cx="11306538" cy="148541"/>
          </a:xfrm>
        </p:grpSpPr>
        <p:sp>
          <p:nvSpPr>
            <p:cNvPr id="8" name="Rectangle 7">
              <a:extLst>
                <a:ext uri="{FF2B5EF4-FFF2-40B4-BE49-F238E27FC236}">
                  <a16:creationId xmlns:a16="http://schemas.microsoft.com/office/drawing/2014/main" id="{5FD30DBC-052A-F9EB-7A8C-EB0B39415D12}"/>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973D94A7-9048-846C-EE06-A21D4027A016}"/>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CF65F0C3-75BF-6CB7-6250-8158940AAF6E}"/>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6" name="Straight Connector 15">
            <a:extLst>
              <a:ext uri="{FF2B5EF4-FFF2-40B4-BE49-F238E27FC236}">
                <a16:creationId xmlns:a16="http://schemas.microsoft.com/office/drawing/2014/main" id="{7E8FC78F-EB95-F962-7AB2-A6B43ACCA3FA}"/>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C6BA6C5-58E2-6C72-66D4-0B6B722ACBA6}"/>
              </a:ext>
            </a:extLst>
          </p:cNvPr>
          <p:cNvSpPr txBox="1"/>
          <p:nvPr/>
        </p:nvSpPr>
        <p:spPr>
          <a:xfrm>
            <a:off x="7378443" y="1917706"/>
            <a:ext cx="15224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USGS stream gage</a:t>
            </a:r>
          </a:p>
        </p:txBody>
      </p:sp>
      <p:pic>
        <p:nvPicPr>
          <p:cNvPr id="20" name="Picture 19">
            <a:extLst>
              <a:ext uri="{FF2B5EF4-FFF2-40B4-BE49-F238E27FC236}">
                <a16:creationId xmlns:a16="http://schemas.microsoft.com/office/drawing/2014/main" id="{5E3D57C6-FB07-2E13-7B01-A4BF57147E53}"/>
              </a:ext>
            </a:extLst>
          </p:cNvPr>
          <p:cNvPicPr>
            <a:picLocks noChangeAspect="1"/>
          </p:cNvPicPr>
          <p:nvPr/>
        </p:nvPicPr>
        <p:blipFill>
          <a:blip r:embed="rId3"/>
          <a:stretch>
            <a:fillRect/>
          </a:stretch>
        </p:blipFill>
        <p:spPr>
          <a:xfrm>
            <a:off x="8898835" y="1891870"/>
            <a:ext cx="2696817" cy="2039500"/>
          </a:xfrm>
          <a:prstGeom prst="rect">
            <a:avLst/>
          </a:prstGeom>
          <a:ln w="12700">
            <a:solidFill>
              <a:schemeClr val="tx1"/>
            </a:solidFill>
          </a:ln>
        </p:spPr>
      </p:pic>
      <p:sp>
        <p:nvSpPr>
          <p:cNvPr id="14" name="Oval 13">
            <a:extLst>
              <a:ext uri="{FF2B5EF4-FFF2-40B4-BE49-F238E27FC236}">
                <a16:creationId xmlns:a16="http://schemas.microsoft.com/office/drawing/2014/main" id="{20D86EB6-65FA-6CB9-7774-FE991F5FEAE4}"/>
              </a:ext>
            </a:extLst>
          </p:cNvPr>
          <p:cNvSpPr/>
          <p:nvPr/>
        </p:nvSpPr>
        <p:spPr>
          <a:xfrm>
            <a:off x="11169907" y="2765176"/>
            <a:ext cx="238538" cy="23853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5" name="Straight Arrow Connector 14">
            <a:extLst>
              <a:ext uri="{FF2B5EF4-FFF2-40B4-BE49-F238E27FC236}">
                <a16:creationId xmlns:a16="http://schemas.microsoft.com/office/drawing/2014/main" id="{A82471FA-FEBC-8CD6-D937-2D74BD6C011B}"/>
              </a:ext>
            </a:extLst>
          </p:cNvPr>
          <p:cNvCxnSpPr>
            <a:cxnSpLocks/>
          </p:cNvCxnSpPr>
          <p:nvPr/>
        </p:nvCxnSpPr>
        <p:spPr>
          <a:xfrm>
            <a:off x="8791392" y="2252534"/>
            <a:ext cx="2331879" cy="536965"/>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B77632C2-001E-7D6E-8FE5-D9866B70896A}"/>
              </a:ext>
            </a:extLst>
          </p:cNvPr>
          <p:cNvCxnSpPr>
            <a:cxnSpLocks/>
          </p:cNvCxnSpPr>
          <p:nvPr/>
        </p:nvCxnSpPr>
        <p:spPr>
          <a:xfrm flipH="1">
            <a:off x="7048982" y="2129742"/>
            <a:ext cx="613459" cy="243068"/>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021ABF8-7AC5-2F9F-EE0E-7A8BB19243EB}"/>
              </a:ext>
            </a:extLst>
          </p:cNvPr>
          <p:cNvSpPr txBox="1"/>
          <p:nvPr/>
        </p:nvSpPr>
        <p:spPr>
          <a:xfrm>
            <a:off x="1159565" y="2882348"/>
            <a:ext cx="217335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mn-ea"/>
                <a:cs typeface="Arial" panose="020B0604020202020204" pitchFamily="34" charset="0"/>
              </a:rPr>
              <a:t>overtopping</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mn-ea"/>
                <a:cs typeface="Arial" panose="020B0604020202020204" pitchFamily="34" charset="0"/>
              </a:rPr>
              <a:t>discharge</a:t>
            </a:r>
          </a:p>
        </p:txBody>
      </p:sp>
      <p:cxnSp>
        <p:nvCxnSpPr>
          <p:cNvPr id="17" name="Straight Arrow Connector 16">
            <a:extLst>
              <a:ext uri="{FF2B5EF4-FFF2-40B4-BE49-F238E27FC236}">
                <a16:creationId xmlns:a16="http://schemas.microsoft.com/office/drawing/2014/main" id="{C424B4AD-175E-3F00-FF42-C25DE2BC5980}"/>
              </a:ext>
            </a:extLst>
          </p:cNvPr>
          <p:cNvCxnSpPr>
            <a:cxnSpLocks/>
          </p:cNvCxnSpPr>
          <p:nvPr/>
        </p:nvCxnSpPr>
        <p:spPr>
          <a:xfrm>
            <a:off x="2199190" y="3565003"/>
            <a:ext cx="428263" cy="891250"/>
          </a:xfrm>
          <a:prstGeom prst="straightConnector1">
            <a:avLst/>
          </a:prstGeom>
          <a:ln w="28575">
            <a:solidFill>
              <a:srgbClr val="0432FF"/>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E62FD1A0-EA69-4EF5-E49A-FDBCCB7F1E35}"/>
              </a:ext>
            </a:extLst>
          </p:cNvPr>
          <p:cNvSpPr/>
          <p:nvPr/>
        </p:nvSpPr>
        <p:spPr>
          <a:xfrm>
            <a:off x="11030760" y="2836384"/>
            <a:ext cx="238538" cy="238538"/>
          </a:xfrm>
          <a:prstGeom prst="ellipse">
            <a:avLst/>
          </a:prstGeom>
          <a:noFill/>
          <a:ln w="28575">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F53477D4-A723-425F-2B85-218682E24F51}"/>
              </a:ext>
            </a:extLst>
          </p:cNvPr>
          <p:cNvSpPr txBox="1"/>
          <p:nvPr/>
        </p:nvSpPr>
        <p:spPr>
          <a:xfrm>
            <a:off x="10573558" y="3055046"/>
            <a:ext cx="15372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mn-ea"/>
                <a:cs typeface="Arial" panose="020B0604020202020204" pitchFamily="34" charset="0"/>
              </a:rPr>
              <a:t>overtopping location</a:t>
            </a:r>
          </a:p>
        </p:txBody>
      </p:sp>
    </p:spTree>
    <p:extLst>
      <p:ext uri="{BB962C8B-B14F-4D97-AF65-F5344CB8AC3E}">
        <p14:creationId xmlns:p14="http://schemas.microsoft.com/office/powerpoint/2010/main" val="1162694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5D06-9561-31B5-7FA4-E67B7E00EEB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0B26168-D0A7-BCD9-6FBB-776E3A6DF9FC}"/>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3CADEB5D-C75C-5E72-19B4-049D42DA1E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1D77263-BED8-48E7-2065-768772F8966B}"/>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488C01EB-1FF6-FE23-B1EA-602309CC5662}"/>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E33383C-8FF3-FAB8-B169-0F3A40F993AC}"/>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C3B7FEE1-192B-E3E8-2D3A-6C59FA2AE34B}"/>
              </a:ext>
            </a:extLst>
          </p:cNvPr>
          <p:cNvGrpSpPr/>
          <p:nvPr/>
        </p:nvGrpSpPr>
        <p:grpSpPr>
          <a:xfrm>
            <a:off x="707984" y="2154820"/>
            <a:ext cx="11306538" cy="148541"/>
            <a:chOff x="707984" y="2154820"/>
            <a:chExt cx="11306538" cy="148541"/>
          </a:xfrm>
        </p:grpSpPr>
        <p:sp>
          <p:nvSpPr>
            <p:cNvPr id="8" name="Rectangle 7">
              <a:extLst>
                <a:ext uri="{FF2B5EF4-FFF2-40B4-BE49-F238E27FC236}">
                  <a16:creationId xmlns:a16="http://schemas.microsoft.com/office/drawing/2014/main" id="{CF5EAA09-6B72-12DA-9258-EC7B05466F95}"/>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3441F5F1-87F5-3ABB-2A44-F75598993F84}"/>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9199EE6-DDDD-B809-4346-17594DB2F75A}"/>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6" name="Straight Connector 15">
            <a:extLst>
              <a:ext uri="{FF2B5EF4-FFF2-40B4-BE49-F238E27FC236}">
                <a16:creationId xmlns:a16="http://schemas.microsoft.com/office/drawing/2014/main" id="{D874DF18-068A-7D8D-33AE-2559FB12E4B1}"/>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C1602D3-3029-9642-AEF0-0FEAC8F8B69E}"/>
              </a:ext>
            </a:extLst>
          </p:cNvPr>
          <p:cNvSpPr txBox="1"/>
          <p:nvPr/>
        </p:nvSpPr>
        <p:spPr>
          <a:xfrm>
            <a:off x="7378443" y="1917706"/>
            <a:ext cx="15224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USGS stream gage</a:t>
            </a:r>
          </a:p>
        </p:txBody>
      </p:sp>
      <p:pic>
        <p:nvPicPr>
          <p:cNvPr id="20" name="Picture 19">
            <a:extLst>
              <a:ext uri="{FF2B5EF4-FFF2-40B4-BE49-F238E27FC236}">
                <a16:creationId xmlns:a16="http://schemas.microsoft.com/office/drawing/2014/main" id="{5A81ABC8-916F-E64E-2313-BD841ABC0B76}"/>
              </a:ext>
            </a:extLst>
          </p:cNvPr>
          <p:cNvPicPr>
            <a:picLocks noChangeAspect="1"/>
          </p:cNvPicPr>
          <p:nvPr/>
        </p:nvPicPr>
        <p:blipFill>
          <a:blip r:embed="rId3"/>
          <a:stretch>
            <a:fillRect/>
          </a:stretch>
        </p:blipFill>
        <p:spPr>
          <a:xfrm>
            <a:off x="8898835" y="1891870"/>
            <a:ext cx="2696817" cy="2039500"/>
          </a:xfrm>
          <a:prstGeom prst="rect">
            <a:avLst/>
          </a:prstGeom>
          <a:ln w="12700">
            <a:solidFill>
              <a:schemeClr val="tx1"/>
            </a:solidFill>
          </a:ln>
        </p:spPr>
      </p:pic>
      <p:sp>
        <p:nvSpPr>
          <p:cNvPr id="14" name="Oval 13">
            <a:extLst>
              <a:ext uri="{FF2B5EF4-FFF2-40B4-BE49-F238E27FC236}">
                <a16:creationId xmlns:a16="http://schemas.microsoft.com/office/drawing/2014/main" id="{9664C110-5C45-406C-D8AB-937E771019B4}"/>
              </a:ext>
            </a:extLst>
          </p:cNvPr>
          <p:cNvSpPr/>
          <p:nvPr/>
        </p:nvSpPr>
        <p:spPr>
          <a:xfrm>
            <a:off x="11169907" y="2765176"/>
            <a:ext cx="238538" cy="23853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5" name="Straight Arrow Connector 14">
            <a:extLst>
              <a:ext uri="{FF2B5EF4-FFF2-40B4-BE49-F238E27FC236}">
                <a16:creationId xmlns:a16="http://schemas.microsoft.com/office/drawing/2014/main" id="{39F82366-5D05-C1A1-112C-42CD8D909C70}"/>
              </a:ext>
            </a:extLst>
          </p:cNvPr>
          <p:cNvCxnSpPr>
            <a:cxnSpLocks/>
          </p:cNvCxnSpPr>
          <p:nvPr/>
        </p:nvCxnSpPr>
        <p:spPr>
          <a:xfrm>
            <a:off x="8791392" y="2252534"/>
            <a:ext cx="2331879" cy="536965"/>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8028BB75-7790-CE25-06F1-51225095F983}"/>
              </a:ext>
            </a:extLst>
          </p:cNvPr>
          <p:cNvCxnSpPr>
            <a:cxnSpLocks/>
          </p:cNvCxnSpPr>
          <p:nvPr/>
        </p:nvCxnSpPr>
        <p:spPr>
          <a:xfrm flipH="1">
            <a:off x="7048982" y="2129742"/>
            <a:ext cx="613459" cy="243068"/>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79BAF115-A615-76A1-6378-36D7A2B7A17F}"/>
              </a:ext>
            </a:extLst>
          </p:cNvPr>
          <p:cNvSpPr txBox="1"/>
          <p:nvPr/>
        </p:nvSpPr>
        <p:spPr>
          <a:xfrm>
            <a:off x="1159565" y="2882348"/>
            <a:ext cx="217335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mn-ea"/>
                <a:cs typeface="Arial" panose="020B0604020202020204" pitchFamily="34" charset="0"/>
              </a:rPr>
              <a:t>overtopping</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mn-ea"/>
                <a:cs typeface="Arial" panose="020B0604020202020204" pitchFamily="34" charset="0"/>
              </a:rPr>
              <a:t>discharge</a:t>
            </a:r>
          </a:p>
        </p:txBody>
      </p:sp>
      <p:cxnSp>
        <p:nvCxnSpPr>
          <p:cNvPr id="17" name="Straight Arrow Connector 16">
            <a:extLst>
              <a:ext uri="{FF2B5EF4-FFF2-40B4-BE49-F238E27FC236}">
                <a16:creationId xmlns:a16="http://schemas.microsoft.com/office/drawing/2014/main" id="{F5B1807C-9326-4881-E5DC-E2FA2B7A4F84}"/>
              </a:ext>
            </a:extLst>
          </p:cNvPr>
          <p:cNvCxnSpPr>
            <a:cxnSpLocks/>
          </p:cNvCxnSpPr>
          <p:nvPr/>
        </p:nvCxnSpPr>
        <p:spPr>
          <a:xfrm>
            <a:off x="2199190" y="3565003"/>
            <a:ext cx="428263" cy="891250"/>
          </a:xfrm>
          <a:prstGeom prst="straightConnector1">
            <a:avLst/>
          </a:prstGeom>
          <a:ln w="28575">
            <a:solidFill>
              <a:srgbClr val="0432FF"/>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A072333F-8B69-9DE2-CB00-470DE2E861EF}"/>
              </a:ext>
            </a:extLst>
          </p:cNvPr>
          <p:cNvSpPr/>
          <p:nvPr/>
        </p:nvSpPr>
        <p:spPr>
          <a:xfrm>
            <a:off x="11030760" y="2836384"/>
            <a:ext cx="238538" cy="238538"/>
          </a:xfrm>
          <a:prstGeom prst="ellipse">
            <a:avLst/>
          </a:prstGeom>
          <a:noFill/>
          <a:ln w="28575">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098DD170-55CC-EA58-225C-A43DCBB12E2B}"/>
              </a:ext>
            </a:extLst>
          </p:cNvPr>
          <p:cNvSpPr txBox="1"/>
          <p:nvPr/>
        </p:nvSpPr>
        <p:spPr>
          <a:xfrm>
            <a:off x="10573558" y="3055046"/>
            <a:ext cx="15372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mn-ea"/>
                <a:cs typeface="Arial" panose="020B0604020202020204" pitchFamily="34" charset="0"/>
              </a:rPr>
              <a:t>overtopping location</a:t>
            </a:r>
          </a:p>
        </p:txBody>
      </p:sp>
      <p:cxnSp>
        <p:nvCxnSpPr>
          <p:cNvPr id="18" name="Straight Arrow Connector 17">
            <a:extLst>
              <a:ext uri="{FF2B5EF4-FFF2-40B4-BE49-F238E27FC236}">
                <a16:creationId xmlns:a16="http://schemas.microsoft.com/office/drawing/2014/main" id="{32277DD3-C780-E612-B45B-5B34C71E5783}"/>
              </a:ext>
            </a:extLst>
          </p:cNvPr>
          <p:cNvCxnSpPr>
            <a:cxnSpLocks/>
          </p:cNvCxnSpPr>
          <p:nvPr/>
        </p:nvCxnSpPr>
        <p:spPr>
          <a:xfrm>
            <a:off x="5473148" y="2769704"/>
            <a:ext cx="1060174" cy="384313"/>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D3AF58AD-9168-D235-3E52-298EFB6DB90A}"/>
              </a:ext>
            </a:extLst>
          </p:cNvPr>
          <p:cNvSpPr txBox="1"/>
          <p:nvPr/>
        </p:nvSpPr>
        <p:spPr>
          <a:xfrm>
            <a:off x="3578086" y="2425148"/>
            <a:ext cx="2173356" cy="120032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NWM short-term forecast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(1-hr lead time)</a:t>
            </a:r>
          </a:p>
        </p:txBody>
      </p:sp>
    </p:spTree>
    <p:extLst>
      <p:ext uri="{BB962C8B-B14F-4D97-AF65-F5344CB8AC3E}">
        <p14:creationId xmlns:p14="http://schemas.microsoft.com/office/powerpoint/2010/main" val="1600459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3C402-3649-6D4A-A3DC-0577C0E7282E}"/>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DFC0E887-04E6-AF1D-F5C9-D18C1C764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F9BBF9-95A2-4F6A-7072-37C6C5C405DC}"/>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FC86C8B6-FC94-94FD-9B5D-FE134C4010CD}"/>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A3A8AB3-65E9-2586-3EF2-6B4A91315096}"/>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E7A98BB6-E2A0-19E8-1918-FCE3F5572E44}"/>
              </a:ext>
            </a:extLst>
          </p:cNvPr>
          <p:cNvGrpSpPr/>
          <p:nvPr/>
        </p:nvGrpSpPr>
        <p:grpSpPr>
          <a:xfrm>
            <a:off x="707984" y="2154820"/>
            <a:ext cx="11306538" cy="148541"/>
            <a:chOff x="707984" y="2154820"/>
            <a:chExt cx="11306538" cy="148541"/>
          </a:xfrm>
        </p:grpSpPr>
        <p:sp>
          <p:nvSpPr>
            <p:cNvPr id="8" name="Rectangle 7">
              <a:extLst>
                <a:ext uri="{FF2B5EF4-FFF2-40B4-BE49-F238E27FC236}">
                  <a16:creationId xmlns:a16="http://schemas.microsoft.com/office/drawing/2014/main" id="{22643702-07B9-053F-5956-E87AE9C07C75}"/>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80D2ADE2-2D06-1EB1-5BF2-CCF30FC380DA}"/>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8CA54EE7-5D42-8F23-1343-1CF8BAFC939E}"/>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Straight Connector 11">
            <a:extLst>
              <a:ext uri="{FF2B5EF4-FFF2-40B4-BE49-F238E27FC236}">
                <a16:creationId xmlns:a16="http://schemas.microsoft.com/office/drawing/2014/main" id="{4BB184E6-8214-8EB4-EFBC-9BFDE95A2182}"/>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797D2D51-B127-513E-1482-87D4EB726799}"/>
              </a:ext>
            </a:extLst>
          </p:cNvPr>
          <p:cNvSpPr txBox="1"/>
          <p:nvPr/>
        </p:nvSpPr>
        <p:spPr>
          <a:xfrm>
            <a:off x="7878165" y="1807161"/>
            <a:ext cx="217335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occurred on 5/15 and 5/16…</a:t>
            </a:r>
          </a:p>
        </p:txBody>
      </p:sp>
      <p:cxnSp>
        <p:nvCxnSpPr>
          <p:cNvPr id="10" name="Straight Arrow Connector 9">
            <a:extLst>
              <a:ext uri="{FF2B5EF4-FFF2-40B4-BE49-F238E27FC236}">
                <a16:creationId xmlns:a16="http://schemas.microsoft.com/office/drawing/2014/main" id="{FA79BC11-04FB-C7B6-604C-E49401E2E3E7}"/>
              </a:ext>
            </a:extLst>
          </p:cNvPr>
          <p:cNvCxnSpPr>
            <a:cxnSpLocks/>
          </p:cNvCxnSpPr>
          <p:nvPr/>
        </p:nvCxnSpPr>
        <p:spPr>
          <a:xfrm flipH="1">
            <a:off x="7072131" y="2164466"/>
            <a:ext cx="810229" cy="127322"/>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9EF00F97-51FA-8B50-ED85-9D50B5A9FBB6}"/>
              </a:ext>
            </a:extLst>
          </p:cNvPr>
          <p:cNvCxnSpPr>
            <a:cxnSpLocks/>
          </p:cNvCxnSpPr>
          <p:nvPr/>
        </p:nvCxnSpPr>
        <p:spPr>
          <a:xfrm flipH="1">
            <a:off x="7546694" y="2779853"/>
            <a:ext cx="939479" cy="866172"/>
          </a:xfrm>
          <a:prstGeom prst="straightConnector1">
            <a:avLst/>
          </a:prstGeom>
          <a:ln w="28575">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22" name="Picture 21" descr="Image">
            <a:extLst>
              <a:ext uri="{FF2B5EF4-FFF2-40B4-BE49-F238E27FC236}">
                <a16:creationId xmlns:a16="http://schemas.microsoft.com/office/drawing/2014/main" id="{E829AB43-1511-86C3-BB58-2D1A0B5655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134" y="1982100"/>
            <a:ext cx="3081753" cy="231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780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53C402-3649-6D4A-A3DC-0577C0E7282E}"/>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DFC0E887-04E6-AF1D-F5C9-D18C1C764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F9BBF9-95A2-4F6A-7072-37C6C5C405DC}"/>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FC86C8B6-FC94-94FD-9B5D-FE134C4010CD}"/>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A3A8AB3-65E9-2586-3EF2-6B4A91315096}"/>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8" name="Straight Arrow Connector 17">
            <a:extLst>
              <a:ext uri="{FF2B5EF4-FFF2-40B4-BE49-F238E27FC236}">
                <a16:creationId xmlns:a16="http://schemas.microsoft.com/office/drawing/2014/main" id="{14A7110C-CAF5-3D56-3D36-7AD9D6AA46D8}"/>
              </a:ext>
            </a:extLst>
          </p:cNvPr>
          <p:cNvCxnSpPr>
            <a:cxnSpLocks/>
          </p:cNvCxnSpPr>
          <p:nvPr/>
        </p:nvCxnSpPr>
        <p:spPr>
          <a:xfrm flipH="1">
            <a:off x="6956385" y="3313043"/>
            <a:ext cx="1657528" cy="1131635"/>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5655752-00FA-D459-1334-557FCBBED396}"/>
              </a:ext>
            </a:extLst>
          </p:cNvPr>
          <p:cNvSpPr txBox="1"/>
          <p:nvPr/>
        </p:nvSpPr>
        <p:spPr>
          <a:xfrm>
            <a:off x="8713304" y="2922104"/>
            <a:ext cx="243311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But NWM forecast misses the main peaks…</a:t>
            </a:r>
          </a:p>
        </p:txBody>
      </p:sp>
      <p:grpSp>
        <p:nvGrpSpPr>
          <p:cNvPr id="7" name="Group 6">
            <a:extLst>
              <a:ext uri="{FF2B5EF4-FFF2-40B4-BE49-F238E27FC236}">
                <a16:creationId xmlns:a16="http://schemas.microsoft.com/office/drawing/2014/main" id="{A5101D64-4BB3-5889-6049-B64583D7B3B4}"/>
              </a:ext>
            </a:extLst>
          </p:cNvPr>
          <p:cNvGrpSpPr/>
          <p:nvPr/>
        </p:nvGrpSpPr>
        <p:grpSpPr>
          <a:xfrm>
            <a:off x="707984" y="2154820"/>
            <a:ext cx="11306538" cy="148541"/>
            <a:chOff x="707984" y="2154820"/>
            <a:chExt cx="11306538" cy="148541"/>
          </a:xfrm>
        </p:grpSpPr>
        <p:sp>
          <p:nvSpPr>
            <p:cNvPr id="8" name="Rectangle 7">
              <a:extLst>
                <a:ext uri="{FF2B5EF4-FFF2-40B4-BE49-F238E27FC236}">
                  <a16:creationId xmlns:a16="http://schemas.microsoft.com/office/drawing/2014/main" id="{97083DEB-8C2D-B7A6-FAC3-CFF002152A57}"/>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D550F6F0-43FE-7B81-769D-799FEF9169EB}"/>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AEFA2099-EB2E-71B2-DC2D-028E05D4F686}"/>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Straight Connector 11">
            <a:extLst>
              <a:ext uri="{FF2B5EF4-FFF2-40B4-BE49-F238E27FC236}">
                <a16:creationId xmlns:a16="http://schemas.microsoft.com/office/drawing/2014/main" id="{7A96F9C4-41C0-10F3-6CBF-1EE16C3F2601}"/>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pic>
        <p:nvPicPr>
          <p:cNvPr id="13" name="Picture 12" descr="Image">
            <a:extLst>
              <a:ext uri="{FF2B5EF4-FFF2-40B4-BE49-F238E27FC236}">
                <a16:creationId xmlns:a16="http://schemas.microsoft.com/office/drawing/2014/main" id="{0A1167B7-0D1B-BD9C-B6F6-C241D57A3B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134" y="1982100"/>
            <a:ext cx="3081753" cy="231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045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EF076-7D54-908F-09D5-4C0BD474673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D83C2E0-0F76-93FD-9B92-DD3019F681C6}"/>
              </a:ext>
            </a:extLst>
          </p:cNvPr>
          <p:cNvSpPr txBox="1"/>
          <p:nvPr/>
        </p:nvSpPr>
        <p:spPr>
          <a:xfrm>
            <a:off x="178676" y="167709"/>
            <a:ext cx="1175056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overtopping event in new year creek</a:t>
            </a:r>
          </a:p>
        </p:txBody>
      </p:sp>
      <p:pic>
        <p:nvPicPr>
          <p:cNvPr id="2" name="Picture 2">
            <a:extLst>
              <a:ext uri="{FF2B5EF4-FFF2-40B4-BE49-F238E27FC236}">
                <a16:creationId xmlns:a16="http://schemas.microsoft.com/office/drawing/2014/main" id="{88F4FF71-6ED8-F4CE-4465-D247288EDD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259509"/>
            <a:ext cx="12153900" cy="505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F10C83F-8561-51D7-1DAC-1CC59CF38BC5}"/>
              </a:ext>
            </a:extLst>
          </p:cNvPr>
          <p:cNvSpPr/>
          <p:nvPr/>
        </p:nvSpPr>
        <p:spPr>
          <a:xfrm>
            <a:off x="1258956" y="3087756"/>
            <a:ext cx="1298714" cy="901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F9EB331E-54D7-9A93-F686-8FEDF1D4A57A}"/>
              </a:ext>
            </a:extLst>
          </p:cNvPr>
          <p:cNvSpPr/>
          <p:nvPr/>
        </p:nvSpPr>
        <p:spPr>
          <a:xfrm>
            <a:off x="9137374" y="2842591"/>
            <a:ext cx="2869096" cy="13318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BA06816-FEDB-0D45-62A1-32A3B053A41E}"/>
              </a:ext>
            </a:extLst>
          </p:cNvPr>
          <p:cNvSpPr/>
          <p:nvPr/>
        </p:nvSpPr>
        <p:spPr>
          <a:xfrm>
            <a:off x="3207026" y="967408"/>
            <a:ext cx="6268278" cy="583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8" name="Straight Arrow Connector 17">
            <a:extLst>
              <a:ext uri="{FF2B5EF4-FFF2-40B4-BE49-F238E27FC236}">
                <a16:creationId xmlns:a16="http://schemas.microsoft.com/office/drawing/2014/main" id="{34303D10-D66A-660C-E7B8-D607E1CD1A53}"/>
              </a:ext>
            </a:extLst>
          </p:cNvPr>
          <p:cNvCxnSpPr>
            <a:cxnSpLocks/>
          </p:cNvCxnSpPr>
          <p:nvPr/>
        </p:nvCxnSpPr>
        <p:spPr>
          <a:xfrm flipH="1">
            <a:off x="4199262" y="3229337"/>
            <a:ext cx="268566" cy="553739"/>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04A4EF34-7C64-D7CC-5E02-06A3888EE398}"/>
              </a:ext>
            </a:extLst>
          </p:cNvPr>
          <p:cNvSpPr txBox="1"/>
          <p:nvPr/>
        </p:nvSpPr>
        <p:spPr>
          <a:xfrm>
            <a:off x="3944534" y="2273921"/>
            <a:ext cx="224792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…and introduces </a:t>
            </a: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five different false alarms</a:t>
            </a:r>
          </a:p>
        </p:txBody>
      </p:sp>
      <p:grpSp>
        <p:nvGrpSpPr>
          <p:cNvPr id="7" name="Group 6">
            <a:extLst>
              <a:ext uri="{FF2B5EF4-FFF2-40B4-BE49-F238E27FC236}">
                <a16:creationId xmlns:a16="http://schemas.microsoft.com/office/drawing/2014/main" id="{F39B6B51-9EA8-02A8-4E87-22BB46D05F46}"/>
              </a:ext>
            </a:extLst>
          </p:cNvPr>
          <p:cNvGrpSpPr/>
          <p:nvPr/>
        </p:nvGrpSpPr>
        <p:grpSpPr>
          <a:xfrm>
            <a:off x="707984" y="2154820"/>
            <a:ext cx="11306538" cy="148541"/>
            <a:chOff x="707984" y="2154820"/>
            <a:chExt cx="11306538" cy="148541"/>
          </a:xfrm>
        </p:grpSpPr>
        <p:sp>
          <p:nvSpPr>
            <p:cNvPr id="8" name="Rectangle 7">
              <a:extLst>
                <a:ext uri="{FF2B5EF4-FFF2-40B4-BE49-F238E27FC236}">
                  <a16:creationId xmlns:a16="http://schemas.microsoft.com/office/drawing/2014/main" id="{20934AA3-9A0E-B6C6-87BA-2993FF6AE8BF}"/>
                </a:ext>
              </a:extLst>
            </p:cNvPr>
            <p:cNvSpPr/>
            <p:nvPr/>
          </p:nvSpPr>
          <p:spPr>
            <a:xfrm>
              <a:off x="6991108" y="2164466"/>
              <a:ext cx="5023414" cy="115747"/>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A7E2F664-9AE8-3264-0904-A598B7A4229D}"/>
                </a:ext>
              </a:extLst>
            </p:cNvPr>
            <p:cNvSpPr/>
            <p:nvPr/>
          </p:nvSpPr>
          <p:spPr>
            <a:xfrm>
              <a:off x="707984" y="2154820"/>
              <a:ext cx="6109505" cy="113818"/>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01D12B89-A97A-320F-C78E-491EC92D3279}"/>
                </a:ext>
              </a:extLst>
            </p:cNvPr>
            <p:cNvSpPr/>
            <p:nvPr/>
          </p:nvSpPr>
          <p:spPr>
            <a:xfrm>
              <a:off x="6877289" y="2189542"/>
              <a:ext cx="67521" cy="113819"/>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2" name="Straight Connector 11">
            <a:extLst>
              <a:ext uri="{FF2B5EF4-FFF2-40B4-BE49-F238E27FC236}">
                <a16:creationId xmlns:a16="http://schemas.microsoft.com/office/drawing/2014/main" id="{1C1C8D4D-A8AF-DA5A-AA36-7982D8F4B8FE}"/>
              </a:ext>
            </a:extLst>
          </p:cNvPr>
          <p:cNvCxnSpPr/>
          <p:nvPr/>
        </p:nvCxnSpPr>
        <p:spPr>
          <a:xfrm>
            <a:off x="706056" y="4618300"/>
            <a:ext cx="11320040" cy="0"/>
          </a:xfrm>
          <a:prstGeom prst="line">
            <a:avLst/>
          </a:prstGeom>
          <a:ln w="28575">
            <a:solidFill>
              <a:srgbClr val="0432FF"/>
            </a:solidFill>
            <a:prstDash val="sysDash"/>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325A50D0-D227-4CB8-7ED8-008CD0904775}"/>
              </a:ext>
            </a:extLst>
          </p:cNvPr>
          <p:cNvCxnSpPr>
            <a:cxnSpLocks/>
          </p:cNvCxnSpPr>
          <p:nvPr/>
        </p:nvCxnSpPr>
        <p:spPr>
          <a:xfrm>
            <a:off x="5544273" y="3206187"/>
            <a:ext cx="624615" cy="983933"/>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E647600-1C49-F89A-8158-9779870545D0}"/>
              </a:ext>
            </a:extLst>
          </p:cNvPr>
          <p:cNvCxnSpPr>
            <a:cxnSpLocks/>
          </p:cNvCxnSpPr>
          <p:nvPr/>
        </p:nvCxnSpPr>
        <p:spPr>
          <a:xfrm>
            <a:off x="6078638" y="3115518"/>
            <a:ext cx="426334" cy="495783"/>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D1033C4C-D4FB-58E9-8548-3A72DEE54EE3}"/>
              </a:ext>
            </a:extLst>
          </p:cNvPr>
          <p:cNvCxnSpPr>
            <a:cxnSpLocks/>
          </p:cNvCxnSpPr>
          <p:nvPr/>
        </p:nvCxnSpPr>
        <p:spPr>
          <a:xfrm>
            <a:off x="6296628" y="3055716"/>
            <a:ext cx="1365813" cy="798654"/>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C64B622-CA5E-EE26-D873-E273737A90F6}"/>
              </a:ext>
            </a:extLst>
          </p:cNvPr>
          <p:cNvCxnSpPr>
            <a:cxnSpLocks/>
          </p:cNvCxnSpPr>
          <p:nvPr/>
        </p:nvCxnSpPr>
        <p:spPr>
          <a:xfrm>
            <a:off x="6217534" y="2629382"/>
            <a:ext cx="935620" cy="299013"/>
          </a:xfrm>
          <a:prstGeom prst="straightConnector1">
            <a:avLst/>
          </a:prstGeom>
          <a:ln w="28575">
            <a:solidFill>
              <a:srgbClr val="FF0000"/>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25" name="Picture 24" descr="Image">
            <a:extLst>
              <a:ext uri="{FF2B5EF4-FFF2-40B4-BE49-F238E27FC236}">
                <a16:creationId xmlns:a16="http://schemas.microsoft.com/office/drawing/2014/main" id="{71A8FCE7-BC59-6F90-9C14-7623CCE868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134" y="1982100"/>
            <a:ext cx="3081753" cy="231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686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57C71-1FF9-BBA8-8F8F-C34A423375AC}"/>
            </a:ext>
          </a:extLst>
        </p:cNvPr>
        <p:cNvGrpSpPr/>
        <p:nvPr/>
      </p:nvGrpSpPr>
      <p:grpSpPr>
        <a:xfrm>
          <a:off x="0" y="0"/>
          <a:ext cx="0" cy="0"/>
          <a:chOff x="0" y="0"/>
          <a:chExt cx="0" cy="0"/>
        </a:xfrm>
      </p:grpSpPr>
      <p:sp>
        <p:nvSpPr>
          <p:cNvPr id="44" name="Bent Arrow 43">
            <a:extLst>
              <a:ext uri="{FF2B5EF4-FFF2-40B4-BE49-F238E27FC236}">
                <a16:creationId xmlns:a16="http://schemas.microsoft.com/office/drawing/2014/main" id="{60E3794F-0322-2EC3-730C-A69B23CB582D}"/>
              </a:ext>
            </a:extLst>
          </p:cNvPr>
          <p:cNvSpPr/>
          <p:nvPr/>
        </p:nvSpPr>
        <p:spPr>
          <a:xfrm rot="5400000">
            <a:off x="2869096" y="1663151"/>
            <a:ext cx="1020417" cy="1219199"/>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04C0E4D6-5CE4-3169-562D-E4DFCF17E9A1}"/>
              </a:ext>
            </a:extLst>
          </p:cNvPr>
          <p:cNvGrpSpPr/>
          <p:nvPr/>
        </p:nvGrpSpPr>
        <p:grpSpPr>
          <a:xfrm>
            <a:off x="10685468" y="1232451"/>
            <a:ext cx="888714" cy="827423"/>
            <a:chOff x="4469627" y="3203663"/>
            <a:chExt cx="215281" cy="200434"/>
          </a:xfrm>
        </p:grpSpPr>
        <p:sp>
          <p:nvSpPr>
            <p:cNvPr id="8" name="Application real-time monitoring service">
              <a:extLst>
                <a:ext uri="{FF2B5EF4-FFF2-40B4-BE49-F238E27FC236}">
                  <a16:creationId xmlns:a16="http://schemas.microsoft.com/office/drawing/2014/main" id="{0A703889-9C9E-65FD-BA12-DCA30D33D0DC}"/>
                </a:ext>
              </a:extLst>
            </p:cNvPr>
            <p:cNvSpPr/>
            <p:nvPr/>
          </p:nvSpPr>
          <p:spPr>
            <a:xfrm>
              <a:off x="4501177" y="3244792"/>
              <a:ext cx="152181" cy="73636"/>
            </a:xfrm>
            <a:custGeom>
              <a:avLst/>
              <a:gdLst/>
              <a:ahLst/>
              <a:cxnLst/>
              <a:rect l="0" t="0" r="0" b="0"/>
              <a:pathLst>
                <a:path w="152181" h="73636">
                  <a:moveTo>
                    <a:pt x="134653" y="0"/>
                  </a:moveTo>
                  <a:cubicBezTo>
                    <a:pt x="124952" y="0"/>
                    <a:pt x="117088" y="7869"/>
                    <a:pt x="117090" y="17577"/>
                  </a:cubicBezTo>
                  <a:cubicBezTo>
                    <a:pt x="117090" y="20505"/>
                    <a:pt x="117816" y="23291"/>
                    <a:pt x="119113" y="25676"/>
                  </a:cubicBezTo>
                  <a:lnTo>
                    <a:pt x="90493" y="53997"/>
                  </a:lnTo>
                  <a:cubicBezTo>
                    <a:pt x="88938" y="53124"/>
                    <a:pt x="87181" y="52675"/>
                    <a:pt x="85398" y="52695"/>
                  </a:cubicBezTo>
                  <a:cubicBezTo>
                    <a:pt x="84239" y="52695"/>
                    <a:pt x="83157" y="52913"/>
                    <a:pt x="82147" y="53239"/>
                  </a:cubicBezTo>
                  <a:lnTo>
                    <a:pt x="70616" y="37434"/>
                  </a:lnTo>
                  <a:cubicBezTo>
                    <a:pt x="70723" y="36818"/>
                    <a:pt x="70723" y="36347"/>
                    <a:pt x="70723" y="35807"/>
                  </a:cubicBezTo>
                  <a:cubicBezTo>
                    <a:pt x="70723" y="30055"/>
                    <a:pt x="66064" y="25391"/>
                    <a:pt x="60316" y="25389"/>
                  </a:cubicBezTo>
                  <a:cubicBezTo>
                    <a:pt x="54559" y="25387"/>
                    <a:pt x="49887" y="30047"/>
                    <a:pt x="49870" y="35807"/>
                  </a:cubicBezTo>
                  <a:lnTo>
                    <a:pt x="49870" y="35987"/>
                  </a:lnTo>
                  <a:lnTo>
                    <a:pt x="33176" y="52225"/>
                  </a:lnTo>
                  <a:lnTo>
                    <a:pt x="19372" y="52225"/>
                  </a:lnTo>
                  <a:cubicBezTo>
                    <a:pt x="17485" y="49115"/>
                    <a:pt x="14118" y="47212"/>
                    <a:pt x="10483" y="47199"/>
                  </a:cubicBezTo>
                  <a:cubicBezTo>
                    <a:pt x="4696" y="47200"/>
                    <a:pt x="0" y="51895"/>
                    <a:pt x="0" y="57687"/>
                  </a:cubicBezTo>
                  <a:cubicBezTo>
                    <a:pt x="0" y="63477"/>
                    <a:pt x="4694" y="68170"/>
                    <a:pt x="10480" y="68174"/>
                  </a:cubicBezTo>
                  <a:cubicBezTo>
                    <a:pt x="14294" y="68160"/>
                    <a:pt x="17804" y="66086"/>
                    <a:pt x="19659" y="62750"/>
                  </a:cubicBezTo>
                  <a:lnTo>
                    <a:pt x="37585" y="62750"/>
                  </a:lnTo>
                  <a:lnTo>
                    <a:pt x="55653" y="45174"/>
                  </a:lnTo>
                  <a:cubicBezTo>
                    <a:pt x="57137" y="45932"/>
                    <a:pt x="58763" y="46330"/>
                    <a:pt x="60426" y="46330"/>
                  </a:cubicBezTo>
                  <a:cubicBezTo>
                    <a:pt x="61616" y="46330"/>
                    <a:pt x="62775" y="46112"/>
                    <a:pt x="63785" y="45714"/>
                  </a:cubicBezTo>
                  <a:lnTo>
                    <a:pt x="75171" y="61411"/>
                  </a:lnTo>
                  <a:cubicBezTo>
                    <a:pt x="75056" y="62008"/>
                    <a:pt x="74995" y="62613"/>
                    <a:pt x="74987" y="63221"/>
                  </a:cubicBezTo>
                  <a:cubicBezTo>
                    <a:pt x="74989" y="68974"/>
                    <a:pt x="79650" y="73636"/>
                    <a:pt x="85398" y="73636"/>
                  </a:cubicBezTo>
                  <a:cubicBezTo>
                    <a:pt x="91043" y="73636"/>
                    <a:pt x="95656" y="69122"/>
                    <a:pt x="95805" y="63473"/>
                  </a:cubicBezTo>
                  <a:lnTo>
                    <a:pt x="126380" y="33128"/>
                  </a:lnTo>
                  <a:cubicBezTo>
                    <a:pt x="131822" y="36023"/>
                    <a:pt x="138383" y="35851"/>
                    <a:pt x="143666" y="32674"/>
                  </a:cubicBezTo>
                  <a:cubicBezTo>
                    <a:pt x="148950" y="29496"/>
                    <a:pt x="152181" y="23779"/>
                    <a:pt x="152181" y="17611"/>
                  </a:cubicBezTo>
                  <a:cubicBezTo>
                    <a:pt x="152181" y="12947"/>
                    <a:pt x="150359" y="8469"/>
                    <a:pt x="147070" y="5164"/>
                  </a:cubicBezTo>
                  <a:cubicBezTo>
                    <a:pt x="143781" y="1860"/>
                    <a:pt x="139313" y="0"/>
                    <a:pt x="134653" y="0"/>
                  </a:cubicBezTo>
                  <a:close/>
                  <a:moveTo>
                    <a:pt x="134905" y="25063"/>
                  </a:moveTo>
                  <a:cubicBezTo>
                    <a:pt x="130803" y="25043"/>
                    <a:pt x="127483" y="21720"/>
                    <a:pt x="127462" y="17615"/>
                  </a:cubicBezTo>
                  <a:cubicBezTo>
                    <a:pt x="127393" y="13489"/>
                    <a:pt x="130786" y="10162"/>
                    <a:pt x="134905" y="10162"/>
                  </a:cubicBezTo>
                  <a:cubicBezTo>
                    <a:pt x="139028" y="10162"/>
                    <a:pt x="142352" y="13527"/>
                    <a:pt x="142352" y="17615"/>
                  </a:cubicBezTo>
                  <a:cubicBezTo>
                    <a:pt x="142354" y="19591"/>
                    <a:pt x="141570" y="21487"/>
                    <a:pt x="140173" y="22885"/>
                  </a:cubicBezTo>
                  <a:cubicBezTo>
                    <a:pt x="138776" y="24282"/>
                    <a:pt x="136881" y="25066"/>
                    <a:pt x="134905" y="25063"/>
                  </a:cubicBezTo>
                  <a:lnTo>
                    <a:pt x="134905" y="25063"/>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Monitor">
              <a:extLst>
                <a:ext uri="{FF2B5EF4-FFF2-40B4-BE49-F238E27FC236}">
                  <a16:creationId xmlns:a16="http://schemas.microsoft.com/office/drawing/2014/main" id="{CF795404-6000-D3CF-B2FF-7508D1EF1943}"/>
                </a:ext>
              </a:extLst>
            </p:cNvPr>
            <p:cNvSpPr/>
            <p:nvPr/>
          </p:nvSpPr>
          <p:spPr>
            <a:xfrm>
              <a:off x="4469627" y="3203663"/>
              <a:ext cx="215281" cy="200434"/>
            </a:xfrm>
            <a:custGeom>
              <a:avLst/>
              <a:gdLst/>
              <a:ahLst/>
              <a:cxnLst/>
              <a:rect l="0" t="0" r="0" b="0"/>
              <a:pathLst>
                <a:path w="215281" h="200434">
                  <a:moveTo>
                    <a:pt x="202364" y="0"/>
                  </a:moveTo>
                  <a:lnTo>
                    <a:pt x="11840" y="0"/>
                  </a:lnTo>
                  <a:cubicBezTo>
                    <a:pt x="5382" y="0"/>
                    <a:pt x="0" y="5943"/>
                    <a:pt x="0" y="12426"/>
                  </a:cubicBezTo>
                  <a:lnTo>
                    <a:pt x="0" y="146409"/>
                  </a:lnTo>
                  <a:cubicBezTo>
                    <a:pt x="0" y="152892"/>
                    <a:pt x="5382" y="157214"/>
                    <a:pt x="11840" y="157214"/>
                  </a:cubicBezTo>
                  <a:lnTo>
                    <a:pt x="76963" y="157214"/>
                  </a:lnTo>
                  <a:cubicBezTo>
                    <a:pt x="83959" y="182065"/>
                    <a:pt x="74272" y="187468"/>
                    <a:pt x="33369" y="187468"/>
                  </a:cubicBezTo>
                  <a:lnTo>
                    <a:pt x="33369" y="200434"/>
                  </a:lnTo>
                  <a:lnTo>
                    <a:pt x="86112" y="200434"/>
                  </a:lnTo>
                  <a:lnTo>
                    <a:pt x="124325" y="200434"/>
                  </a:lnTo>
                  <a:lnTo>
                    <a:pt x="182989" y="200434"/>
                  </a:lnTo>
                  <a:lnTo>
                    <a:pt x="182989" y="187468"/>
                  </a:lnTo>
                  <a:cubicBezTo>
                    <a:pt x="141547" y="187468"/>
                    <a:pt x="128630" y="182065"/>
                    <a:pt x="135627" y="157214"/>
                  </a:cubicBezTo>
                  <a:lnTo>
                    <a:pt x="202364" y="157214"/>
                  </a:lnTo>
                  <a:cubicBezTo>
                    <a:pt x="208822" y="157214"/>
                    <a:pt x="215281" y="152892"/>
                    <a:pt x="215281" y="146409"/>
                  </a:cubicBezTo>
                  <a:lnTo>
                    <a:pt x="215281" y="12426"/>
                  </a:lnTo>
                  <a:cubicBezTo>
                    <a:pt x="215281" y="5943"/>
                    <a:pt x="208822" y="0"/>
                    <a:pt x="202364" y="0"/>
                  </a:cubicBezTo>
                  <a:close/>
                  <a:moveTo>
                    <a:pt x="199135" y="16208"/>
                  </a:moveTo>
                  <a:lnTo>
                    <a:pt x="199135" y="140466"/>
                  </a:lnTo>
                  <a:lnTo>
                    <a:pt x="16146" y="140466"/>
                  </a:lnTo>
                  <a:lnTo>
                    <a:pt x="16146" y="16208"/>
                  </a:lnTo>
                  <a:lnTo>
                    <a:pt x="199135" y="16208"/>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11" name="Picture 2" descr="Non-contact flow meter - RQ-30 - SOMMER Messtechnik GmbH - radar / for  water / 4-20 mA">
            <a:extLst>
              <a:ext uri="{FF2B5EF4-FFF2-40B4-BE49-F238E27FC236}">
                <a16:creationId xmlns:a16="http://schemas.microsoft.com/office/drawing/2014/main" id="{03A5CBBA-ACE4-7790-FE8C-3C38C4E976C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4358" y="4558748"/>
            <a:ext cx="1093533" cy="10935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D624F62F-FC66-6BD7-1CCD-0C5BF83E7BE9}"/>
              </a:ext>
            </a:extLst>
          </p:cNvPr>
          <p:cNvSpPr/>
          <p:nvPr/>
        </p:nvSpPr>
        <p:spPr>
          <a:xfrm>
            <a:off x="477079" y="2676939"/>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sp>
        <p:nvSpPr>
          <p:cNvPr id="13" name="TextBox 12">
            <a:extLst>
              <a:ext uri="{FF2B5EF4-FFF2-40B4-BE49-F238E27FC236}">
                <a16:creationId xmlns:a16="http://schemas.microsoft.com/office/drawing/2014/main" id="{765D477E-3DDC-9B58-C41A-A584BEE77C14}"/>
              </a:ext>
            </a:extLst>
          </p:cNvPr>
          <p:cNvSpPr txBox="1"/>
          <p:nvPr/>
        </p:nvSpPr>
        <p:spPr>
          <a:xfrm>
            <a:off x="10442713" y="2213111"/>
            <a:ext cx="1484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Visualization</a:t>
            </a:r>
          </a:p>
        </p:txBody>
      </p:sp>
      <p:sp>
        <p:nvSpPr>
          <p:cNvPr id="14" name="Rectangle 13">
            <a:extLst>
              <a:ext uri="{FF2B5EF4-FFF2-40B4-BE49-F238E27FC236}">
                <a16:creationId xmlns:a16="http://schemas.microsoft.com/office/drawing/2014/main" id="{91EC4440-3644-5BBE-1E81-84AAEEDE828F}"/>
              </a:ext>
            </a:extLst>
          </p:cNvPr>
          <p:cNvSpPr/>
          <p:nvPr/>
        </p:nvSpPr>
        <p:spPr>
          <a:xfrm>
            <a:off x="351182" y="571831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Stream gage network</a:t>
            </a:r>
          </a:p>
        </p:txBody>
      </p:sp>
      <p:sp>
        <p:nvSpPr>
          <p:cNvPr id="15" name="Rectangle 14">
            <a:extLst>
              <a:ext uri="{FF2B5EF4-FFF2-40B4-BE49-F238E27FC236}">
                <a16:creationId xmlns:a16="http://schemas.microsoft.com/office/drawing/2014/main" id="{0954AE60-0ADE-7A90-DEE6-E27B02D5A2DF}"/>
              </a:ext>
            </a:extLst>
          </p:cNvPr>
          <p:cNvSpPr/>
          <p:nvPr/>
        </p:nvSpPr>
        <p:spPr>
          <a:xfrm>
            <a:off x="2769703" y="980661"/>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Modeled discharges</a:t>
            </a:r>
          </a:p>
        </p:txBody>
      </p:sp>
      <p:sp>
        <p:nvSpPr>
          <p:cNvPr id="22" name="Rectangle 21">
            <a:extLst>
              <a:ext uri="{FF2B5EF4-FFF2-40B4-BE49-F238E27FC236}">
                <a16:creationId xmlns:a16="http://schemas.microsoft.com/office/drawing/2014/main" id="{D358AB4E-F66B-C5CE-8871-392312271C19}"/>
              </a:ext>
            </a:extLst>
          </p:cNvPr>
          <p:cNvSpPr/>
          <p:nvPr/>
        </p:nvSpPr>
        <p:spPr>
          <a:xfrm>
            <a:off x="2259494" y="5466523"/>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measurements</a:t>
            </a:r>
          </a:p>
        </p:txBody>
      </p:sp>
      <p:pic>
        <p:nvPicPr>
          <p:cNvPr id="23" name="Picture 22">
            <a:extLst>
              <a:ext uri="{FF2B5EF4-FFF2-40B4-BE49-F238E27FC236}">
                <a16:creationId xmlns:a16="http://schemas.microsoft.com/office/drawing/2014/main" id="{961D9C7B-3C0C-B632-B8F6-FA7EEBDE1EE5}"/>
              </a:ext>
            </a:extLst>
          </p:cNvPr>
          <p:cNvPicPr>
            <a:picLocks noChangeAspect="1"/>
          </p:cNvPicPr>
          <p:nvPr/>
        </p:nvPicPr>
        <p:blipFill>
          <a:blip r:embed="rId3">
            <a:clrChange>
              <a:clrFrom>
                <a:srgbClr val="4D4D4D"/>
              </a:clrFrom>
              <a:clrTo>
                <a:srgbClr val="4D4D4D">
                  <a:alpha val="0"/>
                </a:srgbClr>
              </a:clrTo>
            </a:clrChange>
          </a:blip>
          <a:stretch>
            <a:fillRect/>
          </a:stretch>
        </p:blipFill>
        <p:spPr>
          <a:xfrm>
            <a:off x="248596" y="1179698"/>
            <a:ext cx="2552396" cy="1444232"/>
          </a:xfrm>
          <a:prstGeom prst="rect">
            <a:avLst/>
          </a:prstGeom>
        </p:spPr>
      </p:pic>
      <p:grpSp>
        <p:nvGrpSpPr>
          <p:cNvPr id="27" name="Group 26">
            <a:extLst>
              <a:ext uri="{FF2B5EF4-FFF2-40B4-BE49-F238E27FC236}">
                <a16:creationId xmlns:a16="http://schemas.microsoft.com/office/drawing/2014/main" id="{B9DF6C16-9421-38D8-21C5-EB8582E309A4}"/>
              </a:ext>
            </a:extLst>
          </p:cNvPr>
          <p:cNvGrpSpPr/>
          <p:nvPr/>
        </p:nvGrpSpPr>
        <p:grpSpPr>
          <a:xfrm>
            <a:off x="5817704" y="1179443"/>
            <a:ext cx="2676939" cy="4810540"/>
            <a:chOff x="5274365" y="410817"/>
            <a:chExt cx="2676939" cy="4810540"/>
          </a:xfrm>
        </p:grpSpPr>
        <p:sp>
          <p:nvSpPr>
            <p:cNvPr id="16" name="Rectangle 15">
              <a:extLst>
                <a:ext uri="{FF2B5EF4-FFF2-40B4-BE49-F238E27FC236}">
                  <a16:creationId xmlns:a16="http://schemas.microsoft.com/office/drawing/2014/main" id="{119ACAF9-D733-EDF2-3A5C-6626E4A4124C}"/>
                </a:ext>
              </a:extLst>
            </p:cNvPr>
            <p:cNvSpPr/>
            <p:nvPr/>
          </p:nvSpPr>
          <p:spPr>
            <a:xfrm>
              <a:off x="5652052" y="1981200"/>
              <a:ext cx="1888434"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Inundation geometries</a:t>
              </a:r>
            </a:p>
          </p:txBody>
        </p:sp>
        <p:grpSp>
          <p:nvGrpSpPr>
            <p:cNvPr id="17" name="Group 16">
              <a:extLst>
                <a:ext uri="{FF2B5EF4-FFF2-40B4-BE49-F238E27FC236}">
                  <a16:creationId xmlns:a16="http://schemas.microsoft.com/office/drawing/2014/main" id="{28225530-A063-2E8D-9BB1-AD41532B2C62}"/>
                </a:ext>
              </a:extLst>
            </p:cNvPr>
            <p:cNvGrpSpPr/>
            <p:nvPr/>
          </p:nvGrpSpPr>
          <p:grpSpPr>
            <a:xfrm>
              <a:off x="5846972" y="731414"/>
              <a:ext cx="1521237" cy="1237914"/>
              <a:chOff x="685800" y="742950"/>
              <a:chExt cx="2875172" cy="3406486"/>
            </a:xfrm>
          </p:grpSpPr>
          <p:pic>
            <p:nvPicPr>
              <p:cNvPr id="18" name="Picture 17">
                <a:extLst>
                  <a:ext uri="{FF2B5EF4-FFF2-40B4-BE49-F238E27FC236}">
                    <a16:creationId xmlns:a16="http://schemas.microsoft.com/office/drawing/2014/main" id="{8A0D69EA-606F-4D69-F491-3D0141489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0862" y="2293913"/>
                <a:ext cx="2590110" cy="1855523"/>
              </a:xfrm>
              <a:prstGeom prst="rect">
                <a:avLst/>
              </a:prstGeom>
              <a:ln w="28575">
                <a:solidFill>
                  <a:schemeClr val="tx1"/>
                </a:solidFill>
              </a:ln>
              <a:scene3d>
                <a:camera prst="isometricTopUp"/>
                <a:lightRig rig="threePt" dir="t"/>
              </a:scene3d>
            </p:spPr>
          </p:pic>
          <p:pic>
            <p:nvPicPr>
              <p:cNvPr id="19" name="Picture 18">
                <a:extLst>
                  <a:ext uri="{FF2B5EF4-FFF2-40B4-BE49-F238E27FC236}">
                    <a16:creationId xmlns:a16="http://schemas.microsoft.com/office/drawing/2014/main" id="{EFC8792E-6509-7B73-FCFB-40EA0A64E6A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1787236"/>
                <a:ext cx="2590111" cy="1850821"/>
              </a:xfrm>
              <a:prstGeom prst="rect">
                <a:avLst/>
              </a:prstGeom>
              <a:ln w="28575">
                <a:solidFill>
                  <a:schemeClr val="tx1"/>
                </a:solidFill>
              </a:ln>
              <a:scene3d>
                <a:camera prst="isometricTopUp"/>
                <a:lightRig rig="threePt" dir="t"/>
              </a:scene3d>
            </p:spPr>
          </p:pic>
          <p:pic>
            <p:nvPicPr>
              <p:cNvPr id="20" name="Picture 19">
                <a:extLst>
                  <a:ext uri="{FF2B5EF4-FFF2-40B4-BE49-F238E27FC236}">
                    <a16:creationId xmlns:a16="http://schemas.microsoft.com/office/drawing/2014/main" id="{BE6C43BC-0BD8-C57C-9768-4F13811180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489" y="1250117"/>
                <a:ext cx="2590111" cy="1855033"/>
              </a:xfrm>
              <a:prstGeom prst="rect">
                <a:avLst/>
              </a:prstGeom>
              <a:ln w="28575">
                <a:solidFill>
                  <a:schemeClr val="tx1"/>
                </a:solidFill>
              </a:ln>
              <a:scene3d>
                <a:camera prst="isometricTopUp"/>
                <a:lightRig rig="threePt" dir="t"/>
              </a:scene3d>
            </p:spPr>
          </p:pic>
          <p:pic>
            <p:nvPicPr>
              <p:cNvPr id="21" name="Picture 20">
                <a:extLst>
                  <a:ext uri="{FF2B5EF4-FFF2-40B4-BE49-F238E27FC236}">
                    <a16:creationId xmlns:a16="http://schemas.microsoft.com/office/drawing/2014/main" id="{B5468F12-63C8-E6E8-01A6-6CF7A2DAC7F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5800" y="742950"/>
                <a:ext cx="2590800" cy="1855033"/>
              </a:xfrm>
              <a:prstGeom prst="rect">
                <a:avLst/>
              </a:prstGeom>
              <a:ln w="28575">
                <a:solidFill>
                  <a:schemeClr val="tx1"/>
                </a:solidFill>
              </a:ln>
              <a:scene3d>
                <a:camera prst="isometricTopUp"/>
                <a:lightRig rig="threePt" dir="t"/>
              </a:scene3d>
            </p:spPr>
          </p:pic>
        </p:grpSp>
        <p:pic>
          <p:nvPicPr>
            <p:cNvPr id="24" name="Picture 23">
              <a:extLst>
                <a:ext uri="{FF2B5EF4-FFF2-40B4-BE49-F238E27FC236}">
                  <a16:creationId xmlns:a16="http://schemas.microsoft.com/office/drawing/2014/main" id="{EBD0D0FA-5E79-08FB-4C50-20E9AE4AD15A}"/>
                </a:ext>
              </a:extLst>
            </p:cNvPr>
            <p:cNvPicPr>
              <a:picLocks noChangeAspect="1"/>
            </p:cNvPicPr>
            <p:nvPr/>
          </p:nvPicPr>
          <p:blipFill>
            <a:blip r:embed="rId8"/>
            <a:stretch>
              <a:fillRect/>
            </a:stretch>
          </p:blipFill>
          <p:spPr>
            <a:xfrm>
              <a:off x="5678805" y="3034748"/>
              <a:ext cx="1879131" cy="1303088"/>
            </a:xfrm>
            <a:prstGeom prst="rect">
              <a:avLst/>
            </a:prstGeom>
          </p:spPr>
        </p:pic>
        <p:sp>
          <p:nvSpPr>
            <p:cNvPr id="25" name="Rectangle 24">
              <a:extLst>
                <a:ext uri="{FF2B5EF4-FFF2-40B4-BE49-F238E27FC236}">
                  <a16:creationId xmlns:a16="http://schemas.microsoft.com/office/drawing/2014/main" id="{89FFDF47-D1CF-D314-0DE4-5B95BDC38A2D}"/>
                </a:ext>
              </a:extLst>
            </p:cNvPr>
            <p:cNvSpPr/>
            <p:nvPr/>
          </p:nvSpPr>
          <p:spPr>
            <a:xfrm>
              <a:off x="5512904" y="4346712"/>
              <a:ext cx="2292626"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Bridge and roadway geometries</a:t>
              </a:r>
            </a:p>
          </p:txBody>
        </p:sp>
        <p:sp>
          <p:nvSpPr>
            <p:cNvPr id="26" name="Rounded Rectangle 25">
              <a:extLst>
                <a:ext uri="{FF2B5EF4-FFF2-40B4-BE49-F238E27FC236}">
                  <a16:creationId xmlns:a16="http://schemas.microsoft.com/office/drawing/2014/main" id="{A80B22B6-583E-0217-C311-B0D78DCD3C1A}"/>
                </a:ext>
              </a:extLst>
            </p:cNvPr>
            <p:cNvSpPr/>
            <p:nvPr/>
          </p:nvSpPr>
          <p:spPr>
            <a:xfrm>
              <a:off x="5274365" y="410817"/>
              <a:ext cx="2676939" cy="4810540"/>
            </a:xfrm>
            <a:prstGeom prst="round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8" name="谷歌软件Prediction API">
            <a:extLst>
              <a:ext uri="{FF2B5EF4-FFF2-40B4-BE49-F238E27FC236}">
                <a16:creationId xmlns:a16="http://schemas.microsoft.com/office/drawing/2014/main" id="{53004A33-B39D-D80E-A14C-2CC8113E97A2}"/>
              </a:ext>
            </a:extLst>
          </p:cNvPr>
          <p:cNvGrpSpPr/>
          <p:nvPr/>
        </p:nvGrpSpPr>
        <p:grpSpPr>
          <a:xfrm>
            <a:off x="10645139" y="2914281"/>
            <a:ext cx="1003521" cy="903166"/>
            <a:chOff x="5920890" y="3894115"/>
            <a:chExt cx="222223" cy="200000"/>
          </a:xfrm>
        </p:grpSpPr>
        <p:sp>
          <p:nvSpPr>
            <p:cNvPr id="29" name="Freeform 28">
              <a:extLst>
                <a:ext uri="{FF2B5EF4-FFF2-40B4-BE49-F238E27FC236}">
                  <a16:creationId xmlns:a16="http://schemas.microsoft.com/office/drawing/2014/main" id="{EDA11972-BE88-17D8-9509-0D4B733B2B7E}"/>
                </a:ext>
              </a:extLst>
            </p:cNvPr>
            <p:cNvSpPr/>
            <p:nvPr/>
          </p:nvSpPr>
          <p:spPr>
            <a:xfrm>
              <a:off x="5920890" y="3894115"/>
              <a:ext cx="222223" cy="200000"/>
            </a:xfrm>
            <a:custGeom>
              <a:avLst/>
              <a:gdLst/>
              <a:ahLst/>
              <a:cxnLst/>
              <a:rect l="0" t="0" r="0" b="0"/>
              <a:pathLst>
                <a:path w="222223" h="200000">
                  <a:moveTo>
                    <a:pt x="219554" y="89751"/>
                  </a:moveTo>
                  <a:lnTo>
                    <a:pt x="173896" y="10223"/>
                  </a:lnTo>
                  <a:cubicBezTo>
                    <a:pt x="170402" y="4018"/>
                    <a:pt x="163890" y="0"/>
                    <a:pt x="156778" y="0"/>
                  </a:cubicBezTo>
                  <a:lnTo>
                    <a:pt x="65444" y="0"/>
                  </a:lnTo>
                  <a:cubicBezTo>
                    <a:pt x="58331" y="0"/>
                    <a:pt x="51817" y="4016"/>
                    <a:pt x="48326" y="10223"/>
                  </a:cubicBezTo>
                  <a:lnTo>
                    <a:pt x="2650" y="89542"/>
                  </a:lnTo>
                  <a:cubicBezTo>
                    <a:pt x="-883" y="95700"/>
                    <a:pt x="-883" y="103275"/>
                    <a:pt x="2650" y="109433"/>
                  </a:cubicBezTo>
                  <a:lnTo>
                    <a:pt x="48308" y="189412"/>
                  </a:lnTo>
                  <a:cubicBezTo>
                    <a:pt x="51764" y="195705"/>
                    <a:pt x="58261" y="199724"/>
                    <a:pt x="65427" y="200000"/>
                  </a:cubicBezTo>
                  <a:lnTo>
                    <a:pt x="156761" y="200000"/>
                  </a:lnTo>
                  <a:cubicBezTo>
                    <a:pt x="163926" y="199754"/>
                    <a:pt x="170434" y="195752"/>
                    <a:pt x="173896" y="189464"/>
                  </a:cubicBezTo>
                  <a:lnTo>
                    <a:pt x="219554" y="109937"/>
                  </a:lnTo>
                  <a:cubicBezTo>
                    <a:pt x="223111" y="103680"/>
                    <a:pt x="223111" y="96008"/>
                    <a:pt x="219554" y="89751"/>
                  </a:cubicBezTo>
                  <a:close/>
                </a:path>
              </a:pathLst>
            </a:custGeom>
            <a:solidFill>
              <a:schemeClr val="accent2"/>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0" name="Group 29">
              <a:extLst>
                <a:ext uri="{FF2B5EF4-FFF2-40B4-BE49-F238E27FC236}">
                  <a16:creationId xmlns:a16="http://schemas.microsoft.com/office/drawing/2014/main" id="{AEE8F1D2-626E-513F-0CA1-18DABEE82D6D}"/>
                </a:ext>
              </a:extLst>
            </p:cNvPr>
            <p:cNvGrpSpPr/>
            <p:nvPr/>
          </p:nvGrpSpPr>
          <p:grpSpPr>
            <a:xfrm>
              <a:off x="5985760" y="3944137"/>
              <a:ext cx="156107" cy="149927"/>
              <a:chOff x="5985760" y="3944137"/>
              <a:chExt cx="156107" cy="149927"/>
            </a:xfrm>
          </p:grpSpPr>
          <p:sp>
            <p:nvSpPr>
              <p:cNvPr id="36" name="Freeform 35">
                <a:extLst>
                  <a:ext uri="{FF2B5EF4-FFF2-40B4-BE49-F238E27FC236}">
                    <a16:creationId xmlns:a16="http://schemas.microsoft.com/office/drawing/2014/main" id="{E385E69E-1A60-FB94-32AA-183C57FB0BDC}"/>
                  </a:ext>
                </a:extLst>
              </p:cNvPr>
              <p:cNvSpPr/>
              <p:nvPr/>
            </p:nvSpPr>
            <p:spPr>
              <a:xfrm>
                <a:off x="6057998" y="3978459"/>
                <a:ext cx="65814" cy="64714"/>
              </a:xfrm>
              <a:custGeom>
                <a:avLst/>
                <a:gdLst/>
                <a:ahLst/>
                <a:cxnLst/>
                <a:rect l="0" t="0" r="0" b="0"/>
                <a:pathLst>
                  <a:path w="65814" h="64714">
                    <a:moveTo>
                      <a:pt x="11389" y="0"/>
                    </a:moveTo>
                    <a:lnTo>
                      <a:pt x="0" y="4677"/>
                    </a:lnTo>
                    <a:lnTo>
                      <a:pt x="59946" y="64714"/>
                    </a:lnTo>
                    <a:lnTo>
                      <a:pt x="65814" y="54508"/>
                    </a:lnTo>
                    <a:lnTo>
                      <a:pt x="11389"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Freeform 36">
                <a:extLst>
                  <a:ext uri="{FF2B5EF4-FFF2-40B4-BE49-F238E27FC236}">
                    <a16:creationId xmlns:a16="http://schemas.microsoft.com/office/drawing/2014/main" id="{2E88863B-F1CC-9D1A-B747-290708BAF816}"/>
                  </a:ext>
                </a:extLst>
              </p:cNvPr>
              <p:cNvSpPr/>
              <p:nvPr/>
            </p:nvSpPr>
            <p:spPr>
              <a:xfrm>
                <a:off x="6048970" y="3993829"/>
                <a:ext cx="65936" cy="64853"/>
              </a:xfrm>
              <a:custGeom>
                <a:avLst/>
                <a:gdLst/>
                <a:ahLst/>
                <a:cxnLst/>
                <a:rect l="0" t="0" r="0" b="0"/>
                <a:pathLst>
                  <a:path w="65936" h="64853">
                    <a:moveTo>
                      <a:pt x="60085" y="64853"/>
                    </a:moveTo>
                    <a:lnTo>
                      <a:pt x="65936" y="54647"/>
                    </a:lnTo>
                    <a:lnTo>
                      <a:pt x="11389" y="0"/>
                    </a:lnTo>
                    <a:lnTo>
                      <a:pt x="0" y="4677"/>
                    </a:lnTo>
                    <a:lnTo>
                      <a:pt x="60085" y="64853"/>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8" name="Freeform 37">
                <a:extLst>
                  <a:ext uri="{FF2B5EF4-FFF2-40B4-BE49-F238E27FC236}">
                    <a16:creationId xmlns:a16="http://schemas.microsoft.com/office/drawing/2014/main" id="{5A9B9988-842D-3EB9-AC33-F1CDC0E0674E}"/>
                  </a:ext>
                </a:extLst>
              </p:cNvPr>
              <p:cNvSpPr/>
              <p:nvPr/>
            </p:nvSpPr>
            <p:spPr>
              <a:xfrm>
                <a:off x="6065203" y="3944137"/>
                <a:ext cx="76665" cy="83544"/>
              </a:xfrm>
              <a:custGeom>
                <a:avLst/>
                <a:gdLst/>
                <a:ahLst/>
                <a:cxnLst/>
                <a:rect l="0" t="0" r="0" b="0"/>
                <a:pathLst>
                  <a:path w="76665" h="83544">
                    <a:moveTo>
                      <a:pt x="20034" y="0"/>
                    </a:moveTo>
                    <a:lnTo>
                      <a:pt x="0" y="11354"/>
                    </a:lnTo>
                    <a:lnTo>
                      <a:pt x="7517" y="18882"/>
                    </a:lnTo>
                    <a:lnTo>
                      <a:pt x="1823" y="23629"/>
                    </a:lnTo>
                    <a:lnTo>
                      <a:pt x="61648" y="83544"/>
                    </a:lnTo>
                    <a:lnTo>
                      <a:pt x="75241" y="59863"/>
                    </a:lnTo>
                    <a:cubicBezTo>
                      <a:pt x="75808" y="58858"/>
                      <a:pt x="76284" y="57805"/>
                      <a:pt x="76665" y="56716"/>
                    </a:cubicBezTo>
                    <a:lnTo>
                      <a:pt x="20034"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9" name="Freeform 38">
                <a:extLst>
                  <a:ext uri="{FF2B5EF4-FFF2-40B4-BE49-F238E27FC236}">
                    <a16:creationId xmlns:a16="http://schemas.microsoft.com/office/drawing/2014/main" id="{CEC08BBB-1A4F-28D8-3038-153BBD5AFF97}"/>
                  </a:ext>
                </a:extLst>
              </p:cNvPr>
              <p:cNvSpPr/>
              <p:nvPr/>
            </p:nvSpPr>
            <p:spPr>
              <a:xfrm>
                <a:off x="5985760" y="3976477"/>
                <a:ext cx="120257" cy="117587"/>
              </a:xfrm>
              <a:custGeom>
                <a:avLst/>
                <a:gdLst/>
                <a:ahLst/>
                <a:cxnLst/>
                <a:rect l="0" t="0" r="0" b="0"/>
                <a:pathLst>
                  <a:path w="120257" h="117587">
                    <a:moveTo>
                      <a:pt x="69443" y="117587"/>
                    </a:moveTo>
                    <a:lnTo>
                      <a:pt x="91890" y="117587"/>
                    </a:lnTo>
                    <a:cubicBezTo>
                      <a:pt x="99055" y="117341"/>
                      <a:pt x="105563" y="113339"/>
                      <a:pt x="109025" y="107051"/>
                    </a:cubicBezTo>
                    <a:lnTo>
                      <a:pt x="120257" y="87473"/>
                    </a:lnTo>
                    <a:lnTo>
                      <a:pt x="63748" y="30862"/>
                    </a:lnTo>
                    <a:lnTo>
                      <a:pt x="55884" y="41728"/>
                    </a:lnTo>
                    <a:lnTo>
                      <a:pt x="32568" y="0"/>
                    </a:lnTo>
                    <a:lnTo>
                      <a:pt x="0" y="48040"/>
                    </a:lnTo>
                    <a:lnTo>
                      <a:pt x="69443" y="117587"/>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1" name="Freeform 30">
              <a:extLst>
                <a:ext uri="{FF2B5EF4-FFF2-40B4-BE49-F238E27FC236}">
                  <a16:creationId xmlns:a16="http://schemas.microsoft.com/office/drawing/2014/main" id="{8FB6BA0E-F87B-8BF3-935E-02736794DB91}"/>
                </a:ext>
              </a:extLst>
            </p:cNvPr>
            <p:cNvSpPr/>
            <p:nvPr/>
          </p:nvSpPr>
          <p:spPr>
            <a:xfrm>
              <a:off x="5990274" y="3968478"/>
              <a:ext cx="54860" cy="50561"/>
            </a:xfrm>
            <a:custGeom>
              <a:avLst/>
              <a:gdLst/>
              <a:ahLst/>
              <a:cxnLst/>
              <a:rect l="0" t="0" r="0" b="0"/>
              <a:pathLst>
                <a:path w="54860" h="50561">
                  <a:moveTo>
                    <a:pt x="6389" y="50561"/>
                  </a:moveTo>
                  <a:lnTo>
                    <a:pt x="0" y="46736"/>
                  </a:lnTo>
                  <a:lnTo>
                    <a:pt x="27985" y="0"/>
                  </a:lnTo>
                  <a:lnTo>
                    <a:pt x="54860" y="45432"/>
                  </a:lnTo>
                  <a:lnTo>
                    <a:pt x="48454" y="49239"/>
                  </a:lnTo>
                  <a:lnTo>
                    <a:pt x="27951" y="14570"/>
                  </a:lnTo>
                  <a:lnTo>
                    <a:pt x="6389" y="5056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Freeform 31">
              <a:extLst>
                <a:ext uri="{FF2B5EF4-FFF2-40B4-BE49-F238E27FC236}">
                  <a16:creationId xmlns:a16="http://schemas.microsoft.com/office/drawing/2014/main" id="{E69EB2C3-379B-C569-DA54-6EF52CFAEF3C}"/>
                </a:ext>
              </a:extLst>
            </p:cNvPr>
            <p:cNvSpPr/>
            <p:nvPr/>
          </p:nvSpPr>
          <p:spPr>
            <a:xfrm>
              <a:off x="6030447" y="4004121"/>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Freeform 32">
              <a:extLst>
                <a:ext uri="{FF2B5EF4-FFF2-40B4-BE49-F238E27FC236}">
                  <a16:creationId xmlns:a16="http://schemas.microsoft.com/office/drawing/2014/main" id="{3790517B-CE5C-D1EB-9124-8D4B82EC9FE7}"/>
                </a:ext>
              </a:extLst>
            </p:cNvPr>
            <p:cNvSpPr/>
            <p:nvPr/>
          </p:nvSpPr>
          <p:spPr>
            <a:xfrm>
              <a:off x="5982549" y="4005425"/>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33">
              <a:extLst>
                <a:ext uri="{FF2B5EF4-FFF2-40B4-BE49-F238E27FC236}">
                  <a16:creationId xmlns:a16="http://schemas.microsoft.com/office/drawing/2014/main" id="{804B876A-CCD0-E2A1-7722-2CBC93340EC9}"/>
                </a:ext>
              </a:extLst>
            </p:cNvPr>
            <p:cNvSpPr/>
            <p:nvPr/>
          </p:nvSpPr>
          <p:spPr>
            <a:xfrm>
              <a:off x="6048970" y="3959316"/>
              <a:ext cx="29374" cy="42980"/>
            </a:xfrm>
            <a:custGeom>
              <a:avLst/>
              <a:gdLst/>
              <a:ahLst/>
              <a:cxnLst/>
              <a:rect l="0" t="0" r="0" b="0"/>
              <a:pathLst>
                <a:path w="29374" h="42980">
                  <a:moveTo>
                    <a:pt x="6423" y="42980"/>
                  </a:moveTo>
                  <a:lnTo>
                    <a:pt x="0" y="39190"/>
                  </a:lnTo>
                  <a:lnTo>
                    <a:pt x="4965" y="30740"/>
                  </a:lnTo>
                  <a:lnTo>
                    <a:pt x="11389" y="34530"/>
                  </a:lnTo>
                  <a:lnTo>
                    <a:pt x="6423" y="42980"/>
                  </a:lnTo>
                  <a:close/>
                </a:path>
                <a:path w="29374" h="42980">
                  <a:moveTo>
                    <a:pt x="15451" y="27610"/>
                  </a:moveTo>
                  <a:lnTo>
                    <a:pt x="9062" y="23820"/>
                  </a:lnTo>
                  <a:lnTo>
                    <a:pt x="14027" y="15370"/>
                  </a:lnTo>
                  <a:lnTo>
                    <a:pt x="20416" y="19125"/>
                  </a:lnTo>
                  <a:lnTo>
                    <a:pt x="15451" y="27610"/>
                  </a:lnTo>
                  <a:close/>
                </a:path>
                <a:path w="29374" h="42980">
                  <a:moveTo>
                    <a:pt x="24479" y="12171"/>
                  </a:moveTo>
                  <a:lnTo>
                    <a:pt x="18055" y="8380"/>
                  </a:lnTo>
                  <a:lnTo>
                    <a:pt x="22951" y="0"/>
                  </a:lnTo>
                  <a:lnTo>
                    <a:pt x="29374" y="3790"/>
                  </a:lnTo>
                  <a:lnTo>
                    <a:pt x="24479" y="1217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Freeform 34">
              <a:extLst>
                <a:ext uri="{FF2B5EF4-FFF2-40B4-BE49-F238E27FC236}">
                  <a16:creationId xmlns:a16="http://schemas.microsoft.com/office/drawing/2014/main" id="{F04F681C-BDEA-E3AA-E972-D9429AE9DD20}"/>
                </a:ext>
              </a:extLst>
            </p:cNvPr>
            <p:cNvSpPr/>
            <p:nvPr/>
          </p:nvSpPr>
          <p:spPr>
            <a:xfrm>
              <a:off x="6065203" y="3944137"/>
              <a:ext cx="20034" cy="23055"/>
            </a:xfrm>
            <a:custGeom>
              <a:avLst/>
              <a:gdLst/>
              <a:ahLst/>
              <a:cxnLst/>
              <a:rect l="0" t="0" r="0" b="0"/>
              <a:pathLst>
                <a:path w="20034" h="23055">
                  <a:moveTo>
                    <a:pt x="19843" y="23055"/>
                  </a:moveTo>
                  <a:lnTo>
                    <a:pt x="20034" y="0"/>
                  </a:lnTo>
                  <a:lnTo>
                    <a:pt x="0" y="11354"/>
                  </a:lnTo>
                  <a:lnTo>
                    <a:pt x="19843" y="23055"/>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A8F880A5-06B3-A25E-DE4E-210DB2FD1BD2}"/>
              </a:ext>
            </a:extLst>
          </p:cNvPr>
          <p:cNvSpPr txBox="1"/>
          <p:nvPr/>
        </p:nvSpPr>
        <p:spPr>
          <a:xfrm>
            <a:off x="10601740" y="3823252"/>
            <a:ext cx="11264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Web services</a:t>
            </a:r>
          </a:p>
        </p:txBody>
      </p:sp>
      <p:sp>
        <p:nvSpPr>
          <p:cNvPr id="43" name="Rectangle 42">
            <a:extLst>
              <a:ext uri="{FF2B5EF4-FFF2-40B4-BE49-F238E27FC236}">
                <a16:creationId xmlns:a16="http://schemas.microsoft.com/office/drawing/2014/main" id="{75CCF9DA-414A-780B-DE65-A9183D526F9A}"/>
              </a:ext>
            </a:extLst>
          </p:cNvPr>
          <p:cNvSpPr/>
          <p:nvPr/>
        </p:nvSpPr>
        <p:spPr>
          <a:xfrm>
            <a:off x="8647042" y="2378765"/>
            <a:ext cx="135835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Roadway flood depth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forecasts</a:t>
            </a:r>
          </a:p>
        </p:txBody>
      </p:sp>
      <p:sp>
        <p:nvSpPr>
          <p:cNvPr id="45" name="Bent Arrow 44">
            <a:extLst>
              <a:ext uri="{FF2B5EF4-FFF2-40B4-BE49-F238E27FC236}">
                <a16:creationId xmlns:a16="http://schemas.microsoft.com/office/drawing/2014/main" id="{0232E42A-0049-5E0E-B420-688338B371C5}"/>
              </a:ext>
            </a:extLst>
          </p:cNvPr>
          <p:cNvSpPr/>
          <p:nvPr/>
        </p:nvSpPr>
        <p:spPr>
          <a:xfrm rot="16200000" flipV="1">
            <a:off x="2640495" y="4038603"/>
            <a:ext cx="1020417" cy="1835426"/>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Right Arrow 47">
            <a:extLst>
              <a:ext uri="{FF2B5EF4-FFF2-40B4-BE49-F238E27FC236}">
                <a16:creationId xmlns:a16="http://schemas.microsoft.com/office/drawing/2014/main" id="{A9EDBCDA-E2EE-49C6-A54E-8D9DA26B0EE4}"/>
              </a:ext>
            </a:extLst>
          </p:cNvPr>
          <p:cNvSpPr/>
          <p:nvPr/>
        </p:nvSpPr>
        <p:spPr>
          <a:xfrm>
            <a:off x="8494644" y="3207026"/>
            <a:ext cx="1868557"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Rounded Rectangle 48">
            <a:extLst>
              <a:ext uri="{FF2B5EF4-FFF2-40B4-BE49-F238E27FC236}">
                <a16:creationId xmlns:a16="http://schemas.microsoft.com/office/drawing/2014/main" id="{4949FD45-E1B2-F350-1B47-228D759C74A0}"/>
              </a:ext>
            </a:extLst>
          </p:cNvPr>
          <p:cNvSpPr/>
          <p:nvPr/>
        </p:nvSpPr>
        <p:spPr>
          <a:xfrm>
            <a:off x="10330067" y="934277"/>
            <a:ext cx="1577009" cy="365097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ight Arrow 49">
            <a:extLst>
              <a:ext uri="{FF2B5EF4-FFF2-40B4-BE49-F238E27FC236}">
                <a16:creationId xmlns:a16="http://schemas.microsoft.com/office/drawing/2014/main" id="{066ABCB7-85D9-309A-436C-CF23A4CF30A7}"/>
              </a:ext>
            </a:extLst>
          </p:cNvPr>
          <p:cNvSpPr/>
          <p:nvPr/>
        </p:nvSpPr>
        <p:spPr>
          <a:xfrm>
            <a:off x="4518992" y="3279913"/>
            <a:ext cx="1298714"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9FC9FA94-00FA-0606-017A-211988729E66}"/>
              </a:ext>
            </a:extLst>
          </p:cNvPr>
          <p:cNvSpPr/>
          <p:nvPr/>
        </p:nvSpPr>
        <p:spPr>
          <a:xfrm>
            <a:off x="4393094" y="248478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estimates</a:t>
            </a:r>
          </a:p>
        </p:txBody>
      </p:sp>
      <p:pic>
        <p:nvPicPr>
          <p:cNvPr id="52" name="Picture 51" descr="A graph showing a line of water&#10;&#10;Description automatically generated with medium confidence">
            <a:extLst>
              <a:ext uri="{FF2B5EF4-FFF2-40B4-BE49-F238E27FC236}">
                <a16:creationId xmlns:a16="http://schemas.microsoft.com/office/drawing/2014/main" id="{27D5D3D6-53BC-D5DB-0C4D-78E859B020AC}"/>
              </a:ext>
            </a:extLst>
          </p:cNvPr>
          <p:cNvPicPr>
            <a:picLocks noChangeAspect="1"/>
          </p:cNvPicPr>
          <p:nvPr/>
        </p:nvPicPr>
        <p:blipFill rotWithShape="1">
          <a:blip r:embed="rId9"/>
          <a:srcRect l="7849" t="13921" r="42804" b="30049"/>
          <a:stretch/>
        </p:blipFill>
        <p:spPr>
          <a:xfrm>
            <a:off x="8653671" y="3775818"/>
            <a:ext cx="1470991" cy="835938"/>
          </a:xfrm>
          <a:prstGeom prst="rect">
            <a:avLst/>
          </a:prstGeom>
        </p:spPr>
      </p:pic>
      <p:sp>
        <p:nvSpPr>
          <p:cNvPr id="53" name="Right Arrow 52">
            <a:extLst>
              <a:ext uri="{FF2B5EF4-FFF2-40B4-BE49-F238E27FC236}">
                <a16:creationId xmlns:a16="http://schemas.microsoft.com/office/drawing/2014/main" id="{C0A30BB4-F4BA-013E-5712-40C507B2705C}"/>
              </a:ext>
            </a:extLst>
          </p:cNvPr>
          <p:cNvSpPr/>
          <p:nvPr/>
        </p:nvSpPr>
        <p:spPr>
          <a:xfrm rot="5400000">
            <a:off x="10469217" y="4982817"/>
            <a:ext cx="1245705"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70906EC3-2181-701B-28DF-B761E66F72FE}"/>
              </a:ext>
            </a:extLst>
          </p:cNvPr>
          <p:cNvSpPr/>
          <p:nvPr/>
        </p:nvSpPr>
        <p:spPr>
          <a:xfrm>
            <a:off x="10283685" y="5817706"/>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Emergency response</a:t>
            </a:r>
          </a:p>
        </p:txBody>
      </p:sp>
      <p:pic>
        <p:nvPicPr>
          <p:cNvPr id="55" name="Picture 54">
            <a:extLst>
              <a:ext uri="{FF2B5EF4-FFF2-40B4-BE49-F238E27FC236}">
                <a16:creationId xmlns:a16="http://schemas.microsoft.com/office/drawing/2014/main" id="{09B4B6E2-5A41-9A44-9CE5-6C00BC3600B2}"/>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l="7846" b="6282"/>
          <a:stretch/>
        </p:blipFill>
        <p:spPr>
          <a:xfrm>
            <a:off x="4462585" y="3750367"/>
            <a:ext cx="1293974" cy="848138"/>
          </a:xfrm>
          <a:prstGeom prst="rect">
            <a:avLst/>
          </a:prstGeom>
          <a:ln>
            <a:noFill/>
          </a:ln>
        </p:spPr>
      </p:pic>
      <p:pic>
        <p:nvPicPr>
          <p:cNvPr id="3" name="Picture 2">
            <a:extLst>
              <a:ext uri="{FF2B5EF4-FFF2-40B4-BE49-F238E27FC236}">
                <a16:creationId xmlns:a16="http://schemas.microsoft.com/office/drawing/2014/main" id="{15964A62-3D60-9A65-55F5-A00EB3F275C9}"/>
              </a:ext>
            </a:extLst>
          </p:cNvPr>
          <p:cNvPicPr>
            <a:picLocks noChangeAspect="1"/>
          </p:cNvPicPr>
          <p:nvPr/>
        </p:nvPicPr>
        <p:blipFill>
          <a:blip r:embed="rId11"/>
          <a:stretch>
            <a:fillRect/>
          </a:stretch>
        </p:blipFill>
        <p:spPr>
          <a:xfrm>
            <a:off x="2607918" y="2782955"/>
            <a:ext cx="2137748" cy="1588779"/>
          </a:xfrm>
          <a:prstGeom prst="rect">
            <a:avLst/>
          </a:prstGeom>
        </p:spPr>
      </p:pic>
      <p:sp>
        <p:nvSpPr>
          <p:cNvPr id="4" name="Rectangle 3">
            <a:extLst>
              <a:ext uri="{FF2B5EF4-FFF2-40B4-BE49-F238E27FC236}">
                <a16:creationId xmlns:a16="http://schemas.microsoft.com/office/drawing/2014/main" id="{DA616C31-E2EE-827E-E71A-E5E8D9F6801A}"/>
              </a:ext>
            </a:extLst>
          </p:cNvPr>
          <p:cNvSpPr/>
          <p:nvPr/>
        </p:nvSpPr>
        <p:spPr>
          <a:xfrm>
            <a:off x="1471215" y="3644346"/>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a:t>
            </a:r>
          </a:p>
        </p:txBody>
      </p:sp>
      <p:sp>
        <p:nvSpPr>
          <p:cNvPr id="5" name="TextBox 4">
            <a:extLst>
              <a:ext uri="{FF2B5EF4-FFF2-40B4-BE49-F238E27FC236}">
                <a16:creationId xmlns:a16="http://schemas.microsoft.com/office/drawing/2014/main" id="{E964892A-1E2D-FFF6-9F13-01DC9AC3E219}"/>
              </a:ext>
            </a:extLst>
          </p:cNvPr>
          <p:cNvSpPr txBox="1"/>
          <p:nvPr/>
        </p:nvSpPr>
        <p:spPr>
          <a:xfrm>
            <a:off x="0" y="79512"/>
            <a:ext cx="1219199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Flood forecasting starts with a hydrologic model…</a:t>
            </a:r>
          </a:p>
        </p:txBody>
      </p:sp>
      <p:sp>
        <p:nvSpPr>
          <p:cNvPr id="6" name="Bent Arrow 5">
            <a:extLst>
              <a:ext uri="{FF2B5EF4-FFF2-40B4-BE49-F238E27FC236}">
                <a16:creationId xmlns:a16="http://schemas.microsoft.com/office/drawing/2014/main" id="{DBCA9FF5-02B8-5A01-B090-B366256D013C}"/>
              </a:ext>
            </a:extLst>
          </p:cNvPr>
          <p:cNvSpPr/>
          <p:nvPr/>
        </p:nvSpPr>
        <p:spPr>
          <a:xfrm>
            <a:off x="3167270" y="3127513"/>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Bent Arrow 6">
            <a:extLst>
              <a:ext uri="{FF2B5EF4-FFF2-40B4-BE49-F238E27FC236}">
                <a16:creationId xmlns:a16="http://schemas.microsoft.com/office/drawing/2014/main" id="{BCC0066C-EA83-977F-6FF9-546DE22F2335}"/>
              </a:ext>
            </a:extLst>
          </p:cNvPr>
          <p:cNvSpPr/>
          <p:nvPr/>
        </p:nvSpPr>
        <p:spPr>
          <a:xfrm rot="10800000">
            <a:off x="3783496" y="3624470"/>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3417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090F4F-8CE1-D0EA-6F05-7613D341D980}"/>
              </a:ext>
            </a:extLst>
          </p:cNvPr>
          <p:cNvSpPr txBox="1"/>
          <p:nvPr/>
        </p:nvSpPr>
        <p:spPr>
          <a:xfrm>
            <a:off x="0" y="106017"/>
            <a:ext cx="121920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correct this problem, we can fuse discharge data from sensors into the routing model…</a:t>
            </a:r>
          </a:p>
        </p:txBody>
      </p:sp>
      <p:grpSp>
        <p:nvGrpSpPr>
          <p:cNvPr id="10" name="Group 9">
            <a:extLst>
              <a:ext uri="{FF2B5EF4-FFF2-40B4-BE49-F238E27FC236}">
                <a16:creationId xmlns:a16="http://schemas.microsoft.com/office/drawing/2014/main" id="{EA0FD0CD-3E52-6CAA-80BE-8EB3F222DECA}"/>
              </a:ext>
            </a:extLst>
          </p:cNvPr>
          <p:cNvGrpSpPr/>
          <p:nvPr/>
        </p:nvGrpSpPr>
        <p:grpSpPr>
          <a:xfrm>
            <a:off x="636757" y="1391289"/>
            <a:ext cx="10879383" cy="4143689"/>
            <a:chOff x="1935470" y="2279184"/>
            <a:chExt cx="8143447" cy="3101638"/>
          </a:xfrm>
        </p:grpSpPr>
        <p:pic>
          <p:nvPicPr>
            <p:cNvPr id="5" name="Picture 4">
              <a:extLst>
                <a:ext uri="{FF2B5EF4-FFF2-40B4-BE49-F238E27FC236}">
                  <a16:creationId xmlns:a16="http://schemas.microsoft.com/office/drawing/2014/main" id="{B316D1AC-509A-C239-18D5-2A6017DCC1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5470" y="2300562"/>
              <a:ext cx="4038600" cy="3028950"/>
            </a:xfrm>
            <a:prstGeom prst="rect">
              <a:avLst/>
            </a:prstGeom>
          </p:spPr>
        </p:pic>
        <p:pic>
          <p:nvPicPr>
            <p:cNvPr id="6" name="Picture 5">
              <a:extLst>
                <a:ext uri="{FF2B5EF4-FFF2-40B4-BE49-F238E27FC236}">
                  <a16:creationId xmlns:a16="http://schemas.microsoft.com/office/drawing/2014/main" id="{B2E32213-94C2-5E43-0857-1978A949B4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4070" y="2302186"/>
              <a:ext cx="4104847" cy="3078636"/>
            </a:xfrm>
            <a:prstGeom prst="rect">
              <a:avLst/>
            </a:prstGeom>
          </p:spPr>
        </p:pic>
        <p:sp>
          <p:nvSpPr>
            <p:cNvPr id="7" name="Right Arrow 6">
              <a:extLst>
                <a:ext uri="{FF2B5EF4-FFF2-40B4-BE49-F238E27FC236}">
                  <a16:creationId xmlns:a16="http://schemas.microsoft.com/office/drawing/2014/main" id="{01BE296A-E294-B86B-F738-595B2A160E7D}"/>
                </a:ext>
              </a:extLst>
            </p:cNvPr>
            <p:cNvSpPr/>
            <p:nvPr/>
          </p:nvSpPr>
          <p:spPr>
            <a:xfrm>
              <a:off x="5376419" y="3385746"/>
              <a:ext cx="1195302" cy="858582"/>
            </a:xfrm>
            <a:prstGeom prst="rightArrow">
              <a:avLst>
                <a:gd name="adj1" fmla="val 37894"/>
                <a:gd name="adj2" fmla="val 50000"/>
              </a:avLst>
            </a:prstGeom>
            <a:solidFill>
              <a:srgbClr val="FFC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E0B2755A-A65D-1CED-E4EE-DFFB4886313E}"/>
                </a:ext>
              </a:extLst>
            </p:cNvPr>
            <p:cNvSpPr txBox="1"/>
            <p:nvPr/>
          </p:nvSpPr>
          <p:spPr>
            <a:xfrm>
              <a:off x="2511972" y="2280088"/>
              <a:ext cx="2935224" cy="356616"/>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Measured + modeled depths</a:t>
              </a:r>
            </a:p>
          </p:txBody>
        </p:sp>
        <p:sp>
          <p:nvSpPr>
            <p:cNvPr id="9" name="TextBox 8">
              <a:extLst>
                <a:ext uri="{FF2B5EF4-FFF2-40B4-BE49-F238E27FC236}">
                  <a16:creationId xmlns:a16="http://schemas.microsoft.com/office/drawing/2014/main" id="{E2BF276E-249F-8059-B326-ACCA21615222}"/>
                </a:ext>
              </a:extLst>
            </p:cNvPr>
            <p:cNvSpPr txBox="1"/>
            <p:nvPr/>
          </p:nvSpPr>
          <p:spPr>
            <a:xfrm>
              <a:off x="6626772" y="2279184"/>
              <a:ext cx="2935224" cy="338554"/>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Assimilated depth</a:t>
              </a:r>
            </a:p>
          </p:txBody>
        </p:sp>
      </p:grpSp>
      <p:sp>
        <p:nvSpPr>
          <p:cNvPr id="11" name="TextBox 10">
            <a:extLst>
              <a:ext uri="{FF2B5EF4-FFF2-40B4-BE49-F238E27FC236}">
                <a16:creationId xmlns:a16="http://schemas.microsoft.com/office/drawing/2014/main" id="{8C23D748-94FA-CC24-E4F0-E29F027E6231}"/>
              </a:ext>
            </a:extLst>
          </p:cNvPr>
          <p:cNvSpPr txBox="1"/>
          <p:nvPr/>
        </p:nvSpPr>
        <p:spPr>
          <a:xfrm>
            <a:off x="0" y="5595418"/>
            <a:ext cx="121920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ensure that estimated discharges are accurate at the start of each forecasting window</a:t>
            </a:r>
          </a:p>
        </p:txBody>
      </p:sp>
    </p:spTree>
    <p:extLst>
      <p:ext uri="{BB962C8B-B14F-4D97-AF65-F5344CB8AC3E}">
        <p14:creationId xmlns:p14="http://schemas.microsoft.com/office/powerpoint/2010/main" val="3968592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4029960-9A14-2EFD-7BD3-B11B392B2951}"/>
              </a:ext>
            </a:extLst>
          </p:cNvPr>
          <p:cNvGrpSpPr/>
          <p:nvPr/>
        </p:nvGrpSpPr>
        <p:grpSpPr>
          <a:xfrm>
            <a:off x="0" y="625275"/>
            <a:ext cx="11283387" cy="5807107"/>
            <a:chOff x="234416" y="590551"/>
            <a:chExt cx="7995184" cy="4114801"/>
          </a:xfrm>
        </p:grpSpPr>
        <p:pic>
          <p:nvPicPr>
            <p:cNvPr id="4" name="Picture 2" descr="USGS Rapidly Deployable Gage | U.S. Geological Survey">
              <a:extLst>
                <a:ext uri="{FF2B5EF4-FFF2-40B4-BE49-F238E27FC236}">
                  <a16:creationId xmlns:a16="http://schemas.microsoft.com/office/drawing/2014/main" id="{BF0BD169-9258-CFE3-AF64-7E6A8C0A43F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6382" y="590551"/>
              <a:ext cx="3403600" cy="25527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8C8DCCAF-4051-C763-2FD0-6C175CA40ABB}"/>
                </a:ext>
              </a:extLst>
            </p:cNvPr>
            <p:cNvCxnSpPr>
              <a:cxnSpLocks/>
            </p:cNvCxnSpPr>
            <p:nvPr/>
          </p:nvCxnSpPr>
          <p:spPr>
            <a:xfrm>
              <a:off x="1066800" y="4095748"/>
              <a:ext cx="3200400" cy="0"/>
            </a:xfrm>
            <a:prstGeom prst="straightConnector1">
              <a:avLst/>
            </a:prstGeom>
            <a:ln w="76200">
              <a:prstDash val="sysDash"/>
              <a:tailEnd type="triangle"/>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22E9EB3F-546F-963F-F44B-4D56AB7F2D87}"/>
                </a:ext>
              </a:extLst>
            </p:cNvPr>
            <p:cNvSpPr/>
            <p:nvPr/>
          </p:nvSpPr>
          <p:spPr>
            <a:xfrm>
              <a:off x="4343400" y="3867148"/>
              <a:ext cx="457200" cy="457200"/>
            </a:xfrm>
            <a:prstGeom prst="ellipse">
              <a:avLst/>
            </a:prstGeom>
            <a:solidFill>
              <a:srgbClr val="00FA00"/>
            </a:solidFill>
            <a:ln w="38100"/>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7" name="Straight Arrow Connector 6">
              <a:extLst>
                <a:ext uri="{FF2B5EF4-FFF2-40B4-BE49-F238E27FC236}">
                  <a16:creationId xmlns:a16="http://schemas.microsoft.com/office/drawing/2014/main" id="{2F952479-EB22-10D4-7412-B96955B669AF}"/>
                </a:ext>
              </a:extLst>
            </p:cNvPr>
            <p:cNvCxnSpPr>
              <a:cxnSpLocks/>
            </p:cNvCxnSpPr>
            <p:nvPr/>
          </p:nvCxnSpPr>
          <p:spPr>
            <a:xfrm>
              <a:off x="4572000" y="3257550"/>
              <a:ext cx="0" cy="495299"/>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CAFF702F-239C-69FC-CA30-B86144B562DB}"/>
                </a:ext>
              </a:extLst>
            </p:cNvPr>
            <p:cNvSpPr txBox="1"/>
            <p:nvPr/>
          </p:nvSpPr>
          <p:spPr>
            <a:xfrm>
              <a:off x="1372457" y="4248150"/>
              <a:ext cx="2589085" cy="457202"/>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 Water Model (NWM)</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calculates 100,000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cfs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in river</a:t>
              </a:r>
            </a:p>
          </p:txBody>
        </p:sp>
        <p:cxnSp>
          <p:nvCxnSpPr>
            <p:cNvPr id="9" name="Straight Arrow Connector 8">
              <a:extLst>
                <a:ext uri="{FF2B5EF4-FFF2-40B4-BE49-F238E27FC236}">
                  <a16:creationId xmlns:a16="http://schemas.microsoft.com/office/drawing/2014/main" id="{E3130F05-042E-EAE0-ED49-8DD8DED81B2E}"/>
                </a:ext>
              </a:extLst>
            </p:cNvPr>
            <p:cNvCxnSpPr>
              <a:cxnSpLocks/>
            </p:cNvCxnSpPr>
            <p:nvPr/>
          </p:nvCxnSpPr>
          <p:spPr>
            <a:xfrm>
              <a:off x="4953000" y="4090983"/>
              <a:ext cx="3276600" cy="4765"/>
            </a:xfrm>
            <a:prstGeom prst="straightConnector1">
              <a:avLst/>
            </a:prstGeom>
            <a:ln w="76200">
              <a:solidFill>
                <a:srgbClr val="FF0000"/>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AE0CDD1-6F04-7108-D859-4D824AEA16D3}"/>
                </a:ext>
              </a:extLst>
            </p:cNvPr>
            <p:cNvSpPr txBox="1"/>
            <p:nvPr/>
          </p:nvSpPr>
          <p:spPr>
            <a:xfrm>
              <a:off x="4684436" y="3434813"/>
              <a:ext cx="2081212" cy="457202"/>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Gauge reads 50,000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cfs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71F65CC7-6923-1F21-29EF-802211FFF05B}"/>
                </a:ext>
              </a:extLst>
            </p:cNvPr>
            <p:cNvSpPr txBox="1"/>
            <p:nvPr/>
          </p:nvSpPr>
          <p:spPr>
            <a:xfrm>
              <a:off x="5182458" y="4248150"/>
              <a:ext cx="2589085" cy="457202"/>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Oops… only 50,000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cfs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will be in the NWM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downstream of the gauge</a:t>
              </a:r>
            </a:p>
          </p:txBody>
        </p:sp>
        <p:sp>
          <p:nvSpPr>
            <p:cNvPr id="12" name="TextBox 11">
              <a:extLst>
                <a:ext uri="{FF2B5EF4-FFF2-40B4-BE49-F238E27FC236}">
                  <a16:creationId xmlns:a16="http://schemas.microsoft.com/office/drawing/2014/main" id="{3325A591-B782-EC91-DFFB-3CC85B50E232}"/>
                </a:ext>
              </a:extLst>
            </p:cNvPr>
            <p:cNvSpPr txBox="1"/>
            <p:nvPr/>
          </p:nvSpPr>
          <p:spPr>
            <a:xfrm>
              <a:off x="234416" y="1224458"/>
              <a:ext cx="2590800" cy="11122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NWM uses a DA approach called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Nudging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sp>
        <p:nvSpPr>
          <p:cNvPr id="14" name="TextBox 13">
            <a:extLst>
              <a:ext uri="{FF2B5EF4-FFF2-40B4-BE49-F238E27FC236}">
                <a16:creationId xmlns:a16="http://schemas.microsoft.com/office/drawing/2014/main" id="{43F08C7B-D640-4825-9AB9-809DE6FDE7B4}"/>
              </a:ext>
            </a:extLst>
          </p:cNvPr>
          <p:cNvSpPr txBox="1"/>
          <p:nvPr/>
        </p:nvSpPr>
        <p:spPr>
          <a:xfrm>
            <a:off x="8535674" y="1568118"/>
            <a:ext cx="365632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effectively inserts discharge observations into the model</a:t>
            </a:r>
          </a:p>
        </p:txBody>
      </p:sp>
    </p:spTree>
    <p:extLst>
      <p:ext uri="{BB962C8B-B14F-4D97-AF65-F5344CB8AC3E}">
        <p14:creationId xmlns:p14="http://schemas.microsoft.com/office/powerpoint/2010/main" val="4033897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0133F4-C52A-0A3C-4A12-D263547420CA}"/>
              </a:ext>
            </a:extLst>
          </p:cNvPr>
          <p:cNvSpPr txBox="1"/>
          <p:nvPr/>
        </p:nvSpPr>
        <p:spPr>
          <a:xfrm>
            <a:off x="126332" y="136435"/>
            <a:ext cx="11939336" cy="646331"/>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 approaches:</a:t>
            </a:r>
          </a:p>
        </p:txBody>
      </p:sp>
      <p:sp>
        <p:nvSpPr>
          <p:cNvPr id="5" name="TextBox 4">
            <a:extLst>
              <a:ext uri="{FF2B5EF4-FFF2-40B4-BE49-F238E27FC236}">
                <a16:creationId xmlns:a16="http://schemas.microsoft.com/office/drawing/2014/main" id="{924F238E-C247-76B6-6392-4AEB5A7B2F0B}"/>
              </a:ext>
            </a:extLst>
          </p:cNvPr>
          <p:cNvSpPr txBox="1"/>
          <p:nvPr/>
        </p:nvSpPr>
        <p:spPr>
          <a:xfrm>
            <a:off x="380254" y="1381704"/>
            <a:ext cx="7203887" cy="5078313"/>
          </a:xfrm>
          <a:prstGeom prst="rect">
            <a:avLst/>
          </a:prstGeom>
          <a:solidFill>
            <a:schemeClr val="bg1"/>
          </a:solid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Variational data assimilation (3DVAR/4DVAR): </a:t>
            </a: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Common in numerical weather prediction. Minimizes an objective function </a:t>
            </a:r>
            <a:r>
              <a:rPr lang="en-US" dirty="0">
                <a:solidFill>
                  <a:prstClr val="black"/>
                </a:solidFill>
                <a:latin typeface="Arial" panose="020B0604020202020204" pitchFamily="34" charset="0"/>
                <a:cs typeface="Arial" panose="020B0604020202020204" pitchFamily="34" charset="0"/>
              </a:rPr>
              <a:t>defined in terms of </a:t>
            </a: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difference between estimated and observed states. </a:t>
            </a:r>
            <a:r>
              <a:rPr lang="en-US" dirty="0">
                <a:solidFill>
                  <a:prstClr val="black"/>
                </a:solidFill>
                <a:latin typeface="Arial" panose="020B0604020202020204" pitchFamily="34" charset="0"/>
                <a:cs typeface="Arial" panose="020B0604020202020204" pitchFamily="34" charset="0"/>
              </a:rPr>
              <a:t>3DVAR incorporates 3 spatial dimensions while 4DVAR incorporates a time dimension.</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Arial" panose="020B0604020202020204" pitchFamily="34" charset="0"/>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Kalman Filtering / Smoothing: </a:t>
            </a:r>
            <a:r>
              <a:rPr lang="en-US" dirty="0">
                <a:solidFill>
                  <a:prstClr val="black"/>
                </a:solidFill>
                <a:latin typeface="Arial" panose="020B0604020202020204" pitchFamily="34" charset="0"/>
                <a:cs typeface="Arial" panose="020B0604020202020204" pitchFamily="34" charset="0"/>
              </a:rPr>
              <a:t>Data assimilation method common in control theory and numerical weather prediction. Minimizes the mean squared error between observations and the estimated system states. Kalman </a:t>
            </a:r>
            <a:r>
              <a:rPr lang="en-US" i="1" dirty="0">
                <a:solidFill>
                  <a:prstClr val="black"/>
                </a:solidFill>
                <a:latin typeface="Arial" panose="020B0604020202020204" pitchFamily="34" charset="0"/>
                <a:cs typeface="Arial" panose="020B0604020202020204" pitchFamily="34" charset="0"/>
              </a:rPr>
              <a:t>Filtering</a:t>
            </a:r>
            <a:r>
              <a:rPr lang="en-US" dirty="0">
                <a:solidFill>
                  <a:prstClr val="black"/>
                </a:solidFill>
                <a:latin typeface="Arial" panose="020B0604020202020204" pitchFamily="34" charset="0"/>
                <a:cs typeface="Arial" panose="020B0604020202020204" pitchFamily="34" charset="0"/>
              </a:rPr>
              <a:t> estimates the </a:t>
            </a:r>
            <a:r>
              <a:rPr lang="en-US" i="1" dirty="0">
                <a:solidFill>
                  <a:prstClr val="black"/>
                </a:solidFill>
                <a:latin typeface="Arial" panose="020B0604020202020204" pitchFamily="34" charset="0"/>
                <a:cs typeface="Arial" panose="020B0604020202020204" pitchFamily="34" charset="0"/>
              </a:rPr>
              <a:t>current</a:t>
            </a:r>
            <a:r>
              <a:rPr lang="en-US" dirty="0">
                <a:solidFill>
                  <a:prstClr val="black"/>
                </a:solidFill>
                <a:latin typeface="Arial" panose="020B0604020202020204" pitchFamily="34" charset="0"/>
                <a:cs typeface="Arial" panose="020B0604020202020204" pitchFamily="34" charset="0"/>
              </a:rPr>
              <a:t> state based on past and present observations. Kalman </a:t>
            </a:r>
            <a:r>
              <a:rPr lang="en-US" i="1" dirty="0">
                <a:solidFill>
                  <a:prstClr val="black"/>
                </a:solidFill>
                <a:latin typeface="Arial" panose="020B0604020202020204" pitchFamily="34" charset="0"/>
                <a:cs typeface="Arial" panose="020B0604020202020204" pitchFamily="34" charset="0"/>
              </a:rPr>
              <a:t>Smoothing</a:t>
            </a:r>
            <a:r>
              <a:rPr lang="en-US" dirty="0">
                <a:solidFill>
                  <a:prstClr val="black"/>
                </a:solidFill>
                <a:latin typeface="Arial" panose="020B0604020202020204" pitchFamily="34" charset="0"/>
                <a:cs typeface="Arial" panose="020B0604020202020204" pitchFamily="34" charset="0"/>
              </a:rPr>
              <a:t> estimates </a:t>
            </a:r>
            <a:r>
              <a:rPr lang="en-US" i="1" dirty="0">
                <a:solidFill>
                  <a:prstClr val="black"/>
                </a:solidFill>
                <a:latin typeface="Arial" panose="020B0604020202020204" pitchFamily="34" charset="0"/>
                <a:cs typeface="Arial" panose="020B0604020202020204" pitchFamily="34" charset="0"/>
              </a:rPr>
              <a:t>current and past states</a:t>
            </a:r>
            <a:r>
              <a:rPr lang="en-US" dirty="0">
                <a:solidFill>
                  <a:prstClr val="black"/>
                </a:solidFill>
                <a:latin typeface="Arial" panose="020B0604020202020204" pitchFamily="34" charset="0"/>
                <a:cs typeface="Arial" panose="020B0604020202020204" pitchFamily="34" charset="0"/>
              </a:rPr>
              <a:t> based on past and present observations. Kalman Smoothing is equivalent to 4DVAR.</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Nonlinear Filters: </a:t>
            </a:r>
            <a:r>
              <a:rPr lang="en-US" dirty="0">
                <a:solidFill>
                  <a:prstClr val="black"/>
                </a:solidFill>
                <a:latin typeface="Arial" panose="020B0604020202020204" pitchFamily="34" charset="0"/>
                <a:cs typeface="Arial" panose="020B0604020202020204" pitchFamily="34" charset="0"/>
              </a:rPr>
              <a:t>Various filtering approaches exist for nonlinear systems, including Extended Kalman Filtering (EKF), Ensemble Kalman Filtering (</a:t>
            </a:r>
            <a:r>
              <a:rPr lang="en-US" dirty="0" err="1">
                <a:solidFill>
                  <a:prstClr val="black"/>
                </a:solidFill>
                <a:latin typeface="Arial" panose="020B0604020202020204" pitchFamily="34" charset="0"/>
                <a:cs typeface="Arial" panose="020B0604020202020204" pitchFamily="34" charset="0"/>
              </a:rPr>
              <a:t>EnKF</a:t>
            </a:r>
            <a:r>
              <a:rPr lang="en-US" dirty="0">
                <a:solidFill>
                  <a:prstClr val="black"/>
                </a:solidFill>
                <a:latin typeface="Arial" panose="020B0604020202020204" pitchFamily="34" charset="0"/>
                <a:cs typeface="Arial" panose="020B0604020202020204" pitchFamily="34" charset="0"/>
              </a:rPr>
              <a:t>), and Particle Filtering (PF). Many of these approaches are based on ensembles of models (</a:t>
            </a:r>
            <a:r>
              <a:rPr lang="en-US" dirty="0" err="1">
                <a:solidFill>
                  <a:prstClr val="black"/>
                </a:solidFill>
                <a:latin typeface="Arial" panose="020B0604020202020204" pitchFamily="34" charset="0"/>
                <a:cs typeface="Arial" panose="020B0604020202020204" pitchFamily="34" charset="0"/>
              </a:rPr>
              <a:t>EnKF</a:t>
            </a:r>
            <a:r>
              <a:rPr lang="en-US" dirty="0">
                <a:solidFill>
                  <a:prstClr val="black"/>
                </a:solidFill>
                <a:latin typeface="Arial" panose="020B0604020202020204" pitchFamily="34" charset="0"/>
                <a:cs typeface="Arial" panose="020B0604020202020204" pitchFamily="34" charset="0"/>
              </a:rPr>
              <a:t>, PF).</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098" name="Picture 2" descr="Sequential Data Assimilation | U.S. Geological Survey">
            <a:extLst>
              <a:ext uri="{FF2B5EF4-FFF2-40B4-BE49-F238E27FC236}">
                <a16:creationId xmlns:a16="http://schemas.microsoft.com/office/drawing/2014/main" id="{0E699E15-3634-AC39-5273-372D29E985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67"/>
          <a:stretch>
            <a:fillRect/>
          </a:stretch>
        </p:blipFill>
        <p:spPr bwMode="auto">
          <a:xfrm>
            <a:off x="7866963" y="1976718"/>
            <a:ext cx="4305688" cy="3859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72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30838-AD11-4B3B-8E73-5224A3645B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8B61199-6FB1-7FD0-96E6-8174317791E7}"/>
              </a:ext>
            </a:extLst>
          </p:cNvPr>
          <p:cNvSpPr txBox="1"/>
          <p:nvPr/>
        </p:nvSpPr>
        <p:spPr>
          <a:xfrm>
            <a:off x="0" y="243190"/>
            <a:ext cx="1201332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FAST system applies an </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optimal</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 approach for routing called </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Kalman Filtering</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C18DA4A-7DEE-2981-71A3-935F9DE39AAD}"/>
                  </a:ext>
                </a:extLst>
              </p:cNvPr>
              <p:cNvSpPr txBox="1"/>
              <p:nvPr/>
            </p:nvSpPr>
            <p:spPr>
              <a:xfrm>
                <a:off x="1268084" y="1783864"/>
                <a:ext cx="5859873" cy="13851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sz="3200" b="0" i="1" smtClean="0">
                              <a:solidFill>
                                <a:schemeClr val="tx1"/>
                              </a:solidFill>
                              <a:latin typeface="Cambria Math" panose="02040503050406030204" pitchFamily="18" charset="0"/>
                              <a:ea typeface="STIXGeneral" charset="0"/>
                              <a:cs typeface="STIXGeneral" charset="0"/>
                            </a:rPr>
                          </m:ctrlPr>
                        </m:funcPr>
                        <m:fName>
                          <m:r>
                            <m:rPr>
                              <m:sty m:val="p"/>
                            </m:rPr>
                            <a:rPr lang="en-US" sz="3200" b="0" i="0" smtClean="0">
                              <a:solidFill>
                                <a:schemeClr val="tx1"/>
                              </a:solidFill>
                              <a:latin typeface="Cambria Math" panose="02040503050406030204" pitchFamily="18" charset="0"/>
                              <a:ea typeface="STIXGeneral" charset="0"/>
                              <a:cs typeface="STIXGeneral" charset="0"/>
                            </a:rPr>
                            <m:t>min</m:t>
                          </m:r>
                        </m:fName>
                        <m:e>
                          <m:nary>
                            <m:naryPr>
                              <m:chr m:val="∑"/>
                              <m:ctrlPr>
                                <a:rPr lang="en-US" sz="3200" b="0" i="1" smtClean="0">
                                  <a:solidFill>
                                    <a:schemeClr val="tx1"/>
                                  </a:solidFill>
                                  <a:latin typeface="Cambria Math" panose="02040503050406030204" pitchFamily="18" charset="0"/>
                                  <a:ea typeface="STIXGeneral" charset="0"/>
                                  <a:cs typeface="STIXGeneral" charset="0"/>
                                </a:rPr>
                              </m:ctrlPr>
                            </m:naryPr>
                            <m:sub>
                              <m:r>
                                <m:rPr>
                                  <m:brk m:alnAt="23"/>
                                </m:rPr>
                                <a:rPr lang="en-US" sz="3200" b="0" i="1" smtClean="0">
                                  <a:solidFill>
                                    <a:schemeClr val="tx1"/>
                                  </a:solidFill>
                                  <a:latin typeface="Cambria Math" panose="02040503050406030204" pitchFamily="18" charset="0"/>
                                  <a:ea typeface="STIXGeneral" charset="0"/>
                                  <a:cs typeface="STIXGeneral" charset="0"/>
                                </a:rPr>
                                <m:t>𝑘</m:t>
                              </m:r>
                              <m:r>
                                <a:rPr lang="en-US" sz="3200" b="0" i="1" smtClean="0">
                                  <a:solidFill>
                                    <a:schemeClr val="tx1"/>
                                  </a:solidFill>
                                  <a:latin typeface="Cambria Math" panose="02040503050406030204" pitchFamily="18" charset="0"/>
                                  <a:ea typeface="STIXGeneral" charset="0"/>
                                  <a:cs typeface="STIXGeneral" charset="0"/>
                                </a:rPr>
                                <m:t>=0</m:t>
                              </m:r>
                            </m:sub>
                            <m:sup>
                              <m:r>
                                <a:rPr lang="en-US" sz="3200" b="0" i="1" smtClean="0">
                                  <a:solidFill>
                                    <a:schemeClr val="tx1"/>
                                  </a:solidFill>
                                  <a:latin typeface="Cambria Math" panose="02040503050406030204" pitchFamily="18" charset="0"/>
                                  <a:ea typeface="STIXGeneral" charset="0"/>
                                  <a:cs typeface="STIXGeneral" charset="0"/>
                                </a:rPr>
                                <m:t>𝑁</m:t>
                              </m:r>
                            </m:sup>
                            <m:e>
                              <m:r>
                                <a:rPr lang="en-US" sz="3200" b="0" i="1" smtClean="0">
                                  <a:solidFill>
                                    <a:schemeClr val="tx1"/>
                                  </a:solidFill>
                                  <a:latin typeface="Cambria Math" panose="02040503050406030204" pitchFamily="18" charset="0"/>
                                  <a:ea typeface="STIXGeneral" charset="0"/>
                                  <a:cs typeface="STIXGeneral" charset="0"/>
                                </a:rPr>
                                <m:t>𝐸</m:t>
                              </m:r>
                              <m:r>
                                <a:rPr lang="en-US" sz="3200" b="0" i="1" smtClean="0">
                                  <a:solidFill>
                                    <a:schemeClr val="tx1"/>
                                  </a:solidFill>
                                  <a:latin typeface="Cambria Math" panose="02040503050406030204" pitchFamily="18" charset="0"/>
                                  <a:ea typeface="STIXGeneral" charset="0"/>
                                  <a:cs typeface="STIXGeneral" charset="0"/>
                                </a:rPr>
                                <m:t>[</m:t>
                              </m:r>
                              <m:sSup>
                                <m:sSupPr>
                                  <m:ctrlPr>
                                    <a:rPr lang="en-US" sz="3200" b="0" i="1" smtClean="0">
                                      <a:solidFill>
                                        <a:schemeClr val="tx1"/>
                                      </a:solidFill>
                                      <a:latin typeface="Cambria Math" panose="02040503050406030204" pitchFamily="18" charset="0"/>
                                      <a:ea typeface="STIXGeneral" charset="0"/>
                                      <a:cs typeface="STIXGeneral" charset="0"/>
                                    </a:rPr>
                                  </m:ctrlPr>
                                </m:sSupPr>
                                <m:e>
                                  <m:d>
                                    <m:dPr>
                                      <m:ctrlPr>
                                        <a:rPr lang="en-US" sz="3200" i="1">
                                          <a:solidFill>
                                            <a:schemeClr val="tx1"/>
                                          </a:solidFill>
                                          <a:latin typeface="Cambria Math" panose="02040503050406030204" pitchFamily="18" charset="0"/>
                                          <a:ea typeface="STIXGeneral" charset="0"/>
                                          <a:cs typeface="STIXGeneral" charset="0"/>
                                        </a:rPr>
                                      </m:ctrlPr>
                                    </m:dPr>
                                    <m:e>
                                      <m:sSub>
                                        <m:sSubPr>
                                          <m:ctrlPr>
                                            <a:rPr lang="en-US" sz="3200" b="1" i="1">
                                              <a:solidFill>
                                                <a:schemeClr val="tx1"/>
                                              </a:solidFill>
                                              <a:latin typeface="Cambria Math" panose="02040503050406030204" pitchFamily="18" charset="0"/>
                                              <a:ea typeface="STIXGeneral" charset="0"/>
                                              <a:cs typeface="STIXGeneral" charset="0"/>
                                            </a:rPr>
                                          </m:ctrlPr>
                                        </m:sSubPr>
                                        <m:e>
                                          <m:r>
                                            <a:rPr lang="en-US" sz="3200" b="1">
                                              <a:solidFill>
                                                <a:schemeClr val="tx1"/>
                                              </a:solidFill>
                                              <a:latin typeface="Cambria Math" panose="02040503050406030204" pitchFamily="18" charset="0"/>
                                              <a:ea typeface="STIXGeneral" charset="0"/>
                                              <a:cs typeface="STIXGeneral" charset="0"/>
                                            </a:rPr>
                                            <m:t>𝐱</m:t>
                                          </m:r>
                                        </m:e>
                                        <m:sub>
                                          <m:r>
                                            <a:rPr lang="en-US" sz="3200" i="1">
                                              <a:solidFill>
                                                <a:schemeClr val="tx1"/>
                                              </a:solidFill>
                                              <a:latin typeface="Cambria Math" panose="02040503050406030204" pitchFamily="18" charset="0"/>
                                              <a:ea typeface="STIXGeneral" charset="0"/>
                                              <a:cs typeface="STIXGeneral" charset="0"/>
                                            </a:rPr>
                                            <m:t>𝑘</m:t>
                                          </m:r>
                                        </m:sub>
                                      </m:sSub>
                                      <m:r>
                                        <a:rPr lang="en-US" sz="3200" i="1">
                                          <a:solidFill>
                                            <a:schemeClr val="tx1"/>
                                          </a:solidFill>
                                          <a:latin typeface="Cambria Math" panose="02040503050406030204" pitchFamily="18" charset="0"/>
                                          <a:ea typeface="STIXGeneral" charset="0"/>
                                          <a:cs typeface="STIXGeneral" charset="0"/>
                                        </a:rPr>
                                        <m:t> −</m:t>
                                      </m:r>
                                      <m:sSub>
                                        <m:sSubPr>
                                          <m:ctrlPr>
                                            <a:rPr lang="en-US" sz="3200" i="1">
                                              <a:solidFill>
                                                <a:schemeClr val="tx1"/>
                                              </a:solidFill>
                                              <a:latin typeface="Cambria Math" panose="02040503050406030204" pitchFamily="18" charset="0"/>
                                              <a:ea typeface="STIXGeneral" charset="0"/>
                                              <a:cs typeface="STIXGeneral" charset="0"/>
                                            </a:rPr>
                                          </m:ctrlPr>
                                        </m:sSubPr>
                                        <m:e>
                                          <m:acc>
                                            <m:accPr>
                                              <m:chr m:val="̂"/>
                                              <m:ctrlPr>
                                                <a:rPr lang="en-US" sz="3200" i="1">
                                                  <a:solidFill>
                                                    <a:schemeClr val="tx1"/>
                                                  </a:solidFill>
                                                  <a:latin typeface="Cambria Math" panose="02040503050406030204" pitchFamily="18" charset="0"/>
                                                  <a:ea typeface="STIXGeneral" charset="0"/>
                                                  <a:cs typeface="STIXGeneral" charset="0"/>
                                                </a:rPr>
                                              </m:ctrlPr>
                                            </m:accPr>
                                            <m:e>
                                              <m:r>
                                                <a:rPr lang="en-US" sz="3200" b="1">
                                                  <a:solidFill>
                                                    <a:schemeClr val="tx1"/>
                                                  </a:solidFill>
                                                  <a:latin typeface="Cambria Math" panose="02040503050406030204" pitchFamily="18" charset="0"/>
                                                  <a:ea typeface="STIXGeneral" charset="0"/>
                                                  <a:cs typeface="STIXGeneral" charset="0"/>
                                                </a:rPr>
                                                <m:t>𝐱</m:t>
                                              </m:r>
                                            </m:e>
                                          </m:acc>
                                        </m:e>
                                        <m:sub>
                                          <m:r>
                                            <a:rPr lang="en-US" sz="3200" i="1">
                                              <a:solidFill>
                                                <a:schemeClr val="tx1"/>
                                              </a:solidFill>
                                              <a:latin typeface="Cambria Math" panose="02040503050406030204" pitchFamily="18" charset="0"/>
                                              <a:ea typeface="STIXGeneral" charset="0"/>
                                              <a:cs typeface="STIXGeneral" charset="0"/>
                                            </a:rPr>
                                            <m:t>𝑘</m:t>
                                          </m:r>
                                        </m:sub>
                                      </m:sSub>
                                    </m:e>
                                  </m:d>
                                </m:e>
                                <m:sup>
                                  <m:r>
                                    <a:rPr lang="en-US" sz="3200" b="0" i="1" smtClean="0">
                                      <a:solidFill>
                                        <a:schemeClr val="tx1"/>
                                      </a:solidFill>
                                      <a:latin typeface="Cambria Math" panose="02040503050406030204" pitchFamily="18" charset="0"/>
                                      <a:ea typeface="STIXGeneral" charset="0"/>
                                      <a:cs typeface="STIXGeneral" charset="0"/>
                                    </a:rPr>
                                    <m:t>𝑇</m:t>
                                  </m:r>
                                </m:sup>
                              </m:sSup>
                              <m:d>
                                <m:dPr>
                                  <m:ctrlPr>
                                    <a:rPr lang="en-US" sz="3200" i="1">
                                      <a:solidFill>
                                        <a:schemeClr val="tx1"/>
                                      </a:solidFill>
                                      <a:latin typeface="Cambria Math" panose="02040503050406030204" pitchFamily="18" charset="0"/>
                                      <a:ea typeface="STIXGeneral" charset="0"/>
                                      <a:cs typeface="STIXGeneral" charset="0"/>
                                    </a:rPr>
                                  </m:ctrlPr>
                                </m:dPr>
                                <m:e>
                                  <m:sSub>
                                    <m:sSubPr>
                                      <m:ctrlPr>
                                        <a:rPr lang="en-US" sz="3200" b="1" i="1">
                                          <a:solidFill>
                                            <a:schemeClr val="tx1"/>
                                          </a:solidFill>
                                          <a:latin typeface="Cambria Math" panose="02040503050406030204" pitchFamily="18" charset="0"/>
                                          <a:ea typeface="STIXGeneral" charset="0"/>
                                          <a:cs typeface="STIXGeneral" charset="0"/>
                                        </a:rPr>
                                      </m:ctrlPr>
                                    </m:sSubPr>
                                    <m:e>
                                      <m:r>
                                        <a:rPr lang="en-US" sz="3200" b="1">
                                          <a:solidFill>
                                            <a:schemeClr val="tx1"/>
                                          </a:solidFill>
                                          <a:latin typeface="Cambria Math" panose="02040503050406030204" pitchFamily="18" charset="0"/>
                                          <a:ea typeface="STIXGeneral" charset="0"/>
                                          <a:cs typeface="STIXGeneral" charset="0"/>
                                        </a:rPr>
                                        <m:t>𝐱</m:t>
                                      </m:r>
                                    </m:e>
                                    <m:sub>
                                      <m:r>
                                        <a:rPr lang="en-US" sz="3200" i="1">
                                          <a:solidFill>
                                            <a:schemeClr val="tx1"/>
                                          </a:solidFill>
                                          <a:latin typeface="Cambria Math" panose="02040503050406030204" pitchFamily="18" charset="0"/>
                                          <a:ea typeface="STIXGeneral" charset="0"/>
                                          <a:cs typeface="STIXGeneral" charset="0"/>
                                        </a:rPr>
                                        <m:t>𝑘</m:t>
                                      </m:r>
                                    </m:sub>
                                  </m:sSub>
                                  <m:r>
                                    <a:rPr lang="en-US" sz="3200" i="1">
                                      <a:solidFill>
                                        <a:schemeClr val="tx1"/>
                                      </a:solidFill>
                                      <a:latin typeface="Cambria Math" panose="02040503050406030204" pitchFamily="18" charset="0"/>
                                      <a:ea typeface="STIXGeneral" charset="0"/>
                                      <a:cs typeface="STIXGeneral" charset="0"/>
                                    </a:rPr>
                                    <m:t> −</m:t>
                                  </m:r>
                                  <m:sSub>
                                    <m:sSubPr>
                                      <m:ctrlPr>
                                        <a:rPr lang="en-US" sz="3200" i="1">
                                          <a:solidFill>
                                            <a:schemeClr val="tx1"/>
                                          </a:solidFill>
                                          <a:latin typeface="Cambria Math" panose="02040503050406030204" pitchFamily="18" charset="0"/>
                                          <a:ea typeface="STIXGeneral" charset="0"/>
                                          <a:cs typeface="STIXGeneral" charset="0"/>
                                        </a:rPr>
                                      </m:ctrlPr>
                                    </m:sSubPr>
                                    <m:e>
                                      <m:acc>
                                        <m:accPr>
                                          <m:chr m:val="̂"/>
                                          <m:ctrlPr>
                                            <a:rPr lang="en-US" sz="3200" i="1">
                                              <a:solidFill>
                                                <a:schemeClr val="tx1"/>
                                              </a:solidFill>
                                              <a:latin typeface="Cambria Math" panose="02040503050406030204" pitchFamily="18" charset="0"/>
                                              <a:ea typeface="STIXGeneral" charset="0"/>
                                              <a:cs typeface="STIXGeneral" charset="0"/>
                                            </a:rPr>
                                          </m:ctrlPr>
                                        </m:accPr>
                                        <m:e>
                                          <m:r>
                                            <a:rPr lang="en-US" sz="3200" b="1">
                                              <a:solidFill>
                                                <a:schemeClr val="tx1"/>
                                              </a:solidFill>
                                              <a:latin typeface="Cambria Math" panose="02040503050406030204" pitchFamily="18" charset="0"/>
                                              <a:ea typeface="STIXGeneral" charset="0"/>
                                              <a:cs typeface="STIXGeneral" charset="0"/>
                                            </a:rPr>
                                            <m:t>𝐱</m:t>
                                          </m:r>
                                        </m:e>
                                      </m:acc>
                                    </m:e>
                                    <m:sub>
                                      <m:r>
                                        <a:rPr lang="en-US" sz="3200" i="1">
                                          <a:solidFill>
                                            <a:schemeClr val="tx1"/>
                                          </a:solidFill>
                                          <a:latin typeface="Cambria Math" panose="02040503050406030204" pitchFamily="18" charset="0"/>
                                          <a:ea typeface="STIXGeneral" charset="0"/>
                                          <a:cs typeface="STIXGeneral" charset="0"/>
                                        </a:rPr>
                                        <m:t>𝑘</m:t>
                                      </m:r>
                                    </m:sub>
                                  </m:sSub>
                                </m:e>
                              </m:d>
                              <m:r>
                                <a:rPr lang="en-US" sz="3200" b="0" i="1" smtClean="0">
                                  <a:solidFill>
                                    <a:schemeClr val="tx1"/>
                                  </a:solidFill>
                                  <a:latin typeface="Cambria Math" panose="02040503050406030204" pitchFamily="18" charset="0"/>
                                  <a:ea typeface="STIXGeneral" charset="0"/>
                                  <a:cs typeface="STIXGeneral" charset="0"/>
                                </a:rPr>
                                <m:t>]</m:t>
                              </m:r>
                            </m:e>
                          </m:nary>
                        </m:e>
                      </m:func>
                    </m:oMath>
                  </m:oMathPara>
                </a14:m>
                <a:endParaRPr lang="en-US" sz="3200" i="1">
                  <a:solidFill>
                    <a:schemeClr val="tx1"/>
                  </a:solidFill>
                  <a:latin typeface="STIXGeneral" charset="0"/>
                  <a:ea typeface="STIXGeneral" charset="0"/>
                  <a:cs typeface="STIXGeneral" charset="0"/>
                </a:endParaRPr>
              </a:p>
            </p:txBody>
          </p:sp>
        </mc:Choice>
        <mc:Fallback xmlns="">
          <p:sp>
            <p:nvSpPr>
              <p:cNvPr id="2" name="TextBox 1">
                <a:extLst>
                  <a:ext uri="{FF2B5EF4-FFF2-40B4-BE49-F238E27FC236}">
                    <a16:creationId xmlns:a16="http://schemas.microsoft.com/office/drawing/2014/main" id="{7C18DA4A-7DEE-2981-71A3-935F9DE39AAD}"/>
                  </a:ext>
                </a:extLst>
              </p:cNvPr>
              <p:cNvSpPr txBox="1">
                <a:spLocks noRot="1" noChangeAspect="1" noMove="1" noResize="1" noEditPoints="1" noAdjustHandles="1" noChangeArrowheads="1" noChangeShapeType="1" noTextEdit="1"/>
              </p:cNvSpPr>
              <p:nvPr/>
            </p:nvSpPr>
            <p:spPr>
              <a:xfrm>
                <a:off x="1268084" y="1783864"/>
                <a:ext cx="5859873" cy="1385187"/>
              </a:xfrm>
              <a:prstGeom prst="rect">
                <a:avLst/>
              </a:prstGeom>
              <a:blipFill>
                <a:blip r:embed="rId2"/>
                <a:stretch>
                  <a:fillRect l="-11879" t="-113636" r="-1944" b="-175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A05629A-AF61-8900-AD72-38872B27F865}"/>
                  </a:ext>
                </a:extLst>
              </p:cNvPr>
              <p:cNvSpPr txBox="1"/>
              <p:nvPr/>
            </p:nvSpPr>
            <p:spPr>
              <a:xfrm>
                <a:off x="1426782" y="4368297"/>
                <a:ext cx="2429896"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chemeClr val="tx1"/>
                              </a:solidFill>
                              <a:latin typeface="Cambria Math" panose="02040503050406030204" pitchFamily="18" charset="0"/>
                              <a:ea typeface="STIXGeneral" charset="0"/>
                              <a:cs typeface="STIXGeneral" charset="0"/>
                            </a:rPr>
                          </m:ctrlPr>
                        </m:sSubPr>
                        <m:e>
                          <m:r>
                            <a:rPr lang="en-US" sz="2800" b="1">
                              <a:solidFill>
                                <a:schemeClr val="tx1"/>
                              </a:solidFill>
                              <a:latin typeface="Cambria Math" charset="0"/>
                              <a:ea typeface="STIXGeneral" charset="0"/>
                              <a:cs typeface="STIXGeneral" charset="0"/>
                            </a:rPr>
                            <m:t>𝐰</m:t>
                          </m:r>
                        </m:e>
                        <m:sub>
                          <m:r>
                            <a:rPr lang="en-US" sz="2800" b="0" i="1" smtClean="0">
                              <a:solidFill>
                                <a:schemeClr val="tx1"/>
                              </a:solidFill>
                              <a:latin typeface="Cambria Math" panose="02040503050406030204" pitchFamily="18" charset="0"/>
                              <a:ea typeface="STIXGeneral" charset="0"/>
                              <a:cs typeface="STIXGeneral" charset="0"/>
                            </a:rPr>
                            <m:t>𝑘</m:t>
                          </m:r>
                        </m:sub>
                      </m:sSub>
                      <m:r>
                        <a:rPr lang="en-US" sz="2800" b="1" i="0" smtClean="0">
                          <a:solidFill>
                            <a:schemeClr val="tx1"/>
                          </a:solidFill>
                          <a:latin typeface="Cambria Math" panose="02040503050406030204" pitchFamily="18" charset="0"/>
                          <a:ea typeface="STIXGeneral" charset="0"/>
                          <a:cs typeface="STIXGeneral" charset="0"/>
                        </a:rPr>
                        <m:t> ~ </m:t>
                      </m:r>
                      <m:r>
                        <a:rPr lang="en-US" sz="2800" b="0" i="1" smtClean="0">
                          <a:solidFill>
                            <a:schemeClr val="tx1"/>
                          </a:solidFill>
                          <a:latin typeface="Cambria Math" panose="02040503050406030204" pitchFamily="18" charset="0"/>
                          <a:ea typeface="Cambria Math" panose="02040503050406030204" pitchFamily="18" charset="0"/>
                          <a:cs typeface="STIXGeneral" charset="0"/>
                        </a:rPr>
                        <m:t>𝒩</m:t>
                      </m:r>
                      <m:r>
                        <a:rPr lang="en-US" sz="2800" b="0" i="1" smtClean="0">
                          <a:solidFill>
                            <a:schemeClr val="tx1"/>
                          </a:solidFill>
                          <a:latin typeface="Cambria Math" panose="02040503050406030204" pitchFamily="18" charset="0"/>
                          <a:ea typeface="STIXGeneral" charset="0"/>
                          <a:cs typeface="STIXGeneral" charset="0"/>
                        </a:rPr>
                        <m:t>(0, </m:t>
                      </m:r>
                      <m:sSub>
                        <m:sSubPr>
                          <m:ctrlPr>
                            <a:rPr lang="en-US" sz="2800" b="0" i="1" smtClean="0">
                              <a:solidFill>
                                <a:schemeClr val="tx1"/>
                              </a:solidFill>
                              <a:latin typeface="Cambria Math" panose="02040503050406030204" pitchFamily="18" charset="0"/>
                              <a:ea typeface="STIXGeneral" charset="0"/>
                              <a:cs typeface="STIXGeneral" charset="0"/>
                            </a:rPr>
                          </m:ctrlPr>
                        </m:sSubPr>
                        <m:e>
                          <m:r>
                            <a:rPr lang="en-US" sz="2800" b="0" i="1" smtClean="0">
                              <a:solidFill>
                                <a:schemeClr val="tx1"/>
                              </a:solidFill>
                              <a:latin typeface="Cambria Math" panose="02040503050406030204" pitchFamily="18" charset="0"/>
                              <a:ea typeface="STIXGeneral" charset="0"/>
                              <a:cs typeface="STIXGeneral" charset="0"/>
                            </a:rPr>
                            <m:t>𝑊</m:t>
                          </m:r>
                        </m:e>
                        <m:sub>
                          <m:r>
                            <a:rPr lang="en-US" sz="2800" b="0" i="1" smtClean="0">
                              <a:solidFill>
                                <a:schemeClr val="tx1"/>
                              </a:solidFill>
                              <a:latin typeface="Cambria Math" panose="02040503050406030204" pitchFamily="18" charset="0"/>
                              <a:ea typeface="STIXGeneral" charset="0"/>
                              <a:cs typeface="STIXGeneral" charset="0"/>
                            </a:rPr>
                            <m:t>𝑘</m:t>
                          </m:r>
                        </m:sub>
                      </m:sSub>
                      <m:r>
                        <a:rPr lang="en-US" sz="2800" b="0" i="1" smtClean="0">
                          <a:solidFill>
                            <a:schemeClr val="tx1"/>
                          </a:solidFill>
                          <a:latin typeface="Cambria Math" panose="02040503050406030204" pitchFamily="18" charset="0"/>
                          <a:ea typeface="STIXGeneral" charset="0"/>
                          <a:cs typeface="STIXGeneral" charset="0"/>
                        </a:rPr>
                        <m:t>)</m:t>
                      </m:r>
                    </m:oMath>
                  </m:oMathPara>
                </a14:m>
                <a:endParaRPr lang="en-US" i="1">
                  <a:solidFill>
                    <a:schemeClr val="tx1"/>
                  </a:solidFill>
                  <a:latin typeface="STIXGeneral" charset="0"/>
                  <a:ea typeface="STIXGeneral" charset="0"/>
                  <a:cs typeface="STIXGeneral" charset="0"/>
                </a:endParaRPr>
              </a:p>
            </p:txBody>
          </p:sp>
        </mc:Choice>
        <mc:Fallback xmlns="">
          <p:sp>
            <p:nvSpPr>
              <p:cNvPr id="3" name="TextBox 2">
                <a:extLst>
                  <a:ext uri="{FF2B5EF4-FFF2-40B4-BE49-F238E27FC236}">
                    <a16:creationId xmlns:a16="http://schemas.microsoft.com/office/drawing/2014/main" id="{CA05629A-AF61-8900-AD72-38872B27F865}"/>
                  </a:ext>
                </a:extLst>
              </p:cNvPr>
              <p:cNvSpPr txBox="1">
                <a:spLocks noRot="1" noChangeAspect="1" noMove="1" noResize="1" noEditPoints="1" noAdjustHandles="1" noChangeArrowheads="1" noChangeShapeType="1" noTextEdit="1"/>
              </p:cNvSpPr>
              <p:nvPr/>
            </p:nvSpPr>
            <p:spPr>
              <a:xfrm>
                <a:off x="1426782" y="4368297"/>
                <a:ext cx="2429896" cy="430887"/>
              </a:xfrm>
              <a:prstGeom prst="rect">
                <a:avLst/>
              </a:prstGeom>
              <a:blipFill>
                <a:blip r:embed="rId3"/>
                <a:stretch>
                  <a:fillRect l="-1563" t="-11765" r="-4688" b="-3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C1A6D27-7C20-9CD3-8E1D-CE4932B960F4}"/>
                  </a:ext>
                </a:extLst>
              </p:cNvPr>
              <p:cNvSpPr txBox="1"/>
              <p:nvPr/>
            </p:nvSpPr>
            <p:spPr>
              <a:xfrm>
                <a:off x="1426782" y="5146192"/>
                <a:ext cx="2121222"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1" i="1" smtClean="0">
                              <a:solidFill>
                                <a:schemeClr val="tx1"/>
                              </a:solidFill>
                              <a:latin typeface="Cambria Math" panose="02040503050406030204" pitchFamily="18" charset="0"/>
                              <a:ea typeface="STIXGeneral" charset="0"/>
                              <a:cs typeface="STIXGeneral" charset="0"/>
                            </a:rPr>
                          </m:ctrlPr>
                        </m:sSubPr>
                        <m:e>
                          <m:r>
                            <a:rPr lang="en-US" sz="2800" b="1" i="0" smtClean="0">
                              <a:solidFill>
                                <a:schemeClr val="tx1"/>
                              </a:solidFill>
                              <a:latin typeface="Cambria Math" panose="02040503050406030204" pitchFamily="18" charset="0"/>
                              <a:ea typeface="STIXGeneral" charset="0"/>
                              <a:cs typeface="STIXGeneral" charset="0"/>
                            </a:rPr>
                            <m:t>𝐯</m:t>
                          </m:r>
                        </m:e>
                        <m:sub>
                          <m:r>
                            <a:rPr lang="en-US" sz="2800" b="0" i="1" smtClean="0">
                              <a:solidFill>
                                <a:schemeClr val="tx1"/>
                              </a:solidFill>
                              <a:latin typeface="Cambria Math" panose="02040503050406030204" pitchFamily="18" charset="0"/>
                              <a:ea typeface="STIXGeneral" charset="0"/>
                              <a:cs typeface="STIXGeneral" charset="0"/>
                            </a:rPr>
                            <m:t>𝑘</m:t>
                          </m:r>
                        </m:sub>
                      </m:sSub>
                      <m:r>
                        <a:rPr lang="en-US" sz="2800" b="1" i="0" smtClean="0">
                          <a:solidFill>
                            <a:schemeClr val="tx1"/>
                          </a:solidFill>
                          <a:latin typeface="Cambria Math" panose="02040503050406030204" pitchFamily="18" charset="0"/>
                          <a:ea typeface="STIXGeneral" charset="0"/>
                          <a:cs typeface="STIXGeneral" charset="0"/>
                        </a:rPr>
                        <m:t> ~</m:t>
                      </m:r>
                      <m:r>
                        <a:rPr lang="en-US" sz="2800" i="1">
                          <a:solidFill>
                            <a:schemeClr val="tx1"/>
                          </a:solidFill>
                          <a:latin typeface="Cambria Math" panose="02040503050406030204" pitchFamily="18" charset="0"/>
                          <a:ea typeface="Cambria Math" panose="02040503050406030204" pitchFamily="18" charset="0"/>
                          <a:cs typeface="STIXGeneral" charset="0"/>
                        </a:rPr>
                        <m:t>𝒩</m:t>
                      </m:r>
                      <m:r>
                        <a:rPr lang="en-US" sz="2800" b="0" i="1" smtClean="0">
                          <a:solidFill>
                            <a:schemeClr val="tx1"/>
                          </a:solidFill>
                          <a:latin typeface="Cambria Math" panose="02040503050406030204" pitchFamily="18" charset="0"/>
                          <a:ea typeface="STIXGeneral" charset="0"/>
                          <a:cs typeface="STIXGeneral" charset="0"/>
                        </a:rPr>
                        <m:t>(0, </m:t>
                      </m:r>
                      <m:sSub>
                        <m:sSubPr>
                          <m:ctrlPr>
                            <a:rPr lang="en-US" sz="2800" b="0" i="1" smtClean="0">
                              <a:solidFill>
                                <a:schemeClr val="tx1"/>
                              </a:solidFill>
                              <a:latin typeface="Cambria Math" panose="02040503050406030204" pitchFamily="18" charset="0"/>
                              <a:ea typeface="STIXGeneral" charset="0"/>
                              <a:cs typeface="STIXGeneral" charset="0"/>
                            </a:rPr>
                          </m:ctrlPr>
                        </m:sSubPr>
                        <m:e>
                          <m:r>
                            <a:rPr lang="en-US" sz="2800" b="0" i="1" smtClean="0">
                              <a:solidFill>
                                <a:schemeClr val="tx1"/>
                              </a:solidFill>
                              <a:latin typeface="Cambria Math" panose="02040503050406030204" pitchFamily="18" charset="0"/>
                              <a:ea typeface="STIXGeneral" charset="0"/>
                              <a:cs typeface="STIXGeneral" charset="0"/>
                            </a:rPr>
                            <m:t>𝑉</m:t>
                          </m:r>
                        </m:e>
                        <m:sub>
                          <m:r>
                            <a:rPr lang="en-US" sz="2800" b="0" i="1" smtClean="0">
                              <a:solidFill>
                                <a:schemeClr val="tx1"/>
                              </a:solidFill>
                              <a:latin typeface="Cambria Math" panose="02040503050406030204" pitchFamily="18" charset="0"/>
                              <a:ea typeface="STIXGeneral" charset="0"/>
                              <a:cs typeface="STIXGeneral" charset="0"/>
                            </a:rPr>
                            <m:t>𝑘</m:t>
                          </m:r>
                        </m:sub>
                      </m:sSub>
                      <m:r>
                        <a:rPr lang="en-US" sz="2800" b="0" i="1" smtClean="0">
                          <a:solidFill>
                            <a:schemeClr val="tx1"/>
                          </a:solidFill>
                          <a:latin typeface="Cambria Math" panose="02040503050406030204" pitchFamily="18" charset="0"/>
                          <a:ea typeface="STIXGeneral" charset="0"/>
                          <a:cs typeface="STIXGeneral" charset="0"/>
                        </a:rPr>
                        <m:t>)</m:t>
                      </m:r>
                    </m:oMath>
                  </m:oMathPara>
                </a14:m>
                <a:endParaRPr lang="en-US" i="1">
                  <a:solidFill>
                    <a:schemeClr val="tx1"/>
                  </a:solidFill>
                  <a:latin typeface="STIXGeneral" charset="0"/>
                  <a:ea typeface="STIXGeneral" charset="0"/>
                  <a:cs typeface="STIXGeneral" charset="0"/>
                </a:endParaRPr>
              </a:p>
            </p:txBody>
          </p:sp>
        </mc:Choice>
        <mc:Fallback xmlns="">
          <p:sp>
            <p:nvSpPr>
              <p:cNvPr id="5" name="TextBox 4">
                <a:extLst>
                  <a:ext uri="{FF2B5EF4-FFF2-40B4-BE49-F238E27FC236}">
                    <a16:creationId xmlns:a16="http://schemas.microsoft.com/office/drawing/2014/main" id="{7C1A6D27-7C20-9CD3-8E1D-CE4932B960F4}"/>
                  </a:ext>
                </a:extLst>
              </p:cNvPr>
              <p:cNvSpPr txBox="1">
                <a:spLocks noRot="1" noChangeAspect="1" noMove="1" noResize="1" noEditPoints="1" noAdjustHandles="1" noChangeArrowheads="1" noChangeShapeType="1" noTextEdit="1"/>
              </p:cNvSpPr>
              <p:nvPr/>
            </p:nvSpPr>
            <p:spPr>
              <a:xfrm>
                <a:off x="1426782" y="5146192"/>
                <a:ext cx="2121222" cy="430887"/>
              </a:xfrm>
              <a:prstGeom prst="rect">
                <a:avLst/>
              </a:prstGeom>
              <a:blipFill>
                <a:blip r:embed="rId4"/>
                <a:stretch>
                  <a:fillRect l="-2381" t="-8571" r="-5357" b="-3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58E2117-5BA5-518C-6B06-112F71BEB735}"/>
                  </a:ext>
                </a:extLst>
              </p:cNvPr>
              <p:cNvSpPr txBox="1"/>
              <p:nvPr/>
            </p:nvSpPr>
            <p:spPr>
              <a:xfrm>
                <a:off x="1426782" y="5924087"/>
                <a:ext cx="2214196" cy="4396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tx1"/>
                              </a:solidFill>
                              <a:latin typeface="Cambria Math" panose="02040503050406030204" pitchFamily="18" charset="0"/>
                              <a:ea typeface="STIXGeneral" charset="0"/>
                              <a:cs typeface="STIXGeneral" charset="0"/>
                            </a:rPr>
                          </m:ctrlPr>
                        </m:sSubPr>
                        <m:e>
                          <m:r>
                            <a:rPr lang="en-US" sz="2800" b="0" i="1" smtClean="0">
                              <a:solidFill>
                                <a:schemeClr val="tx1"/>
                              </a:solidFill>
                              <a:latin typeface="Cambria Math" panose="02040503050406030204" pitchFamily="18" charset="0"/>
                              <a:ea typeface="STIXGeneral" charset="0"/>
                              <a:cs typeface="STIXGeneral" charset="0"/>
                            </a:rPr>
                            <m:t>𝑃</m:t>
                          </m:r>
                        </m:e>
                        <m:sub>
                          <m:r>
                            <a:rPr lang="en-US" sz="2800" b="0" i="1" smtClean="0">
                              <a:solidFill>
                                <a:schemeClr val="tx1"/>
                              </a:solidFill>
                              <a:latin typeface="Cambria Math" panose="02040503050406030204" pitchFamily="18" charset="0"/>
                              <a:ea typeface="STIXGeneral" charset="0"/>
                              <a:cs typeface="STIXGeneral" charset="0"/>
                            </a:rPr>
                            <m:t>0</m:t>
                          </m:r>
                        </m:sub>
                      </m:sSub>
                      <m:r>
                        <a:rPr lang="en-US" sz="2800" b="1" i="1" smtClean="0">
                          <a:solidFill>
                            <a:schemeClr val="tx1"/>
                          </a:solidFill>
                          <a:latin typeface="Cambria Math" panose="02040503050406030204" pitchFamily="18" charset="0"/>
                          <a:ea typeface="STIXGeneral" charset="0"/>
                          <a:cs typeface="STIXGeneral" charset="0"/>
                        </a:rPr>
                        <m:t>=</m:t>
                      </m:r>
                      <m:r>
                        <a:rPr lang="en-US" sz="2800" b="0" i="1" smtClean="0">
                          <a:solidFill>
                            <a:schemeClr val="tx1"/>
                          </a:solidFill>
                          <a:latin typeface="Cambria Math" panose="02040503050406030204" pitchFamily="18" charset="0"/>
                          <a:ea typeface="STIXGeneral" charset="0"/>
                          <a:cs typeface="STIXGeneral" charset="0"/>
                        </a:rPr>
                        <m:t>𝐸</m:t>
                      </m:r>
                      <m:r>
                        <a:rPr lang="en-US" sz="2800" b="0" i="1" smtClean="0">
                          <a:solidFill>
                            <a:schemeClr val="tx1"/>
                          </a:solidFill>
                          <a:latin typeface="Cambria Math" panose="02040503050406030204" pitchFamily="18" charset="0"/>
                          <a:ea typeface="STIXGeneral" charset="0"/>
                          <a:cs typeface="STIXGeneral" charset="0"/>
                        </a:rPr>
                        <m:t>[</m:t>
                      </m:r>
                      <m:sSub>
                        <m:sSubPr>
                          <m:ctrlPr>
                            <a:rPr lang="en-US" sz="2800" b="0" i="1" smtClean="0">
                              <a:solidFill>
                                <a:schemeClr val="tx1"/>
                              </a:solidFill>
                              <a:latin typeface="Cambria Math" panose="02040503050406030204" pitchFamily="18" charset="0"/>
                              <a:ea typeface="STIXGeneral" charset="0"/>
                              <a:cs typeface="STIXGeneral" charset="0"/>
                            </a:rPr>
                          </m:ctrlPr>
                        </m:sSubPr>
                        <m:e>
                          <m:r>
                            <a:rPr lang="en-US" sz="2800" b="1" i="0" smtClean="0">
                              <a:solidFill>
                                <a:schemeClr val="tx1"/>
                              </a:solidFill>
                              <a:latin typeface="Cambria Math" panose="02040503050406030204" pitchFamily="18" charset="0"/>
                              <a:ea typeface="STIXGeneral" charset="0"/>
                              <a:cs typeface="STIXGeneral" charset="0"/>
                            </a:rPr>
                            <m:t>𝐱</m:t>
                          </m:r>
                        </m:e>
                        <m:sub>
                          <m:r>
                            <a:rPr lang="en-US" sz="2800" b="0" i="1" smtClean="0">
                              <a:solidFill>
                                <a:schemeClr val="tx1"/>
                              </a:solidFill>
                              <a:latin typeface="Cambria Math" panose="02040503050406030204" pitchFamily="18" charset="0"/>
                              <a:ea typeface="STIXGeneral" charset="0"/>
                              <a:cs typeface="STIXGeneral" charset="0"/>
                            </a:rPr>
                            <m:t>0</m:t>
                          </m:r>
                        </m:sub>
                      </m:sSub>
                      <m:r>
                        <a:rPr lang="en-US" sz="2800" b="0" i="1" smtClean="0">
                          <a:solidFill>
                            <a:schemeClr val="tx1"/>
                          </a:solidFill>
                          <a:latin typeface="Cambria Math" panose="02040503050406030204" pitchFamily="18" charset="0"/>
                          <a:ea typeface="STIXGeneral" charset="0"/>
                          <a:cs typeface="STIXGeneral" charset="0"/>
                        </a:rPr>
                        <m:t> </m:t>
                      </m:r>
                      <m:sSubSup>
                        <m:sSubSupPr>
                          <m:ctrlPr>
                            <a:rPr lang="en-US" sz="2800" b="0" i="1" smtClean="0">
                              <a:solidFill>
                                <a:schemeClr val="tx1"/>
                              </a:solidFill>
                              <a:latin typeface="Cambria Math" panose="02040503050406030204" pitchFamily="18" charset="0"/>
                              <a:ea typeface="STIXGeneral" charset="0"/>
                              <a:cs typeface="STIXGeneral" charset="0"/>
                            </a:rPr>
                          </m:ctrlPr>
                        </m:sSubSupPr>
                        <m:e>
                          <m:r>
                            <a:rPr lang="en-US" sz="2800" b="1" i="0" smtClean="0">
                              <a:solidFill>
                                <a:schemeClr val="tx1"/>
                              </a:solidFill>
                              <a:latin typeface="Cambria Math" panose="02040503050406030204" pitchFamily="18" charset="0"/>
                              <a:ea typeface="STIXGeneral" charset="0"/>
                              <a:cs typeface="STIXGeneral" charset="0"/>
                            </a:rPr>
                            <m:t>𝐱</m:t>
                          </m:r>
                        </m:e>
                        <m:sub>
                          <m:r>
                            <a:rPr lang="en-US" sz="2800" b="0" i="1" smtClean="0">
                              <a:solidFill>
                                <a:schemeClr val="tx1"/>
                              </a:solidFill>
                              <a:latin typeface="Cambria Math" panose="02040503050406030204" pitchFamily="18" charset="0"/>
                              <a:ea typeface="STIXGeneral" charset="0"/>
                              <a:cs typeface="STIXGeneral" charset="0"/>
                            </a:rPr>
                            <m:t>0</m:t>
                          </m:r>
                        </m:sub>
                        <m:sup>
                          <m:r>
                            <a:rPr lang="en-US" sz="2800" b="0" i="1" smtClean="0">
                              <a:solidFill>
                                <a:schemeClr val="tx1"/>
                              </a:solidFill>
                              <a:latin typeface="Cambria Math" panose="02040503050406030204" pitchFamily="18" charset="0"/>
                              <a:ea typeface="STIXGeneral" charset="0"/>
                              <a:cs typeface="STIXGeneral" charset="0"/>
                            </a:rPr>
                            <m:t>𝑇</m:t>
                          </m:r>
                        </m:sup>
                      </m:sSubSup>
                      <m:r>
                        <a:rPr lang="en-US" sz="2800" b="0" i="1" smtClean="0">
                          <a:solidFill>
                            <a:schemeClr val="tx1"/>
                          </a:solidFill>
                          <a:latin typeface="Cambria Math" panose="02040503050406030204" pitchFamily="18" charset="0"/>
                          <a:ea typeface="STIXGeneral" charset="0"/>
                          <a:cs typeface="STIXGeneral" charset="0"/>
                        </a:rPr>
                        <m:t>]</m:t>
                      </m:r>
                    </m:oMath>
                  </m:oMathPara>
                </a14:m>
                <a:endParaRPr lang="en-US" i="1">
                  <a:solidFill>
                    <a:schemeClr val="tx1"/>
                  </a:solidFill>
                  <a:latin typeface="STIXGeneral" charset="0"/>
                  <a:ea typeface="STIXGeneral" charset="0"/>
                  <a:cs typeface="STIXGeneral" charset="0"/>
                </a:endParaRPr>
              </a:p>
            </p:txBody>
          </p:sp>
        </mc:Choice>
        <mc:Fallback xmlns="">
          <p:sp>
            <p:nvSpPr>
              <p:cNvPr id="6" name="TextBox 5">
                <a:extLst>
                  <a:ext uri="{FF2B5EF4-FFF2-40B4-BE49-F238E27FC236}">
                    <a16:creationId xmlns:a16="http://schemas.microsoft.com/office/drawing/2014/main" id="{158E2117-5BA5-518C-6B06-112F71BEB735}"/>
                  </a:ext>
                </a:extLst>
              </p:cNvPr>
              <p:cNvSpPr txBox="1">
                <a:spLocks noRot="1" noChangeAspect="1" noMove="1" noResize="1" noEditPoints="1" noAdjustHandles="1" noChangeArrowheads="1" noChangeShapeType="1" noTextEdit="1"/>
              </p:cNvSpPr>
              <p:nvPr/>
            </p:nvSpPr>
            <p:spPr>
              <a:xfrm>
                <a:off x="1426782" y="5924087"/>
                <a:ext cx="2214196" cy="439608"/>
              </a:xfrm>
              <a:prstGeom prst="rect">
                <a:avLst/>
              </a:prstGeom>
              <a:blipFill>
                <a:blip r:embed="rId5"/>
                <a:stretch>
                  <a:fillRect l="-3429" t="-5556" r="-5714" b="-36111"/>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1DF888F6-CA41-9CDA-4037-745CE4778E70}"/>
              </a:ext>
            </a:extLst>
          </p:cNvPr>
          <p:cNvSpPr txBox="1"/>
          <p:nvPr/>
        </p:nvSpPr>
        <p:spPr>
          <a:xfrm>
            <a:off x="1185956" y="3542614"/>
            <a:ext cx="4910044" cy="461665"/>
          </a:xfrm>
          <a:prstGeom prst="rect">
            <a:avLst/>
          </a:prstGeom>
          <a:noFill/>
        </p:spPr>
        <p:txBody>
          <a:bodyPr wrap="square" rtlCol="0">
            <a:spAutoFit/>
          </a:bodyPr>
          <a:lstStyle/>
          <a:p>
            <a:pPr algn="ctr"/>
            <a:r>
              <a:rPr lang="en-US" sz="2400">
                <a:latin typeface="Helvetica" charset="0"/>
                <a:ea typeface="Helvetica" charset="0"/>
                <a:cs typeface="Helvetica" charset="0"/>
              </a:rPr>
              <a:t>under the following assumptions:</a:t>
            </a:r>
          </a:p>
        </p:txBody>
      </p:sp>
      <p:sp>
        <p:nvSpPr>
          <p:cNvPr id="8" name="TextBox 7">
            <a:extLst>
              <a:ext uri="{FF2B5EF4-FFF2-40B4-BE49-F238E27FC236}">
                <a16:creationId xmlns:a16="http://schemas.microsoft.com/office/drawing/2014/main" id="{7DDDEC1C-5AED-4574-E505-EFFF58C954E1}"/>
              </a:ext>
            </a:extLst>
          </p:cNvPr>
          <p:cNvSpPr txBox="1"/>
          <p:nvPr/>
        </p:nvSpPr>
        <p:spPr>
          <a:xfrm>
            <a:off x="4136028" y="4428435"/>
            <a:ext cx="7773663" cy="400110"/>
          </a:xfrm>
          <a:prstGeom prst="rect">
            <a:avLst/>
          </a:prstGeom>
          <a:noFill/>
        </p:spPr>
        <p:txBody>
          <a:bodyPr wrap="square" rtlCol="0">
            <a:spAutoFit/>
          </a:bodyPr>
          <a:lstStyle/>
          <a:p>
            <a:pPr algn="ctr"/>
            <a:r>
              <a:rPr lang="en-US" sz="2000">
                <a:solidFill>
                  <a:srgbClr val="0070C0"/>
                </a:solidFill>
                <a:latin typeface="Helvetica" charset="0"/>
                <a:ea typeface="Helvetica" charset="0"/>
                <a:cs typeface="Helvetica" charset="0"/>
              </a:rPr>
              <a:t>The measurement noise is Gaussian with known covariance </a:t>
            </a:r>
            <a:r>
              <a:rPr lang="en-US" sz="2000" err="1">
                <a:solidFill>
                  <a:srgbClr val="0070C0"/>
                </a:solidFill>
                <a:latin typeface="Helvetica" charset="0"/>
                <a:ea typeface="Helvetica" charset="0"/>
                <a:cs typeface="Helvetica" charset="0"/>
              </a:rPr>
              <a:t>W</a:t>
            </a:r>
            <a:r>
              <a:rPr lang="en-US" sz="2000" baseline="-25000" err="1">
                <a:solidFill>
                  <a:srgbClr val="0070C0"/>
                </a:solidFill>
                <a:latin typeface="Helvetica" charset="0"/>
                <a:ea typeface="Helvetica" charset="0"/>
                <a:cs typeface="Helvetica" charset="0"/>
              </a:rPr>
              <a:t>k</a:t>
            </a:r>
            <a:endParaRPr lang="en-US" sz="2000" baseline="-25000">
              <a:solidFill>
                <a:srgbClr val="0070C0"/>
              </a:solidFill>
              <a:latin typeface="Helvetica" charset="0"/>
              <a:ea typeface="Helvetica" charset="0"/>
              <a:cs typeface="Helvetica" charset="0"/>
            </a:endParaRPr>
          </a:p>
        </p:txBody>
      </p:sp>
      <p:sp>
        <p:nvSpPr>
          <p:cNvPr id="9" name="TextBox 8">
            <a:extLst>
              <a:ext uri="{FF2B5EF4-FFF2-40B4-BE49-F238E27FC236}">
                <a16:creationId xmlns:a16="http://schemas.microsoft.com/office/drawing/2014/main" id="{6A9D92A1-EFC5-A0A2-DD9F-2F29FDFE2CF3}"/>
              </a:ext>
            </a:extLst>
          </p:cNvPr>
          <p:cNvSpPr txBox="1"/>
          <p:nvPr/>
        </p:nvSpPr>
        <p:spPr>
          <a:xfrm>
            <a:off x="3757075" y="5160055"/>
            <a:ext cx="7773663" cy="400110"/>
          </a:xfrm>
          <a:prstGeom prst="rect">
            <a:avLst/>
          </a:prstGeom>
          <a:noFill/>
        </p:spPr>
        <p:txBody>
          <a:bodyPr wrap="square" rtlCol="0">
            <a:spAutoFit/>
          </a:bodyPr>
          <a:lstStyle/>
          <a:p>
            <a:pPr algn="ctr"/>
            <a:r>
              <a:rPr lang="en-US" sz="2000">
                <a:solidFill>
                  <a:srgbClr val="0070C0"/>
                </a:solidFill>
                <a:latin typeface="Helvetica" charset="0"/>
                <a:ea typeface="Helvetica" charset="0"/>
                <a:cs typeface="Helvetica" charset="0"/>
              </a:rPr>
              <a:t>The process noise is Gaussian with known covariance </a:t>
            </a:r>
            <a:r>
              <a:rPr lang="en-US" sz="2000" err="1">
                <a:solidFill>
                  <a:srgbClr val="0070C0"/>
                </a:solidFill>
                <a:latin typeface="Helvetica" charset="0"/>
                <a:ea typeface="Helvetica" charset="0"/>
                <a:cs typeface="Helvetica" charset="0"/>
              </a:rPr>
              <a:t>V</a:t>
            </a:r>
            <a:r>
              <a:rPr lang="en-US" sz="2000" baseline="-25000" err="1">
                <a:solidFill>
                  <a:srgbClr val="0070C0"/>
                </a:solidFill>
                <a:latin typeface="Helvetica" charset="0"/>
                <a:ea typeface="Helvetica" charset="0"/>
                <a:cs typeface="Helvetica" charset="0"/>
              </a:rPr>
              <a:t>k</a:t>
            </a:r>
            <a:endParaRPr lang="en-US" sz="2000" baseline="-25000">
              <a:solidFill>
                <a:srgbClr val="0070C0"/>
              </a:solidFill>
              <a:latin typeface="Helvetica" charset="0"/>
              <a:ea typeface="Helvetica" charset="0"/>
              <a:cs typeface="Helvetica" charset="0"/>
            </a:endParaRPr>
          </a:p>
        </p:txBody>
      </p:sp>
      <p:sp>
        <p:nvSpPr>
          <p:cNvPr id="10" name="TextBox 9">
            <a:extLst>
              <a:ext uri="{FF2B5EF4-FFF2-40B4-BE49-F238E27FC236}">
                <a16:creationId xmlns:a16="http://schemas.microsoft.com/office/drawing/2014/main" id="{F352F2D8-228D-962A-8A2A-A0E2CE9255ED}"/>
              </a:ext>
            </a:extLst>
          </p:cNvPr>
          <p:cNvSpPr txBox="1"/>
          <p:nvPr/>
        </p:nvSpPr>
        <p:spPr>
          <a:xfrm>
            <a:off x="2579119" y="5891675"/>
            <a:ext cx="7773663" cy="400110"/>
          </a:xfrm>
          <a:prstGeom prst="rect">
            <a:avLst/>
          </a:prstGeom>
          <a:noFill/>
        </p:spPr>
        <p:txBody>
          <a:bodyPr wrap="square" rtlCol="0">
            <a:spAutoFit/>
          </a:bodyPr>
          <a:lstStyle/>
          <a:p>
            <a:pPr algn="ctr"/>
            <a:r>
              <a:rPr lang="en-US" sz="2000">
                <a:solidFill>
                  <a:srgbClr val="0070C0"/>
                </a:solidFill>
                <a:latin typeface="Helvetica" charset="0"/>
                <a:ea typeface="Helvetica" charset="0"/>
                <a:cs typeface="Helvetica" charset="0"/>
              </a:rPr>
              <a:t>The initial error covariance is known</a:t>
            </a:r>
            <a:endParaRPr lang="en-US" sz="2000" baseline="-25000">
              <a:solidFill>
                <a:srgbClr val="0070C0"/>
              </a:solidFill>
              <a:latin typeface="Helvetica" charset="0"/>
              <a:ea typeface="Helvetica" charset="0"/>
              <a:cs typeface="Helvetica" charset="0"/>
            </a:endParaRPr>
          </a:p>
        </p:txBody>
      </p:sp>
      <p:sp>
        <p:nvSpPr>
          <p:cNvPr id="11" name="TextBox 10">
            <a:extLst>
              <a:ext uri="{FF2B5EF4-FFF2-40B4-BE49-F238E27FC236}">
                <a16:creationId xmlns:a16="http://schemas.microsoft.com/office/drawing/2014/main" id="{FA629942-F1AF-EFA6-945D-62F4ADAF9868}"/>
              </a:ext>
            </a:extLst>
          </p:cNvPr>
          <p:cNvSpPr txBox="1"/>
          <p:nvPr/>
        </p:nvSpPr>
        <p:spPr>
          <a:xfrm>
            <a:off x="7532089" y="2028016"/>
            <a:ext cx="4045059" cy="1569660"/>
          </a:xfrm>
          <a:prstGeom prst="rect">
            <a:avLst/>
          </a:prstGeom>
          <a:noFill/>
        </p:spPr>
        <p:txBody>
          <a:bodyPr wrap="square" rtlCol="0">
            <a:spAutoFit/>
          </a:bodyPr>
          <a:lstStyle/>
          <a:p>
            <a:pPr algn="ctr"/>
            <a:r>
              <a:rPr lang="en-US" sz="2400" dirty="0">
                <a:solidFill>
                  <a:srgbClr val="0070C0"/>
                </a:solidFill>
                <a:latin typeface="Helvetica" charset="0"/>
                <a:ea typeface="Helvetica" charset="0"/>
                <a:cs typeface="Helvetica" charset="0"/>
              </a:rPr>
              <a:t>minimizes the mean squared error between the true and estimated states at each model timestep</a:t>
            </a:r>
            <a:endParaRPr lang="en-US" sz="2400" baseline="-25000" dirty="0">
              <a:solidFill>
                <a:srgbClr val="0070C0"/>
              </a:solidFill>
              <a:latin typeface="Helvetica" charset="0"/>
              <a:ea typeface="Helvetica" charset="0"/>
              <a:cs typeface="Helvetica"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3FEF56D-3DD2-3D97-0991-82C6385606CF}"/>
                  </a:ext>
                </a:extLst>
              </p:cNvPr>
              <p:cNvSpPr txBox="1"/>
              <p:nvPr/>
            </p:nvSpPr>
            <p:spPr>
              <a:xfrm>
                <a:off x="1579183" y="2685105"/>
                <a:ext cx="19922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ea typeface="STIXGeneral" charset="0"/>
                          <a:cs typeface="STIXGeneral" charset="0"/>
                        </a:rPr>
                        <m:t>𝐿</m:t>
                      </m:r>
                    </m:oMath>
                  </m:oMathPara>
                </a14:m>
                <a:endParaRPr lang="en-US" sz="1400" i="1">
                  <a:solidFill>
                    <a:schemeClr val="tx1"/>
                  </a:solidFill>
                  <a:latin typeface="STIXGeneral" charset="0"/>
                  <a:ea typeface="STIXGeneral" charset="0"/>
                  <a:cs typeface="STIXGeneral" charset="0"/>
                </a:endParaRPr>
              </a:p>
            </p:txBody>
          </p:sp>
        </mc:Choice>
        <mc:Fallback xmlns="">
          <p:sp>
            <p:nvSpPr>
              <p:cNvPr id="12" name="TextBox 11">
                <a:extLst>
                  <a:ext uri="{FF2B5EF4-FFF2-40B4-BE49-F238E27FC236}">
                    <a16:creationId xmlns:a16="http://schemas.microsoft.com/office/drawing/2014/main" id="{A3FEF56D-3DD2-3D97-0991-82C6385606CF}"/>
                  </a:ext>
                </a:extLst>
              </p:cNvPr>
              <p:cNvSpPr txBox="1">
                <a:spLocks noRot="1" noChangeAspect="1" noMove="1" noResize="1" noEditPoints="1" noAdjustHandles="1" noChangeArrowheads="1" noChangeShapeType="1" noTextEdit="1"/>
              </p:cNvSpPr>
              <p:nvPr/>
            </p:nvSpPr>
            <p:spPr>
              <a:xfrm>
                <a:off x="1579183" y="2685105"/>
                <a:ext cx="199221" cy="307777"/>
              </a:xfrm>
              <a:prstGeom prst="rect">
                <a:avLst/>
              </a:prstGeom>
              <a:blipFill>
                <a:blip r:embed="rId6"/>
                <a:stretch>
                  <a:fillRect l="-23529" r="-17647" b="-8000"/>
                </a:stretch>
              </a:blipFill>
            </p:spPr>
            <p:txBody>
              <a:bodyPr/>
              <a:lstStyle/>
              <a:p>
                <a:r>
                  <a:rPr lang="en-US">
                    <a:noFill/>
                  </a:rPr>
                  <a:t> </a:t>
                </a:r>
              </a:p>
            </p:txBody>
          </p:sp>
        </mc:Fallback>
      </mc:AlternateContent>
    </p:spTree>
    <p:extLst>
      <p:ext uri="{BB962C8B-B14F-4D97-AF65-F5344CB8AC3E}">
        <p14:creationId xmlns:p14="http://schemas.microsoft.com/office/powerpoint/2010/main" val="2146827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63C7B0-331D-8B5D-BF14-1D82C17B372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125953" y="2747073"/>
            <a:ext cx="6073541" cy="3537984"/>
          </a:xfrm>
          <a:prstGeom prst="rect">
            <a:avLst/>
          </a:prstGeom>
        </p:spPr>
      </p:pic>
      <p:pic>
        <p:nvPicPr>
          <p:cNvPr id="5" name="Picture 4">
            <a:extLst>
              <a:ext uri="{FF2B5EF4-FFF2-40B4-BE49-F238E27FC236}">
                <a16:creationId xmlns:a16="http://schemas.microsoft.com/office/drawing/2014/main" id="{9771E58C-2E51-B72E-1FD0-BCA14420DD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6126151" y="2769065"/>
            <a:ext cx="5980968" cy="3484058"/>
          </a:xfrm>
          <a:prstGeom prst="rect">
            <a:avLst/>
          </a:prstGeom>
        </p:spPr>
      </p:pic>
      <p:sp>
        <p:nvSpPr>
          <p:cNvPr id="6" name="TextBox 5">
            <a:extLst>
              <a:ext uri="{FF2B5EF4-FFF2-40B4-BE49-F238E27FC236}">
                <a16:creationId xmlns:a16="http://schemas.microsoft.com/office/drawing/2014/main" id="{5FBE13DB-F465-F7CA-ABA8-80C852C853C1}"/>
              </a:ext>
            </a:extLst>
          </p:cNvPr>
          <p:cNvSpPr txBox="1"/>
          <p:nvPr/>
        </p:nvSpPr>
        <p:spPr>
          <a:xfrm>
            <a:off x="856509" y="3228973"/>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1 gauge</a:t>
            </a:r>
          </a:p>
        </p:txBody>
      </p:sp>
      <p:sp>
        <p:nvSpPr>
          <p:cNvPr id="7" name="TextBox 6">
            <a:extLst>
              <a:ext uri="{FF2B5EF4-FFF2-40B4-BE49-F238E27FC236}">
                <a16:creationId xmlns:a16="http://schemas.microsoft.com/office/drawing/2014/main" id="{2ED9CBC9-0269-26A6-19F6-C6F5BD1390BE}"/>
              </a:ext>
            </a:extLst>
          </p:cNvPr>
          <p:cNvSpPr txBox="1"/>
          <p:nvPr/>
        </p:nvSpPr>
        <p:spPr>
          <a:xfrm>
            <a:off x="6764109" y="3054487"/>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11 gauges</a:t>
            </a:r>
          </a:p>
        </p:txBody>
      </p:sp>
      <p:sp>
        <p:nvSpPr>
          <p:cNvPr id="3" name="Title 1">
            <a:extLst>
              <a:ext uri="{FF2B5EF4-FFF2-40B4-BE49-F238E27FC236}">
                <a16:creationId xmlns:a16="http://schemas.microsoft.com/office/drawing/2014/main" id="{7DF27A5E-B785-B6A1-37CB-5EACCA878B92}"/>
              </a:ext>
            </a:extLst>
          </p:cNvPr>
          <p:cNvSpPr txBox="1">
            <a:spLocks/>
          </p:cNvSpPr>
          <p:nvPr/>
        </p:nvSpPr>
        <p:spPr>
          <a:xfrm>
            <a:off x="231494" y="395811"/>
            <a:ext cx="12192000" cy="857250"/>
          </a:xfrm>
          <a:prstGeom prst="rect">
            <a:avLst/>
          </a:prstGeom>
        </p:spPr>
        <p:txBody>
          <a:bodyPr vert="horz" lIns="91440" tIns="45720" rIns="91440" bIns="45720" rtlCol="0" anchor="ctr">
            <a:noAutofit/>
          </a:bodyPr>
          <a:lstStyle>
            <a:lvl1pPr algn="l" defTabSz="342900" rtl="0" eaLnBrk="1" latinLnBrk="0" hangingPunct="1">
              <a:spcBef>
                <a:spcPct val="0"/>
              </a:spcBef>
              <a:buNone/>
              <a:defRPr sz="3300" b="1" i="0" kern="1200" spc="0" baseline="0">
                <a:solidFill>
                  <a:srgbClr val="FAFAFA"/>
                </a:solidFill>
                <a:latin typeface="Helvetica"/>
                <a:ea typeface="+mj-ea"/>
                <a:cs typeface="Helvetica"/>
              </a:defRPr>
            </a:lvl1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Helvetica"/>
                <a:ea typeface="+mj-ea"/>
                <a:cs typeface="Helvetica"/>
              </a:rPr>
              <a:t>In essence, Kalman Filter applies an optimal ‘correction’ to the runoff input at the start of each forecast window</a:t>
            </a:r>
            <a:endParaRPr kumimoji="0" lang="en-US" sz="3600" b="0" i="0" u="none" strike="noStrike" kern="1200" cap="none" spc="0" normalizeH="0" baseline="0" noProof="0" dirty="0">
              <a:ln>
                <a:noFill/>
              </a:ln>
              <a:solidFill>
                <a:prstClr val="black"/>
              </a:solidFill>
              <a:effectLst/>
              <a:uLnTx/>
              <a:uFillTx/>
              <a:latin typeface="Helvetica"/>
              <a:ea typeface="+mj-ea"/>
              <a:cs typeface="Helvetica"/>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63F11AD-8279-B7A5-5179-AEB0355A525E}"/>
                  </a:ext>
                </a:extLst>
              </p:cNvPr>
              <p:cNvSpPr txBox="1"/>
              <p:nvPr/>
            </p:nvSpPr>
            <p:spPr>
              <a:xfrm>
                <a:off x="2902656" y="1589443"/>
                <a:ext cx="6653745" cy="43088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ctrlPr>
                        </m:sSubPr>
                        <m:e>
                          <m:acc>
                            <m:accPr>
                              <m:chr m:val="̂"/>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ctrlPr>
                            </m:accPr>
                            <m:e>
                              <m:r>
                                <a:rPr kumimoji="0" lang="en-US" sz="2800" b="1" i="0" u="none" strike="noStrike" kern="1200" cap="none" spc="0" normalizeH="0" baseline="0" noProof="0">
                                  <a:ln>
                                    <a:noFill/>
                                  </a:ln>
                                  <a:solidFill>
                                    <a:prstClr val="black"/>
                                  </a:solidFill>
                                  <a:effectLst/>
                                  <a:uLnTx/>
                                  <a:uFillTx/>
                                  <a:latin typeface="Cambria Math" charset="0"/>
                                  <a:ea typeface="STIXGeneral" charset="0"/>
                                  <a:cs typeface="STIXGeneral" charset="0"/>
                                </a:rPr>
                                <m:t>𝐱</m:t>
                              </m:r>
                            </m:e>
                          </m:acc>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t>𝑘</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t>+1</m:t>
                          </m:r>
                        </m:sub>
                      </m:sSub>
                      <m:r>
                        <a:rPr kumimoji="0" lang="en-US" sz="2800" b="0" i="1" u="none" strike="noStrike" kern="1200" cap="none" spc="0" normalizeH="0" baseline="0" noProof="0">
                          <a:ln>
                            <a:noFill/>
                          </a:ln>
                          <a:solidFill>
                            <a:prstClr val="black"/>
                          </a:solidFill>
                          <a:effectLst/>
                          <a:uLnTx/>
                          <a:uFillTx/>
                          <a:latin typeface="Cambria Math" charset="0"/>
                          <a:ea typeface="STIXGeneral" charset="0"/>
                          <a:cs typeface="STIXGeneral" charset="0"/>
                        </a:rPr>
                        <m:t>=</m:t>
                      </m:r>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ctrlPr>
                        </m:sSubPr>
                        <m:e>
                          <m:r>
                            <a:rPr kumimoji="0" lang="en-US" sz="2800" b="0" i="1" u="none" strike="noStrike" kern="1200" cap="none" spc="0" normalizeH="0" baseline="0" noProof="0">
                              <a:ln>
                                <a:noFill/>
                              </a:ln>
                              <a:solidFill>
                                <a:prstClr val="black"/>
                              </a:solidFill>
                              <a:effectLst/>
                              <a:uLnTx/>
                              <a:uFillTx/>
                              <a:latin typeface="Cambria Math" charset="0"/>
                              <a:ea typeface="STIXGeneral" charset="0"/>
                              <a:cs typeface="STIXGeneral" charset="0"/>
                            </a:rPr>
                            <m:t>𝐴</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t>𝑘</m:t>
                          </m:r>
                        </m:sub>
                      </m:sSub>
                      <m:sSub>
                        <m:sSubPr>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STIXGeneral" charset="0"/>
                              <a:cs typeface="STIXGeneral" charset="0"/>
                            </a:rPr>
                          </m:ctrlPr>
                        </m:sSubPr>
                        <m:e>
                          <m:acc>
                            <m:accPr>
                              <m:chr m:val="̂"/>
                              <m:ctrlP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STIXGeneral" charset="0"/>
                                  <a:cs typeface="STIXGeneral" charset="0"/>
                                </a:rPr>
                              </m:ctrlPr>
                            </m:accPr>
                            <m:e>
                              <m:r>
                                <a:rPr kumimoji="0" lang="en-US" sz="2800" b="1" i="0" u="none" strike="noStrike" kern="1200" cap="none" spc="0" normalizeH="0" baseline="0" noProof="0">
                                  <a:ln>
                                    <a:noFill/>
                                  </a:ln>
                                  <a:solidFill>
                                    <a:prstClr val="black"/>
                                  </a:solidFill>
                                  <a:effectLst/>
                                  <a:uLnTx/>
                                  <a:uFillTx/>
                                  <a:latin typeface="Cambria Math" charset="0"/>
                                  <a:ea typeface="STIXGeneral" charset="0"/>
                                  <a:cs typeface="STIXGeneral" charset="0"/>
                                </a:rPr>
                                <m:t>𝐱</m:t>
                              </m:r>
                            </m:e>
                          </m:acc>
                        </m:e>
                        <m:sub>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STIXGeneral" charset="0"/>
                              <a:cs typeface="STIXGeneral" charset="0"/>
                            </a:rPr>
                            <m:t>𝑘</m:t>
                          </m:r>
                        </m:sub>
                      </m:sSub>
                      <m:r>
                        <a:rPr kumimoji="0" lang="en-US" sz="2800" b="0" i="1" u="none" strike="noStrike" kern="1200" cap="none" spc="0" normalizeH="0" baseline="0" noProof="0">
                          <a:ln>
                            <a:noFill/>
                          </a:ln>
                          <a:solidFill>
                            <a:prstClr val="black"/>
                          </a:solidFill>
                          <a:effectLst/>
                          <a:uLnTx/>
                          <a:uFillTx/>
                          <a:latin typeface="Cambria Math" charset="0"/>
                          <a:ea typeface="STIXGeneral" charset="0"/>
                          <a:cs typeface="STIXGeneral" charset="0"/>
                        </a:rPr>
                        <m:t>+</m:t>
                      </m:r>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ctrlPr>
                        </m:sSubPr>
                        <m:e>
                          <m:r>
                            <a:rPr kumimoji="0" lang="en-US" sz="2800" b="0" i="1" u="none" strike="noStrike" kern="1200" cap="none" spc="0" normalizeH="0" baseline="0" noProof="0">
                              <a:ln>
                                <a:noFill/>
                              </a:ln>
                              <a:solidFill>
                                <a:prstClr val="black"/>
                              </a:solidFill>
                              <a:effectLst/>
                              <a:uLnTx/>
                              <a:uFillTx/>
                              <a:latin typeface="Cambria Math" charset="0"/>
                              <a:ea typeface="STIXGeneral" charset="0"/>
                              <a:cs typeface="STIXGeneral" charset="0"/>
                            </a:rPr>
                            <m:t>𝐵</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t>𝑘</m:t>
                          </m:r>
                        </m:sub>
                      </m:sSub>
                      <m:r>
                        <a:rPr kumimoji="0" lang="en-US" sz="2800" b="0" i="1" u="none" strike="noStrike" kern="1200" cap="none" spc="0" normalizeH="0" baseline="0" noProof="0">
                          <a:ln>
                            <a:noFill/>
                          </a:ln>
                          <a:solidFill>
                            <a:prstClr val="black"/>
                          </a:solidFill>
                          <a:effectLst/>
                          <a:uLnTx/>
                          <a:uFillTx/>
                          <a:latin typeface="Cambria Math" charset="0"/>
                          <a:ea typeface="STIXGeneral" charset="0"/>
                          <a:cs typeface="STIXGeneral" charset="0"/>
                        </a:rPr>
                        <m:t> </m:t>
                      </m:r>
                      <m:sSub>
                        <m:sSubPr>
                          <m:ctrlP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ctrlPr>
                        </m:sSubPr>
                        <m:e>
                          <m:r>
                            <a:rPr kumimoji="0" lang="en-US" sz="2800" b="1" i="0" u="none" strike="noStrike" kern="1200" cap="none" spc="0" normalizeH="0" baseline="0" noProof="0">
                              <a:ln>
                                <a:noFill/>
                              </a:ln>
                              <a:solidFill>
                                <a:prstClr val="black"/>
                              </a:solidFill>
                              <a:effectLst/>
                              <a:uLnTx/>
                              <a:uFillTx/>
                              <a:latin typeface="Cambria Math" charset="0"/>
                              <a:ea typeface="STIXGeneral" charset="0"/>
                              <a:cs typeface="STIXGeneral" charset="0"/>
                            </a:rPr>
                            <m:t>𝐮</m:t>
                          </m:r>
                        </m:e>
                        <m:sub>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STIXGeneral" charset="0"/>
                              <a:cs typeface="STIXGeneral" charset="0"/>
                            </a:rPr>
                            <m:t>𝑘</m:t>
                          </m:r>
                        </m:sub>
                      </m:sSub>
                      <m:r>
                        <a:rPr kumimoji="0" lang="en-US" sz="2800" b="0" i="1" u="none" strike="noStrike" kern="1200" cap="none" spc="0" normalizeH="0" baseline="0" noProof="0">
                          <a:ln>
                            <a:noFill/>
                          </a:ln>
                          <a:solidFill>
                            <a:prstClr val="black"/>
                          </a:solidFill>
                          <a:effectLst/>
                          <a:uLnTx/>
                          <a:uFillTx/>
                          <a:latin typeface="Cambria Math" charset="0"/>
                          <a:ea typeface="STIXGeneral" charset="0"/>
                          <a:cs typeface="STIXGeneral" charset="0"/>
                        </a:rPr>
                        <m:t>+</m:t>
                      </m:r>
                      <m:sSub>
                        <m:sSubPr>
                          <m:ctrlP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ctrlPr>
                        </m:sSubPr>
                        <m:e>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𝐿</m:t>
                          </m:r>
                        </m:e>
                        <m: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𝑘</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+1</m:t>
                          </m:r>
                        </m:sub>
                      </m:s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m:t>
                      </m:r>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STIXGeneral" charset="0"/>
                              <a:cs typeface="STIXGeneral" charset="0"/>
                            </a:rPr>
                          </m:ctrlPr>
                        </m:sSubPr>
                        <m:e>
                          <m:r>
                            <a:rPr kumimoji="0" lang="en-US" sz="2800" b="1" i="0" u="none" strike="noStrike" kern="1200" cap="none" spc="0" normalizeH="0" baseline="0" noProof="0">
                              <a:ln>
                                <a:noFill/>
                              </a:ln>
                              <a:solidFill>
                                <a:srgbClr val="FF0000"/>
                              </a:solidFill>
                              <a:effectLst/>
                              <a:uLnTx/>
                              <a:uFillTx/>
                              <a:latin typeface="Cambria Math" panose="02040503050406030204" pitchFamily="18" charset="0"/>
                              <a:ea typeface="STIXGeneral" charset="0"/>
                              <a:cs typeface="STIXGeneral" charset="0"/>
                            </a:rPr>
                            <m:t>𝐲</m:t>
                          </m:r>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STIXGeneral" charset="0"/>
                              <a:cs typeface="STIXGeneral" charset="0"/>
                            </a:rPr>
                            <m:t>𝑘</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+1</m:t>
                          </m:r>
                        </m:sub>
                      </m:s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m:t>
                      </m:r>
                      <m:sSub>
                        <m:sSubPr>
                          <m:ctrlP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STIXGeneral" charset="0"/>
                              <a:cs typeface="STIXGeneral" charset="0"/>
                            </a:rPr>
                          </m:ctrlPr>
                        </m:sSubPr>
                        <m:e>
                          <m:acc>
                            <m:accPr>
                              <m:chr m:val="̂"/>
                              <m:ctrlP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ctrlPr>
                            </m:accPr>
                            <m:e>
                              <m:r>
                                <a:rPr kumimoji="0" lang="en-US" sz="2800" b="1" i="0" u="none" strike="noStrike" kern="1200" cap="none" spc="0" normalizeH="0" baseline="0" noProof="0">
                                  <a:ln>
                                    <a:noFill/>
                                  </a:ln>
                                  <a:solidFill>
                                    <a:srgbClr val="FF0000"/>
                                  </a:solidFill>
                                  <a:effectLst/>
                                  <a:uLnTx/>
                                  <a:uFillTx/>
                                  <a:latin typeface="Cambria Math" panose="02040503050406030204" pitchFamily="18" charset="0"/>
                                  <a:ea typeface="STIXGeneral" charset="0"/>
                                  <a:cs typeface="STIXGeneral" charset="0"/>
                                </a:rPr>
                                <m:t>𝐲</m:t>
                              </m:r>
                            </m:e>
                          </m:acc>
                        </m:e>
                        <m:sub>
                          <m:r>
                            <a:rPr kumimoji="0" lang="en-US" sz="2800" b="0" i="1" u="none" strike="noStrike" kern="1200" cap="none" spc="0" normalizeH="0" baseline="0" noProof="0">
                              <a:ln>
                                <a:noFill/>
                              </a:ln>
                              <a:solidFill>
                                <a:srgbClr val="FF0000"/>
                              </a:solidFill>
                              <a:effectLst/>
                              <a:uLnTx/>
                              <a:uFillTx/>
                              <a:latin typeface="Cambria Math" panose="02040503050406030204" pitchFamily="18" charset="0"/>
                              <a:ea typeface="STIXGeneral" charset="0"/>
                              <a:cs typeface="STIXGeneral" charset="0"/>
                            </a:rPr>
                            <m:t>𝑘</m:t>
                          </m:r>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+1</m:t>
                          </m:r>
                        </m:sub>
                      </m:sSub>
                      <m:r>
                        <a:rPr kumimoji="0" lang="en-US" sz="2800" b="0" i="1" u="none" strike="noStrike" kern="1200" cap="none" spc="0" normalizeH="0" baseline="0" noProof="0" smtClean="0">
                          <a:ln>
                            <a:noFill/>
                          </a:ln>
                          <a:solidFill>
                            <a:srgbClr val="FF0000"/>
                          </a:solidFill>
                          <a:effectLst/>
                          <a:uLnTx/>
                          <a:uFillTx/>
                          <a:latin typeface="Cambria Math" panose="02040503050406030204" pitchFamily="18" charset="0"/>
                          <a:ea typeface="STIXGeneral" charset="0"/>
                          <a:cs typeface="STIXGeneral" charset="0"/>
                        </a:rPr>
                        <m:t>)</m:t>
                      </m:r>
                    </m:oMath>
                  </m:oMathPara>
                </a14:m>
                <a:endParaRPr kumimoji="0" lang="en-US" sz="1800" b="0" i="1" u="none" strike="noStrike" kern="1200" cap="none" spc="0" normalizeH="0" baseline="0" noProof="0" dirty="0">
                  <a:ln>
                    <a:noFill/>
                  </a:ln>
                  <a:solidFill>
                    <a:prstClr val="black"/>
                  </a:solidFill>
                  <a:effectLst/>
                  <a:uLnTx/>
                  <a:uFillTx/>
                  <a:latin typeface="STIXGeneral" charset="0"/>
                  <a:ea typeface="STIXGeneral" charset="0"/>
                  <a:cs typeface="STIXGeneral" charset="0"/>
                </a:endParaRPr>
              </a:p>
            </p:txBody>
          </p:sp>
        </mc:Choice>
        <mc:Fallback xmlns="">
          <p:sp>
            <p:nvSpPr>
              <p:cNvPr id="8" name="TextBox 7">
                <a:extLst>
                  <a:ext uri="{FF2B5EF4-FFF2-40B4-BE49-F238E27FC236}">
                    <a16:creationId xmlns:a16="http://schemas.microsoft.com/office/drawing/2014/main" id="{A63F11AD-8279-B7A5-5179-AEB0355A525E}"/>
                  </a:ext>
                </a:extLst>
              </p:cNvPr>
              <p:cNvSpPr txBox="1">
                <a:spLocks noRot="1" noChangeAspect="1" noMove="1" noResize="1" noEditPoints="1" noAdjustHandles="1" noChangeArrowheads="1" noChangeShapeType="1" noTextEdit="1"/>
              </p:cNvSpPr>
              <p:nvPr/>
            </p:nvSpPr>
            <p:spPr>
              <a:xfrm>
                <a:off x="2902656" y="1589443"/>
                <a:ext cx="6653745" cy="430887"/>
              </a:xfrm>
              <a:prstGeom prst="rect">
                <a:avLst/>
              </a:prstGeom>
              <a:blipFill>
                <a:blip r:embed="rId4"/>
                <a:stretch>
                  <a:fillRect l="-381" t="-20588" r="-1333" b="-38235"/>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6C5B4B95-0771-28B4-78D5-28595319CBEB}"/>
              </a:ext>
            </a:extLst>
          </p:cNvPr>
          <p:cNvSpPr txBox="1"/>
          <p:nvPr/>
        </p:nvSpPr>
        <p:spPr>
          <a:xfrm>
            <a:off x="7697166" y="2129745"/>
            <a:ext cx="13658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(correction)</a:t>
            </a:r>
          </a:p>
        </p:txBody>
      </p:sp>
      <p:sp>
        <p:nvSpPr>
          <p:cNvPr id="10" name="TextBox 9">
            <a:extLst>
              <a:ext uri="{FF2B5EF4-FFF2-40B4-BE49-F238E27FC236}">
                <a16:creationId xmlns:a16="http://schemas.microsoft.com/office/drawing/2014/main" id="{75A0D264-0877-620F-B86E-87B13A46D5A7}"/>
              </a:ext>
            </a:extLst>
          </p:cNvPr>
          <p:cNvSpPr txBox="1"/>
          <p:nvPr/>
        </p:nvSpPr>
        <p:spPr>
          <a:xfrm>
            <a:off x="4247909" y="2143248"/>
            <a:ext cx="241910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(open-loop model)</a:t>
            </a:r>
          </a:p>
        </p:txBody>
      </p:sp>
    </p:spTree>
    <p:extLst>
      <p:ext uri="{BB962C8B-B14F-4D97-AF65-F5344CB8AC3E}">
        <p14:creationId xmlns:p14="http://schemas.microsoft.com/office/powerpoint/2010/main" val="634235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E8EA31F-D42B-2C66-2D70-D9C16AB1B86D}"/>
              </a:ext>
            </a:extLst>
          </p:cNvPr>
          <p:cNvGrpSpPr/>
          <p:nvPr/>
        </p:nvGrpSpPr>
        <p:grpSpPr>
          <a:xfrm>
            <a:off x="2889812" y="298548"/>
            <a:ext cx="9144000" cy="6423203"/>
            <a:chOff x="0" y="286973"/>
            <a:chExt cx="9144000" cy="6423203"/>
          </a:xfrm>
        </p:grpSpPr>
        <p:pic>
          <p:nvPicPr>
            <p:cNvPr id="5" name="Picture 4">
              <a:extLst>
                <a:ext uri="{FF2B5EF4-FFF2-40B4-BE49-F238E27FC236}">
                  <a16:creationId xmlns:a16="http://schemas.microsoft.com/office/drawing/2014/main" id="{6682995D-1615-455D-5D61-B9C5DD466881}"/>
                </a:ext>
              </a:extLst>
            </p:cNvPr>
            <p:cNvPicPr>
              <a:picLocks noChangeAspect="1"/>
            </p:cNvPicPr>
            <p:nvPr/>
          </p:nvPicPr>
          <p:blipFill rotWithShape="1">
            <a:blip r:embed="rId2"/>
            <a:srcRect b="14034"/>
            <a:stretch/>
          </p:blipFill>
          <p:spPr>
            <a:xfrm>
              <a:off x="0" y="286973"/>
              <a:ext cx="9144000" cy="2913427"/>
            </a:xfrm>
            <a:prstGeom prst="rect">
              <a:avLst/>
            </a:prstGeom>
          </p:spPr>
        </p:pic>
        <p:pic>
          <p:nvPicPr>
            <p:cNvPr id="6" name="Picture 5">
              <a:extLst>
                <a:ext uri="{FF2B5EF4-FFF2-40B4-BE49-F238E27FC236}">
                  <a16:creationId xmlns:a16="http://schemas.microsoft.com/office/drawing/2014/main" id="{B92E79A6-86D3-A74F-79CD-ACE399958A04}"/>
                </a:ext>
              </a:extLst>
            </p:cNvPr>
            <p:cNvPicPr>
              <a:picLocks noChangeAspect="1"/>
            </p:cNvPicPr>
            <p:nvPr/>
          </p:nvPicPr>
          <p:blipFill>
            <a:blip r:embed="rId3"/>
            <a:stretch>
              <a:fillRect/>
            </a:stretch>
          </p:blipFill>
          <p:spPr>
            <a:xfrm>
              <a:off x="0" y="3321141"/>
              <a:ext cx="9144000" cy="3389035"/>
            </a:xfrm>
            <a:prstGeom prst="rect">
              <a:avLst/>
            </a:prstGeom>
          </p:spPr>
        </p:pic>
        <p:grpSp>
          <p:nvGrpSpPr>
            <p:cNvPr id="7" name="Group 6">
              <a:extLst>
                <a:ext uri="{FF2B5EF4-FFF2-40B4-BE49-F238E27FC236}">
                  <a16:creationId xmlns:a16="http://schemas.microsoft.com/office/drawing/2014/main" id="{39BEFA52-43E7-EB9D-C961-8CFE7EB7A567}"/>
                </a:ext>
              </a:extLst>
            </p:cNvPr>
            <p:cNvGrpSpPr/>
            <p:nvPr/>
          </p:nvGrpSpPr>
          <p:grpSpPr>
            <a:xfrm>
              <a:off x="7605131" y="759594"/>
              <a:ext cx="170991" cy="3668710"/>
              <a:chOff x="7605131" y="670386"/>
              <a:chExt cx="170991" cy="3668710"/>
            </a:xfrm>
          </p:grpSpPr>
          <p:cxnSp>
            <p:nvCxnSpPr>
              <p:cNvPr id="12" name="Straight Connector 11">
                <a:extLst>
                  <a:ext uri="{FF2B5EF4-FFF2-40B4-BE49-F238E27FC236}">
                    <a16:creationId xmlns:a16="http://schemas.microsoft.com/office/drawing/2014/main" id="{439BD843-7853-2550-5E3B-AA566F52D525}"/>
                  </a:ext>
                </a:extLst>
              </p:cNvPr>
              <p:cNvCxnSpPr/>
              <p:nvPr/>
            </p:nvCxnSpPr>
            <p:spPr>
              <a:xfrm>
                <a:off x="7605131" y="670386"/>
                <a:ext cx="1561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9D7DB84-07E0-0B65-8090-F07B762AB37D}"/>
                  </a:ext>
                </a:extLst>
              </p:cNvPr>
              <p:cNvCxnSpPr/>
              <p:nvPr/>
            </p:nvCxnSpPr>
            <p:spPr>
              <a:xfrm>
                <a:off x="7612568" y="978904"/>
                <a:ext cx="15611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A7FAC8-62FC-76B9-8CB1-29B19543467A}"/>
                  </a:ext>
                </a:extLst>
              </p:cNvPr>
              <p:cNvCxnSpPr/>
              <p:nvPr/>
            </p:nvCxnSpPr>
            <p:spPr>
              <a:xfrm>
                <a:off x="7620004" y="1298571"/>
                <a:ext cx="156118"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DA3172C-9C75-2D8E-6D31-AC9591C9B91B}"/>
                  </a:ext>
                </a:extLst>
              </p:cNvPr>
              <p:cNvCxnSpPr/>
              <p:nvPr/>
            </p:nvCxnSpPr>
            <p:spPr>
              <a:xfrm>
                <a:off x="7605131" y="3710911"/>
                <a:ext cx="1561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D341066-3E33-E978-9483-F7A836812B45}"/>
                  </a:ext>
                </a:extLst>
              </p:cNvPr>
              <p:cNvCxnSpPr/>
              <p:nvPr/>
            </p:nvCxnSpPr>
            <p:spPr>
              <a:xfrm>
                <a:off x="7612568" y="4019429"/>
                <a:ext cx="15611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EAF056B-D430-9353-6F71-9B937D7301FF}"/>
                  </a:ext>
                </a:extLst>
              </p:cNvPr>
              <p:cNvCxnSpPr/>
              <p:nvPr/>
            </p:nvCxnSpPr>
            <p:spPr>
              <a:xfrm>
                <a:off x="7620004" y="4339096"/>
                <a:ext cx="156118"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556DFF36-B80F-7DAA-DACD-D9DACAC64F87}"/>
                </a:ext>
              </a:extLst>
            </p:cNvPr>
            <p:cNvSpPr txBox="1"/>
            <p:nvPr/>
          </p:nvSpPr>
          <p:spPr>
            <a:xfrm>
              <a:off x="479503" y="379142"/>
              <a:ext cx="38023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(a)</a:t>
              </a:r>
            </a:p>
          </p:txBody>
        </p:sp>
        <p:sp>
          <p:nvSpPr>
            <p:cNvPr id="9" name="TextBox 8">
              <a:extLst>
                <a:ext uri="{FF2B5EF4-FFF2-40B4-BE49-F238E27FC236}">
                  <a16:creationId xmlns:a16="http://schemas.microsoft.com/office/drawing/2014/main" id="{4B22C186-1BFF-AAA8-5FBD-7E180B610C14}"/>
                </a:ext>
              </a:extLst>
            </p:cNvPr>
            <p:cNvSpPr txBox="1"/>
            <p:nvPr/>
          </p:nvSpPr>
          <p:spPr>
            <a:xfrm>
              <a:off x="479503" y="3429000"/>
              <a:ext cx="38824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(b)</a:t>
              </a:r>
            </a:p>
          </p:txBody>
        </p:sp>
        <p:sp>
          <p:nvSpPr>
            <p:cNvPr id="10" name="TextBox 9">
              <a:extLst>
                <a:ext uri="{FF2B5EF4-FFF2-40B4-BE49-F238E27FC236}">
                  <a16:creationId xmlns:a16="http://schemas.microsoft.com/office/drawing/2014/main" id="{8FBE125E-FAF7-FEE6-F45D-2BFC6EBC86D0}"/>
                </a:ext>
              </a:extLst>
            </p:cNvPr>
            <p:cNvSpPr txBox="1"/>
            <p:nvPr/>
          </p:nvSpPr>
          <p:spPr>
            <a:xfrm>
              <a:off x="7750099" y="533030"/>
              <a:ext cx="1115121" cy="13539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NWM</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KF (6h)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USGS sensor</a:t>
              </a:r>
            </a:p>
          </p:txBody>
        </p:sp>
        <p:sp>
          <p:nvSpPr>
            <p:cNvPr id="11" name="TextBox 10">
              <a:extLst>
                <a:ext uri="{FF2B5EF4-FFF2-40B4-BE49-F238E27FC236}">
                  <a16:creationId xmlns:a16="http://schemas.microsoft.com/office/drawing/2014/main" id="{BFF0967B-2BDD-6669-9A91-9911DA79821F}"/>
                </a:ext>
              </a:extLst>
            </p:cNvPr>
            <p:cNvSpPr txBox="1"/>
            <p:nvPr/>
          </p:nvSpPr>
          <p:spPr>
            <a:xfrm>
              <a:off x="7750099" y="3563046"/>
              <a:ext cx="1115121" cy="13539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NWM</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KF (1h)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USGS sensor</a:t>
              </a:r>
            </a:p>
          </p:txBody>
        </p:sp>
      </p:grpSp>
      <p:sp>
        <p:nvSpPr>
          <p:cNvPr id="2" name="TextBox 1">
            <a:extLst>
              <a:ext uri="{FF2B5EF4-FFF2-40B4-BE49-F238E27FC236}">
                <a16:creationId xmlns:a16="http://schemas.microsoft.com/office/drawing/2014/main" id="{C9743EAD-4745-68DB-2AC0-EAD4F74342AE}"/>
              </a:ext>
            </a:extLst>
          </p:cNvPr>
          <p:cNvSpPr txBox="1"/>
          <p:nvPr/>
        </p:nvSpPr>
        <p:spPr>
          <a:xfrm>
            <a:off x="300942" y="1642315"/>
            <a:ext cx="239595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96B24"/>
                </a:solidFill>
                <a:effectLst/>
                <a:uLnTx/>
                <a:uFillTx/>
                <a:latin typeface="Arial" panose="020B0604020202020204" pitchFamily="34" charset="0"/>
                <a:ea typeface="+mn-ea"/>
                <a:cs typeface="Arial" panose="020B0604020202020204" pitchFamily="34" charset="0"/>
              </a:rPr>
              <a:t>Forecasts at 6-hour lead time</a:t>
            </a:r>
          </a:p>
        </p:txBody>
      </p:sp>
      <p:sp>
        <p:nvSpPr>
          <p:cNvPr id="3" name="TextBox 2">
            <a:extLst>
              <a:ext uri="{FF2B5EF4-FFF2-40B4-BE49-F238E27FC236}">
                <a16:creationId xmlns:a16="http://schemas.microsoft.com/office/drawing/2014/main" id="{DD586BB4-17E3-354D-7A8B-920D7C85EABE}"/>
              </a:ext>
            </a:extLst>
          </p:cNvPr>
          <p:cNvSpPr txBox="1"/>
          <p:nvPr/>
        </p:nvSpPr>
        <p:spPr>
          <a:xfrm>
            <a:off x="314445" y="4770430"/>
            <a:ext cx="239595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Forecasts at 1-hour lead time</a:t>
            </a:r>
          </a:p>
        </p:txBody>
      </p:sp>
      <p:sp>
        <p:nvSpPr>
          <p:cNvPr id="18" name="TextBox 17">
            <a:extLst>
              <a:ext uri="{FF2B5EF4-FFF2-40B4-BE49-F238E27FC236}">
                <a16:creationId xmlns:a16="http://schemas.microsoft.com/office/drawing/2014/main" id="{7E135230-2D89-1258-ED65-129AD17B1F7A}"/>
              </a:ext>
            </a:extLst>
          </p:cNvPr>
          <p:cNvSpPr txBox="1"/>
          <p:nvPr/>
        </p:nvSpPr>
        <p:spPr>
          <a:xfrm>
            <a:off x="314445" y="278312"/>
            <a:ext cx="23959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Result:</a:t>
            </a:r>
          </a:p>
        </p:txBody>
      </p:sp>
    </p:spTree>
    <p:extLst>
      <p:ext uri="{BB962C8B-B14F-4D97-AF65-F5344CB8AC3E}">
        <p14:creationId xmlns:p14="http://schemas.microsoft.com/office/powerpoint/2010/main" val="16562266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DE271DC-313E-F36F-9413-C0479E2B4F50}"/>
              </a:ext>
            </a:extLst>
          </p:cNvPr>
          <p:cNvGrpSpPr/>
          <p:nvPr/>
        </p:nvGrpSpPr>
        <p:grpSpPr>
          <a:xfrm>
            <a:off x="229158" y="1307940"/>
            <a:ext cx="11660738" cy="5384919"/>
            <a:chOff x="830356" y="860986"/>
            <a:chExt cx="10422930" cy="4813300"/>
          </a:xfrm>
        </p:grpSpPr>
        <p:grpSp>
          <p:nvGrpSpPr>
            <p:cNvPr id="5" name="Group 4">
              <a:extLst>
                <a:ext uri="{FF2B5EF4-FFF2-40B4-BE49-F238E27FC236}">
                  <a16:creationId xmlns:a16="http://schemas.microsoft.com/office/drawing/2014/main" id="{2F09F84A-1C5A-ABC5-EE9B-2E6FF02C75AB}"/>
                </a:ext>
              </a:extLst>
            </p:cNvPr>
            <p:cNvGrpSpPr/>
            <p:nvPr/>
          </p:nvGrpSpPr>
          <p:grpSpPr>
            <a:xfrm>
              <a:off x="836051" y="1624924"/>
              <a:ext cx="4361785" cy="2747065"/>
              <a:chOff x="1484448" y="1406387"/>
              <a:chExt cx="4361785" cy="2747065"/>
            </a:xfrm>
          </p:grpSpPr>
          <p:pic>
            <p:nvPicPr>
              <p:cNvPr id="8" name="Picture 7">
                <a:extLst>
                  <a:ext uri="{FF2B5EF4-FFF2-40B4-BE49-F238E27FC236}">
                    <a16:creationId xmlns:a16="http://schemas.microsoft.com/office/drawing/2014/main" id="{14932711-5FAE-A038-6D64-A0C3A40EF9B9}"/>
                  </a:ext>
                </a:extLst>
              </p:cNvPr>
              <p:cNvPicPr>
                <a:picLocks noChangeAspect="1"/>
              </p:cNvPicPr>
              <p:nvPr/>
            </p:nvPicPr>
            <p:blipFill>
              <a:blip r:embed="rId2"/>
              <a:stretch>
                <a:fillRect/>
              </a:stretch>
            </p:blipFill>
            <p:spPr>
              <a:xfrm>
                <a:off x="1484448" y="2704548"/>
                <a:ext cx="1552397" cy="1448904"/>
              </a:xfrm>
              <a:prstGeom prst="rect">
                <a:avLst/>
              </a:prstGeom>
            </p:spPr>
          </p:pic>
          <p:cxnSp>
            <p:nvCxnSpPr>
              <p:cNvPr id="9" name="Straight Connector 8">
                <a:extLst>
                  <a:ext uri="{FF2B5EF4-FFF2-40B4-BE49-F238E27FC236}">
                    <a16:creationId xmlns:a16="http://schemas.microsoft.com/office/drawing/2014/main" id="{C2D5D891-5B36-764D-9010-79E7CC8436E1}"/>
                  </a:ext>
                </a:extLst>
              </p:cNvPr>
              <p:cNvCxnSpPr>
                <a:cxnSpLocks/>
              </p:cNvCxnSpPr>
              <p:nvPr/>
            </p:nvCxnSpPr>
            <p:spPr>
              <a:xfrm>
                <a:off x="1828800" y="1406387"/>
                <a:ext cx="478367" cy="2166546"/>
              </a:xfrm>
              <a:prstGeom prst="line">
                <a:avLst/>
              </a:prstGeom>
              <a:ln w="12700">
                <a:solidFill>
                  <a:schemeClr val="accent3"/>
                </a:solidFill>
                <a:prstDash val="dash"/>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BBE085F-5DE1-1952-26CE-E2FCC1944058}"/>
                  </a:ext>
                </a:extLst>
              </p:cNvPr>
              <p:cNvCxnSpPr>
                <a:cxnSpLocks/>
              </p:cNvCxnSpPr>
              <p:nvPr/>
            </p:nvCxnSpPr>
            <p:spPr>
              <a:xfrm flipH="1" flipV="1">
                <a:off x="2611967" y="3763433"/>
                <a:ext cx="3234266" cy="351367"/>
              </a:xfrm>
              <a:prstGeom prst="line">
                <a:avLst/>
              </a:prstGeom>
              <a:ln w="12700">
                <a:solidFill>
                  <a:schemeClr val="accent3"/>
                </a:solidFill>
                <a:prstDash val="dash"/>
              </a:ln>
            </p:spPr>
            <p:style>
              <a:lnRef idx="1">
                <a:schemeClr val="dk1"/>
              </a:lnRef>
              <a:fillRef idx="0">
                <a:schemeClr val="dk1"/>
              </a:fillRef>
              <a:effectRef idx="0">
                <a:schemeClr val="dk1"/>
              </a:effectRef>
              <a:fontRef idx="minor">
                <a:schemeClr val="tx1"/>
              </a:fontRef>
            </p:style>
          </p:cxnSp>
        </p:grpSp>
        <p:pic>
          <p:nvPicPr>
            <p:cNvPr id="6" name="Picture 5" descr="A map of a large island&#10;&#10;Description automatically generated">
              <a:extLst>
                <a:ext uri="{FF2B5EF4-FFF2-40B4-BE49-F238E27FC236}">
                  <a16:creationId xmlns:a16="http://schemas.microsoft.com/office/drawing/2014/main" id="{6342414B-64D9-27E5-4499-B2B74806F751}"/>
                </a:ext>
              </a:extLst>
            </p:cNvPr>
            <p:cNvPicPr>
              <a:picLocks noChangeAspect="1"/>
            </p:cNvPicPr>
            <p:nvPr/>
          </p:nvPicPr>
          <p:blipFill>
            <a:blip r:embed="rId3"/>
            <a:stretch>
              <a:fillRect/>
            </a:stretch>
          </p:blipFill>
          <p:spPr>
            <a:xfrm>
              <a:off x="830356" y="860986"/>
              <a:ext cx="4991100" cy="4813300"/>
            </a:xfrm>
            <a:prstGeom prst="rect">
              <a:avLst/>
            </a:prstGeom>
          </p:spPr>
        </p:pic>
        <p:pic>
          <p:nvPicPr>
            <p:cNvPr id="7" name="Picture 6" descr="A graph of a line graph&#10;&#10;Description automatically generated with medium confidence">
              <a:extLst>
                <a:ext uri="{FF2B5EF4-FFF2-40B4-BE49-F238E27FC236}">
                  <a16:creationId xmlns:a16="http://schemas.microsoft.com/office/drawing/2014/main" id="{729107AD-5203-D864-848B-FEFBC1FA5036}"/>
                </a:ext>
              </a:extLst>
            </p:cNvPr>
            <p:cNvPicPr>
              <a:picLocks noChangeAspect="1"/>
            </p:cNvPicPr>
            <p:nvPr/>
          </p:nvPicPr>
          <p:blipFill>
            <a:blip r:embed="rId4"/>
            <a:stretch>
              <a:fillRect/>
            </a:stretch>
          </p:blipFill>
          <p:spPr>
            <a:xfrm>
              <a:off x="5647852" y="1196788"/>
              <a:ext cx="5605434" cy="4462272"/>
            </a:xfrm>
            <a:prstGeom prst="rect">
              <a:avLst/>
            </a:prstGeom>
          </p:spPr>
        </p:pic>
      </p:grpSp>
      <p:sp>
        <p:nvSpPr>
          <p:cNvPr id="11" name="TextBox 10">
            <a:extLst>
              <a:ext uri="{FF2B5EF4-FFF2-40B4-BE49-F238E27FC236}">
                <a16:creationId xmlns:a16="http://schemas.microsoft.com/office/drawing/2014/main" id="{5B8A15E2-DECB-16E8-F9A9-4AC4A8EF1B97}"/>
              </a:ext>
            </a:extLst>
          </p:cNvPr>
          <p:cNvSpPr txBox="1"/>
          <p:nvPr/>
        </p:nvSpPr>
        <p:spPr>
          <a:xfrm>
            <a:off x="513144" y="123701"/>
            <a:ext cx="11582400" cy="1323439"/>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Kalman Filtering significantly improves discharge forecasts compared to nudging</a:t>
            </a:r>
          </a:p>
        </p:txBody>
      </p:sp>
      <p:sp>
        <p:nvSpPr>
          <p:cNvPr id="12" name="Title 1">
            <a:extLst>
              <a:ext uri="{FF2B5EF4-FFF2-40B4-BE49-F238E27FC236}">
                <a16:creationId xmlns:a16="http://schemas.microsoft.com/office/drawing/2014/main" id="{CEE5D857-074B-EDAA-1235-3F11C55920F3}"/>
              </a:ext>
            </a:extLst>
          </p:cNvPr>
          <p:cNvSpPr txBox="1">
            <a:spLocks/>
          </p:cNvSpPr>
          <p:nvPr/>
        </p:nvSpPr>
        <p:spPr>
          <a:xfrm>
            <a:off x="9542248" y="1873763"/>
            <a:ext cx="4833256" cy="577781"/>
          </a:xfrm>
          <a:prstGeom prst="rect">
            <a:avLst/>
          </a:prstGeom>
        </p:spPr>
        <p:txBody>
          <a:bodyPr vert="horz" lIns="0" tIns="0" rIns="0" bIns="0" rtlCol="0" anchor="t">
            <a:noAutofit/>
          </a:bodyPr>
          <a:lstStyle>
            <a:lvl1pPr algn="l" defTabSz="342900" rtl="0" eaLnBrk="1" latinLnBrk="0" hangingPunct="1">
              <a:lnSpc>
                <a:spcPct val="100000"/>
              </a:lnSpc>
              <a:spcBef>
                <a:spcPct val="0"/>
              </a:spcBef>
              <a:buNone/>
              <a:defRPr lang="en-US" sz="2100" b="1" i="0" kern="1200" baseline="0" dirty="0" smtClean="0">
                <a:solidFill>
                  <a:srgbClr val="007AC2"/>
                </a:solidFill>
                <a:latin typeface="+mj-lt"/>
                <a:ea typeface="+mj-ea"/>
                <a:cs typeface="Avenir LT Std 85 Heavy"/>
              </a:defRPr>
            </a:lvl1pPr>
          </a:lstStyle>
          <a:p>
            <a:r>
              <a:rPr lang="en-US" sz="2400" b="0">
                <a:solidFill>
                  <a:srgbClr val="FF40FF"/>
                </a:solidFill>
                <a:latin typeface="Arial" panose="020B0604020202020204" pitchFamily="34" charset="0"/>
                <a:cs typeface="Arial" panose="020B0604020202020204" pitchFamily="34" charset="0"/>
              </a:rPr>
              <a:t>(perfect score)</a:t>
            </a:r>
          </a:p>
        </p:txBody>
      </p:sp>
      <p:cxnSp>
        <p:nvCxnSpPr>
          <p:cNvPr id="13" name="Straight Connector 12">
            <a:extLst>
              <a:ext uri="{FF2B5EF4-FFF2-40B4-BE49-F238E27FC236}">
                <a16:creationId xmlns:a16="http://schemas.microsoft.com/office/drawing/2014/main" id="{1AF17F04-AB8C-83DF-24DE-0CB53E5CA8F8}"/>
              </a:ext>
            </a:extLst>
          </p:cNvPr>
          <p:cNvCxnSpPr>
            <a:cxnSpLocks/>
          </p:cNvCxnSpPr>
          <p:nvPr/>
        </p:nvCxnSpPr>
        <p:spPr bwMode="auto">
          <a:xfrm>
            <a:off x="6233158" y="1823203"/>
            <a:ext cx="5573020" cy="0"/>
          </a:xfrm>
          <a:prstGeom prst="line">
            <a:avLst/>
          </a:prstGeom>
          <a:noFill/>
          <a:ln w="28575" cap="flat" cmpd="sng" algn="ctr">
            <a:solidFill>
              <a:srgbClr val="FF40FF"/>
            </a:solidFill>
            <a:prstDash val="sysDash"/>
            <a:round/>
            <a:headEnd type="none" w="med" len="med"/>
            <a:tailEnd type="none" w="med" len="med"/>
          </a:ln>
          <a:effectLst/>
        </p:spPr>
      </p:cxnSp>
    </p:spTree>
    <p:extLst>
      <p:ext uri="{BB962C8B-B14F-4D97-AF65-F5344CB8AC3E}">
        <p14:creationId xmlns:p14="http://schemas.microsoft.com/office/powerpoint/2010/main" val="10002966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F6010-4285-4ED8-A9B9-5900AD41549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E23FC84-02F8-E683-822C-F9C563460C96}"/>
              </a:ext>
            </a:extLst>
          </p:cNvPr>
          <p:cNvSpPr txBox="1"/>
          <p:nvPr/>
        </p:nvSpPr>
        <p:spPr>
          <a:xfrm>
            <a:off x="765689" y="1709571"/>
            <a:ext cx="10302804" cy="3970318"/>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600" dirty="0">
                <a:latin typeface="Arial" panose="020B0604020202020204" pitchFamily="34" charset="0"/>
                <a:cs typeface="Arial" panose="020B0604020202020204" pitchFamily="34" charset="0"/>
              </a:rPr>
              <a:t>Is your system linear or nonlinear?</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600" dirty="0">
                <a:latin typeface="Arial" panose="020B0604020202020204" pitchFamily="34" charset="0"/>
                <a:cs typeface="Arial" panose="020B0604020202020204" pitchFamily="34" charset="0"/>
              </a:rPr>
              <a:t>Do you care primarily about forecasting or prediction at ungaged locations?</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Is the error in your model primarily due to parameter uncertainty or forcing uncertainty?</a:t>
            </a:r>
          </a:p>
        </p:txBody>
      </p:sp>
      <p:sp>
        <p:nvSpPr>
          <p:cNvPr id="5" name="TextBox 4">
            <a:extLst>
              <a:ext uri="{FF2B5EF4-FFF2-40B4-BE49-F238E27FC236}">
                <a16:creationId xmlns:a16="http://schemas.microsoft.com/office/drawing/2014/main" id="{E200D2AB-0FE1-33D2-3686-38D7FC444106}"/>
              </a:ext>
            </a:extLst>
          </p:cNvPr>
          <p:cNvSpPr txBox="1"/>
          <p:nvPr/>
        </p:nvSpPr>
        <p:spPr>
          <a:xfrm>
            <a:off x="334503" y="359063"/>
            <a:ext cx="118574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Choosing a data assimilation approach:</a:t>
            </a:r>
          </a:p>
        </p:txBody>
      </p:sp>
    </p:spTree>
    <p:extLst>
      <p:ext uri="{BB962C8B-B14F-4D97-AF65-F5344CB8AC3E}">
        <p14:creationId xmlns:p14="http://schemas.microsoft.com/office/powerpoint/2010/main" val="10267508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3B3227-948A-082D-D9CE-EBA027B8422A}"/>
              </a:ext>
            </a:extLst>
          </p:cNvPr>
          <p:cNvPicPr>
            <a:picLocks noChangeAspect="1"/>
          </p:cNvPicPr>
          <p:nvPr/>
        </p:nvPicPr>
        <p:blipFill rotWithShape="1">
          <a:blip r:embed="rId2"/>
          <a:srcRect l="15082" t="8937" r="14098" b="-1847"/>
          <a:stretch>
            <a:fillRect/>
          </a:stretch>
        </p:blipFill>
        <p:spPr>
          <a:xfrm>
            <a:off x="571785" y="4254028"/>
            <a:ext cx="1629638" cy="2158988"/>
          </a:xfrm>
          <a:prstGeom prst="rect">
            <a:avLst/>
          </a:prstGeom>
        </p:spPr>
      </p:pic>
      <p:sp>
        <p:nvSpPr>
          <p:cNvPr id="3" name="TextBox 2">
            <a:extLst>
              <a:ext uri="{FF2B5EF4-FFF2-40B4-BE49-F238E27FC236}">
                <a16:creationId xmlns:a16="http://schemas.microsoft.com/office/drawing/2014/main" id="{EA32324E-8F02-87D0-37AB-C7595B56CB0E}"/>
              </a:ext>
            </a:extLst>
          </p:cNvPr>
          <p:cNvSpPr txBox="1"/>
          <p:nvPr/>
        </p:nvSpPr>
        <p:spPr>
          <a:xfrm>
            <a:off x="458981" y="3669253"/>
            <a:ext cx="1855245" cy="584775"/>
          </a:xfrm>
          <a:prstGeom prst="rect">
            <a:avLst/>
          </a:prstGeom>
          <a:noFill/>
        </p:spPr>
        <p:txBody>
          <a:bodyPr wrap="square" rtlCol="0">
            <a:spAutoFit/>
          </a:bodyPr>
          <a:lstStyle/>
          <a:p>
            <a:pPr algn="ctr"/>
            <a:r>
              <a:rPr lang="en-US" sz="1600" b="1" dirty="0" err="1">
                <a:latin typeface="Arial" panose="020B0604020202020204" pitchFamily="34" charset="0"/>
                <a:cs typeface="Arial" panose="020B0604020202020204" pitchFamily="34" charset="0"/>
              </a:rPr>
              <a:t>Jeil</a:t>
            </a:r>
            <a:r>
              <a:rPr lang="en-US" sz="1600" b="1" dirty="0">
                <a:latin typeface="Arial" panose="020B0604020202020204" pitchFamily="34" charset="0"/>
                <a:cs typeface="Arial" panose="020B0604020202020204" pitchFamily="34" charset="0"/>
              </a:rPr>
              <a:t> Oh</a:t>
            </a:r>
          </a:p>
          <a:p>
            <a:pPr algn="ctr"/>
            <a:r>
              <a:rPr lang="en-US" sz="1600" dirty="0">
                <a:latin typeface="Arial" panose="020B0604020202020204" pitchFamily="34" charset="0"/>
                <a:cs typeface="Arial" panose="020B0604020202020204" pitchFamily="34" charset="0"/>
              </a:rPr>
              <a:t>Graduate Student</a:t>
            </a:r>
          </a:p>
        </p:txBody>
      </p:sp>
      <p:pic>
        <p:nvPicPr>
          <p:cNvPr id="4" name="Picture 3">
            <a:extLst>
              <a:ext uri="{FF2B5EF4-FFF2-40B4-BE49-F238E27FC236}">
                <a16:creationId xmlns:a16="http://schemas.microsoft.com/office/drawing/2014/main" id="{6A42A100-A5AD-B65D-F2BA-B944BDC05320}"/>
              </a:ext>
            </a:extLst>
          </p:cNvPr>
          <p:cNvPicPr>
            <a:picLocks noChangeAspect="1"/>
          </p:cNvPicPr>
          <p:nvPr/>
        </p:nvPicPr>
        <p:blipFill>
          <a:blip r:embed="rId3"/>
          <a:stretch>
            <a:fillRect/>
          </a:stretch>
        </p:blipFill>
        <p:spPr>
          <a:xfrm>
            <a:off x="2876847" y="4272174"/>
            <a:ext cx="1629637" cy="2112911"/>
          </a:xfrm>
          <a:prstGeom prst="rect">
            <a:avLst/>
          </a:prstGeom>
        </p:spPr>
      </p:pic>
      <p:sp>
        <p:nvSpPr>
          <p:cNvPr id="5" name="TextBox 4">
            <a:extLst>
              <a:ext uri="{FF2B5EF4-FFF2-40B4-BE49-F238E27FC236}">
                <a16:creationId xmlns:a16="http://schemas.microsoft.com/office/drawing/2014/main" id="{8025D0E7-753A-5C59-17F3-003D959328BE}"/>
              </a:ext>
            </a:extLst>
          </p:cNvPr>
          <p:cNvSpPr txBox="1"/>
          <p:nvPr/>
        </p:nvSpPr>
        <p:spPr>
          <a:xfrm>
            <a:off x="3211361" y="3760970"/>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a:ea typeface="ＭＳ Ｐゴシック"/>
                <a:cs typeface="+mn-cs"/>
              </a:rPr>
              <a:t>Matt Bartos</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ＭＳ Ｐゴシック"/>
                <a:cs typeface="+mn-cs"/>
              </a:rPr>
              <a:t>Assistant Professor</a:t>
            </a:r>
          </a:p>
        </p:txBody>
      </p:sp>
      <p:sp>
        <p:nvSpPr>
          <p:cNvPr id="6" name="Title 1">
            <a:extLst>
              <a:ext uri="{FF2B5EF4-FFF2-40B4-BE49-F238E27FC236}">
                <a16:creationId xmlns:a16="http://schemas.microsoft.com/office/drawing/2014/main" id="{F638B4BD-6C91-BB70-0E2C-8EFF1A3CAD1F}"/>
              </a:ext>
            </a:extLst>
          </p:cNvPr>
          <p:cNvSpPr txBox="1">
            <a:spLocks/>
          </p:cNvSpPr>
          <p:nvPr/>
        </p:nvSpPr>
        <p:spPr>
          <a:xfrm>
            <a:off x="349475" y="314328"/>
            <a:ext cx="11338162"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latin typeface="Arial" panose="020B0604020202020204" pitchFamily="34" charset="0"/>
                <a:cs typeface="Arial" panose="020B0604020202020204" pitchFamily="34" charset="0"/>
              </a:rPr>
              <a:t>For more info, see:</a:t>
            </a:r>
          </a:p>
        </p:txBody>
      </p:sp>
      <p:sp>
        <p:nvSpPr>
          <p:cNvPr id="7" name="TextBox 6">
            <a:extLst>
              <a:ext uri="{FF2B5EF4-FFF2-40B4-BE49-F238E27FC236}">
                <a16:creationId xmlns:a16="http://schemas.microsoft.com/office/drawing/2014/main" id="{A343F475-0088-5555-A3A3-FF96E2445F40}"/>
              </a:ext>
            </a:extLst>
          </p:cNvPr>
          <p:cNvSpPr txBox="1"/>
          <p:nvPr/>
        </p:nvSpPr>
        <p:spPr>
          <a:xfrm>
            <a:off x="349475" y="1760009"/>
            <a:ext cx="11195897"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Oh, J. &amp; Bartos, M. (2025). Flood early warning system with data assimilation enables site-level forecasting of bridge impacts. </a:t>
            </a:r>
            <a:r>
              <a:rPr lang="en-US" sz="2400" i="1" dirty="0" err="1">
                <a:latin typeface="Arial" panose="020B0604020202020204" pitchFamily="34" charset="0"/>
                <a:cs typeface="Arial" panose="020B0604020202020204" pitchFamily="34" charset="0"/>
              </a:rPr>
              <a:t>npj</a:t>
            </a:r>
            <a:r>
              <a:rPr lang="en-US" sz="2400" i="1" dirty="0">
                <a:latin typeface="Arial" panose="020B0604020202020204" pitchFamily="34" charset="0"/>
                <a:cs typeface="Arial" panose="020B0604020202020204" pitchFamily="34" charset="0"/>
              </a:rPr>
              <a:t> Natural Hazards</a:t>
            </a:r>
            <a:r>
              <a:rPr lang="en-US" sz="2400" dirty="0">
                <a:latin typeface="Arial" panose="020B0604020202020204" pitchFamily="34" charset="0"/>
                <a:cs typeface="Arial" panose="020B0604020202020204" pitchFamily="34" charset="0"/>
              </a:rPr>
              <a:t>, 2(1), 64. DOI: 10.1038/s44304-025-00116-0. </a:t>
            </a:r>
          </a:p>
        </p:txBody>
      </p:sp>
      <p:pic>
        <p:nvPicPr>
          <p:cNvPr id="9" name="Picture 8" descr="A newspaper with text on it&#10;&#10;AI-generated content may be incorrect.">
            <a:extLst>
              <a:ext uri="{FF2B5EF4-FFF2-40B4-BE49-F238E27FC236}">
                <a16:creationId xmlns:a16="http://schemas.microsoft.com/office/drawing/2014/main" id="{F80E0CD9-5AD5-2173-FA2E-49F429680B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0706" y="2932236"/>
            <a:ext cx="2731171" cy="3636150"/>
          </a:xfrm>
          <a:prstGeom prst="rect">
            <a:avLst/>
          </a:prstGeom>
        </p:spPr>
      </p:pic>
      <p:pic>
        <p:nvPicPr>
          <p:cNvPr id="11" name="Picture 10" descr="A screenshot of a paper&#10;&#10;AI-generated content may be incorrect.">
            <a:extLst>
              <a:ext uri="{FF2B5EF4-FFF2-40B4-BE49-F238E27FC236}">
                <a16:creationId xmlns:a16="http://schemas.microsoft.com/office/drawing/2014/main" id="{5638141A-9167-8E71-98B5-32B9F6778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9575" y="2813626"/>
            <a:ext cx="2825765" cy="3759276"/>
          </a:xfrm>
          <a:prstGeom prst="rect">
            <a:avLst/>
          </a:prstGeom>
        </p:spPr>
      </p:pic>
    </p:spTree>
    <p:extLst>
      <p:ext uri="{BB962C8B-B14F-4D97-AF65-F5344CB8AC3E}">
        <p14:creationId xmlns:p14="http://schemas.microsoft.com/office/powerpoint/2010/main" val="3115655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009DB-3758-5361-9F01-EBC3B6E93D60}"/>
            </a:ext>
          </a:extLst>
        </p:cNvPr>
        <p:cNvGrpSpPr/>
        <p:nvPr/>
      </p:nvGrpSpPr>
      <p:grpSpPr>
        <a:xfrm>
          <a:off x="0" y="0"/>
          <a:ext cx="0" cy="0"/>
          <a:chOff x="0" y="0"/>
          <a:chExt cx="0" cy="0"/>
        </a:xfrm>
      </p:grpSpPr>
      <p:sp>
        <p:nvSpPr>
          <p:cNvPr id="44" name="Bent Arrow 43">
            <a:extLst>
              <a:ext uri="{FF2B5EF4-FFF2-40B4-BE49-F238E27FC236}">
                <a16:creationId xmlns:a16="http://schemas.microsoft.com/office/drawing/2014/main" id="{F761A61D-6047-CF07-4865-8A1CFBD35636}"/>
              </a:ext>
            </a:extLst>
          </p:cNvPr>
          <p:cNvSpPr/>
          <p:nvPr/>
        </p:nvSpPr>
        <p:spPr>
          <a:xfrm rot="5400000">
            <a:off x="2869096" y="1663151"/>
            <a:ext cx="1020417" cy="1219199"/>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81825F9B-BDD5-F12D-A990-E43B78D86693}"/>
              </a:ext>
            </a:extLst>
          </p:cNvPr>
          <p:cNvGrpSpPr/>
          <p:nvPr/>
        </p:nvGrpSpPr>
        <p:grpSpPr>
          <a:xfrm>
            <a:off x="10685468" y="1232451"/>
            <a:ext cx="888714" cy="827423"/>
            <a:chOff x="4469627" y="3203663"/>
            <a:chExt cx="215281" cy="200434"/>
          </a:xfrm>
        </p:grpSpPr>
        <p:sp>
          <p:nvSpPr>
            <p:cNvPr id="8" name="Application real-time monitoring service">
              <a:extLst>
                <a:ext uri="{FF2B5EF4-FFF2-40B4-BE49-F238E27FC236}">
                  <a16:creationId xmlns:a16="http://schemas.microsoft.com/office/drawing/2014/main" id="{73FF3792-D036-5FE9-E58D-2A79C02C577E}"/>
                </a:ext>
              </a:extLst>
            </p:cNvPr>
            <p:cNvSpPr/>
            <p:nvPr/>
          </p:nvSpPr>
          <p:spPr>
            <a:xfrm>
              <a:off x="4501177" y="3244792"/>
              <a:ext cx="152181" cy="73636"/>
            </a:xfrm>
            <a:custGeom>
              <a:avLst/>
              <a:gdLst/>
              <a:ahLst/>
              <a:cxnLst/>
              <a:rect l="0" t="0" r="0" b="0"/>
              <a:pathLst>
                <a:path w="152181" h="73636">
                  <a:moveTo>
                    <a:pt x="134653" y="0"/>
                  </a:moveTo>
                  <a:cubicBezTo>
                    <a:pt x="124952" y="0"/>
                    <a:pt x="117088" y="7869"/>
                    <a:pt x="117090" y="17577"/>
                  </a:cubicBezTo>
                  <a:cubicBezTo>
                    <a:pt x="117090" y="20505"/>
                    <a:pt x="117816" y="23291"/>
                    <a:pt x="119113" y="25676"/>
                  </a:cubicBezTo>
                  <a:lnTo>
                    <a:pt x="90493" y="53997"/>
                  </a:lnTo>
                  <a:cubicBezTo>
                    <a:pt x="88938" y="53124"/>
                    <a:pt x="87181" y="52675"/>
                    <a:pt x="85398" y="52695"/>
                  </a:cubicBezTo>
                  <a:cubicBezTo>
                    <a:pt x="84239" y="52695"/>
                    <a:pt x="83157" y="52913"/>
                    <a:pt x="82147" y="53239"/>
                  </a:cubicBezTo>
                  <a:lnTo>
                    <a:pt x="70616" y="37434"/>
                  </a:lnTo>
                  <a:cubicBezTo>
                    <a:pt x="70723" y="36818"/>
                    <a:pt x="70723" y="36347"/>
                    <a:pt x="70723" y="35807"/>
                  </a:cubicBezTo>
                  <a:cubicBezTo>
                    <a:pt x="70723" y="30055"/>
                    <a:pt x="66064" y="25391"/>
                    <a:pt x="60316" y="25389"/>
                  </a:cubicBezTo>
                  <a:cubicBezTo>
                    <a:pt x="54559" y="25387"/>
                    <a:pt x="49887" y="30047"/>
                    <a:pt x="49870" y="35807"/>
                  </a:cubicBezTo>
                  <a:lnTo>
                    <a:pt x="49870" y="35987"/>
                  </a:lnTo>
                  <a:lnTo>
                    <a:pt x="33176" y="52225"/>
                  </a:lnTo>
                  <a:lnTo>
                    <a:pt x="19372" y="52225"/>
                  </a:lnTo>
                  <a:cubicBezTo>
                    <a:pt x="17485" y="49115"/>
                    <a:pt x="14118" y="47212"/>
                    <a:pt x="10483" y="47199"/>
                  </a:cubicBezTo>
                  <a:cubicBezTo>
                    <a:pt x="4696" y="47200"/>
                    <a:pt x="0" y="51895"/>
                    <a:pt x="0" y="57687"/>
                  </a:cubicBezTo>
                  <a:cubicBezTo>
                    <a:pt x="0" y="63477"/>
                    <a:pt x="4694" y="68170"/>
                    <a:pt x="10480" y="68174"/>
                  </a:cubicBezTo>
                  <a:cubicBezTo>
                    <a:pt x="14294" y="68160"/>
                    <a:pt x="17804" y="66086"/>
                    <a:pt x="19659" y="62750"/>
                  </a:cubicBezTo>
                  <a:lnTo>
                    <a:pt x="37585" y="62750"/>
                  </a:lnTo>
                  <a:lnTo>
                    <a:pt x="55653" y="45174"/>
                  </a:lnTo>
                  <a:cubicBezTo>
                    <a:pt x="57137" y="45932"/>
                    <a:pt x="58763" y="46330"/>
                    <a:pt x="60426" y="46330"/>
                  </a:cubicBezTo>
                  <a:cubicBezTo>
                    <a:pt x="61616" y="46330"/>
                    <a:pt x="62775" y="46112"/>
                    <a:pt x="63785" y="45714"/>
                  </a:cubicBezTo>
                  <a:lnTo>
                    <a:pt x="75171" y="61411"/>
                  </a:lnTo>
                  <a:cubicBezTo>
                    <a:pt x="75056" y="62008"/>
                    <a:pt x="74995" y="62613"/>
                    <a:pt x="74987" y="63221"/>
                  </a:cubicBezTo>
                  <a:cubicBezTo>
                    <a:pt x="74989" y="68974"/>
                    <a:pt x="79650" y="73636"/>
                    <a:pt x="85398" y="73636"/>
                  </a:cubicBezTo>
                  <a:cubicBezTo>
                    <a:pt x="91043" y="73636"/>
                    <a:pt x="95656" y="69122"/>
                    <a:pt x="95805" y="63473"/>
                  </a:cubicBezTo>
                  <a:lnTo>
                    <a:pt x="126380" y="33128"/>
                  </a:lnTo>
                  <a:cubicBezTo>
                    <a:pt x="131822" y="36023"/>
                    <a:pt x="138383" y="35851"/>
                    <a:pt x="143666" y="32674"/>
                  </a:cubicBezTo>
                  <a:cubicBezTo>
                    <a:pt x="148950" y="29496"/>
                    <a:pt x="152181" y="23779"/>
                    <a:pt x="152181" y="17611"/>
                  </a:cubicBezTo>
                  <a:cubicBezTo>
                    <a:pt x="152181" y="12947"/>
                    <a:pt x="150359" y="8469"/>
                    <a:pt x="147070" y="5164"/>
                  </a:cubicBezTo>
                  <a:cubicBezTo>
                    <a:pt x="143781" y="1860"/>
                    <a:pt x="139313" y="0"/>
                    <a:pt x="134653" y="0"/>
                  </a:cubicBezTo>
                  <a:close/>
                  <a:moveTo>
                    <a:pt x="134905" y="25063"/>
                  </a:moveTo>
                  <a:cubicBezTo>
                    <a:pt x="130803" y="25043"/>
                    <a:pt x="127483" y="21720"/>
                    <a:pt x="127462" y="17615"/>
                  </a:cubicBezTo>
                  <a:cubicBezTo>
                    <a:pt x="127393" y="13489"/>
                    <a:pt x="130786" y="10162"/>
                    <a:pt x="134905" y="10162"/>
                  </a:cubicBezTo>
                  <a:cubicBezTo>
                    <a:pt x="139028" y="10162"/>
                    <a:pt x="142352" y="13527"/>
                    <a:pt x="142352" y="17615"/>
                  </a:cubicBezTo>
                  <a:cubicBezTo>
                    <a:pt x="142354" y="19591"/>
                    <a:pt x="141570" y="21487"/>
                    <a:pt x="140173" y="22885"/>
                  </a:cubicBezTo>
                  <a:cubicBezTo>
                    <a:pt x="138776" y="24282"/>
                    <a:pt x="136881" y="25066"/>
                    <a:pt x="134905" y="25063"/>
                  </a:cubicBezTo>
                  <a:lnTo>
                    <a:pt x="134905" y="25063"/>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Monitor">
              <a:extLst>
                <a:ext uri="{FF2B5EF4-FFF2-40B4-BE49-F238E27FC236}">
                  <a16:creationId xmlns:a16="http://schemas.microsoft.com/office/drawing/2014/main" id="{9F3AFC6C-DEFE-A1AB-6772-463CC0FD21AB}"/>
                </a:ext>
              </a:extLst>
            </p:cNvPr>
            <p:cNvSpPr/>
            <p:nvPr/>
          </p:nvSpPr>
          <p:spPr>
            <a:xfrm>
              <a:off x="4469627" y="3203663"/>
              <a:ext cx="215281" cy="200434"/>
            </a:xfrm>
            <a:custGeom>
              <a:avLst/>
              <a:gdLst/>
              <a:ahLst/>
              <a:cxnLst/>
              <a:rect l="0" t="0" r="0" b="0"/>
              <a:pathLst>
                <a:path w="215281" h="200434">
                  <a:moveTo>
                    <a:pt x="202364" y="0"/>
                  </a:moveTo>
                  <a:lnTo>
                    <a:pt x="11840" y="0"/>
                  </a:lnTo>
                  <a:cubicBezTo>
                    <a:pt x="5382" y="0"/>
                    <a:pt x="0" y="5943"/>
                    <a:pt x="0" y="12426"/>
                  </a:cubicBezTo>
                  <a:lnTo>
                    <a:pt x="0" y="146409"/>
                  </a:lnTo>
                  <a:cubicBezTo>
                    <a:pt x="0" y="152892"/>
                    <a:pt x="5382" y="157214"/>
                    <a:pt x="11840" y="157214"/>
                  </a:cubicBezTo>
                  <a:lnTo>
                    <a:pt x="76963" y="157214"/>
                  </a:lnTo>
                  <a:cubicBezTo>
                    <a:pt x="83959" y="182065"/>
                    <a:pt x="74272" y="187468"/>
                    <a:pt x="33369" y="187468"/>
                  </a:cubicBezTo>
                  <a:lnTo>
                    <a:pt x="33369" y="200434"/>
                  </a:lnTo>
                  <a:lnTo>
                    <a:pt x="86112" y="200434"/>
                  </a:lnTo>
                  <a:lnTo>
                    <a:pt x="124325" y="200434"/>
                  </a:lnTo>
                  <a:lnTo>
                    <a:pt x="182989" y="200434"/>
                  </a:lnTo>
                  <a:lnTo>
                    <a:pt x="182989" y="187468"/>
                  </a:lnTo>
                  <a:cubicBezTo>
                    <a:pt x="141547" y="187468"/>
                    <a:pt x="128630" y="182065"/>
                    <a:pt x="135627" y="157214"/>
                  </a:cubicBezTo>
                  <a:lnTo>
                    <a:pt x="202364" y="157214"/>
                  </a:lnTo>
                  <a:cubicBezTo>
                    <a:pt x="208822" y="157214"/>
                    <a:pt x="215281" y="152892"/>
                    <a:pt x="215281" y="146409"/>
                  </a:cubicBezTo>
                  <a:lnTo>
                    <a:pt x="215281" y="12426"/>
                  </a:lnTo>
                  <a:cubicBezTo>
                    <a:pt x="215281" y="5943"/>
                    <a:pt x="208822" y="0"/>
                    <a:pt x="202364" y="0"/>
                  </a:cubicBezTo>
                  <a:close/>
                  <a:moveTo>
                    <a:pt x="199135" y="16208"/>
                  </a:moveTo>
                  <a:lnTo>
                    <a:pt x="199135" y="140466"/>
                  </a:lnTo>
                  <a:lnTo>
                    <a:pt x="16146" y="140466"/>
                  </a:lnTo>
                  <a:lnTo>
                    <a:pt x="16146" y="16208"/>
                  </a:lnTo>
                  <a:lnTo>
                    <a:pt x="199135" y="16208"/>
                  </a:lnTo>
                  <a:close/>
                </a:path>
              </a:pathLst>
            </a:custGeom>
            <a:solidFill>
              <a:srgbClr val="7030A0"/>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pic>
        <p:nvPicPr>
          <p:cNvPr id="11" name="Picture 2" descr="Non-contact flow meter - RQ-30 - SOMMER Messtechnik GmbH - radar / for  water / 4-20 mA">
            <a:extLst>
              <a:ext uri="{FF2B5EF4-FFF2-40B4-BE49-F238E27FC236}">
                <a16:creationId xmlns:a16="http://schemas.microsoft.com/office/drawing/2014/main" id="{360CDEE7-B6FD-476C-0668-43AD2404DCC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4358" y="4558748"/>
            <a:ext cx="1093533" cy="10935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E2A26CD8-F2A4-B13F-9D50-5D072FE0E0C9}"/>
              </a:ext>
            </a:extLst>
          </p:cNvPr>
          <p:cNvSpPr/>
          <p:nvPr/>
        </p:nvSpPr>
        <p:spPr>
          <a:xfrm>
            <a:off x="477079" y="2676939"/>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sp>
        <p:nvSpPr>
          <p:cNvPr id="13" name="TextBox 12">
            <a:extLst>
              <a:ext uri="{FF2B5EF4-FFF2-40B4-BE49-F238E27FC236}">
                <a16:creationId xmlns:a16="http://schemas.microsoft.com/office/drawing/2014/main" id="{6257F5CE-ECC2-6940-94E5-A095BE8899FC}"/>
              </a:ext>
            </a:extLst>
          </p:cNvPr>
          <p:cNvSpPr txBox="1"/>
          <p:nvPr/>
        </p:nvSpPr>
        <p:spPr>
          <a:xfrm>
            <a:off x="10442713" y="2213111"/>
            <a:ext cx="1484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Visualization</a:t>
            </a:r>
          </a:p>
        </p:txBody>
      </p:sp>
      <p:sp>
        <p:nvSpPr>
          <p:cNvPr id="14" name="Rectangle 13">
            <a:extLst>
              <a:ext uri="{FF2B5EF4-FFF2-40B4-BE49-F238E27FC236}">
                <a16:creationId xmlns:a16="http://schemas.microsoft.com/office/drawing/2014/main" id="{E3C42FE0-9828-D48C-6BF7-C65FE051A7FB}"/>
              </a:ext>
            </a:extLst>
          </p:cNvPr>
          <p:cNvSpPr/>
          <p:nvPr/>
        </p:nvSpPr>
        <p:spPr>
          <a:xfrm>
            <a:off x="351182" y="571831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Stream gage network</a:t>
            </a:r>
          </a:p>
        </p:txBody>
      </p:sp>
      <p:sp>
        <p:nvSpPr>
          <p:cNvPr id="15" name="Rectangle 14">
            <a:extLst>
              <a:ext uri="{FF2B5EF4-FFF2-40B4-BE49-F238E27FC236}">
                <a16:creationId xmlns:a16="http://schemas.microsoft.com/office/drawing/2014/main" id="{50EAFCCC-83DC-0A0B-02F8-8290547400F0}"/>
              </a:ext>
            </a:extLst>
          </p:cNvPr>
          <p:cNvSpPr/>
          <p:nvPr/>
        </p:nvSpPr>
        <p:spPr>
          <a:xfrm>
            <a:off x="2769703" y="980661"/>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Modeled discharges</a:t>
            </a:r>
          </a:p>
        </p:txBody>
      </p:sp>
      <p:sp>
        <p:nvSpPr>
          <p:cNvPr id="22" name="Rectangle 21">
            <a:extLst>
              <a:ext uri="{FF2B5EF4-FFF2-40B4-BE49-F238E27FC236}">
                <a16:creationId xmlns:a16="http://schemas.microsoft.com/office/drawing/2014/main" id="{BA5D799B-4B39-BCFA-D224-9B909ED03396}"/>
              </a:ext>
            </a:extLst>
          </p:cNvPr>
          <p:cNvSpPr/>
          <p:nvPr/>
        </p:nvSpPr>
        <p:spPr>
          <a:xfrm>
            <a:off x="2259494" y="5466523"/>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measurements</a:t>
            </a:r>
          </a:p>
        </p:txBody>
      </p:sp>
      <p:pic>
        <p:nvPicPr>
          <p:cNvPr id="23" name="Picture 22">
            <a:extLst>
              <a:ext uri="{FF2B5EF4-FFF2-40B4-BE49-F238E27FC236}">
                <a16:creationId xmlns:a16="http://schemas.microsoft.com/office/drawing/2014/main" id="{BA1CC02E-489D-8A2E-82BE-BB8E66D76CB2}"/>
              </a:ext>
            </a:extLst>
          </p:cNvPr>
          <p:cNvPicPr>
            <a:picLocks noChangeAspect="1"/>
          </p:cNvPicPr>
          <p:nvPr/>
        </p:nvPicPr>
        <p:blipFill>
          <a:blip r:embed="rId3">
            <a:clrChange>
              <a:clrFrom>
                <a:srgbClr val="4D4D4D"/>
              </a:clrFrom>
              <a:clrTo>
                <a:srgbClr val="4D4D4D">
                  <a:alpha val="0"/>
                </a:srgbClr>
              </a:clrTo>
            </a:clrChange>
          </a:blip>
          <a:stretch>
            <a:fillRect/>
          </a:stretch>
        </p:blipFill>
        <p:spPr>
          <a:xfrm>
            <a:off x="248596" y="1179698"/>
            <a:ext cx="2552396" cy="1444232"/>
          </a:xfrm>
          <a:prstGeom prst="rect">
            <a:avLst/>
          </a:prstGeom>
        </p:spPr>
      </p:pic>
      <p:grpSp>
        <p:nvGrpSpPr>
          <p:cNvPr id="27" name="Group 26">
            <a:extLst>
              <a:ext uri="{FF2B5EF4-FFF2-40B4-BE49-F238E27FC236}">
                <a16:creationId xmlns:a16="http://schemas.microsoft.com/office/drawing/2014/main" id="{3A723080-6DCB-03D3-0AE4-23FD712E209E}"/>
              </a:ext>
            </a:extLst>
          </p:cNvPr>
          <p:cNvGrpSpPr/>
          <p:nvPr/>
        </p:nvGrpSpPr>
        <p:grpSpPr>
          <a:xfrm>
            <a:off x="5817704" y="1179443"/>
            <a:ext cx="2676939" cy="4810540"/>
            <a:chOff x="5274365" y="410817"/>
            <a:chExt cx="2676939" cy="4810540"/>
          </a:xfrm>
        </p:grpSpPr>
        <p:sp>
          <p:nvSpPr>
            <p:cNvPr id="16" name="Rectangle 15">
              <a:extLst>
                <a:ext uri="{FF2B5EF4-FFF2-40B4-BE49-F238E27FC236}">
                  <a16:creationId xmlns:a16="http://schemas.microsoft.com/office/drawing/2014/main" id="{8F194FCE-818B-AACB-A1F8-826412F0DD2B}"/>
                </a:ext>
              </a:extLst>
            </p:cNvPr>
            <p:cNvSpPr/>
            <p:nvPr/>
          </p:nvSpPr>
          <p:spPr>
            <a:xfrm>
              <a:off x="5652052" y="1981200"/>
              <a:ext cx="1888434"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Inundation geometries</a:t>
              </a:r>
            </a:p>
          </p:txBody>
        </p:sp>
        <p:grpSp>
          <p:nvGrpSpPr>
            <p:cNvPr id="17" name="Group 16">
              <a:extLst>
                <a:ext uri="{FF2B5EF4-FFF2-40B4-BE49-F238E27FC236}">
                  <a16:creationId xmlns:a16="http://schemas.microsoft.com/office/drawing/2014/main" id="{68190467-12B2-FFC0-50EE-13B8180706FB}"/>
                </a:ext>
              </a:extLst>
            </p:cNvPr>
            <p:cNvGrpSpPr/>
            <p:nvPr/>
          </p:nvGrpSpPr>
          <p:grpSpPr>
            <a:xfrm>
              <a:off x="5846972" y="731414"/>
              <a:ext cx="1521237" cy="1237914"/>
              <a:chOff x="685800" y="742950"/>
              <a:chExt cx="2875172" cy="3406486"/>
            </a:xfrm>
          </p:grpSpPr>
          <p:pic>
            <p:nvPicPr>
              <p:cNvPr id="18" name="Picture 17">
                <a:extLst>
                  <a:ext uri="{FF2B5EF4-FFF2-40B4-BE49-F238E27FC236}">
                    <a16:creationId xmlns:a16="http://schemas.microsoft.com/office/drawing/2014/main" id="{994E381E-4761-27C5-ADC5-62B532C9C7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0862" y="2293913"/>
                <a:ext cx="2590110" cy="1855523"/>
              </a:xfrm>
              <a:prstGeom prst="rect">
                <a:avLst/>
              </a:prstGeom>
              <a:ln w="28575">
                <a:solidFill>
                  <a:schemeClr val="tx1"/>
                </a:solidFill>
              </a:ln>
              <a:scene3d>
                <a:camera prst="isometricTopUp"/>
                <a:lightRig rig="threePt" dir="t"/>
              </a:scene3d>
            </p:spPr>
          </p:pic>
          <p:pic>
            <p:nvPicPr>
              <p:cNvPr id="19" name="Picture 18">
                <a:extLst>
                  <a:ext uri="{FF2B5EF4-FFF2-40B4-BE49-F238E27FC236}">
                    <a16:creationId xmlns:a16="http://schemas.microsoft.com/office/drawing/2014/main" id="{48E52588-2E2F-E789-EDA8-88C944CFE9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 y="1787236"/>
                <a:ext cx="2590111" cy="1850821"/>
              </a:xfrm>
              <a:prstGeom prst="rect">
                <a:avLst/>
              </a:prstGeom>
              <a:ln w="28575">
                <a:solidFill>
                  <a:schemeClr val="tx1"/>
                </a:solidFill>
              </a:ln>
              <a:scene3d>
                <a:camera prst="isometricTopUp"/>
                <a:lightRig rig="threePt" dir="t"/>
              </a:scene3d>
            </p:spPr>
          </p:pic>
          <p:pic>
            <p:nvPicPr>
              <p:cNvPr id="20" name="Picture 19">
                <a:extLst>
                  <a:ext uri="{FF2B5EF4-FFF2-40B4-BE49-F238E27FC236}">
                    <a16:creationId xmlns:a16="http://schemas.microsoft.com/office/drawing/2014/main" id="{B0FCC8FF-FDEC-795E-8FE0-657C57333A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489" y="1250117"/>
                <a:ext cx="2590111" cy="1855033"/>
              </a:xfrm>
              <a:prstGeom prst="rect">
                <a:avLst/>
              </a:prstGeom>
              <a:ln w="28575">
                <a:solidFill>
                  <a:schemeClr val="tx1"/>
                </a:solidFill>
              </a:ln>
              <a:scene3d>
                <a:camera prst="isometricTopUp"/>
                <a:lightRig rig="threePt" dir="t"/>
              </a:scene3d>
            </p:spPr>
          </p:pic>
          <p:pic>
            <p:nvPicPr>
              <p:cNvPr id="21" name="Picture 20">
                <a:extLst>
                  <a:ext uri="{FF2B5EF4-FFF2-40B4-BE49-F238E27FC236}">
                    <a16:creationId xmlns:a16="http://schemas.microsoft.com/office/drawing/2014/main" id="{B0E8B1EC-1451-2CFD-A1FF-724D2CAA72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5800" y="742950"/>
                <a:ext cx="2590800" cy="1855033"/>
              </a:xfrm>
              <a:prstGeom prst="rect">
                <a:avLst/>
              </a:prstGeom>
              <a:ln w="28575">
                <a:solidFill>
                  <a:schemeClr val="tx1"/>
                </a:solidFill>
              </a:ln>
              <a:scene3d>
                <a:camera prst="isometricTopUp"/>
                <a:lightRig rig="threePt" dir="t"/>
              </a:scene3d>
            </p:spPr>
          </p:pic>
        </p:grpSp>
        <p:pic>
          <p:nvPicPr>
            <p:cNvPr id="24" name="Picture 23">
              <a:extLst>
                <a:ext uri="{FF2B5EF4-FFF2-40B4-BE49-F238E27FC236}">
                  <a16:creationId xmlns:a16="http://schemas.microsoft.com/office/drawing/2014/main" id="{73165E76-5D1A-6998-A0E3-878A28474842}"/>
                </a:ext>
              </a:extLst>
            </p:cNvPr>
            <p:cNvPicPr>
              <a:picLocks noChangeAspect="1"/>
            </p:cNvPicPr>
            <p:nvPr/>
          </p:nvPicPr>
          <p:blipFill>
            <a:blip r:embed="rId8"/>
            <a:stretch>
              <a:fillRect/>
            </a:stretch>
          </p:blipFill>
          <p:spPr>
            <a:xfrm>
              <a:off x="5678805" y="3034748"/>
              <a:ext cx="1879131" cy="1303088"/>
            </a:xfrm>
            <a:prstGeom prst="rect">
              <a:avLst/>
            </a:prstGeom>
          </p:spPr>
        </p:pic>
        <p:sp>
          <p:nvSpPr>
            <p:cNvPr id="25" name="Rectangle 24">
              <a:extLst>
                <a:ext uri="{FF2B5EF4-FFF2-40B4-BE49-F238E27FC236}">
                  <a16:creationId xmlns:a16="http://schemas.microsoft.com/office/drawing/2014/main" id="{F497C87E-4583-C539-A47F-E490190AC02C}"/>
                </a:ext>
              </a:extLst>
            </p:cNvPr>
            <p:cNvSpPr/>
            <p:nvPr/>
          </p:nvSpPr>
          <p:spPr>
            <a:xfrm>
              <a:off x="5512904" y="4346712"/>
              <a:ext cx="2292626"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Bridge and roadway geometries</a:t>
              </a:r>
            </a:p>
          </p:txBody>
        </p:sp>
        <p:sp>
          <p:nvSpPr>
            <p:cNvPr id="26" name="Rounded Rectangle 25">
              <a:extLst>
                <a:ext uri="{FF2B5EF4-FFF2-40B4-BE49-F238E27FC236}">
                  <a16:creationId xmlns:a16="http://schemas.microsoft.com/office/drawing/2014/main" id="{60B06190-4934-1ED1-4EF2-2892C2324659}"/>
                </a:ext>
              </a:extLst>
            </p:cNvPr>
            <p:cNvSpPr/>
            <p:nvPr/>
          </p:nvSpPr>
          <p:spPr>
            <a:xfrm>
              <a:off x="5274365" y="410817"/>
              <a:ext cx="2676939" cy="4810540"/>
            </a:xfrm>
            <a:prstGeom prst="round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8" name="谷歌软件Prediction API">
            <a:extLst>
              <a:ext uri="{FF2B5EF4-FFF2-40B4-BE49-F238E27FC236}">
                <a16:creationId xmlns:a16="http://schemas.microsoft.com/office/drawing/2014/main" id="{8D52AEA3-E721-3C1F-334E-2580446A67C3}"/>
              </a:ext>
            </a:extLst>
          </p:cNvPr>
          <p:cNvGrpSpPr/>
          <p:nvPr/>
        </p:nvGrpSpPr>
        <p:grpSpPr>
          <a:xfrm>
            <a:off x="10645139" y="2914281"/>
            <a:ext cx="1003521" cy="903166"/>
            <a:chOff x="5920890" y="3894115"/>
            <a:chExt cx="222223" cy="200000"/>
          </a:xfrm>
        </p:grpSpPr>
        <p:sp>
          <p:nvSpPr>
            <p:cNvPr id="29" name="Freeform 28">
              <a:extLst>
                <a:ext uri="{FF2B5EF4-FFF2-40B4-BE49-F238E27FC236}">
                  <a16:creationId xmlns:a16="http://schemas.microsoft.com/office/drawing/2014/main" id="{18D3EB1D-EBF1-A9A9-E52E-5318678D9510}"/>
                </a:ext>
              </a:extLst>
            </p:cNvPr>
            <p:cNvSpPr/>
            <p:nvPr/>
          </p:nvSpPr>
          <p:spPr>
            <a:xfrm>
              <a:off x="5920890" y="3894115"/>
              <a:ext cx="222223" cy="200000"/>
            </a:xfrm>
            <a:custGeom>
              <a:avLst/>
              <a:gdLst/>
              <a:ahLst/>
              <a:cxnLst/>
              <a:rect l="0" t="0" r="0" b="0"/>
              <a:pathLst>
                <a:path w="222223" h="200000">
                  <a:moveTo>
                    <a:pt x="219554" y="89751"/>
                  </a:moveTo>
                  <a:lnTo>
                    <a:pt x="173896" y="10223"/>
                  </a:lnTo>
                  <a:cubicBezTo>
                    <a:pt x="170402" y="4018"/>
                    <a:pt x="163890" y="0"/>
                    <a:pt x="156778" y="0"/>
                  </a:cubicBezTo>
                  <a:lnTo>
                    <a:pt x="65444" y="0"/>
                  </a:lnTo>
                  <a:cubicBezTo>
                    <a:pt x="58331" y="0"/>
                    <a:pt x="51817" y="4016"/>
                    <a:pt x="48326" y="10223"/>
                  </a:cubicBezTo>
                  <a:lnTo>
                    <a:pt x="2650" y="89542"/>
                  </a:lnTo>
                  <a:cubicBezTo>
                    <a:pt x="-883" y="95700"/>
                    <a:pt x="-883" y="103275"/>
                    <a:pt x="2650" y="109433"/>
                  </a:cubicBezTo>
                  <a:lnTo>
                    <a:pt x="48308" y="189412"/>
                  </a:lnTo>
                  <a:cubicBezTo>
                    <a:pt x="51764" y="195705"/>
                    <a:pt x="58261" y="199724"/>
                    <a:pt x="65427" y="200000"/>
                  </a:cubicBezTo>
                  <a:lnTo>
                    <a:pt x="156761" y="200000"/>
                  </a:lnTo>
                  <a:cubicBezTo>
                    <a:pt x="163926" y="199754"/>
                    <a:pt x="170434" y="195752"/>
                    <a:pt x="173896" y="189464"/>
                  </a:cubicBezTo>
                  <a:lnTo>
                    <a:pt x="219554" y="109937"/>
                  </a:lnTo>
                  <a:cubicBezTo>
                    <a:pt x="223111" y="103680"/>
                    <a:pt x="223111" y="96008"/>
                    <a:pt x="219554" y="89751"/>
                  </a:cubicBezTo>
                  <a:close/>
                </a:path>
              </a:pathLst>
            </a:custGeom>
            <a:solidFill>
              <a:schemeClr val="accent2"/>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30" name="Group 29">
              <a:extLst>
                <a:ext uri="{FF2B5EF4-FFF2-40B4-BE49-F238E27FC236}">
                  <a16:creationId xmlns:a16="http://schemas.microsoft.com/office/drawing/2014/main" id="{6602F301-774F-6230-6792-57338D0D29F6}"/>
                </a:ext>
              </a:extLst>
            </p:cNvPr>
            <p:cNvGrpSpPr/>
            <p:nvPr/>
          </p:nvGrpSpPr>
          <p:grpSpPr>
            <a:xfrm>
              <a:off x="5985760" y="3944137"/>
              <a:ext cx="156107" cy="149927"/>
              <a:chOff x="5985760" y="3944137"/>
              <a:chExt cx="156107" cy="149927"/>
            </a:xfrm>
          </p:grpSpPr>
          <p:sp>
            <p:nvSpPr>
              <p:cNvPr id="36" name="Freeform 35">
                <a:extLst>
                  <a:ext uri="{FF2B5EF4-FFF2-40B4-BE49-F238E27FC236}">
                    <a16:creationId xmlns:a16="http://schemas.microsoft.com/office/drawing/2014/main" id="{F507574B-E0F3-6E3F-37F2-B55D9FA24A5F}"/>
                  </a:ext>
                </a:extLst>
              </p:cNvPr>
              <p:cNvSpPr/>
              <p:nvPr/>
            </p:nvSpPr>
            <p:spPr>
              <a:xfrm>
                <a:off x="6057998" y="3978459"/>
                <a:ext cx="65814" cy="64714"/>
              </a:xfrm>
              <a:custGeom>
                <a:avLst/>
                <a:gdLst/>
                <a:ahLst/>
                <a:cxnLst/>
                <a:rect l="0" t="0" r="0" b="0"/>
                <a:pathLst>
                  <a:path w="65814" h="64714">
                    <a:moveTo>
                      <a:pt x="11389" y="0"/>
                    </a:moveTo>
                    <a:lnTo>
                      <a:pt x="0" y="4677"/>
                    </a:lnTo>
                    <a:lnTo>
                      <a:pt x="59946" y="64714"/>
                    </a:lnTo>
                    <a:lnTo>
                      <a:pt x="65814" y="54508"/>
                    </a:lnTo>
                    <a:lnTo>
                      <a:pt x="11389"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7" name="Freeform 36">
                <a:extLst>
                  <a:ext uri="{FF2B5EF4-FFF2-40B4-BE49-F238E27FC236}">
                    <a16:creationId xmlns:a16="http://schemas.microsoft.com/office/drawing/2014/main" id="{A539AA9D-7562-9F67-8486-D30641A352BE}"/>
                  </a:ext>
                </a:extLst>
              </p:cNvPr>
              <p:cNvSpPr/>
              <p:nvPr/>
            </p:nvSpPr>
            <p:spPr>
              <a:xfrm>
                <a:off x="6048970" y="3993829"/>
                <a:ext cx="65936" cy="64853"/>
              </a:xfrm>
              <a:custGeom>
                <a:avLst/>
                <a:gdLst/>
                <a:ahLst/>
                <a:cxnLst/>
                <a:rect l="0" t="0" r="0" b="0"/>
                <a:pathLst>
                  <a:path w="65936" h="64853">
                    <a:moveTo>
                      <a:pt x="60085" y="64853"/>
                    </a:moveTo>
                    <a:lnTo>
                      <a:pt x="65936" y="54647"/>
                    </a:lnTo>
                    <a:lnTo>
                      <a:pt x="11389" y="0"/>
                    </a:lnTo>
                    <a:lnTo>
                      <a:pt x="0" y="4677"/>
                    </a:lnTo>
                    <a:lnTo>
                      <a:pt x="60085" y="64853"/>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8" name="Freeform 37">
                <a:extLst>
                  <a:ext uri="{FF2B5EF4-FFF2-40B4-BE49-F238E27FC236}">
                    <a16:creationId xmlns:a16="http://schemas.microsoft.com/office/drawing/2014/main" id="{FD64E276-B1ED-5C63-8B6E-8CDCB0BA6F58}"/>
                  </a:ext>
                </a:extLst>
              </p:cNvPr>
              <p:cNvSpPr/>
              <p:nvPr/>
            </p:nvSpPr>
            <p:spPr>
              <a:xfrm>
                <a:off x="6065203" y="3944137"/>
                <a:ext cx="76665" cy="83544"/>
              </a:xfrm>
              <a:custGeom>
                <a:avLst/>
                <a:gdLst/>
                <a:ahLst/>
                <a:cxnLst/>
                <a:rect l="0" t="0" r="0" b="0"/>
                <a:pathLst>
                  <a:path w="76665" h="83544">
                    <a:moveTo>
                      <a:pt x="20034" y="0"/>
                    </a:moveTo>
                    <a:lnTo>
                      <a:pt x="0" y="11354"/>
                    </a:lnTo>
                    <a:lnTo>
                      <a:pt x="7517" y="18882"/>
                    </a:lnTo>
                    <a:lnTo>
                      <a:pt x="1823" y="23629"/>
                    </a:lnTo>
                    <a:lnTo>
                      <a:pt x="61648" y="83544"/>
                    </a:lnTo>
                    <a:lnTo>
                      <a:pt x="75241" y="59863"/>
                    </a:lnTo>
                    <a:cubicBezTo>
                      <a:pt x="75808" y="58858"/>
                      <a:pt x="76284" y="57805"/>
                      <a:pt x="76665" y="56716"/>
                    </a:cubicBezTo>
                    <a:lnTo>
                      <a:pt x="20034" y="0"/>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9" name="Freeform 38">
                <a:extLst>
                  <a:ext uri="{FF2B5EF4-FFF2-40B4-BE49-F238E27FC236}">
                    <a16:creationId xmlns:a16="http://schemas.microsoft.com/office/drawing/2014/main" id="{C7042868-07D4-3FA4-571D-A54C167F1372}"/>
                  </a:ext>
                </a:extLst>
              </p:cNvPr>
              <p:cNvSpPr/>
              <p:nvPr/>
            </p:nvSpPr>
            <p:spPr>
              <a:xfrm>
                <a:off x="5985760" y="3976477"/>
                <a:ext cx="120257" cy="117587"/>
              </a:xfrm>
              <a:custGeom>
                <a:avLst/>
                <a:gdLst/>
                <a:ahLst/>
                <a:cxnLst/>
                <a:rect l="0" t="0" r="0" b="0"/>
                <a:pathLst>
                  <a:path w="120257" h="117587">
                    <a:moveTo>
                      <a:pt x="69443" y="117587"/>
                    </a:moveTo>
                    <a:lnTo>
                      <a:pt x="91890" y="117587"/>
                    </a:lnTo>
                    <a:cubicBezTo>
                      <a:pt x="99055" y="117341"/>
                      <a:pt x="105563" y="113339"/>
                      <a:pt x="109025" y="107051"/>
                    </a:cubicBezTo>
                    <a:lnTo>
                      <a:pt x="120257" y="87473"/>
                    </a:lnTo>
                    <a:lnTo>
                      <a:pt x="63748" y="30862"/>
                    </a:lnTo>
                    <a:lnTo>
                      <a:pt x="55884" y="41728"/>
                    </a:lnTo>
                    <a:lnTo>
                      <a:pt x="32568" y="0"/>
                    </a:lnTo>
                    <a:lnTo>
                      <a:pt x="0" y="48040"/>
                    </a:lnTo>
                    <a:lnTo>
                      <a:pt x="69443" y="117587"/>
                    </a:lnTo>
                    <a:close/>
                  </a:path>
                </a:pathLst>
              </a:custGeom>
              <a:solidFill>
                <a:schemeClr val="accent2">
                  <a:lumMod val="75000"/>
                </a:schemeClr>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31" name="Freeform 30">
              <a:extLst>
                <a:ext uri="{FF2B5EF4-FFF2-40B4-BE49-F238E27FC236}">
                  <a16:creationId xmlns:a16="http://schemas.microsoft.com/office/drawing/2014/main" id="{AEFBB8CD-9F5B-16CE-43F0-1A32279AB503}"/>
                </a:ext>
              </a:extLst>
            </p:cNvPr>
            <p:cNvSpPr/>
            <p:nvPr/>
          </p:nvSpPr>
          <p:spPr>
            <a:xfrm>
              <a:off x="5990274" y="3968478"/>
              <a:ext cx="54860" cy="50561"/>
            </a:xfrm>
            <a:custGeom>
              <a:avLst/>
              <a:gdLst/>
              <a:ahLst/>
              <a:cxnLst/>
              <a:rect l="0" t="0" r="0" b="0"/>
              <a:pathLst>
                <a:path w="54860" h="50561">
                  <a:moveTo>
                    <a:pt x="6389" y="50561"/>
                  </a:moveTo>
                  <a:lnTo>
                    <a:pt x="0" y="46736"/>
                  </a:lnTo>
                  <a:lnTo>
                    <a:pt x="27985" y="0"/>
                  </a:lnTo>
                  <a:lnTo>
                    <a:pt x="54860" y="45432"/>
                  </a:lnTo>
                  <a:lnTo>
                    <a:pt x="48454" y="49239"/>
                  </a:lnTo>
                  <a:lnTo>
                    <a:pt x="27951" y="14570"/>
                  </a:lnTo>
                  <a:lnTo>
                    <a:pt x="6389" y="5056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Freeform 31">
              <a:extLst>
                <a:ext uri="{FF2B5EF4-FFF2-40B4-BE49-F238E27FC236}">
                  <a16:creationId xmlns:a16="http://schemas.microsoft.com/office/drawing/2014/main" id="{2C95DA1F-5D4B-5BAF-9398-502A4250C6A3}"/>
                </a:ext>
              </a:extLst>
            </p:cNvPr>
            <p:cNvSpPr/>
            <p:nvPr/>
          </p:nvSpPr>
          <p:spPr>
            <a:xfrm>
              <a:off x="6030447" y="4004121"/>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Freeform 32">
              <a:extLst>
                <a:ext uri="{FF2B5EF4-FFF2-40B4-BE49-F238E27FC236}">
                  <a16:creationId xmlns:a16="http://schemas.microsoft.com/office/drawing/2014/main" id="{44BC1107-FCC4-D3CF-D8A5-A993BD7674A1}"/>
                </a:ext>
              </a:extLst>
            </p:cNvPr>
            <p:cNvSpPr/>
            <p:nvPr/>
          </p:nvSpPr>
          <p:spPr>
            <a:xfrm>
              <a:off x="5982549" y="4005425"/>
              <a:ext cx="22395" cy="22429"/>
            </a:xfrm>
            <a:custGeom>
              <a:avLst/>
              <a:gdLst/>
              <a:ahLst/>
              <a:cxnLst/>
              <a:rect l="0" t="0" r="0" b="0"/>
              <a:pathLst>
                <a:path w="22395" h="22429">
                  <a:moveTo>
                    <a:pt x="22395" y="11215"/>
                  </a:moveTo>
                  <a:cubicBezTo>
                    <a:pt x="22395" y="17408"/>
                    <a:pt x="17382" y="22429"/>
                    <a:pt x="11198" y="22429"/>
                  </a:cubicBezTo>
                  <a:cubicBezTo>
                    <a:pt x="5013" y="22429"/>
                    <a:pt x="0" y="17408"/>
                    <a:pt x="0" y="11215"/>
                  </a:cubicBezTo>
                  <a:cubicBezTo>
                    <a:pt x="0" y="5021"/>
                    <a:pt x="5013" y="0"/>
                    <a:pt x="11198" y="0"/>
                  </a:cubicBezTo>
                  <a:cubicBezTo>
                    <a:pt x="17382" y="0"/>
                    <a:pt x="22395" y="5021"/>
                    <a:pt x="22395" y="11215"/>
                  </a:cubicBez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4" name="Freeform 33">
              <a:extLst>
                <a:ext uri="{FF2B5EF4-FFF2-40B4-BE49-F238E27FC236}">
                  <a16:creationId xmlns:a16="http://schemas.microsoft.com/office/drawing/2014/main" id="{455E466C-C105-686F-6C6B-1A7DB3589739}"/>
                </a:ext>
              </a:extLst>
            </p:cNvPr>
            <p:cNvSpPr/>
            <p:nvPr/>
          </p:nvSpPr>
          <p:spPr>
            <a:xfrm>
              <a:off x="6048970" y="3959316"/>
              <a:ext cx="29374" cy="42980"/>
            </a:xfrm>
            <a:custGeom>
              <a:avLst/>
              <a:gdLst/>
              <a:ahLst/>
              <a:cxnLst/>
              <a:rect l="0" t="0" r="0" b="0"/>
              <a:pathLst>
                <a:path w="29374" h="42980">
                  <a:moveTo>
                    <a:pt x="6423" y="42980"/>
                  </a:moveTo>
                  <a:lnTo>
                    <a:pt x="0" y="39190"/>
                  </a:lnTo>
                  <a:lnTo>
                    <a:pt x="4965" y="30740"/>
                  </a:lnTo>
                  <a:lnTo>
                    <a:pt x="11389" y="34530"/>
                  </a:lnTo>
                  <a:lnTo>
                    <a:pt x="6423" y="42980"/>
                  </a:lnTo>
                  <a:close/>
                </a:path>
                <a:path w="29374" h="42980">
                  <a:moveTo>
                    <a:pt x="15451" y="27610"/>
                  </a:moveTo>
                  <a:lnTo>
                    <a:pt x="9062" y="23820"/>
                  </a:lnTo>
                  <a:lnTo>
                    <a:pt x="14027" y="15370"/>
                  </a:lnTo>
                  <a:lnTo>
                    <a:pt x="20416" y="19125"/>
                  </a:lnTo>
                  <a:lnTo>
                    <a:pt x="15451" y="27610"/>
                  </a:lnTo>
                  <a:close/>
                </a:path>
                <a:path w="29374" h="42980">
                  <a:moveTo>
                    <a:pt x="24479" y="12171"/>
                  </a:moveTo>
                  <a:lnTo>
                    <a:pt x="18055" y="8380"/>
                  </a:lnTo>
                  <a:lnTo>
                    <a:pt x="22951" y="0"/>
                  </a:lnTo>
                  <a:lnTo>
                    <a:pt x="29374" y="3790"/>
                  </a:lnTo>
                  <a:lnTo>
                    <a:pt x="24479" y="12171"/>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Freeform 34">
              <a:extLst>
                <a:ext uri="{FF2B5EF4-FFF2-40B4-BE49-F238E27FC236}">
                  <a16:creationId xmlns:a16="http://schemas.microsoft.com/office/drawing/2014/main" id="{5EC551D3-54B0-C8D8-4101-54D43845E3EA}"/>
                </a:ext>
              </a:extLst>
            </p:cNvPr>
            <p:cNvSpPr/>
            <p:nvPr/>
          </p:nvSpPr>
          <p:spPr>
            <a:xfrm>
              <a:off x="6065203" y="3944137"/>
              <a:ext cx="20034" cy="23055"/>
            </a:xfrm>
            <a:custGeom>
              <a:avLst/>
              <a:gdLst/>
              <a:ahLst/>
              <a:cxnLst/>
              <a:rect l="0" t="0" r="0" b="0"/>
              <a:pathLst>
                <a:path w="20034" h="23055">
                  <a:moveTo>
                    <a:pt x="19843" y="23055"/>
                  </a:moveTo>
                  <a:lnTo>
                    <a:pt x="20034" y="0"/>
                  </a:lnTo>
                  <a:lnTo>
                    <a:pt x="0" y="11354"/>
                  </a:lnTo>
                  <a:lnTo>
                    <a:pt x="19843" y="23055"/>
                  </a:lnTo>
                  <a:close/>
                </a:path>
              </a:pathLst>
            </a:custGeom>
            <a:solidFill>
              <a:srgbClr val="FFFFFF"/>
            </a:solidFill>
            <a:ln w="5000" cap="flat">
              <a:noFill/>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A8E0D48A-4C39-3EFA-A298-41B7D94B8FCA}"/>
              </a:ext>
            </a:extLst>
          </p:cNvPr>
          <p:cNvSpPr txBox="1"/>
          <p:nvPr/>
        </p:nvSpPr>
        <p:spPr>
          <a:xfrm>
            <a:off x="10601740" y="3823252"/>
            <a:ext cx="11264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Web services</a:t>
            </a:r>
          </a:p>
        </p:txBody>
      </p:sp>
      <p:sp>
        <p:nvSpPr>
          <p:cNvPr id="43" name="Rectangle 42">
            <a:extLst>
              <a:ext uri="{FF2B5EF4-FFF2-40B4-BE49-F238E27FC236}">
                <a16:creationId xmlns:a16="http://schemas.microsoft.com/office/drawing/2014/main" id="{365D879A-5C4E-83FD-05F5-96EBDBFAA5CB}"/>
              </a:ext>
            </a:extLst>
          </p:cNvPr>
          <p:cNvSpPr/>
          <p:nvPr/>
        </p:nvSpPr>
        <p:spPr>
          <a:xfrm>
            <a:off x="8647042" y="2378765"/>
            <a:ext cx="135835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Roadway flood depth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forecasts</a:t>
            </a:r>
          </a:p>
        </p:txBody>
      </p:sp>
      <p:sp>
        <p:nvSpPr>
          <p:cNvPr id="45" name="Bent Arrow 44">
            <a:extLst>
              <a:ext uri="{FF2B5EF4-FFF2-40B4-BE49-F238E27FC236}">
                <a16:creationId xmlns:a16="http://schemas.microsoft.com/office/drawing/2014/main" id="{4E679D9A-3FAE-117C-13CA-3FC0249A4BA8}"/>
              </a:ext>
            </a:extLst>
          </p:cNvPr>
          <p:cNvSpPr/>
          <p:nvPr/>
        </p:nvSpPr>
        <p:spPr>
          <a:xfrm rot="16200000" flipV="1">
            <a:off x="2640495" y="4038603"/>
            <a:ext cx="1020417" cy="1835426"/>
          </a:xfrm>
          <a:prstGeom prst="bentArrow">
            <a:avLst>
              <a:gd name="adj1" fmla="val 25000"/>
              <a:gd name="adj2" fmla="val 25000"/>
              <a:gd name="adj3" fmla="val 25000"/>
              <a:gd name="adj4" fmla="val 875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8" name="Right Arrow 47">
            <a:extLst>
              <a:ext uri="{FF2B5EF4-FFF2-40B4-BE49-F238E27FC236}">
                <a16:creationId xmlns:a16="http://schemas.microsoft.com/office/drawing/2014/main" id="{988F632E-DE69-D32B-E274-27E0CD4254C4}"/>
              </a:ext>
            </a:extLst>
          </p:cNvPr>
          <p:cNvSpPr/>
          <p:nvPr/>
        </p:nvSpPr>
        <p:spPr>
          <a:xfrm>
            <a:off x="8494644" y="3207026"/>
            <a:ext cx="1868557"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Rounded Rectangle 48">
            <a:extLst>
              <a:ext uri="{FF2B5EF4-FFF2-40B4-BE49-F238E27FC236}">
                <a16:creationId xmlns:a16="http://schemas.microsoft.com/office/drawing/2014/main" id="{338474D4-7040-4A1B-7F30-2DF6D7EB924D}"/>
              </a:ext>
            </a:extLst>
          </p:cNvPr>
          <p:cNvSpPr/>
          <p:nvPr/>
        </p:nvSpPr>
        <p:spPr>
          <a:xfrm>
            <a:off x="10330067" y="934277"/>
            <a:ext cx="1577009" cy="365097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ight Arrow 49">
            <a:extLst>
              <a:ext uri="{FF2B5EF4-FFF2-40B4-BE49-F238E27FC236}">
                <a16:creationId xmlns:a16="http://schemas.microsoft.com/office/drawing/2014/main" id="{394CAAF6-B60D-314E-66CC-A3C7CA85B16D}"/>
              </a:ext>
            </a:extLst>
          </p:cNvPr>
          <p:cNvSpPr/>
          <p:nvPr/>
        </p:nvSpPr>
        <p:spPr>
          <a:xfrm>
            <a:off x="4518992" y="3279913"/>
            <a:ext cx="1298714"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D3C33B0D-6AF5-777D-42D9-1C2E7E565C1D}"/>
              </a:ext>
            </a:extLst>
          </p:cNvPr>
          <p:cNvSpPr/>
          <p:nvPr/>
        </p:nvSpPr>
        <p:spPr>
          <a:xfrm>
            <a:off x="4393094" y="2484783"/>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 estimates</a:t>
            </a:r>
          </a:p>
        </p:txBody>
      </p:sp>
      <p:pic>
        <p:nvPicPr>
          <p:cNvPr id="52" name="Picture 51" descr="A graph showing a line of water&#10;&#10;Description automatically generated with medium confidence">
            <a:extLst>
              <a:ext uri="{FF2B5EF4-FFF2-40B4-BE49-F238E27FC236}">
                <a16:creationId xmlns:a16="http://schemas.microsoft.com/office/drawing/2014/main" id="{E0845C03-A15A-4D9D-790D-F0C037D08835}"/>
              </a:ext>
            </a:extLst>
          </p:cNvPr>
          <p:cNvPicPr>
            <a:picLocks noChangeAspect="1"/>
          </p:cNvPicPr>
          <p:nvPr/>
        </p:nvPicPr>
        <p:blipFill rotWithShape="1">
          <a:blip r:embed="rId9"/>
          <a:srcRect l="7849" t="13921" r="42804" b="30049"/>
          <a:stretch/>
        </p:blipFill>
        <p:spPr>
          <a:xfrm>
            <a:off x="8653671" y="3775818"/>
            <a:ext cx="1470991" cy="835938"/>
          </a:xfrm>
          <a:prstGeom prst="rect">
            <a:avLst/>
          </a:prstGeom>
        </p:spPr>
      </p:pic>
      <p:sp>
        <p:nvSpPr>
          <p:cNvPr id="53" name="Right Arrow 52">
            <a:extLst>
              <a:ext uri="{FF2B5EF4-FFF2-40B4-BE49-F238E27FC236}">
                <a16:creationId xmlns:a16="http://schemas.microsoft.com/office/drawing/2014/main" id="{80D7F7AA-E02C-C850-F760-B23EAB0D8F12}"/>
              </a:ext>
            </a:extLst>
          </p:cNvPr>
          <p:cNvSpPr/>
          <p:nvPr/>
        </p:nvSpPr>
        <p:spPr>
          <a:xfrm rot="5400000">
            <a:off x="10469217" y="4982817"/>
            <a:ext cx="1245705" cy="503583"/>
          </a:xfrm>
          <a:prstGeom prst="rightArrow">
            <a:avLst/>
          </a:prstGeom>
          <a:solidFill>
            <a:srgbClr val="C1E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EB341520-A625-F224-C03A-9B77CAE1230D}"/>
              </a:ext>
            </a:extLst>
          </p:cNvPr>
          <p:cNvSpPr/>
          <p:nvPr/>
        </p:nvSpPr>
        <p:spPr>
          <a:xfrm>
            <a:off x="10283685" y="5817706"/>
            <a:ext cx="1702905"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Emergency response</a:t>
            </a:r>
          </a:p>
        </p:txBody>
      </p:sp>
      <p:pic>
        <p:nvPicPr>
          <p:cNvPr id="55" name="Picture 54">
            <a:extLst>
              <a:ext uri="{FF2B5EF4-FFF2-40B4-BE49-F238E27FC236}">
                <a16:creationId xmlns:a16="http://schemas.microsoft.com/office/drawing/2014/main" id="{3DCE27EE-E884-6F72-B73F-2FAC21F485AD}"/>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l="7846" b="6282"/>
          <a:stretch/>
        </p:blipFill>
        <p:spPr>
          <a:xfrm>
            <a:off x="4462585" y="3750367"/>
            <a:ext cx="1293974" cy="848138"/>
          </a:xfrm>
          <a:prstGeom prst="rect">
            <a:avLst/>
          </a:prstGeom>
          <a:ln>
            <a:noFill/>
          </a:ln>
        </p:spPr>
      </p:pic>
      <p:pic>
        <p:nvPicPr>
          <p:cNvPr id="3" name="Picture 2">
            <a:extLst>
              <a:ext uri="{FF2B5EF4-FFF2-40B4-BE49-F238E27FC236}">
                <a16:creationId xmlns:a16="http://schemas.microsoft.com/office/drawing/2014/main" id="{BCDAD6E2-7DE2-7D3A-9C3A-F40571CABE81}"/>
              </a:ext>
            </a:extLst>
          </p:cNvPr>
          <p:cNvPicPr>
            <a:picLocks noChangeAspect="1"/>
          </p:cNvPicPr>
          <p:nvPr/>
        </p:nvPicPr>
        <p:blipFill>
          <a:blip r:embed="rId11"/>
          <a:stretch>
            <a:fillRect/>
          </a:stretch>
        </p:blipFill>
        <p:spPr>
          <a:xfrm>
            <a:off x="2607918" y="2782955"/>
            <a:ext cx="2137748" cy="1588779"/>
          </a:xfrm>
          <a:prstGeom prst="rect">
            <a:avLst/>
          </a:prstGeom>
        </p:spPr>
      </p:pic>
      <p:sp>
        <p:nvSpPr>
          <p:cNvPr id="4" name="Rectangle 3">
            <a:extLst>
              <a:ext uri="{FF2B5EF4-FFF2-40B4-BE49-F238E27FC236}">
                <a16:creationId xmlns:a16="http://schemas.microsoft.com/office/drawing/2014/main" id="{3FBDCA13-7EA6-BA77-F2C9-D28A6B72046D}"/>
              </a:ext>
            </a:extLst>
          </p:cNvPr>
          <p:cNvSpPr/>
          <p:nvPr/>
        </p:nvSpPr>
        <p:spPr>
          <a:xfrm>
            <a:off x="1471215" y="3644346"/>
            <a:ext cx="1709530" cy="8216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assimilation</a:t>
            </a:r>
          </a:p>
        </p:txBody>
      </p:sp>
      <p:sp>
        <p:nvSpPr>
          <p:cNvPr id="6" name="Bent Arrow 5">
            <a:extLst>
              <a:ext uri="{FF2B5EF4-FFF2-40B4-BE49-F238E27FC236}">
                <a16:creationId xmlns:a16="http://schemas.microsoft.com/office/drawing/2014/main" id="{2C1099D7-AFB7-84B4-A592-C998DA5DA53C}"/>
              </a:ext>
            </a:extLst>
          </p:cNvPr>
          <p:cNvSpPr/>
          <p:nvPr/>
        </p:nvSpPr>
        <p:spPr>
          <a:xfrm>
            <a:off x="3167270" y="3127513"/>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Bent Arrow 6">
            <a:extLst>
              <a:ext uri="{FF2B5EF4-FFF2-40B4-BE49-F238E27FC236}">
                <a16:creationId xmlns:a16="http://schemas.microsoft.com/office/drawing/2014/main" id="{1C0F2E92-1836-6F56-0FAA-98820A1AEB92}"/>
              </a:ext>
            </a:extLst>
          </p:cNvPr>
          <p:cNvSpPr/>
          <p:nvPr/>
        </p:nvSpPr>
        <p:spPr>
          <a:xfrm rot="10800000">
            <a:off x="3783496" y="3624470"/>
            <a:ext cx="344556" cy="331305"/>
          </a:xfrm>
          <a:prstGeom prst="bentArrow">
            <a:avLst/>
          </a:prstGeom>
          <a:solidFill>
            <a:srgbClr val="FFC0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37DE72E8-0E27-3DF9-EC2B-8D371A81E3A0}"/>
              </a:ext>
            </a:extLst>
          </p:cNvPr>
          <p:cNvSpPr/>
          <p:nvPr/>
        </p:nvSpPr>
        <p:spPr>
          <a:xfrm>
            <a:off x="1" y="848138"/>
            <a:ext cx="12192000" cy="6009861"/>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0" name="Rounded Rectangle 39">
            <a:extLst>
              <a:ext uri="{FF2B5EF4-FFF2-40B4-BE49-F238E27FC236}">
                <a16:creationId xmlns:a16="http://schemas.microsoft.com/office/drawing/2014/main" id="{6940F0C0-89C5-8A71-78A0-0426BEED2D08}"/>
              </a:ext>
            </a:extLst>
          </p:cNvPr>
          <p:cNvSpPr/>
          <p:nvPr/>
        </p:nvSpPr>
        <p:spPr>
          <a:xfrm>
            <a:off x="185529" y="940903"/>
            <a:ext cx="4898619" cy="5698437"/>
          </a:xfrm>
          <a:prstGeom prst="roundRect">
            <a:avLst/>
          </a:prstGeom>
          <a:solidFill>
            <a:srgbClr val="FFFFFF">
              <a:alpha val="25882"/>
            </a:srgb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hydrologic model</a:t>
            </a:r>
          </a:p>
        </p:txBody>
      </p:sp>
      <p:sp>
        <p:nvSpPr>
          <p:cNvPr id="41" name="TextBox 40">
            <a:extLst>
              <a:ext uri="{FF2B5EF4-FFF2-40B4-BE49-F238E27FC236}">
                <a16:creationId xmlns:a16="http://schemas.microsoft.com/office/drawing/2014/main" id="{59952A28-C08A-411D-9BD6-06B4D9B2F8FC}"/>
              </a:ext>
            </a:extLst>
          </p:cNvPr>
          <p:cNvSpPr txBox="1"/>
          <p:nvPr/>
        </p:nvSpPr>
        <p:spPr>
          <a:xfrm>
            <a:off x="0" y="79512"/>
            <a:ext cx="1219199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Flood forecasting starts with a hydrologic model…</a:t>
            </a:r>
          </a:p>
        </p:txBody>
      </p:sp>
    </p:spTree>
    <p:extLst>
      <p:ext uri="{BB962C8B-B14F-4D97-AF65-F5344CB8AC3E}">
        <p14:creationId xmlns:p14="http://schemas.microsoft.com/office/powerpoint/2010/main" val="1537188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3EAF5-77CB-73B3-DCCF-B7B066CD80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346C87D-303C-33E9-4D5F-7047DBEF26CF}"/>
              </a:ext>
            </a:extLst>
          </p:cNvPr>
          <p:cNvSpPr txBox="1"/>
          <p:nvPr/>
        </p:nvSpPr>
        <p:spPr>
          <a:xfrm>
            <a:off x="765689" y="1092877"/>
            <a:ext cx="10302804" cy="5509200"/>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3200" dirty="0">
                <a:latin typeface="Arial" panose="020B0604020202020204" pitchFamily="34" charset="0"/>
                <a:cs typeface="Arial" panose="020B0604020202020204" pitchFamily="34" charset="0"/>
              </a:rPr>
              <a:t>W</a:t>
            </a: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hat are the </a:t>
            </a:r>
            <a:r>
              <a:rPr kumimoji="0" lang="en-US" sz="3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basic model components</a:t>
            </a: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required to translate rainfall forecasts into streamflow forecasts?</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What </a:t>
            </a:r>
            <a:r>
              <a:rPr kumimoji="0" lang="en-US" sz="3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rainfall</a:t>
            </a: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forcing data would you use?</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What model(s) or equation(s) would you use for simulating </a:t>
            </a:r>
            <a:r>
              <a:rPr kumimoji="0" lang="en-US" sz="3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infiltration and runoff</a:t>
            </a: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dynamics?</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endParaRPr lang="en-US" sz="3200" dirty="0">
              <a:latin typeface="Arial" panose="020B0604020202020204" pitchFamily="34" charset="0"/>
              <a:cs typeface="Arial" panose="020B0604020202020204" pitchFamily="34" charset="0"/>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What model(s) or equation(s) would you use for simulating discharge in the </a:t>
            </a:r>
            <a:r>
              <a:rPr kumimoji="0" lang="en-US" sz="32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channel network</a:t>
            </a:r>
            <a:r>
              <a:rPr kumimoji="0" lang="en-US" sz="3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p>
        </p:txBody>
      </p:sp>
      <p:sp>
        <p:nvSpPr>
          <p:cNvPr id="5" name="TextBox 4">
            <a:extLst>
              <a:ext uri="{FF2B5EF4-FFF2-40B4-BE49-F238E27FC236}">
                <a16:creationId xmlns:a16="http://schemas.microsoft.com/office/drawing/2014/main" id="{148C3509-1E72-A0DD-AFF8-D5B3AD1AE84B}"/>
              </a:ext>
            </a:extLst>
          </p:cNvPr>
          <p:cNvSpPr txBox="1"/>
          <p:nvPr/>
        </p:nvSpPr>
        <p:spPr>
          <a:xfrm>
            <a:off x="334503" y="146409"/>
            <a:ext cx="1185749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modeling questions:</a:t>
            </a:r>
          </a:p>
        </p:txBody>
      </p:sp>
    </p:spTree>
    <p:extLst>
      <p:ext uri="{BB962C8B-B14F-4D97-AF65-F5344CB8AC3E}">
        <p14:creationId xmlns:p14="http://schemas.microsoft.com/office/powerpoint/2010/main" val="549567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D037D-5415-C9FC-FC25-568936AA0CF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7BA3C9A-B1CE-F2E7-F03F-5E79FFCC9FEF}"/>
              </a:ext>
            </a:extLst>
          </p:cNvPr>
          <p:cNvSpPr txBox="1"/>
          <p:nvPr/>
        </p:nvSpPr>
        <p:spPr>
          <a:xfrm>
            <a:off x="1121312" y="2995935"/>
            <a:ext cx="1185749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basic framework…</a:t>
            </a:r>
          </a:p>
        </p:txBody>
      </p:sp>
    </p:spTree>
    <p:extLst>
      <p:ext uri="{BB962C8B-B14F-4D97-AF65-F5344CB8AC3E}">
        <p14:creationId xmlns:p14="http://schemas.microsoft.com/office/powerpoint/2010/main" val="51914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E301A-60AF-8AF9-FDD3-6A429E3A3F0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9604CAB-B949-AB99-1D61-070BDEDFCDF5}"/>
              </a:ext>
            </a:extLst>
          </p:cNvPr>
          <p:cNvSpPr txBox="1"/>
          <p:nvPr/>
        </p:nvSpPr>
        <p:spPr>
          <a:xfrm>
            <a:off x="6096003" y="27820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Rainfall forcings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B3607559-2845-946C-DA5E-FC4985997459}"/>
              </a:ext>
            </a:extLst>
          </p:cNvPr>
          <p:cNvSpPr txBox="1"/>
          <p:nvPr/>
        </p:nvSpPr>
        <p:spPr>
          <a:xfrm>
            <a:off x="6096003" y="1670286"/>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Infiltration / runoff modeling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2539B741-4EC1-58AE-F11B-467240E57308}"/>
              </a:ext>
            </a:extLst>
          </p:cNvPr>
          <p:cNvSpPr txBox="1"/>
          <p:nvPr/>
        </p:nvSpPr>
        <p:spPr>
          <a:xfrm>
            <a:off x="6096003" y="306237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Streamflow routing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D2162924-F555-7BBB-85A1-308792323811}"/>
              </a:ext>
            </a:extLst>
          </p:cNvPr>
          <p:cNvSpPr txBox="1"/>
          <p:nvPr/>
        </p:nvSpPr>
        <p:spPr>
          <a:xfrm>
            <a:off x="6096002" y="4478737"/>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Data assimilation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Down Arrow 8">
            <a:extLst>
              <a:ext uri="{FF2B5EF4-FFF2-40B4-BE49-F238E27FC236}">
                <a16:creationId xmlns:a16="http://schemas.microsoft.com/office/drawing/2014/main" id="{2FAB8338-228F-DC59-B8D5-9DF12A8A941C}"/>
              </a:ext>
            </a:extLst>
          </p:cNvPr>
          <p:cNvSpPr/>
          <p:nvPr/>
        </p:nvSpPr>
        <p:spPr>
          <a:xfrm>
            <a:off x="6723324" y="110490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AE554E86-5E72-A3AC-2FEA-76B95C4F3D7C}"/>
              </a:ext>
            </a:extLst>
          </p:cNvPr>
          <p:cNvSpPr/>
          <p:nvPr/>
        </p:nvSpPr>
        <p:spPr>
          <a:xfrm>
            <a:off x="6723324" y="242067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FD9C2B3B-04E5-3DB7-3A99-7325394E876D}"/>
              </a:ext>
            </a:extLst>
          </p:cNvPr>
          <p:cNvSpPr/>
          <p:nvPr/>
        </p:nvSpPr>
        <p:spPr>
          <a:xfrm>
            <a:off x="6723324" y="3845135"/>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3233A3F8-41E0-3FA7-1A72-1A8A11FDDDB5}"/>
              </a:ext>
            </a:extLst>
          </p:cNvPr>
          <p:cNvSpPr/>
          <p:nvPr/>
        </p:nvSpPr>
        <p:spPr>
          <a:xfrm>
            <a:off x="6723324" y="5194186"/>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433D93B-20FE-A1D1-18FE-1E7D706F226F}"/>
              </a:ext>
            </a:extLst>
          </p:cNvPr>
          <p:cNvSpPr txBox="1"/>
          <p:nvPr/>
        </p:nvSpPr>
        <p:spPr>
          <a:xfrm>
            <a:off x="6096001" y="5825713"/>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Discharge forecasts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A black background with a black square&#10;&#10;AI-generated content may be incorrect.">
            <a:extLst>
              <a:ext uri="{FF2B5EF4-FFF2-40B4-BE49-F238E27FC236}">
                <a16:creationId xmlns:a16="http://schemas.microsoft.com/office/drawing/2014/main" id="{0218D793-7E1B-035A-A725-3A2DACF84C07}"/>
              </a:ext>
            </a:extLst>
          </p:cNvPr>
          <p:cNvPicPr>
            <a:picLocks noChangeAspect="1"/>
          </p:cNvPicPr>
          <p:nvPr/>
        </p:nvPicPr>
        <p:blipFill>
          <a:blip r:embed="rId2"/>
          <a:srcRect b="14799"/>
          <a:stretch>
            <a:fillRect/>
          </a:stretch>
        </p:blipFill>
        <p:spPr>
          <a:xfrm>
            <a:off x="4529774" y="89920"/>
            <a:ext cx="1292151" cy="1100927"/>
          </a:xfrm>
          <a:prstGeom prst="rect">
            <a:avLst/>
          </a:prstGeom>
        </p:spPr>
      </p:pic>
      <p:pic>
        <p:nvPicPr>
          <p:cNvPr id="19" name="Graphic 18">
            <a:extLst>
              <a:ext uri="{FF2B5EF4-FFF2-40B4-BE49-F238E27FC236}">
                <a16:creationId xmlns:a16="http://schemas.microsoft.com/office/drawing/2014/main" id="{9F800EDB-CD8A-357C-ADDB-FCC1595EF872}"/>
              </a:ext>
            </a:extLst>
          </p:cNvPr>
          <p:cNvPicPr>
            <a:picLocks noChangeAspect="1"/>
          </p:cNvPicPr>
          <p:nvPr/>
        </p:nvPicPr>
        <p:blipFill>
          <a:blip r:embed="rId3">
            <a:extLst>
              <a:ext uri="{96DAC541-7B7A-43D3-8B79-37D633B846F1}">
                <asvg:svgBlip xmlns:asvg="http://schemas.microsoft.com/office/drawing/2016/SVG/main" r:embed="rId4"/>
              </a:ext>
            </a:extLst>
          </a:blip>
          <a:srcRect b="15975"/>
          <a:stretch>
            <a:fillRect/>
          </a:stretch>
        </p:blipFill>
        <p:spPr>
          <a:xfrm>
            <a:off x="4486950" y="2754648"/>
            <a:ext cx="1272067" cy="1316517"/>
          </a:xfrm>
          <a:prstGeom prst="rect">
            <a:avLst/>
          </a:prstGeom>
        </p:spPr>
      </p:pic>
      <p:pic>
        <p:nvPicPr>
          <p:cNvPr id="21" name="Picture 20" descr="A black background with a black square&#10;&#10;AI-generated content may be incorrect.">
            <a:extLst>
              <a:ext uri="{FF2B5EF4-FFF2-40B4-BE49-F238E27FC236}">
                <a16:creationId xmlns:a16="http://schemas.microsoft.com/office/drawing/2014/main" id="{64A01624-863E-2CA8-8F8D-584C034BA6A8}"/>
              </a:ext>
            </a:extLst>
          </p:cNvPr>
          <p:cNvPicPr>
            <a:picLocks noChangeAspect="1"/>
          </p:cNvPicPr>
          <p:nvPr/>
        </p:nvPicPr>
        <p:blipFill>
          <a:blip r:embed="rId5"/>
          <a:srcRect b="19757"/>
          <a:stretch>
            <a:fillRect/>
          </a:stretch>
        </p:blipFill>
        <p:spPr>
          <a:xfrm>
            <a:off x="4486950" y="4205523"/>
            <a:ext cx="1467748" cy="1177761"/>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E52623B8-DF7E-1CC4-D05E-2566078CF79D}"/>
              </a:ext>
            </a:extLst>
          </p:cNvPr>
          <p:cNvPicPr>
            <a:picLocks noChangeAspect="1"/>
          </p:cNvPicPr>
          <p:nvPr/>
        </p:nvPicPr>
        <p:blipFill>
          <a:blip r:embed="rId6"/>
          <a:srcRect b="14559"/>
          <a:stretch>
            <a:fillRect/>
          </a:stretch>
        </p:blipFill>
        <p:spPr>
          <a:xfrm>
            <a:off x="4592684" y="5680724"/>
            <a:ext cx="1166333" cy="996524"/>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13574220-0E05-9823-F329-CE36AF37CE45}"/>
              </a:ext>
            </a:extLst>
          </p:cNvPr>
          <p:cNvPicPr>
            <a:picLocks noChangeAspect="1"/>
          </p:cNvPicPr>
          <p:nvPr/>
        </p:nvPicPr>
        <p:blipFill>
          <a:blip r:embed="rId7"/>
          <a:srcRect b="21941"/>
          <a:stretch>
            <a:fillRect/>
          </a:stretch>
        </p:blipFill>
        <p:spPr>
          <a:xfrm>
            <a:off x="4352431" y="1206501"/>
            <a:ext cx="1602267" cy="1250708"/>
          </a:xfrm>
          <a:prstGeom prst="rect">
            <a:avLst/>
          </a:prstGeom>
        </p:spPr>
      </p:pic>
      <p:sp>
        <p:nvSpPr>
          <p:cNvPr id="27" name="Rectangle 26">
            <a:extLst>
              <a:ext uri="{FF2B5EF4-FFF2-40B4-BE49-F238E27FC236}">
                <a16:creationId xmlns:a16="http://schemas.microsoft.com/office/drawing/2014/main" id="{F6BA9EC0-EFDA-CBB4-DEF3-2D8FC7429EC9}"/>
              </a:ext>
            </a:extLst>
          </p:cNvPr>
          <p:cNvSpPr/>
          <p:nvPr/>
        </p:nvSpPr>
        <p:spPr>
          <a:xfrm>
            <a:off x="735698" y="4478737"/>
            <a:ext cx="2636085" cy="537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pic>
        <p:nvPicPr>
          <p:cNvPr id="28" name="Picture 27">
            <a:extLst>
              <a:ext uri="{FF2B5EF4-FFF2-40B4-BE49-F238E27FC236}">
                <a16:creationId xmlns:a16="http://schemas.microsoft.com/office/drawing/2014/main" id="{3DDA96BB-FA2C-3581-6212-5EC879E2ED17}"/>
              </a:ext>
            </a:extLst>
          </p:cNvPr>
          <p:cNvPicPr>
            <a:picLocks noChangeAspect="1"/>
          </p:cNvPicPr>
          <p:nvPr/>
        </p:nvPicPr>
        <p:blipFill>
          <a:blip r:embed="rId8">
            <a:clrChange>
              <a:clrFrom>
                <a:srgbClr val="4D4D4D"/>
              </a:clrFrom>
              <a:clrTo>
                <a:srgbClr val="4D4D4D">
                  <a:alpha val="0"/>
                </a:srgbClr>
              </a:clrTo>
            </a:clrChange>
          </a:blip>
          <a:stretch>
            <a:fillRect/>
          </a:stretch>
        </p:blipFill>
        <p:spPr>
          <a:xfrm>
            <a:off x="202303" y="2052361"/>
            <a:ext cx="3607698" cy="2041358"/>
          </a:xfrm>
          <a:prstGeom prst="rect">
            <a:avLst/>
          </a:prstGeom>
        </p:spPr>
      </p:pic>
      <p:sp>
        <p:nvSpPr>
          <p:cNvPr id="29" name="Left Brace 28">
            <a:extLst>
              <a:ext uri="{FF2B5EF4-FFF2-40B4-BE49-F238E27FC236}">
                <a16:creationId xmlns:a16="http://schemas.microsoft.com/office/drawing/2014/main" id="{D6586B42-5A06-1EAF-611B-749860B6E399}"/>
              </a:ext>
            </a:extLst>
          </p:cNvPr>
          <p:cNvSpPr/>
          <p:nvPr/>
        </p:nvSpPr>
        <p:spPr>
          <a:xfrm>
            <a:off x="3962511" y="180753"/>
            <a:ext cx="414089" cy="5998233"/>
          </a:xfrm>
          <a:prstGeom prst="leftBrace">
            <a:avLst/>
          </a:prstGeom>
          <a:noFill/>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63820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040A-92E1-7B9C-825D-BADF7BE7546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D68F41F-BE0E-BE8B-15C1-536275CB67F9}"/>
              </a:ext>
            </a:extLst>
          </p:cNvPr>
          <p:cNvSpPr txBox="1"/>
          <p:nvPr/>
        </p:nvSpPr>
        <p:spPr>
          <a:xfrm>
            <a:off x="6096003" y="27820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Rainfall forcings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EAE869BD-4F86-AA05-6B0F-0A826D7C199F}"/>
              </a:ext>
            </a:extLst>
          </p:cNvPr>
          <p:cNvSpPr txBox="1"/>
          <p:nvPr/>
        </p:nvSpPr>
        <p:spPr>
          <a:xfrm>
            <a:off x="6096003" y="1670286"/>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Infiltration / runoff modeling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A24AFADF-09F8-639D-993D-F12D6BDC8FF4}"/>
              </a:ext>
            </a:extLst>
          </p:cNvPr>
          <p:cNvSpPr txBox="1"/>
          <p:nvPr/>
        </p:nvSpPr>
        <p:spPr>
          <a:xfrm>
            <a:off x="6096003" y="3062371"/>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Streamflow routing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E5E72FC1-9A5D-F608-A923-36C6F459993B}"/>
              </a:ext>
            </a:extLst>
          </p:cNvPr>
          <p:cNvSpPr txBox="1"/>
          <p:nvPr/>
        </p:nvSpPr>
        <p:spPr>
          <a:xfrm>
            <a:off x="6096002" y="4478737"/>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Data assimilation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Down Arrow 8">
            <a:extLst>
              <a:ext uri="{FF2B5EF4-FFF2-40B4-BE49-F238E27FC236}">
                <a16:creationId xmlns:a16="http://schemas.microsoft.com/office/drawing/2014/main" id="{ECE89C9D-2A34-C527-4DBB-7F809E0A4E98}"/>
              </a:ext>
            </a:extLst>
          </p:cNvPr>
          <p:cNvSpPr/>
          <p:nvPr/>
        </p:nvSpPr>
        <p:spPr>
          <a:xfrm>
            <a:off x="6723324" y="110490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03268C98-A876-BD4F-E130-7EDE632B27FB}"/>
              </a:ext>
            </a:extLst>
          </p:cNvPr>
          <p:cNvSpPr/>
          <p:nvPr/>
        </p:nvSpPr>
        <p:spPr>
          <a:xfrm>
            <a:off x="6723324" y="2420670"/>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CA568B63-CACE-9732-B5C5-E32F46D4DBD5}"/>
              </a:ext>
            </a:extLst>
          </p:cNvPr>
          <p:cNvSpPr/>
          <p:nvPr/>
        </p:nvSpPr>
        <p:spPr>
          <a:xfrm>
            <a:off x="6723324" y="3845135"/>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A3B15AB7-129C-10B4-70A0-87D471B4BC89}"/>
              </a:ext>
            </a:extLst>
          </p:cNvPr>
          <p:cNvSpPr/>
          <p:nvPr/>
        </p:nvSpPr>
        <p:spPr>
          <a:xfrm>
            <a:off x="6723324" y="5194186"/>
            <a:ext cx="1679944" cy="497169"/>
          </a:xfrm>
          <a:prstGeom prst="downArrow">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31ADA9B-4ED5-9813-51A4-085530B70086}"/>
              </a:ext>
            </a:extLst>
          </p:cNvPr>
          <p:cNvSpPr txBox="1"/>
          <p:nvPr/>
        </p:nvSpPr>
        <p:spPr>
          <a:xfrm>
            <a:off x="6096001" y="5825713"/>
            <a:ext cx="5727404" cy="584775"/>
          </a:xfrm>
          <a:prstGeom prst="rect">
            <a:avLst/>
          </a:prstGeom>
          <a:solidFill>
            <a:schemeClr val="bg1"/>
          </a:solidFill>
          <a:ln>
            <a:no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 panose="020B0604020202020204" pitchFamily="34" charset="0"/>
                <a:cs typeface="Arial" panose="020B0604020202020204" pitchFamily="34" charset="0"/>
              </a:rPr>
              <a:t>Discharge forecasts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A black background with a black square&#10;&#10;AI-generated content may be incorrect.">
            <a:extLst>
              <a:ext uri="{FF2B5EF4-FFF2-40B4-BE49-F238E27FC236}">
                <a16:creationId xmlns:a16="http://schemas.microsoft.com/office/drawing/2014/main" id="{5B4C59DC-4439-7240-09DD-8E47C348A819}"/>
              </a:ext>
            </a:extLst>
          </p:cNvPr>
          <p:cNvPicPr>
            <a:picLocks noChangeAspect="1"/>
          </p:cNvPicPr>
          <p:nvPr/>
        </p:nvPicPr>
        <p:blipFill>
          <a:blip r:embed="rId2"/>
          <a:srcRect b="14799"/>
          <a:stretch>
            <a:fillRect/>
          </a:stretch>
        </p:blipFill>
        <p:spPr>
          <a:xfrm>
            <a:off x="4529774" y="89920"/>
            <a:ext cx="1292151" cy="1100927"/>
          </a:xfrm>
          <a:prstGeom prst="rect">
            <a:avLst/>
          </a:prstGeom>
        </p:spPr>
      </p:pic>
      <p:pic>
        <p:nvPicPr>
          <p:cNvPr id="19" name="Graphic 18">
            <a:extLst>
              <a:ext uri="{FF2B5EF4-FFF2-40B4-BE49-F238E27FC236}">
                <a16:creationId xmlns:a16="http://schemas.microsoft.com/office/drawing/2014/main" id="{E7F12FBD-F9C8-70B5-2EF3-767F6914A63F}"/>
              </a:ext>
            </a:extLst>
          </p:cNvPr>
          <p:cNvPicPr>
            <a:picLocks noChangeAspect="1"/>
          </p:cNvPicPr>
          <p:nvPr/>
        </p:nvPicPr>
        <p:blipFill>
          <a:blip r:embed="rId3">
            <a:extLst>
              <a:ext uri="{96DAC541-7B7A-43D3-8B79-37D633B846F1}">
                <asvg:svgBlip xmlns:asvg="http://schemas.microsoft.com/office/drawing/2016/SVG/main" r:embed="rId4"/>
              </a:ext>
            </a:extLst>
          </a:blip>
          <a:srcRect b="15975"/>
          <a:stretch>
            <a:fillRect/>
          </a:stretch>
        </p:blipFill>
        <p:spPr>
          <a:xfrm>
            <a:off x="4486950" y="2754648"/>
            <a:ext cx="1272067" cy="1316517"/>
          </a:xfrm>
          <a:prstGeom prst="rect">
            <a:avLst/>
          </a:prstGeom>
        </p:spPr>
      </p:pic>
      <p:pic>
        <p:nvPicPr>
          <p:cNvPr id="21" name="Picture 20" descr="A black background with a black square&#10;&#10;AI-generated content may be incorrect.">
            <a:extLst>
              <a:ext uri="{FF2B5EF4-FFF2-40B4-BE49-F238E27FC236}">
                <a16:creationId xmlns:a16="http://schemas.microsoft.com/office/drawing/2014/main" id="{5CE06FC2-0C96-7F07-97E3-2585E97E4153}"/>
              </a:ext>
            </a:extLst>
          </p:cNvPr>
          <p:cNvPicPr>
            <a:picLocks noChangeAspect="1"/>
          </p:cNvPicPr>
          <p:nvPr/>
        </p:nvPicPr>
        <p:blipFill>
          <a:blip r:embed="rId5"/>
          <a:srcRect b="19757"/>
          <a:stretch>
            <a:fillRect/>
          </a:stretch>
        </p:blipFill>
        <p:spPr>
          <a:xfrm>
            <a:off x="4486950" y="4205523"/>
            <a:ext cx="1467748" cy="1177761"/>
          </a:xfrm>
          <a:prstGeom prst="rect">
            <a:avLst/>
          </a:prstGeom>
        </p:spPr>
      </p:pic>
      <p:pic>
        <p:nvPicPr>
          <p:cNvPr id="23" name="Picture 22" descr="A black background with a black square&#10;&#10;AI-generated content may be incorrect.">
            <a:extLst>
              <a:ext uri="{FF2B5EF4-FFF2-40B4-BE49-F238E27FC236}">
                <a16:creationId xmlns:a16="http://schemas.microsoft.com/office/drawing/2014/main" id="{773F7D5E-2CCD-C62B-93C6-851A893546D0}"/>
              </a:ext>
            </a:extLst>
          </p:cNvPr>
          <p:cNvPicPr>
            <a:picLocks noChangeAspect="1"/>
          </p:cNvPicPr>
          <p:nvPr/>
        </p:nvPicPr>
        <p:blipFill>
          <a:blip r:embed="rId6"/>
          <a:srcRect b="14559"/>
          <a:stretch>
            <a:fillRect/>
          </a:stretch>
        </p:blipFill>
        <p:spPr>
          <a:xfrm>
            <a:off x="4592684" y="5680724"/>
            <a:ext cx="1166333" cy="996524"/>
          </a:xfrm>
          <a:prstGeom prst="rect">
            <a:avLst/>
          </a:prstGeom>
        </p:spPr>
      </p:pic>
      <p:pic>
        <p:nvPicPr>
          <p:cNvPr id="25" name="Picture 24" descr="A black background with a black square&#10;&#10;AI-generated content may be incorrect.">
            <a:extLst>
              <a:ext uri="{FF2B5EF4-FFF2-40B4-BE49-F238E27FC236}">
                <a16:creationId xmlns:a16="http://schemas.microsoft.com/office/drawing/2014/main" id="{2A73C102-C49D-B619-A8A9-61A05BF19D79}"/>
              </a:ext>
            </a:extLst>
          </p:cNvPr>
          <p:cNvPicPr>
            <a:picLocks noChangeAspect="1"/>
          </p:cNvPicPr>
          <p:nvPr/>
        </p:nvPicPr>
        <p:blipFill>
          <a:blip r:embed="rId7"/>
          <a:srcRect b="21941"/>
          <a:stretch>
            <a:fillRect/>
          </a:stretch>
        </p:blipFill>
        <p:spPr>
          <a:xfrm>
            <a:off x="4352431" y="1206501"/>
            <a:ext cx="1602267" cy="1250708"/>
          </a:xfrm>
          <a:prstGeom prst="rect">
            <a:avLst/>
          </a:prstGeom>
        </p:spPr>
      </p:pic>
      <p:sp>
        <p:nvSpPr>
          <p:cNvPr id="27" name="Rectangle 26">
            <a:extLst>
              <a:ext uri="{FF2B5EF4-FFF2-40B4-BE49-F238E27FC236}">
                <a16:creationId xmlns:a16="http://schemas.microsoft.com/office/drawing/2014/main" id="{6B071785-8D07-77C9-24FC-CBB7BAA860F1}"/>
              </a:ext>
            </a:extLst>
          </p:cNvPr>
          <p:cNvSpPr/>
          <p:nvPr/>
        </p:nvSpPr>
        <p:spPr>
          <a:xfrm>
            <a:off x="735698" y="4478737"/>
            <a:ext cx="2636085" cy="537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Hydrologic model</a:t>
            </a:r>
          </a:p>
        </p:txBody>
      </p:sp>
      <p:pic>
        <p:nvPicPr>
          <p:cNvPr id="28" name="Picture 27">
            <a:extLst>
              <a:ext uri="{FF2B5EF4-FFF2-40B4-BE49-F238E27FC236}">
                <a16:creationId xmlns:a16="http://schemas.microsoft.com/office/drawing/2014/main" id="{9EBB517B-7B3D-5366-6F2E-3ED4BC8FDFF8}"/>
              </a:ext>
            </a:extLst>
          </p:cNvPr>
          <p:cNvPicPr>
            <a:picLocks noChangeAspect="1"/>
          </p:cNvPicPr>
          <p:nvPr/>
        </p:nvPicPr>
        <p:blipFill>
          <a:blip r:embed="rId8">
            <a:clrChange>
              <a:clrFrom>
                <a:srgbClr val="4D4D4D"/>
              </a:clrFrom>
              <a:clrTo>
                <a:srgbClr val="4D4D4D">
                  <a:alpha val="0"/>
                </a:srgbClr>
              </a:clrTo>
            </a:clrChange>
          </a:blip>
          <a:stretch>
            <a:fillRect/>
          </a:stretch>
        </p:blipFill>
        <p:spPr>
          <a:xfrm>
            <a:off x="202303" y="2052361"/>
            <a:ext cx="3607698" cy="2041358"/>
          </a:xfrm>
          <a:prstGeom prst="rect">
            <a:avLst/>
          </a:prstGeom>
        </p:spPr>
      </p:pic>
      <p:sp>
        <p:nvSpPr>
          <p:cNvPr id="29" name="Left Brace 28">
            <a:extLst>
              <a:ext uri="{FF2B5EF4-FFF2-40B4-BE49-F238E27FC236}">
                <a16:creationId xmlns:a16="http://schemas.microsoft.com/office/drawing/2014/main" id="{A0372C79-1E7E-D521-B442-94FBB7E1BD27}"/>
              </a:ext>
            </a:extLst>
          </p:cNvPr>
          <p:cNvSpPr/>
          <p:nvPr/>
        </p:nvSpPr>
        <p:spPr>
          <a:xfrm>
            <a:off x="3962511" y="180753"/>
            <a:ext cx="414089" cy="5998233"/>
          </a:xfrm>
          <a:prstGeom prst="leftBrace">
            <a:avLst/>
          </a:prstGeom>
          <a:noFill/>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Rectangle 30">
            <a:extLst>
              <a:ext uri="{FF2B5EF4-FFF2-40B4-BE49-F238E27FC236}">
                <a16:creationId xmlns:a16="http://schemas.microsoft.com/office/drawing/2014/main" id="{1D24DDA4-2F91-61E8-5FCF-7B88BB6266CD}"/>
              </a:ext>
            </a:extLst>
          </p:cNvPr>
          <p:cNvSpPr/>
          <p:nvPr/>
        </p:nvSpPr>
        <p:spPr>
          <a:xfrm>
            <a:off x="0" y="1104900"/>
            <a:ext cx="12192001" cy="5753099"/>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39C26C2F-1D85-F538-1460-F98AB7D4C985}"/>
              </a:ext>
            </a:extLst>
          </p:cNvPr>
          <p:cNvSpPr/>
          <p:nvPr/>
        </p:nvSpPr>
        <p:spPr>
          <a:xfrm>
            <a:off x="3824058" y="89921"/>
            <a:ext cx="705716" cy="101498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9148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571</TotalTime>
  <Words>1946</Words>
  <Application>Microsoft Office PowerPoint</Application>
  <PresentationFormat>Widescreen</PresentationFormat>
  <Paragraphs>314</Paragraphs>
  <Slides>48</Slides>
  <Notes>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Aptos</vt:lpstr>
      <vt:lpstr>Aptos Display</vt:lpstr>
      <vt:lpstr>Arial</vt:lpstr>
      <vt:lpstr>Cambria Math</vt:lpstr>
      <vt:lpstr>Helvetica</vt:lpstr>
      <vt:lpstr>Roboto</vt:lpstr>
      <vt:lpstr>STIXGeneral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Bartos</dc:creator>
  <cp:lastModifiedBy>Maidment, David R</cp:lastModifiedBy>
  <cp:revision>67</cp:revision>
  <dcterms:created xsi:type="dcterms:W3CDTF">2026-08-26T17:04:45Z</dcterms:created>
  <dcterms:modified xsi:type="dcterms:W3CDTF">2026-08-27T02:47:23Z</dcterms:modified>
</cp:coreProperties>
</file>