
<file path=[Content_Types].xml><?xml version="1.0" encoding="utf-8"?>
<Types xmlns="http://schemas.openxmlformats.org/package/2006/content-types">
  <Default Extension="avi" ContentType="video/x-msvideo"/>
  <Default Extension="gif" ContentType="image/gif"/>
  <Default Extension="jpeg" ContentType="image/jpeg"/>
  <Default Extension="jpg" ContentType="image/jpeg"/>
  <Default Extension="org&amp;utm_campaign=parser&amp;utm_content=thumbnail" ContentType="image/jpeg"/>
  <Default Extension="pEQ6zOPcNerDrNuogMEnVPk0iN2k4xpDZEIBNX7ABpQ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9" r:id="rId1"/>
    <p:sldMasterId id="2147483659" r:id="rId2"/>
    <p:sldMasterId id="2147483680" r:id="rId3"/>
    <p:sldMasterId id="2147483669" r:id="rId4"/>
  </p:sldMasterIdLst>
  <p:notesMasterIdLst>
    <p:notesMasterId r:id="rId54"/>
  </p:notesMasterIdLst>
  <p:sldIdLst>
    <p:sldId id="1235" r:id="rId5"/>
    <p:sldId id="6989" r:id="rId6"/>
    <p:sldId id="6990" r:id="rId7"/>
    <p:sldId id="6986" r:id="rId8"/>
    <p:sldId id="6987" r:id="rId9"/>
    <p:sldId id="6988" r:id="rId10"/>
    <p:sldId id="1368" r:id="rId11"/>
    <p:sldId id="1359" r:id="rId12"/>
    <p:sldId id="6996" r:id="rId13"/>
    <p:sldId id="6991" r:id="rId14"/>
    <p:sldId id="6992" r:id="rId15"/>
    <p:sldId id="6993" r:id="rId16"/>
    <p:sldId id="6994" r:id="rId17"/>
    <p:sldId id="6997" r:id="rId18"/>
    <p:sldId id="6998" r:id="rId19"/>
    <p:sldId id="1395" r:id="rId20"/>
    <p:sldId id="1419" r:id="rId21"/>
    <p:sldId id="7003" r:id="rId22"/>
    <p:sldId id="6999" r:id="rId23"/>
    <p:sldId id="7000" r:id="rId24"/>
    <p:sldId id="7002" r:id="rId25"/>
    <p:sldId id="7001" r:id="rId26"/>
    <p:sldId id="7004" r:id="rId27"/>
    <p:sldId id="7005" r:id="rId28"/>
    <p:sldId id="7006" r:id="rId29"/>
    <p:sldId id="7007" r:id="rId30"/>
    <p:sldId id="7008" r:id="rId31"/>
    <p:sldId id="7009" r:id="rId32"/>
    <p:sldId id="7010" r:id="rId33"/>
    <p:sldId id="7011" r:id="rId34"/>
    <p:sldId id="1411" r:id="rId35"/>
    <p:sldId id="1427" r:id="rId36"/>
    <p:sldId id="6985" r:id="rId37"/>
    <p:sldId id="1409" r:id="rId38"/>
    <p:sldId id="7012" r:id="rId39"/>
    <p:sldId id="1380" r:id="rId40"/>
    <p:sldId id="1383" r:id="rId41"/>
    <p:sldId id="1382" r:id="rId42"/>
    <p:sldId id="1387" r:id="rId43"/>
    <p:sldId id="1388" r:id="rId44"/>
    <p:sldId id="1384" r:id="rId45"/>
    <p:sldId id="1385" r:id="rId46"/>
    <p:sldId id="1386" r:id="rId47"/>
    <p:sldId id="1390" r:id="rId48"/>
    <p:sldId id="1389" r:id="rId49"/>
    <p:sldId id="1391" r:id="rId50"/>
    <p:sldId id="1396" r:id="rId51"/>
    <p:sldId id="7013" r:id="rId52"/>
    <p:sldId id="1416" r:id="rId53"/>
  </p:sldIdLst>
  <p:sldSz cx="9144000" cy="5143500" type="screen16x9"/>
  <p:notesSz cx="6858000" cy="931386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ヒラギノ角ゴ Pro W3"/>
        <a:cs typeface="Arial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3540F3E4-3A56-594D-A98C-62123F4F527F}">
          <p14:sldIdLst>
            <p14:sldId id="1235"/>
            <p14:sldId id="6989"/>
            <p14:sldId id="6990"/>
            <p14:sldId id="6986"/>
            <p14:sldId id="6987"/>
            <p14:sldId id="6988"/>
            <p14:sldId id="1368"/>
            <p14:sldId id="1359"/>
            <p14:sldId id="6996"/>
            <p14:sldId id="6991"/>
            <p14:sldId id="6992"/>
            <p14:sldId id="6993"/>
            <p14:sldId id="6994"/>
            <p14:sldId id="6997"/>
            <p14:sldId id="6998"/>
            <p14:sldId id="1395"/>
            <p14:sldId id="1419"/>
            <p14:sldId id="7003"/>
            <p14:sldId id="6999"/>
            <p14:sldId id="7000"/>
            <p14:sldId id="7002"/>
            <p14:sldId id="7001"/>
            <p14:sldId id="7004"/>
            <p14:sldId id="7005"/>
            <p14:sldId id="7006"/>
            <p14:sldId id="7007"/>
            <p14:sldId id="7008"/>
            <p14:sldId id="7009"/>
            <p14:sldId id="7010"/>
            <p14:sldId id="7011"/>
            <p14:sldId id="1411"/>
            <p14:sldId id="1427"/>
            <p14:sldId id="6985"/>
            <p14:sldId id="1409"/>
            <p14:sldId id="7012"/>
            <p14:sldId id="1380"/>
            <p14:sldId id="1383"/>
            <p14:sldId id="1382"/>
            <p14:sldId id="1387"/>
            <p14:sldId id="1388"/>
            <p14:sldId id="1384"/>
            <p14:sldId id="1385"/>
            <p14:sldId id="1386"/>
            <p14:sldId id="1390"/>
            <p14:sldId id="1389"/>
            <p14:sldId id="1391"/>
            <p14:sldId id="1396"/>
            <p14:sldId id="7013"/>
            <p14:sldId id="141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bw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FA00"/>
    <a:srgbClr val="FF40FF"/>
    <a:srgbClr val="DE7E7A"/>
    <a:srgbClr val="D61C47"/>
    <a:srgbClr val="73B2FF"/>
    <a:srgbClr val="FF7F7F"/>
    <a:srgbClr val="E1FF75"/>
    <a:srgbClr val="BF5700"/>
    <a:srgbClr val="C653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15" autoAdjust="0"/>
    <p:restoredTop sz="96734" autoAdjust="0"/>
  </p:normalViewPr>
  <p:slideViewPr>
    <p:cSldViewPr>
      <p:cViewPr varScale="1">
        <p:scale>
          <a:sx n="133" d="100"/>
          <a:sy n="133" d="100"/>
        </p:scale>
        <p:origin x="1362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332" tIns="45666" rIns="91332" bIns="45666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ヒラギノ角ゴ Pro W3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65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332" tIns="45666" rIns="91332" bIns="45666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ヒラギノ角ゴ Pro W3"/>
              </a:defRPr>
            </a:lvl1pPr>
          </a:lstStyle>
          <a:p>
            <a:pPr>
              <a:defRPr/>
            </a:pPr>
            <a:fld id="{F6FD56A5-6355-4B13-B783-7CC5477550B3}" type="datetimeFigureOut">
              <a:rPr lang="en-US"/>
              <a:pPr>
                <a:defRPr/>
              </a:pPr>
              <a:t>8/26/2026</a:t>
            </a:fld>
            <a:endParaRPr 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27025" y="700088"/>
            <a:ext cx="6203950" cy="34909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424085"/>
            <a:ext cx="5486400" cy="419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332" tIns="45666" rIns="91332" bIns="456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46554"/>
            <a:ext cx="2971800" cy="465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332" tIns="45666" rIns="91332" bIns="45666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ヒラギノ角ゴ Pro W3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846554"/>
            <a:ext cx="2971800" cy="465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332" tIns="45666" rIns="91332" bIns="45666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ヒラギノ角ゴ Pro W3"/>
              </a:defRPr>
            </a:lvl1pPr>
          </a:lstStyle>
          <a:p>
            <a:pPr>
              <a:defRPr/>
            </a:pPr>
            <a:fld id="{6E074355-CE0D-4C68-A6CB-C364ED71B3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0979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E074355-CE0D-4C68-A6CB-C364ED71B33B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039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343"/>
            <a:ext cx="7772400" cy="1102995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1331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8572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29489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30783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>
                <a:latin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5988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74470"/>
            <a:ext cx="4038600" cy="3017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74470"/>
            <a:ext cx="4038600" cy="3017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675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688" y="641510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920884"/>
            <a:ext cx="5111750" cy="405116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0688" y="1601629"/>
            <a:ext cx="3008313" cy="314182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36964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829050"/>
            <a:ext cx="5486400" cy="42576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85800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254817"/>
            <a:ext cx="5486400" cy="60293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613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3C8A3-57C9-223F-C923-4B782F854D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1BEA7-5F22-4423-1D66-A3EAF51AD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FEB6C-58D6-FB2F-8817-741D2F1D9B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69462-34D3-6972-34FD-63BC805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4C7FD-C19F-63E4-5699-1439A399E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21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77AC5-AD42-EE44-5642-855BAE594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D2C13-AB59-13BF-DD60-D852F2F48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42279-A552-95C6-C30A-B494AB42F0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40409-FF69-2D1F-BBD9-06A2925FC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6F5C3-78FF-755B-B524-6CB2B32B5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402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4B27-4EEE-F65B-6227-5CD756A60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3F4B70-538E-3598-45F6-D1AFBF8BCB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44E43-19FA-3691-0BFD-52ECA4FA9F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E0341-8413-F81E-6D57-8EE86EFBD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B4789-BCE8-7861-414C-4ABC7E435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1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7E07-833E-BE81-4B0F-532C8972B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3528C-DA94-6AFD-42A1-8749EC1925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F0835-130D-63B6-E807-A5A2DB3BF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92F14E-CE68-F17D-8696-4651498DE4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E51EC-5F84-8F67-E597-92D21626D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1467E-A210-D14F-9631-B5180BA5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585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86B4B-1CB7-D337-3EEA-F35A950D0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3A01F-83B5-62D9-18C2-4340BAC0E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BA9AC3-E8CF-5A71-BF35-C80E2FC9A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3D9439-A7EA-F9E5-0BAF-2135AD67B0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84209D-8C58-7E59-3668-3CAAC50C9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566BB4-CBDF-8F39-1020-2BABEE7208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8A1D24-7BFE-2182-94E1-5644BB341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A516BE-6B12-D3E6-0784-0C9F2F922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84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89FAC-3B2D-7F04-484E-E8594B07F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EFA23-C41D-45DA-59C6-2989A38ECA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A3FC8C-D2CA-5B31-C053-44F709A44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C5DE2-8013-1F95-DAF3-AB7829E09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9453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295AF7-82D8-6A7B-364C-E3711FB3EF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3AD6B2-76E8-2410-16EA-CA9990E3E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70E52-2D3E-EFAF-EE05-50613A87E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73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51B98-8CDF-FD22-3E28-E67F4F11C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415F6-D2F9-FFC7-E3AE-42AEEAF82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A79400-7510-D3C5-6B96-2C129B54EA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E8B730-4B37-7062-D168-5AC3B90A07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01221-7353-7CD3-FB11-06D17A27E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3400C-BE12-1F70-03DD-70916999B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2843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F8829-E69E-0AB7-6E75-3A84B5A3F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951E2D-D85C-FB8F-8D32-09AD5C2786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EABA46-8237-E431-B943-C059EA14B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E1DD2-FAE7-BA27-3484-BC19E093FC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592CC-4AA4-318E-D578-09E239EA8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7A9D3-E5C1-CE5C-6FD5-65A1B8C3F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51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9B94-FE23-9D9B-8966-CB9126374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DACF59-3EC1-DC8A-D63B-6A09939AD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E8CF9-96A0-7149-6F6D-145215E964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780AB-FD68-D9AC-00BA-61EEFF3CA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24D6C1-4693-C296-52E8-6495C0FC8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014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927E84-CDBE-1651-98DF-760B245194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7EE921-8B21-E5C3-FF58-1C1E30A5D2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3EC1E-CA90-9972-A044-D4025CFE6E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39AF8-1FF1-4614-6BDE-97D37CD1E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65B60-E1BE-A083-F352-A66DB3FF3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588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690858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7478"/>
            <a:ext cx="8229600" cy="8572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1650"/>
            <a:ext cx="8229600" cy="2914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75015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>
                <a:latin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Arial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9158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49028"/>
            <a:ext cx="4038600" cy="310872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49028"/>
            <a:ext cx="4038600" cy="310872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40437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20688" y="641510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3575050" y="920884"/>
            <a:ext cx="5111750" cy="405116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20688" y="1601629"/>
            <a:ext cx="3008313" cy="314182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90217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2288" y="3829050"/>
            <a:ext cx="5486400" cy="42576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85800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254817"/>
            <a:ext cx="5486400" cy="60293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267081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295AF7-82D8-6A7B-364C-E3711FB3EF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14D4FB4E-08E8-47B7-9346-4F9A69959E47}" type="datetimeFigureOut">
              <a:rPr lang="en-US" smtClean="0"/>
              <a:t>8/26/2026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3AD6B2-76E8-2410-16EA-CA9990E3E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70E52-2D3E-EFAF-EE05-50613A87E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9C6382D-E95A-43BA-8566-6F11C838F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294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image" Target="../media/image3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95300" y="1200150"/>
            <a:ext cx="7886700" cy="17526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Autofit/>
          </a:bodyPr>
          <a:lstStyle/>
          <a:p>
            <a:r>
              <a:rPr lang="en-US" dirty="0"/>
              <a:t>Insert your</a:t>
            </a:r>
            <a:br>
              <a:rPr lang="en-US" dirty="0"/>
            </a:br>
            <a:r>
              <a:rPr lang="en-US" dirty="0"/>
              <a:t>headline here</a:t>
            </a:r>
            <a:br>
              <a:rPr lang="en-US" dirty="0"/>
            </a:br>
            <a:r>
              <a:rPr lang="en-US" dirty="0"/>
              <a:t>up to 3 lines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>
          <a:xfrm>
            <a:off x="495300" y="3333749"/>
            <a:ext cx="7886700" cy="4572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Insert your subtitle or any additional description text here up to</a:t>
            </a:r>
            <a:br>
              <a:rPr lang="en-US" dirty="0"/>
            </a:br>
            <a:r>
              <a:rPr lang="en-US" dirty="0"/>
              <a:t>two lines of text or you can delete this text box</a:t>
            </a: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628650" y="3105150"/>
            <a:ext cx="561975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9"/>
          <p:cNvSpPr txBox="1">
            <a:spLocks/>
          </p:cNvSpPr>
          <p:nvPr userDrawn="1"/>
        </p:nvSpPr>
        <p:spPr>
          <a:xfrm>
            <a:off x="490384" y="4171949"/>
            <a:ext cx="7886700" cy="4572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1600" b="0" i="0" kern="12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50000"/>
              </a:lnSpc>
              <a:spcAft>
                <a:spcPts val="0"/>
              </a:spcAft>
            </a:pPr>
            <a:r>
              <a:rPr lang="en-US" sz="1050" b="0" i="0" cap="all" baseline="0" dirty="0">
                <a:latin typeface="Arial Black" charset="0"/>
              </a:rPr>
              <a:t>Presenter or speaker name</a:t>
            </a:r>
          </a:p>
          <a:p>
            <a:pPr fontAlgn="auto">
              <a:lnSpc>
                <a:spcPct val="30000"/>
              </a:lnSpc>
              <a:spcAft>
                <a:spcPts val="0"/>
              </a:spcAft>
            </a:pPr>
            <a:r>
              <a:rPr lang="en-US" sz="1050" dirty="0"/>
              <a:t>Position/Role,</a:t>
            </a:r>
            <a:r>
              <a:rPr lang="en-US" sz="1050" baseline="0" dirty="0"/>
              <a:t> The University of Texas at Austin</a:t>
            </a:r>
            <a:endParaRPr lang="en-US" sz="1050" dirty="0"/>
          </a:p>
        </p:txBody>
      </p:sp>
      <p:sp>
        <p:nvSpPr>
          <p:cNvPr id="16" name="Text Placeholder 9"/>
          <p:cNvSpPr txBox="1">
            <a:spLocks/>
          </p:cNvSpPr>
          <p:nvPr userDrawn="1"/>
        </p:nvSpPr>
        <p:spPr>
          <a:xfrm>
            <a:off x="548640" y="457200"/>
            <a:ext cx="7828444" cy="3892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1600" b="0" i="0" kern="12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1200" b="0" i="0" cap="all" baseline="0" dirty="0">
                <a:latin typeface="Arial Black" charset="0"/>
              </a:rPr>
              <a:t>Month 20xx</a:t>
            </a:r>
            <a:endParaRPr lang="en-US" sz="1200" b="0" dirty="0"/>
          </a:p>
        </p:txBody>
      </p:sp>
    </p:spTree>
    <p:extLst>
      <p:ext uri="{BB962C8B-B14F-4D97-AF65-F5344CB8AC3E}">
        <p14:creationId xmlns:p14="http://schemas.microsoft.com/office/powerpoint/2010/main" val="150332291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800" b="1" i="0" kern="800" cap="all" normalizeH="0" baseline="0">
          <a:solidFill>
            <a:schemeClr val="bg1"/>
          </a:solidFill>
          <a:latin typeface="Arial Black" charset="0"/>
          <a:ea typeface="Arial Black" charset="0"/>
          <a:cs typeface="Arial Black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/>
        <a:buNone/>
        <a:defRPr sz="1400" b="0" i="0" kern="1200" baseline="0">
          <a:solidFill>
            <a:schemeClr val="bg1"/>
          </a:solidFill>
          <a:latin typeface="Arial" charset="0"/>
          <a:ea typeface="Arial" charset="0"/>
          <a:cs typeface="Arial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b="0" i="0" kern="1200">
          <a:solidFill>
            <a:schemeClr val="bg1"/>
          </a:solidFill>
          <a:latin typeface="Arial" charset="0"/>
          <a:ea typeface="Arial" charset="0"/>
          <a:cs typeface="Arial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b="0" i="0" kern="1200">
          <a:solidFill>
            <a:schemeClr val="bg1"/>
          </a:solidFill>
          <a:latin typeface="Arial" charset="0"/>
          <a:ea typeface="Arial" charset="0"/>
          <a:cs typeface="Arial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b="0" i="0" kern="1200">
          <a:solidFill>
            <a:schemeClr val="bg1"/>
          </a:solidFill>
          <a:latin typeface="Arial" charset="0"/>
          <a:ea typeface="Arial" charset="0"/>
          <a:cs typeface="Arial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b="0" i="0" kern="1200">
          <a:solidFill>
            <a:schemeClr val="bg1"/>
          </a:solidFill>
          <a:latin typeface="Arial" charset="0"/>
          <a:ea typeface="Arial" charset="0"/>
          <a:cs typeface="Arial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28650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80210"/>
            <a:ext cx="8229600" cy="29489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1823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7" r:id="rId5"/>
    <p:sldLayoutId id="2147483668" r:id="rId6"/>
  </p:sldLayoutIdLst>
  <p:txStyles>
    <p:titleStyle>
      <a:lvl1pPr algn="l" defTabSz="457200" rtl="0" eaLnBrk="1" latinLnBrk="0" hangingPunct="1">
        <a:spcBef>
          <a:spcPct val="0"/>
        </a:spcBef>
        <a:buNone/>
        <a:defRPr sz="4400" kern="1200">
          <a:solidFill>
            <a:schemeClr val="tx1">
              <a:lumMod val="85000"/>
              <a:lumOff val="15000"/>
            </a:schemeClr>
          </a:solidFill>
          <a:latin typeface="Arial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>
              <a:lumMod val="85000"/>
              <a:lumOff val="15000"/>
            </a:schemeClr>
          </a:solidFill>
          <a:latin typeface="Arial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>
              <a:lumMod val="85000"/>
              <a:lumOff val="15000"/>
            </a:schemeClr>
          </a:solidFill>
          <a:latin typeface="Arial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Arial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>
              <a:lumMod val="85000"/>
              <a:lumOff val="15000"/>
            </a:schemeClr>
          </a:solidFill>
          <a:latin typeface="Arial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>
              <a:lumMod val="85000"/>
              <a:lumOff val="15000"/>
            </a:schemeClr>
          </a:solidFill>
          <a:latin typeface="Arial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06866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9972"/>
            <a:ext cx="8229600" cy="291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1638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7" r:id="rId5"/>
    <p:sldLayoutId id="2147483678" r:id="rId6"/>
    <p:sldLayoutId id="2147483692" r:id="rId7"/>
  </p:sldLayoutIdLst>
  <p:txStyles>
    <p:titleStyle>
      <a:lvl1pPr algn="l" defTabSz="457200" rtl="0" eaLnBrk="1" latinLnBrk="0" hangingPunct="1">
        <a:spcBef>
          <a:spcPct val="0"/>
        </a:spcBef>
        <a:buNone/>
        <a:defRPr sz="4400" kern="1200">
          <a:solidFill>
            <a:schemeClr val="tx1">
              <a:lumMod val="75000"/>
              <a:lumOff val="25000"/>
            </a:schemeClr>
          </a:solidFill>
          <a:latin typeface="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org&amp;utm_campaign=parser&amp;utm_content=thumbnai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8.pn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.jpeg"/><Relationship Id="rId11" Type="http://schemas.openxmlformats.org/officeDocument/2006/relationships/image" Target="../media/image34.png"/><Relationship Id="rId5" Type="http://schemas.openxmlformats.org/officeDocument/2006/relationships/image" Target="../media/image28.jpeg"/><Relationship Id="rId10" Type="http://schemas.openxmlformats.org/officeDocument/2006/relationships/image" Target="../media/image33.png"/><Relationship Id="rId4" Type="http://schemas.openxmlformats.org/officeDocument/2006/relationships/image" Target="../media/image27.jpeg"/><Relationship Id="rId9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40.png"/><Relationship Id="rId3" Type="http://schemas.openxmlformats.org/officeDocument/2006/relationships/image" Target="../media/image35.jpeg"/><Relationship Id="rId7" Type="http://schemas.openxmlformats.org/officeDocument/2006/relationships/image" Target="../media/image28.jpeg"/><Relationship Id="rId12" Type="http://schemas.openxmlformats.org/officeDocument/2006/relationships/image" Target="../media/image39.png"/><Relationship Id="rId2" Type="http://schemas.openxmlformats.org/officeDocument/2006/relationships/image" Target="../media/image25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7.jpeg"/><Relationship Id="rId11" Type="http://schemas.openxmlformats.org/officeDocument/2006/relationships/image" Target="../media/image38.png"/><Relationship Id="rId5" Type="http://schemas.openxmlformats.org/officeDocument/2006/relationships/image" Target="../media/image26.jpe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14.jpeg"/><Relationship Id="rId9" Type="http://schemas.openxmlformats.org/officeDocument/2006/relationships/image" Target="../media/image36.png"/><Relationship Id="rId14" Type="http://schemas.openxmlformats.org/officeDocument/2006/relationships/image" Target="../media/image41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4.pEQ6zOPcNerDrNuogMEnVPk0iN2k4xpDZEIBNX7ABpQ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1.png"/><Relationship Id="rId5" Type="http://schemas.openxmlformats.org/officeDocument/2006/relationships/image" Target="../media/image58.gif"/><Relationship Id="rId4" Type="http://schemas.openxmlformats.org/officeDocument/2006/relationships/image" Target="../media/image5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62.png"/><Relationship Id="rId4" Type="http://schemas.openxmlformats.org/officeDocument/2006/relationships/image" Target="../media/image6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27.jpeg"/><Relationship Id="rId7" Type="http://schemas.openxmlformats.org/officeDocument/2006/relationships/image" Target="../media/image69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68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75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74.png"/><Relationship Id="rId5" Type="http://schemas.openxmlformats.org/officeDocument/2006/relationships/image" Target="../media/image68.png"/><Relationship Id="rId4" Type="http://schemas.openxmlformats.org/officeDocument/2006/relationships/image" Target="../media/image7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corral.tacc.utexas.edu/ras2fim/" TargetMode="External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8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9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98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10.png"/><Relationship Id="rId7" Type="http://schemas.openxmlformats.org/officeDocument/2006/relationships/image" Target="../media/image112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10" Type="http://schemas.openxmlformats.org/officeDocument/2006/relationships/image" Target="../media/image113.png"/><Relationship Id="rId4" Type="http://schemas.openxmlformats.org/officeDocument/2006/relationships/image" Target="../media/image111.jpeg"/><Relationship Id="rId9" Type="http://schemas.openxmlformats.org/officeDocument/2006/relationships/image" Target="../media/image10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gif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ofile image">
            <a:extLst>
              <a:ext uri="{FF2B5EF4-FFF2-40B4-BE49-F238E27FC236}">
                <a16:creationId xmlns:a16="http://schemas.microsoft.com/office/drawing/2014/main" id="{A827FDCB-19F3-82DA-19F4-80442E59B8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58" y="4044565"/>
            <a:ext cx="792480" cy="79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 up of a sign&#10;&#10;Description automatically generated">
            <a:extLst>
              <a:ext uri="{FF2B5EF4-FFF2-40B4-BE49-F238E27FC236}">
                <a16:creationId xmlns:a16="http://schemas.microsoft.com/office/drawing/2014/main" id="{42466DCA-3D89-856F-9E89-92EC7FCB85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7438" y="4116763"/>
            <a:ext cx="720282" cy="72028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0EE096-6475-B1DE-BE63-2CD6C9290025}"/>
              </a:ext>
            </a:extLst>
          </p:cNvPr>
          <p:cNvCxnSpPr/>
          <p:nvPr/>
        </p:nvCxnSpPr>
        <p:spPr>
          <a:xfrm>
            <a:off x="628650" y="3105150"/>
            <a:ext cx="5619750" cy="0"/>
          </a:xfrm>
          <a:prstGeom prst="line">
            <a:avLst/>
          </a:prstGeom>
          <a:ln w="19050">
            <a:solidFill>
              <a:srgbClr val="BF5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Placeholder 7">
            <a:extLst>
              <a:ext uri="{FF2B5EF4-FFF2-40B4-BE49-F238E27FC236}">
                <a16:creationId xmlns:a16="http://schemas.microsoft.com/office/drawing/2014/main" id="{58F67C7E-91E9-4E1B-1F7E-C322F4A44304}"/>
              </a:ext>
            </a:extLst>
          </p:cNvPr>
          <p:cNvSpPr txBox="1">
            <a:spLocks/>
          </p:cNvSpPr>
          <p:nvPr/>
        </p:nvSpPr>
        <p:spPr>
          <a:xfrm>
            <a:off x="497058" y="1123950"/>
            <a:ext cx="8107680" cy="533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800" b="1" i="0" kern="800" cap="all" normalizeH="0" baseline="0">
                <a:solidFill>
                  <a:schemeClr val="bg1"/>
                </a:solidFill>
                <a:latin typeface="Arial Black" charset="0"/>
                <a:ea typeface="Arial Black" charset="0"/>
                <a:cs typeface="Arial Black" charset="0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2800" dirty="0">
                <a:solidFill>
                  <a:srgbClr val="BF5700"/>
                </a:solidFill>
              </a:rPr>
              <a:t>REAL-TIME FLOOD ENGINEERING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A611F0F-F34E-DD72-0050-3BB3814ACA34}"/>
              </a:ext>
            </a:extLst>
          </p:cNvPr>
          <p:cNvCxnSpPr/>
          <p:nvPr/>
        </p:nvCxnSpPr>
        <p:spPr>
          <a:xfrm>
            <a:off x="628650" y="3105150"/>
            <a:ext cx="5619750" cy="0"/>
          </a:xfrm>
          <a:prstGeom prst="line">
            <a:avLst/>
          </a:prstGeom>
          <a:ln w="19050">
            <a:solidFill>
              <a:srgbClr val="BF5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7">
            <a:extLst>
              <a:ext uri="{FF2B5EF4-FFF2-40B4-BE49-F238E27FC236}">
                <a16:creationId xmlns:a16="http://schemas.microsoft.com/office/drawing/2014/main" id="{0B1D9240-B1BD-72BA-1DAF-8E3CA26E93C5}"/>
              </a:ext>
            </a:extLst>
          </p:cNvPr>
          <p:cNvSpPr txBox="1">
            <a:spLocks/>
          </p:cNvSpPr>
          <p:nvPr/>
        </p:nvSpPr>
        <p:spPr>
          <a:xfrm>
            <a:off x="502920" y="1200150"/>
            <a:ext cx="6202680" cy="17526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800" b="1" i="0" kern="800" cap="all" normalizeH="0" baseline="0">
                <a:solidFill>
                  <a:schemeClr val="bg1"/>
                </a:solidFill>
                <a:latin typeface="Arial Black" charset="0"/>
                <a:ea typeface="Arial Black" charset="0"/>
                <a:cs typeface="Arial Black" charset="0"/>
              </a:defRPr>
            </a:lvl1pPr>
          </a:lstStyle>
          <a:p>
            <a:pPr fontAlgn="auto">
              <a:lnSpc>
                <a:spcPct val="100000"/>
              </a:lnSpc>
              <a:spcAft>
                <a:spcPts val="0"/>
              </a:spcAft>
            </a:pPr>
            <a:endParaRPr lang="en-US" sz="2000" dirty="0">
              <a:solidFill>
                <a:srgbClr val="BF5700"/>
              </a:solidFill>
            </a:endParaRPr>
          </a:p>
          <a:p>
            <a:pPr fontAlgn="auto">
              <a:lnSpc>
                <a:spcPct val="100000"/>
              </a:lnSpc>
              <a:spcAft>
                <a:spcPts val="0"/>
              </a:spcAft>
            </a:pPr>
            <a:r>
              <a:rPr lang="en-US" sz="2000" dirty="0">
                <a:solidFill>
                  <a:srgbClr val="BF5700"/>
                </a:solidFill>
              </a:rPr>
              <a:t>university of Texas at Austin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128118-1CF6-657A-E49A-3D1F14D04887}"/>
              </a:ext>
            </a:extLst>
          </p:cNvPr>
          <p:cNvSpPr txBox="1"/>
          <p:nvPr/>
        </p:nvSpPr>
        <p:spPr>
          <a:xfrm>
            <a:off x="1280403" y="4062560"/>
            <a:ext cx="1734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/>
              <a:t>Andy Carter, PE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1C3F97-0E47-0CC8-3702-2D8ED8917DEE}"/>
              </a:ext>
            </a:extLst>
          </p:cNvPr>
          <p:cNvSpPr txBox="1"/>
          <p:nvPr/>
        </p:nvSpPr>
        <p:spPr>
          <a:xfrm>
            <a:off x="1384470" y="4377865"/>
            <a:ext cx="19287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/>
              <a:t>Senior Engineering Scientist</a:t>
            </a:r>
          </a:p>
          <a:p>
            <a:r>
              <a:rPr lang="en-US" sz="800" dirty="0"/>
              <a:t>The University of Texas at Austin </a:t>
            </a:r>
          </a:p>
          <a:p>
            <a:r>
              <a:rPr lang="en-US" sz="800" dirty="0"/>
              <a:t>Center for Water and the Environment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0FD57C-F15F-EB7A-C0ED-202A0AE08202}"/>
              </a:ext>
            </a:extLst>
          </p:cNvPr>
          <p:cNvSpPr txBox="1"/>
          <p:nvPr/>
        </p:nvSpPr>
        <p:spPr>
          <a:xfrm>
            <a:off x="4636575" y="4116763"/>
            <a:ext cx="1874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28 Aug 2026</a:t>
            </a:r>
          </a:p>
          <a:p>
            <a:r>
              <a:rPr lang="de-DE" sz="1200" b="1" dirty="0"/>
              <a:t>2026 Technical Summit</a:t>
            </a:r>
          </a:p>
          <a:p>
            <a:r>
              <a:rPr lang="en-US" sz="1200" b="1" dirty="0"/>
              <a:t>8:00 AM to 12:00 PM</a:t>
            </a:r>
            <a:endParaRPr lang="en-US" sz="12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8986205-8E37-77FE-F639-FA93CE362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757" y="3486150"/>
            <a:ext cx="1366760" cy="135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700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1E8D8-C1C6-7F9B-D689-3693A0244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39072A6-42D8-CE41-BD32-07FF393E21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525" y="514350"/>
            <a:ext cx="4552950" cy="455295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89310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22C42-2DD3-3080-498C-71504EA3A6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306278D-343F-1E4F-7050-908528DDE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438150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691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9FF73-7825-DFF3-B3EB-390DB7738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ccountants wore green eyeshades to reduce eye strain">
            <a:extLst>
              <a:ext uri="{FF2B5EF4-FFF2-40B4-BE49-F238E27FC236}">
                <a16:creationId xmlns:a16="http://schemas.microsoft.com/office/drawing/2014/main" id="{FB3AD222-7466-BA68-56A0-276536C6D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0" r="3032" b="1497"/>
          <a:stretch>
            <a:fillRect/>
          </a:stretch>
        </p:blipFill>
        <p:spPr>
          <a:xfrm>
            <a:off x="1524000" y="917917"/>
            <a:ext cx="2362200" cy="31242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 descr="Librarian Photos, Download The BEST Free Librarian Stock Photos &amp; HD Images">
            <a:extLst>
              <a:ext uri="{FF2B5EF4-FFF2-40B4-BE49-F238E27FC236}">
                <a16:creationId xmlns:a16="http://schemas.microsoft.com/office/drawing/2014/main" id="{51A7E57F-3654-C24A-1170-EEEB24A5E7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232"/>
          <a:stretch>
            <a:fillRect/>
          </a:stretch>
        </p:blipFill>
        <p:spPr>
          <a:xfrm>
            <a:off x="5029200" y="895350"/>
            <a:ext cx="2361989" cy="31450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593AD27-5757-3911-467D-57933468EC89}"/>
              </a:ext>
            </a:extLst>
          </p:cNvPr>
          <p:cNvSpPr txBox="1"/>
          <p:nvPr/>
        </p:nvSpPr>
        <p:spPr>
          <a:xfrm>
            <a:off x="1790522" y="4171950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985F35-6BBD-3A77-6447-F811CF20C483}"/>
              </a:ext>
            </a:extLst>
          </p:cNvPr>
          <p:cNvSpPr txBox="1"/>
          <p:nvPr/>
        </p:nvSpPr>
        <p:spPr>
          <a:xfrm>
            <a:off x="5439053" y="4171950"/>
            <a:ext cx="1542282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Librarian</a:t>
            </a:r>
          </a:p>
        </p:txBody>
      </p:sp>
    </p:spTree>
    <p:extLst>
      <p:ext uri="{BB962C8B-B14F-4D97-AF65-F5344CB8AC3E}">
        <p14:creationId xmlns:p14="http://schemas.microsoft.com/office/powerpoint/2010/main" val="1381694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7BB7D1-76D7-69E7-DC1C-4FCDEDC73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2E2EF43-C903-CE94-F622-D6A6AF6982A5}"/>
              </a:ext>
            </a:extLst>
          </p:cNvPr>
          <p:cNvSpPr txBox="1"/>
          <p:nvPr/>
        </p:nvSpPr>
        <p:spPr>
          <a:xfrm>
            <a:off x="1790522" y="4171950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963D55-AA6F-812B-D952-246C45C4E6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699" y="895350"/>
            <a:ext cx="2082800" cy="31242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6" name="Picture 15" descr="The Librarian: Quest for the Spear - Wikipedia">
            <a:extLst>
              <a:ext uri="{FF2B5EF4-FFF2-40B4-BE49-F238E27FC236}">
                <a16:creationId xmlns:a16="http://schemas.microsoft.com/office/drawing/2014/main" id="{A4BEE3EF-0F94-7FA0-C41C-29ECB0270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050" y="955527"/>
            <a:ext cx="2222288" cy="304898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B74D832-A383-C8FD-B48E-586F02673FC4}"/>
              </a:ext>
            </a:extLst>
          </p:cNvPr>
          <p:cNvSpPr txBox="1"/>
          <p:nvPr/>
        </p:nvSpPr>
        <p:spPr>
          <a:xfrm>
            <a:off x="5439053" y="4171950"/>
            <a:ext cx="1542282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Librarian</a:t>
            </a:r>
          </a:p>
        </p:txBody>
      </p:sp>
    </p:spTree>
    <p:extLst>
      <p:ext uri="{BB962C8B-B14F-4D97-AF65-F5344CB8AC3E}">
        <p14:creationId xmlns:p14="http://schemas.microsoft.com/office/powerpoint/2010/main" val="1003299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71831-D35A-BE2B-7A66-CB72CC857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DA35D27F-C38A-324C-8CF9-99074607F42F}"/>
              </a:ext>
            </a:extLst>
          </p:cNvPr>
          <p:cNvGrpSpPr/>
          <p:nvPr/>
        </p:nvGrpSpPr>
        <p:grpSpPr>
          <a:xfrm>
            <a:off x="220717" y="768627"/>
            <a:ext cx="3513084" cy="3708123"/>
            <a:chOff x="220717" y="768626"/>
            <a:chExt cx="5013892" cy="5292255"/>
          </a:xfrm>
          <a:solidFill>
            <a:schemeClr val="bg1">
              <a:lumMod val="85000"/>
            </a:schemeClr>
          </a:solidFill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BCA79D70-DDAF-FEC1-EA32-5C4DEBD453D5}"/>
                </a:ext>
              </a:extLst>
            </p:cNvPr>
            <p:cNvSpPr/>
            <p:nvPr/>
          </p:nvSpPr>
          <p:spPr>
            <a:xfrm>
              <a:off x="220717" y="768626"/>
              <a:ext cx="5013892" cy="5292255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4E10096C-421C-8B5D-E7C9-821393DEC31B}"/>
                </a:ext>
              </a:extLst>
            </p:cNvPr>
            <p:cNvSpPr txBox="1"/>
            <p:nvPr/>
          </p:nvSpPr>
          <p:spPr>
            <a:xfrm>
              <a:off x="3059547" y="5386824"/>
              <a:ext cx="1887823" cy="523219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Hydrology</a:t>
              </a: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8270C66-EB4E-55A9-599B-0BEFDAAF7DA5}"/>
              </a:ext>
            </a:extLst>
          </p:cNvPr>
          <p:cNvGrpSpPr/>
          <p:nvPr/>
        </p:nvGrpSpPr>
        <p:grpSpPr>
          <a:xfrm>
            <a:off x="5410200" y="768627"/>
            <a:ext cx="3513083" cy="3708123"/>
            <a:chOff x="220717" y="768626"/>
            <a:chExt cx="5013892" cy="5292253"/>
          </a:xfrm>
          <a:solidFill>
            <a:schemeClr val="bg1">
              <a:lumMod val="85000"/>
            </a:schemeClr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CD9276E-5D8F-FC17-9761-42906113FAAF}"/>
                </a:ext>
              </a:extLst>
            </p:cNvPr>
            <p:cNvSpPr/>
            <p:nvPr/>
          </p:nvSpPr>
          <p:spPr>
            <a:xfrm>
              <a:off x="220717" y="768626"/>
              <a:ext cx="5013892" cy="5292253"/>
            </a:xfrm>
            <a:prstGeom prst="rect">
              <a:avLst/>
            </a:prstGeom>
            <a:grpFill/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37BEF5E-5683-80E0-6BF9-680360658D35}"/>
                </a:ext>
              </a:extLst>
            </p:cNvPr>
            <p:cNvSpPr txBox="1"/>
            <p:nvPr/>
          </p:nvSpPr>
          <p:spPr>
            <a:xfrm>
              <a:off x="1743260" y="5382930"/>
              <a:ext cx="3239821" cy="527113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Hydraulics Mapping</a:t>
              </a:r>
            </a:p>
          </p:txBody>
        </p:sp>
      </p:grpSp>
      <p:sp>
        <p:nvSpPr>
          <p:cNvPr id="8" name="Right Arrow 49">
            <a:extLst>
              <a:ext uri="{FF2B5EF4-FFF2-40B4-BE49-F238E27FC236}">
                <a16:creationId xmlns:a16="http://schemas.microsoft.com/office/drawing/2014/main" id="{EB184F3E-FDF9-584B-8739-7E82CB93982F}"/>
              </a:ext>
            </a:extLst>
          </p:cNvPr>
          <p:cNvSpPr/>
          <p:nvPr/>
        </p:nvSpPr>
        <p:spPr>
          <a:xfrm>
            <a:off x="3828386" y="3028950"/>
            <a:ext cx="1483724" cy="503583"/>
          </a:xfrm>
          <a:prstGeom prst="rightArrow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2FF2F1-AA3F-4795-1AD8-41E014EB943C}"/>
              </a:ext>
            </a:extLst>
          </p:cNvPr>
          <p:cNvSpPr txBox="1"/>
          <p:nvPr/>
        </p:nvSpPr>
        <p:spPr>
          <a:xfrm>
            <a:off x="3733798" y="1815358"/>
            <a:ext cx="1543717" cy="475166"/>
          </a:xfrm>
          <a:prstGeom prst="rect">
            <a:avLst/>
          </a:prstGeom>
          <a:noFill/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Excess 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Precipitation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 &amp;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Discharge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>
                <a:ea typeface="+mn-ea"/>
                <a:cs typeface="+mn-cs"/>
              </a:rPr>
              <a:t>Estimates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9829EB8-C9DF-0013-F1B7-C7835789D1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22" y="1270202"/>
            <a:ext cx="2995871" cy="2603096"/>
          </a:xfrm>
          <a:prstGeom prst="rect">
            <a:avLst/>
          </a:prstGeom>
        </p:spPr>
      </p:pic>
      <p:pic>
        <p:nvPicPr>
          <p:cNvPr id="11" name="Picture 2" descr="Library - Wikipedia">
            <a:extLst>
              <a:ext uri="{FF2B5EF4-FFF2-40B4-BE49-F238E27FC236}">
                <a16:creationId xmlns:a16="http://schemas.microsoft.com/office/drawing/2014/main" id="{3E69C724-FFBF-02F2-0846-EE1064A5C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241" y="1428750"/>
            <a:ext cx="2667000" cy="199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02D93E1-45B1-1897-CB41-B6692951DB2E}"/>
              </a:ext>
            </a:extLst>
          </p:cNvPr>
          <p:cNvSpPr txBox="1"/>
          <p:nvPr/>
        </p:nvSpPr>
        <p:spPr>
          <a:xfrm>
            <a:off x="228337" y="4567581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8834F0-92D0-028D-B5CD-F3907F9D5ABD}"/>
              </a:ext>
            </a:extLst>
          </p:cNvPr>
          <p:cNvSpPr txBox="1"/>
          <p:nvPr/>
        </p:nvSpPr>
        <p:spPr>
          <a:xfrm>
            <a:off x="5410200" y="4567581"/>
            <a:ext cx="1542282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Librarian</a:t>
            </a:r>
          </a:p>
        </p:txBody>
      </p:sp>
    </p:spTree>
    <p:extLst>
      <p:ext uri="{BB962C8B-B14F-4D97-AF65-F5344CB8AC3E}">
        <p14:creationId xmlns:p14="http://schemas.microsoft.com/office/powerpoint/2010/main" val="3046440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CF5E6-9DAE-A81F-7591-E9B5E7E2C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New USGS Hydrologic Instrumentation Facility in Tuscaloosa, Alabama | U.S.  Geological Survey">
            <a:extLst>
              <a:ext uri="{FF2B5EF4-FFF2-40B4-BE49-F238E27FC236}">
                <a16:creationId xmlns:a16="http://schemas.microsoft.com/office/drawing/2014/main" id="{91025466-4D04-EC2D-3AD6-E9E202AA1D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47" r="23333" b="17026"/>
          <a:stretch/>
        </p:blipFill>
        <p:spPr bwMode="auto">
          <a:xfrm>
            <a:off x="5511800" y="3105149"/>
            <a:ext cx="3505200" cy="1879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University of Alabama awarded $360M by NOAA for water research">
            <a:extLst>
              <a:ext uri="{FF2B5EF4-FFF2-40B4-BE49-F238E27FC236}">
                <a16:creationId xmlns:a16="http://schemas.microsoft.com/office/drawing/2014/main" id="{BE8BCC9F-A210-9D1C-7694-4685AFD3D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666750"/>
            <a:ext cx="4064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wateryear_2015_2016_CONUS_1920x1166_short">
            <a:hlinkClick r:id="" action="ppaction://media"/>
            <a:extLst>
              <a:ext uri="{FF2B5EF4-FFF2-40B4-BE49-F238E27FC236}">
                <a16:creationId xmlns:a16="http://schemas.microsoft.com/office/drawing/2014/main" id="{917A84B4-4E8B-5194-7EC7-073F7BDDD6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600" y="928915"/>
            <a:ext cx="5410200" cy="328567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2" descr="ras2fim agency">
            <a:extLst>
              <a:ext uri="{FF2B5EF4-FFF2-40B4-BE49-F238E27FC236}">
                <a16:creationId xmlns:a16="http://schemas.microsoft.com/office/drawing/2014/main" id="{03B09E77-982A-10B5-D434-C37CFAD7C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4324350"/>
            <a:ext cx="2819400" cy="66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E72492-64CA-0BF7-97BF-ABD3493E2B29}"/>
              </a:ext>
            </a:extLst>
          </p:cNvPr>
          <p:cNvSpPr txBox="1"/>
          <p:nvPr/>
        </p:nvSpPr>
        <p:spPr>
          <a:xfrm>
            <a:off x="6248400" y="4676268"/>
            <a:ext cx="2172390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800" b="1" dirty="0"/>
              <a:t>Hydrologic Instrumentation Facility (HIF)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1F9C95-ADB9-445F-6A91-AB173222E7AC}"/>
              </a:ext>
            </a:extLst>
          </p:cNvPr>
          <p:cNvSpPr txBox="1"/>
          <p:nvPr/>
        </p:nvSpPr>
        <p:spPr>
          <a:xfrm>
            <a:off x="6705256" y="2658174"/>
            <a:ext cx="1258678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800" b="1" dirty="0"/>
              <a:t>National Water Center</a:t>
            </a:r>
          </a:p>
        </p:txBody>
      </p:sp>
    </p:spTree>
    <p:extLst>
      <p:ext uri="{BB962C8B-B14F-4D97-AF65-F5344CB8AC3E}">
        <p14:creationId xmlns:p14="http://schemas.microsoft.com/office/powerpoint/2010/main" val="3793737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E2F06-BA0E-2DF4-0665-318F9D4B3C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C764454-A042-52E4-B5B5-009843678F0E}"/>
              </a:ext>
            </a:extLst>
          </p:cNvPr>
          <p:cNvSpPr/>
          <p:nvPr/>
        </p:nvSpPr>
        <p:spPr>
          <a:xfrm>
            <a:off x="1600200" y="1400770"/>
            <a:ext cx="5791200" cy="251013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as2fim agency">
            <a:extLst>
              <a:ext uri="{FF2B5EF4-FFF2-40B4-BE49-F238E27FC236}">
                <a16:creationId xmlns:a16="http://schemas.microsoft.com/office/drawing/2014/main" id="{6E47C30B-E405-4C89-DF55-2120DDFD62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66750"/>
            <a:ext cx="2362200" cy="5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diagram of a water flow&#10;&#10;Description automatically generated">
            <a:extLst>
              <a:ext uri="{FF2B5EF4-FFF2-40B4-BE49-F238E27FC236}">
                <a16:creationId xmlns:a16="http://schemas.microsoft.com/office/drawing/2014/main" id="{3287A6F2-06BB-155A-2EFF-26A4D5AC48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6131" y="2649319"/>
            <a:ext cx="1066800" cy="1066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F00329-48C1-E323-C28E-16BE624BC35A}"/>
              </a:ext>
            </a:extLst>
          </p:cNvPr>
          <p:cNvSpPr txBox="1"/>
          <p:nvPr/>
        </p:nvSpPr>
        <p:spPr>
          <a:xfrm>
            <a:off x="1600200" y="1400770"/>
            <a:ext cx="1927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Status Quo: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28BF3C-A0FB-54EB-55C5-F6701B56F2AB}"/>
              </a:ext>
            </a:extLst>
          </p:cNvPr>
          <p:cNvSpPr txBox="1"/>
          <p:nvPr/>
        </p:nvSpPr>
        <p:spPr>
          <a:xfrm>
            <a:off x="4762500" y="1862435"/>
            <a:ext cx="23622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Hydraulics:</a:t>
            </a:r>
          </a:p>
          <a:p>
            <a:pPr lvl="1"/>
            <a:r>
              <a:rPr lang="en-US" sz="1200" dirty="0"/>
              <a:t>10 meter “Height Above Nearest Drainage”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6E3652-B776-48DC-F2EE-D2DE0E44367E}"/>
              </a:ext>
            </a:extLst>
          </p:cNvPr>
          <p:cNvSpPr txBox="1"/>
          <p:nvPr/>
        </p:nvSpPr>
        <p:spPr>
          <a:xfrm>
            <a:off x="1676400" y="1874966"/>
            <a:ext cx="3048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Hydrology:</a:t>
            </a:r>
          </a:p>
          <a:p>
            <a:pPr lvl="1"/>
            <a:r>
              <a:rPr lang="en-US" sz="1400" dirty="0"/>
              <a:t>National Water Model (NWM)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00" dirty="0"/>
              <a:t>Some Meteorological Inputs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Temperature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Precipitation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Soil Moisture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00" dirty="0"/>
              <a:t>Hydrologic Observations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Stream Gauges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Soil Moisture Sensors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800" dirty="0"/>
              <a:t>Snow Pack Measurements</a:t>
            </a:r>
          </a:p>
          <a:p>
            <a:pPr lvl="1"/>
            <a:endParaRPr lang="en-US" sz="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D2836-D411-B3C2-F4B1-509D2C19B2F3}"/>
              </a:ext>
            </a:extLst>
          </p:cNvPr>
          <p:cNvSpPr txBox="1"/>
          <p:nvPr/>
        </p:nvSpPr>
        <p:spPr>
          <a:xfrm>
            <a:off x="1752422" y="3985795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85FFDD-EADF-B3BD-A00B-8AB9FE8B464F}"/>
              </a:ext>
            </a:extLst>
          </p:cNvPr>
          <p:cNvSpPr txBox="1"/>
          <p:nvPr/>
        </p:nvSpPr>
        <p:spPr>
          <a:xfrm>
            <a:off x="4953000" y="3985795"/>
            <a:ext cx="1542282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Librarian</a:t>
            </a:r>
          </a:p>
        </p:txBody>
      </p:sp>
    </p:spTree>
    <p:extLst>
      <p:ext uri="{BB962C8B-B14F-4D97-AF65-F5344CB8AC3E}">
        <p14:creationId xmlns:p14="http://schemas.microsoft.com/office/powerpoint/2010/main" val="2904182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6EB90-F238-BF2B-A285-82420090B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3BB1342-A152-5D70-4F35-CFF4DAB064BF}"/>
              </a:ext>
            </a:extLst>
          </p:cNvPr>
          <p:cNvGrpSpPr/>
          <p:nvPr/>
        </p:nvGrpSpPr>
        <p:grpSpPr>
          <a:xfrm>
            <a:off x="4533900" y="1123950"/>
            <a:ext cx="1905001" cy="1832928"/>
            <a:chOff x="220717" y="768626"/>
            <a:chExt cx="5013892" cy="5292255"/>
          </a:xfrm>
          <a:solidFill>
            <a:schemeClr val="bg1">
              <a:lumMod val="85000"/>
            </a:schemeClr>
          </a:solidFill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88B8907F-DDF5-5619-8CC9-B307FE698753}"/>
                </a:ext>
              </a:extLst>
            </p:cNvPr>
            <p:cNvSpPr/>
            <p:nvPr/>
          </p:nvSpPr>
          <p:spPr>
            <a:xfrm>
              <a:off x="220717" y="768626"/>
              <a:ext cx="5013892" cy="5292255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D9BBF06C-E9D0-6E0B-7AD7-26F5464CB188}"/>
                </a:ext>
              </a:extLst>
            </p:cNvPr>
            <p:cNvSpPr txBox="1"/>
            <p:nvPr/>
          </p:nvSpPr>
          <p:spPr>
            <a:xfrm>
              <a:off x="2717913" y="4920461"/>
              <a:ext cx="2316143" cy="656802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Hydrology</a:t>
              </a:r>
              <a:endPara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71D52ACB-E2E3-BE9A-17CD-5BBC4D3AB1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135" y="1300028"/>
            <a:ext cx="1439122" cy="12504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A44BE5A-654C-9E45-4773-8A94BD2BB4B7}"/>
              </a:ext>
            </a:extLst>
          </p:cNvPr>
          <p:cNvSpPr txBox="1"/>
          <p:nvPr/>
        </p:nvSpPr>
        <p:spPr>
          <a:xfrm>
            <a:off x="4572000" y="3056771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Right Arrow 49">
            <a:extLst>
              <a:ext uri="{FF2B5EF4-FFF2-40B4-BE49-F238E27FC236}">
                <a16:creationId xmlns:a16="http://schemas.microsoft.com/office/drawing/2014/main" id="{26189302-D1A5-E2D0-231F-54F13F70E1A0}"/>
              </a:ext>
            </a:extLst>
          </p:cNvPr>
          <p:cNvSpPr/>
          <p:nvPr/>
        </p:nvSpPr>
        <p:spPr>
          <a:xfrm>
            <a:off x="6591300" y="1780912"/>
            <a:ext cx="739169" cy="503583"/>
          </a:xfrm>
          <a:prstGeom prst="rightArrow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953848-94B7-3B44-4CE9-A16323598E62}"/>
              </a:ext>
            </a:extLst>
          </p:cNvPr>
          <p:cNvSpPr txBox="1"/>
          <p:nvPr/>
        </p:nvSpPr>
        <p:spPr>
          <a:xfrm>
            <a:off x="7330469" y="1546107"/>
            <a:ext cx="1543717" cy="475166"/>
          </a:xfrm>
          <a:prstGeom prst="rect">
            <a:avLst/>
          </a:prstGeom>
          <a:noFill/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Excess 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Precipitation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 &amp;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Discharge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>
                <a:ea typeface="+mn-ea"/>
                <a:cs typeface="+mn-cs"/>
              </a:rPr>
              <a:t>Estimates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7C3643-9F37-0010-CA54-16CAF1222321}"/>
              </a:ext>
            </a:extLst>
          </p:cNvPr>
          <p:cNvGrpSpPr/>
          <p:nvPr/>
        </p:nvGrpSpPr>
        <p:grpSpPr>
          <a:xfrm>
            <a:off x="152400" y="521622"/>
            <a:ext cx="2895600" cy="3276600"/>
            <a:chOff x="152400" y="1352550"/>
            <a:chExt cx="2895600" cy="32766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3E12EEE-E4FB-204A-9CD0-ED937553CDD7}"/>
                </a:ext>
              </a:extLst>
            </p:cNvPr>
            <p:cNvSpPr/>
            <p:nvPr/>
          </p:nvSpPr>
          <p:spPr>
            <a:xfrm>
              <a:off x="152400" y="1352550"/>
              <a:ext cx="2895600" cy="32766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C306D93-CC09-CDC9-2987-E7D58EF26CC3}"/>
                </a:ext>
              </a:extLst>
            </p:cNvPr>
            <p:cNvSpPr txBox="1"/>
            <p:nvPr/>
          </p:nvSpPr>
          <p:spPr>
            <a:xfrm>
              <a:off x="292733" y="1608941"/>
              <a:ext cx="1887953" cy="369332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HRRR (Forecast)</a:t>
              </a:r>
              <a:endPara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8831211-B9E9-A4A7-0D76-A58CE8A9B57F}"/>
                </a:ext>
              </a:extLst>
            </p:cNvPr>
            <p:cNvSpPr txBox="1"/>
            <p:nvPr/>
          </p:nvSpPr>
          <p:spPr>
            <a:xfrm>
              <a:off x="269873" y="2010162"/>
              <a:ext cx="2133599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/>
                <a:t>s3://noaa-hrrr-bdp-pds/hrrr.YYYYMMDD/conus/hrrr.tXXz.wrfsfcfXX.grib2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07D72D0-A797-1BE6-7415-6D1D1EEED31E}"/>
                </a:ext>
              </a:extLst>
            </p:cNvPr>
            <p:cNvSpPr txBox="1"/>
            <p:nvPr/>
          </p:nvSpPr>
          <p:spPr>
            <a:xfrm>
              <a:off x="289244" y="2877249"/>
              <a:ext cx="2046907" cy="369332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MRMS (Observed)</a:t>
              </a:r>
              <a:endPara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0E0827E-79ED-0661-1680-2F40E07DD914}"/>
                </a:ext>
              </a:extLst>
            </p:cNvPr>
            <p:cNvSpPr txBox="1"/>
            <p:nvPr/>
          </p:nvSpPr>
          <p:spPr>
            <a:xfrm>
              <a:off x="266384" y="3279975"/>
              <a:ext cx="2705416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 dirty="0"/>
                <a:t>s3://noaa-mrms-pds/CONUS/MultiSensor_QPE_01H_Pass1_00.00/YYYYMMDD/MRMS_MultiSensor_QPE_01H_Pass1_00.00_YYYYMMDD-HH0000.grib2.gz</a:t>
              </a:r>
              <a:endParaRPr lang="en-US" sz="1200" dirty="0"/>
            </a:p>
          </p:txBody>
        </p:sp>
      </p:grpSp>
      <p:sp>
        <p:nvSpPr>
          <p:cNvPr id="26" name="Right Arrow 49">
            <a:extLst>
              <a:ext uri="{FF2B5EF4-FFF2-40B4-BE49-F238E27FC236}">
                <a16:creationId xmlns:a16="http://schemas.microsoft.com/office/drawing/2014/main" id="{B2253AFC-BAEB-85E0-DBBF-89059504B3EF}"/>
              </a:ext>
            </a:extLst>
          </p:cNvPr>
          <p:cNvSpPr/>
          <p:nvPr/>
        </p:nvSpPr>
        <p:spPr>
          <a:xfrm>
            <a:off x="3417584" y="1788622"/>
            <a:ext cx="739169" cy="503583"/>
          </a:xfrm>
          <a:prstGeom prst="rightArrow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A69E734-37B7-97CE-B6F2-0F1EC427E1CD}"/>
              </a:ext>
            </a:extLst>
          </p:cNvPr>
          <p:cNvSpPr txBox="1"/>
          <p:nvPr/>
        </p:nvSpPr>
        <p:spPr>
          <a:xfrm>
            <a:off x="251144" y="4054613"/>
            <a:ext cx="8740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b="1" dirty="0"/>
              <a:t>Rainfall → Interception → Infiltration → Soil moisture/ET → Surface &amp; subsurface runoff → Runoff aggregation → Channel routing → Streamflow (Q)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91596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8CE96-3036-1B71-7C5E-3C583092F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97A8DA1-1D42-0FE6-2E3A-0042538D7C9C}"/>
              </a:ext>
            </a:extLst>
          </p:cNvPr>
          <p:cNvGrpSpPr/>
          <p:nvPr/>
        </p:nvGrpSpPr>
        <p:grpSpPr>
          <a:xfrm>
            <a:off x="243577" y="1504950"/>
            <a:ext cx="1905001" cy="1832928"/>
            <a:chOff x="220717" y="768626"/>
            <a:chExt cx="5013892" cy="5292255"/>
          </a:xfrm>
          <a:solidFill>
            <a:schemeClr val="bg1">
              <a:lumMod val="85000"/>
            </a:schemeClr>
          </a:solidFill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6CA4B8C0-81AA-FF85-1102-B7DEAED5F206}"/>
                </a:ext>
              </a:extLst>
            </p:cNvPr>
            <p:cNvSpPr/>
            <p:nvPr/>
          </p:nvSpPr>
          <p:spPr>
            <a:xfrm>
              <a:off x="220717" y="768626"/>
              <a:ext cx="5013892" cy="5292255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C7E85AD-EE30-3B3B-5A57-B31889B7D7C4}"/>
                </a:ext>
              </a:extLst>
            </p:cNvPr>
            <p:cNvSpPr txBox="1"/>
            <p:nvPr/>
          </p:nvSpPr>
          <p:spPr>
            <a:xfrm>
              <a:off x="2717913" y="4920461"/>
              <a:ext cx="2316143" cy="656802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Hydrology</a:t>
              </a:r>
              <a:endPara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AC46E06-8990-5770-328E-74985A8B3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812" y="1681028"/>
            <a:ext cx="1439122" cy="12504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0B04B4-2A66-D8B7-DBEB-C255644DC84A}"/>
              </a:ext>
            </a:extLst>
          </p:cNvPr>
          <p:cNvSpPr txBox="1"/>
          <p:nvPr/>
        </p:nvSpPr>
        <p:spPr>
          <a:xfrm>
            <a:off x="281677" y="3437771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3" name="Picture 2" descr="ras2fim agency">
            <a:extLst>
              <a:ext uri="{FF2B5EF4-FFF2-40B4-BE49-F238E27FC236}">
                <a16:creationId xmlns:a16="http://schemas.microsoft.com/office/drawing/2014/main" id="{32FFBB10-D142-296E-1D54-359591A367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66750"/>
            <a:ext cx="2362200" cy="5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7557C90-138B-BA42-84F9-B772653A4C39}"/>
              </a:ext>
            </a:extLst>
          </p:cNvPr>
          <p:cNvSpPr txBox="1"/>
          <p:nvPr/>
        </p:nvSpPr>
        <p:spPr>
          <a:xfrm>
            <a:off x="0" y="4736664"/>
            <a:ext cx="502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err="1"/>
              <a:t>aws</a:t>
            </a:r>
            <a:r>
              <a:rPr lang="en-US" sz="1800" dirty="0"/>
              <a:t> s3 ls --no-sign-request s3://noaa-nwm-pds/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96A780D-58C1-35B1-31F3-AC90FDB3416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997"/>
          <a:stretch>
            <a:fillRect/>
          </a:stretch>
        </p:blipFill>
        <p:spPr>
          <a:xfrm>
            <a:off x="3059274" y="438150"/>
            <a:ext cx="5541942" cy="432947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55133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B089D-F7D3-9F7F-CCE2-A409A9D7F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2364229-E19A-372B-59E4-96369FAA27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38150"/>
            <a:ext cx="7617569" cy="443507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9964220-2DB5-F81A-A143-7F13349637EA}"/>
              </a:ext>
            </a:extLst>
          </p:cNvPr>
          <p:cNvGrpSpPr/>
          <p:nvPr/>
        </p:nvGrpSpPr>
        <p:grpSpPr>
          <a:xfrm>
            <a:off x="7076548" y="2724150"/>
            <a:ext cx="1905001" cy="1832928"/>
            <a:chOff x="220717" y="768626"/>
            <a:chExt cx="5013892" cy="5292255"/>
          </a:xfrm>
          <a:solidFill>
            <a:schemeClr val="bg1">
              <a:lumMod val="85000"/>
            </a:schemeClr>
          </a:solidFill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F06CEA0-4FC7-CEFC-550D-CD86743F639D}"/>
                </a:ext>
              </a:extLst>
            </p:cNvPr>
            <p:cNvSpPr/>
            <p:nvPr/>
          </p:nvSpPr>
          <p:spPr>
            <a:xfrm>
              <a:off x="220717" y="768626"/>
              <a:ext cx="5013892" cy="5292255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6DFFA89-2026-123F-B4ED-B274F89784AF}"/>
                </a:ext>
              </a:extLst>
            </p:cNvPr>
            <p:cNvSpPr txBox="1"/>
            <p:nvPr/>
          </p:nvSpPr>
          <p:spPr>
            <a:xfrm>
              <a:off x="2717913" y="4920461"/>
              <a:ext cx="2316143" cy="656802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Hydrology</a:t>
              </a:r>
              <a:endPara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2C1A1A3D-0C26-0209-0B2F-CC4AC2271C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900228"/>
            <a:ext cx="1439122" cy="12504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0746251-EA18-09AD-3E00-CA1C8073C07A}"/>
              </a:ext>
            </a:extLst>
          </p:cNvPr>
          <p:cNvSpPr txBox="1"/>
          <p:nvPr/>
        </p:nvSpPr>
        <p:spPr>
          <a:xfrm>
            <a:off x="7114648" y="4656971"/>
            <a:ext cx="182915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Accountant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3" name="Picture 2" descr="ras2fim agency">
            <a:extLst>
              <a:ext uri="{FF2B5EF4-FFF2-40B4-BE49-F238E27FC236}">
                <a16:creationId xmlns:a16="http://schemas.microsoft.com/office/drawing/2014/main" id="{8133344B-5A8D-92C6-2E2A-65A6544277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22201"/>
            <a:ext cx="2362200" cy="5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565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B427836-B419-685D-FF14-8D640949F2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13627"/>
            <a:ext cx="8730139" cy="442032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7205BC-DAAC-E1E3-893B-A65CD67BE266}"/>
              </a:ext>
            </a:extLst>
          </p:cNvPr>
          <p:cNvSpPr txBox="1"/>
          <p:nvPr/>
        </p:nvSpPr>
        <p:spPr>
          <a:xfrm>
            <a:off x="1371600" y="4629873"/>
            <a:ext cx="6400800" cy="276999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US" sz="1200" dirty="0"/>
              <a:t>https://maps.water.noaa.gov/server/rest/services/reference/static_nwm_flowlines/MapServer</a:t>
            </a:r>
          </a:p>
        </p:txBody>
      </p:sp>
    </p:spTree>
    <p:extLst>
      <p:ext uri="{BB962C8B-B14F-4D97-AF65-F5344CB8AC3E}">
        <p14:creationId xmlns:p14="http://schemas.microsoft.com/office/powerpoint/2010/main" val="426890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0794A-5431-3DB4-FAF2-090F2A1AA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125329-3830-F310-76BC-FE700C270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51" y="590550"/>
            <a:ext cx="8655898" cy="41363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E8950A-F07E-E140-36DA-43782C2484AA}"/>
              </a:ext>
            </a:extLst>
          </p:cNvPr>
          <p:cNvSpPr txBox="1"/>
          <p:nvPr/>
        </p:nvSpPr>
        <p:spPr>
          <a:xfrm>
            <a:off x="2286000" y="666750"/>
            <a:ext cx="640080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dirty="0"/>
              <a:t>https://maps.water.noaa.gov/server/rest/services/reference/static_nwm_flowlines/MapServer</a:t>
            </a:r>
          </a:p>
        </p:txBody>
      </p:sp>
    </p:spTree>
    <p:extLst>
      <p:ext uri="{BB962C8B-B14F-4D97-AF65-F5344CB8AC3E}">
        <p14:creationId xmlns:p14="http://schemas.microsoft.com/office/powerpoint/2010/main" val="1897566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120F5-B95D-E6BE-494D-0F31BEC96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6110E38-09F3-A5DF-A2B8-6DAFD5C99758}"/>
              </a:ext>
            </a:extLst>
          </p:cNvPr>
          <p:cNvGrpSpPr/>
          <p:nvPr/>
        </p:nvGrpSpPr>
        <p:grpSpPr>
          <a:xfrm>
            <a:off x="220717" y="768627"/>
            <a:ext cx="3513083" cy="4180952"/>
            <a:chOff x="220717" y="768626"/>
            <a:chExt cx="5013892" cy="5967079"/>
          </a:xfrm>
          <a:solidFill>
            <a:schemeClr val="bg1">
              <a:lumMod val="85000"/>
            </a:schemeClr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BE66FAF-77DC-1A69-116D-0F9A8D4DA6BF}"/>
                </a:ext>
              </a:extLst>
            </p:cNvPr>
            <p:cNvSpPr/>
            <p:nvPr/>
          </p:nvSpPr>
          <p:spPr>
            <a:xfrm>
              <a:off x="220717" y="768626"/>
              <a:ext cx="5013892" cy="5967079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27140AD-E350-4DE1-3798-2BFBFD2A1492}"/>
                </a:ext>
              </a:extLst>
            </p:cNvPr>
            <p:cNvSpPr txBox="1"/>
            <p:nvPr/>
          </p:nvSpPr>
          <p:spPr>
            <a:xfrm>
              <a:off x="3184082" y="6116121"/>
              <a:ext cx="1887824" cy="523220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Hydrology</a:t>
              </a: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96BCC69-A578-DA7B-F08C-51CB8C109B8E}"/>
              </a:ext>
            </a:extLst>
          </p:cNvPr>
          <p:cNvGrpSpPr/>
          <p:nvPr/>
        </p:nvGrpSpPr>
        <p:grpSpPr>
          <a:xfrm>
            <a:off x="5410200" y="768627"/>
            <a:ext cx="3513083" cy="4180953"/>
            <a:chOff x="220717" y="768626"/>
            <a:chExt cx="5013892" cy="5967079"/>
          </a:xfrm>
          <a:solidFill>
            <a:schemeClr val="bg1">
              <a:lumMod val="85000"/>
            </a:schemeClr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26DB7EB-5F4F-B3BA-82FD-6534649574F4}"/>
                </a:ext>
              </a:extLst>
            </p:cNvPr>
            <p:cNvSpPr/>
            <p:nvPr/>
          </p:nvSpPr>
          <p:spPr>
            <a:xfrm>
              <a:off x="220717" y="768626"/>
              <a:ext cx="5013892" cy="5967079"/>
            </a:xfrm>
            <a:prstGeom prst="rect">
              <a:avLst/>
            </a:prstGeom>
            <a:grpFill/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6420C07-84AA-9EB7-92EB-576DE34A3F77}"/>
                </a:ext>
              </a:extLst>
            </p:cNvPr>
            <p:cNvSpPr txBox="1"/>
            <p:nvPr/>
          </p:nvSpPr>
          <p:spPr>
            <a:xfrm>
              <a:off x="373515" y="6099891"/>
              <a:ext cx="3239821" cy="527113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Hydraulics Mapping</a:t>
              </a:r>
            </a:p>
          </p:txBody>
        </p:sp>
      </p:grpSp>
      <p:sp>
        <p:nvSpPr>
          <p:cNvPr id="18" name="Right Arrow 49">
            <a:extLst>
              <a:ext uri="{FF2B5EF4-FFF2-40B4-BE49-F238E27FC236}">
                <a16:creationId xmlns:a16="http://schemas.microsoft.com/office/drawing/2014/main" id="{9B11AB9F-956A-3EAE-DCE1-6F58E9079341}"/>
              </a:ext>
            </a:extLst>
          </p:cNvPr>
          <p:cNvSpPr/>
          <p:nvPr/>
        </p:nvSpPr>
        <p:spPr>
          <a:xfrm>
            <a:off x="3830138" y="3171874"/>
            <a:ext cx="1483724" cy="503583"/>
          </a:xfrm>
          <a:prstGeom prst="rightArrow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77DB3CF-97E9-4A57-66C1-B02C638476B9}"/>
              </a:ext>
            </a:extLst>
          </p:cNvPr>
          <p:cNvSpPr txBox="1"/>
          <p:nvPr/>
        </p:nvSpPr>
        <p:spPr>
          <a:xfrm>
            <a:off x="3770145" y="2383937"/>
            <a:ext cx="1543717" cy="475166"/>
          </a:xfrm>
          <a:prstGeom prst="rect">
            <a:avLst/>
          </a:prstGeom>
          <a:noFill/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Rainfall &amp;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Discharge</a:t>
            </a:r>
          </a:p>
          <a:p>
            <a:pPr algn="ctr" eaLnBrk="0" hangingPunct="0">
              <a:lnSpc>
                <a:spcPts val="1800"/>
              </a:lnSpc>
            </a:pPr>
            <a:r>
              <a:rPr lang="en-US" sz="1400" b="1" dirty="0">
                <a:ea typeface="+mn-ea"/>
                <a:cs typeface="+mn-cs"/>
              </a:rPr>
              <a:t>Estimates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B47D2B3-6A88-2AC8-2BEE-3C399EDD0A5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4D4D4D"/>
              </a:clrFrom>
              <a:clrTo>
                <a:srgbClr val="4D4D4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8134" y="1643901"/>
            <a:ext cx="3098248" cy="17530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531422-E700-BFFA-0162-4FFE512DB7DA}"/>
              </a:ext>
            </a:extLst>
          </p:cNvPr>
          <p:cNvSpPr txBox="1"/>
          <p:nvPr/>
        </p:nvSpPr>
        <p:spPr>
          <a:xfrm>
            <a:off x="1066800" y="3656407"/>
            <a:ext cx="1543717" cy="274320"/>
          </a:xfrm>
          <a:prstGeom prst="rect">
            <a:avLst/>
          </a:prstGeom>
          <a:solidFill>
            <a:schemeClr val="bg1">
              <a:lumMod val="85000"/>
            </a:schemeClr>
          </a:solidFill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800"/>
              </a:lnSpc>
            </a:pPr>
            <a:r>
              <a:rPr lang="en-US" sz="1400" b="1" dirty="0"/>
              <a:t>National Water Model</a:t>
            </a:r>
            <a:endParaRPr lang="en-US" sz="1400" b="1" dirty="0">
              <a:ea typeface="+mn-ea"/>
              <a:cs typeface="+mn-cs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61CD447-0B90-286F-0B1A-DAE56F7C9BA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27825" y="1675352"/>
            <a:ext cx="1370412" cy="674295"/>
          </a:xfrm>
          <a:prstGeom prst="rect">
            <a:avLst/>
          </a:prstGeom>
          <a:ln w="28575">
            <a:solidFill>
              <a:schemeClr val="tx1"/>
            </a:solidFill>
          </a:ln>
          <a:scene3d>
            <a:camera prst="isometricTopUp"/>
            <a:lightRig rig="threePt" dir="t"/>
          </a:scene3d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90AE53B-2E7E-A5A3-2B2E-25DADC4F65C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7634" y="1491226"/>
            <a:ext cx="1370413" cy="672587"/>
          </a:xfrm>
          <a:prstGeom prst="rect">
            <a:avLst/>
          </a:prstGeom>
          <a:ln w="28575">
            <a:solidFill>
              <a:schemeClr val="tx1"/>
            </a:solidFill>
          </a:ln>
          <a:scene3d>
            <a:camera prst="isometricTopUp"/>
            <a:lightRig rig="threePt" dir="t"/>
          </a:scene3d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DDB7887-DCAB-4BAD-605C-C29BC87AE27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77365" y="1296037"/>
            <a:ext cx="1370413" cy="674117"/>
          </a:xfrm>
          <a:prstGeom prst="rect">
            <a:avLst/>
          </a:prstGeom>
          <a:ln w="28575">
            <a:solidFill>
              <a:schemeClr val="tx1"/>
            </a:solidFill>
          </a:ln>
          <a:scene3d>
            <a:camera prst="isometricTopUp"/>
            <a:lightRig rig="threePt" dir="t"/>
          </a:scene3d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B2ACB6B-0488-A5BF-75A5-5AC7EAA4496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77000" y="1111733"/>
            <a:ext cx="1370777" cy="674117"/>
          </a:xfrm>
          <a:prstGeom prst="rect">
            <a:avLst/>
          </a:prstGeom>
          <a:ln w="28575">
            <a:solidFill>
              <a:schemeClr val="tx1"/>
            </a:solidFill>
          </a:ln>
          <a:scene3d>
            <a:camera prst="isometricTopUp"/>
            <a:lightRig rig="threePt" dir="t"/>
          </a:scene3d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FD4CE7F-6510-2ACE-9894-E8B3FC49868B}"/>
              </a:ext>
            </a:extLst>
          </p:cNvPr>
          <p:cNvSpPr/>
          <p:nvPr/>
        </p:nvSpPr>
        <p:spPr>
          <a:xfrm>
            <a:off x="6577796" y="2524234"/>
            <a:ext cx="1169183" cy="4677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Inundation Geometries</a:t>
            </a:r>
          </a:p>
        </p:txBody>
      </p:sp>
      <p:pic>
        <p:nvPicPr>
          <p:cNvPr id="27" name="Picture 26" descr="tx-bridge logo">
            <a:extLst>
              <a:ext uri="{FF2B5EF4-FFF2-40B4-BE49-F238E27FC236}">
                <a16:creationId xmlns:a16="http://schemas.microsoft.com/office/drawing/2014/main" id="{04DD8C37-ACAD-5265-A739-FF716759D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168" y="3565840"/>
            <a:ext cx="862832" cy="86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 descr="A map of a river&#10;&#10;Description automatically generated">
            <a:extLst>
              <a:ext uri="{FF2B5EF4-FFF2-40B4-BE49-F238E27FC236}">
                <a16:creationId xmlns:a16="http://schemas.microsoft.com/office/drawing/2014/main" id="{A2B49FCC-9ECB-BA1D-DB51-1AFDCFF3A7C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406" y="3565840"/>
            <a:ext cx="862832" cy="86283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E3F10F0-19CD-7038-4853-576B95DA3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929" y="3565840"/>
            <a:ext cx="862833" cy="86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 descr="A diagram of a water flow&#10;&#10;Description automatically generated">
            <a:extLst>
              <a:ext uri="{FF2B5EF4-FFF2-40B4-BE49-F238E27FC236}">
                <a16:creationId xmlns:a16="http://schemas.microsoft.com/office/drawing/2014/main" id="{BAA0972B-8B86-1C34-FC33-447FAF0D6BB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7777" y="2639121"/>
            <a:ext cx="862833" cy="862833"/>
          </a:xfrm>
          <a:prstGeom prst="rect">
            <a:avLst/>
          </a:prstGeom>
        </p:spPr>
      </p:pic>
      <p:pic>
        <p:nvPicPr>
          <p:cNvPr id="31" name="Picture 2">
            <a:extLst>
              <a:ext uri="{FF2B5EF4-FFF2-40B4-BE49-F238E27FC236}">
                <a16:creationId xmlns:a16="http://schemas.microsoft.com/office/drawing/2014/main" id="{3A7F1443-2690-4A6A-C4FB-F9F534928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961" y="2639122"/>
            <a:ext cx="862832" cy="86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458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FB5DF-F1F8-B4FA-F763-EBC5B04D9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70CF52F-F5CA-1FFB-7475-4445284678D6}"/>
              </a:ext>
            </a:extLst>
          </p:cNvPr>
          <p:cNvGrpSpPr/>
          <p:nvPr/>
        </p:nvGrpSpPr>
        <p:grpSpPr>
          <a:xfrm>
            <a:off x="122894" y="744930"/>
            <a:ext cx="2491627" cy="4053917"/>
            <a:chOff x="220717" y="768626"/>
            <a:chExt cx="5013892" cy="5967079"/>
          </a:xfrm>
          <a:solidFill>
            <a:schemeClr val="bg1">
              <a:lumMod val="85000"/>
            </a:schemeClr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F6114AA-53E2-2F93-16A6-B5CAB3D12D65}"/>
                </a:ext>
              </a:extLst>
            </p:cNvPr>
            <p:cNvSpPr/>
            <p:nvPr/>
          </p:nvSpPr>
          <p:spPr>
            <a:xfrm>
              <a:off x="220717" y="768626"/>
              <a:ext cx="5013892" cy="5967079"/>
            </a:xfrm>
            <a:prstGeom prst="rect">
              <a:avLst/>
            </a:prstGeom>
            <a:grp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350">
                <a:solidFill>
                  <a:prstClr val="white"/>
                </a:solidFill>
                <a:latin typeface="Aptos" panose="02110004020202020204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D9AF288-267B-B22B-3F07-16033C98D7CF}"/>
                </a:ext>
              </a:extLst>
            </p:cNvPr>
            <p:cNvSpPr txBox="1"/>
            <p:nvPr/>
          </p:nvSpPr>
          <p:spPr>
            <a:xfrm>
              <a:off x="1417245" y="906017"/>
              <a:ext cx="2620831" cy="543631"/>
            </a:xfrm>
            <a:prstGeom prst="rect">
              <a:avLst/>
            </a:prstGeom>
            <a:grpFill/>
            <a:ln w="57150">
              <a:noFill/>
            </a:ln>
          </p:spPr>
          <p:txBody>
            <a:bodyPr wrap="none" rtlCol="0">
              <a:spAutoFit/>
            </a:bodyPr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800" b="1" i="1" dirty="0">
                  <a:solidFill>
                    <a:srgbClr val="0070C0"/>
                  </a:solidFill>
                  <a:latin typeface="Aptos" panose="02110004020202020204"/>
                  <a:ea typeface="+mn-ea"/>
                  <a:cs typeface="+mn-cs"/>
                </a:rPr>
                <a:t>Hydrology</a:t>
              </a:r>
              <a:r>
                <a:rPr lang="en-US" sz="1800" b="1" i="1" dirty="0">
                  <a:solidFill>
                    <a:prstClr val="black"/>
                  </a:solidFill>
                  <a:latin typeface="Aptos" panose="02110004020202020204"/>
                  <a:ea typeface="+mn-ea"/>
                  <a:cs typeface="+mn-cs"/>
                </a:rPr>
                <a:t> </a:t>
              </a:r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F8115F-34A3-2F91-427D-E0546EE52BBF}"/>
              </a:ext>
            </a:extLst>
          </p:cNvPr>
          <p:cNvCxnSpPr>
            <a:cxnSpLocks/>
          </p:cNvCxnSpPr>
          <p:nvPr/>
        </p:nvCxnSpPr>
        <p:spPr bwMode="auto">
          <a:xfrm>
            <a:off x="277439" y="2771888"/>
            <a:ext cx="2188827" cy="0"/>
          </a:xfrm>
          <a:prstGeom prst="line">
            <a:avLst/>
          </a:prstGeom>
          <a:noFill/>
          <a:ln w="1905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4F3D945B-E097-C8F8-65E3-DE945EC4F62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4D4D4D"/>
              </a:clrFrom>
              <a:clrTo>
                <a:srgbClr val="4D4D4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1376" y="3028407"/>
            <a:ext cx="1654659" cy="9362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F29AA4C-CE1E-8340-2580-7CAA3D7F9C43}"/>
              </a:ext>
            </a:extLst>
          </p:cNvPr>
          <p:cNvSpPr txBox="1"/>
          <p:nvPr/>
        </p:nvSpPr>
        <p:spPr>
          <a:xfrm>
            <a:off x="821270" y="4015614"/>
            <a:ext cx="1094870" cy="194559"/>
          </a:xfrm>
          <a:prstGeom prst="rect">
            <a:avLst/>
          </a:prstGeom>
          <a:solidFill>
            <a:schemeClr val="bg1">
              <a:lumMod val="85000"/>
            </a:schemeClr>
          </a:solidFill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350"/>
              </a:lnSpc>
            </a:pPr>
            <a:r>
              <a:rPr lang="en-US" sz="1050" b="1" dirty="0"/>
              <a:t>National Water Model</a:t>
            </a:r>
          </a:p>
        </p:txBody>
      </p:sp>
      <p:pic>
        <p:nvPicPr>
          <p:cNvPr id="15" name="Picture 14" descr="Are you an accountant? | Maximum Fun">
            <a:extLst>
              <a:ext uri="{FF2B5EF4-FFF2-40B4-BE49-F238E27FC236}">
                <a16:creationId xmlns:a16="http://schemas.microsoft.com/office/drawing/2014/main" id="{2E0FE870-E135-9A5D-780C-68DE553E3B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27" y="1312042"/>
            <a:ext cx="1334357" cy="1329451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D740BFC-65DE-5FC5-32D5-3503BF6E7C9D}"/>
              </a:ext>
            </a:extLst>
          </p:cNvPr>
          <p:cNvGrpSpPr/>
          <p:nvPr/>
        </p:nvGrpSpPr>
        <p:grpSpPr>
          <a:xfrm>
            <a:off x="2420011" y="761185"/>
            <a:ext cx="3412772" cy="4053917"/>
            <a:chOff x="3226682" y="1014913"/>
            <a:chExt cx="4550362" cy="5405223"/>
          </a:xfrm>
        </p:grpSpPr>
        <p:sp>
          <p:nvSpPr>
            <p:cNvPr id="19" name="Right Arrow 49">
              <a:extLst>
                <a:ext uri="{FF2B5EF4-FFF2-40B4-BE49-F238E27FC236}">
                  <a16:creationId xmlns:a16="http://schemas.microsoft.com/office/drawing/2014/main" id="{ADC694B5-A576-08B7-2AF1-951EC9F675D9}"/>
                </a:ext>
              </a:extLst>
            </p:cNvPr>
            <p:cNvSpPr/>
            <p:nvPr/>
          </p:nvSpPr>
          <p:spPr>
            <a:xfrm>
              <a:off x="3651906" y="3594764"/>
              <a:ext cx="714962" cy="476216"/>
            </a:xfrm>
            <a:prstGeom prst="rightArrow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350">
                <a:solidFill>
                  <a:prstClr val="white"/>
                </a:solidFill>
                <a:latin typeface="Aptos" panose="02110004020202020204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EFB0F99-4E6B-3110-1969-03B5073CACBD}"/>
                </a:ext>
              </a:extLst>
            </p:cNvPr>
            <p:cNvSpPr txBox="1"/>
            <p:nvPr/>
          </p:nvSpPr>
          <p:spPr>
            <a:xfrm>
              <a:off x="3226682" y="2787385"/>
              <a:ext cx="1459826" cy="449344"/>
            </a:xfrm>
            <a:prstGeom prst="rect">
              <a:avLst/>
            </a:prstGeom>
            <a:noFill/>
            <a:effectLst/>
          </p:spPr>
          <p:txBody>
            <a:bodyPr wrap="none" lIns="0" tIns="0" rIns="0" bIns="0" rtlCol="0">
              <a:noAutofit/>
            </a:bodyPr>
            <a:lstStyle/>
            <a:p>
              <a:pPr algn="ctr" eaLnBrk="0" hangingPunct="0">
                <a:lnSpc>
                  <a:spcPts val="1350"/>
                </a:lnSpc>
              </a:pPr>
              <a:r>
                <a:rPr lang="en-US" sz="975" b="1" dirty="0"/>
                <a:t>Rainfall &amp;</a:t>
              </a:r>
            </a:p>
            <a:p>
              <a:pPr algn="ctr" eaLnBrk="0" hangingPunct="0">
                <a:lnSpc>
                  <a:spcPts val="1350"/>
                </a:lnSpc>
              </a:pPr>
              <a:r>
                <a:rPr lang="en-US" sz="975" b="1" dirty="0"/>
                <a:t>Discharge</a:t>
              </a:r>
            </a:p>
            <a:p>
              <a:pPr algn="ctr" eaLnBrk="0" hangingPunct="0">
                <a:lnSpc>
                  <a:spcPts val="1350"/>
                </a:lnSpc>
              </a:pPr>
              <a:r>
                <a:rPr lang="en-US" sz="975" b="1" dirty="0">
                  <a:ea typeface="+mn-ea"/>
                  <a:cs typeface="+mn-cs"/>
                </a:rPr>
                <a:t>Estimates</a:t>
              </a:r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1FA457E-00F1-24C4-BA72-07E2B3FA1EC4}"/>
                </a:ext>
              </a:extLst>
            </p:cNvPr>
            <p:cNvGrpSpPr/>
            <p:nvPr/>
          </p:nvGrpSpPr>
          <p:grpSpPr>
            <a:xfrm>
              <a:off x="4454875" y="1014913"/>
              <a:ext cx="3322169" cy="5405223"/>
              <a:chOff x="4615331" y="1013662"/>
              <a:chExt cx="3322169" cy="5405223"/>
            </a:xfrm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3EB61203-0093-7F7D-9120-0E49A84C8649}"/>
                  </a:ext>
                </a:extLst>
              </p:cNvPr>
              <p:cNvGrpSpPr/>
              <p:nvPr/>
            </p:nvGrpSpPr>
            <p:grpSpPr>
              <a:xfrm>
                <a:off x="4615331" y="1013662"/>
                <a:ext cx="3322169" cy="5405223"/>
                <a:chOff x="220717" y="768626"/>
                <a:chExt cx="5013892" cy="5967079"/>
              </a:xfrm>
              <a:solidFill>
                <a:schemeClr val="bg1">
                  <a:lumMod val="85000"/>
                </a:schemeClr>
              </a:solidFill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6C1CAB3A-74AD-F5E7-18A4-E9689C655822}"/>
                    </a:ext>
                  </a:extLst>
                </p:cNvPr>
                <p:cNvSpPr/>
                <p:nvPr/>
              </p:nvSpPr>
              <p:spPr>
                <a:xfrm>
                  <a:off x="220717" y="768626"/>
                  <a:ext cx="5013892" cy="5967079"/>
                </a:xfrm>
                <a:prstGeom prst="rect">
                  <a:avLst/>
                </a:prstGeom>
                <a:grpFill/>
                <a:ln w="57150"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sz="1350">
                    <a:solidFill>
                      <a:prstClr val="white"/>
                    </a:solidFill>
                    <a:latin typeface="Aptos" panose="02110004020202020204"/>
                  </a:endParaRPr>
                </a:p>
              </p:txBody>
            </p:sp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C21A2F39-AA50-0954-A17C-8843CCA79AEF}"/>
                    </a:ext>
                  </a:extLst>
                </p:cNvPr>
                <p:cNvSpPr txBox="1"/>
                <p:nvPr/>
              </p:nvSpPr>
              <p:spPr>
                <a:xfrm>
                  <a:off x="506803" y="906017"/>
                  <a:ext cx="4568000" cy="543631"/>
                </a:xfrm>
                <a:prstGeom prst="rect">
                  <a:avLst/>
                </a:prstGeom>
                <a:grpFill/>
                <a:ln w="57150">
                  <a:noFill/>
                </a:ln>
              </p:spPr>
              <p:txBody>
                <a:bodyPr wrap="none" rtlCol="0">
                  <a:spAutoFit/>
                </a:bodyPr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en-US" sz="1800" b="1" i="1" dirty="0">
                      <a:solidFill>
                        <a:srgbClr val="00B050"/>
                      </a:solidFill>
                      <a:latin typeface="Aptos" panose="02110004020202020204"/>
                      <a:ea typeface="+mn-ea"/>
                      <a:cs typeface="+mn-cs"/>
                    </a:rPr>
                    <a:t>Hydraulics Mapping</a:t>
                  </a:r>
                </a:p>
              </p:txBody>
            </p:sp>
          </p:grpSp>
          <p:pic>
            <p:nvPicPr>
              <p:cNvPr id="28" name="Picture 2" descr="Library - Wikipedia">
                <a:extLst>
                  <a:ext uri="{FF2B5EF4-FFF2-40B4-BE49-F238E27FC236}">
                    <a16:creationId xmlns:a16="http://schemas.microsoft.com/office/drawing/2014/main" id="{630B4497-86B3-8CF4-21FB-F73DCEA11B7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81910" y="1749323"/>
                <a:ext cx="2278065" cy="170399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A082523F-4387-030B-0D6D-FF498E5990BD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4807121" y="3716273"/>
                <a:ext cx="2918436" cy="0"/>
              </a:xfrm>
              <a:prstGeom prst="line">
                <a:avLst/>
              </a:prstGeom>
              <a:noFill/>
              <a:ln w="1905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6BB8CF37-E25B-3BEB-72C8-231FB54B70EF}"/>
                  </a:ext>
                </a:extLst>
              </p:cNvPr>
              <p:cNvGrpSpPr/>
              <p:nvPr/>
            </p:nvGrpSpPr>
            <p:grpSpPr>
              <a:xfrm>
                <a:off x="5647432" y="3866852"/>
                <a:ext cx="1323709" cy="1077174"/>
                <a:chOff x="9558805" y="3534524"/>
                <a:chExt cx="1521237" cy="1237914"/>
              </a:xfrm>
            </p:grpSpPr>
            <p:pic>
              <p:nvPicPr>
                <p:cNvPr id="37" name="Picture 36">
                  <a:extLst>
                    <a:ext uri="{FF2B5EF4-FFF2-40B4-BE49-F238E27FC236}">
                      <a16:creationId xmlns:a16="http://schemas.microsoft.com/office/drawing/2014/main" id="{82619EBC-B80C-F84E-D3F8-E3C09D844C7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9709630" y="4098143"/>
                  <a:ext cx="1370412" cy="674295"/>
                </a:xfrm>
                <a:prstGeom prst="rect">
                  <a:avLst/>
                </a:prstGeom>
                <a:ln w="28575">
                  <a:solidFill>
                    <a:schemeClr val="tx1"/>
                  </a:solidFill>
                </a:ln>
                <a:scene3d>
                  <a:camera prst="isometricTopUp"/>
                  <a:lightRig rig="threePt" dir="t"/>
                </a:scene3d>
              </p:spPr>
            </p:pic>
            <p:pic>
              <p:nvPicPr>
                <p:cNvPr id="38" name="Picture 37">
                  <a:extLst>
                    <a:ext uri="{FF2B5EF4-FFF2-40B4-BE49-F238E27FC236}">
                      <a16:creationId xmlns:a16="http://schemas.microsoft.com/office/drawing/2014/main" id="{7C191BEB-13B7-6247-03F6-AAE6A5AD786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639439" y="3914017"/>
                  <a:ext cx="1370413" cy="672587"/>
                </a:xfrm>
                <a:prstGeom prst="rect">
                  <a:avLst/>
                </a:prstGeom>
                <a:ln w="28575">
                  <a:solidFill>
                    <a:schemeClr val="tx1"/>
                  </a:solidFill>
                </a:ln>
                <a:scene3d>
                  <a:camera prst="isometricTopUp"/>
                  <a:lightRig rig="threePt" dir="t"/>
                </a:scene3d>
              </p:spPr>
            </p:pic>
            <p:pic>
              <p:nvPicPr>
                <p:cNvPr id="39" name="Picture 38">
                  <a:extLst>
                    <a:ext uri="{FF2B5EF4-FFF2-40B4-BE49-F238E27FC236}">
                      <a16:creationId xmlns:a16="http://schemas.microsoft.com/office/drawing/2014/main" id="{C0064AD2-5694-EEFC-E75E-2326574D734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559170" y="3718828"/>
                  <a:ext cx="1370413" cy="674117"/>
                </a:xfrm>
                <a:prstGeom prst="rect">
                  <a:avLst/>
                </a:prstGeom>
                <a:ln w="28575">
                  <a:solidFill>
                    <a:schemeClr val="tx1"/>
                  </a:solidFill>
                </a:ln>
                <a:scene3d>
                  <a:camera prst="isometricTopUp"/>
                  <a:lightRig rig="threePt" dir="t"/>
                </a:scene3d>
              </p:spPr>
            </p:pic>
            <p:pic>
              <p:nvPicPr>
                <p:cNvPr id="40" name="Picture 39">
                  <a:extLst>
                    <a:ext uri="{FF2B5EF4-FFF2-40B4-BE49-F238E27FC236}">
                      <a16:creationId xmlns:a16="http://schemas.microsoft.com/office/drawing/2014/main" id="{247D9992-6153-6881-93CE-724414E4A83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558805" y="3534524"/>
                  <a:ext cx="1370777" cy="674117"/>
                </a:xfrm>
                <a:prstGeom prst="rect">
                  <a:avLst/>
                </a:prstGeom>
                <a:ln w="28575">
                  <a:solidFill>
                    <a:schemeClr val="tx1"/>
                  </a:solidFill>
                </a:ln>
                <a:scene3d>
                  <a:camera prst="isometricTopUp"/>
                  <a:lightRig rig="threePt" dir="t"/>
                </a:scene3d>
              </p:spPr>
            </p:pic>
          </p:grp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2572BCF-36BC-F454-2E02-C6330283754D}"/>
                  </a:ext>
                </a:extLst>
              </p:cNvPr>
              <p:cNvSpPr/>
              <p:nvPr/>
            </p:nvSpPr>
            <p:spPr>
              <a:xfrm>
                <a:off x="5756465" y="5040749"/>
                <a:ext cx="1105645" cy="44236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900" b="1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Inundation Geometries</a:t>
                </a:r>
              </a:p>
            </p:txBody>
          </p:sp>
          <p:pic>
            <p:nvPicPr>
              <p:cNvPr id="32" name="Picture 31" descr="tx-bridge logo">
                <a:extLst>
                  <a:ext uri="{FF2B5EF4-FFF2-40B4-BE49-F238E27FC236}">
                    <a16:creationId xmlns:a16="http://schemas.microsoft.com/office/drawing/2014/main" id="{ED3EE57A-6664-4C95-1196-2C3415A9643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39356" y="5483115"/>
                <a:ext cx="815943" cy="8159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3" name="Picture 32" descr="A map of a river&#10;&#10;Description automatically generated">
                <a:extLst>
                  <a:ext uri="{FF2B5EF4-FFF2-40B4-BE49-F238E27FC236}">
                    <a16:creationId xmlns:a16="http://schemas.microsoft.com/office/drawing/2014/main" id="{2F9301E1-B679-552A-E963-F9F144CE63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07934" y="5483115"/>
                <a:ext cx="815943" cy="815943"/>
              </a:xfrm>
              <a:prstGeom prst="rect">
                <a:avLst/>
              </a:prstGeom>
            </p:spPr>
          </p:pic>
          <p:pic>
            <p:nvPicPr>
              <p:cNvPr id="34" name="Picture 33">
                <a:extLst>
                  <a:ext uri="{FF2B5EF4-FFF2-40B4-BE49-F238E27FC236}">
                    <a16:creationId xmlns:a16="http://schemas.microsoft.com/office/drawing/2014/main" id="{0CD2B0DF-5EB9-C0CC-E00F-6B6F23485BF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70778" y="5483115"/>
                <a:ext cx="815944" cy="81594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5" name="Picture 34" descr="A diagram of a water flow&#10;&#10;Description automatically generated">
                <a:extLst>
                  <a:ext uri="{FF2B5EF4-FFF2-40B4-BE49-F238E27FC236}">
                    <a16:creationId xmlns:a16="http://schemas.microsoft.com/office/drawing/2014/main" id="{A6596DDD-BB26-348C-028F-610EFF6BC0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24361" y="4606757"/>
                <a:ext cx="815944" cy="815943"/>
              </a:xfrm>
              <a:prstGeom prst="rect">
                <a:avLst/>
              </a:prstGeom>
            </p:spPr>
          </p:pic>
          <p:pic>
            <p:nvPicPr>
              <p:cNvPr id="36" name="Picture 2">
                <a:extLst>
                  <a:ext uri="{FF2B5EF4-FFF2-40B4-BE49-F238E27FC236}">
                    <a16:creationId xmlns:a16="http://schemas.microsoft.com/office/drawing/2014/main" id="{06A6E175-FB1B-3089-F2F8-CDB6333BCE1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31091" y="4606758"/>
                <a:ext cx="815943" cy="8159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91447E7-244D-3402-78FA-56988C8E6996}"/>
              </a:ext>
            </a:extLst>
          </p:cNvPr>
          <p:cNvGrpSpPr/>
          <p:nvPr/>
        </p:nvGrpSpPr>
        <p:grpSpPr>
          <a:xfrm>
            <a:off x="5638897" y="775614"/>
            <a:ext cx="3408291" cy="4053917"/>
            <a:chOff x="7518529" y="1034151"/>
            <a:chExt cx="4544388" cy="5405223"/>
          </a:xfrm>
        </p:grpSpPr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2349185A-3CBF-1D79-F29D-22F6F79E5E6A}"/>
                </a:ext>
              </a:extLst>
            </p:cNvPr>
            <p:cNvGrpSpPr/>
            <p:nvPr/>
          </p:nvGrpSpPr>
          <p:grpSpPr>
            <a:xfrm>
              <a:off x="8740748" y="1034151"/>
              <a:ext cx="3322169" cy="5405223"/>
              <a:chOff x="8615069" y="1013662"/>
              <a:chExt cx="3322169" cy="5405223"/>
            </a:xfrm>
          </p:grpSpPr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6E780996-A16D-C223-6DE1-36B9D7B6B273}"/>
                  </a:ext>
                </a:extLst>
              </p:cNvPr>
              <p:cNvSpPr/>
              <p:nvPr/>
            </p:nvSpPr>
            <p:spPr>
              <a:xfrm>
                <a:off x="8615069" y="1013662"/>
                <a:ext cx="3322169" cy="540522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1350">
                  <a:solidFill>
                    <a:prstClr val="white"/>
                  </a:solidFill>
                  <a:latin typeface="Aptos" panose="02110004020202020204"/>
                </a:endParaRPr>
              </a:p>
            </p:txBody>
          </p:sp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2AA36976-3F80-9AD7-9069-8CC23BC220C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72420" y="1728900"/>
                <a:ext cx="3208430" cy="4658817"/>
              </a:xfrm>
              <a:prstGeom prst="rect">
                <a:avLst/>
              </a:prstGeom>
            </p:spPr>
          </p:pic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845C07EF-C48A-123E-1CD5-B734E77921B1}"/>
                  </a:ext>
                </a:extLst>
              </p:cNvPr>
              <p:cNvSpPr txBox="1"/>
              <p:nvPr/>
            </p:nvSpPr>
            <p:spPr>
              <a:xfrm>
                <a:off x="8735953" y="1134618"/>
                <a:ext cx="3108116" cy="52322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noFill/>
              </a:ln>
            </p:spPr>
            <p:txBody>
              <a:bodyPr wrap="none" rtlCol="0">
                <a:spAutoFit/>
              </a:bodyPr>
              <a:lstStyle/>
              <a:p>
                <a:pPr algn="ctr" defTabSz="68580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950" b="1" i="1" dirty="0">
                    <a:solidFill>
                      <a:schemeClr val="accent6"/>
                    </a:solidFill>
                    <a:latin typeface="Aptos" panose="02110004020202020204"/>
                    <a:ea typeface="+mn-ea"/>
                    <a:cs typeface="+mn-cs"/>
                  </a:rPr>
                  <a:t>Real-time Mapping</a:t>
                </a:r>
              </a:p>
            </p:txBody>
          </p:sp>
          <p:pic>
            <p:nvPicPr>
              <p:cNvPr id="50" name="Picture 49">
                <a:extLst>
                  <a:ext uri="{FF2B5EF4-FFF2-40B4-BE49-F238E27FC236}">
                    <a16:creationId xmlns:a16="http://schemas.microsoft.com/office/drawing/2014/main" id="{B009F5EB-1839-E780-4FE3-3F1C3C1D9D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726606" y="5593150"/>
                <a:ext cx="1977439" cy="703348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sp>
          <p:nvSpPr>
            <p:cNvPr id="45" name="Right Arrow 49">
              <a:extLst>
                <a:ext uri="{FF2B5EF4-FFF2-40B4-BE49-F238E27FC236}">
                  <a16:creationId xmlns:a16="http://schemas.microsoft.com/office/drawing/2014/main" id="{D2E52D61-BC17-DF97-93D6-8FF7A7A66804}"/>
                </a:ext>
              </a:extLst>
            </p:cNvPr>
            <p:cNvSpPr/>
            <p:nvPr/>
          </p:nvSpPr>
          <p:spPr>
            <a:xfrm>
              <a:off x="7896024" y="3594764"/>
              <a:ext cx="714962" cy="476216"/>
            </a:xfrm>
            <a:prstGeom prst="rightArrow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350">
                <a:solidFill>
                  <a:prstClr val="white"/>
                </a:solidFill>
                <a:latin typeface="Aptos" panose="02110004020202020204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EDB0275-3132-CBC7-0350-80C34F078408}"/>
                </a:ext>
              </a:extLst>
            </p:cNvPr>
            <p:cNvSpPr txBox="1"/>
            <p:nvPr/>
          </p:nvSpPr>
          <p:spPr>
            <a:xfrm>
              <a:off x="7518529" y="3025593"/>
              <a:ext cx="1459826" cy="449344"/>
            </a:xfrm>
            <a:prstGeom prst="rect">
              <a:avLst/>
            </a:prstGeom>
            <a:noFill/>
            <a:effectLst/>
          </p:spPr>
          <p:txBody>
            <a:bodyPr wrap="none" lIns="0" tIns="0" rIns="0" bIns="0" rtlCol="0">
              <a:noAutofit/>
            </a:bodyPr>
            <a:lstStyle/>
            <a:p>
              <a:pPr algn="ctr" eaLnBrk="0" hangingPunct="0">
                <a:lnSpc>
                  <a:spcPts val="1350"/>
                </a:lnSpc>
              </a:pPr>
              <a:r>
                <a:rPr lang="en-US" sz="975" b="1" dirty="0"/>
                <a:t>Combine</a:t>
              </a:r>
              <a:r>
                <a:rPr lang="en-US" sz="975" b="1" dirty="0">
                  <a:ea typeface="+mn-ea"/>
                  <a:cs typeface="+mn-cs"/>
                </a:rPr>
                <a:t> </a:t>
              </a:r>
            </a:p>
            <a:p>
              <a:pPr algn="ctr" eaLnBrk="0" hangingPunct="0">
                <a:lnSpc>
                  <a:spcPts val="1350"/>
                </a:lnSpc>
              </a:pPr>
              <a:r>
                <a:rPr lang="en-US" sz="975" b="1" dirty="0"/>
                <a:t>  to Map</a:t>
              </a:r>
              <a:endParaRPr lang="en-US" sz="975" b="1" dirty="0">
                <a:ea typeface="+mn-ea"/>
                <a:cs typeface="+mn-cs"/>
              </a:endParaRPr>
            </a:p>
          </p:txBody>
        </p:sp>
      </p:grpSp>
      <p:pic>
        <p:nvPicPr>
          <p:cNvPr id="51" name="Picture 50">
            <a:extLst>
              <a:ext uri="{FF2B5EF4-FFF2-40B4-BE49-F238E27FC236}">
                <a16:creationId xmlns:a16="http://schemas.microsoft.com/office/drawing/2014/main" id="{1584EA7B-EF64-9FAF-20C5-63AA7ACB766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717528" y="2016067"/>
            <a:ext cx="778426" cy="67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56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6E227-E426-3500-D630-6C6D0B57A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278AC96-5805-A4B0-DC26-27C0B791C1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590550"/>
            <a:ext cx="7696200" cy="435358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Picture 2" descr="A Comprehensive Guide to PostGIS and Spatial Queries">
            <a:extLst>
              <a:ext uri="{FF2B5EF4-FFF2-40B4-BE49-F238E27FC236}">
                <a16:creationId xmlns:a16="http://schemas.microsoft.com/office/drawing/2014/main" id="{73605EA8-0742-5A1D-92D3-8CAFD106F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1269989"/>
            <a:ext cx="2347413" cy="1320811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6354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B00D0-9F6A-A0F7-B4D2-C5CECA5BB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67F3CF43-710F-971A-26B4-72CF95561DAB}"/>
              </a:ext>
            </a:extLst>
          </p:cNvPr>
          <p:cNvSpPr/>
          <p:nvPr/>
        </p:nvSpPr>
        <p:spPr>
          <a:xfrm>
            <a:off x="228600" y="666750"/>
            <a:ext cx="8686800" cy="2362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E227AD7-2546-3EC2-A627-9D1087ABD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895349"/>
            <a:ext cx="1905001" cy="19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diagram of a water flow&#10;&#10;Description automatically generated">
            <a:extLst>
              <a:ext uri="{FF2B5EF4-FFF2-40B4-BE49-F238E27FC236}">
                <a16:creationId xmlns:a16="http://schemas.microsoft.com/office/drawing/2014/main" id="{CF1B1041-A95D-0FA5-5471-5BBE8DFC36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91539"/>
            <a:ext cx="1905001" cy="1905001"/>
          </a:xfrm>
          <a:prstGeom prst="rect">
            <a:avLst/>
          </a:prstGeom>
        </p:spPr>
      </p:pic>
      <p:pic>
        <p:nvPicPr>
          <p:cNvPr id="8" name="Picture 2" descr="Library - Wikipedia">
            <a:extLst>
              <a:ext uri="{FF2B5EF4-FFF2-40B4-BE49-F238E27FC236}">
                <a16:creationId xmlns:a16="http://schemas.microsoft.com/office/drawing/2014/main" id="{6723630F-63D0-149C-3262-1F14DDA4E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268980"/>
            <a:ext cx="2239200" cy="167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A map of a river&#10;&#10;Description automatically generated">
            <a:extLst>
              <a:ext uri="{FF2B5EF4-FFF2-40B4-BE49-F238E27FC236}">
                <a16:creationId xmlns:a16="http://schemas.microsoft.com/office/drawing/2014/main" id="{2B641AFC-8BAC-9F67-0E7C-E6ACBE34322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1" y="899161"/>
            <a:ext cx="1904999" cy="1904999"/>
          </a:xfrm>
          <a:prstGeom prst="rect">
            <a:avLst/>
          </a:prstGeom>
        </p:spPr>
      </p:pic>
      <p:pic>
        <p:nvPicPr>
          <p:cNvPr id="29" name="Picture 2">
            <a:extLst>
              <a:ext uri="{FF2B5EF4-FFF2-40B4-BE49-F238E27FC236}">
                <a16:creationId xmlns:a16="http://schemas.microsoft.com/office/drawing/2014/main" id="{288029FA-D280-C024-239B-578AEF803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89535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88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AD32E-55C9-65EF-1CEA-6CBAC0B6A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F6032C-67A6-EC1A-2D4E-6D9C14497F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608"/>
          <a:stretch/>
        </p:blipFill>
        <p:spPr>
          <a:xfrm>
            <a:off x="190498" y="581080"/>
            <a:ext cx="4003690" cy="4276670"/>
          </a:xfrm>
          <a:prstGeom prst="rect">
            <a:avLst/>
          </a:prstGeom>
        </p:spPr>
      </p:pic>
      <p:pic>
        <p:nvPicPr>
          <p:cNvPr id="6" name="Picture 2" descr="ras2fim agency">
            <a:extLst>
              <a:ext uri="{FF2B5EF4-FFF2-40B4-BE49-F238E27FC236}">
                <a16:creationId xmlns:a16="http://schemas.microsoft.com/office/drawing/2014/main" id="{08DC0DFC-D6D2-E097-249A-3FADE951A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581080"/>
            <a:ext cx="2362200" cy="5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53FACCD-229A-D879-BA73-D89DAF4D551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25"/>
          <a:stretch/>
        </p:blipFill>
        <p:spPr>
          <a:xfrm>
            <a:off x="4228502" y="1352550"/>
            <a:ext cx="4725596" cy="2362200"/>
          </a:xfrm>
          <a:prstGeom prst="rect">
            <a:avLst/>
          </a:prstGeom>
        </p:spPr>
      </p:pic>
      <p:pic>
        <p:nvPicPr>
          <p:cNvPr id="5122" name="Picture 2" descr="CIROH Logo">
            <a:extLst>
              <a:ext uri="{FF2B5EF4-FFF2-40B4-BE49-F238E27FC236}">
                <a16:creationId xmlns:a16="http://schemas.microsoft.com/office/drawing/2014/main" id="{6E819FFB-E280-DD78-0633-31EEF9028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932579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8BDFCA7-81AB-2C74-C0BE-7B6540A9F82A}"/>
              </a:ext>
            </a:extLst>
          </p:cNvPr>
          <p:cNvSpPr txBox="1"/>
          <p:nvPr/>
        </p:nvSpPr>
        <p:spPr>
          <a:xfrm>
            <a:off x="5562600" y="4216096"/>
            <a:ext cx="2904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Cooperative Institute for </a:t>
            </a:r>
          </a:p>
          <a:p>
            <a:r>
              <a:rPr lang="en-US" sz="1200" b="1" dirty="0"/>
              <a:t>Research to Operations in Hydrology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836F99-FB79-CC72-37C8-0B9951871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857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32A9DC-7E35-B97A-B8C9-04975D06D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ach-avg-depth-profile">
            <a:extLst>
              <a:ext uri="{FF2B5EF4-FFF2-40B4-BE49-F238E27FC236}">
                <a16:creationId xmlns:a16="http://schemas.microsoft.com/office/drawing/2014/main" id="{3A44749A-0EE6-F51E-C734-E2A3D9462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590550"/>
            <a:ext cx="5692803" cy="3505200"/>
          </a:xfrm>
          <a:prstGeom prst="rect">
            <a:avLst/>
          </a:prstGeom>
        </p:spPr>
      </p:pic>
      <p:pic>
        <p:nvPicPr>
          <p:cNvPr id="9" name="Picture 8" descr="sample-calc">
            <a:extLst>
              <a:ext uri="{FF2B5EF4-FFF2-40B4-BE49-F238E27FC236}">
                <a16:creationId xmlns:a16="http://schemas.microsoft.com/office/drawing/2014/main" id="{F78BE08B-4E7C-00D2-1DDE-0AD901C18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4221480"/>
            <a:ext cx="5466066" cy="6643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2DBDEC-CDAC-2BA0-FD12-B03839C78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7667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16FC4-EA59-A08F-7724-86E7B530F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ep5_DepthGrids">
            <a:extLst>
              <a:ext uri="{FF2B5EF4-FFF2-40B4-BE49-F238E27FC236}">
                <a16:creationId xmlns:a16="http://schemas.microsoft.com/office/drawing/2014/main" id="{BD19ADA1-EADE-B0D2-27FB-EEC237F92B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40"/>
          <a:stretch>
            <a:fillRect/>
          </a:stretch>
        </p:blipFill>
        <p:spPr>
          <a:xfrm>
            <a:off x="2057400" y="576502"/>
            <a:ext cx="4876800" cy="429529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565BFA-0AF8-38C1-ABF6-A59D5092B9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8843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448F61-9F78-AD04-95F3-E121EDC10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300" y="590550"/>
            <a:ext cx="7162036" cy="409762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06A760-7D10-428C-2595-DD0D183C55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023" t="32861" r="24936" b="27599"/>
          <a:stretch>
            <a:fillRect/>
          </a:stretch>
        </p:blipFill>
        <p:spPr>
          <a:xfrm>
            <a:off x="152400" y="3028950"/>
            <a:ext cx="2971800" cy="174783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C07BC95C-EDCA-A6AF-5BCF-0C771C6F61C2}"/>
              </a:ext>
            </a:extLst>
          </p:cNvPr>
          <p:cNvSpPr/>
          <p:nvPr/>
        </p:nvSpPr>
        <p:spPr>
          <a:xfrm>
            <a:off x="2286000" y="1047750"/>
            <a:ext cx="152400" cy="15240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AD09947-208D-BA48-10A8-DF0F93D75DB0}"/>
              </a:ext>
            </a:extLst>
          </p:cNvPr>
          <p:cNvSpPr/>
          <p:nvPr/>
        </p:nvSpPr>
        <p:spPr>
          <a:xfrm>
            <a:off x="6096000" y="3876198"/>
            <a:ext cx="152400" cy="15240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D464D8E-2A71-9FF6-6E1F-AF5DE758D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0157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E9481-75CC-F6FB-4089-317968AA5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841F935-8B96-3617-D91F-9AD45F7F6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23" t="32861" r="24936" b="27599"/>
          <a:stretch>
            <a:fillRect/>
          </a:stretch>
        </p:blipFill>
        <p:spPr>
          <a:xfrm>
            <a:off x="182879" y="3262314"/>
            <a:ext cx="2971800" cy="174783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2041D3-631E-F26C-8B08-70A04D8F57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1" y="514350"/>
            <a:ext cx="3429000" cy="188944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801DDD-873E-CC91-B775-610D91FA46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48" y="621984"/>
            <a:ext cx="2864051" cy="2667000"/>
          </a:xfrm>
          <a:prstGeom prst="rect">
            <a:avLst/>
          </a:prstGeom>
          <a:ln w="127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D9F4F8-3649-6FAB-746E-FD22AC541E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610" y="2343150"/>
            <a:ext cx="6163511" cy="246935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BD17E91-45B5-5501-315B-A4CCCE55C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3940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FF4E8-8CDB-2F12-BFA5-6A776B299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FE64A41-DB9A-C7DB-3B86-5D7A47C6D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819150"/>
            <a:ext cx="7608540" cy="41374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21F336E-7510-53B1-CC2A-C147249BB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39592"/>
            <a:ext cx="1143001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28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D3F2D-73B6-684A-49D3-71F6B2D8D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587AA0-6F89-E27A-FAAF-68B488E0D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32" y="1023404"/>
            <a:ext cx="6440148" cy="391977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BE13F5-E7D1-1542-0BDF-C773973DC4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980"/>
          <a:stretch/>
        </p:blipFill>
        <p:spPr>
          <a:xfrm>
            <a:off x="4812093" y="737265"/>
            <a:ext cx="4170067" cy="249742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3DA6C1-6069-7EF5-EFD8-218BE785F844}"/>
              </a:ext>
            </a:extLst>
          </p:cNvPr>
          <p:cNvSpPr txBox="1"/>
          <p:nvPr/>
        </p:nvSpPr>
        <p:spPr>
          <a:xfrm>
            <a:off x="5339800" y="2778652"/>
            <a:ext cx="3627120" cy="1015663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txBody>
          <a:bodyPr wrap="square">
            <a:spAutoFit/>
          </a:bodyPr>
          <a:lstStyle/>
          <a:p>
            <a:r>
              <a:rPr lang="en-US" sz="1200" dirty="0"/>
              <a:t>Example:  HUC-10 from Base Level Engineering</a:t>
            </a:r>
          </a:p>
          <a:p>
            <a:endParaRPr lang="en-US" sz="1200" dirty="0"/>
          </a:p>
          <a:p>
            <a:r>
              <a:rPr lang="en-US" sz="1200" dirty="0"/>
              <a:t> - 200 foot cells with 100 foot cells in “urban areas”</a:t>
            </a:r>
          </a:p>
          <a:p>
            <a:r>
              <a:rPr lang="en-US" sz="1200" dirty="0"/>
              <a:t> - computational </a:t>
            </a:r>
            <a:r>
              <a:rPr lang="en-US" sz="1200" dirty="0" err="1"/>
              <a:t>breaklines</a:t>
            </a:r>
            <a:r>
              <a:rPr lang="en-US" sz="1200" dirty="0"/>
              <a:t> on road and rivers</a:t>
            </a:r>
          </a:p>
          <a:p>
            <a:r>
              <a:rPr lang="en-US" sz="1200" dirty="0"/>
              <a:t> - </a:t>
            </a:r>
            <a:r>
              <a:rPr lang="en-US" sz="1200" dirty="0" err="1"/>
              <a:t>Mannings</a:t>
            </a:r>
            <a:r>
              <a:rPr lang="en-US" sz="1200" dirty="0"/>
              <a:t> per NLCD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5072DB6-DE81-5E18-E5B7-59A6EDD60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40" y="571500"/>
            <a:ext cx="8229600" cy="400110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HEC-RAS Plan (HDF)</a:t>
            </a:r>
            <a:endParaRPr lang="en-US" sz="2400" b="1" dirty="0"/>
          </a:p>
        </p:txBody>
      </p:sp>
      <p:pic>
        <p:nvPicPr>
          <p:cNvPr id="6" name="Picture 5" descr="A map of a river&#10;&#10;Description automatically generated">
            <a:extLst>
              <a:ext uri="{FF2B5EF4-FFF2-40B4-BE49-F238E27FC236}">
                <a16:creationId xmlns:a16="http://schemas.microsoft.com/office/drawing/2014/main" id="{DD5BA1BB-6733-35D4-7DBA-1FC5BB58277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528162"/>
            <a:ext cx="1154431" cy="115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249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ECF05-65C1-4687-6A1A-AFC57CCB7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8743C9-22FC-1230-B5AC-413511CB4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90550"/>
            <a:ext cx="7467600" cy="436343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3F9656EE-9034-CA02-8D00-D5FC0CF18C17}"/>
              </a:ext>
            </a:extLst>
          </p:cNvPr>
          <p:cNvSpPr/>
          <p:nvPr/>
        </p:nvSpPr>
        <p:spPr bwMode="auto">
          <a:xfrm>
            <a:off x="3489994" y="2705024"/>
            <a:ext cx="1648764" cy="1895335"/>
          </a:xfrm>
          <a:custGeom>
            <a:avLst/>
            <a:gdLst>
              <a:gd name="connsiteX0" fmla="*/ 0 w 2217420"/>
              <a:gd name="connsiteY0" fmla="*/ 2491740 h 2549033"/>
              <a:gd name="connsiteX1" fmla="*/ 693420 w 2217420"/>
              <a:gd name="connsiteY1" fmla="*/ 2286000 h 2549033"/>
              <a:gd name="connsiteX2" fmla="*/ 1569720 w 2217420"/>
              <a:gd name="connsiteY2" fmla="*/ 419100 h 2549033"/>
              <a:gd name="connsiteX3" fmla="*/ 2217420 w 2217420"/>
              <a:gd name="connsiteY3" fmla="*/ 0 h 2549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17420" h="2549033">
                <a:moveTo>
                  <a:pt x="0" y="2491740"/>
                </a:moveTo>
                <a:cubicBezTo>
                  <a:pt x="215900" y="2561590"/>
                  <a:pt x="431800" y="2631440"/>
                  <a:pt x="693420" y="2286000"/>
                </a:cubicBezTo>
                <a:cubicBezTo>
                  <a:pt x="955040" y="1940560"/>
                  <a:pt x="1315720" y="800100"/>
                  <a:pt x="1569720" y="419100"/>
                </a:cubicBezTo>
                <a:cubicBezTo>
                  <a:pt x="1823720" y="38100"/>
                  <a:pt x="2020570" y="19050"/>
                  <a:pt x="2217420" y="0"/>
                </a:cubicBezTo>
              </a:path>
            </a:pathLst>
          </a:custGeom>
          <a:noFill/>
          <a:ln w="38100">
            <a:solidFill>
              <a:srgbClr val="00FF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rgbClr val="92D050"/>
                </a:solidFill>
              </a:ln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48D8B7-BD24-88C9-5CE6-9771FEF9A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3543520"/>
            <a:ext cx="2133600" cy="1291604"/>
          </a:xfrm>
          <a:prstGeom prst="rect">
            <a:avLst/>
          </a:prstGeom>
          <a:ln w="38100">
            <a:solidFill>
              <a:srgbClr val="00FF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map of a river&#10;&#10;Description automatically generated">
            <a:extLst>
              <a:ext uri="{FF2B5EF4-FFF2-40B4-BE49-F238E27FC236}">
                <a16:creationId xmlns:a16="http://schemas.microsoft.com/office/drawing/2014/main" id="{7513AE31-6781-35E6-4055-286431AC34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528162"/>
            <a:ext cx="1154431" cy="115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0409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CEC0C-4893-1627-2003-010CCAA5A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5491B2F-B7AC-ACAD-6230-1671BFEDA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40" y="571500"/>
            <a:ext cx="8229600" cy="400110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RAS2FIM-2D – Sample output</a:t>
            </a:r>
            <a:endParaRPr lang="en-US" sz="2400" b="1" dirty="0"/>
          </a:p>
        </p:txBody>
      </p:sp>
      <p:pic>
        <p:nvPicPr>
          <p:cNvPr id="2" name="Picture 1" descr="A graph showing a line of a graph&#10;&#10;Description automatically generated with medium confidence">
            <a:extLst>
              <a:ext uri="{FF2B5EF4-FFF2-40B4-BE49-F238E27FC236}">
                <a16:creationId xmlns:a16="http://schemas.microsoft.com/office/drawing/2014/main" id="{4DD271E0-EB80-D1D5-AD10-B576C0D551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8213" y="571500"/>
            <a:ext cx="4098607" cy="212822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F69DE-813C-26F0-4CE3-DFB9BB86F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2486106"/>
            <a:ext cx="5296646" cy="253987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4F9424-4986-C468-5924-00520512D0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" y="1052914"/>
            <a:ext cx="3271888" cy="193220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A180CEA-9A69-FADE-C126-809C5ABD5B09}"/>
              </a:ext>
            </a:extLst>
          </p:cNvPr>
          <p:cNvSpPr/>
          <p:nvPr/>
        </p:nvSpPr>
        <p:spPr bwMode="auto">
          <a:xfrm>
            <a:off x="1297756" y="2034296"/>
            <a:ext cx="1117601" cy="535917"/>
          </a:xfrm>
          <a:prstGeom prst="rect">
            <a:avLst/>
          </a:prstGeom>
          <a:noFill/>
          <a:ln w="38100"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400" b="1" dirty="0">
              <a:solidFill>
                <a:srgbClr val="000000"/>
              </a:solidFill>
              <a:latin typeface="Arial" charset="0"/>
              <a:ea typeface="ＭＳ Ｐゴシック" pitchFamily="16" charset="-128"/>
              <a:cs typeface="ＭＳ Ｐゴシック" pitchFamily="-97" charset="-128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743E8DF-581D-A66B-C27C-4BB879584FBB}"/>
              </a:ext>
            </a:extLst>
          </p:cNvPr>
          <p:cNvCxnSpPr>
            <a:cxnSpLocks/>
          </p:cNvCxnSpPr>
          <p:nvPr/>
        </p:nvCxnSpPr>
        <p:spPr bwMode="auto">
          <a:xfrm>
            <a:off x="2408517" y="2034296"/>
            <a:ext cx="5859929" cy="441942"/>
          </a:xfrm>
          <a:prstGeom prst="line">
            <a:avLst/>
          </a:prstGeom>
          <a:noFill/>
          <a:ln w="1905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A34CB95-E21F-6E67-56DA-DB0A697FC892}"/>
              </a:ext>
            </a:extLst>
          </p:cNvPr>
          <p:cNvCxnSpPr>
            <a:cxnSpLocks/>
          </p:cNvCxnSpPr>
          <p:nvPr/>
        </p:nvCxnSpPr>
        <p:spPr bwMode="auto">
          <a:xfrm>
            <a:off x="1297756" y="2570213"/>
            <a:ext cx="1674044" cy="2455765"/>
          </a:xfrm>
          <a:prstGeom prst="line">
            <a:avLst/>
          </a:prstGeom>
          <a:noFill/>
          <a:ln w="1905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039176B-5069-946D-2FF4-60228F93830A}"/>
              </a:ext>
            </a:extLst>
          </p:cNvPr>
          <p:cNvSpPr txBox="1"/>
          <p:nvPr/>
        </p:nvSpPr>
        <p:spPr>
          <a:xfrm>
            <a:off x="3144112" y="3082662"/>
            <a:ext cx="1834695" cy="52322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1200" b="1" u="sng" dirty="0"/>
              <a:t>Flowline:</a:t>
            </a:r>
            <a:r>
              <a:rPr lang="en-US" sz="1200" b="1" dirty="0"/>
              <a:t> </a:t>
            </a:r>
            <a:r>
              <a:rPr lang="en-US" sz="1200" dirty="0"/>
              <a:t>‘wb-2411079’</a:t>
            </a:r>
          </a:p>
          <a:p>
            <a:pPr algn="ctr"/>
            <a:r>
              <a:rPr lang="en-US" sz="800" b="1" dirty="0"/>
              <a:t>Shown is flow of 25,776 </a:t>
            </a:r>
            <a:r>
              <a:rPr lang="en-US" sz="800" b="1" dirty="0" err="1"/>
              <a:t>cfs</a:t>
            </a:r>
            <a:endParaRPr lang="en-US" sz="800" b="1" dirty="0"/>
          </a:p>
          <a:p>
            <a:pPr algn="ctr"/>
            <a:r>
              <a:rPr lang="en-US" sz="800" b="1" dirty="0"/>
              <a:t>on 3 meter terrain</a:t>
            </a:r>
          </a:p>
        </p:txBody>
      </p:sp>
      <p:pic>
        <p:nvPicPr>
          <p:cNvPr id="8" name="Picture 7" descr="A map of a river&#10;&#10;Description automatically generated">
            <a:extLst>
              <a:ext uri="{FF2B5EF4-FFF2-40B4-BE49-F238E27FC236}">
                <a16:creationId xmlns:a16="http://schemas.microsoft.com/office/drawing/2014/main" id="{2BD2521F-6596-A445-9FB1-F2BC4BB9AF7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" y="3794285"/>
            <a:ext cx="1154431" cy="115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656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1BEF3-F95B-1889-ADD4-D6BB2EE38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818A9E9-50FA-F92A-5016-D5D88F89A9E3}"/>
              </a:ext>
            </a:extLst>
          </p:cNvPr>
          <p:cNvGrpSpPr/>
          <p:nvPr/>
        </p:nvGrpSpPr>
        <p:grpSpPr>
          <a:xfrm>
            <a:off x="209282" y="1024419"/>
            <a:ext cx="3146172" cy="3222701"/>
            <a:chOff x="228600" y="514350"/>
            <a:chExt cx="4229100" cy="4331970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7032E50-9A0F-C545-BF63-2510A55012A2}"/>
                </a:ext>
              </a:extLst>
            </p:cNvPr>
            <p:cNvSpPr/>
            <p:nvPr/>
          </p:nvSpPr>
          <p:spPr>
            <a:xfrm>
              <a:off x="228600" y="514350"/>
              <a:ext cx="4229100" cy="4331970"/>
            </a:xfrm>
            <a:prstGeom prst="roundRect">
              <a:avLst/>
            </a:prstGeom>
            <a:grp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D5F2625-5185-AC8A-A86E-D6F0ECC49144}"/>
                </a:ext>
              </a:extLst>
            </p:cNvPr>
            <p:cNvGrpSpPr/>
            <p:nvPr/>
          </p:nvGrpSpPr>
          <p:grpSpPr>
            <a:xfrm>
              <a:off x="410814" y="984697"/>
              <a:ext cx="3581400" cy="2914382"/>
              <a:chOff x="685800" y="742950"/>
              <a:chExt cx="2875172" cy="3406486"/>
            </a:xfrm>
            <a:grpFill/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47865B81-5C5D-7DF4-55F1-ECC6A18F397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70862" y="2293913"/>
                <a:ext cx="2590110" cy="1855523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  <a:scene3d>
                <a:camera prst="isometricTopUp"/>
                <a:lightRig rig="threePt" dir="t"/>
              </a:scene3d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432244FC-0AB0-73FD-F7D0-C8EB6CDC63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38200" y="1787236"/>
                <a:ext cx="2590111" cy="1850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  <a:scene3d>
                <a:camera prst="isometricTopUp"/>
                <a:lightRig rig="threePt" dir="t"/>
              </a:scene3d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65AE927F-BA1C-0D0E-C407-B6FF4AB77B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86489" y="1250117"/>
                <a:ext cx="2590111" cy="1855033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  <a:scene3d>
                <a:camera prst="isometricTopUp"/>
                <a:lightRig rig="threePt" dir="t"/>
              </a:scene3d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80E5D044-B7E6-1D8D-8CB4-CE55F19B4E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85800" y="742950"/>
                <a:ext cx="2590800" cy="1855033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  <a:scene3d>
                <a:camera prst="isometricTopUp"/>
                <a:lightRig rig="threePt" dir="t"/>
              </a:scene3d>
            </p:spPr>
          </p:pic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22B904F-62CD-866F-4821-793527992C0A}"/>
                </a:ext>
              </a:extLst>
            </p:cNvPr>
            <p:cNvSpPr txBox="1"/>
            <p:nvPr/>
          </p:nvSpPr>
          <p:spPr>
            <a:xfrm>
              <a:off x="563900" y="4155500"/>
              <a:ext cx="3531362" cy="434400"/>
            </a:xfrm>
            <a:prstGeom prst="rect">
              <a:avLst/>
            </a:prstGeom>
            <a:grp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 dirty="0"/>
                <a:t>FIM Raster Stack (Geotiffs)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906BD9F-5A21-1061-083D-0DF55E7B2575}"/>
              </a:ext>
            </a:extLst>
          </p:cNvPr>
          <p:cNvGrpSpPr/>
          <p:nvPr/>
        </p:nvGrpSpPr>
        <p:grpSpPr>
          <a:xfrm>
            <a:off x="4552837" y="1191779"/>
            <a:ext cx="4413631" cy="2887980"/>
            <a:chOff x="508000" y="1358900"/>
            <a:chExt cx="7035800" cy="4603750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AF8DC7E-9579-93A0-F814-592CCBD41EC0}"/>
                </a:ext>
              </a:extLst>
            </p:cNvPr>
            <p:cNvGrpSpPr/>
            <p:nvPr/>
          </p:nvGrpSpPr>
          <p:grpSpPr>
            <a:xfrm>
              <a:off x="508000" y="1358900"/>
              <a:ext cx="7035800" cy="4603750"/>
              <a:chOff x="501650" y="1797050"/>
              <a:chExt cx="7035800" cy="460375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9C295FF1-BB25-3D14-1642-7C997D623632}"/>
                  </a:ext>
                </a:extLst>
              </p:cNvPr>
              <p:cNvSpPr/>
              <p:nvPr/>
            </p:nvSpPr>
            <p:spPr bwMode="auto">
              <a:xfrm>
                <a:off x="501650" y="1797050"/>
                <a:ext cx="7035800" cy="460375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400" b="1" dirty="0">
                  <a:solidFill>
                    <a:srgbClr val="000000"/>
                  </a:solidFill>
                  <a:latin typeface="Arial" charset="0"/>
                  <a:ea typeface="ＭＳ Ｐゴシック" pitchFamily="16" charset="-128"/>
                  <a:cs typeface="ＭＳ Ｐゴシック" pitchFamily="-97" charset="-128"/>
                </a:endParaRP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F8B73D1-2DD6-E427-AB6D-652A1A9CE9BC}"/>
                  </a:ext>
                </a:extLst>
              </p:cNvPr>
              <p:cNvSpPr txBox="1"/>
              <p:nvPr/>
            </p:nvSpPr>
            <p:spPr>
              <a:xfrm>
                <a:off x="923290" y="5490230"/>
                <a:ext cx="1366523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Terrain Layer</a:t>
                </a:r>
              </a:p>
            </p:txBody>
          </p: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CCF2204D-4CA1-CAA3-03E5-170A413949A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609849" y="1880880"/>
                <a:ext cx="4652503" cy="4067415"/>
              </a:xfrm>
              <a:prstGeom prst="rect">
                <a:avLst/>
              </a:prstGeom>
            </p:spPr>
          </p:pic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9029AC2C-B5A7-6C76-003F-F63D3935C548}"/>
                  </a:ext>
                </a:extLst>
              </p:cNvPr>
              <p:cNvCxnSpPr>
                <a:cxnSpLocks/>
                <a:stCxn id="22" idx="3"/>
              </p:cNvCxnSpPr>
              <p:nvPr/>
            </p:nvCxnSpPr>
            <p:spPr bwMode="auto">
              <a:xfrm flipV="1">
                <a:off x="2289812" y="5651499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111E47C-346A-CCE7-B89F-5689F083D2C5}"/>
                  </a:ext>
                </a:extLst>
              </p:cNvPr>
              <p:cNvSpPr txBox="1"/>
              <p:nvPr/>
            </p:nvSpPr>
            <p:spPr>
              <a:xfrm>
                <a:off x="660401" y="4965914"/>
                <a:ext cx="1629412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WSEL @ Flow #1</a:t>
                </a:r>
              </a:p>
            </p:txBody>
          </p: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02CB1227-7FB6-14AB-1694-624D9BBD1C86}"/>
                  </a:ext>
                </a:extLst>
              </p:cNvPr>
              <p:cNvCxnSpPr>
                <a:cxnSpLocks/>
                <a:stCxn id="25" idx="3"/>
              </p:cNvCxnSpPr>
              <p:nvPr/>
            </p:nvCxnSpPr>
            <p:spPr bwMode="auto">
              <a:xfrm flipV="1">
                <a:off x="2289812" y="5127183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FC025859-042D-C52B-2B8E-FE4251480604}"/>
                  </a:ext>
                </a:extLst>
              </p:cNvPr>
              <p:cNvSpPr txBox="1"/>
              <p:nvPr/>
            </p:nvSpPr>
            <p:spPr>
              <a:xfrm>
                <a:off x="660401" y="4511630"/>
                <a:ext cx="1629412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WSEL @ Flow #2</a:t>
                </a:r>
              </a:p>
            </p:txBody>
          </p:sp>
          <p:cxnSp>
            <p:nvCxnSpPr>
              <p:cNvPr id="28" name="Straight Arrow Connector 27">
                <a:extLst>
                  <a:ext uri="{FF2B5EF4-FFF2-40B4-BE49-F238E27FC236}">
                    <a16:creationId xmlns:a16="http://schemas.microsoft.com/office/drawing/2014/main" id="{614C2AB7-E741-C898-F07E-53A4D546C939}"/>
                  </a:ext>
                </a:extLst>
              </p:cNvPr>
              <p:cNvCxnSpPr>
                <a:cxnSpLocks/>
                <a:stCxn id="27" idx="3"/>
              </p:cNvCxnSpPr>
              <p:nvPr/>
            </p:nvCxnSpPr>
            <p:spPr bwMode="auto">
              <a:xfrm flipV="1">
                <a:off x="2289812" y="4672899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DF251BE9-CE4F-AB8B-D79F-8045B12A283A}"/>
                  </a:ext>
                </a:extLst>
              </p:cNvPr>
              <p:cNvSpPr txBox="1"/>
              <p:nvPr/>
            </p:nvSpPr>
            <p:spPr>
              <a:xfrm>
                <a:off x="660401" y="3987314"/>
                <a:ext cx="1629412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WSEL @ Flow #3</a:t>
                </a:r>
              </a:p>
            </p:txBody>
          </p: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A981A9D8-BA19-48B0-BA07-9D51C3252983}"/>
                  </a:ext>
                </a:extLst>
              </p:cNvPr>
              <p:cNvCxnSpPr>
                <a:cxnSpLocks/>
                <a:stCxn id="29" idx="3"/>
              </p:cNvCxnSpPr>
              <p:nvPr/>
            </p:nvCxnSpPr>
            <p:spPr bwMode="auto">
              <a:xfrm flipV="1">
                <a:off x="2289812" y="4148583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7FA4EA77-0A41-BF55-C99A-D49E90ED25DF}"/>
                  </a:ext>
                </a:extLst>
              </p:cNvPr>
              <p:cNvSpPr txBox="1"/>
              <p:nvPr/>
            </p:nvSpPr>
            <p:spPr>
              <a:xfrm>
                <a:off x="660401" y="3466764"/>
                <a:ext cx="1629412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WSEL @ Flow #4</a:t>
                </a:r>
              </a:p>
            </p:txBody>
          </p: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94B0D64F-6825-479A-18FA-968F56B82998}"/>
                  </a:ext>
                </a:extLst>
              </p:cNvPr>
              <p:cNvCxnSpPr>
                <a:cxnSpLocks/>
                <a:stCxn id="31" idx="3"/>
              </p:cNvCxnSpPr>
              <p:nvPr/>
            </p:nvCxnSpPr>
            <p:spPr bwMode="auto">
              <a:xfrm flipV="1">
                <a:off x="2289812" y="3628034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DD3D2787-9C44-73F3-77D7-CF7FDBAA5515}"/>
                  </a:ext>
                </a:extLst>
              </p:cNvPr>
              <p:cNvSpPr txBox="1"/>
              <p:nvPr/>
            </p:nvSpPr>
            <p:spPr>
              <a:xfrm>
                <a:off x="660401" y="3000188"/>
                <a:ext cx="1629412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WSEL @ Flow #5</a:t>
                </a:r>
              </a:p>
            </p:txBody>
          </p: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FE9BBF73-18C2-150E-48B1-3889AFB4F403}"/>
                  </a:ext>
                </a:extLst>
              </p:cNvPr>
              <p:cNvCxnSpPr>
                <a:cxnSpLocks/>
                <a:stCxn id="33" idx="3"/>
              </p:cNvCxnSpPr>
              <p:nvPr/>
            </p:nvCxnSpPr>
            <p:spPr bwMode="auto">
              <a:xfrm flipV="1">
                <a:off x="2289812" y="3161458"/>
                <a:ext cx="370837" cy="10451"/>
              </a:xfrm>
              <a:prstGeom prst="straightConnector1">
                <a:avLst/>
              </a:prstGeom>
              <a:noFill/>
              <a:ln w="28575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60CC4693-2E20-54AB-5BD1-1923901092E9}"/>
                  </a:ext>
                </a:extLst>
              </p:cNvPr>
              <p:cNvSpPr txBox="1"/>
              <p:nvPr/>
            </p:nvSpPr>
            <p:spPr>
              <a:xfrm>
                <a:off x="3284014" y="5948294"/>
                <a:ext cx="1686768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b="1" dirty="0"/>
                  <a:t>‘x’ coordinate</a:t>
                </a: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582054E-0743-1681-3B9E-E9E7450CB28F}"/>
                  </a:ext>
                </a:extLst>
              </p:cNvPr>
              <p:cNvSpPr txBox="1"/>
              <p:nvPr/>
            </p:nvSpPr>
            <p:spPr>
              <a:xfrm rot="19810075">
                <a:off x="5868227" y="5471502"/>
                <a:ext cx="1529963" cy="343441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  <a:effectLst/>
            </p:spPr>
            <p:txBody>
              <a:bodyPr wrap="square">
                <a:spAutoFit/>
              </a:bodyPr>
              <a:lstStyle/>
              <a:p>
                <a:r>
                  <a:rPr lang="en-US" sz="800" b="1" dirty="0"/>
                  <a:t>‘y’ coordinate</a:t>
                </a:r>
              </a:p>
            </p:txBody>
          </p:sp>
        </p:grpSp>
        <p:pic>
          <p:nvPicPr>
            <p:cNvPr id="20" name="Picture 2" descr="New Unidata Software Logos">
              <a:extLst>
                <a:ext uri="{FF2B5EF4-FFF2-40B4-BE49-F238E27FC236}">
                  <a16:creationId xmlns:a16="http://schemas.microsoft.com/office/drawing/2014/main" id="{1BE2B002-6E8F-14F1-48D6-C5E0DD460F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051" y="1419324"/>
              <a:ext cx="1022350" cy="1022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E014509A-85DB-8A0E-7389-9E0787360873}"/>
              </a:ext>
            </a:extLst>
          </p:cNvPr>
          <p:cNvSpPr/>
          <p:nvPr/>
        </p:nvSpPr>
        <p:spPr bwMode="auto">
          <a:xfrm>
            <a:off x="3236769" y="2371362"/>
            <a:ext cx="1415654" cy="423082"/>
          </a:xfrm>
          <a:prstGeom prst="rightArrow">
            <a:avLst/>
          </a:prstGeom>
          <a:solidFill>
            <a:srgbClr val="FF0000"/>
          </a:solidFill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400" b="1" dirty="0">
              <a:ln w="28575">
                <a:solidFill>
                  <a:schemeClr val="tx1"/>
                </a:solidFill>
              </a:ln>
              <a:solidFill>
                <a:srgbClr val="000000"/>
              </a:solidFill>
              <a:latin typeface="Arial" charset="0"/>
              <a:ea typeface="ＭＳ Ｐゴシック" pitchFamily="16" charset="-128"/>
              <a:cs typeface="ＭＳ Ｐゴシック" pitchFamily="-97" charset="-128"/>
            </a:endParaRP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0F1CC9EA-EFCE-B0AC-972D-1758F1240750}"/>
              </a:ext>
            </a:extLst>
          </p:cNvPr>
          <p:cNvSpPr txBox="1">
            <a:spLocks/>
          </p:cNvSpPr>
          <p:nvPr/>
        </p:nvSpPr>
        <p:spPr>
          <a:xfrm>
            <a:off x="490483" y="4427186"/>
            <a:ext cx="8163033" cy="3852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anchor="ctr">
            <a:normAutofit fontScale="82500" lnSpcReduction="20000"/>
          </a:bodyPr>
          <a:lstStyle>
            <a:lvl1pPr algn="l" defTabSz="3429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100" b="1" i="0" kern="1200">
                <a:solidFill>
                  <a:schemeClr val="tx1"/>
                </a:solidFill>
                <a:latin typeface="+mj-lt"/>
                <a:ea typeface="+mj-ea"/>
                <a:cs typeface="Avenir LT Std 55 Roman" pitchFamily="34" charset="0"/>
              </a:defRPr>
            </a:lvl1pPr>
          </a:lstStyle>
          <a:p>
            <a:pPr algn="ctr"/>
            <a:r>
              <a:rPr lang="en-US" sz="2800" dirty="0"/>
              <a:t>Convert a stack of </a:t>
            </a:r>
            <a:r>
              <a:rPr lang="en-US" sz="2800" dirty="0" err="1"/>
              <a:t>GeoTIFFs</a:t>
            </a:r>
            <a:r>
              <a:rPr lang="en-US" sz="2800" dirty="0"/>
              <a:t> indexed to flows to a </a:t>
            </a:r>
            <a:r>
              <a:rPr lang="en-US" sz="2800" dirty="0" err="1"/>
              <a:t>netCDF</a:t>
            </a:r>
            <a:endParaRPr lang="en-US" sz="2800" dirty="0"/>
          </a:p>
        </p:txBody>
      </p:sp>
      <p:pic>
        <p:nvPicPr>
          <p:cNvPr id="3" name="Picture 2" descr="A map of a river&#10;&#10;Description automatically generated">
            <a:extLst>
              <a:ext uri="{FF2B5EF4-FFF2-40B4-BE49-F238E27FC236}">
                <a16:creationId xmlns:a16="http://schemas.microsoft.com/office/drawing/2014/main" id="{F8DD91B8-24BE-55B3-59AE-C3D2B02051E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528162"/>
            <a:ext cx="1154431" cy="115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2809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AC0EF-65C9-E607-5064-29A053A3A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F705A69-8728-BB6B-2F03-62415CBDE307}"/>
              </a:ext>
            </a:extLst>
          </p:cNvPr>
          <p:cNvGrpSpPr/>
          <p:nvPr/>
        </p:nvGrpSpPr>
        <p:grpSpPr>
          <a:xfrm>
            <a:off x="228600" y="1352550"/>
            <a:ext cx="7772400" cy="3345232"/>
            <a:chOff x="508000" y="1358900"/>
            <a:chExt cx="10754361" cy="462866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F6F22B58-829B-1782-8FC3-743AC683ECAB}"/>
                </a:ext>
              </a:extLst>
            </p:cNvPr>
            <p:cNvGrpSpPr/>
            <p:nvPr/>
          </p:nvGrpSpPr>
          <p:grpSpPr>
            <a:xfrm>
              <a:off x="508000" y="1358900"/>
              <a:ext cx="7035800" cy="4603750"/>
              <a:chOff x="508000" y="1358900"/>
              <a:chExt cx="7035800" cy="4603750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5B63019B-592E-E9BF-D3D9-E7D6A9EE5D91}"/>
                  </a:ext>
                </a:extLst>
              </p:cNvPr>
              <p:cNvGrpSpPr/>
              <p:nvPr/>
            </p:nvGrpSpPr>
            <p:grpSpPr>
              <a:xfrm>
                <a:off x="508000" y="1358900"/>
                <a:ext cx="7035800" cy="4603750"/>
                <a:chOff x="501650" y="1797050"/>
                <a:chExt cx="7035800" cy="4603750"/>
              </a:xfrm>
            </p:grpSpPr>
            <p:sp>
              <p:nvSpPr>
                <p:cNvPr id="24" name="Rectangle 23">
                  <a:extLst>
                    <a:ext uri="{FF2B5EF4-FFF2-40B4-BE49-F238E27FC236}">
                      <a16:creationId xmlns:a16="http://schemas.microsoft.com/office/drawing/2014/main" id="{AA074C84-8B14-F666-591F-18C258D980A8}"/>
                    </a:ext>
                  </a:extLst>
                </p:cNvPr>
                <p:cNvSpPr/>
                <p:nvPr/>
              </p:nvSpPr>
              <p:spPr bwMode="auto">
                <a:xfrm>
                  <a:off x="501650" y="1797050"/>
                  <a:ext cx="7035800" cy="46037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vert="horz" wrap="none" lIns="91440" tIns="45720" rIns="91440" bIns="45720" numCol="1" rtlCol="0" anchor="ctr" anchorCtr="0" compatLnSpc="1">
                  <a:prstTxWarp prst="textNoShape">
                    <a:avLst/>
                  </a:prstTxWarp>
                </a:bodyPr>
                <a:lstStyle/>
                <a:p>
                  <a:pPr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400" b="1" dirty="0">
                    <a:solidFill>
                      <a:srgbClr val="000000"/>
                    </a:solidFill>
                    <a:latin typeface="Arial" charset="0"/>
                    <a:ea typeface="ＭＳ Ｐゴシック" pitchFamily="16" charset="-128"/>
                    <a:cs typeface="ＭＳ Ｐゴシック" pitchFamily="-97" charset="-128"/>
                  </a:endParaRPr>
                </a:p>
              </p:txBody>
            </p:sp>
            <p:sp>
              <p:nvSpPr>
                <p:cNvPr id="25" name="TextBox 24">
                  <a:extLst>
                    <a:ext uri="{FF2B5EF4-FFF2-40B4-BE49-F238E27FC236}">
                      <a16:creationId xmlns:a16="http://schemas.microsoft.com/office/drawing/2014/main" id="{95B8ACF9-B5D7-E15A-2972-B051380F8DC4}"/>
                    </a:ext>
                  </a:extLst>
                </p:cNvPr>
                <p:cNvSpPr txBox="1"/>
                <p:nvPr/>
              </p:nvSpPr>
              <p:spPr>
                <a:xfrm>
                  <a:off x="923289" y="5490230"/>
                  <a:ext cx="1366522" cy="30777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Terrain Layer</a:t>
                  </a:r>
                </a:p>
              </p:txBody>
            </p:sp>
            <p:pic>
              <p:nvPicPr>
                <p:cNvPr id="26" name="Picture 25">
                  <a:extLst>
                    <a:ext uri="{FF2B5EF4-FFF2-40B4-BE49-F238E27FC236}">
                      <a16:creationId xmlns:a16="http://schemas.microsoft.com/office/drawing/2014/main" id="{05538DE1-5277-10B4-995F-5BADFF50177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2609849" y="1880880"/>
                  <a:ext cx="4652503" cy="4067415"/>
                </a:xfrm>
                <a:prstGeom prst="rect">
                  <a:avLst/>
                </a:prstGeom>
              </p:spPr>
            </p:pic>
            <p:cxnSp>
              <p:nvCxnSpPr>
                <p:cNvPr id="27" name="Straight Arrow Connector 26">
                  <a:extLst>
                    <a:ext uri="{FF2B5EF4-FFF2-40B4-BE49-F238E27FC236}">
                      <a16:creationId xmlns:a16="http://schemas.microsoft.com/office/drawing/2014/main" id="{D65D5FC1-B114-7D52-1F33-E6E347DC5621}"/>
                    </a:ext>
                  </a:extLst>
                </p:cNvPr>
                <p:cNvCxnSpPr>
                  <a:cxnSpLocks/>
                  <a:stCxn id="25" idx="3"/>
                </p:cNvCxnSpPr>
                <p:nvPr/>
              </p:nvCxnSpPr>
              <p:spPr bwMode="auto">
                <a:xfrm>
                  <a:off x="2289811" y="5644119"/>
                  <a:ext cx="370838" cy="7381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9DD62033-B753-32DA-A7C5-0256530F5CD8}"/>
                    </a:ext>
                  </a:extLst>
                </p:cNvPr>
                <p:cNvSpPr txBox="1"/>
                <p:nvPr/>
              </p:nvSpPr>
              <p:spPr>
                <a:xfrm>
                  <a:off x="660400" y="4965914"/>
                  <a:ext cx="1629411" cy="30777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WSEL @ Flow #1</a:t>
                  </a:r>
                </a:p>
              </p:txBody>
            </p:sp>
            <p:cxnSp>
              <p:nvCxnSpPr>
                <p:cNvPr id="29" name="Straight Arrow Connector 28">
                  <a:extLst>
                    <a:ext uri="{FF2B5EF4-FFF2-40B4-BE49-F238E27FC236}">
                      <a16:creationId xmlns:a16="http://schemas.microsoft.com/office/drawing/2014/main" id="{9B55CA3C-7535-6272-6A8E-998F0EE5CA60}"/>
                    </a:ext>
                  </a:extLst>
                </p:cNvPr>
                <p:cNvCxnSpPr>
                  <a:cxnSpLocks/>
                  <a:stCxn id="28" idx="3"/>
                </p:cNvCxnSpPr>
                <p:nvPr/>
              </p:nvCxnSpPr>
              <p:spPr bwMode="auto">
                <a:xfrm>
                  <a:off x="2289811" y="5119803"/>
                  <a:ext cx="370838" cy="7381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710199B8-BE28-34F6-7D0F-0F9BA67DD008}"/>
                    </a:ext>
                  </a:extLst>
                </p:cNvPr>
                <p:cNvSpPr txBox="1"/>
                <p:nvPr/>
              </p:nvSpPr>
              <p:spPr>
                <a:xfrm>
                  <a:off x="660400" y="4511630"/>
                  <a:ext cx="1629411" cy="30777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WSEL @ Flow #2</a:t>
                  </a:r>
                </a:p>
              </p:txBody>
            </p:sp>
            <p:cxnSp>
              <p:nvCxnSpPr>
                <p:cNvPr id="31" name="Straight Arrow Connector 30">
                  <a:extLst>
                    <a:ext uri="{FF2B5EF4-FFF2-40B4-BE49-F238E27FC236}">
                      <a16:creationId xmlns:a16="http://schemas.microsoft.com/office/drawing/2014/main" id="{79427C9C-F228-4FD3-1564-8CA25C21F6DC}"/>
                    </a:ext>
                  </a:extLst>
                </p:cNvPr>
                <p:cNvCxnSpPr>
                  <a:cxnSpLocks/>
                  <a:stCxn id="30" idx="3"/>
                </p:cNvCxnSpPr>
                <p:nvPr/>
              </p:nvCxnSpPr>
              <p:spPr bwMode="auto">
                <a:xfrm>
                  <a:off x="2289811" y="4665519"/>
                  <a:ext cx="370838" cy="7381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32" name="TextBox 31">
                  <a:extLst>
                    <a:ext uri="{FF2B5EF4-FFF2-40B4-BE49-F238E27FC236}">
                      <a16:creationId xmlns:a16="http://schemas.microsoft.com/office/drawing/2014/main" id="{C4D5551F-CBE0-DC73-1C82-09A5642EF5A8}"/>
                    </a:ext>
                  </a:extLst>
                </p:cNvPr>
                <p:cNvSpPr txBox="1"/>
                <p:nvPr/>
              </p:nvSpPr>
              <p:spPr>
                <a:xfrm>
                  <a:off x="660400" y="3987314"/>
                  <a:ext cx="1629411" cy="30777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WSEL @ Flow #3</a:t>
                  </a:r>
                </a:p>
              </p:txBody>
            </p:sp>
            <p:cxnSp>
              <p:nvCxnSpPr>
                <p:cNvPr id="33" name="Straight Arrow Connector 32">
                  <a:extLst>
                    <a:ext uri="{FF2B5EF4-FFF2-40B4-BE49-F238E27FC236}">
                      <a16:creationId xmlns:a16="http://schemas.microsoft.com/office/drawing/2014/main" id="{440AD623-9E09-BF3F-C4FB-A886A94352E0}"/>
                    </a:ext>
                  </a:extLst>
                </p:cNvPr>
                <p:cNvCxnSpPr>
                  <a:cxnSpLocks/>
                  <a:stCxn id="32" idx="3"/>
                </p:cNvCxnSpPr>
                <p:nvPr/>
              </p:nvCxnSpPr>
              <p:spPr bwMode="auto">
                <a:xfrm>
                  <a:off x="2289811" y="4141203"/>
                  <a:ext cx="370838" cy="7381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34" name="TextBox 33">
                  <a:extLst>
                    <a:ext uri="{FF2B5EF4-FFF2-40B4-BE49-F238E27FC236}">
                      <a16:creationId xmlns:a16="http://schemas.microsoft.com/office/drawing/2014/main" id="{95FA7556-4162-EEA2-B84E-8693D7532692}"/>
                    </a:ext>
                  </a:extLst>
                </p:cNvPr>
                <p:cNvSpPr txBox="1"/>
                <p:nvPr/>
              </p:nvSpPr>
              <p:spPr>
                <a:xfrm>
                  <a:off x="660400" y="3466764"/>
                  <a:ext cx="1629411" cy="30777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WSEL @ Flow #4</a:t>
                  </a:r>
                </a:p>
              </p:txBody>
            </p: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93A7405A-C6D3-DAC9-14A5-2F1EF4028C57}"/>
                    </a:ext>
                  </a:extLst>
                </p:cNvPr>
                <p:cNvCxnSpPr>
                  <a:cxnSpLocks/>
                  <a:stCxn id="34" idx="3"/>
                </p:cNvCxnSpPr>
                <p:nvPr/>
              </p:nvCxnSpPr>
              <p:spPr bwMode="auto">
                <a:xfrm>
                  <a:off x="2289811" y="3620653"/>
                  <a:ext cx="370838" cy="7381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1A013F82-B4C6-D0F1-331F-086FEACBAAB3}"/>
                    </a:ext>
                  </a:extLst>
                </p:cNvPr>
                <p:cNvSpPr txBox="1"/>
                <p:nvPr/>
              </p:nvSpPr>
              <p:spPr>
                <a:xfrm>
                  <a:off x="660400" y="3000188"/>
                  <a:ext cx="1629411" cy="310017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000" b="1" dirty="0"/>
                    <a:t>WSEL @ Flow #5</a:t>
                  </a:r>
                </a:p>
              </p:txBody>
            </p:sp>
            <p:cxnSp>
              <p:nvCxnSpPr>
                <p:cNvPr id="37" name="Straight Arrow Connector 36">
                  <a:extLst>
                    <a:ext uri="{FF2B5EF4-FFF2-40B4-BE49-F238E27FC236}">
                      <a16:creationId xmlns:a16="http://schemas.microsoft.com/office/drawing/2014/main" id="{C05F5B49-07E2-CB12-CDDF-88B9CE204CCC}"/>
                    </a:ext>
                  </a:extLst>
                </p:cNvPr>
                <p:cNvCxnSpPr>
                  <a:cxnSpLocks/>
                  <a:stCxn id="36" idx="3"/>
                </p:cNvCxnSpPr>
                <p:nvPr/>
              </p:nvCxnSpPr>
              <p:spPr bwMode="auto">
                <a:xfrm>
                  <a:off x="2289811" y="3155198"/>
                  <a:ext cx="370838" cy="6260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2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0A4A2491-557F-4198-9DC6-6F57F12A68CD}"/>
                    </a:ext>
                  </a:extLst>
                </p:cNvPr>
                <p:cNvSpPr txBox="1"/>
                <p:nvPr/>
              </p:nvSpPr>
              <p:spPr>
                <a:xfrm>
                  <a:off x="3284014" y="5948294"/>
                  <a:ext cx="1686768" cy="329394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r"/>
                  <a:r>
                    <a:rPr lang="en-US" sz="1100" b="1" dirty="0"/>
                    <a:t>‘x’ coordinate</a:t>
                  </a:r>
                </a:p>
              </p:txBody>
            </p:sp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7454857B-80BC-191D-DAE7-55555374112B}"/>
                    </a:ext>
                  </a:extLst>
                </p:cNvPr>
                <p:cNvSpPr txBox="1"/>
                <p:nvPr/>
              </p:nvSpPr>
              <p:spPr>
                <a:xfrm rot="19810075">
                  <a:off x="5868227" y="5478526"/>
                  <a:ext cx="1529963" cy="329394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r>
                    <a:rPr lang="en-US" sz="1100" b="1" dirty="0"/>
                    <a:t>‘y’ coordinate</a:t>
                  </a:r>
                </a:p>
              </p:txBody>
            </p:sp>
          </p:grpSp>
          <p:pic>
            <p:nvPicPr>
              <p:cNvPr id="23" name="Picture 2" descr="New Unidata Software Logos">
                <a:extLst>
                  <a:ext uri="{FF2B5EF4-FFF2-40B4-BE49-F238E27FC236}">
                    <a16:creationId xmlns:a16="http://schemas.microsoft.com/office/drawing/2014/main" id="{D24F80C3-5037-B18C-5DD7-412A4A2F70F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35051" y="1419324"/>
                <a:ext cx="1022350" cy="10223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AEAC168-ACB5-176D-7FDE-C83E0E19EE42}"/>
                </a:ext>
              </a:extLst>
            </p:cNvPr>
            <p:cNvSpPr/>
            <p:nvPr/>
          </p:nvSpPr>
          <p:spPr bwMode="auto">
            <a:xfrm>
              <a:off x="7702550" y="1383814"/>
              <a:ext cx="3559811" cy="46037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31DFE67-300C-C44C-C109-C770C09ED074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2715927"/>
              <a:ext cx="0" cy="2497423"/>
            </a:xfrm>
            <a:prstGeom prst="line">
              <a:avLst/>
            </a:prstGeom>
            <a:noFill/>
            <a:ln w="571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7B2F27D-B0F6-32BB-4542-6EA7A6A2EFD7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2723308"/>
              <a:ext cx="2554605" cy="0"/>
            </a:xfrm>
            <a:prstGeom prst="line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D063A27-7CFC-F585-BF2B-824201DEC8E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3189884"/>
              <a:ext cx="2554605" cy="0"/>
            </a:xfrm>
            <a:prstGeom prst="line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DC3CA6B-463B-9418-01CA-92B1EF58C2FC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3712618"/>
              <a:ext cx="2554605" cy="0"/>
            </a:xfrm>
            <a:prstGeom prst="line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606182D-203A-B234-18CB-B6D8474E0F4C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4236934"/>
              <a:ext cx="2554605" cy="0"/>
            </a:xfrm>
            <a:prstGeom prst="line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5F9DD2D-87B3-75D6-BAB7-22CF343C047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314689" y="4689034"/>
              <a:ext cx="2600961" cy="0"/>
            </a:xfrm>
            <a:prstGeom prst="line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025A166-C8DB-BB04-2AEF-1FDC4AA4D7D3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289289" y="5213350"/>
              <a:ext cx="2626361" cy="0"/>
            </a:xfrm>
            <a:prstGeom prst="line">
              <a:avLst/>
            </a:prstGeom>
            <a:noFill/>
            <a:ln w="571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72B1F43-6256-D7C5-CEC0-245E0E17A68F}"/>
                </a:ext>
              </a:extLst>
            </p:cNvPr>
            <p:cNvSpPr txBox="1"/>
            <p:nvPr/>
          </p:nvSpPr>
          <p:spPr>
            <a:xfrm rot="16200000">
              <a:off x="7364574" y="3694605"/>
              <a:ext cx="1366522" cy="307777"/>
            </a:xfrm>
            <a:prstGeom prst="rect">
              <a:avLst/>
            </a:prstGeom>
            <a:solidFill>
              <a:schemeClr val="bg1"/>
            </a:solidFill>
            <a:ln w="19050">
              <a:noFill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b="1" dirty="0"/>
                <a:t>WSEL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F63B58B-FC91-3C3A-B7DA-98E25F4E407A}"/>
                </a:ext>
              </a:extLst>
            </p:cNvPr>
            <p:cNvSpPr txBox="1"/>
            <p:nvPr/>
          </p:nvSpPr>
          <p:spPr>
            <a:xfrm>
              <a:off x="8919208" y="5320297"/>
              <a:ext cx="1366522" cy="307777"/>
            </a:xfrm>
            <a:prstGeom prst="rect">
              <a:avLst/>
            </a:prstGeom>
            <a:solidFill>
              <a:schemeClr val="bg1"/>
            </a:solidFill>
            <a:ln w="19050">
              <a:noFill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b="1" dirty="0"/>
                <a:t>Flow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EF9A7BF-3544-0264-0DD1-279AAE067A86}"/>
                </a:ext>
              </a:extLst>
            </p:cNvPr>
            <p:cNvSpPr/>
            <p:nvPr/>
          </p:nvSpPr>
          <p:spPr bwMode="auto">
            <a:xfrm>
              <a:off x="8310563" y="2733675"/>
              <a:ext cx="2543175" cy="2495550"/>
            </a:xfrm>
            <a:custGeom>
              <a:avLst/>
              <a:gdLst>
                <a:gd name="connsiteX0" fmla="*/ 0 w 2543175"/>
                <a:gd name="connsiteY0" fmla="*/ 2495550 h 2495550"/>
                <a:gd name="connsiteX1" fmla="*/ 214312 w 2543175"/>
                <a:gd name="connsiteY1" fmla="*/ 1962150 h 2495550"/>
                <a:gd name="connsiteX2" fmla="*/ 495300 w 2543175"/>
                <a:gd name="connsiteY2" fmla="*/ 1500188 h 2495550"/>
                <a:gd name="connsiteX3" fmla="*/ 938212 w 2543175"/>
                <a:gd name="connsiteY3" fmla="*/ 985838 h 2495550"/>
                <a:gd name="connsiteX4" fmla="*/ 1666875 w 2543175"/>
                <a:gd name="connsiteY4" fmla="*/ 461963 h 2495550"/>
                <a:gd name="connsiteX5" fmla="*/ 2543175 w 2543175"/>
                <a:gd name="connsiteY5" fmla="*/ 0 h 2495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3175" h="2495550">
                  <a:moveTo>
                    <a:pt x="0" y="2495550"/>
                  </a:moveTo>
                  <a:cubicBezTo>
                    <a:pt x="65881" y="2311797"/>
                    <a:pt x="131762" y="2128044"/>
                    <a:pt x="214312" y="1962150"/>
                  </a:cubicBezTo>
                  <a:cubicBezTo>
                    <a:pt x="296862" y="1796256"/>
                    <a:pt x="374650" y="1662907"/>
                    <a:pt x="495300" y="1500188"/>
                  </a:cubicBezTo>
                  <a:cubicBezTo>
                    <a:pt x="615950" y="1337469"/>
                    <a:pt x="742950" y="1158875"/>
                    <a:pt x="938212" y="985838"/>
                  </a:cubicBezTo>
                  <a:cubicBezTo>
                    <a:pt x="1133474" y="812801"/>
                    <a:pt x="1399381" y="626269"/>
                    <a:pt x="1666875" y="461963"/>
                  </a:cubicBezTo>
                  <a:cubicBezTo>
                    <a:pt x="1934369" y="297657"/>
                    <a:pt x="2238772" y="148828"/>
                    <a:pt x="2543175" y="0"/>
                  </a:cubicBezTo>
                </a:path>
              </a:pathLst>
            </a:custGeom>
            <a:noFill/>
            <a:ln w="28575">
              <a:solidFill>
                <a:srgbClr val="FF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961FBB7-844B-9190-C7EC-F84C6003EAC7}"/>
                </a:ext>
              </a:extLst>
            </p:cNvPr>
            <p:cNvSpPr/>
            <p:nvPr/>
          </p:nvSpPr>
          <p:spPr bwMode="auto">
            <a:xfrm>
              <a:off x="8239758" y="5145800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6D5166D-B136-7589-9D82-D755CE4169AC}"/>
                </a:ext>
              </a:extLst>
            </p:cNvPr>
            <p:cNvSpPr/>
            <p:nvPr/>
          </p:nvSpPr>
          <p:spPr bwMode="auto">
            <a:xfrm>
              <a:off x="8453120" y="4614103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23DB780-226C-F1A5-BFE1-80525B86CA47}"/>
                </a:ext>
              </a:extLst>
            </p:cNvPr>
            <p:cNvSpPr/>
            <p:nvPr/>
          </p:nvSpPr>
          <p:spPr bwMode="auto">
            <a:xfrm>
              <a:off x="8718765" y="4162005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A51CB0F-859D-6EA8-398A-4045E4B73972}"/>
                </a:ext>
              </a:extLst>
            </p:cNvPr>
            <p:cNvSpPr/>
            <p:nvPr/>
          </p:nvSpPr>
          <p:spPr bwMode="auto">
            <a:xfrm>
              <a:off x="9165488" y="3643210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1798A36-1BB3-850C-D2CB-02FE471778B8}"/>
                </a:ext>
              </a:extLst>
            </p:cNvPr>
            <p:cNvSpPr/>
            <p:nvPr/>
          </p:nvSpPr>
          <p:spPr bwMode="auto">
            <a:xfrm>
              <a:off x="9914889" y="3109205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7FC7375-B825-693D-E60E-8BD6EB5F99F8}"/>
                </a:ext>
              </a:extLst>
            </p:cNvPr>
            <p:cNvSpPr/>
            <p:nvPr/>
          </p:nvSpPr>
          <p:spPr bwMode="auto">
            <a:xfrm>
              <a:off x="10764519" y="2648377"/>
              <a:ext cx="149861" cy="14986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94D5385-E928-6FE5-B391-080AEA8E6008}"/>
                </a:ext>
              </a:extLst>
            </p:cNvPr>
            <p:cNvSpPr txBox="1"/>
            <p:nvPr/>
          </p:nvSpPr>
          <p:spPr>
            <a:xfrm>
              <a:off x="8355821" y="1616554"/>
              <a:ext cx="2369184" cy="503779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000" b="1" dirty="0"/>
                <a:t>Synthetic Rating Curve at every pixel</a:t>
              </a:r>
            </a:p>
          </p:txBody>
        </p: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7C9BBD16-70F2-7660-58C0-42CE9F6C3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40" y="571500"/>
            <a:ext cx="8229600" cy="400110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DATA CUBES – WSEL @ FLOW RATE</a:t>
            </a:r>
            <a:endParaRPr lang="en-US" sz="2400" b="1" dirty="0"/>
          </a:p>
        </p:txBody>
      </p:sp>
      <p:pic>
        <p:nvPicPr>
          <p:cNvPr id="42" name="Picture 41" descr="A map of a river&#10;&#10;Description automatically generated">
            <a:extLst>
              <a:ext uri="{FF2B5EF4-FFF2-40B4-BE49-F238E27FC236}">
                <a16:creationId xmlns:a16="http://schemas.microsoft.com/office/drawing/2014/main" id="{7531DA38-89BD-2DF2-B951-15924769CC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528162"/>
            <a:ext cx="1154431" cy="115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5736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B7651-C79E-20F2-BA1F-9A0EDDAF4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2EA228B-6108-1582-3ADD-C57147059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759" y="745825"/>
            <a:ext cx="5502430" cy="361111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80F3820C-8D43-E2F2-691C-1C695A5B2B28}"/>
              </a:ext>
            </a:extLst>
          </p:cNvPr>
          <p:cNvSpPr/>
          <p:nvPr/>
        </p:nvSpPr>
        <p:spPr bwMode="auto">
          <a:xfrm>
            <a:off x="3657600" y="2751261"/>
            <a:ext cx="149861" cy="14986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400" b="1" dirty="0">
              <a:solidFill>
                <a:srgbClr val="000000"/>
              </a:solidFill>
              <a:latin typeface="Arial" charset="0"/>
              <a:ea typeface="ＭＳ Ｐゴシック" pitchFamily="16" charset="-128"/>
              <a:cs typeface="ＭＳ Ｐゴシック" pitchFamily="-97" charset="-12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208F9-BAED-A01D-87F6-31A44A1A6ACF}"/>
              </a:ext>
            </a:extLst>
          </p:cNvPr>
          <p:cNvSpPr txBox="1"/>
          <p:nvPr/>
        </p:nvSpPr>
        <p:spPr>
          <a:xfrm>
            <a:off x="356503" y="895333"/>
            <a:ext cx="1834695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1200" b="1" u="sng" dirty="0"/>
              <a:t>Flowline:</a:t>
            </a:r>
            <a:r>
              <a:rPr lang="en-US" sz="1200" b="1" dirty="0"/>
              <a:t> </a:t>
            </a:r>
            <a:r>
              <a:rPr lang="en-US" sz="1200" dirty="0"/>
              <a:t>‘wb-2411079’</a:t>
            </a:r>
          </a:p>
          <a:p>
            <a:pPr algn="ctr"/>
            <a:r>
              <a:rPr lang="en-US" sz="800" b="1" dirty="0"/>
              <a:t>Shown is flow of 12,500 </a:t>
            </a:r>
            <a:r>
              <a:rPr lang="en-US" sz="800" b="1" dirty="0" err="1"/>
              <a:t>cfs</a:t>
            </a:r>
            <a:endParaRPr lang="en-US" sz="8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33897CD-9A53-27D2-1623-38C45986F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503" y="1362016"/>
            <a:ext cx="3625850" cy="329623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64951106-F4A6-C592-B379-9F2E512431E1}"/>
              </a:ext>
            </a:extLst>
          </p:cNvPr>
          <p:cNvGrpSpPr/>
          <p:nvPr/>
        </p:nvGrpSpPr>
        <p:grpSpPr>
          <a:xfrm>
            <a:off x="4799872" y="713247"/>
            <a:ext cx="4192427" cy="4183214"/>
            <a:chOff x="6428769" y="1284136"/>
            <a:chExt cx="5258406" cy="5246851"/>
          </a:xfrm>
        </p:grpSpPr>
        <p:pic>
          <p:nvPicPr>
            <p:cNvPr id="4" name="Picture 2">
              <a:extLst>
                <a:ext uri="{FF2B5EF4-FFF2-40B4-BE49-F238E27FC236}">
                  <a16:creationId xmlns:a16="http://schemas.microsoft.com/office/drawing/2014/main" id="{E4536520-B18D-1728-DC6B-0A43B288940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8769" y="1284136"/>
              <a:ext cx="5258406" cy="3403600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3F02454-BF16-F220-04A7-EAF2BA96FD75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8782050" y="2128090"/>
              <a:ext cx="0" cy="2228850"/>
            </a:xfrm>
            <a:prstGeom prst="line">
              <a:avLst/>
            </a:prstGeom>
            <a:noFill/>
            <a:ln w="28575" cap="flat" cmpd="sng" algn="ctr">
              <a:solidFill>
                <a:schemeClr val="tx2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D0E6761-A76D-F824-6F54-54F20084697E}"/>
                </a:ext>
              </a:extLst>
            </p:cNvPr>
            <p:cNvSpPr txBox="1"/>
            <p:nvPr/>
          </p:nvSpPr>
          <p:spPr>
            <a:xfrm>
              <a:off x="8863012" y="2277140"/>
              <a:ext cx="914400" cy="914400"/>
            </a:xfrm>
            <a:prstGeom prst="rect">
              <a:avLst/>
            </a:prstGeom>
            <a:noFill/>
            <a:effectLst/>
          </p:spPr>
          <p:txBody>
            <a:bodyPr wrap="none" lIns="0" tIns="0" rIns="0" bIns="0" rtlCol="0">
              <a:noAutofit/>
            </a:bodyPr>
            <a:lstStyle/>
            <a:p>
              <a:pPr algn="l" eaLnBrk="0" hangingPunct="0">
                <a:lnSpc>
                  <a:spcPts val="1800"/>
                </a:lnSpc>
              </a:pPr>
              <a:r>
                <a:rPr lang="en-US" sz="1400" b="1" dirty="0"/>
                <a:t>▲H ~ 4ft</a:t>
              </a:r>
              <a:endParaRPr lang="en-US" sz="1400" b="1" dirty="0">
                <a:ea typeface="+mn-ea"/>
                <a:cs typeface="+mn-cs"/>
              </a:endParaRP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E3CD89E-3F80-3C33-0F79-3470D249D20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817051" y="4970542"/>
              <a:ext cx="1784911" cy="1560445"/>
            </a:xfrm>
            <a:prstGeom prst="rect">
              <a:avLst/>
            </a:prstGeom>
          </p:spPr>
        </p:pic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C4F07CF-69BD-1548-FA29-9B8A862C043F}"/>
                </a:ext>
              </a:extLst>
            </p:cNvPr>
            <p:cNvSpPr/>
            <p:nvPr/>
          </p:nvSpPr>
          <p:spPr bwMode="auto">
            <a:xfrm>
              <a:off x="9498331" y="2691111"/>
              <a:ext cx="1398270" cy="2482850"/>
            </a:xfrm>
            <a:custGeom>
              <a:avLst/>
              <a:gdLst>
                <a:gd name="connsiteX0" fmla="*/ 1320800 w 1695163"/>
                <a:gd name="connsiteY0" fmla="*/ 2482850 h 2482850"/>
                <a:gd name="connsiteX1" fmla="*/ 1638300 w 1695163"/>
                <a:gd name="connsiteY1" fmla="*/ 1111250 h 2482850"/>
                <a:gd name="connsiteX2" fmla="*/ 298450 w 1695163"/>
                <a:gd name="connsiteY2" fmla="*/ 476250 h 2482850"/>
                <a:gd name="connsiteX3" fmla="*/ 0 w 1695163"/>
                <a:gd name="connsiteY3" fmla="*/ 0 h 2482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5163" h="2482850">
                  <a:moveTo>
                    <a:pt x="1320800" y="2482850"/>
                  </a:moveTo>
                  <a:cubicBezTo>
                    <a:pt x="1564746" y="1964266"/>
                    <a:pt x="1808692" y="1445683"/>
                    <a:pt x="1638300" y="1111250"/>
                  </a:cubicBezTo>
                  <a:cubicBezTo>
                    <a:pt x="1467908" y="776817"/>
                    <a:pt x="571500" y="661458"/>
                    <a:pt x="298450" y="476250"/>
                  </a:cubicBezTo>
                  <a:cubicBezTo>
                    <a:pt x="25400" y="291042"/>
                    <a:pt x="12700" y="145521"/>
                    <a:pt x="0" y="0"/>
                  </a:cubicBezTo>
                </a:path>
              </a:pathLst>
            </a:custGeom>
            <a:noFill/>
            <a:ln w="38100">
              <a:solidFill>
                <a:srgbClr val="0070C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n w="571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2D1AE01-B9A3-D2A6-8D2D-800CFEB154AB}"/>
                </a:ext>
              </a:extLst>
            </p:cNvPr>
            <p:cNvSpPr txBox="1"/>
            <p:nvPr/>
          </p:nvSpPr>
          <p:spPr>
            <a:xfrm>
              <a:off x="8321040" y="5660185"/>
              <a:ext cx="1616562" cy="694859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000" b="1" dirty="0"/>
                <a:t>Rating Curve from pixel’s slice of data cube </a:t>
              </a: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9CFBC95-EFAD-C96D-9517-A9B7DD947F94}"/>
                </a:ext>
              </a:extLst>
            </p:cNvPr>
            <p:cNvSpPr/>
            <p:nvPr/>
          </p:nvSpPr>
          <p:spPr bwMode="auto">
            <a:xfrm>
              <a:off x="10522817" y="5176374"/>
              <a:ext cx="91844" cy="91844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9E952C2-503F-9FEF-886B-3375C939C092}"/>
              </a:ext>
            </a:extLst>
          </p:cNvPr>
          <p:cNvGrpSpPr/>
          <p:nvPr/>
        </p:nvGrpSpPr>
        <p:grpSpPr>
          <a:xfrm>
            <a:off x="151701" y="3148295"/>
            <a:ext cx="2576231" cy="1585906"/>
            <a:chOff x="243169" y="4514851"/>
            <a:chExt cx="3687712" cy="227012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57DFE51-632E-8F6A-59CF-82469631FF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43169" y="4514851"/>
              <a:ext cx="3687712" cy="2270124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39D5FC2-07F7-6E8C-D1CC-0C990C05669A}"/>
                </a:ext>
              </a:extLst>
            </p:cNvPr>
            <p:cNvCxnSpPr/>
            <p:nvPr/>
          </p:nvCxnSpPr>
          <p:spPr bwMode="auto">
            <a:xfrm>
              <a:off x="704850" y="4806950"/>
              <a:ext cx="3054350" cy="0"/>
            </a:xfrm>
            <a:prstGeom prst="line">
              <a:avLst/>
            </a:prstGeom>
            <a:noFill/>
            <a:ln w="5715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F25F7AC-CAFF-E9FA-CB49-A32E50F8B360}"/>
                </a:ext>
              </a:extLst>
            </p:cNvPr>
            <p:cNvCxnSpPr/>
            <p:nvPr/>
          </p:nvCxnSpPr>
          <p:spPr bwMode="auto">
            <a:xfrm>
              <a:off x="704850" y="5130800"/>
              <a:ext cx="3054350" cy="0"/>
            </a:xfrm>
            <a:prstGeom prst="line">
              <a:avLst/>
            </a:prstGeom>
            <a:noFill/>
            <a:ln w="38100" cap="flat" cmpd="sng" algn="ctr">
              <a:solidFill>
                <a:srgbClr val="0070C0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80565E4-F0A8-0AA1-6B46-6F43CDC62CC8}"/>
                </a:ext>
              </a:extLst>
            </p:cNvPr>
            <p:cNvSpPr txBox="1"/>
            <p:nvPr/>
          </p:nvSpPr>
          <p:spPr>
            <a:xfrm>
              <a:off x="1789406" y="5364274"/>
              <a:ext cx="1170188" cy="914400"/>
            </a:xfrm>
            <a:prstGeom prst="rect">
              <a:avLst/>
            </a:prstGeom>
            <a:noFill/>
            <a:effectLst/>
          </p:spPr>
          <p:txBody>
            <a:bodyPr wrap="none" lIns="0" tIns="0" rIns="0" bIns="0" rtlCol="0">
              <a:noAutofit/>
            </a:bodyPr>
            <a:lstStyle/>
            <a:p>
              <a:pPr algn="l" eaLnBrk="0" hangingPunct="0">
                <a:lnSpc>
                  <a:spcPts val="1800"/>
                </a:lnSpc>
              </a:pPr>
              <a:r>
                <a:rPr lang="en-US" sz="1100" b="1" dirty="0"/>
                <a:t>▲H ~ 4ft</a:t>
              </a:r>
              <a:endParaRPr lang="en-US" sz="1100" b="1" dirty="0">
                <a:ea typeface="+mn-ea"/>
                <a:cs typeface="+mn-cs"/>
              </a:endParaRP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19BDDAD0-95F3-5708-DBE4-A038CE07EAE3}"/>
                </a:ext>
              </a:extLst>
            </p:cNvPr>
            <p:cNvCxnSpPr/>
            <p:nvPr/>
          </p:nvCxnSpPr>
          <p:spPr bwMode="auto">
            <a:xfrm flipV="1">
              <a:off x="1950720" y="4806950"/>
              <a:ext cx="0" cy="610870"/>
            </a:xfrm>
            <a:prstGeom prst="straightConnector1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98DA2D69-772D-4CC1-ABE4-8B3FF435EA23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1950720" y="5126990"/>
              <a:ext cx="0" cy="290830"/>
            </a:xfrm>
            <a:prstGeom prst="straightConnector1">
              <a:avLst/>
            </a:prstGeom>
            <a:noFill/>
            <a:ln w="19050" cap="flat" cmpd="sng" algn="ctr">
              <a:solidFill>
                <a:schemeClr val="tx2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</p:grpSp>
      <p:pic>
        <p:nvPicPr>
          <p:cNvPr id="27" name="Picture 2" descr="Flash Flood Driving Safety Tips | Hornsby, Watson, Hornsby &amp; Heyward">
            <a:extLst>
              <a:ext uri="{FF2B5EF4-FFF2-40B4-BE49-F238E27FC236}">
                <a16:creationId xmlns:a16="http://schemas.microsoft.com/office/drawing/2014/main" id="{A1D32F5B-2895-6823-ED94-833C62E51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64" y="3652348"/>
            <a:ext cx="1944967" cy="129239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1067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1F7E5-247A-DA05-3F80-2FA4767E8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2">
            <a:extLst>
              <a:ext uri="{FF2B5EF4-FFF2-40B4-BE49-F238E27FC236}">
                <a16:creationId xmlns:a16="http://schemas.microsoft.com/office/drawing/2014/main" id="{81FBD340-B8B4-A824-D2E6-A6DC6D656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01492"/>
            <a:ext cx="1181101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 descr="A diagram of a river&#10;&#10;AI-generated content may be incorrect.">
            <a:extLst>
              <a:ext uri="{FF2B5EF4-FFF2-40B4-BE49-F238E27FC236}">
                <a16:creationId xmlns:a16="http://schemas.microsoft.com/office/drawing/2014/main" id="{3DFA707F-9019-69E1-46FB-1EA5D924FC6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636266"/>
            <a:ext cx="4099976" cy="2092653"/>
          </a:xfrm>
          <a:prstGeom prst="rect">
            <a:avLst/>
          </a:prstGeom>
          <a:noFill/>
          <a:ln>
            <a:noFill/>
          </a:ln>
        </p:spPr>
      </p:pic>
      <p:pic>
        <p:nvPicPr>
          <p:cNvPr id="50" name="Picture 49" descr="A diagram of a network connection&#10;&#10;AI-generated content may be incorrect.">
            <a:extLst>
              <a:ext uri="{FF2B5EF4-FFF2-40B4-BE49-F238E27FC236}">
                <a16:creationId xmlns:a16="http://schemas.microsoft.com/office/drawing/2014/main" id="{F7BD93D6-B0F5-705B-4D12-DEE293F4E0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800350"/>
            <a:ext cx="4099976" cy="2098831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4656116E-3903-0B3A-B347-BA9904BEB5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2801076"/>
            <a:ext cx="4095133" cy="2098105"/>
          </a:xfrm>
          <a:prstGeom prst="rect">
            <a:avLst/>
          </a:prstGeom>
          <a:ln w="31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725995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978CE-5A6E-657C-F10E-823505145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FF2D84-621D-8CC9-DC7F-E51A6C4109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88155" y="1428750"/>
            <a:ext cx="6457592" cy="34932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0E764E52-D9E9-6C4E-BDA0-7454AEF95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01492"/>
            <a:ext cx="1181101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9F4A36A-ADC8-6C7A-3A5C-5939B46CC15C}"/>
              </a:ext>
            </a:extLst>
          </p:cNvPr>
          <p:cNvSpPr txBox="1"/>
          <p:nvPr/>
        </p:nvSpPr>
        <p:spPr>
          <a:xfrm>
            <a:off x="475455" y="907376"/>
            <a:ext cx="2682915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Conveyance – like NWM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13973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E4C00-F4D3-23A7-60EF-E498F6F79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B1011D-C6F1-782A-A571-C1877A2F98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666750"/>
            <a:ext cx="6422303" cy="42672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9C99D883-8416-571B-02D3-D357A3CEA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01492"/>
            <a:ext cx="1181101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4682431-4BE3-7C9D-FB33-493872C86852}"/>
              </a:ext>
            </a:extLst>
          </p:cNvPr>
          <p:cNvSpPr txBox="1"/>
          <p:nvPr/>
        </p:nvSpPr>
        <p:spPr>
          <a:xfrm>
            <a:off x="533400" y="722710"/>
            <a:ext cx="4373761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Contributing – from excess precipitation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22898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735FB-B896-C27A-42B0-91B1970D3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1422F3-A9CA-E090-D95B-8C57D78675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51" y="895349"/>
            <a:ext cx="6406539" cy="40266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388E0CA9-B067-AC2E-C317-661FF8371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01492"/>
            <a:ext cx="1181101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6B2B6F-62DE-E243-8FDA-36BC84443CE0}"/>
              </a:ext>
            </a:extLst>
          </p:cNvPr>
          <p:cNvSpPr txBox="1"/>
          <p:nvPr/>
        </p:nvSpPr>
        <p:spPr>
          <a:xfrm>
            <a:off x="491501" y="538717"/>
            <a:ext cx="2318263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Compound Flooding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2498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612633-57CC-E3E5-8241-B971DEBC7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6" descr="WilcoFlood Banner">
            <a:extLst>
              <a:ext uri="{FF2B5EF4-FFF2-40B4-BE49-F238E27FC236}">
                <a16:creationId xmlns:a16="http://schemas.microsoft.com/office/drawing/2014/main" id="{67D2492D-5516-1381-8E0B-09D8726C29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20690D-EB20-372B-ED50-0F8F0266B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578492"/>
            <a:ext cx="7924800" cy="4291316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043608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3EAA7-CFF4-336E-43F9-A3EC1E6DA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6" descr="WilcoFlood Banner">
            <a:extLst>
              <a:ext uri="{FF2B5EF4-FFF2-40B4-BE49-F238E27FC236}">
                <a16:creationId xmlns:a16="http://schemas.microsoft.com/office/drawing/2014/main" id="{1E13C75A-AC50-CCAE-66F7-0744E060175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C15749-2E74-719E-3FB0-0AB7AB90C4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0" y="420220"/>
            <a:ext cx="4495800" cy="46078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307334-663E-BAA5-6CAD-83B6C860E75F}"/>
              </a:ext>
            </a:extLst>
          </p:cNvPr>
          <p:cNvSpPr txBox="1"/>
          <p:nvPr/>
        </p:nvSpPr>
        <p:spPr>
          <a:xfrm>
            <a:off x="1600200" y="4566414"/>
            <a:ext cx="624840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dirty="0">
                <a:hlinkClick r:id="rId3"/>
              </a:rPr>
              <a:t>https://web.corral.tacc.utexas.edu/ras2fim/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621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9DD0A0-68B5-7555-05C4-368C6A8F1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A5FA53B-A697-01E8-A227-82DC27CE4B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73" y="666750"/>
            <a:ext cx="7470854" cy="423427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799637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DE443-4759-3BAC-0C43-3152BDB46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DF6D8D-AB38-D82B-3E3D-FAA4E4B5F3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9785"/>
          <a:stretch>
            <a:fillRect/>
          </a:stretch>
        </p:blipFill>
        <p:spPr>
          <a:xfrm>
            <a:off x="412079" y="792480"/>
            <a:ext cx="1706281" cy="16279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BF47AA-24C5-FCE4-02A3-3330C0664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6256" y="666750"/>
            <a:ext cx="4534950" cy="416955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74720C-CB9A-4D84-5F8D-67EED0D044A4}"/>
              </a:ext>
            </a:extLst>
          </p:cNvPr>
          <p:cNvSpPr txBox="1"/>
          <p:nvPr/>
        </p:nvSpPr>
        <p:spPr>
          <a:xfrm>
            <a:off x="3429000" y="4486275"/>
            <a:ext cx="3246120" cy="274320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none" lIns="0" tIns="0" rIns="0" bIns="0" rtlCol="0">
            <a:noAutofit/>
          </a:bodyPr>
          <a:lstStyle/>
          <a:p>
            <a:pPr algn="ctr" eaLnBrk="0" hangingPunct="0">
              <a:lnSpc>
                <a:spcPts val="1800"/>
              </a:lnSpc>
            </a:pPr>
            <a:r>
              <a:rPr lang="en-US" sz="1400" b="1" dirty="0">
                <a:ea typeface="+mn-ea"/>
                <a:cs typeface="+mn-cs"/>
              </a:rPr>
              <a:t>2.64 Million ‘Public’ Road Segments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B79B04-0A6B-5A86-9E8E-B96E1C879C21}"/>
              </a:ext>
            </a:extLst>
          </p:cNvPr>
          <p:cNvSpPr txBox="1"/>
          <p:nvPr/>
        </p:nvSpPr>
        <p:spPr>
          <a:xfrm>
            <a:off x="412079" y="2568981"/>
            <a:ext cx="1950121" cy="307777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s_road_segment_ln</a:t>
            </a:r>
          </a:p>
        </p:txBody>
      </p:sp>
    </p:spTree>
    <p:extLst>
      <p:ext uri="{BB962C8B-B14F-4D97-AF65-F5344CB8AC3E}">
        <p14:creationId xmlns:p14="http://schemas.microsoft.com/office/powerpoint/2010/main" val="7401733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123359-EB32-98E3-23D2-5CA68EEBB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1403F8-1786-42B6-70B1-AB92EB160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9785"/>
          <a:stretch>
            <a:fillRect/>
          </a:stretch>
        </p:blipFill>
        <p:spPr>
          <a:xfrm>
            <a:off x="412079" y="792480"/>
            <a:ext cx="1706281" cy="16279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936DD7-0F60-05F6-5088-9F66A2BB8EBC}"/>
              </a:ext>
            </a:extLst>
          </p:cNvPr>
          <p:cNvSpPr txBox="1"/>
          <p:nvPr/>
        </p:nvSpPr>
        <p:spPr>
          <a:xfrm>
            <a:off x="412079" y="2568981"/>
            <a:ext cx="1950121" cy="307777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s_road_segment_ln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BE166D2-A7E3-0DAE-AED5-ACF66681BF56}"/>
              </a:ext>
            </a:extLst>
          </p:cNvPr>
          <p:cNvGrpSpPr/>
          <p:nvPr/>
        </p:nvGrpSpPr>
        <p:grpSpPr>
          <a:xfrm>
            <a:off x="2514600" y="743158"/>
            <a:ext cx="6398157" cy="4267200"/>
            <a:chOff x="844379" y="700709"/>
            <a:chExt cx="8646575" cy="576676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439D822-D535-8963-51E3-3F40E2ECDED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44379" y="700709"/>
              <a:ext cx="8646575" cy="5766765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173FED3-F9BF-DE5E-E5D6-60C6D8FB6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74465" y="5563565"/>
              <a:ext cx="1914525" cy="7239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080667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4B3108-6920-E706-6BAA-05109162D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75A1BC-8DB9-2803-879E-9BF3FFF208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785"/>
          <a:stretch>
            <a:fillRect/>
          </a:stretch>
        </p:blipFill>
        <p:spPr>
          <a:xfrm>
            <a:off x="412078" y="789230"/>
            <a:ext cx="1706281" cy="1627991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0B0EF5E-B0DE-2D79-3043-9CF680B0E3AA}"/>
              </a:ext>
            </a:extLst>
          </p:cNvPr>
          <p:cNvGrpSpPr/>
          <p:nvPr/>
        </p:nvGrpSpPr>
        <p:grpSpPr>
          <a:xfrm>
            <a:off x="2286001" y="590551"/>
            <a:ext cx="6781800" cy="4281480"/>
            <a:chOff x="2399045" y="789230"/>
            <a:chExt cx="9284955" cy="5861769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FD5FBF7-821C-61C0-DCDB-68385944D6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045" y="789230"/>
              <a:ext cx="9284955" cy="4398010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74DAE6-F89E-763C-C379-47FA837E9B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72105" y="4627063"/>
              <a:ext cx="3441700" cy="2023936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14439640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C8AEC-DDD5-8872-A1FC-ACD68B850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9ACDDF-0BEB-F076-F514-40C5B32858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785"/>
          <a:stretch>
            <a:fillRect/>
          </a:stretch>
        </p:blipFill>
        <p:spPr>
          <a:xfrm>
            <a:off x="412078" y="789230"/>
            <a:ext cx="1706281" cy="16279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DA6DF2D-3D8C-4E87-7F15-88074895E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1" y="666751"/>
            <a:ext cx="6552734" cy="44196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734445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E5E45-75A9-8E36-44B7-1A030B29B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2049A1FD-0B23-9551-9057-2AE828C66A0F}"/>
              </a:ext>
            </a:extLst>
          </p:cNvPr>
          <p:cNvGrpSpPr/>
          <p:nvPr/>
        </p:nvGrpSpPr>
        <p:grpSpPr>
          <a:xfrm>
            <a:off x="176817" y="507035"/>
            <a:ext cx="8790366" cy="4503115"/>
            <a:chOff x="68445" y="581546"/>
            <a:chExt cx="11608729" cy="5946902"/>
          </a:xfrm>
        </p:grpSpPr>
        <p:sp>
          <p:nvSpPr>
            <p:cNvPr id="15" name="Title 1">
              <a:extLst>
                <a:ext uri="{FF2B5EF4-FFF2-40B4-BE49-F238E27FC236}">
                  <a16:creationId xmlns:a16="http://schemas.microsoft.com/office/drawing/2014/main" id="{8822F6EA-92E4-E0C3-1C16-B6F8BEE32F0B}"/>
                </a:ext>
              </a:extLst>
            </p:cNvPr>
            <p:cNvSpPr txBox="1">
              <a:spLocks/>
            </p:cNvSpPr>
            <p:nvPr/>
          </p:nvSpPr>
          <p:spPr>
            <a:xfrm>
              <a:off x="68445" y="581546"/>
              <a:ext cx="10972799" cy="517841"/>
            </a:xfrm>
            <a:prstGeom prst="rect">
              <a:avLst/>
            </a:prstGeom>
          </p:spPr>
          <p:txBody>
            <a:bodyPr>
              <a:normAutofit fontScale="97500"/>
            </a:bodyPr>
            <a:lstStyle>
              <a:lvl1pPr algn="l" defTabSz="342900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sz="2100" b="1" i="0" kern="1200">
                  <a:solidFill>
                    <a:schemeClr val="tx1"/>
                  </a:solidFill>
                  <a:latin typeface="+mj-lt"/>
                  <a:ea typeface="+mj-ea"/>
                  <a:cs typeface="Avenir LT Std 55 Roman" pitchFamily="34" charset="0"/>
                </a:defRPr>
              </a:lvl1pPr>
            </a:lstStyle>
            <a:p>
              <a:pPr marL="0" marR="0" lvl="0" indent="0" algn="l" defTabSz="3429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/>
                  <a:ea typeface="ＭＳ Ｐゴシック"/>
                </a:rPr>
                <a:t>Sample Hydrologic Forecast</a:t>
              </a:r>
            </a:p>
          </p:txBody>
        </p:sp>
        <p:pic>
          <p:nvPicPr>
            <p:cNvPr id="16" name="Picture 2" descr="Streamflow Plot">
              <a:extLst>
                <a:ext uri="{FF2B5EF4-FFF2-40B4-BE49-F238E27FC236}">
                  <a16:creationId xmlns:a16="http://schemas.microsoft.com/office/drawing/2014/main" id="{1678B7EF-C566-4DA0-9726-CD1F3DD82C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1647" y="792480"/>
              <a:ext cx="7645527" cy="3185636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2F7EA3C-1847-F1F8-92A3-437BAC59BBC7}"/>
                </a:ext>
              </a:extLst>
            </p:cNvPr>
            <p:cNvSpPr txBox="1"/>
            <p:nvPr/>
          </p:nvSpPr>
          <p:spPr>
            <a:xfrm>
              <a:off x="1959007" y="1294641"/>
              <a:ext cx="1706880" cy="136249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9050">
              <a:solidFill>
                <a:schemeClr val="tx1"/>
              </a:solidFill>
            </a:ln>
            <a:effectLst/>
          </p:spPr>
          <p:txBody>
            <a:bodyPr wrap="none" lIns="0" tIns="0" rIns="0" bIns="0" rtlCol="0">
              <a:noAutofit/>
            </a:bodyPr>
            <a:lstStyle/>
            <a:p>
              <a:pPr eaLnBrk="0" hangingPunct="0">
                <a:lnSpc>
                  <a:spcPts val="1800"/>
                </a:lnSpc>
              </a:pPr>
              <a:r>
                <a:rPr lang="en-US" sz="1400" b="1" dirty="0"/>
                <a:t>  </a:t>
              </a:r>
              <a:r>
                <a:rPr lang="en-US" sz="1000" b="1" u="sng" dirty="0"/>
                <a:t>Date:</a:t>
              </a:r>
              <a:r>
                <a:rPr lang="en-US" sz="1000" b="1" dirty="0"/>
                <a:t> </a:t>
              </a:r>
              <a:r>
                <a:rPr lang="en-US" sz="1000" dirty="0"/>
                <a:t>2025-07-05</a:t>
              </a:r>
            </a:p>
            <a:p>
              <a:pPr eaLnBrk="0" hangingPunct="0">
                <a:lnSpc>
                  <a:spcPts val="1800"/>
                </a:lnSpc>
              </a:pPr>
              <a:r>
                <a:rPr lang="en-US" sz="1000" b="1" dirty="0">
                  <a:ea typeface="+mn-ea"/>
                  <a:cs typeface="+mn-cs"/>
                </a:rPr>
                <a:t>  </a:t>
              </a:r>
              <a:r>
                <a:rPr lang="en-US" sz="1000" b="1" u="sng" dirty="0">
                  <a:ea typeface="+mn-ea"/>
                  <a:cs typeface="+mn-cs"/>
                </a:rPr>
                <a:t>Time:</a:t>
              </a:r>
              <a:r>
                <a:rPr lang="en-US" sz="1000" b="1" dirty="0">
                  <a:ea typeface="+mn-ea"/>
                  <a:cs typeface="+mn-cs"/>
                </a:rPr>
                <a:t> </a:t>
              </a:r>
              <a:r>
                <a:rPr lang="en-US" sz="1000" dirty="0">
                  <a:ea typeface="+mn-ea"/>
                  <a:cs typeface="+mn-cs"/>
                </a:rPr>
                <a:t>09:00 GMT</a:t>
              </a:r>
            </a:p>
            <a:p>
              <a:pPr eaLnBrk="0" hangingPunct="0">
                <a:lnSpc>
                  <a:spcPts val="1800"/>
                </a:lnSpc>
              </a:pPr>
              <a:r>
                <a:rPr lang="en-US" sz="1000" b="1" dirty="0"/>
                <a:t>  </a:t>
              </a:r>
              <a:r>
                <a:rPr lang="en-US" sz="1000" b="1" u="sng" dirty="0"/>
                <a:t>Time:</a:t>
              </a:r>
              <a:r>
                <a:rPr lang="en-US" sz="1000" b="1" dirty="0"/>
                <a:t> </a:t>
              </a:r>
              <a:r>
                <a:rPr lang="en-US" sz="1000" dirty="0"/>
                <a:t>04:00 CDT</a:t>
              </a:r>
              <a:endParaRPr lang="en-US" sz="1000" dirty="0">
                <a:ea typeface="+mn-ea"/>
                <a:cs typeface="+mn-cs"/>
              </a:endParaRPr>
            </a:p>
            <a:p>
              <a:pPr eaLnBrk="0" hangingPunct="0">
                <a:lnSpc>
                  <a:spcPts val="1800"/>
                </a:lnSpc>
              </a:pPr>
              <a:r>
                <a:rPr lang="en-US" sz="1000" b="1" dirty="0"/>
                <a:t>  </a:t>
              </a:r>
              <a:r>
                <a:rPr lang="en-US" sz="1000" b="1" u="sng" dirty="0"/>
                <a:t>NWM:</a:t>
              </a:r>
              <a:r>
                <a:rPr lang="en-US" sz="1000" b="1" dirty="0"/>
                <a:t> 5671577</a:t>
              </a:r>
            </a:p>
            <a:p>
              <a:pPr eaLnBrk="0" hangingPunct="0">
                <a:lnSpc>
                  <a:spcPts val="1800"/>
                </a:lnSpc>
              </a:pPr>
              <a:endParaRPr lang="en-US" sz="1400" dirty="0">
                <a:ea typeface="+mn-ea"/>
                <a:cs typeface="+mn-cs"/>
              </a:endParaRPr>
            </a:p>
            <a:p>
              <a:pPr eaLnBrk="0" hangingPunct="0">
                <a:lnSpc>
                  <a:spcPts val="1800"/>
                </a:lnSpc>
              </a:pPr>
              <a:endParaRPr lang="en-US" sz="1400" dirty="0">
                <a:ea typeface="+mn-ea"/>
                <a:cs typeface="+mn-cs"/>
              </a:endParaRP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160E224C-297A-DB2C-989C-CA123B075433}"/>
                </a:ext>
              </a:extLst>
            </p:cNvPr>
            <p:cNvGrpSpPr/>
            <p:nvPr/>
          </p:nvGrpSpPr>
          <p:grpSpPr>
            <a:xfrm>
              <a:off x="514826" y="3885358"/>
              <a:ext cx="6726555" cy="2643090"/>
              <a:chOff x="1553051" y="3901600"/>
              <a:chExt cx="6726555" cy="2643090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3C4C47D9-EC4B-DE73-9CCF-306650C21A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53051" y="3901600"/>
                <a:ext cx="6726555" cy="264309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</p:spPr>
          </p:pic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288CFCC-670A-DEB1-7725-4A57E505A099}"/>
                  </a:ext>
                </a:extLst>
              </p:cNvPr>
              <p:cNvSpPr txBox="1"/>
              <p:nvPr/>
            </p:nvSpPr>
            <p:spPr>
              <a:xfrm>
                <a:off x="3955732" y="6185956"/>
                <a:ext cx="1921192" cy="274320"/>
              </a:xfrm>
              <a:prstGeom prst="rect">
                <a:avLst/>
              </a:prstGeom>
              <a:solidFill>
                <a:schemeClr val="bg1"/>
              </a:solidFill>
              <a:effectLst/>
            </p:spPr>
            <p:txBody>
              <a:bodyPr wrap="none" lIns="0" tIns="0" rIns="0" bIns="0" rtlCol="0">
                <a:noAutofit/>
              </a:bodyPr>
              <a:lstStyle/>
              <a:p>
                <a:pPr algn="ctr" eaLnBrk="0" hangingPunct="0">
                  <a:lnSpc>
                    <a:spcPts val="1800"/>
                  </a:lnSpc>
                </a:pPr>
                <a:r>
                  <a:rPr lang="en-US" sz="1400" b="1" dirty="0">
                    <a:ea typeface="+mn-ea"/>
                    <a:cs typeface="+mn-cs"/>
                  </a:rPr>
                  <a:t>NWM Reach: 5671577</a:t>
                </a:r>
              </a:p>
            </p:txBody>
          </p: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0156D54-E00E-E44F-EB1F-D38625559FB5}"/>
                </a:ext>
              </a:extLst>
            </p:cNvPr>
            <p:cNvSpPr txBox="1"/>
            <p:nvPr/>
          </p:nvSpPr>
          <p:spPr>
            <a:xfrm>
              <a:off x="7381399" y="1104478"/>
              <a:ext cx="1921192" cy="274320"/>
            </a:xfrm>
            <a:prstGeom prst="rect">
              <a:avLst/>
            </a:prstGeom>
            <a:solidFill>
              <a:schemeClr val="bg1"/>
            </a:solidFill>
            <a:effectLst/>
          </p:spPr>
          <p:txBody>
            <a:bodyPr wrap="none" lIns="0" tIns="0" rIns="0" bIns="0" rtlCol="0">
              <a:noAutofit/>
            </a:bodyPr>
            <a:lstStyle/>
            <a:p>
              <a:pPr algn="ctr" eaLnBrk="0" hangingPunct="0">
                <a:lnSpc>
                  <a:spcPts val="1800"/>
                </a:lnSpc>
              </a:pPr>
              <a:r>
                <a:rPr lang="en-US" sz="1000" b="1" dirty="0">
                  <a:ea typeface="+mn-ea"/>
                  <a:cs typeface="+mn-cs"/>
                </a:rPr>
                <a:t>NWM Reach: 5671577</a:t>
              </a:r>
            </a:p>
            <a:p>
              <a:pPr algn="ctr" eaLnBrk="0" hangingPunct="0">
                <a:lnSpc>
                  <a:spcPts val="1800"/>
                </a:lnSpc>
              </a:pPr>
              <a:r>
                <a:rPr lang="en-US" sz="1000" b="1" dirty="0"/>
                <a:t>Short-range forecast (18 hour)</a:t>
              </a:r>
              <a:endParaRPr lang="en-US" sz="1000" b="1" dirty="0"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C4ADB72-85BA-E94F-6F35-9683D9B73B00}"/>
                </a:ext>
              </a:extLst>
            </p:cNvPr>
            <p:cNvSpPr/>
            <p:nvPr/>
          </p:nvSpPr>
          <p:spPr bwMode="auto">
            <a:xfrm>
              <a:off x="5887879" y="969223"/>
              <a:ext cx="270510" cy="27051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ln w="28575">
                  <a:solidFill>
                    <a:srgbClr val="FF0000"/>
                  </a:solidFill>
                </a:ln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A4D2AE8E-126F-B13B-7632-73E31A120E16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6051709" y="1268308"/>
              <a:ext cx="0" cy="1362496"/>
            </a:xfrm>
            <a:prstGeom prst="straightConnector1">
              <a:avLst/>
            </a:prstGeom>
            <a:noFill/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5A1DE74-FFF2-78E6-94FA-CE83534E273B}"/>
                </a:ext>
              </a:extLst>
            </p:cNvPr>
            <p:cNvCxnSpPr/>
            <p:nvPr/>
          </p:nvCxnSpPr>
          <p:spPr bwMode="auto">
            <a:xfrm>
              <a:off x="6032659" y="2630804"/>
              <a:ext cx="476250" cy="0"/>
            </a:xfrm>
            <a:prstGeom prst="line">
              <a:avLst/>
            </a:prstGeom>
            <a:noFill/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328C530-1662-4BFA-0934-13ABCB26AC5E}"/>
                </a:ext>
              </a:extLst>
            </p:cNvPr>
            <p:cNvSpPr txBox="1"/>
            <p:nvPr/>
          </p:nvSpPr>
          <p:spPr>
            <a:xfrm>
              <a:off x="6470048" y="2426383"/>
              <a:ext cx="1706880" cy="88186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tx1"/>
              </a:solidFill>
            </a:ln>
            <a:effectLst/>
          </p:spPr>
          <p:txBody>
            <a:bodyPr wrap="none" lIns="0" tIns="0" rIns="0" bIns="0" rtlCol="0">
              <a:noAutofit/>
            </a:bodyPr>
            <a:lstStyle/>
            <a:p>
              <a:pPr eaLnBrk="0" hangingPunct="0">
                <a:lnSpc>
                  <a:spcPts val="1800"/>
                </a:lnSpc>
              </a:pPr>
              <a:r>
                <a:rPr lang="en-US" sz="1000" b="1" dirty="0"/>
                <a:t>  Peak: 35,940 cfs</a:t>
              </a:r>
            </a:p>
            <a:p>
              <a:pPr eaLnBrk="0" hangingPunct="0">
                <a:lnSpc>
                  <a:spcPts val="1800"/>
                </a:lnSpc>
              </a:pPr>
              <a:r>
                <a:rPr lang="en-US" sz="1000" dirty="0">
                  <a:ea typeface="+mn-ea"/>
                  <a:cs typeface="+mn-cs"/>
                </a:rPr>
                <a:t>  @ 9:00 AM CDT</a:t>
              </a:r>
            </a:p>
            <a:p>
              <a:pPr eaLnBrk="0" hangingPunct="0">
                <a:lnSpc>
                  <a:spcPts val="1800"/>
                </a:lnSpc>
              </a:pPr>
              <a:r>
                <a:rPr lang="en-US" sz="1000" dirty="0"/>
                <a:t>  = 13:00 UTC</a:t>
              </a:r>
              <a:endParaRPr lang="en-US" sz="1000" dirty="0"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92519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69774C-F333-8CBF-3E4B-BEC57FCD4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0DA58C3-087C-9A80-DE87-F43EDD2A857F}"/>
              </a:ext>
            </a:extLst>
          </p:cNvPr>
          <p:cNvSpPr txBox="1"/>
          <p:nvPr/>
        </p:nvSpPr>
        <p:spPr>
          <a:xfrm>
            <a:off x="412079" y="2535354"/>
            <a:ext cx="2102521" cy="30777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s_flood_inundation_ar</a:t>
            </a:r>
          </a:p>
        </p:txBody>
      </p:sp>
      <p:pic>
        <p:nvPicPr>
          <p:cNvPr id="2" name="Picture 1" descr="A blue and white background&#10;&#10;Description automatically generated">
            <a:extLst>
              <a:ext uri="{FF2B5EF4-FFF2-40B4-BE49-F238E27FC236}">
                <a16:creationId xmlns:a16="http://schemas.microsoft.com/office/drawing/2014/main" id="{AA69032A-E963-2692-B931-83157F257E5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8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" t="1966" r="2766" b="1785"/>
          <a:stretch/>
        </p:blipFill>
        <p:spPr>
          <a:xfrm>
            <a:off x="412079" y="792479"/>
            <a:ext cx="1706281" cy="1623851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8E3A308-951E-ACA6-0E97-959558BE31B0}"/>
              </a:ext>
            </a:extLst>
          </p:cNvPr>
          <p:cNvGrpSpPr/>
          <p:nvPr/>
        </p:nvGrpSpPr>
        <p:grpSpPr>
          <a:xfrm>
            <a:off x="3893221" y="514350"/>
            <a:ext cx="4800600" cy="4404778"/>
            <a:chOff x="3352800" y="590550"/>
            <a:chExt cx="6354843" cy="583087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EBF40CC-D625-08FF-E241-5D1E850CE2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52800" y="590550"/>
              <a:ext cx="6354843" cy="5830870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CB7C3C0-15D0-4561-5CCF-9EE15F32A3C6}"/>
                </a:ext>
              </a:extLst>
            </p:cNvPr>
            <p:cNvSpPr txBox="1"/>
            <p:nvPr/>
          </p:nvSpPr>
          <p:spPr>
            <a:xfrm>
              <a:off x="3547738" y="716253"/>
              <a:ext cx="3476625" cy="750290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  <a:effectLst/>
          </p:spPr>
          <p:txBody>
            <a:bodyPr wrap="none" lIns="0" tIns="0" rIns="0" bIns="0" rtlCol="0">
              <a:noAutofit/>
            </a:bodyPr>
            <a:lstStyle/>
            <a:p>
              <a:pPr eaLnBrk="0" hangingPunct="0"/>
              <a:r>
                <a:rPr lang="en-US" sz="1400" b="1" dirty="0"/>
                <a:t>  </a:t>
              </a:r>
              <a:r>
                <a:rPr lang="en-US" sz="1000" b="1" u="sng" dirty="0"/>
                <a:t>Hydraulic reference:</a:t>
              </a:r>
              <a:r>
                <a:rPr lang="en-US" sz="1000" b="1" dirty="0"/>
                <a:t> </a:t>
              </a:r>
              <a:r>
                <a:rPr lang="en-US" sz="1000" dirty="0"/>
                <a:t>24820092</a:t>
              </a:r>
            </a:p>
            <a:p>
              <a:pPr eaLnBrk="0" hangingPunct="0"/>
              <a:r>
                <a:rPr lang="en-US" sz="1000" b="1" dirty="0">
                  <a:ea typeface="+mn-ea"/>
                  <a:cs typeface="+mn-cs"/>
                </a:rPr>
                <a:t>  </a:t>
              </a:r>
              <a:r>
                <a:rPr lang="en-US" sz="1000" b="1" u="sng" dirty="0">
                  <a:ea typeface="+mn-ea"/>
                  <a:cs typeface="+mn-cs"/>
                </a:rPr>
                <a:t>Hydrologic Reference:</a:t>
              </a:r>
              <a:r>
                <a:rPr lang="en-US" sz="1000" b="1" dirty="0">
                  <a:ea typeface="+mn-ea"/>
                  <a:cs typeface="+mn-cs"/>
                </a:rPr>
                <a:t> </a:t>
              </a:r>
              <a:r>
                <a:rPr lang="en-US" sz="1000" dirty="0"/>
                <a:t>5671577 (NWM)</a:t>
              </a:r>
              <a:endParaRPr lang="en-US" sz="1000" dirty="0">
                <a:ea typeface="+mn-ea"/>
                <a:cs typeface="+mn-cs"/>
              </a:endParaRPr>
            </a:p>
            <a:p>
              <a:pPr eaLnBrk="0" hangingPunct="0"/>
              <a:r>
                <a:rPr lang="en-US" sz="1000" b="1" dirty="0"/>
                <a:t>  </a:t>
              </a:r>
              <a:r>
                <a:rPr lang="en-US" sz="1000" b="1" u="sng" dirty="0"/>
                <a:t>Nearest floodplain:</a:t>
              </a:r>
              <a:r>
                <a:rPr lang="en-US" sz="1000" b="1" dirty="0"/>
                <a:t> </a:t>
              </a:r>
              <a:r>
                <a:rPr lang="en-US" sz="1000" dirty="0"/>
                <a:t>Q = 35,062 cfs</a:t>
              </a:r>
              <a:endParaRPr lang="en-US" sz="1000" dirty="0">
                <a:ea typeface="+mn-ea"/>
                <a:cs typeface="+mn-cs"/>
              </a:endParaRPr>
            </a:p>
            <a:p>
              <a:pPr eaLnBrk="0" hangingPunct="0">
                <a:lnSpc>
                  <a:spcPts val="1800"/>
                </a:lnSpc>
              </a:pPr>
              <a:endParaRPr lang="en-US" sz="1400" dirty="0">
                <a:ea typeface="+mn-ea"/>
                <a:cs typeface="+mn-cs"/>
              </a:endParaRPr>
            </a:p>
            <a:p>
              <a:pPr eaLnBrk="0" hangingPunct="0">
                <a:lnSpc>
                  <a:spcPts val="1800"/>
                </a:lnSpc>
              </a:pPr>
              <a:endParaRPr lang="en-US" sz="1400" dirty="0">
                <a:ea typeface="+mn-ea"/>
                <a:cs typeface="+mn-cs"/>
              </a:endParaRP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F8A86D8-860F-B1D8-6201-23F13F3761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29699" y="5341901"/>
              <a:ext cx="2239820" cy="369332"/>
            </a:xfrm>
            <a:prstGeom prst="rect">
              <a:avLst/>
            </a:prstGeom>
          </p:spPr>
        </p:pic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732C20C3-06C3-CCC4-BFEC-D4845C9466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300" y="2996303"/>
            <a:ext cx="4800599" cy="20418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86C425-8B4A-D937-44C4-4201AFF8E270}"/>
              </a:ext>
            </a:extLst>
          </p:cNvPr>
          <p:cNvSpPr txBox="1"/>
          <p:nvPr/>
        </p:nvSpPr>
        <p:spPr>
          <a:xfrm>
            <a:off x="2239681" y="1377508"/>
            <a:ext cx="2514600" cy="750639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</a:ln>
          <a:effectLst/>
        </p:spPr>
        <p:txBody>
          <a:bodyPr wrap="none" lIns="0" tIns="0" rIns="0" bIns="0" rtlCol="0">
            <a:noAutofit/>
          </a:bodyPr>
          <a:lstStyle/>
          <a:p>
            <a:pPr eaLnBrk="0" hangingPunct="0">
              <a:lnSpc>
                <a:spcPts val="1800"/>
              </a:lnSpc>
            </a:pPr>
            <a:r>
              <a:rPr lang="en-US" sz="1200" b="1" dirty="0">
                <a:ea typeface="+mn-ea"/>
                <a:cs typeface="+mn-cs"/>
              </a:rPr>
              <a:t> With FAST, over 7.1 Million flood </a:t>
            </a:r>
          </a:p>
          <a:p>
            <a:pPr eaLnBrk="0" hangingPunct="0">
              <a:lnSpc>
                <a:spcPts val="1800"/>
              </a:lnSpc>
            </a:pPr>
            <a:r>
              <a:rPr lang="en-US" sz="1200" b="1" dirty="0">
                <a:ea typeface="+mn-ea"/>
                <a:cs typeface="+mn-cs"/>
              </a:rPr>
              <a:t> inundation polygons</a:t>
            </a:r>
          </a:p>
          <a:p>
            <a:pPr eaLnBrk="0" hangingPunct="0">
              <a:lnSpc>
                <a:spcPts val="1800"/>
              </a:lnSpc>
            </a:pPr>
            <a:r>
              <a:rPr lang="en-US" sz="1200" b="1" dirty="0"/>
              <a:t> across Texas</a:t>
            </a:r>
            <a:endParaRPr lang="en-US" sz="1200" b="1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2875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7CC48-CDB2-EDEE-7257-C87071AA0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FECF65D-0D58-9C23-C822-B3A9C14247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050" r="20344"/>
          <a:stretch>
            <a:fillRect/>
          </a:stretch>
        </p:blipFill>
        <p:spPr>
          <a:xfrm>
            <a:off x="412079" y="792479"/>
            <a:ext cx="1654922" cy="16279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AC8C2B-F3D1-64DB-68CE-EEB1A653CBF5}"/>
              </a:ext>
            </a:extLst>
          </p:cNvPr>
          <p:cNvSpPr txBox="1"/>
          <p:nvPr/>
        </p:nvSpPr>
        <p:spPr>
          <a:xfrm>
            <a:off x="493079" y="2530674"/>
            <a:ext cx="1492921" cy="3077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s_bridge_pnt</a:t>
            </a:r>
            <a:endParaRPr lang="en-US" sz="1400" b="1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2B56588-90A4-AC2E-93FC-D8726425C272}"/>
              </a:ext>
            </a:extLst>
          </p:cNvPr>
          <p:cNvGrpSpPr/>
          <p:nvPr/>
        </p:nvGrpSpPr>
        <p:grpSpPr>
          <a:xfrm>
            <a:off x="2971800" y="666750"/>
            <a:ext cx="5042648" cy="4066362"/>
            <a:chOff x="2653552" y="792478"/>
            <a:chExt cx="7088095" cy="5715799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FCCF211E-192A-0365-7F72-C3C649A1CCF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653552" y="792478"/>
              <a:ext cx="7088095" cy="5715799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F219363-447B-C09E-1153-3B418690CEF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66732" y="5293192"/>
              <a:ext cx="3227668" cy="1090668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924B86B-667C-207F-CC0B-99142E2095CF}"/>
              </a:ext>
            </a:extLst>
          </p:cNvPr>
          <p:cNvSpPr txBox="1"/>
          <p:nvPr/>
        </p:nvSpPr>
        <p:spPr>
          <a:xfrm>
            <a:off x="305915" y="3118031"/>
            <a:ext cx="2056285" cy="520519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</a:ln>
          <a:effectLst/>
        </p:spPr>
        <p:txBody>
          <a:bodyPr wrap="none" lIns="0" tIns="0" rIns="0" bIns="0" rtlCol="0">
            <a:noAutofit/>
          </a:bodyPr>
          <a:lstStyle/>
          <a:p>
            <a:pPr eaLnBrk="0" hangingPunct="0">
              <a:lnSpc>
                <a:spcPts val="1800"/>
              </a:lnSpc>
            </a:pPr>
            <a:r>
              <a:rPr lang="en-US" sz="1200" b="1" dirty="0"/>
              <a:t> FAST can forecast at ~13k</a:t>
            </a:r>
          </a:p>
          <a:p>
            <a:pPr eaLnBrk="0" hangingPunct="0">
              <a:lnSpc>
                <a:spcPts val="1800"/>
              </a:lnSpc>
            </a:pPr>
            <a:r>
              <a:rPr lang="en-US" sz="1200" b="1" dirty="0"/>
              <a:t> hydraulic bridge points</a:t>
            </a:r>
          </a:p>
        </p:txBody>
      </p:sp>
    </p:spTree>
    <p:extLst>
      <p:ext uri="{BB962C8B-B14F-4D97-AF65-F5344CB8AC3E}">
        <p14:creationId xmlns:p14="http://schemas.microsoft.com/office/powerpoint/2010/main" val="22383023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B3A3D-3171-7D4F-B11A-A5A895E7E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4A7B55-D68A-B176-1D53-10DD37D50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3679" y="898327"/>
            <a:ext cx="3505200" cy="3926425"/>
          </a:xfrm>
          <a:prstGeom prst="rect">
            <a:avLst/>
          </a:prstGeom>
          <a:ln w="76200">
            <a:solidFill>
              <a:schemeClr val="bg1"/>
            </a:solidFill>
            <a:prstDash val="solid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1D921A-05C4-1FC4-7464-FEAA4E20F650}"/>
              </a:ext>
            </a:extLst>
          </p:cNvPr>
          <p:cNvSpPr txBox="1"/>
          <p:nvPr/>
        </p:nvSpPr>
        <p:spPr>
          <a:xfrm>
            <a:off x="412079" y="2568978"/>
            <a:ext cx="2056285" cy="307777"/>
          </a:xfrm>
          <a:prstGeom prst="rect">
            <a:avLst/>
          </a:prstGeom>
          <a:solidFill>
            <a:srgbClr val="92D05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t_bridge_rating_curve</a:t>
            </a:r>
            <a:endParaRPr lang="en-US" sz="140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B15AF2-0A85-42C7-820E-EE9355D3A6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050" r="20344"/>
          <a:stretch>
            <a:fillRect/>
          </a:stretch>
        </p:blipFill>
        <p:spPr>
          <a:xfrm>
            <a:off x="412079" y="792479"/>
            <a:ext cx="1654922" cy="1627991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DE0AF5B-4367-38AD-1D52-D829956F8FF6}"/>
              </a:ext>
            </a:extLst>
          </p:cNvPr>
          <p:cNvGrpSpPr/>
          <p:nvPr/>
        </p:nvGrpSpPr>
        <p:grpSpPr>
          <a:xfrm>
            <a:off x="6096000" y="916027"/>
            <a:ext cx="2903695" cy="2341523"/>
            <a:chOff x="7680311" y="212419"/>
            <a:chExt cx="4099610" cy="330590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E15B074-EE33-EA31-2733-7945090AB02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680311" y="212419"/>
              <a:ext cx="4099610" cy="3305902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DE63F4D-1442-A0D9-87FA-E27ACC191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35170" y="2725271"/>
              <a:ext cx="2154862" cy="7281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555066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AF499-BC95-4D5B-000C-178EB234C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96B9AE4-1BF8-661C-5280-6C968C8C1F9F}"/>
              </a:ext>
            </a:extLst>
          </p:cNvPr>
          <p:cNvGrpSpPr/>
          <p:nvPr/>
        </p:nvGrpSpPr>
        <p:grpSpPr>
          <a:xfrm>
            <a:off x="395287" y="514350"/>
            <a:ext cx="8353425" cy="4461196"/>
            <a:chOff x="609600" y="533559"/>
            <a:chExt cx="11484381" cy="613330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D4A4B57-C899-0017-D940-C57DC9410B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600" y="1943259"/>
              <a:ext cx="4216855" cy="4723601"/>
            </a:xfrm>
            <a:prstGeom prst="rect">
              <a:avLst/>
            </a:prstGeom>
            <a:ln w="76200">
              <a:solidFill>
                <a:schemeClr val="bg1"/>
              </a:solidFill>
              <a:prstDash val="solid"/>
            </a:ln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6124F67-074F-9979-B89C-27B40ACF8B0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99294" y="3505042"/>
              <a:ext cx="6160674" cy="3074115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2186365-2578-AE6F-C4DA-071E942B02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65281" y="533559"/>
              <a:ext cx="6628700" cy="2819400"/>
            </a:xfrm>
            <a:prstGeom prst="rect">
              <a:avLst/>
            </a:prstGeom>
          </p:spPr>
        </p:pic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F7192E4E-819A-AA12-7BF2-4F8356E0915C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3691386" y="923925"/>
              <a:ext cx="3357114" cy="1906985"/>
            </a:xfrm>
            <a:prstGeom prst="straightConnector1">
              <a:avLst/>
            </a:prstGeom>
            <a:noFill/>
            <a:ln w="1905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triangle"/>
            </a:ln>
            <a:effectLst/>
          </p:spPr>
        </p:cxn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EA1DB01-0AC8-FEE5-D70E-05F9B9CF8374}"/>
                </a:ext>
              </a:extLst>
            </p:cNvPr>
            <p:cNvSpPr/>
            <p:nvPr/>
          </p:nvSpPr>
          <p:spPr bwMode="auto">
            <a:xfrm>
              <a:off x="3389182" y="2899377"/>
              <a:ext cx="270510" cy="27051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400" b="1" dirty="0">
                <a:ln w="28575">
                  <a:solidFill>
                    <a:srgbClr val="FF0000"/>
                  </a:solidFill>
                </a:ln>
                <a:solidFill>
                  <a:srgbClr val="000000"/>
                </a:solidFill>
                <a:latin typeface="Arial" charset="0"/>
                <a:ea typeface="ＭＳ Ｐゴシック" pitchFamily="16" charset="-128"/>
                <a:cs typeface="ＭＳ Ｐゴシック" pitchFamily="-97" charset="-128"/>
              </a:endParaRP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67B2C192-344B-677C-D8FF-85D06FAD088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3763680" y="3238500"/>
              <a:ext cx="2648737" cy="933450"/>
            </a:xfrm>
            <a:prstGeom prst="straightConnector1">
              <a:avLst/>
            </a:prstGeom>
            <a:noFill/>
            <a:ln w="1905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triangle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998817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2F98B-12EF-D717-EE18-5FF45F675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B335391-DA5F-949C-2A6B-FC481EED6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663" y="590550"/>
            <a:ext cx="5042673" cy="4457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1850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017A6-E922-25A6-889E-67174CC60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BAAF67C-66E3-D833-596C-3578A856368D}"/>
              </a:ext>
            </a:extLst>
          </p:cNvPr>
          <p:cNvGrpSpPr/>
          <p:nvPr/>
        </p:nvGrpSpPr>
        <p:grpSpPr>
          <a:xfrm>
            <a:off x="577773" y="1047750"/>
            <a:ext cx="7988454" cy="3642722"/>
            <a:chOff x="2280860" y="1557928"/>
            <a:chExt cx="7430903" cy="338848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0C46CD30-16CA-0C87-C888-384C9756298C}"/>
                </a:ext>
              </a:extLst>
            </p:cNvPr>
            <p:cNvGrpSpPr/>
            <p:nvPr/>
          </p:nvGrpSpPr>
          <p:grpSpPr>
            <a:xfrm>
              <a:off x="7687788" y="2397674"/>
              <a:ext cx="2023975" cy="1618531"/>
              <a:chOff x="7734302" y="1850062"/>
              <a:chExt cx="2208530" cy="1766116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4B686996-6085-4ACD-A3B6-389465886651}"/>
                  </a:ext>
                </a:extLst>
              </p:cNvPr>
              <p:cNvSpPr/>
              <p:nvPr/>
            </p:nvSpPr>
            <p:spPr>
              <a:xfrm>
                <a:off x="7930673" y="1850063"/>
                <a:ext cx="1895424" cy="1766115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0" name="Picture 18" descr="What is Amazon S3?. An introduction to Amazon S3, with… | by Jovan S  Hernandez | Medium">
                <a:extLst>
                  <a:ext uri="{FF2B5EF4-FFF2-40B4-BE49-F238E27FC236}">
                    <a16:creationId xmlns:a16="http://schemas.microsoft.com/office/drawing/2014/main" id="{5B6EA452-4372-6D16-C59D-E41535AF7FA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34302" y="1850062"/>
                <a:ext cx="2208530" cy="76156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20" descr="AWS S3: Best Practices checklist/audit | by Chris St. John | Medium">
                <a:extLst>
                  <a:ext uri="{FF2B5EF4-FFF2-40B4-BE49-F238E27FC236}">
                    <a16:creationId xmlns:a16="http://schemas.microsoft.com/office/drawing/2014/main" id="{F74A3260-D0F8-D5A0-B15D-89558FBB036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59" t="5596" r="10328" b="15229"/>
              <a:stretch/>
            </p:blipFill>
            <p:spPr bwMode="auto">
              <a:xfrm>
                <a:off x="8413116" y="2611624"/>
                <a:ext cx="930538" cy="90497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F3FE91AC-D9EC-01D0-9B3A-32FD5E26C7CD}"/>
                </a:ext>
              </a:extLst>
            </p:cNvPr>
            <p:cNvCxnSpPr>
              <a:cxnSpLocks/>
              <a:stCxn id="10" idx="3"/>
            </p:cNvCxnSpPr>
            <p:nvPr/>
          </p:nvCxnSpPr>
          <p:spPr>
            <a:xfrm>
              <a:off x="5109427" y="3252168"/>
              <a:ext cx="460642" cy="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86B84F4E-48DE-AD92-9949-86967A96DB1D}"/>
                </a:ext>
              </a:extLst>
            </p:cNvPr>
            <p:cNvGrpSpPr/>
            <p:nvPr/>
          </p:nvGrpSpPr>
          <p:grpSpPr>
            <a:xfrm>
              <a:off x="5570069" y="2205707"/>
              <a:ext cx="1831060" cy="2092919"/>
              <a:chOff x="5241977" y="1784351"/>
              <a:chExt cx="1895424" cy="2166487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63284C8-18A7-6F17-91F1-6FD04141AB9C}"/>
                  </a:ext>
                </a:extLst>
              </p:cNvPr>
              <p:cNvSpPr/>
              <p:nvPr/>
            </p:nvSpPr>
            <p:spPr>
              <a:xfrm>
                <a:off x="5241977" y="1784351"/>
                <a:ext cx="1895424" cy="216648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17" name="Picture 6" descr="PostGIS is a spatial database extender for PostgreSQL object-relational  database. It adds support for geographic objects allowing location queries  to be run in SQL.">
                <a:extLst>
                  <a:ext uri="{FF2B5EF4-FFF2-40B4-BE49-F238E27FC236}">
                    <a16:creationId xmlns:a16="http://schemas.microsoft.com/office/drawing/2014/main" id="{73701061-9574-0E6C-C095-1C90D32F02B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38711" y="2713443"/>
                <a:ext cx="1062183" cy="1072999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16" descr="Toric + Amazon RDS | Data Integration">
                <a:extLst>
                  <a:ext uri="{FF2B5EF4-FFF2-40B4-BE49-F238E27FC236}">
                    <a16:creationId xmlns:a16="http://schemas.microsoft.com/office/drawing/2014/main" id="{4F3B0F6C-8997-F7A8-5BB3-3639D6183F2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33200" y="1887422"/>
                <a:ext cx="1473200" cy="6401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6151D5A0-78EF-175C-CC81-0A720433091E}"/>
                </a:ext>
              </a:extLst>
            </p:cNvPr>
            <p:cNvGrpSpPr/>
            <p:nvPr/>
          </p:nvGrpSpPr>
          <p:grpSpPr>
            <a:xfrm>
              <a:off x="2280860" y="1557928"/>
              <a:ext cx="2828567" cy="3388480"/>
              <a:chOff x="1943101" y="1396730"/>
              <a:chExt cx="2577672" cy="3087919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2E279CC3-25EE-8955-D316-20787BB885C2}"/>
                  </a:ext>
                </a:extLst>
              </p:cNvPr>
              <p:cNvSpPr/>
              <p:nvPr/>
            </p:nvSpPr>
            <p:spPr>
              <a:xfrm>
                <a:off x="1943101" y="1396730"/>
                <a:ext cx="2577672" cy="3087919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9176377E-9E98-4F4E-DEFB-73D897ACE966}"/>
                  </a:ext>
                </a:extLst>
              </p:cNvPr>
              <p:cNvSpPr/>
              <p:nvPr/>
            </p:nvSpPr>
            <p:spPr>
              <a:xfrm>
                <a:off x="2037356" y="2899475"/>
                <a:ext cx="2335319" cy="994852"/>
              </a:xfrm>
              <a:prstGeom prst="rect">
                <a:avLst/>
              </a:prstGeom>
              <a:solidFill>
                <a:schemeClr val="bg1"/>
              </a:solidFill>
              <a:ln w="28575"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pic>
            <p:nvPicPr>
              <p:cNvPr id="12" name="Picture 2" descr="AWS EC2 — A Beginner's Guide. What is AWS EC2? | by tanay ...">
                <a:extLst>
                  <a:ext uri="{FF2B5EF4-FFF2-40B4-BE49-F238E27FC236}">
                    <a16:creationId xmlns:a16="http://schemas.microsoft.com/office/drawing/2014/main" id="{998121EC-74C8-D3F1-0F4F-B87B80A549A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1681" t="8430" r="30725" b="7273"/>
              <a:stretch/>
            </p:blipFill>
            <p:spPr bwMode="auto">
              <a:xfrm>
                <a:off x="2730250" y="1396731"/>
                <a:ext cx="952999" cy="13652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4" descr="Understanding Docker Containers 🚢 | by Driss Chammi | Medium">
                <a:extLst>
                  <a:ext uri="{FF2B5EF4-FFF2-40B4-BE49-F238E27FC236}">
                    <a16:creationId xmlns:a16="http://schemas.microsoft.com/office/drawing/2014/main" id="{81CB63B6-32DD-7AFA-0433-A49381D659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64904" y="2973223"/>
                <a:ext cx="1280224" cy="8530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22A693DF-C538-E18F-5D9C-5123D6A8E976}"/>
                </a:ext>
              </a:extLst>
            </p:cNvPr>
            <p:cNvCxnSpPr>
              <a:cxnSpLocks/>
            </p:cNvCxnSpPr>
            <p:nvPr/>
          </p:nvCxnSpPr>
          <p:spPr>
            <a:xfrm>
              <a:off x="7401129" y="3212803"/>
              <a:ext cx="460642" cy="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993355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28294-B2A9-166B-8FF6-BBD58A744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CC3489CB-02E5-B217-9201-DFDDD755D7D3}"/>
              </a:ext>
            </a:extLst>
          </p:cNvPr>
          <p:cNvCxnSpPr>
            <a:cxnSpLocks/>
          </p:cNvCxnSpPr>
          <p:nvPr/>
        </p:nvCxnSpPr>
        <p:spPr>
          <a:xfrm>
            <a:off x="7353142" y="3260993"/>
            <a:ext cx="0" cy="41925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ABC7A6EE-8117-C407-AF87-401DD3084DAD}"/>
              </a:ext>
            </a:extLst>
          </p:cNvPr>
          <p:cNvGrpSpPr/>
          <p:nvPr/>
        </p:nvGrpSpPr>
        <p:grpSpPr>
          <a:xfrm>
            <a:off x="2057400" y="1352550"/>
            <a:ext cx="6096000" cy="2779766"/>
            <a:chOff x="2280860" y="1557928"/>
            <a:chExt cx="7430903" cy="338848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013323F0-AD70-CFBB-9FDC-806992F5FDC0}"/>
                </a:ext>
              </a:extLst>
            </p:cNvPr>
            <p:cNvGrpSpPr/>
            <p:nvPr/>
          </p:nvGrpSpPr>
          <p:grpSpPr>
            <a:xfrm>
              <a:off x="7687788" y="2397674"/>
              <a:ext cx="2023975" cy="1618531"/>
              <a:chOff x="7734302" y="1850062"/>
              <a:chExt cx="2208530" cy="1766116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67C3C7C-329D-A588-E9E1-8E54F335162A}"/>
                  </a:ext>
                </a:extLst>
              </p:cNvPr>
              <p:cNvSpPr/>
              <p:nvPr/>
            </p:nvSpPr>
            <p:spPr>
              <a:xfrm>
                <a:off x="7930673" y="1850063"/>
                <a:ext cx="1895424" cy="1766115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0" name="Picture 18" descr="What is Amazon S3?. An introduction to Amazon S3, with… | by Jovan S  Hernandez | Medium">
                <a:extLst>
                  <a:ext uri="{FF2B5EF4-FFF2-40B4-BE49-F238E27FC236}">
                    <a16:creationId xmlns:a16="http://schemas.microsoft.com/office/drawing/2014/main" id="{16EE4536-DC94-D034-1A07-7C20AAAD4E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34302" y="1850062"/>
                <a:ext cx="2208530" cy="76156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20" descr="AWS S3: Best Practices checklist/audit | by Chris St. John | Medium">
                <a:extLst>
                  <a:ext uri="{FF2B5EF4-FFF2-40B4-BE49-F238E27FC236}">
                    <a16:creationId xmlns:a16="http://schemas.microsoft.com/office/drawing/2014/main" id="{2D3ECECB-C0CA-A16B-06D1-1AF92A73FBD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59" t="5596" r="10328" b="15229"/>
              <a:stretch/>
            </p:blipFill>
            <p:spPr bwMode="auto">
              <a:xfrm>
                <a:off x="8413116" y="2611624"/>
                <a:ext cx="930538" cy="90497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73466D15-6A25-CD0B-0F84-F6707B045BCC}"/>
                </a:ext>
              </a:extLst>
            </p:cNvPr>
            <p:cNvCxnSpPr>
              <a:cxnSpLocks/>
              <a:stCxn id="10" idx="3"/>
            </p:cNvCxnSpPr>
            <p:nvPr/>
          </p:nvCxnSpPr>
          <p:spPr>
            <a:xfrm>
              <a:off x="5109427" y="3252168"/>
              <a:ext cx="460642" cy="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176A176-9CB1-50B1-509D-A3F6697A1F2E}"/>
                </a:ext>
              </a:extLst>
            </p:cNvPr>
            <p:cNvGrpSpPr/>
            <p:nvPr/>
          </p:nvGrpSpPr>
          <p:grpSpPr>
            <a:xfrm>
              <a:off x="5570069" y="2205707"/>
              <a:ext cx="1831060" cy="2092919"/>
              <a:chOff x="5241977" y="1784351"/>
              <a:chExt cx="1895424" cy="2166487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7EF6D5F3-8BCD-9A07-DDE0-D735161FF4C2}"/>
                  </a:ext>
                </a:extLst>
              </p:cNvPr>
              <p:cNvSpPr/>
              <p:nvPr/>
            </p:nvSpPr>
            <p:spPr>
              <a:xfrm>
                <a:off x="5241977" y="1784351"/>
                <a:ext cx="1895424" cy="216648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17" name="Picture 6" descr="PostGIS is a spatial database extender for PostgreSQL object-relational  database. It adds support for geographic objects allowing location queries  to be run in SQL.">
                <a:extLst>
                  <a:ext uri="{FF2B5EF4-FFF2-40B4-BE49-F238E27FC236}">
                    <a16:creationId xmlns:a16="http://schemas.microsoft.com/office/drawing/2014/main" id="{B2E51833-EE68-CE80-8612-70839575BDD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38711" y="2713443"/>
                <a:ext cx="1062183" cy="1072999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16" descr="Toric + Amazon RDS | Data Integration">
                <a:extLst>
                  <a:ext uri="{FF2B5EF4-FFF2-40B4-BE49-F238E27FC236}">
                    <a16:creationId xmlns:a16="http://schemas.microsoft.com/office/drawing/2014/main" id="{64A38107-CCD1-B489-3683-AF91A0FB0A0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33200" y="1887422"/>
                <a:ext cx="1473200" cy="6401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4437CCBE-5ECF-E369-0F4E-97ECD32C418E}"/>
                </a:ext>
              </a:extLst>
            </p:cNvPr>
            <p:cNvGrpSpPr/>
            <p:nvPr/>
          </p:nvGrpSpPr>
          <p:grpSpPr>
            <a:xfrm>
              <a:off x="2280860" y="1557928"/>
              <a:ext cx="2828567" cy="3388480"/>
              <a:chOff x="1943101" y="1396730"/>
              <a:chExt cx="2577672" cy="3087919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A634D444-5E70-8080-8D7A-D1ED235BFB98}"/>
                  </a:ext>
                </a:extLst>
              </p:cNvPr>
              <p:cNvSpPr/>
              <p:nvPr/>
            </p:nvSpPr>
            <p:spPr>
              <a:xfrm>
                <a:off x="1943101" y="1396730"/>
                <a:ext cx="2577672" cy="3087919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21BE9127-68EF-4CCA-D59A-5D9764255AB7}"/>
                  </a:ext>
                </a:extLst>
              </p:cNvPr>
              <p:cNvSpPr/>
              <p:nvPr/>
            </p:nvSpPr>
            <p:spPr>
              <a:xfrm>
                <a:off x="2037356" y="2899475"/>
                <a:ext cx="2335319" cy="994852"/>
              </a:xfrm>
              <a:prstGeom prst="rect">
                <a:avLst/>
              </a:prstGeom>
              <a:solidFill>
                <a:schemeClr val="bg1"/>
              </a:solidFill>
              <a:ln w="28575"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pic>
            <p:nvPicPr>
              <p:cNvPr id="12" name="Picture 2" descr="AWS EC2 — A Beginner's Guide. What is AWS EC2? | by tanay ...">
                <a:extLst>
                  <a:ext uri="{FF2B5EF4-FFF2-40B4-BE49-F238E27FC236}">
                    <a16:creationId xmlns:a16="http://schemas.microsoft.com/office/drawing/2014/main" id="{DE0A105F-15AF-7AD6-0CFE-D552A9A3230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1681" t="8430" r="30725" b="7273"/>
              <a:stretch/>
            </p:blipFill>
            <p:spPr bwMode="auto">
              <a:xfrm>
                <a:off x="2730250" y="1396731"/>
                <a:ext cx="952999" cy="13652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4" descr="Understanding Docker Containers 🚢 | by Driss Chammi | Medium">
                <a:extLst>
                  <a:ext uri="{FF2B5EF4-FFF2-40B4-BE49-F238E27FC236}">
                    <a16:creationId xmlns:a16="http://schemas.microsoft.com/office/drawing/2014/main" id="{1BB4D61B-F1AF-09A9-569F-2B455DFA9B8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64904" y="2973223"/>
                <a:ext cx="1280224" cy="8530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F3EC1860-8B29-C28A-7469-E722649DC959}"/>
                </a:ext>
              </a:extLst>
            </p:cNvPr>
            <p:cNvCxnSpPr>
              <a:cxnSpLocks/>
            </p:cNvCxnSpPr>
            <p:nvPr/>
          </p:nvCxnSpPr>
          <p:spPr>
            <a:xfrm>
              <a:off x="7401129" y="3212803"/>
              <a:ext cx="460642" cy="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FA64D8F-1030-66A1-5EF5-880587935600}"/>
              </a:ext>
            </a:extLst>
          </p:cNvPr>
          <p:cNvGrpSpPr/>
          <p:nvPr/>
        </p:nvGrpSpPr>
        <p:grpSpPr>
          <a:xfrm>
            <a:off x="408912" y="1552524"/>
            <a:ext cx="1039067" cy="2438391"/>
            <a:chOff x="76200" y="1771664"/>
            <a:chExt cx="1039067" cy="2438391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344E4B5-79B6-FDC7-BAA0-30B1C0ED8B82}"/>
                </a:ext>
              </a:extLst>
            </p:cNvPr>
            <p:cNvSpPr/>
            <p:nvPr/>
          </p:nvSpPr>
          <p:spPr>
            <a:xfrm>
              <a:off x="76200" y="1771664"/>
              <a:ext cx="1039067" cy="2438391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6DCB0197-7E24-1A67-E5ED-A1F70A9A5EC9}"/>
                </a:ext>
              </a:extLst>
            </p:cNvPr>
            <p:cNvSpPr txBox="1"/>
            <p:nvPr/>
          </p:nvSpPr>
          <p:spPr>
            <a:xfrm>
              <a:off x="76200" y="1818626"/>
              <a:ext cx="1039067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b="1" dirty="0"/>
                <a:t>National</a:t>
              </a:r>
            </a:p>
            <a:p>
              <a:pPr algn="ctr"/>
              <a:r>
                <a:rPr lang="en-US" sz="1600" b="1" dirty="0"/>
                <a:t>Water</a:t>
              </a:r>
            </a:p>
            <a:p>
              <a:pPr algn="ctr"/>
              <a:r>
                <a:rPr lang="en-US" sz="1600" b="1" dirty="0"/>
                <a:t>Model</a:t>
              </a:r>
            </a:p>
            <a:p>
              <a:pPr algn="ctr"/>
              <a:r>
                <a:rPr lang="en-US" sz="1600" b="1" dirty="0"/>
                <a:t>Forecast</a:t>
              </a:r>
            </a:p>
          </p:txBody>
        </p:sp>
        <p:pic>
          <p:nvPicPr>
            <p:cNvPr id="14" name="Picture 13" descr="Accountants wore green eyeshades to reduce eye strain">
              <a:extLst>
                <a:ext uri="{FF2B5EF4-FFF2-40B4-BE49-F238E27FC236}">
                  <a16:creationId xmlns:a16="http://schemas.microsoft.com/office/drawing/2014/main" id="{91ED3ABB-EFB5-0B47-6466-93A23DF41D6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3030" r="3032" b="1497"/>
            <a:stretch>
              <a:fillRect/>
            </a:stretch>
          </p:blipFill>
          <p:spPr>
            <a:xfrm>
              <a:off x="147700" y="2924470"/>
              <a:ext cx="896065" cy="1185118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</p:grp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75E965E-7B0F-84E4-0602-BB187862B585}"/>
              </a:ext>
            </a:extLst>
          </p:cNvPr>
          <p:cNvCxnSpPr>
            <a:cxnSpLocks/>
          </p:cNvCxnSpPr>
          <p:nvPr/>
        </p:nvCxnSpPr>
        <p:spPr>
          <a:xfrm>
            <a:off x="1501202" y="2739787"/>
            <a:ext cx="479998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Librarian Photos, Download The BEST Free Librarian Stock Photos &amp; HD Images">
            <a:extLst>
              <a:ext uri="{FF2B5EF4-FFF2-40B4-BE49-F238E27FC236}">
                <a16:creationId xmlns:a16="http://schemas.microsoft.com/office/drawing/2014/main" id="{ACD48DF7-9D1A-692C-0241-D42F558D8AC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34891" b="22849"/>
          <a:stretch>
            <a:fillRect/>
          </a:stretch>
        </p:blipFill>
        <p:spPr>
          <a:xfrm>
            <a:off x="4865108" y="558993"/>
            <a:ext cx="1251842" cy="79355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0CBACEE-6A6F-832F-5F4C-370BF365F98D}"/>
              </a:ext>
            </a:extLst>
          </p:cNvPr>
          <p:cNvCxnSpPr>
            <a:cxnSpLocks/>
          </p:cNvCxnSpPr>
          <p:nvPr/>
        </p:nvCxnSpPr>
        <p:spPr>
          <a:xfrm>
            <a:off x="5506791" y="1464847"/>
            <a:ext cx="0" cy="41911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0723BF1F-4F1B-1CF7-282B-1D91D82223CC}"/>
              </a:ext>
            </a:extLst>
          </p:cNvPr>
          <p:cNvSpPr txBox="1"/>
          <p:nvPr/>
        </p:nvSpPr>
        <p:spPr>
          <a:xfrm>
            <a:off x="5016792" y="1073729"/>
            <a:ext cx="1026243" cy="246221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Pre-computed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81DD1448-CB80-DFB9-ABE8-195C25A42BF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585" t="16245" r="12548" b="15605"/>
          <a:stretch>
            <a:fillRect/>
          </a:stretch>
        </p:blipFill>
        <p:spPr>
          <a:xfrm>
            <a:off x="6456723" y="3657022"/>
            <a:ext cx="1792837" cy="13861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2C78A43-7B86-21C6-8E5D-18BCF0755CBB}"/>
              </a:ext>
            </a:extLst>
          </p:cNvPr>
          <p:cNvSpPr txBox="1"/>
          <p:nvPr/>
        </p:nvSpPr>
        <p:spPr>
          <a:xfrm>
            <a:off x="7003352" y="3844939"/>
            <a:ext cx="779980" cy="246221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Front End</a:t>
            </a:r>
          </a:p>
        </p:txBody>
      </p:sp>
    </p:spTree>
    <p:extLst>
      <p:ext uri="{BB962C8B-B14F-4D97-AF65-F5344CB8AC3E}">
        <p14:creationId xmlns:p14="http://schemas.microsoft.com/office/powerpoint/2010/main" val="39262548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A60DE5-FC38-A8AC-FDE7-4B6058899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9ED9BE5-0031-A488-15DC-05BE99AF3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" y="514350"/>
            <a:ext cx="8153400" cy="457496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34139081"/>
      </p:ext>
    </p:extLst>
  </p:cSld>
  <p:clrMapOvr>
    <a:masterClrMapping/>
  </p:clrMapOvr>
</p:sld>
</file>

<file path=ppt/theme/theme1.xml><?xml version="1.0" encoding="utf-8"?>
<a:theme xmlns:a="http://schemas.openxmlformats.org/drawingml/2006/main" name="16-9 Cov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6-9 Light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16-9 White Backgrou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58892</TotalTime>
  <Words>659</Words>
  <Application>Microsoft Office PowerPoint</Application>
  <PresentationFormat>On-screen Show (16:9)</PresentationFormat>
  <Paragraphs>151</Paragraphs>
  <Slides>49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Aptos</vt:lpstr>
      <vt:lpstr>Arial</vt:lpstr>
      <vt:lpstr>Arial Black</vt:lpstr>
      <vt:lpstr>Calibri</vt:lpstr>
      <vt:lpstr>16-9 Cover</vt:lpstr>
      <vt:lpstr>16-9 Light Background</vt:lpstr>
      <vt:lpstr>Custom Design</vt:lpstr>
      <vt:lpstr>16-9 White Backgroud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HEC-RAS Plan (HDF)</vt:lpstr>
      <vt:lpstr>PowerPoint Presentation</vt:lpstr>
      <vt:lpstr>RAS2FIM-2D – Sample output</vt:lpstr>
      <vt:lpstr>PowerPoint Presentation</vt:lpstr>
      <vt:lpstr>DATA CUBES – WSEL @ FLOW RATE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</dc:title>
  <dc:subject/>
  <dc:creator>University Marketing and Creative Services</dc:creator>
  <cp:keywords/>
  <dc:description/>
  <cp:lastModifiedBy>Maidment, David R</cp:lastModifiedBy>
  <cp:revision>535</cp:revision>
  <cp:lastPrinted>2011-01-24T02:49:42Z</cp:lastPrinted>
  <dcterms:created xsi:type="dcterms:W3CDTF">2011-06-30T15:04:08Z</dcterms:created>
  <dcterms:modified xsi:type="dcterms:W3CDTF">2026-08-26T14:23:58Z</dcterms:modified>
  <cp:category/>
</cp:coreProperties>
</file>