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47"/>
  </p:notesMasterIdLst>
  <p:sldIdLst>
    <p:sldId id="6544" r:id="rId3"/>
    <p:sldId id="1301" r:id="rId4"/>
    <p:sldId id="6441" r:id="rId5"/>
    <p:sldId id="408" r:id="rId6"/>
    <p:sldId id="6442" r:id="rId7"/>
    <p:sldId id="1298" r:id="rId8"/>
    <p:sldId id="1294" r:id="rId9"/>
    <p:sldId id="409" r:id="rId10"/>
    <p:sldId id="646" r:id="rId11"/>
    <p:sldId id="1300" r:id="rId12"/>
    <p:sldId id="1126" r:id="rId13"/>
    <p:sldId id="1127" r:id="rId14"/>
    <p:sldId id="1130" r:id="rId15"/>
    <p:sldId id="960" r:id="rId16"/>
    <p:sldId id="6444" r:id="rId17"/>
    <p:sldId id="6546" r:id="rId18"/>
    <p:sldId id="6543" r:id="rId19"/>
    <p:sldId id="1142" r:id="rId20"/>
    <p:sldId id="426" r:id="rId21"/>
    <p:sldId id="314" r:id="rId22"/>
    <p:sldId id="343" r:id="rId23"/>
    <p:sldId id="356" r:id="rId24"/>
    <p:sldId id="404" r:id="rId25"/>
    <p:sldId id="353" r:id="rId26"/>
    <p:sldId id="365" r:id="rId27"/>
    <p:sldId id="373" r:id="rId28"/>
    <p:sldId id="376" r:id="rId29"/>
    <p:sldId id="428" r:id="rId30"/>
    <p:sldId id="377" r:id="rId31"/>
    <p:sldId id="378" r:id="rId32"/>
    <p:sldId id="431" r:id="rId33"/>
    <p:sldId id="415" r:id="rId34"/>
    <p:sldId id="394" r:id="rId35"/>
    <p:sldId id="391" r:id="rId36"/>
    <p:sldId id="392" r:id="rId37"/>
    <p:sldId id="396" r:id="rId38"/>
    <p:sldId id="410" r:id="rId39"/>
    <p:sldId id="401" r:id="rId40"/>
    <p:sldId id="398" r:id="rId41"/>
    <p:sldId id="399" r:id="rId42"/>
    <p:sldId id="400" r:id="rId43"/>
    <p:sldId id="411" r:id="rId44"/>
    <p:sldId id="342" r:id="rId45"/>
    <p:sldId id="283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7E222-260E-4011-8CC9-5F74A69157F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46A438-D669-4596-A6AF-FC428BE35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7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Texas, the USGS operates 787 stream gages, 80 of which are part of this project.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Putting into perspective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6F603A-62F1-4EF3-A9B0-0A6D4AA150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960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Sufficient data – gauge height and discharge for comparison to the rq30 discharge computation.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Sensors </a:t>
            </a:r>
            <a:r>
              <a:rPr lang="en-US" dirty="0">
                <a:solidFill>
                  <a:srgbClr val="0070C0"/>
                </a:solidFill>
              </a:rPr>
              <a:t>maintain adequate calibration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70C0"/>
                </a:solidFill>
              </a:rPr>
              <a:t>Speak on Uncertainty.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Uncertainty in discharge and gauge-height time-series data are determined and provide a suitable means for comparison with traditional USGS methods.  These comparisons will be the basis of determining whether the </a:t>
            </a:r>
            <a:r>
              <a:rPr lang="en-US" dirty="0">
                <a:solidFill>
                  <a:srgbClr val="0070C0"/>
                </a:solidFill>
              </a:rPr>
              <a:t>equipment and methods are TRL 9</a:t>
            </a:r>
            <a:r>
              <a:rPr lang="en-US" dirty="0"/>
              <a:t>, thus, are appropriate for deployment at any TxDOT bridge location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4DE7B0-58A8-490A-992A-75A30E1BBB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950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001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047CD-2C47-4739-B6DC-E8888E4378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025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047CD-2C47-4739-B6DC-E8888E4378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252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496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9065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400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793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793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AD399-6FF3-F368-232B-97DE82A42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27EC63-0A12-040A-868C-9982D98D0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4277E-5077-D14B-52D1-F55428CF8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FA13DD7-8C7C-EA96-E945-E4D71471C5C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FAC8D3-C665-4765-5B89-29F71FA8A9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7B468-E829-C0D0-05E9-BD2362E58F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C1D71-AA25-D91E-518B-B8A8C1931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840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 Hydrologic technicians are in a lot of ways ,like a maintenance division. “. We build, we maintain and upgrade gage equipment, and we anticipate impacts to our systems.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Measurements are plotted on a charge vs stage to determine a stage discharge relationship. It takes many measurements to determine this relationship . And it is forever changing based on channel conditions and seasonal changes.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6F603A-62F1-4EF3-A9B0-0A6D4AA150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125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047CD-2C47-4739-B6DC-E8888E4378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255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79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047CD-2C47-4739-B6DC-E8888E4378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279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2792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01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DB1A13-8608-46E6-A2CA-F9F0BE6FDE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4016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677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q = v*a</a:t>
            </a:r>
          </a:p>
          <a:p>
            <a:r>
              <a:rPr lang="en-US" dirty="0"/>
              <a:t> This is the Area component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6F603A-62F1-4EF3-A9B0-0A6D4AA150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501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555E0B-996B-477F-8B6A-FA138F1C66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447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6F603A-62F1-4EF3-A9B0-0A6D4AA150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319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a typeface="+mn-ea"/>
                <a:cs typeface="+mn-cs"/>
              </a:rPr>
              <a:t>As water level rises tidally, the velocity decreases and vice versa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428CD0-D564-4A9F-A460-E037812C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892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a typeface="+mn-ea"/>
                <a:cs typeface="+mn-cs"/>
              </a:rPr>
              <a:t>As water level rises tidally, the velocity decreases and vice versa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428CD0-D564-4A9F-A460-E037812C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182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D6EAB-7765-2286-F595-E47D51649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CCFB38-8672-60C4-AB5B-FDE4AC8B8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B34DC-2C1A-8096-4B2B-15DF1EF21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ea typeface="+mn-ea"/>
                <a:cs typeface="+mn-cs"/>
              </a:rPr>
              <a:t>As water level rises tidally, the velocity decreases and vice versa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9B5D4-4894-8ED5-2852-19E272393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428CD0-D564-4A9F-A460-E037812C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635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6F603A-62F1-4EF3-A9B0-0A6D4AA150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5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27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3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62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0114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48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91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21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10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33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73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IWRSS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098" y="5669279"/>
            <a:ext cx="1509156" cy="118872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9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63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InF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5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722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FRM_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75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176964"/>
            <a:ext cx="2971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571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32754" y="1607520"/>
            <a:ext cx="10849647" cy="205801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1105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F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767" y="5910825"/>
            <a:ext cx="2528479" cy="9144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97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US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577" y="6104375"/>
            <a:ext cx="1828799" cy="50292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99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US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274" y="6031370"/>
            <a:ext cx="961813" cy="54864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498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N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804" y="5904589"/>
            <a:ext cx="1073683" cy="80526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4765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NO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153" y="5857640"/>
            <a:ext cx="1073683" cy="8229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19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176964"/>
            <a:ext cx="2971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571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32754" y="1607520"/>
            <a:ext cx="10849647" cy="2058018"/>
          </a:xfrm>
        </p:spPr>
        <p:txBody>
          <a:bodyPr/>
          <a:lstStyle>
            <a:lvl1pPr>
              <a:defRPr sz="4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754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PART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29" y="6050992"/>
            <a:ext cx="1181051" cy="51245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5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741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OLS_InF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360" y="5800795"/>
            <a:ext cx="1129989" cy="9144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13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S_InF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960" y="5869525"/>
            <a:ext cx="1097280" cy="8229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734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_InF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987" y="5993448"/>
            <a:ext cx="731520" cy="54864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71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TICS_InF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385" y="6031370"/>
            <a:ext cx="1391476" cy="64008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53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176964"/>
            <a:ext cx="29718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5715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32754" y="1607520"/>
            <a:ext cx="10849647" cy="2058018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34906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Tex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627" y="5760720"/>
            <a:ext cx="1463040" cy="109728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69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Oklah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973" y="5664389"/>
            <a:ext cx="1706880" cy="128016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6306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Louisi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47" y="5781745"/>
            <a:ext cx="1341120" cy="100584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197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Arkan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287" y="5982998"/>
            <a:ext cx="914400" cy="6858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41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RM_NewMex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080" y="5887747"/>
            <a:ext cx="1219200" cy="9144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371600"/>
            <a:ext cx="10972800" cy="4705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00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55731"/>
            <a:ext cx="5284013" cy="44778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455731"/>
            <a:ext cx="5486400" cy="44778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270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434306"/>
            <a:ext cx="5284012" cy="823912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258218"/>
            <a:ext cx="5284012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193" y="1434306"/>
            <a:ext cx="5385207" cy="823912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28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193" y="2258218"/>
            <a:ext cx="5385207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46038"/>
            <a:ext cx="10972800" cy="1154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9149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6583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31560" y="2973630"/>
            <a:ext cx="11030072" cy="731520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>
                    <a:lumMod val="95000"/>
                  </a:schemeClr>
                </a:solidFill>
                <a:latin typeface="Franklin Gothic Demi Cond" panose="020B0706030402020204" pitchFamily="34" charset="0"/>
                <a:ea typeface="Franklin Gothic Demi Cond" panose="020B0706030402020204" pitchFamily="34" charset="0"/>
                <a:cs typeface="Franklin Gothic Demi Cond" panose="020B07060304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1561" y="3807983"/>
            <a:ext cx="11030072" cy="1214812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9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/>
          </p:nvPr>
        </p:nvSpPr>
        <p:spPr>
          <a:xfrm>
            <a:off x="631560" y="5332991"/>
            <a:ext cx="11030072" cy="1214812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3" b="16274"/>
          <a:stretch/>
        </p:blipFill>
        <p:spPr>
          <a:xfrm>
            <a:off x="4633820" y="283444"/>
            <a:ext cx="3384853" cy="8429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673" y="105007"/>
            <a:ext cx="1463040" cy="1097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73" y="243918"/>
            <a:ext cx="1442720" cy="8229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961" y="395708"/>
            <a:ext cx="231441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927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64C2E1-8774-423F-9F0F-63C8E33C066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411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_InFRM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>
            <a:grpSpLocks noChangeAspect="1"/>
          </p:cNvGrpSpPr>
          <p:nvPr userDrawn="1"/>
        </p:nvGrpSpPr>
        <p:grpSpPr>
          <a:xfrm>
            <a:off x="125593" y="1379836"/>
            <a:ext cx="5638288" cy="3718855"/>
            <a:chOff x="1634678" y="1000360"/>
            <a:chExt cx="5632330" cy="4953233"/>
          </a:xfrm>
        </p:grpSpPr>
        <p:sp>
          <p:nvSpPr>
            <p:cNvPr id="11" name="Oval 10"/>
            <p:cNvSpPr/>
            <p:nvPr userDrawn="1"/>
          </p:nvSpPr>
          <p:spPr>
            <a:xfrm>
              <a:off x="2347723" y="1325879"/>
              <a:ext cx="4206240" cy="4206240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1634678" y="2861977"/>
              <a:ext cx="1475092" cy="11156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3348991" y="5110644"/>
              <a:ext cx="2203704" cy="8429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" t="5824" r="7210" b="3226"/>
            <a:stretch/>
          </p:blipFill>
          <p:spPr>
            <a:xfrm>
              <a:off x="3281784" y="2138785"/>
              <a:ext cx="2504535" cy="26563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8" t="14863" r="6363" b="16274"/>
            <a:stretch/>
          </p:blipFill>
          <p:spPr>
            <a:xfrm>
              <a:off x="3350366" y="1000360"/>
              <a:ext cx="2200955" cy="84294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9728" y="2880359"/>
              <a:ext cx="1097280" cy="109728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333" b="-1"/>
            <a:stretch/>
          </p:blipFill>
          <p:spPr>
            <a:xfrm>
              <a:off x="1839780" y="2995575"/>
              <a:ext cx="1082040" cy="86684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2939" y="5149574"/>
              <a:ext cx="1735809" cy="640080"/>
            </a:xfrm>
            <a:prstGeom prst="rect">
              <a:avLst/>
            </a:prstGeom>
          </p:spPr>
        </p:pic>
        <p:sp>
          <p:nvSpPr>
            <p:cNvPr id="14" name="Oval 13"/>
            <p:cNvSpPr/>
            <p:nvPr userDrawn="1"/>
          </p:nvSpPr>
          <p:spPr>
            <a:xfrm>
              <a:off x="3394938" y="2253317"/>
              <a:ext cx="2258568" cy="2368296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00" b="5701"/>
          <a:stretch/>
        </p:blipFill>
        <p:spPr>
          <a:xfrm>
            <a:off x="0" y="5781745"/>
            <a:ext cx="12192000" cy="106253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6487" y="6092500"/>
            <a:ext cx="1097280" cy="365125"/>
          </a:xfrm>
        </p:spPr>
        <p:txBody>
          <a:bodyPr/>
          <a:lstStyle>
            <a:lvl1pPr algn="ctr">
              <a:defRPr sz="12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F955D11-021D-48D5-ABFA-61591BD700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020065" y="1198163"/>
            <a:ext cx="5641568" cy="1154112"/>
          </a:xfr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>
              <a:defRPr lang="en-US" sz="3600" b="0">
                <a:solidFill>
                  <a:schemeClr val="accent1"/>
                </a:solidFill>
                <a:latin typeface="Franklin Gothic Demi Cond" panose="020B0706030402020204" pitchFamily="34" charset="0"/>
              </a:defRPr>
            </a:lvl1pPr>
          </a:lstStyle>
          <a:p>
            <a:pPr lvl="0" fontAlgn="base">
              <a:lnSpc>
                <a:spcPct val="80000"/>
              </a:lnSpc>
              <a:spcAft>
                <a:spcPct val="0"/>
              </a:spcAft>
            </a:pPr>
            <a:r>
              <a:rPr lang="en-US" dirty="0"/>
              <a:t>Name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20065" y="2523725"/>
            <a:ext cx="5641568" cy="2799341"/>
          </a:xfrm>
        </p:spPr>
        <p:txBody>
          <a:bodyPr/>
          <a:lstStyle>
            <a:lvl1pPr marL="0" indent="0">
              <a:buFontTx/>
              <a:buNone/>
              <a:defRPr>
                <a:latin typeface="Franklin Gothic Medium Cond" panose="020B06060304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768594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3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1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7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6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9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58EAE73-AD40-4BAD-B85C-52DFC1FD2DD5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DDC43-E683-45B7-857C-761529EF4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443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0645" cy="6857999"/>
          </a:xfrm>
          <a:prstGeom prst="rect">
            <a:avLst/>
          </a:prstGeom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6038"/>
            <a:ext cx="10972800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63040"/>
            <a:ext cx="10972800" cy="443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19673" y="6035441"/>
            <a:ext cx="4259620" cy="607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708" y="6110421"/>
            <a:ext cx="1790289" cy="457200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 flipV="1">
            <a:off x="9536573" y="6035441"/>
            <a:ext cx="0" cy="60716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31560" y="6156460"/>
            <a:ext cx="1219200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+mn-lt"/>
              </a:defRPr>
            </a:lvl1pPr>
          </a:lstStyle>
          <a:p>
            <a:fld id="{EF955D11-021D-48D5-ABFA-61591BD700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5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</p:sldLayoutIdLst>
  <p:hf hdr="0" ft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 b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Joanna MT Std SemiBold" pitchFamily="18" charset="0"/>
        </a:defRPr>
      </a:lvl9pPr>
    </p:titleStyle>
    <p:bodyStyle>
      <a:lvl1pPr marL="231775" indent="-231775" algn="l" rtl="0" eaLnBrk="1" fontAlgn="base" hangingPunct="1">
        <a:spcBef>
          <a:spcPct val="35000"/>
        </a:spcBef>
        <a:spcAft>
          <a:spcPct val="0"/>
        </a:spcAft>
        <a:buClr>
          <a:schemeClr val="accent3">
            <a:lumMod val="75000"/>
          </a:schemeClr>
        </a:buClr>
        <a:buSzPct val="90000"/>
        <a:buFont typeface="Wingdings" pitchFamily="2" charset="2"/>
        <a:buChar char="§"/>
        <a:defRPr sz="2800" b="0">
          <a:solidFill>
            <a:schemeClr val="tx1"/>
          </a:solidFill>
          <a:latin typeface="+mj-lt"/>
          <a:ea typeface="+mn-ea"/>
          <a:cs typeface="+mn-cs"/>
        </a:defRPr>
      </a:lvl1pPr>
      <a:lvl2pPr marL="631825" indent="-285750" algn="l" rtl="0" eaLnBrk="1" fontAlgn="base" hangingPunct="1">
        <a:spcBef>
          <a:spcPct val="25000"/>
        </a:spcBef>
        <a:spcAft>
          <a:spcPct val="0"/>
        </a:spcAft>
        <a:buClr>
          <a:schemeClr val="accent3">
            <a:lumMod val="75000"/>
          </a:schemeClr>
        </a:buClr>
        <a:buSzPct val="9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914400" indent="-231775" algn="l" rtl="0" eaLnBrk="1" fontAlgn="base" hangingPunct="1">
        <a:spcBef>
          <a:spcPct val="25000"/>
        </a:spcBef>
        <a:spcAft>
          <a:spcPct val="0"/>
        </a:spcAft>
        <a:buClr>
          <a:schemeClr val="accent3">
            <a:lumMod val="75000"/>
          </a:schemeClr>
        </a:buClr>
        <a:buSzPct val="9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260475" indent="-230188" algn="l" rtl="0" eaLnBrk="1" fontAlgn="base" hangingPunct="1">
        <a:spcBef>
          <a:spcPct val="20000"/>
        </a:spcBef>
        <a:spcAft>
          <a:spcPct val="0"/>
        </a:spcAft>
        <a:buClr>
          <a:schemeClr val="accent3">
            <a:lumMod val="75000"/>
          </a:schemeClr>
        </a:buClr>
        <a:buSzPct val="90000"/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4pPr>
      <a:lvl5pPr marL="1544638" indent="-168275" algn="l" rtl="0" eaLnBrk="1" fontAlgn="base" hangingPunct="1">
        <a:spcBef>
          <a:spcPct val="20000"/>
        </a:spcBef>
        <a:spcAft>
          <a:spcPct val="0"/>
        </a:spcAft>
        <a:buClr>
          <a:schemeClr val="accent3">
            <a:lumMod val="75000"/>
          </a:schemeClr>
        </a:buClr>
        <a:buSzPct val="90000"/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5pPr>
      <a:lvl6pPr marL="2001838" indent="-168275" algn="l" rtl="0" eaLnBrk="1" fontAlgn="base" hangingPunct="1">
        <a:spcBef>
          <a:spcPct val="20000"/>
        </a:spcBef>
        <a:spcAft>
          <a:spcPct val="0"/>
        </a:spcAft>
        <a:buClr>
          <a:srgbClr val="C1C2C4"/>
        </a:buClr>
        <a:buSzPct val="9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459038" indent="-168275" algn="l" rtl="0" eaLnBrk="1" fontAlgn="base" hangingPunct="1">
        <a:spcBef>
          <a:spcPct val="20000"/>
        </a:spcBef>
        <a:spcAft>
          <a:spcPct val="0"/>
        </a:spcAft>
        <a:buClr>
          <a:srgbClr val="C1C2C4"/>
        </a:buClr>
        <a:buSzPct val="9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2916238" indent="-168275" algn="l" rtl="0" eaLnBrk="1" fontAlgn="base" hangingPunct="1">
        <a:spcBef>
          <a:spcPct val="20000"/>
        </a:spcBef>
        <a:spcAft>
          <a:spcPct val="0"/>
        </a:spcAft>
        <a:buClr>
          <a:srgbClr val="C1C2C4"/>
        </a:buClr>
        <a:buSzPct val="9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3373438" indent="-168275" algn="l" rtl="0" eaLnBrk="1" fontAlgn="base" hangingPunct="1">
        <a:spcBef>
          <a:spcPct val="20000"/>
        </a:spcBef>
        <a:spcAft>
          <a:spcPct val="0"/>
        </a:spcAft>
        <a:buClr>
          <a:srgbClr val="C1C2C4"/>
        </a:buClr>
        <a:buSzPct val="90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emf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jpe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image" Target="../media/image99.jpeg"/><Relationship Id="rId9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10" Type="http://schemas.openxmlformats.org/officeDocument/2006/relationships/image" Target="../media/image3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kblickenstaff@usgs.gov" TargetMode="External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4.xml"/><Relationship Id="rId6" Type="http://schemas.openxmlformats.org/officeDocument/2006/relationships/hyperlink" Target="https://webapps.usgs.gov/infrm/fdst/" TargetMode="External"/><Relationship Id="rId5" Type="http://schemas.openxmlformats.org/officeDocument/2006/relationships/hyperlink" Target="http://infrm.us/" TargetMode="External"/><Relationship Id="rId4" Type="http://schemas.openxmlformats.org/officeDocument/2006/relationships/hyperlink" Target="mailto:jvthomas@usgs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8EF59-075A-3654-D188-BE3A75D62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94" y="949674"/>
            <a:ext cx="8219593" cy="2976283"/>
          </a:xfrm>
        </p:spPr>
        <p:txBody>
          <a:bodyPr/>
          <a:lstStyle/>
          <a:p>
            <a:r>
              <a:rPr lang="en-US" sz="6000" dirty="0"/>
              <a:t>Evaluation of Surface Velocimetry for </a:t>
            </a:r>
            <a:r>
              <a:rPr lang="en-US" sz="6000" dirty="0" err="1"/>
              <a:t>Streamgaging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2E2B-F03C-8CE2-3AE1-F76BD9E13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146" y="4477091"/>
            <a:ext cx="6172132" cy="14312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800" dirty="0"/>
              <a:t>Jody Avant</a:t>
            </a:r>
          </a:p>
          <a:p>
            <a:pPr marL="0" indent="0">
              <a:buNone/>
            </a:pPr>
            <a:r>
              <a:rPr lang="en-US" sz="1800" dirty="0"/>
              <a:t>U.S. Geological Survey</a:t>
            </a:r>
          </a:p>
          <a:p>
            <a:pPr marL="0" indent="0">
              <a:buNone/>
            </a:pPr>
            <a:r>
              <a:rPr lang="en-US" sz="1800" dirty="0"/>
              <a:t>Texas Floodplain Management Association Fall Technical Summit</a:t>
            </a:r>
          </a:p>
          <a:p>
            <a:pPr marL="0" indent="0">
              <a:buNone/>
            </a:pPr>
            <a:r>
              <a:rPr lang="en-US" sz="1800" dirty="0"/>
              <a:t>August 27, 2026</a:t>
            </a:r>
          </a:p>
          <a:p>
            <a:endParaRPr lang="en-US" dirty="0"/>
          </a:p>
        </p:txBody>
      </p:sp>
      <p:pic>
        <p:nvPicPr>
          <p:cNvPr id="6" name="Picture 5" descr="USGS science for a changing world">
            <a:extLst>
              <a:ext uri="{FF2B5EF4-FFF2-40B4-BE49-F238E27FC236}">
                <a16:creationId xmlns:a16="http://schemas.microsoft.com/office/drawing/2014/main" id="{50F77495-A771-3851-435D-29A4F84D6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5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F6E3677-9000-49B0-8F0C-FEE2C7615BDE}"/>
              </a:ext>
            </a:extLst>
          </p:cNvPr>
          <p:cNvSpPr txBox="1">
            <a:spLocks/>
          </p:cNvSpPr>
          <p:nvPr/>
        </p:nvSpPr>
        <p:spPr>
          <a:xfrm>
            <a:off x="424651" y="495528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DDC72D-5690-4F89-9C34-5BE62529E96E}"/>
              </a:ext>
            </a:extLst>
          </p:cNvPr>
          <p:cNvSpPr txBox="1">
            <a:spLocks/>
          </p:cNvSpPr>
          <p:nvPr/>
        </p:nvSpPr>
        <p:spPr>
          <a:xfrm>
            <a:off x="1134440" y="336934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Advantages of Acquiring Surface Velocity Data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312944-9169-4C76-9BB6-DD59A27994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81" y="1076092"/>
            <a:ext cx="4718332" cy="181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7FE306-3DCB-4B38-AF28-773CBA9A7A09}"/>
              </a:ext>
            </a:extLst>
          </p:cNvPr>
          <p:cNvSpPr txBox="1"/>
          <p:nvPr/>
        </p:nvSpPr>
        <p:spPr>
          <a:xfrm>
            <a:off x="1134440" y="3046387"/>
            <a:ext cx="3559030" cy="3195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Velocity wave prior to high rise event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4A4D84-2F10-41FE-ADB0-8ECC8A2CB9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2466" y="922079"/>
            <a:ext cx="4553428" cy="2124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48187B-C1AC-487C-BA4C-41AC6FF70BA8}"/>
              </a:ext>
            </a:extLst>
          </p:cNvPr>
          <p:cNvSpPr txBox="1"/>
          <p:nvPr/>
        </p:nvSpPr>
        <p:spPr>
          <a:xfrm>
            <a:off x="7699254" y="3120214"/>
            <a:ext cx="3559030" cy="3195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Variable Backwater in streams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1C5C0C-5853-4EF2-8D30-91F7AB025C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52"/>
          <a:stretch/>
        </p:blipFill>
        <p:spPr>
          <a:xfrm>
            <a:off x="762651" y="3651348"/>
            <a:ext cx="3930819" cy="2189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6F501D-F5E9-462C-8C8A-BE011BC01B6C}"/>
              </a:ext>
            </a:extLst>
          </p:cNvPr>
          <p:cNvSpPr txBox="1"/>
          <p:nvPr/>
        </p:nvSpPr>
        <p:spPr>
          <a:xfrm>
            <a:off x="1480128" y="5966854"/>
            <a:ext cx="3559030" cy="3195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Tidally Influenced Applications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7612C0-D0FB-4838-B6D1-3C72CC00AA3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086" y="3513638"/>
            <a:ext cx="6176187" cy="2418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0070117-BCC4-4E62-B8E0-FCC29C85990D}"/>
              </a:ext>
            </a:extLst>
          </p:cNvPr>
          <p:cNvSpPr txBox="1"/>
          <p:nvPr/>
        </p:nvSpPr>
        <p:spPr>
          <a:xfrm>
            <a:off x="7379124" y="6015631"/>
            <a:ext cx="3559030" cy="3195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Real-Time Discharge Calculation</a:t>
            </a:r>
          </a:p>
        </p:txBody>
      </p:sp>
      <p:pic>
        <p:nvPicPr>
          <p:cNvPr id="3" name="Picture 2" descr="USGS science for a changing world">
            <a:extLst>
              <a:ext uri="{FF2B5EF4-FFF2-40B4-BE49-F238E27FC236}">
                <a16:creationId xmlns:a16="http://schemas.microsoft.com/office/drawing/2014/main" id="{F38A98BC-6D05-F5AE-2505-1ABACD6D52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11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75" y="786857"/>
            <a:ext cx="9750655" cy="484632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Data Observations – Velocity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8FA2E6-CDC9-40B8-B8B9-5AA8227180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2" y="2255166"/>
            <a:ext cx="10412928" cy="4008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5BB5F16-F457-43E5-8698-C76548358FE2}"/>
              </a:ext>
            </a:extLst>
          </p:cNvPr>
          <p:cNvSpPr txBox="1">
            <a:spLocks/>
          </p:cNvSpPr>
          <p:nvPr/>
        </p:nvSpPr>
        <p:spPr>
          <a:xfrm>
            <a:off x="827774" y="1278695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08164150 - W Navidad Rv at I-10 nr Schulenburg, TX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8F0493-87D6-47B4-BD9D-54CFAAC414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696" y="604727"/>
            <a:ext cx="3682902" cy="2068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1AB640-8D61-432E-983C-C9E15649BF74}"/>
              </a:ext>
            </a:extLst>
          </p:cNvPr>
          <p:cNvSpPr txBox="1"/>
          <p:nvPr/>
        </p:nvSpPr>
        <p:spPr>
          <a:xfrm>
            <a:off x="4949417" y="6392945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Date/time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F515D4-558A-4D20-9054-BC4E4AEFD26C}"/>
              </a:ext>
            </a:extLst>
          </p:cNvPr>
          <p:cNvSpPr txBox="1"/>
          <p:nvPr/>
        </p:nvSpPr>
        <p:spPr>
          <a:xfrm rot="16200000">
            <a:off x="-1670425" y="1287234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Stage ( ft )</a:t>
            </a:r>
          </a:p>
        </p:txBody>
      </p:sp>
      <p:pic>
        <p:nvPicPr>
          <p:cNvPr id="4" name="Picture 3" descr="USGS science for a changing world">
            <a:extLst>
              <a:ext uri="{FF2B5EF4-FFF2-40B4-BE49-F238E27FC236}">
                <a16:creationId xmlns:a16="http://schemas.microsoft.com/office/drawing/2014/main" id="{27BBA9DD-73DA-266A-89E6-5F231C42A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37454B3-3F39-1181-0D95-8ABF814B77AF}"/>
              </a:ext>
            </a:extLst>
          </p:cNvPr>
          <p:cNvSpPr/>
          <p:nvPr/>
        </p:nvSpPr>
        <p:spPr>
          <a:xfrm>
            <a:off x="2236304" y="2395331"/>
            <a:ext cx="2315818" cy="149087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18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868" y="788498"/>
            <a:ext cx="9750655" cy="484632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Data Observations – Velocity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3617D6-CDDD-43F9-AAA0-3BD89FF583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2" y="2255166"/>
            <a:ext cx="10355047" cy="3997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2710DD9-D8B8-4A4D-A10F-34DFE87BC5BF}"/>
              </a:ext>
            </a:extLst>
          </p:cNvPr>
          <p:cNvSpPr txBox="1">
            <a:spLocks/>
          </p:cNvSpPr>
          <p:nvPr/>
        </p:nvSpPr>
        <p:spPr>
          <a:xfrm>
            <a:off x="843868" y="1249204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08164150 - W Navidad Rv at I-10 nr Schulenburg, TX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804558-7F2E-466D-A714-85E744082A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694" y="399319"/>
            <a:ext cx="3888512" cy="2184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AE890B-BE24-4C5D-BE3E-2A554C41C0E7}"/>
              </a:ext>
            </a:extLst>
          </p:cNvPr>
          <p:cNvSpPr txBox="1"/>
          <p:nvPr/>
        </p:nvSpPr>
        <p:spPr>
          <a:xfrm>
            <a:off x="4965510" y="6377914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Date/time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3859DF-4640-42E0-A535-2CC194AA3BDF}"/>
              </a:ext>
            </a:extLst>
          </p:cNvPr>
          <p:cNvSpPr txBox="1"/>
          <p:nvPr/>
        </p:nvSpPr>
        <p:spPr>
          <a:xfrm rot="16200000">
            <a:off x="-1670425" y="1287234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Stage ( ft )</a:t>
            </a:r>
          </a:p>
        </p:txBody>
      </p:sp>
      <p:pic>
        <p:nvPicPr>
          <p:cNvPr id="5" name="Picture 4" descr="USGS science for a changing world">
            <a:extLst>
              <a:ext uri="{FF2B5EF4-FFF2-40B4-BE49-F238E27FC236}">
                <a16:creationId xmlns:a16="http://schemas.microsoft.com/office/drawing/2014/main" id="{281CC7C2-FEAB-733E-96D5-040C77301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7387782-221C-018E-B507-8C24472725E8}"/>
              </a:ext>
            </a:extLst>
          </p:cNvPr>
          <p:cNvSpPr/>
          <p:nvPr/>
        </p:nvSpPr>
        <p:spPr>
          <a:xfrm>
            <a:off x="1740539" y="2683565"/>
            <a:ext cx="2175478" cy="1083365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71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024" y="675173"/>
            <a:ext cx="9750655" cy="484632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Data Observations – Initial Velocity Wave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710DD9-D8B8-4A4D-A10F-34DFE87BC5BF}"/>
              </a:ext>
            </a:extLst>
          </p:cNvPr>
          <p:cNvSpPr txBox="1">
            <a:spLocks/>
          </p:cNvSpPr>
          <p:nvPr/>
        </p:nvSpPr>
        <p:spPr>
          <a:xfrm>
            <a:off x="961271" y="1131742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</a:rPr>
              <a:t>08111110 - New Year Ck at FM 1155 nr Chappell Hill, TX</a:t>
            </a:r>
          </a:p>
        </p:txBody>
      </p:sp>
      <p:pic>
        <p:nvPicPr>
          <p:cNvPr id="12" name="Picture 11" descr="A bridge over a river&#10;&#10;Description automatically generated with medium confidence">
            <a:extLst>
              <a:ext uri="{FF2B5EF4-FFF2-40B4-BE49-F238E27FC236}">
                <a16:creationId xmlns:a16="http://schemas.microsoft.com/office/drawing/2014/main" id="{B42FE2E5-EF3C-4171-A1CD-EDDB9DBA3B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5681" y="493944"/>
            <a:ext cx="3146057" cy="2150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106C97-6505-48FD-B921-AEDA06DACB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88" y="2326328"/>
            <a:ext cx="5874099" cy="3494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59292A8-A08E-4529-BDA8-6009805E21F8}"/>
              </a:ext>
            </a:extLst>
          </p:cNvPr>
          <p:cNvGrpSpPr/>
          <p:nvPr/>
        </p:nvGrpSpPr>
        <p:grpSpPr>
          <a:xfrm>
            <a:off x="7079374" y="3011213"/>
            <a:ext cx="4702364" cy="2809479"/>
            <a:chOff x="7079374" y="3011213"/>
            <a:chExt cx="4702364" cy="280947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EC543FC-5FB1-4BA2-A7D5-A93E5EFCB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79374" y="3011213"/>
              <a:ext cx="4702364" cy="2809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BC2D24D-A86C-4EF6-B06A-E009B913335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833580" y="3193377"/>
              <a:ext cx="2988129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2038D24-7FA2-4352-ADA0-FEC726AB0F9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833580" y="3574377"/>
              <a:ext cx="860879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AEFC99-A3DF-4A4B-AAE1-D7C11648641A}"/>
                </a:ext>
              </a:extLst>
            </p:cNvPr>
            <p:cNvSpPr txBox="1"/>
            <p:nvPr/>
          </p:nvSpPr>
          <p:spPr>
            <a:xfrm>
              <a:off x="7981366" y="3360124"/>
              <a:ext cx="713093" cy="214253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457200" rtl="0" eaLnBrk="0" fontAlgn="auto" latinLnBrk="0" hangingPunct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6 hours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AAEC87-8FEF-4437-9FC1-2EFDE6122C77}"/>
                </a:ext>
              </a:extLst>
            </p:cNvPr>
            <p:cNvSpPr txBox="1"/>
            <p:nvPr/>
          </p:nvSpPr>
          <p:spPr>
            <a:xfrm>
              <a:off x="8971097" y="3187005"/>
              <a:ext cx="931348" cy="214253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457200" rtl="0" eaLnBrk="0" fontAlgn="auto" latinLnBrk="0" hangingPunct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19 hours</a:t>
              </a:r>
            </a:p>
          </p:txBody>
        </p:sp>
      </p:grpSp>
      <p:pic>
        <p:nvPicPr>
          <p:cNvPr id="8" name="Picture 7" descr="USGS science for a changing world">
            <a:extLst>
              <a:ext uri="{FF2B5EF4-FFF2-40B4-BE49-F238E27FC236}">
                <a16:creationId xmlns:a16="http://schemas.microsoft.com/office/drawing/2014/main" id="{279D9A03-5B21-148D-A926-52B74E852F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72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758" y="489868"/>
            <a:ext cx="9750655" cy="484632"/>
          </a:xfrm>
        </p:spPr>
        <p:txBody>
          <a:bodyPr/>
          <a:lstStyle/>
          <a:p>
            <a:r>
              <a:rPr lang="en-US" sz="2800" dirty="0"/>
              <a:t>Tidally Influenced Site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08B68-F3A0-4BCF-9BF6-F6C2A7D32A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52"/>
          <a:stretch/>
        </p:blipFill>
        <p:spPr>
          <a:xfrm>
            <a:off x="1034518" y="1481882"/>
            <a:ext cx="5625735" cy="3134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6C4747-526C-4BF6-8522-FDA7CD28BF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412" y="941832"/>
            <a:ext cx="3042999" cy="54142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F7B93E-DF42-4D26-BDE6-A80425CDD0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6963" y="4841499"/>
            <a:ext cx="3193880" cy="17950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F8721E-2630-477B-A280-64BE25C138C4}"/>
              </a:ext>
            </a:extLst>
          </p:cNvPr>
          <p:cNvSpPr txBox="1"/>
          <p:nvPr/>
        </p:nvSpPr>
        <p:spPr>
          <a:xfrm>
            <a:off x="832758" y="917925"/>
            <a:ext cx="6098720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08031020 – Cole Ck at I-10 nr Orange, TX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325139-350F-44AA-A6BB-E9EB0234002E}"/>
              </a:ext>
            </a:extLst>
          </p:cNvPr>
          <p:cNvCxnSpPr>
            <a:cxnSpLocks/>
          </p:cNvCxnSpPr>
          <p:nvPr/>
        </p:nvCxnSpPr>
        <p:spPr bwMode="auto">
          <a:xfrm flipH="1">
            <a:off x="2165923" y="2663107"/>
            <a:ext cx="156786" cy="300350"/>
          </a:xfrm>
          <a:prstGeom prst="straightConnector1">
            <a:avLst/>
          </a:prstGeom>
          <a:noFill/>
          <a:ln w="19050" cap="flat" cmpd="sng" algn="ctr">
            <a:solidFill>
              <a:srgbClr val="8BCF85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4A9E33-DAEF-43E0-BF63-3F0E2BC760B8}"/>
              </a:ext>
            </a:extLst>
          </p:cNvPr>
          <p:cNvCxnSpPr>
            <a:cxnSpLocks/>
          </p:cNvCxnSpPr>
          <p:nvPr/>
        </p:nvCxnSpPr>
        <p:spPr bwMode="auto">
          <a:xfrm>
            <a:off x="3590855" y="2803270"/>
            <a:ext cx="0" cy="625730"/>
          </a:xfrm>
          <a:prstGeom prst="straightConnector1">
            <a:avLst/>
          </a:prstGeom>
          <a:noFill/>
          <a:ln w="19050" cap="flat" cmpd="sng" algn="ctr">
            <a:solidFill>
              <a:srgbClr val="D2939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C857C31-4D0D-4E58-93BE-78F9D625658A}"/>
              </a:ext>
            </a:extLst>
          </p:cNvPr>
          <p:cNvSpPr txBox="1"/>
          <p:nvPr/>
        </p:nvSpPr>
        <p:spPr>
          <a:xfrm>
            <a:off x="2165923" y="2437704"/>
            <a:ext cx="612279" cy="206908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BCF85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Stage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BB3AF6-C334-4520-B4BA-EBC73A0584D6}"/>
              </a:ext>
            </a:extLst>
          </p:cNvPr>
          <p:cNvSpPr txBox="1"/>
          <p:nvPr/>
        </p:nvSpPr>
        <p:spPr>
          <a:xfrm>
            <a:off x="3229953" y="2578231"/>
            <a:ext cx="721803" cy="206908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2939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Velocity</a:t>
            </a:r>
          </a:p>
        </p:txBody>
      </p:sp>
      <p:pic>
        <p:nvPicPr>
          <p:cNvPr id="6" name="Picture 5" descr="USGS science for a changing world">
            <a:extLst>
              <a:ext uri="{FF2B5EF4-FFF2-40B4-BE49-F238E27FC236}">
                <a16:creationId xmlns:a16="http://schemas.microsoft.com/office/drawing/2014/main" id="{E10FD81F-BC40-0CF3-580A-0D6B4C555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68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132" y="520853"/>
            <a:ext cx="9750655" cy="484632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Variable Backwater</a:t>
            </a:r>
            <a:r>
              <a:rPr lang="en-US" dirty="0"/>
              <a:t> </a:t>
            </a:r>
            <a:r>
              <a:rPr lang="en-US" sz="2800" dirty="0"/>
              <a:t>Effect</a:t>
            </a:r>
            <a:br>
              <a:rPr lang="en-US" dirty="0"/>
            </a:b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788A1A4-4C18-4984-9D2C-C17052600F65}"/>
              </a:ext>
            </a:extLst>
          </p:cNvPr>
          <p:cNvSpPr txBox="1">
            <a:spLocks/>
          </p:cNvSpPr>
          <p:nvPr/>
        </p:nvSpPr>
        <p:spPr>
          <a:xfrm>
            <a:off x="1220671" y="1100043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08096580 – Tehuacana Ck at Hwy 6 nr Waco, TX</a:t>
            </a:r>
          </a:p>
        </p:txBody>
      </p:sp>
      <p:pic>
        <p:nvPicPr>
          <p:cNvPr id="7" name="Picture 6" descr="USGS science for a changing world">
            <a:extLst>
              <a:ext uri="{FF2B5EF4-FFF2-40B4-BE49-F238E27FC236}">
                <a16:creationId xmlns:a16="http://schemas.microsoft.com/office/drawing/2014/main" id="{82E5C745-6557-2DB7-0344-E28AC6A32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DE9917-4BBA-8492-106C-DD7914412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53" y="1679233"/>
            <a:ext cx="8220387" cy="45607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308506-63C3-52B5-292F-E0E522BC86E8}"/>
              </a:ext>
            </a:extLst>
          </p:cNvPr>
          <p:cNvSpPr txBox="1"/>
          <p:nvPr/>
        </p:nvSpPr>
        <p:spPr>
          <a:xfrm>
            <a:off x="2142308" y="4153989"/>
            <a:ext cx="899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Brazos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River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433C56-9D83-09AE-0D18-98D3D52FBF44}"/>
              </a:ext>
            </a:extLst>
          </p:cNvPr>
          <p:cNvCxnSpPr/>
          <p:nvPr/>
        </p:nvCxnSpPr>
        <p:spPr>
          <a:xfrm flipV="1">
            <a:off x="3041913" y="4339546"/>
            <a:ext cx="822960" cy="16981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3EE065F-5ABF-A536-5259-711EB298E62B}"/>
              </a:ext>
            </a:extLst>
          </p:cNvPr>
          <p:cNvSpPr txBox="1"/>
          <p:nvPr/>
        </p:nvSpPr>
        <p:spPr>
          <a:xfrm>
            <a:off x="6349661" y="2552204"/>
            <a:ext cx="3073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Tehuacana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Creek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970E74B-E9D6-4CBF-BD6E-364437B5964C}"/>
              </a:ext>
            </a:extLst>
          </p:cNvPr>
          <p:cNvSpPr/>
          <p:nvPr/>
        </p:nvSpPr>
        <p:spPr>
          <a:xfrm>
            <a:off x="7410198" y="1878456"/>
            <a:ext cx="293309" cy="19724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228B95B-37F0-5965-C9C0-AAE384046325}"/>
              </a:ext>
            </a:extLst>
          </p:cNvPr>
          <p:cNvCxnSpPr>
            <a:cxnSpLocks/>
          </p:cNvCxnSpPr>
          <p:nvPr/>
        </p:nvCxnSpPr>
        <p:spPr>
          <a:xfrm flipH="1">
            <a:off x="7143166" y="3198535"/>
            <a:ext cx="374556" cy="46093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355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3FA86-1559-7A66-A249-28EC08036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AF7C-DC9E-58C5-4F72-92FE2DF9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132" y="520853"/>
            <a:ext cx="9750655" cy="484632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Variable Backwater</a:t>
            </a:r>
            <a:r>
              <a:rPr lang="en-US" dirty="0"/>
              <a:t> </a:t>
            </a:r>
            <a:r>
              <a:rPr lang="en-US" sz="2800" dirty="0"/>
              <a:t>Effect - Continued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BD2F2-109B-BC78-E18B-E798D41DAE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0672" y="1584675"/>
            <a:ext cx="9750655" cy="46192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291993-2FB1-ABA7-842F-FFD097BA1C48}"/>
              </a:ext>
            </a:extLst>
          </p:cNvPr>
          <p:cNvSpPr txBox="1"/>
          <p:nvPr/>
        </p:nvSpPr>
        <p:spPr>
          <a:xfrm>
            <a:off x="5941886" y="2918320"/>
            <a:ext cx="1708874" cy="873504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Discharge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Stg/Q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31DF6DE-4468-C833-C59E-270F43533E2D}"/>
              </a:ext>
            </a:extLst>
          </p:cNvPr>
          <p:cNvCxnSpPr>
            <a:cxnSpLocks/>
          </p:cNvCxnSpPr>
          <p:nvPr/>
        </p:nvCxnSpPr>
        <p:spPr bwMode="auto">
          <a:xfrm>
            <a:off x="7231104" y="3227688"/>
            <a:ext cx="1392572" cy="295712"/>
          </a:xfrm>
          <a:prstGeom prst="straightConnector1">
            <a:avLst/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DCAB39-F447-22D6-6131-AAB67AB88315}"/>
              </a:ext>
            </a:extLst>
          </p:cNvPr>
          <p:cNvSpPr txBox="1"/>
          <p:nvPr/>
        </p:nvSpPr>
        <p:spPr>
          <a:xfrm>
            <a:off x="9568629" y="4104984"/>
            <a:ext cx="1543518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Discharge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by velocity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28314E6-4104-23D8-1068-6E1D07091201}"/>
              </a:ext>
            </a:extLst>
          </p:cNvPr>
          <p:cNvCxnSpPr>
            <a:cxnSpLocks/>
          </p:cNvCxnSpPr>
          <p:nvPr/>
        </p:nvCxnSpPr>
        <p:spPr bwMode="auto">
          <a:xfrm flipH="1">
            <a:off x="9787412" y="4562184"/>
            <a:ext cx="373422" cy="318037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8A3A64D-9BB4-7769-A455-EF3DC02BC6E0}"/>
              </a:ext>
            </a:extLst>
          </p:cNvPr>
          <p:cNvSpPr txBox="1">
            <a:spLocks/>
          </p:cNvSpPr>
          <p:nvPr/>
        </p:nvSpPr>
        <p:spPr>
          <a:xfrm>
            <a:off x="1220671" y="1100043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08096580 – Tehuacana Ck at Hwy 6 nr Waco, TX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5F2DBE-D2AD-5D31-6073-92E1E6480602}"/>
              </a:ext>
            </a:extLst>
          </p:cNvPr>
          <p:cNvSpPr txBox="1"/>
          <p:nvPr/>
        </p:nvSpPr>
        <p:spPr>
          <a:xfrm>
            <a:off x="5403279" y="6261543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Date/time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8B36FE-8E6F-4AB1-DA75-4255559217D4}"/>
              </a:ext>
            </a:extLst>
          </p:cNvPr>
          <p:cNvSpPr txBox="1"/>
          <p:nvPr/>
        </p:nvSpPr>
        <p:spPr>
          <a:xfrm rot="16200000">
            <a:off x="-1320503" y="1608421"/>
            <a:ext cx="5629013" cy="119291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Discharge ( cfs )</a:t>
            </a:r>
          </a:p>
        </p:txBody>
      </p:sp>
      <p:pic>
        <p:nvPicPr>
          <p:cNvPr id="7" name="Picture 6" descr="USGS science for a changing world">
            <a:extLst>
              <a:ext uri="{FF2B5EF4-FFF2-40B4-BE49-F238E27FC236}">
                <a16:creationId xmlns:a16="http://schemas.microsoft.com/office/drawing/2014/main" id="{496900C4-A13B-2884-520A-C33C05569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57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A8472F0D-EE4E-4355-80E8-B4491E13FF59}"/>
              </a:ext>
            </a:extLst>
          </p:cNvPr>
          <p:cNvSpPr txBox="1">
            <a:spLocks/>
          </p:cNvSpPr>
          <p:nvPr/>
        </p:nvSpPr>
        <p:spPr>
          <a:xfrm>
            <a:off x="121920" y="383513"/>
            <a:ext cx="8464565" cy="14365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Targeted Calibration of Surface Velocity Sensor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Surface Velocity -&gt; Mean Channel Velocity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1B7879D-4D9A-70C0-3288-B6B1704D571A}"/>
              </a:ext>
            </a:extLst>
          </p:cNvPr>
          <p:cNvSpPr txBox="1">
            <a:spLocks/>
          </p:cNvSpPr>
          <p:nvPr/>
        </p:nvSpPr>
        <p:spPr>
          <a:xfrm>
            <a:off x="6313738" y="6386123"/>
            <a:ext cx="8244272" cy="1689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0302" marR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 lang="en-US" sz="1950" b="0" i="0" kern="1200">
                <a:solidFill>
                  <a:schemeClr val="tx1"/>
                </a:solidFill>
                <a:latin typeface="+mn-lt"/>
                <a:ea typeface="+mn-ea"/>
                <a:cs typeface="Avenir LT Std 55 Roman"/>
              </a:defRPr>
            </a:lvl1pPr>
            <a:lvl2pPr marL="129779" indent="-129779" algn="l" defTabSz="342900" rtl="0" eaLnBrk="1" latinLnBrk="0" hangingPunct="1">
              <a:lnSpc>
                <a:spcPts val="16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6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2pPr>
            <a:lvl3pPr marL="301229" indent="-129779" algn="l" defTabSz="342900" rtl="0" eaLnBrk="1" latinLnBrk="0" hangingPunct="1">
              <a:lnSpc>
                <a:spcPts val="2025"/>
              </a:lnSpc>
              <a:spcBef>
                <a:spcPts val="0"/>
              </a:spcBef>
              <a:spcAft>
                <a:spcPts val="90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Avenir LT Std 65 Medium"/>
              </a:defRPr>
            </a:lvl3pPr>
            <a:lvl4pPr marL="557213" indent="-129779" algn="l" defTabSz="342900" rtl="0" eaLnBrk="1" latinLnBrk="0" hangingPunct="1">
              <a:lnSpc>
                <a:spcPts val="13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3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4pPr>
            <a:lvl5pPr marL="812006" indent="-132160" algn="l" defTabSz="342900" rtl="0" eaLnBrk="1" latinLnBrk="0" hangingPunct="1">
              <a:lnSpc>
                <a:spcPts val="1425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20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5pPr>
            <a:lvl6pPr marL="1329929" indent="-133350" algn="l" defTabSz="301229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tabLst>
                <a:tab pos="1113235" algn="l"/>
              </a:tabLst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1546622" indent="-132160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1714500" indent="-129779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1839516" indent="-122635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08111110 – New Year Ck at FM 1155 nr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Chappel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 Hill, TX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8513DF-7B9B-355F-E6B8-8AB82B35D6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1946" y="2468955"/>
            <a:ext cx="7255079" cy="3676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FEE58654-38B6-5BEB-1C85-955625CDB53A}"/>
              </a:ext>
            </a:extLst>
          </p:cNvPr>
          <p:cNvCxnSpPr>
            <a:cxnSpLocks/>
          </p:cNvCxnSpPr>
          <p:nvPr/>
        </p:nvCxnSpPr>
        <p:spPr bwMode="auto">
          <a:xfrm>
            <a:off x="3353262" y="2294418"/>
            <a:ext cx="3305348" cy="1067072"/>
          </a:xfrm>
          <a:prstGeom prst="bentConnector3">
            <a:avLst>
              <a:gd name="adj1" fmla="val 100141"/>
            </a:avLst>
          </a:prstGeom>
          <a:noFill/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1E1E570-9C88-1EB3-5B8A-5B7C8E0A4312}"/>
              </a:ext>
            </a:extLst>
          </p:cNvPr>
          <p:cNvSpPr txBox="1">
            <a:spLocks/>
          </p:cNvSpPr>
          <p:nvPr/>
        </p:nvSpPr>
        <p:spPr>
          <a:xfrm>
            <a:off x="7422910" y="1338948"/>
            <a:ext cx="4204226" cy="7876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30302" marR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 lang="en-US" sz="1950" b="0" i="0" kern="1200">
                <a:solidFill>
                  <a:schemeClr val="tx1"/>
                </a:solidFill>
                <a:latin typeface="+mn-lt"/>
                <a:ea typeface="+mn-ea"/>
                <a:cs typeface="Avenir LT Std 55 Roman"/>
              </a:defRPr>
            </a:lvl1pPr>
            <a:lvl2pPr marL="129779" indent="-129779" algn="l" defTabSz="342900" rtl="0" eaLnBrk="1" latinLnBrk="0" hangingPunct="1">
              <a:lnSpc>
                <a:spcPts val="16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6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2pPr>
            <a:lvl3pPr marL="301229" indent="-129779" algn="l" defTabSz="342900" rtl="0" eaLnBrk="1" latinLnBrk="0" hangingPunct="1">
              <a:lnSpc>
                <a:spcPts val="2025"/>
              </a:lnSpc>
              <a:spcBef>
                <a:spcPts val="0"/>
              </a:spcBef>
              <a:spcAft>
                <a:spcPts val="90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Avenir LT Std 65 Medium"/>
              </a:defRPr>
            </a:lvl3pPr>
            <a:lvl4pPr marL="557213" indent="-129779" algn="l" defTabSz="342900" rtl="0" eaLnBrk="1" latinLnBrk="0" hangingPunct="1">
              <a:lnSpc>
                <a:spcPts val="1350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35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4pPr>
            <a:lvl5pPr marL="812006" indent="-132160" algn="l" defTabSz="342900" rtl="0" eaLnBrk="1" latinLnBrk="0" hangingPunct="1">
              <a:lnSpc>
                <a:spcPts val="1425"/>
              </a:lnSpc>
              <a:spcBef>
                <a:spcPts val="0"/>
              </a:spcBef>
              <a:spcAft>
                <a:spcPts val="450"/>
              </a:spcAft>
              <a:buClr>
                <a:schemeClr val="tx1">
                  <a:lumMod val="65000"/>
                </a:schemeClr>
              </a:buClr>
              <a:buSzPct val="80000"/>
              <a:buFont typeface="Lucida Grande"/>
              <a:buChar char="-"/>
              <a:defRPr sz="1200" b="0" i="0" kern="1200">
                <a:solidFill>
                  <a:schemeClr val="tx1"/>
                </a:solidFill>
                <a:latin typeface="Avenir LT Std 55 Roman"/>
                <a:ea typeface="+mn-ea"/>
                <a:cs typeface="Avenir LT Std 55 Roman"/>
              </a:defRPr>
            </a:lvl5pPr>
            <a:lvl6pPr marL="1329929" indent="-133350" algn="l" defTabSz="301229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tabLst>
                <a:tab pos="1113235" algn="l"/>
              </a:tabLst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1546622" indent="-132160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1714500" indent="-129779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1839516" indent="-122635" algn="l" defTabSz="342900" rtl="0" eaLnBrk="1" latinLnBrk="0" hangingPunct="1">
              <a:lnSpc>
                <a:spcPts val="1275"/>
              </a:lnSpc>
              <a:spcBef>
                <a:spcPts val="225"/>
              </a:spcBef>
              <a:spcAft>
                <a:spcPts val="225"/>
              </a:spcAft>
              <a:buSzPct val="80000"/>
              <a:buFont typeface="Lucida Grande"/>
              <a:buChar char="-"/>
              <a:defRPr sz="1050" b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Discrete Discharge Measurements at Targeted Gage Heights used to define the “K-factor” Relation – Can mean Fewer Measurements than Traditional Stage-Q Rating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130302" marR="0" lvl="0" indent="-130302" algn="l" defTabSz="3429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900"/>
              </a:spcAft>
              <a:buClrTx/>
              <a:buSzPct val="80000"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449AE2-8CA2-265A-EFFE-480EEBADF6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452" y="2862789"/>
            <a:ext cx="1900551" cy="3379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A picture containing tree, water, outdoor, river&#10;&#10;Description automatically generated">
            <a:extLst>
              <a:ext uri="{FF2B5EF4-FFF2-40B4-BE49-F238E27FC236}">
                <a16:creationId xmlns:a16="http://schemas.microsoft.com/office/drawing/2014/main" id="{D4EC1649-E72F-B12F-8763-4D89B41D23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84" y="1426234"/>
            <a:ext cx="2521336" cy="1891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USGS science for a changing world">
            <a:extLst>
              <a:ext uri="{FF2B5EF4-FFF2-40B4-BE49-F238E27FC236}">
                <a16:creationId xmlns:a16="http://schemas.microsoft.com/office/drawing/2014/main" id="{368BE54B-9A0D-B92E-48E1-3ACDBD3E8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14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2C1EC-9BA8-4A90-A2F2-A49619F13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782" y="1188762"/>
            <a:ext cx="5413375" cy="849312"/>
          </a:xfrm>
        </p:spPr>
        <p:txBody>
          <a:bodyPr>
            <a:noAutofit/>
          </a:bodyPr>
          <a:lstStyle/>
          <a:p>
            <a:r>
              <a:rPr lang="en-US" dirty="0"/>
              <a:t>M</a:t>
            </a:r>
            <a:r>
              <a:rPr lang="en-US" sz="2000" dirty="0"/>
              <a:t>ore gages leads to denser network to assist decision makers</a:t>
            </a:r>
          </a:p>
          <a:p>
            <a:r>
              <a:rPr lang="en-US" sz="2000" dirty="0"/>
              <a:t>Where method works, </a:t>
            </a:r>
            <a:r>
              <a:rPr lang="en-US" dirty="0"/>
              <a:t>c</a:t>
            </a:r>
            <a:r>
              <a:rPr lang="en-US" sz="2000" dirty="0"/>
              <a:t>omparable discharge computations for ingestion into water models</a:t>
            </a:r>
          </a:p>
          <a:p>
            <a:r>
              <a:rPr lang="en-US" sz="2000" dirty="0"/>
              <a:t>Availability of “new” parameter of velocity</a:t>
            </a:r>
          </a:p>
          <a:p>
            <a:endParaRPr lang="en-US" sz="2000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62F40788-2606-45D5-8B47-619B60B2C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3748" y="4429527"/>
            <a:ext cx="1470185" cy="1960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3BF7A2-4807-4202-A024-644C454CB4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615" y="613661"/>
            <a:ext cx="4948280" cy="31815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Image: Road Closure ">
            <a:extLst>
              <a:ext uri="{FF2B5EF4-FFF2-40B4-BE49-F238E27FC236}">
                <a16:creationId xmlns:a16="http://schemas.microsoft.com/office/drawing/2014/main" id="{94FAE3C6-DF55-4EBC-9AA9-FC20A7324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70502" y="4250623"/>
            <a:ext cx="3322716" cy="1782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E8D412-EA71-4735-AEDC-FE47029A20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1332" y="4269059"/>
            <a:ext cx="3076566" cy="1948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AE99A06-24BA-4CAC-B504-4E78D831A00B}"/>
              </a:ext>
            </a:extLst>
          </p:cNvPr>
          <p:cNvSpPr txBox="1">
            <a:spLocks/>
          </p:cNvSpPr>
          <p:nvPr/>
        </p:nvSpPr>
        <p:spPr>
          <a:xfrm>
            <a:off x="444617" y="522236"/>
            <a:ext cx="9750655" cy="4846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Observations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B45FA75-9DF7-47D0-9E0F-761860779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782" y="3795210"/>
            <a:ext cx="2165494" cy="1624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USGS science for a changing world">
            <a:extLst>
              <a:ext uri="{FF2B5EF4-FFF2-40B4-BE49-F238E27FC236}">
                <a16:creationId xmlns:a16="http://schemas.microsoft.com/office/drawing/2014/main" id="{02F96388-F98A-6F44-A126-DCA65E638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61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EBA125-9324-91A2-54E3-970AC6D5C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038"/>
            <a:ext cx="10972800" cy="1154112"/>
          </a:xfrm>
        </p:spPr>
        <p:txBody>
          <a:bodyPr anchor="ctr"/>
          <a:lstStyle/>
          <a:p>
            <a:r>
              <a:rPr lang="en-US" sz="4000" dirty="0">
                <a:latin typeface="FranklinGothic URW Cond Book"/>
              </a:rPr>
              <a:t>Flood Intelligence in Action: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73F8EF-365D-6B80-5755-90B083ADA92C}"/>
              </a:ext>
            </a:extLst>
          </p:cNvPr>
          <p:cNvSpPr txBox="1">
            <a:spLocks/>
          </p:cNvSpPr>
          <p:nvPr/>
        </p:nvSpPr>
        <p:spPr bwMode="auto">
          <a:xfrm>
            <a:off x="4122730" y="1774362"/>
            <a:ext cx="8069270" cy="330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2pPr>
            <a:lvl3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3pPr>
            <a:lvl4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4pPr>
            <a:lvl5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Joanna MT Std SemiBold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How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InFRM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 Turns Multi-Agency Science into Basin-Level Decisions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5886"/>
              </a:solidFill>
              <a:effectLst/>
              <a:uLnTx/>
              <a:uFillTx/>
              <a:latin typeface="FranklinGothic URW Cond Book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Friday August 28, 2026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TFMA Workshop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5886"/>
              </a:solidFill>
              <a:effectLst/>
              <a:uLnTx/>
              <a:uFillTx/>
              <a:latin typeface="FranklinGothic URW Cond Book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By Kristine Blickenstaff, PE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5886"/>
                </a:solidFill>
                <a:effectLst/>
                <a:uLnTx/>
                <a:uFillTx/>
                <a:latin typeface="FranklinGothic URW Cond Book"/>
                <a:ea typeface="+mj-ea"/>
                <a:cs typeface="+mj-cs"/>
              </a:rPr>
              <a:t>      Jon Thomas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70E777-A3C1-0766-B6FC-B5F8DE4AD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70" y="2366470"/>
            <a:ext cx="3240011" cy="251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61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49017E-66A1-422B-8EEB-13B641F12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469" y="244144"/>
            <a:ext cx="6169689" cy="589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B9F9A71-C530-47D0-BABF-3F7D8A48F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82" y="612892"/>
            <a:ext cx="9750655" cy="48463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400" dirty="0"/>
              <a:t>Approximately 800 Traditional </a:t>
            </a:r>
            <a:br>
              <a:rPr lang="en-US" sz="2400" dirty="0"/>
            </a:br>
            <a:r>
              <a:rPr lang="en-US" sz="2400" dirty="0"/>
              <a:t>USGS </a:t>
            </a:r>
            <a:r>
              <a:rPr lang="en-US" sz="2400" dirty="0" err="1"/>
              <a:t>Streamgages</a:t>
            </a:r>
            <a:r>
              <a:rPr lang="en-US" sz="2400" dirty="0"/>
              <a:t> now</a:t>
            </a:r>
            <a:br>
              <a:rPr lang="en-US" sz="2400" dirty="0"/>
            </a:br>
            <a:r>
              <a:rPr lang="en-US" sz="2400" dirty="0"/>
              <a:t>Supplemented by 80 sites </a:t>
            </a:r>
            <a:br>
              <a:rPr lang="en-US" sz="2400" dirty="0"/>
            </a:br>
            <a:r>
              <a:rPr lang="en-US" sz="2400" dirty="0"/>
              <a:t>Evaluating Surface Velocity</a:t>
            </a:r>
            <a:br>
              <a:rPr lang="en-US" sz="2400" dirty="0"/>
            </a:br>
            <a:r>
              <a:rPr lang="en-US" sz="2400" dirty="0"/>
              <a:t>Radar Sensors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30B029-855B-4006-ADEB-3A04C6A5922E}"/>
              </a:ext>
            </a:extLst>
          </p:cNvPr>
          <p:cNvCxnSpPr>
            <a:cxnSpLocks/>
          </p:cNvCxnSpPr>
          <p:nvPr/>
        </p:nvCxnSpPr>
        <p:spPr bwMode="auto">
          <a:xfrm flipH="1">
            <a:off x="5069840" y="4047672"/>
            <a:ext cx="3840480" cy="412568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1C94D0D-F69B-4D69-8E77-E35A604ECD6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19" y="2865190"/>
            <a:ext cx="4467623" cy="251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USGS science for a changing world">
            <a:extLst>
              <a:ext uri="{FF2B5EF4-FFF2-40B4-BE49-F238E27FC236}">
                <a16:creationId xmlns:a16="http://schemas.microsoft.com/office/drawing/2014/main" id="{C28637CA-CF25-1FB2-A056-41715902F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9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Interagency Flood Risk Management (InFRM) Team - </a:t>
            </a:r>
          </a:p>
          <a:p>
            <a:r>
              <a:rPr lang="en-US" sz="2400" dirty="0"/>
              <a:t>FEMA Region 6 - Sponsor</a:t>
            </a:r>
          </a:p>
          <a:p>
            <a:r>
              <a:rPr lang="en-US" sz="2400" dirty="0"/>
              <a:t>U.S. Army Corps of Engineers (USACE)</a:t>
            </a:r>
          </a:p>
          <a:p>
            <a:r>
              <a:rPr lang="en-US" sz="2400" dirty="0"/>
              <a:t>U.S. Geological Survey (USGS)</a:t>
            </a:r>
          </a:p>
          <a:p>
            <a:r>
              <a:rPr lang="en-US" sz="2400" dirty="0"/>
              <a:t>National Weather Service (NWS)</a:t>
            </a:r>
          </a:p>
        </p:txBody>
      </p:sp>
      <p:pic>
        <p:nvPicPr>
          <p:cNvPr id="2050" name="Picture 2" descr="https://webapps.usgs.gov/infrm/img/logos.png">
            <a:extLst>
              <a:ext uri="{FF2B5EF4-FFF2-40B4-BE49-F238E27FC236}">
                <a16:creationId xmlns:a16="http://schemas.microsoft.com/office/drawing/2014/main" id="{1C15CE70-534E-4E57-A55C-D53A46935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76" y="2436228"/>
            <a:ext cx="3341471" cy="29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229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86256"/>
            <a:ext cx="8229600" cy="609600"/>
          </a:xfrm>
        </p:spPr>
        <p:txBody>
          <a:bodyPr/>
          <a:lstStyle/>
          <a:p>
            <a:r>
              <a:rPr lang="en-US" dirty="0"/>
              <a:t>Why InFRM?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70514"/>
            <a:ext cx="6995346" cy="3707828"/>
          </a:xfrm>
        </p:spPr>
        <p:txBody>
          <a:bodyPr/>
          <a:lstStyle/>
          <a:p>
            <a:r>
              <a:rPr lang="en-US" sz="2400" dirty="0"/>
              <a:t>Goals</a:t>
            </a:r>
          </a:p>
          <a:p>
            <a:pPr lvl="1"/>
            <a:r>
              <a:rPr lang="en-US" sz="1800" dirty="0"/>
              <a:t>Integrate information and simplify access to data</a:t>
            </a:r>
          </a:p>
          <a:p>
            <a:pPr lvl="1"/>
            <a:r>
              <a:rPr lang="en-US" sz="1800" dirty="0"/>
              <a:t>Increase accuracy and timeliness of information</a:t>
            </a:r>
          </a:p>
          <a:p>
            <a:pPr lvl="1"/>
            <a:r>
              <a:rPr lang="en-US" sz="1800" dirty="0"/>
              <a:t>Provide high resolution information and forecasts</a:t>
            </a:r>
          </a:p>
          <a:p>
            <a:pPr lvl="1"/>
            <a:r>
              <a:rPr lang="en-US" sz="1800" dirty="0"/>
              <a:t>Enrich stakeholder participation</a:t>
            </a:r>
          </a:p>
          <a:p>
            <a:r>
              <a:rPr lang="en-US" sz="2200" dirty="0"/>
              <a:t>Mitigate and “inform” flood risk as a team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i="1" dirty="0"/>
              <a:t>Collaborating Nationally, Empowering Locally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828801" y="5022796"/>
            <a:ext cx="2195423" cy="71658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442" y="4946901"/>
            <a:ext cx="1255274" cy="871143"/>
          </a:xfrm>
          <a:prstGeom prst="rect">
            <a:avLst/>
          </a:prstGeom>
        </p:spPr>
      </p:pic>
      <p:pic>
        <p:nvPicPr>
          <p:cNvPr id="6" name="Picture 5" descr="USGS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5815" y="5022795"/>
            <a:ext cx="1949570" cy="72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84" y="4795111"/>
            <a:ext cx="1066316" cy="10685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1943" y="2214680"/>
            <a:ext cx="2257425" cy="2286000"/>
          </a:xfrm>
          <a:prstGeom prst="rect">
            <a:avLst/>
          </a:prstGeom>
        </p:spPr>
      </p:pic>
      <p:pic>
        <p:nvPicPr>
          <p:cNvPr id="10" name="Graphic 9" descr="Group brainstorm">
            <a:extLst>
              <a:ext uri="{FF2B5EF4-FFF2-40B4-BE49-F238E27FC236}">
                <a16:creationId xmlns:a16="http://schemas.microsoft.com/office/drawing/2014/main" id="{43F606B9-6EBC-4887-AF0D-F2293251B1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5045" y="3518296"/>
            <a:ext cx="982384" cy="9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5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607520"/>
            <a:ext cx="12192000" cy="2058018"/>
          </a:xfrm>
        </p:spPr>
        <p:txBody>
          <a:bodyPr/>
          <a:lstStyle/>
          <a:p>
            <a:pPr algn="ctr"/>
            <a:r>
              <a:rPr lang="en-US" dirty="0"/>
              <a:t>The Flood Decision Support Toolbox</a:t>
            </a:r>
          </a:p>
        </p:txBody>
      </p:sp>
    </p:spTree>
    <p:extLst>
      <p:ext uri="{BB962C8B-B14F-4D97-AF65-F5344CB8AC3E}">
        <p14:creationId xmlns:p14="http://schemas.microsoft.com/office/powerpoint/2010/main" val="647298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88F07-1158-4F20-8E12-439881076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Formula for Flood Preparedness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3DD0F0C-9A4F-1910-4457-8EA4D5B93241}"/>
              </a:ext>
            </a:extLst>
          </p:cNvPr>
          <p:cNvSpPr/>
          <p:nvPr/>
        </p:nvSpPr>
        <p:spPr>
          <a:xfrm>
            <a:off x="8086298" y="2137367"/>
            <a:ext cx="1956242" cy="19746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63500">
            <a:noFill/>
          </a:ln>
          <a:effectLst>
            <a:outerShdw blurRad="76200" dir="18900000" sy="23000" kx="-12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7F69AE-303D-0458-247F-70F4E3BAE860}"/>
              </a:ext>
            </a:extLst>
          </p:cNvPr>
          <p:cNvSpPr/>
          <p:nvPr/>
        </p:nvSpPr>
        <p:spPr>
          <a:xfrm>
            <a:off x="8248556" y="1759310"/>
            <a:ext cx="155709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00588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Franklin Gothic Medium Cond"/>
                <a:ea typeface="+mn-ea"/>
                <a:cs typeface="+mn-cs"/>
              </a:rPr>
              <a:t>Hydraulic Model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6A9AC4-4980-32E4-1112-ED3EB0A17332}"/>
              </a:ext>
            </a:extLst>
          </p:cNvPr>
          <p:cNvSpPr/>
          <p:nvPr/>
        </p:nvSpPr>
        <p:spPr>
          <a:xfrm>
            <a:off x="5086106" y="1756495"/>
            <a:ext cx="215161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00588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Franklin Gothic Medium Cond"/>
                <a:ea typeface="+mn-ea"/>
                <a:cs typeface="+mn-cs"/>
              </a:rPr>
              <a:t>High-Resolution Terrain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5FB0B54-E02D-B749-4AF5-EA87F03593FF}"/>
              </a:ext>
            </a:extLst>
          </p:cNvPr>
          <p:cNvSpPr/>
          <p:nvPr/>
        </p:nvSpPr>
        <p:spPr>
          <a:xfrm>
            <a:off x="5183792" y="2128643"/>
            <a:ext cx="1956242" cy="197468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63500">
            <a:noFill/>
          </a:ln>
          <a:effectLst>
            <a:outerShdw blurRad="76200" dir="18900000" sy="23000" kx="-12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AAFC90-8D0B-1319-7803-0437F0B2501E}"/>
              </a:ext>
            </a:extLst>
          </p:cNvPr>
          <p:cNvSpPr/>
          <p:nvPr/>
        </p:nvSpPr>
        <p:spPr>
          <a:xfrm>
            <a:off x="1845880" y="1764897"/>
            <a:ext cx="25539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00588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Franklin Gothic Medium Cond"/>
                <a:ea typeface="+mn-ea"/>
                <a:cs typeface="+mn-cs"/>
              </a:rPr>
              <a:t>Real-Time Streamgage Data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0A2E864-BB4E-9F80-C811-4AC1083F8A89}"/>
              </a:ext>
            </a:extLst>
          </p:cNvPr>
          <p:cNvSpPr/>
          <p:nvPr/>
        </p:nvSpPr>
        <p:spPr>
          <a:xfrm>
            <a:off x="2144711" y="2143684"/>
            <a:ext cx="1956242" cy="1974689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63500">
            <a:noFill/>
          </a:ln>
          <a:effectLst>
            <a:outerShdw blurRad="76200" dir="18900000" sy="23000" kx="-12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0" name="Plus Sign 9">
            <a:extLst>
              <a:ext uri="{FF2B5EF4-FFF2-40B4-BE49-F238E27FC236}">
                <a16:creationId xmlns:a16="http://schemas.microsoft.com/office/drawing/2014/main" id="{50199F16-12EB-4496-C2B0-43F84EB45742}"/>
              </a:ext>
            </a:extLst>
          </p:cNvPr>
          <p:cNvSpPr/>
          <p:nvPr/>
        </p:nvSpPr>
        <p:spPr>
          <a:xfrm>
            <a:off x="4399784" y="2745946"/>
            <a:ext cx="545012" cy="531265"/>
          </a:xfrm>
          <a:prstGeom prst="mathPlus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1" name="Plus Sign 10">
            <a:extLst>
              <a:ext uri="{FF2B5EF4-FFF2-40B4-BE49-F238E27FC236}">
                <a16:creationId xmlns:a16="http://schemas.microsoft.com/office/drawing/2014/main" id="{E120ECA3-D103-8241-213C-F132E7720083}"/>
              </a:ext>
            </a:extLst>
          </p:cNvPr>
          <p:cNvSpPr/>
          <p:nvPr/>
        </p:nvSpPr>
        <p:spPr>
          <a:xfrm>
            <a:off x="7379030" y="2731805"/>
            <a:ext cx="545012" cy="531265"/>
          </a:xfrm>
          <a:prstGeom prst="mathPlus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Equals 11">
            <a:extLst>
              <a:ext uri="{FF2B5EF4-FFF2-40B4-BE49-F238E27FC236}">
                <a16:creationId xmlns:a16="http://schemas.microsoft.com/office/drawing/2014/main" id="{8B3A7824-3ACC-ECA3-BA0F-0CDE33DCF3F4}"/>
              </a:ext>
            </a:extLst>
          </p:cNvPr>
          <p:cNvSpPr/>
          <p:nvPr/>
        </p:nvSpPr>
        <p:spPr>
          <a:xfrm>
            <a:off x="1981200" y="5018960"/>
            <a:ext cx="607160" cy="607160"/>
          </a:xfrm>
          <a:prstGeom prst="mathEqual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CAE381-D38F-458A-FC8C-143C6BD0F7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5" r="3866"/>
          <a:stretch/>
        </p:blipFill>
        <p:spPr bwMode="auto">
          <a:xfrm>
            <a:off x="2832516" y="4112056"/>
            <a:ext cx="4211377" cy="25667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4E0480B-9A92-1AF1-949C-2963E8E5DF55}"/>
              </a:ext>
            </a:extLst>
          </p:cNvPr>
          <p:cNvSpPr/>
          <p:nvPr/>
        </p:nvSpPr>
        <p:spPr>
          <a:xfrm>
            <a:off x="3387077" y="4730088"/>
            <a:ext cx="321825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0"/>
                <a:solidFill>
                  <a:srgbClr val="D71F2C">
                    <a:lumMod val="75000"/>
                  </a:srgbClr>
                </a:solidFill>
                <a:effectLst/>
                <a:uLnTx/>
                <a:uFillTx/>
                <a:latin typeface="Franklin Gothic Medium Cond"/>
                <a:ea typeface="+mn-ea"/>
                <a:cs typeface="+mn-cs"/>
              </a:rPr>
              <a:t>Life-Saving Flood Scenario Planning</a:t>
            </a:r>
          </a:p>
        </p:txBody>
      </p:sp>
    </p:spTree>
    <p:extLst>
      <p:ext uri="{BB962C8B-B14F-4D97-AF65-F5344CB8AC3E}">
        <p14:creationId xmlns:p14="http://schemas.microsoft.com/office/powerpoint/2010/main" val="3303545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Flood Decision Support Toolbox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 bwMode="auto">
          <a:xfrm>
            <a:off x="859245" y="1460973"/>
            <a:ext cx="5067808" cy="269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1775" indent="-231775" algn="l" rtl="0" eaLnBrk="1" fontAlgn="base" hangingPunct="1">
              <a:spcBef>
                <a:spcPct val="3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2800" b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1825" indent="-28575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-231775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260475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15446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0018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6pPr>
            <a:lvl7pPr marL="24590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7pPr>
            <a:lvl8pPr marL="29162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8pPr>
            <a:lvl9pPr marL="33734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6075" marR="0" lvl="1" indent="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Scenario Planning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Pre-positioned map libraries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NWS Flood Categories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Historical Flood viewing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Critical infrastructure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Damage Estimates</a:t>
            </a:r>
          </a:p>
          <a:p>
            <a:pPr marL="682625" marR="0" lvl="2" indent="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6075" marR="0" lvl="1" indent="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Real-Time Event Response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USGS Streamgaging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NWS FIM mapping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NWS Forecasts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Weather Conditions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Transportation Conditions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Reservoir Conditions</a:t>
            </a:r>
          </a:p>
          <a:p>
            <a:pPr marL="631825" marR="0" lvl="1" indent="-285750" algn="l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415AD8-C24B-AB44-9A7A-98666BF73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638" y="1573449"/>
            <a:ext cx="5985102" cy="430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06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DD0E0-112A-406F-BB37-ECB5B95E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FDST Functionality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35D0D1-3BE9-C6AB-27F9-983B71084D85}"/>
              </a:ext>
            </a:extLst>
          </p:cNvPr>
          <p:cNvSpPr/>
          <p:nvPr/>
        </p:nvSpPr>
        <p:spPr>
          <a:xfrm>
            <a:off x="1618196" y="1683416"/>
            <a:ext cx="3794749" cy="3718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F4C82B-0993-CCC1-6BEB-C3AAE211E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79" y="1636232"/>
            <a:ext cx="5174056" cy="3718853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7168E1-3144-F806-913D-8BCCE386D49D}"/>
              </a:ext>
            </a:extLst>
          </p:cNvPr>
          <p:cNvCxnSpPr>
            <a:cxnSpLocks/>
          </p:cNvCxnSpPr>
          <p:nvPr/>
        </p:nvCxnSpPr>
        <p:spPr>
          <a:xfrm flipV="1">
            <a:off x="3287885" y="1730601"/>
            <a:ext cx="3035800" cy="16649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C025749-D355-8E26-226F-4BA49E378A2D}"/>
              </a:ext>
            </a:extLst>
          </p:cNvPr>
          <p:cNvCxnSpPr>
            <a:cxnSpLocks/>
          </p:cNvCxnSpPr>
          <p:nvPr/>
        </p:nvCxnSpPr>
        <p:spPr>
          <a:xfrm>
            <a:off x="3363780" y="3395588"/>
            <a:ext cx="2959905" cy="195949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A64FFE84-80DC-410C-468D-D7B11C684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790" y="1683416"/>
            <a:ext cx="5599618" cy="3671669"/>
          </a:xfrm>
          <a:prstGeom prst="rect">
            <a:avLst/>
          </a:prstGeom>
        </p:spPr>
      </p:pic>
      <p:pic>
        <p:nvPicPr>
          <p:cNvPr id="7" name="Graphic 6" descr="Cursor">
            <a:extLst>
              <a:ext uri="{FF2B5EF4-FFF2-40B4-BE49-F238E27FC236}">
                <a16:creationId xmlns:a16="http://schemas.microsoft.com/office/drawing/2014/main" id="{3B8CB010-2E43-4331-B412-7F8765103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36095" y="3163368"/>
            <a:ext cx="758950" cy="758950"/>
          </a:xfrm>
          <a:prstGeom prst="rect">
            <a:avLst/>
          </a:prstGeom>
        </p:spPr>
      </p:pic>
      <p:pic>
        <p:nvPicPr>
          <p:cNvPr id="15" name="Graphic 14" descr="Cursor">
            <a:extLst>
              <a:ext uri="{FF2B5EF4-FFF2-40B4-BE49-F238E27FC236}">
                <a16:creationId xmlns:a16="http://schemas.microsoft.com/office/drawing/2014/main" id="{FA9ADEBA-1ABF-B132-549C-B758F501A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07978" y="3542843"/>
            <a:ext cx="758950" cy="75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10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2B9244F-A9F0-24E4-FB58-D0F5F185F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620" y="1287153"/>
            <a:ext cx="6788611" cy="4654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7AA85-CF26-4050-A05C-6DA070F5F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FDST Functionality</a:t>
            </a:r>
          </a:p>
        </p:txBody>
      </p:sp>
      <p:pic>
        <p:nvPicPr>
          <p:cNvPr id="7" name="Graphic 6" descr="Cursor">
            <a:extLst>
              <a:ext uri="{FF2B5EF4-FFF2-40B4-BE49-F238E27FC236}">
                <a16:creationId xmlns:a16="http://schemas.microsoft.com/office/drawing/2014/main" id="{6B982737-308A-452C-9192-79E3E75D2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7541" y="2973630"/>
            <a:ext cx="758950" cy="758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A6FD47-4410-472C-A75D-E59DE110C44D}"/>
              </a:ext>
            </a:extLst>
          </p:cNvPr>
          <p:cNvSpPr txBox="1"/>
          <p:nvPr/>
        </p:nvSpPr>
        <p:spPr>
          <a:xfrm>
            <a:off x="2701694" y="6017970"/>
            <a:ext cx="462959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Select anywhere in the map to view estimated water depth</a:t>
            </a:r>
          </a:p>
        </p:txBody>
      </p:sp>
    </p:spTree>
    <p:extLst>
      <p:ext uri="{BB962C8B-B14F-4D97-AF65-F5344CB8AC3E}">
        <p14:creationId xmlns:p14="http://schemas.microsoft.com/office/powerpoint/2010/main" val="3029130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53306-C389-44C2-A93B-5696C9AE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FDST Functionality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E2759D-8EDB-47C5-B461-52B9694BD32C}"/>
              </a:ext>
            </a:extLst>
          </p:cNvPr>
          <p:cNvGrpSpPr/>
          <p:nvPr/>
        </p:nvGrpSpPr>
        <p:grpSpPr>
          <a:xfrm>
            <a:off x="3451359" y="1611424"/>
            <a:ext cx="4159245" cy="1965462"/>
            <a:chOff x="2310130" y="2298383"/>
            <a:chExt cx="4523740" cy="226123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C0787E3-669A-43A1-9365-1AF3830CCD59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992"/>
            <a:stretch/>
          </p:blipFill>
          <p:spPr bwMode="auto">
            <a:xfrm>
              <a:off x="4725035" y="3571558"/>
              <a:ext cx="930910" cy="988060"/>
            </a:xfrm>
            <a:prstGeom prst="rect">
              <a:avLst/>
            </a:prstGeom>
            <a:noFill/>
            <a:ln w="38100" cap="flat" cmpd="sng" algn="ctr">
              <a:solidFill>
                <a:srgbClr val="00365E">
                  <a:lumMod val="25000"/>
                  <a:lumOff val="75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DD5DF60-878C-4B6B-A70B-443144129A4A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9430" y="3218498"/>
              <a:ext cx="911860" cy="922655"/>
            </a:xfrm>
            <a:prstGeom prst="rect">
              <a:avLst/>
            </a:prstGeom>
            <a:noFill/>
            <a:ln w="38100">
              <a:solidFill>
                <a:schemeClr val="tx2">
                  <a:lumMod val="25000"/>
                  <a:lumOff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E19B9A-5BB3-4F23-A0F1-CE8DBB24E502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0130" y="2302828"/>
              <a:ext cx="2169795" cy="19932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6DFB47F-C4C6-42FF-A25D-91464BBAA830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2960" y="2298383"/>
              <a:ext cx="930910" cy="967105"/>
            </a:xfrm>
            <a:prstGeom prst="rect">
              <a:avLst/>
            </a:prstGeom>
            <a:noFill/>
            <a:ln w="38100">
              <a:solidFill>
                <a:schemeClr val="tx2">
                  <a:lumMod val="25000"/>
                  <a:lumOff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7DCB1AAF-DCE5-4DE0-A6C1-08994724E8FF}"/>
                </a:ext>
              </a:extLst>
            </p:cNvPr>
            <p:cNvCxnSpPr/>
            <p:nvPr/>
          </p:nvCxnSpPr>
          <p:spPr>
            <a:xfrm>
              <a:off x="3691255" y="3217228"/>
              <a:ext cx="1194435" cy="69024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900C57E-7BF6-4D34-9CD6-77DE5269745A}"/>
                </a:ext>
              </a:extLst>
            </p:cNvPr>
            <p:cNvCxnSpPr/>
            <p:nvPr/>
          </p:nvCxnSpPr>
          <p:spPr>
            <a:xfrm>
              <a:off x="3738880" y="2941003"/>
              <a:ext cx="2022475" cy="49276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6366569-5183-44CB-B3E2-DD60B5019590}"/>
                </a:ext>
              </a:extLst>
            </p:cNvPr>
            <p:cNvCxnSpPr/>
            <p:nvPr/>
          </p:nvCxnSpPr>
          <p:spPr>
            <a:xfrm flipV="1">
              <a:off x="3948430" y="2589848"/>
              <a:ext cx="2042795" cy="9398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D695C3D-4869-BFBF-9B37-89331C5565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8736" y="2384141"/>
            <a:ext cx="3567202" cy="35933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43CF115-F956-C5D4-7550-16E1041D6F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9183" y="3869266"/>
            <a:ext cx="2160721" cy="29155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65DC20E-332D-046D-C03C-D572E2D2B3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03940"/>
            <a:ext cx="2250476" cy="5554060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850B0A-7BDF-308F-9FB7-7125EF0A6D28}"/>
              </a:ext>
            </a:extLst>
          </p:cNvPr>
          <p:cNvCxnSpPr>
            <a:cxnSpLocks/>
          </p:cNvCxnSpPr>
          <p:nvPr/>
        </p:nvCxnSpPr>
        <p:spPr>
          <a:xfrm flipV="1">
            <a:off x="609600" y="2670050"/>
            <a:ext cx="2776909" cy="2276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66C6DA4-4712-4D05-5774-2AE7DABF5591}"/>
              </a:ext>
            </a:extLst>
          </p:cNvPr>
          <p:cNvCxnSpPr>
            <a:cxnSpLocks/>
          </p:cNvCxnSpPr>
          <p:nvPr/>
        </p:nvCxnSpPr>
        <p:spPr>
          <a:xfrm>
            <a:off x="1390510" y="3353105"/>
            <a:ext cx="2402266" cy="1599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EFEEA97-07AE-D9F7-AB5B-C60E11003E43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1542300" y="3125420"/>
            <a:ext cx="6676436" cy="10554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C8A3746-AF04-9E8D-272E-BDC9C1D9B0F3}"/>
              </a:ext>
            </a:extLst>
          </p:cNvPr>
          <p:cNvSpPr txBox="1"/>
          <p:nvPr/>
        </p:nvSpPr>
        <p:spPr>
          <a:xfrm>
            <a:off x="4351617" y="1278403"/>
            <a:ext cx="18373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Linked NWS River Forecast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CCF8A6-C172-7B79-CBC7-C9D2C3273685}"/>
              </a:ext>
            </a:extLst>
          </p:cNvPr>
          <p:cNvSpPr txBox="1"/>
          <p:nvPr/>
        </p:nvSpPr>
        <p:spPr>
          <a:xfrm>
            <a:off x="3846401" y="3645318"/>
            <a:ext cx="1204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Setup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WaterAlert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D1B6C0-14D1-E6A3-53AD-474C9E04A682}"/>
              </a:ext>
            </a:extLst>
          </p:cNvPr>
          <p:cNvSpPr txBox="1"/>
          <p:nvPr/>
        </p:nvSpPr>
        <p:spPr>
          <a:xfrm>
            <a:off x="9420286" y="2107142"/>
            <a:ext cx="1164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Historical Peaks</a:t>
            </a:r>
          </a:p>
        </p:txBody>
      </p:sp>
    </p:spTree>
    <p:extLst>
      <p:ext uri="{BB962C8B-B14F-4D97-AF65-F5344CB8AC3E}">
        <p14:creationId xmlns:p14="http://schemas.microsoft.com/office/powerpoint/2010/main" val="751068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53306-C389-44C2-A93B-5696C9AE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242AB5-EC92-44E3-A95D-4FE2AD5290D1}"/>
              </a:ext>
            </a:extLst>
          </p:cNvPr>
          <p:cNvGrpSpPr/>
          <p:nvPr/>
        </p:nvGrpSpPr>
        <p:grpSpPr>
          <a:xfrm>
            <a:off x="1618195" y="1303805"/>
            <a:ext cx="3813050" cy="4749001"/>
            <a:chOff x="82468" y="14530"/>
            <a:chExt cx="4823460" cy="60960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5EB34BC-95BF-40B5-8A92-193061305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8" y="14530"/>
              <a:ext cx="4823460" cy="6096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501FA5-133C-4E0A-BE65-F1EA7015A925}"/>
                </a:ext>
              </a:extLst>
            </p:cNvPr>
            <p:cNvSpPr/>
            <p:nvPr/>
          </p:nvSpPr>
          <p:spPr>
            <a:xfrm>
              <a:off x="2198370" y="735330"/>
              <a:ext cx="2453640" cy="3802380"/>
            </a:xfrm>
            <a:custGeom>
              <a:avLst/>
              <a:gdLst>
                <a:gd name="connsiteX0" fmla="*/ 0 w 2484120"/>
                <a:gd name="connsiteY0" fmla="*/ 3857986 h 3857986"/>
                <a:gd name="connsiteX1" fmla="*/ 609600 w 2484120"/>
                <a:gd name="connsiteY1" fmla="*/ 177526 h 3857986"/>
                <a:gd name="connsiteX2" fmla="*/ 2484120 w 2484120"/>
                <a:gd name="connsiteY2" fmla="*/ 619486 h 385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4120" h="3857986">
                  <a:moveTo>
                    <a:pt x="0" y="3857986"/>
                  </a:moveTo>
                  <a:cubicBezTo>
                    <a:pt x="97790" y="2287631"/>
                    <a:pt x="195580" y="717276"/>
                    <a:pt x="609600" y="177526"/>
                  </a:cubicBezTo>
                  <a:cubicBezTo>
                    <a:pt x="1023620" y="-362224"/>
                    <a:pt x="2155190" y="488676"/>
                    <a:pt x="2484120" y="619486"/>
                  </a:cubicBezTo>
                </a:path>
              </a:pathLst>
            </a:custGeom>
            <a:noFill/>
            <a:ln w="38100">
              <a:solidFill>
                <a:srgbClr val="00999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C51960E-FCC2-488C-B0A7-04CFE9D9DDD5}"/>
              </a:ext>
            </a:extLst>
          </p:cNvPr>
          <p:cNvSpPr/>
          <p:nvPr/>
        </p:nvSpPr>
        <p:spPr>
          <a:xfrm>
            <a:off x="3459430" y="2366471"/>
            <a:ext cx="207930" cy="22768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47E5E5E-D106-4BBE-A92C-5367A4ADD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315" y="1455731"/>
            <a:ext cx="4150628" cy="44348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1903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53306-C389-44C2-A93B-5696C9AE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242AB5-EC92-44E3-A95D-4FE2AD5290D1}"/>
              </a:ext>
            </a:extLst>
          </p:cNvPr>
          <p:cNvGrpSpPr/>
          <p:nvPr/>
        </p:nvGrpSpPr>
        <p:grpSpPr>
          <a:xfrm>
            <a:off x="1618195" y="1303805"/>
            <a:ext cx="3813050" cy="4749001"/>
            <a:chOff x="82468" y="14530"/>
            <a:chExt cx="4823460" cy="60960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5EB34BC-95BF-40B5-8A92-193061305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8" y="14530"/>
              <a:ext cx="4823460" cy="6096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501FA5-133C-4E0A-BE65-F1EA7015A925}"/>
                </a:ext>
              </a:extLst>
            </p:cNvPr>
            <p:cNvSpPr/>
            <p:nvPr/>
          </p:nvSpPr>
          <p:spPr>
            <a:xfrm>
              <a:off x="2198370" y="735330"/>
              <a:ext cx="2453640" cy="3802380"/>
            </a:xfrm>
            <a:custGeom>
              <a:avLst/>
              <a:gdLst>
                <a:gd name="connsiteX0" fmla="*/ 0 w 2484120"/>
                <a:gd name="connsiteY0" fmla="*/ 3857986 h 3857986"/>
                <a:gd name="connsiteX1" fmla="*/ 609600 w 2484120"/>
                <a:gd name="connsiteY1" fmla="*/ 177526 h 3857986"/>
                <a:gd name="connsiteX2" fmla="*/ 2484120 w 2484120"/>
                <a:gd name="connsiteY2" fmla="*/ 619486 h 385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4120" h="3857986">
                  <a:moveTo>
                    <a:pt x="0" y="3857986"/>
                  </a:moveTo>
                  <a:cubicBezTo>
                    <a:pt x="97790" y="2287631"/>
                    <a:pt x="195580" y="717276"/>
                    <a:pt x="609600" y="177526"/>
                  </a:cubicBezTo>
                  <a:cubicBezTo>
                    <a:pt x="1023620" y="-362224"/>
                    <a:pt x="2155190" y="488676"/>
                    <a:pt x="2484120" y="619486"/>
                  </a:cubicBezTo>
                </a:path>
              </a:pathLst>
            </a:custGeom>
            <a:noFill/>
            <a:ln w="38100">
              <a:solidFill>
                <a:srgbClr val="00999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C51960E-FCC2-488C-B0A7-04CFE9D9DDD5}"/>
              </a:ext>
            </a:extLst>
          </p:cNvPr>
          <p:cNvSpPr/>
          <p:nvPr/>
        </p:nvSpPr>
        <p:spPr>
          <a:xfrm>
            <a:off x="3970940" y="1751491"/>
            <a:ext cx="207930" cy="22768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96C504-E3E6-491B-871C-54195AC95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316" y="1649299"/>
            <a:ext cx="4150627" cy="425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97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F6E3677-9000-49B0-8F0C-FEE2C7615BDE}"/>
              </a:ext>
            </a:extLst>
          </p:cNvPr>
          <p:cNvSpPr txBox="1">
            <a:spLocks/>
          </p:cNvSpPr>
          <p:nvPr/>
        </p:nvSpPr>
        <p:spPr>
          <a:xfrm>
            <a:off x="424651" y="495528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57FFD6-D22C-4216-9F42-183AA356B69B}"/>
              </a:ext>
            </a:extLst>
          </p:cNvPr>
          <p:cNvSpPr txBox="1">
            <a:spLocks/>
          </p:cNvSpPr>
          <p:nvPr/>
        </p:nvSpPr>
        <p:spPr>
          <a:xfrm>
            <a:off x="1210428" y="859002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Traditional USGS Discharge Determination</a:t>
            </a: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643FC4-C6D3-456A-8EBF-D88113FC01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6888" y="1910788"/>
            <a:ext cx="3697122" cy="1242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F87084-83A0-46EC-9826-742CA5CE5C74}"/>
              </a:ext>
            </a:extLst>
          </p:cNvPr>
          <p:cNvSpPr txBox="1"/>
          <p:nvPr/>
        </p:nvSpPr>
        <p:spPr>
          <a:xfrm>
            <a:off x="344858" y="3393195"/>
            <a:ext cx="2455253" cy="319597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Wading Measurement using Point Velocity Meter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75A9A-F42A-47EC-9BD3-643725D7CB94}"/>
              </a:ext>
            </a:extLst>
          </p:cNvPr>
          <p:cNvSpPr txBox="1"/>
          <p:nvPr/>
        </p:nvSpPr>
        <p:spPr>
          <a:xfrm>
            <a:off x="9012555" y="3361665"/>
            <a:ext cx="3606325" cy="398016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Bridge Deployed Measurement using Acoustic Doppler Current Profiler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2AD6B5-7CEE-41BF-8C4B-4301E6AD5BD5}"/>
              </a:ext>
            </a:extLst>
          </p:cNvPr>
          <p:cNvCxnSpPr>
            <a:cxnSpLocks/>
          </p:cNvCxnSpPr>
          <p:nvPr/>
        </p:nvCxnSpPr>
        <p:spPr bwMode="auto">
          <a:xfrm>
            <a:off x="4151777" y="3447586"/>
            <a:ext cx="301812" cy="343625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597AD6-0776-4A5B-BEED-978768EB174A}"/>
              </a:ext>
            </a:extLst>
          </p:cNvPr>
          <p:cNvCxnSpPr>
            <a:cxnSpLocks/>
          </p:cNvCxnSpPr>
          <p:nvPr/>
        </p:nvCxnSpPr>
        <p:spPr bwMode="auto">
          <a:xfrm flipH="1">
            <a:off x="7170234" y="3429332"/>
            <a:ext cx="283958" cy="361879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9" name="Picture 2" descr="USGS Stage-Discharge Relation Example">
            <a:extLst>
              <a:ext uri="{FF2B5EF4-FFF2-40B4-BE49-F238E27FC236}">
                <a16:creationId xmlns:a16="http://schemas.microsoft.com/office/drawing/2014/main" id="{5546FC44-149E-49CA-9023-2127152BA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941" y="3886783"/>
            <a:ext cx="3925112" cy="2194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C73ECF7-ABC6-4EE4-99BC-2F967681C77F}"/>
              </a:ext>
            </a:extLst>
          </p:cNvPr>
          <p:cNvSpPr txBox="1"/>
          <p:nvPr/>
        </p:nvSpPr>
        <p:spPr>
          <a:xfrm>
            <a:off x="4416167" y="6220122"/>
            <a:ext cx="3804581" cy="398016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USGS Stage-Discharge Rating Curve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BCC376B-0745-4349-BF67-CA51301FCB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4419" y="846724"/>
            <a:ext cx="1814306" cy="2419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7AC80-285A-4FE8-ADBC-6FBB412089A2}"/>
              </a:ext>
            </a:extLst>
          </p:cNvPr>
          <p:cNvCxnSpPr>
            <a:cxnSpLocks/>
          </p:cNvCxnSpPr>
          <p:nvPr/>
        </p:nvCxnSpPr>
        <p:spPr bwMode="auto">
          <a:xfrm flipH="1">
            <a:off x="9510433" y="1389941"/>
            <a:ext cx="399754" cy="456405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E2482BC-1363-462A-B748-2AB25CBF80F7}"/>
              </a:ext>
            </a:extLst>
          </p:cNvPr>
          <p:cNvCxnSpPr>
            <a:cxnSpLocks/>
          </p:cNvCxnSpPr>
          <p:nvPr/>
        </p:nvCxnSpPr>
        <p:spPr bwMode="auto">
          <a:xfrm>
            <a:off x="2277626" y="1413135"/>
            <a:ext cx="463599" cy="385825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BBCF06EF-EC88-472E-87D3-12CA8EA812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4150" y="1771337"/>
            <a:ext cx="2455254" cy="1421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2" descr="Wading discharge measurement by USGS midsection method">
            <a:extLst>
              <a:ext uri="{FF2B5EF4-FFF2-40B4-BE49-F238E27FC236}">
                <a16:creationId xmlns:a16="http://schemas.microsoft.com/office/drawing/2014/main" id="{262545F9-9943-4910-8B1D-7D2A97011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858" y="976780"/>
            <a:ext cx="1749843" cy="2289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96558B-E32E-41DE-A964-719EF3C3133B}"/>
              </a:ext>
            </a:extLst>
          </p:cNvPr>
          <p:cNvSpPr txBox="1"/>
          <p:nvPr/>
        </p:nvSpPr>
        <p:spPr>
          <a:xfrm>
            <a:off x="578497" y="5905272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Measure and Record </a:t>
            </a:r>
          </a:p>
          <a:p>
            <a:pPr marL="0" marR="0" lvl="0" indent="0" algn="l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Gage Height Time Series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8C6EE4-FFC4-4B07-A3E3-11D7C7D238F3}"/>
              </a:ext>
            </a:extLst>
          </p:cNvPr>
          <p:cNvSpPr txBox="1"/>
          <p:nvPr/>
        </p:nvSpPr>
        <p:spPr>
          <a:xfrm>
            <a:off x="9617219" y="5961930"/>
            <a:ext cx="914400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Discharge Time Series from</a:t>
            </a:r>
          </a:p>
          <a:p>
            <a:pPr marL="0" marR="0" lvl="0" indent="0" algn="ctr" defTabSz="914400" rtl="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Gage Height Data and Rating Curve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EAAAE0-2F51-455D-B9F8-D27B2849964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244" y="3948971"/>
            <a:ext cx="2566046" cy="1917092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34BC29B-BDD3-4E66-A294-81D92B4D3F8D}"/>
              </a:ext>
            </a:extLst>
          </p:cNvPr>
          <p:cNvCxnSpPr>
            <a:cxnSpLocks/>
          </p:cNvCxnSpPr>
          <p:nvPr/>
        </p:nvCxnSpPr>
        <p:spPr bwMode="auto">
          <a:xfrm>
            <a:off x="3299476" y="4917852"/>
            <a:ext cx="420268" cy="0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5E36F12-D9F3-4400-A113-A5739369222C}"/>
              </a:ext>
            </a:extLst>
          </p:cNvPr>
          <p:cNvCxnSpPr>
            <a:cxnSpLocks/>
          </p:cNvCxnSpPr>
          <p:nvPr/>
        </p:nvCxnSpPr>
        <p:spPr bwMode="auto">
          <a:xfrm>
            <a:off x="8087121" y="4983945"/>
            <a:ext cx="420268" cy="0"/>
          </a:xfrm>
          <a:prstGeom prst="straightConnector1">
            <a:avLst/>
          </a:prstGeom>
          <a:noFill/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D4994A25-15E7-4CFF-80FB-731230CB6C0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36" y="4005336"/>
            <a:ext cx="2455253" cy="1826572"/>
          </a:xfrm>
          <a:prstGeom prst="rect">
            <a:avLst/>
          </a:prstGeom>
        </p:spPr>
      </p:pic>
      <p:pic>
        <p:nvPicPr>
          <p:cNvPr id="7" name="Picture 6" descr="USGS science for a changing world">
            <a:extLst>
              <a:ext uri="{FF2B5EF4-FFF2-40B4-BE49-F238E27FC236}">
                <a16:creationId xmlns:a16="http://schemas.microsoft.com/office/drawing/2014/main" id="{1A1726F4-F271-906B-201A-167525275B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47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4D1ED1-D216-421A-8ECC-13D3D389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315" y="1531625"/>
            <a:ext cx="4144056" cy="44270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53306-C389-44C2-A93B-5696C9AE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242AB5-EC92-44E3-A95D-4FE2AD5290D1}"/>
              </a:ext>
            </a:extLst>
          </p:cNvPr>
          <p:cNvGrpSpPr/>
          <p:nvPr/>
        </p:nvGrpSpPr>
        <p:grpSpPr>
          <a:xfrm>
            <a:off x="1618195" y="1303805"/>
            <a:ext cx="3813050" cy="4749001"/>
            <a:chOff x="82468" y="14530"/>
            <a:chExt cx="4823460" cy="60960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5EB34BC-95BF-40B5-8A92-193061305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8" y="14530"/>
              <a:ext cx="4823460" cy="60960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501FA5-133C-4E0A-BE65-F1EA7015A925}"/>
                </a:ext>
              </a:extLst>
            </p:cNvPr>
            <p:cNvSpPr/>
            <p:nvPr/>
          </p:nvSpPr>
          <p:spPr>
            <a:xfrm>
              <a:off x="2198370" y="735330"/>
              <a:ext cx="2453640" cy="3802380"/>
            </a:xfrm>
            <a:custGeom>
              <a:avLst/>
              <a:gdLst>
                <a:gd name="connsiteX0" fmla="*/ 0 w 2484120"/>
                <a:gd name="connsiteY0" fmla="*/ 3857986 h 3857986"/>
                <a:gd name="connsiteX1" fmla="*/ 609600 w 2484120"/>
                <a:gd name="connsiteY1" fmla="*/ 177526 h 3857986"/>
                <a:gd name="connsiteX2" fmla="*/ 2484120 w 2484120"/>
                <a:gd name="connsiteY2" fmla="*/ 619486 h 3857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4120" h="3857986">
                  <a:moveTo>
                    <a:pt x="0" y="3857986"/>
                  </a:moveTo>
                  <a:cubicBezTo>
                    <a:pt x="97790" y="2287631"/>
                    <a:pt x="195580" y="717276"/>
                    <a:pt x="609600" y="177526"/>
                  </a:cubicBezTo>
                  <a:cubicBezTo>
                    <a:pt x="1023620" y="-362224"/>
                    <a:pt x="2155190" y="488676"/>
                    <a:pt x="2484120" y="619486"/>
                  </a:cubicBezTo>
                </a:path>
              </a:pathLst>
            </a:custGeom>
            <a:noFill/>
            <a:ln w="38100">
              <a:solidFill>
                <a:srgbClr val="00999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C51960E-FCC2-488C-B0A7-04CFE9D9DDD5}"/>
              </a:ext>
            </a:extLst>
          </p:cNvPr>
          <p:cNvSpPr/>
          <p:nvPr/>
        </p:nvSpPr>
        <p:spPr>
          <a:xfrm>
            <a:off x="4805785" y="2062891"/>
            <a:ext cx="207930" cy="22768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087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0CF32-9003-474F-BFF6-D2E9445B1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371EA-90CC-8CBA-4D00-60E009CE2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FDST Functionality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D6F383-348D-D6C9-29C7-3F9A3776BBFB}"/>
              </a:ext>
            </a:extLst>
          </p:cNvPr>
          <p:cNvSpPr/>
          <p:nvPr/>
        </p:nvSpPr>
        <p:spPr>
          <a:xfrm>
            <a:off x="1618196" y="1683416"/>
            <a:ext cx="3794749" cy="3718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7A7B6D-027B-7161-E553-C5293E174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303940"/>
            <a:ext cx="10972801" cy="467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2168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907D-0FE1-4796-A00E-F936E1DF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FDST Functionality – Texas – TWDB Partnership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587FEA-682B-720F-0793-2B20B44C4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950" y="1607520"/>
            <a:ext cx="4389074" cy="33811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89211F-5C88-692D-4F8E-4DEF57C7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150" y="2290575"/>
            <a:ext cx="4762582" cy="36566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7D7ED-04AE-D34E-91FA-B2BDF35A0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79" y="1735685"/>
            <a:ext cx="4389073" cy="3386630"/>
          </a:xfrm>
          <a:prstGeom prst="rect">
            <a:avLst/>
          </a:prstGeom>
        </p:spPr>
      </p:pic>
      <p:sp>
        <p:nvSpPr>
          <p:cNvPr id="3" name="TextBox 33">
            <a:extLst>
              <a:ext uri="{FF2B5EF4-FFF2-40B4-BE49-F238E27FC236}">
                <a16:creationId xmlns:a16="http://schemas.microsoft.com/office/drawing/2014/main" id="{5C8A3746-AF04-9E8D-272E-BDC9C1D9B0F3}"/>
              </a:ext>
            </a:extLst>
          </p:cNvPr>
          <p:cNvSpPr txBox="1"/>
          <p:nvPr/>
        </p:nvSpPr>
        <p:spPr>
          <a:xfrm>
            <a:off x="1790584" y="1458686"/>
            <a:ext cx="1463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Reservoir Conditions</a:t>
            </a:r>
          </a:p>
        </p:txBody>
      </p:sp>
      <p:sp>
        <p:nvSpPr>
          <p:cNvPr id="4" name="TextBox 33">
            <a:extLst>
              <a:ext uri="{FF2B5EF4-FFF2-40B4-BE49-F238E27FC236}">
                <a16:creationId xmlns:a16="http://schemas.microsoft.com/office/drawing/2014/main" id="{5C8A3746-AF04-9E8D-272E-BDC9C1D9B0F3}"/>
              </a:ext>
            </a:extLst>
          </p:cNvPr>
          <p:cNvSpPr txBox="1"/>
          <p:nvPr/>
        </p:nvSpPr>
        <p:spPr>
          <a:xfrm>
            <a:off x="5464502" y="2005254"/>
            <a:ext cx="147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Critical Infrastructure</a:t>
            </a:r>
          </a:p>
        </p:txBody>
      </p:sp>
      <p:sp>
        <p:nvSpPr>
          <p:cNvPr id="5" name="TextBox 33">
            <a:extLst>
              <a:ext uri="{FF2B5EF4-FFF2-40B4-BE49-F238E27FC236}">
                <a16:creationId xmlns:a16="http://schemas.microsoft.com/office/drawing/2014/main" id="{5406210E-F2E2-32F6-0723-F5A25481B664}"/>
              </a:ext>
            </a:extLst>
          </p:cNvPr>
          <p:cNvSpPr txBox="1"/>
          <p:nvPr/>
        </p:nvSpPr>
        <p:spPr>
          <a:xfrm>
            <a:off x="9072208" y="1329864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Road Conditions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41833F-293D-535A-5036-409AED02D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5478165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52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4DAF-B38A-4840-8F1D-D86A33B57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Texas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F02EB-1963-44E7-8985-8D49256AD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836370"/>
            <a:ext cx="3963010" cy="2065390"/>
          </a:xfrm>
        </p:spPr>
        <p:txBody>
          <a:bodyPr/>
          <a:lstStyle/>
          <a:p>
            <a:r>
              <a:rPr lang="en-US" sz="2000" dirty="0"/>
              <a:t>Click ‘Report’ to see more details on estimated building damages and estimated costs</a:t>
            </a:r>
          </a:p>
          <a:p>
            <a:r>
              <a:rPr lang="en-US" sz="2000" dirty="0"/>
              <a:t>Print Map function also summarizes building damage in Texas</a:t>
            </a:r>
          </a:p>
          <a:p>
            <a:r>
              <a:rPr lang="en-US" sz="2000" dirty="0"/>
              <a:t>NOTE: costs CANNOT be tied back to individual buildings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F41FED-97FD-4F55-8A1C-0AF4AA37CA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907"/>
          <a:stretch/>
        </p:blipFill>
        <p:spPr>
          <a:xfrm>
            <a:off x="1821011" y="1303940"/>
            <a:ext cx="4385446" cy="24286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607C97-DDF0-4023-A6F2-E29869CB9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912"/>
          <a:stretch/>
        </p:blipFill>
        <p:spPr>
          <a:xfrm>
            <a:off x="6703160" y="2518260"/>
            <a:ext cx="4532028" cy="3249538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986611-035D-2162-10BF-A92A84C5D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5" y="45897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752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E30FBD-1979-4E7D-B1D6-57261BD1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75587"/>
            <a:ext cx="9144000" cy="4306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2A6C5D-D908-41A5-BB5D-58D7CFFCB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Texas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ABA9-3AA9-438E-B353-1169D01C2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4730" y="5813521"/>
            <a:ext cx="8229600" cy="727175"/>
          </a:xfrm>
        </p:spPr>
        <p:txBody>
          <a:bodyPr/>
          <a:lstStyle/>
          <a:p>
            <a:r>
              <a:rPr lang="en-US" sz="2000" dirty="0"/>
              <a:t>Texas viewer shows TXDOT road conditions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6D4247-7F63-1D79-0584-B83523C2F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5" y="45897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728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4824-70C1-49DF-9C5C-C43C8238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Texas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EA62B-85B6-44CF-BD12-869B65948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5705850"/>
            <a:ext cx="8229600" cy="683055"/>
          </a:xfrm>
        </p:spPr>
        <p:txBody>
          <a:bodyPr/>
          <a:lstStyle/>
          <a:p>
            <a:r>
              <a:rPr lang="en-US" sz="2000" dirty="0"/>
              <a:t>Reservoir status available through </a:t>
            </a:r>
            <a:r>
              <a:rPr lang="en-US" sz="2000" b="1" i="1" dirty="0"/>
              <a:t>Water Data for Texas</a:t>
            </a:r>
            <a:r>
              <a:rPr lang="en-US" sz="2000" dirty="0"/>
              <a:t> (% full and % flood height)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4E13C6-D508-4B82-AA64-BC0E1922A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52716"/>
            <a:ext cx="9144000" cy="42531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EEFD6F-A35A-1FA2-498B-4A02F224D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5" y="45897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42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5267-64FC-47DE-87E6-2D94E270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Texas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26851-6B98-473D-88FA-38AED6499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40A0C6-4E85-45FF-92FE-8E489C81C0CC}"/>
              </a:ext>
            </a:extLst>
          </p:cNvPr>
          <p:cNvSpPr txBox="1">
            <a:spLocks/>
          </p:cNvSpPr>
          <p:nvPr/>
        </p:nvSpPr>
        <p:spPr bwMode="auto">
          <a:xfrm>
            <a:off x="1981200" y="5705850"/>
            <a:ext cx="8229600" cy="683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1775" indent="-231775" algn="l" rtl="0" eaLnBrk="1" fontAlgn="base" hangingPunct="1">
              <a:spcBef>
                <a:spcPct val="3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2800" b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1825" indent="-28575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-231775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260475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4pPr>
            <a:lvl5pPr marL="15446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75000"/>
                </a:schemeClr>
              </a:buClr>
              <a:buSzPct val="90000"/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5pPr>
            <a:lvl6pPr marL="20018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6pPr>
            <a:lvl7pPr marL="24590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7pPr>
            <a:lvl8pPr marL="29162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8pPr>
            <a:lvl9pPr marL="3373438" indent="-1682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2C4"/>
              </a:buClr>
              <a:buSzPct val="90000"/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31775" marR="0" lvl="0" indent="-231775" algn="l" defTabSz="914400" rtl="0" eaLnBrk="1" fontAlgn="base" latinLnBrk="0" hangingPunct="1">
              <a:lnSpc>
                <a:spcPct val="100000"/>
              </a:lnSpc>
              <a:spcBef>
                <a:spcPct val="35000"/>
              </a:spcBef>
              <a:spcAft>
                <a:spcPct val="0"/>
              </a:spcAft>
              <a:buClr>
                <a:srgbClr val="9A9897">
                  <a:lumMod val="75000"/>
                </a:srgbClr>
              </a:buClr>
              <a:buSzPct val="90000"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/>
                <a:ea typeface="+mn-ea"/>
                <a:cs typeface="+mn-cs"/>
              </a:rPr>
              <a:t>Reservoir status available through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/>
                <a:ea typeface="+mn-ea"/>
                <a:cs typeface="+mn-cs"/>
              </a:rPr>
              <a:t>Water Data for Texas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 Cond"/>
                <a:ea typeface="+mn-ea"/>
                <a:cs typeface="+mn-cs"/>
              </a:rPr>
              <a:t> (% full and % flood height)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8E3330-7AD3-48A4-976C-E46254B45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56496"/>
            <a:ext cx="9144000" cy="4249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D8DEB9-6333-3F85-0E31-B60355EC6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5" y="45897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699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907D-0FE1-4796-A00E-F936E1DF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Texas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C7067C-9A32-B9F7-3778-9052A145D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10139"/>
            <a:ext cx="9144000" cy="43363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1BCD2F-B2F9-2CB6-1593-A05CB6BCE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165" y="45897"/>
            <a:ext cx="2991267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31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5267-64FC-47DE-87E6-2D94E270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New Jersey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130124-F966-484B-8F76-46F252580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789" y="1986996"/>
            <a:ext cx="8108423" cy="363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793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5267-64FC-47DE-87E6-2D94E270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New Jersey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27E1B6-85AE-44D4-A2CB-D2ED3071F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9986" y="1683415"/>
            <a:ext cx="5240633" cy="443865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3A10FC-AB45-4196-BC1C-CAF6C13B2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530" y="1835205"/>
            <a:ext cx="3373882" cy="395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25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USGS Stage-Discharge Relation Example">
            <a:extLst>
              <a:ext uri="{FF2B5EF4-FFF2-40B4-BE49-F238E27FC236}">
                <a16:creationId xmlns:a16="http://schemas.microsoft.com/office/drawing/2014/main" id="{D29801A6-4337-43F9-8F2E-D40A15FB8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5168" y="1295679"/>
            <a:ext cx="8413092" cy="4703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F6E3677-9000-49B0-8F0C-FEE2C7615BDE}"/>
              </a:ext>
            </a:extLst>
          </p:cNvPr>
          <p:cNvSpPr txBox="1">
            <a:spLocks/>
          </p:cNvSpPr>
          <p:nvPr/>
        </p:nvSpPr>
        <p:spPr>
          <a:xfrm>
            <a:off x="424651" y="495528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57FFD6-D22C-4216-9F42-183AA356B69B}"/>
              </a:ext>
            </a:extLst>
          </p:cNvPr>
          <p:cNvSpPr txBox="1">
            <a:spLocks/>
          </p:cNvSpPr>
          <p:nvPr/>
        </p:nvSpPr>
        <p:spPr>
          <a:xfrm>
            <a:off x="1026645" y="532129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Stage-Discharge Rating Curve used at Tradition USGS </a:t>
            </a:r>
            <a:r>
              <a:rPr kumimoji="0" lang="en-US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Streamgages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3" name="Picture 2" descr="USGS science for a changing world">
            <a:extLst>
              <a:ext uri="{FF2B5EF4-FFF2-40B4-BE49-F238E27FC236}">
                <a16:creationId xmlns:a16="http://schemas.microsoft.com/office/drawing/2014/main" id="{D3DDCE36-458F-7FDE-5165-E68487867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80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5267-64FC-47DE-87E6-2D94E270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New Jersey 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2C5F675B-A76F-4FBC-BB90-403DE49E7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49" t="10080" r="-14" b="6136"/>
          <a:stretch/>
        </p:blipFill>
        <p:spPr>
          <a:xfrm>
            <a:off x="1546481" y="1683416"/>
            <a:ext cx="9093456" cy="4326015"/>
          </a:xfrm>
        </p:spPr>
      </p:pic>
    </p:spTree>
    <p:extLst>
      <p:ext uri="{BB962C8B-B14F-4D97-AF65-F5344CB8AC3E}">
        <p14:creationId xmlns:p14="http://schemas.microsoft.com/office/powerpoint/2010/main" val="3588303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5267-64FC-47DE-87E6-2D94E270C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FDST Functionality – New Jersey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B1AE13-D391-4C65-A6DD-1BA98B90C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60" b="5734"/>
          <a:stretch/>
        </p:blipFill>
        <p:spPr>
          <a:xfrm>
            <a:off x="1519910" y="1683415"/>
            <a:ext cx="9144000" cy="432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02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Weather Service - FIMs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AB0C86-BCB7-400C-0BF2-71E47CFD0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254" y="1236042"/>
            <a:ext cx="4401910" cy="3646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A0C4DC-9C5E-DB33-A7F8-6C4DCC2BF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831" y="4914510"/>
            <a:ext cx="4477805" cy="18926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1258E5-B74B-2B23-C136-AC7A325B1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363" y="1231984"/>
            <a:ext cx="4343638" cy="36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921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FBA969-9AFD-4F1E-A21F-760C2256CBD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6617" y="1947397"/>
            <a:ext cx="5895110" cy="3382824"/>
          </a:xfrm>
          <a:prstGeom prst="rect">
            <a:avLst/>
          </a:prstGeom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>
                <a:latin typeface="+mn-lt"/>
              </a:rPr>
              <a:t>Uncertainty in Modeling</a:t>
            </a:r>
            <a:endParaRPr lang="en-US" sz="2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7441471" y="2060202"/>
            <a:ext cx="2980545" cy="3076761"/>
          </a:xfrm>
        </p:spPr>
        <p:txBody>
          <a:bodyPr/>
          <a:lstStyle/>
          <a:p>
            <a:r>
              <a:rPr lang="en-US" sz="2400" dirty="0"/>
              <a:t>“All models are wrong, but some are useful”</a:t>
            </a:r>
          </a:p>
          <a:p>
            <a:endParaRPr lang="en-US" sz="600" dirty="0"/>
          </a:p>
          <a:p>
            <a:r>
              <a:rPr lang="en-US" sz="2400" dirty="0"/>
              <a:t>Model Uncertainty</a:t>
            </a:r>
          </a:p>
          <a:p>
            <a:pPr lvl="1"/>
            <a:r>
              <a:rPr lang="en-US" sz="1600" dirty="0"/>
              <a:t>Tier A/B</a:t>
            </a:r>
          </a:p>
          <a:p>
            <a:pPr lvl="1"/>
            <a:r>
              <a:rPr lang="en-US" sz="1600" dirty="0"/>
              <a:t>Rating Curve RMSE</a:t>
            </a:r>
          </a:p>
          <a:p>
            <a:pPr lvl="1"/>
            <a:r>
              <a:rPr lang="en-US" sz="1600" dirty="0"/>
              <a:t>Uncertainty in forecasts</a:t>
            </a:r>
          </a:p>
          <a:p>
            <a:pPr lvl="1"/>
            <a:r>
              <a:rPr lang="en-US" sz="1600" dirty="0"/>
              <a:t>NWS FIMS</a:t>
            </a:r>
          </a:p>
          <a:p>
            <a:pPr lvl="1"/>
            <a:endParaRPr lang="en-US" sz="14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C5580498-BA7B-4030-B4B6-7EB460C3CF79}"/>
              </a:ext>
            </a:extLst>
          </p:cNvPr>
          <p:cNvSpPr/>
          <p:nvPr/>
        </p:nvSpPr>
        <p:spPr>
          <a:xfrm rot="7499341">
            <a:off x="4044621" y="2008398"/>
            <a:ext cx="849622" cy="1363365"/>
          </a:xfrm>
          <a:prstGeom prst="triangle">
            <a:avLst/>
          </a:prstGeom>
          <a:gradFill>
            <a:gsLst>
              <a:gs pos="0">
                <a:srgbClr val="FF0000">
                  <a:alpha val="60000"/>
                </a:srgbClr>
              </a:gs>
              <a:gs pos="63000">
                <a:srgbClr val="92D050"/>
              </a:gs>
              <a:gs pos="24000">
                <a:srgbClr val="F59FA5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3883BEC-8A9B-4F14-90A7-388A6E2AD32B}"/>
              </a:ext>
            </a:extLst>
          </p:cNvPr>
          <p:cNvSpPr/>
          <p:nvPr/>
        </p:nvSpPr>
        <p:spPr>
          <a:xfrm rot="17904423">
            <a:off x="5141787" y="2631309"/>
            <a:ext cx="1276695" cy="1701621"/>
          </a:xfrm>
          <a:prstGeom prst="triangle">
            <a:avLst/>
          </a:prstGeom>
          <a:gradFill>
            <a:gsLst>
              <a:gs pos="70000">
                <a:srgbClr val="92D050"/>
              </a:gs>
              <a:gs pos="0">
                <a:srgbClr val="FF0000">
                  <a:alpha val="60000"/>
                </a:srgbClr>
              </a:gs>
              <a:gs pos="28000">
                <a:srgbClr val="F1A1A7"/>
              </a:gs>
            </a:gsLst>
          </a:gradFill>
          <a:ln>
            <a:solidFill>
              <a:schemeClr val="accent2">
                <a:shade val="95000"/>
                <a:satMod val="10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5" name="Text Box 93">
            <a:extLst>
              <a:ext uri="{FF2B5EF4-FFF2-40B4-BE49-F238E27FC236}">
                <a16:creationId xmlns:a16="http://schemas.microsoft.com/office/drawing/2014/main" id="{0F9A93BD-EB38-4495-8234-2EE10FEFAFA1}"/>
              </a:ext>
            </a:extLst>
          </p:cNvPr>
          <p:cNvSpPr txBox="1"/>
          <p:nvPr/>
        </p:nvSpPr>
        <p:spPr>
          <a:xfrm>
            <a:off x="5156147" y="2411973"/>
            <a:ext cx="1724025" cy="523875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>
            <a:softEdge rad="12700"/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Most confidence at gage location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90">
            <a:extLst>
              <a:ext uri="{FF2B5EF4-FFF2-40B4-BE49-F238E27FC236}">
                <a16:creationId xmlns:a16="http://schemas.microsoft.com/office/drawing/2014/main" id="{1CD3F8AE-059D-487B-A0D7-B24C9800754C}"/>
              </a:ext>
            </a:extLst>
          </p:cNvPr>
          <p:cNvSpPr txBox="1"/>
          <p:nvPr/>
        </p:nvSpPr>
        <p:spPr>
          <a:xfrm rot="18498524">
            <a:off x="3220192" y="1836139"/>
            <a:ext cx="1013419" cy="473271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Highest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uncertainty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90">
            <a:extLst>
              <a:ext uri="{FF2B5EF4-FFF2-40B4-BE49-F238E27FC236}">
                <a16:creationId xmlns:a16="http://schemas.microsoft.com/office/drawing/2014/main" id="{CD74B8F1-80DB-46A9-9A2A-4565CB850A41}"/>
              </a:ext>
            </a:extLst>
          </p:cNvPr>
          <p:cNvSpPr txBox="1"/>
          <p:nvPr/>
        </p:nvSpPr>
        <p:spPr>
          <a:xfrm rot="18118042">
            <a:off x="5925867" y="3743782"/>
            <a:ext cx="1620957" cy="275653"/>
          </a:xfrm>
          <a:prstGeom prst="rect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Highest uncertainty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C6BBD29-0CF1-4DFF-92DC-7D363776E4FB}"/>
              </a:ext>
            </a:extLst>
          </p:cNvPr>
          <p:cNvCxnSpPr>
            <a:cxnSpLocks/>
          </p:cNvCxnSpPr>
          <p:nvPr/>
        </p:nvCxnSpPr>
        <p:spPr>
          <a:xfrm flipH="1">
            <a:off x="4637606" y="2906867"/>
            <a:ext cx="531265" cy="731943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04C50E-6587-4282-B62C-C7385A2B0D56}"/>
              </a:ext>
            </a:extLst>
          </p:cNvPr>
          <p:cNvCxnSpPr/>
          <p:nvPr/>
        </p:nvCxnSpPr>
        <p:spPr>
          <a:xfrm>
            <a:off x="2057175" y="3082777"/>
            <a:ext cx="1062530" cy="0"/>
          </a:xfrm>
          <a:prstGeom prst="straightConnector1">
            <a:avLst/>
          </a:prstGeom>
          <a:ln w="1143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502223A-F969-4F97-AF67-F6E1CAFDF0D0}"/>
              </a:ext>
            </a:extLst>
          </p:cNvPr>
          <p:cNvCxnSpPr>
            <a:cxnSpLocks/>
          </p:cNvCxnSpPr>
          <p:nvPr/>
        </p:nvCxnSpPr>
        <p:spPr>
          <a:xfrm>
            <a:off x="2730250" y="2060201"/>
            <a:ext cx="531875" cy="911350"/>
          </a:xfrm>
          <a:prstGeom prst="straightConnector1">
            <a:avLst/>
          </a:prstGeom>
          <a:ln w="1143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B9F3883-6935-46F1-9869-2E88B459ADBC}"/>
              </a:ext>
            </a:extLst>
          </p:cNvPr>
          <p:cNvSpPr txBox="1"/>
          <p:nvPr/>
        </p:nvSpPr>
        <p:spPr>
          <a:xfrm>
            <a:off x="1901708" y="2368298"/>
            <a:ext cx="960873" cy="523220"/>
          </a:xfrm>
          <a:prstGeom prst="rect">
            <a:avLst/>
          </a:prstGeom>
          <a:solidFill>
            <a:schemeClr val="bg1">
              <a:alpha val="25000"/>
            </a:schemeClr>
          </a:solidFill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8A4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Tributary Inflow</a:t>
            </a:r>
          </a:p>
        </p:txBody>
      </p:sp>
    </p:spTree>
    <p:extLst>
      <p:ext uri="{BB962C8B-B14F-4D97-AF65-F5344CB8AC3E}">
        <p14:creationId xmlns:p14="http://schemas.microsoft.com/office/powerpoint/2010/main" val="35727687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18198" y="1099233"/>
            <a:ext cx="4534756" cy="1154112"/>
          </a:xfrm>
        </p:spPr>
        <p:txBody>
          <a:bodyPr>
            <a:normAutofit/>
          </a:bodyPr>
          <a:lstStyle/>
          <a:p>
            <a:r>
              <a:rPr lang="en-US" sz="3200" dirty="0"/>
              <a:t>Kristine Blickenstaff, PE</a:t>
            </a:r>
            <a:br>
              <a:rPr lang="en-US" sz="3200" dirty="0"/>
            </a:br>
            <a:r>
              <a:rPr lang="en-US" sz="3200" dirty="0"/>
              <a:t>Jon Thomas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018198" y="2347479"/>
            <a:ext cx="2390683" cy="1967805"/>
          </a:xfrm>
        </p:spPr>
        <p:txBody>
          <a:bodyPr>
            <a:normAutofit/>
          </a:bodyPr>
          <a:lstStyle/>
          <a:p>
            <a:r>
              <a:rPr lang="en-US" sz="2000" dirty="0"/>
              <a:t>Integrated Hydrology + Data Science </a:t>
            </a:r>
          </a:p>
          <a:p>
            <a:r>
              <a:rPr lang="en-US" sz="2000" dirty="0"/>
              <a:t>USGS</a:t>
            </a:r>
          </a:p>
          <a:p>
            <a:r>
              <a:rPr lang="en-US" sz="2000" dirty="0">
                <a:hlinkClick r:id="rId3"/>
              </a:rPr>
              <a:t>kblickenstaff@usgs.gov</a:t>
            </a:r>
            <a:endParaRPr lang="en-US" sz="2000" dirty="0"/>
          </a:p>
          <a:p>
            <a:r>
              <a:rPr lang="en-US" sz="2000" dirty="0">
                <a:hlinkClick r:id="rId4"/>
              </a:rPr>
              <a:t>jvthomas@usgs.gov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266888-6493-4E35-B82A-03DFD98E8EFF}"/>
              </a:ext>
            </a:extLst>
          </p:cNvPr>
          <p:cNvSpPr txBox="1"/>
          <p:nvPr/>
        </p:nvSpPr>
        <p:spPr>
          <a:xfrm>
            <a:off x="6036977" y="4491530"/>
            <a:ext cx="4705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hlinkClick r:id="rId5"/>
              </a:rPr>
              <a:t>InFRM.us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003366">
                  <a:lumMod val="60000"/>
                  <a:lumOff val="4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003366">
                  <a:lumMod val="60000"/>
                  <a:lumOff val="4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  <a:hlinkClick r:id="rId6"/>
              </a:rPr>
              <a:t>webapps.usgs.gov/infrm/fdst/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003366">
                  <a:lumMod val="60000"/>
                  <a:lumOff val="4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77273F-689A-01A9-2C19-EA294B4896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31" y="2290576"/>
            <a:ext cx="1967805" cy="19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6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674" y="1567703"/>
            <a:ext cx="6127033" cy="4006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45C995E-2277-42D6-805E-EC6120655E1E}"/>
              </a:ext>
            </a:extLst>
          </p:cNvPr>
          <p:cNvSpPr txBox="1">
            <a:spLocks/>
          </p:cNvSpPr>
          <p:nvPr/>
        </p:nvSpPr>
        <p:spPr>
          <a:xfrm>
            <a:off x="5068956" y="6419088"/>
            <a:ext cx="6957391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** Use of manufacturer names does not imply endorsement by USGS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93" y="5124009"/>
            <a:ext cx="1678781" cy="65063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1026" name="Picture 2" descr="Non-contact flow meter - RQ-30 - SOMMER Messtechnik GmbH - radar / for  water / 4-20 mA">
            <a:extLst>
              <a:ext uri="{FF2B5EF4-FFF2-40B4-BE49-F238E27FC236}">
                <a16:creationId xmlns:a16="http://schemas.microsoft.com/office/drawing/2014/main" id="{DE4D155F-A6E4-4391-9CE6-A22F3F948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891" y="1567703"/>
            <a:ext cx="3270738" cy="3270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USGS science for a changing world">
            <a:extLst>
              <a:ext uri="{FF2B5EF4-FFF2-40B4-BE49-F238E27FC236}">
                <a16:creationId xmlns:a16="http://schemas.microsoft.com/office/drawing/2014/main" id="{C33411B6-97DE-7223-6F29-B40CD1A08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2AD8705-2A04-0519-12A2-5787B2498876}"/>
              </a:ext>
            </a:extLst>
          </p:cNvPr>
          <p:cNvSpPr txBox="1">
            <a:spLocks/>
          </p:cNvSpPr>
          <p:nvPr/>
        </p:nvSpPr>
        <p:spPr>
          <a:xfrm>
            <a:off x="1377696" y="728181"/>
            <a:ext cx="941013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Measurement of Water Elevation and Velocity using Surface Velocity Radar Sensor (Sommer RQ-30 Radar Gage **)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A391F0-7D9A-2DB2-7DB4-EAC379AC020B}"/>
              </a:ext>
            </a:extLst>
          </p:cNvPr>
          <p:cNvSpPr txBox="1"/>
          <p:nvPr/>
        </p:nvSpPr>
        <p:spPr>
          <a:xfrm>
            <a:off x="2613991" y="5124009"/>
            <a:ext cx="506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2275357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58FD81-A4BE-4D5C-9107-592023F9C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521237"/>
            <a:ext cx="9750655" cy="484632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Cross Section Surveying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08041940-Green Pond Gully at FM 365 nr Fannett, TX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7F50B2D-9891-4C13-BBB9-B1158E8692F5}"/>
              </a:ext>
            </a:extLst>
          </p:cNvPr>
          <p:cNvGrpSpPr/>
          <p:nvPr/>
        </p:nvGrpSpPr>
        <p:grpSpPr>
          <a:xfrm>
            <a:off x="6681695" y="960037"/>
            <a:ext cx="4391480" cy="2473408"/>
            <a:chOff x="528545" y="1186465"/>
            <a:chExt cx="4391480" cy="2473408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0E80F48-88EC-4126-AD3A-403B00B37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545" y="1186465"/>
              <a:ext cx="4391480" cy="24734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1396605-4585-4500-8CE8-21C120E8C0A9}"/>
                </a:ext>
              </a:extLst>
            </p:cNvPr>
            <p:cNvGrpSpPr/>
            <p:nvPr/>
          </p:nvGrpSpPr>
          <p:grpSpPr>
            <a:xfrm>
              <a:off x="817880" y="1838960"/>
              <a:ext cx="3538220" cy="881380"/>
              <a:chOff x="817880" y="1838960"/>
              <a:chExt cx="3538220" cy="881380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3218BF9-261B-49FB-B4F7-C7D8070B3C7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17880" y="1993900"/>
                <a:ext cx="1838960" cy="57912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9DB608A-1BE3-4B49-ACF3-682CAB3BFD7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659380" y="2573020"/>
                <a:ext cx="264160" cy="14732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118C41D1-D23A-4BB6-93F6-BA4EB310ADA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2931160" y="2720340"/>
                <a:ext cx="49022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F4D03700-95DB-49A0-9F5A-82286EFB50C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3421380" y="2471420"/>
                <a:ext cx="276860" cy="24892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4931D8F6-C500-49D2-BFD4-C5D25D29E16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3698240" y="1915160"/>
                <a:ext cx="657860" cy="55626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549B147-A489-4889-A50D-3DD8CC79EEE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356100" y="1838960"/>
                <a:ext cx="0" cy="76200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B534CAE5-4F31-40AF-BB85-5171ABD9B3E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695" y="3813430"/>
            <a:ext cx="4680815" cy="2037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CE45FAC-A5D6-4A72-8537-7F9E3889C1EE}"/>
              </a:ext>
            </a:extLst>
          </p:cNvPr>
          <p:cNvCxnSpPr>
            <a:cxnSpLocks/>
          </p:cNvCxnSpPr>
          <p:nvPr/>
        </p:nvCxnSpPr>
        <p:spPr bwMode="auto">
          <a:xfrm>
            <a:off x="6971030" y="1612532"/>
            <a:ext cx="0" cy="1524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427EA48-0A5F-4EA5-902C-EFE1DD014B1D}"/>
              </a:ext>
            </a:extLst>
          </p:cNvPr>
          <p:cNvCxnSpPr/>
          <p:nvPr/>
        </p:nvCxnSpPr>
        <p:spPr bwMode="auto">
          <a:xfrm>
            <a:off x="9115773" y="1495329"/>
            <a:ext cx="0" cy="415544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0" name="Title 1">
            <a:extLst>
              <a:ext uri="{FF2B5EF4-FFF2-40B4-BE49-F238E27FC236}">
                <a16:creationId xmlns:a16="http://schemas.microsoft.com/office/drawing/2014/main" id="{B64EB1DA-7CF4-4E07-A8CE-D5FEBC68A233}"/>
              </a:ext>
            </a:extLst>
          </p:cNvPr>
          <p:cNvSpPr txBox="1">
            <a:spLocks/>
          </p:cNvSpPr>
          <p:nvPr/>
        </p:nvSpPr>
        <p:spPr>
          <a:xfrm>
            <a:off x="914402" y="1727322"/>
            <a:ext cx="9750655" cy="30072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5569A11-8ADB-4BEE-BC22-116DBCA24431}"/>
              </a:ext>
            </a:extLst>
          </p:cNvPr>
          <p:cNvSpPr txBox="1">
            <a:spLocks/>
          </p:cNvSpPr>
          <p:nvPr/>
        </p:nvSpPr>
        <p:spPr>
          <a:xfrm>
            <a:off x="976343" y="1766693"/>
            <a:ext cx="4929270" cy="416534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3429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1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  <a:t>Channel geometry in-line with the velocity sensor</a:t>
            </a: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  <a:t>Low chord</a:t>
            </a: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  <a:t>Bridge deck / road elevation</a:t>
            </a: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  <a:p>
            <a:pPr marL="342900" marR="0" lvl="0" indent="-34290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</a:rPr>
              <a:t>Sensor elevation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7AC2"/>
              </a:solidFill>
              <a:effectLst/>
              <a:uLnTx/>
              <a:uFillTx/>
              <a:latin typeface="Century Gothic" panose="020B0502020202020204"/>
              <a:ea typeface="+mj-ea"/>
            </a:endParaRPr>
          </a:p>
        </p:txBody>
      </p:sp>
      <p:pic>
        <p:nvPicPr>
          <p:cNvPr id="4" name="Picture 3" descr="USGS science for a changing world">
            <a:extLst>
              <a:ext uri="{FF2B5EF4-FFF2-40B4-BE49-F238E27FC236}">
                <a16:creationId xmlns:a16="http://schemas.microsoft.com/office/drawing/2014/main" id="{839C0611-0240-3205-BB54-C9C1E12DC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9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94C5C2-F3FB-4110-9C39-C2BF9788180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0459" y="1913875"/>
            <a:ext cx="5891082" cy="2577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51C1EE9-F614-441D-89FE-A5085F91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246" y="507820"/>
            <a:ext cx="9750655" cy="48463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Cross Section Verification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0</a:t>
            </a:r>
            <a:r>
              <a:rPr lang="nn-NO" sz="1800" dirty="0">
                <a:solidFill>
                  <a:schemeClr val="tx1"/>
                </a:solidFill>
              </a:rPr>
              <a:t>8111051-Carters Ck at FM 60 nr College Station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F5951B-9C68-41DD-A2A9-7836324A6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814" y="1678189"/>
            <a:ext cx="2745940" cy="3501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154C68C-92F5-49DD-B3B3-7896603C6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32464" y="1636998"/>
            <a:ext cx="2713391" cy="3584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BC0C91-A9A6-4307-8A46-D29370D883BF}"/>
              </a:ext>
            </a:extLst>
          </p:cNvPr>
          <p:cNvSpPr txBox="1"/>
          <p:nvPr/>
        </p:nvSpPr>
        <p:spPr>
          <a:xfrm>
            <a:off x="3655294" y="4666259"/>
            <a:ext cx="4623768" cy="985421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Main channel shows approximately 30% reduction in area at low flows following the application of riprap on the right bank.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10" name="Picture 9" descr="USGS science for a changing world">
            <a:extLst>
              <a:ext uri="{FF2B5EF4-FFF2-40B4-BE49-F238E27FC236}">
                <a16:creationId xmlns:a16="http://schemas.microsoft.com/office/drawing/2014/main" id="{C029091A-1232-8680-6D01-B5A83D879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BB3392-77D4-44AD-1D6B-AF469DC617C0}"/>
              </a:ext>
            </a:extLst>
          </p:cNvPr>
          <p:cNvSpPr/>
          <p:nvPr/>
        </p:nvSpPr>
        <p:spPr>
          <a:xfrm>
            <a:off x="7593496" y="3130826"/>
            <a:ext cx="675861" cy="914400"/>
          </a:xfrm>
          <a:custGeom>
            <a:avLst/>
            <a:gdLst>
              <a:gd name="csX0" fmla="*/ 646043 w 675861"/>
              <a:gd name="csY0" fmla="*/ 0 h 914400"/>
              <a:gd name="csX1" fmla="*/ 357808 w 675861"/>
              <a:gd name="csY1" fmla="*/ 139148 h 914400"/>
              <a:gd name="csX2" fmla="*/ 0 w 675861"/>
              <a:gd name="csY2" fmla="*/ 894522 h 914400"/>
              <a:gd name="csX3" fmla="*/ 89452 w 675861"/>
              <a:gd name="csY3" fmla="*/ 914400 h 914400"/>
              <a:gd name="csX4" fmla="*/ 337930 w 675861"/>
              <a:gd name="csY4" fmla="*/ 745435 h 914400"/>
              <a:gd name="csX5" fmla="*/ 477078 w 675861"/>
              <a:gd name="csY5" fmla="*/ 626165 h 914400"/>
              <a:gd name="csX6" fmla="*/ 536713 w 675861"/>
              <a:gd name="csY6" fmla="*/ 427383 h 914400"/>
              <a:gd name="csX7" fmla="*/ 675861 w 675861"/>
              <a:gd name="csY7" fmla="*/ 99391 h 914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75861" h="914400">
                <a:moveTo>
                  <a:pt x="646043" y="0"/>
                </a:moveTo>
                <a:lnTo>
                  <a:pt x="357808" y="139148"/>
                </a:lnTo>
                <a:lnTo>
                  <a:pt x="0" y="894522"/>
                </a:lnTo>
                <a:lnTo>
                  <a:pt x="89452" y="914400"/>
                </a:lnTo>
                <a:lnTo>
                  <a:pt x="337930" y="745435"/>
                </a:lnTo>
                <a:lnTo>
                  <a:pt x="477078" y="626165"/>
                </a:lnTo>
                <a:lnTo>
                  <a:pt x="536713" y="427383"/>
                </a:lnTo>
                <a:lnTo>
                  <a:pt x="675861" y="99391"/>
                </a:lnTo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58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A976B02-8162-451B-A3F7-2994347D810A}"/>
              </a:ext>
            </a:extLst>
          </p:cNvPr>
          <p:cNvSpPr txBox="1">
            <a:spLocks/>
          </p:cNvSpPr>
          <p:nvPr/>
        </p:nvSpPr>
        <p:spPr>
          <a:xfrm>
            <a:off x="1660222" y="1010973"/>
            <a:ext cx="8753168" cy="3634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i="0" kern="1200" baseline="0" dirty="0" smtClean="0">
                <a:solidFill>
                  <a:srgbClr val="007AC2"/>
                </a:solidFill>
                <a:latin typeface="+mj-lt"/>
                <a:ea typeface="+mj-ea"/>
                <a:cs typeface="Avenir LT Std 85 Heavy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ＭＳ Ｐゴシック"/>
              </a:rPr>
              <a:t>Procedure for Computing Discharge using Surface Velocity Sensor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9411" y="4996988"/>
            <a:ext cx="685800" cy="6858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685800" rtl="0" eaLnBrk="0" fontAlgn="auto" latinLnBrk="0" hangingPunc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8" name="Picture 7" descr="USGS science for a changing world">
            <a:extLst>
              <a:ext uri="{FF2B5EF4-FFF2-40B4-BE49-F238E27FC236}">
                <a16:creationId xmlns:a16="http://schemas.microsoft.com/office/drawing/2014/main" id="{8A274799-2274-51C6-2C65-17ECA227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F8848C-A76C-A460-7943-5258ADD50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900" y="1654593"/>
            <a:ext cx="6972752" cy="418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71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15BF-218F-4078-99E3-1BB4BA709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050" y="349709"/>
            <a:ext cx="9404723" cy="1400530"/>
          </a:xfrm>
        </p:spPr>
        <p:txBody>
          <a:bodyPr/>
          <a:lstStyle/>
          <a:p>
            <a:r>
              <a:rPr lang="en-US" dirty="0"/>
              <a:t>Typical Gage Installation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1A5D4-44C6-487F-BE8A-C736909B4A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706" y="1169848"/>
            <a:ext cx="4543426" cy="25577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8C7469-BDCB-43F4-8B39-398DDC2BCD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4706" y="3847502"/>
            <a:ext cx="4543425" cy="2557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2E7493-67D1-44C9-9D76-225AC38179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3494" y="610164"/>
            <a:ext cx="3173800" cy="5637671"/>
          </a:xfrm>
          <a:prstGeom prst="rect">
            <a:avLst/>
          </a:prstGeom>
        </p:spPr>
      </p:pic>
      <p:pic>
        <p:nvPicPr>
          <p:cNvPr id="7" name="Picture 6" descr="USGS science for a changing world">
            <a:extLst>
              <a:ext uri="{FF2B5EF4-FFF2-40B4-BE49-F238E27FC236}">
                <a16:creationId xmlns:a16="http://schemas.microsoft.com/office/drawing/2014/main" id="{03F3621F-D8A5-865A-A829-02FA978E8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43650"/>
            <a:ext cx="10287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68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3_InFRM_RightSecondary_Layout">
  <a:themeElements>
    <a:clrScheme name="DHS">
      <a:dk1>
        <a:sysClr val="windowText" lastClr="000000"/>
      </a:dk1>
      <a:lt1>
        <a:sysClr val="window" lastClr="FFFFFF"/>
      </a:lt1>
      <a:dk2>
        <a:srgbClr val="003366"/>
      </a:dk2>
      <a:lt2>
        <a:srgbClr val="FFFFFF"/>
      </a:lt2>
      <a:accent1>
        <a:srgbClr val="005886"/>
      </a:accent1>
      <a:accent2>
        <a:srgbClr val="0078A4"/>
      </a:accent2>
      <a:accent3>
        <a:srgbClr val="9A9897"/>
      </a:accent3>
      <a:accent4>
        <a:srgbClr val="D71F2C"/>
      </a:accent4>
      <a:accent5>
        <a:srgbClr val="FFFFFF"/>
      </a:accent5>
      <a:accent6>
        <a:srgbClr val="36943E"/>
      </a:accent6>
      <a:hlink>
        <a:srgbClr val="005886"/>
      </a:hlink>
      <a:folHlink>
        <a:srgbClr val="9A9897"/>
      </a:folHlink>
    </a:clrScheme>
    <a:fontScheme name="Custom 1">
      <a:majorFont>
        <a:latin typeface="Franklin Gothic Medium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FFFFFF"/>
        </a:dk2>
        <a:lt2>
          <a:srgbClr val="5B5C5E"/>
        </a:lt2>
        <a:accent1>
          <a:srgbClr val="005288"/>
        </a:accent1>
        <a:accent2>
          <a:srgbClr val="5D9732"/>
        </a:accent2>
        <a:accent3>
          <a:srgbClr val="FFFFFF"/>
        </a:accent3>
        <a:accent4>
          <a:srgbClr val="000000"/>
        </a:accent4>
        <a:accent5>
          <a:srgbClr val="AAB3C3"/>
        </a:accent5>
        <a:accent6>
          <a:srgbClr val="53882C"/>
        </a:accent6>
        <a:hlink>
          <a:srgbClr val="0078AE"/>
        </a:hlink>
        <a:folHlink>
          <a:srgbClr val="C412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1087</Words>
  <Application>Microsoft Office PowerPoint</Application>
  <PresentationFormat>Widescreen</PresentationFormat>
  <Paragraphs>229</Paragraphs>
  <Slides>44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9" baseType="lpstr">
      <vt:lpstr>Aptos</vt:lpstr>
      <vt:lpstr>Arial</vt:lpstr>
      <vt:lpstr>Arial Narrow</vt:lpstr>
      <vt:lpstr>Calibri</vt:lpstr>
      <vt:lpstr>Century Gothic</vt:lpstr>
      <vt:lpstr>Franklin Gothic Book</vt:lpstr>
      <vt:lpstr>Franklin Gothic Demi Cond</vt:lpstr>
      <vt:lpstr>Franklin Gothic Medium Cond</vt:lpstr>
      <vt:lpstr>FranklinGothic URW Cond Book</vt:lpstr>
      <vt:lpstr>Joanna MT Std SemiBold</vt:lpstr>
      <vt:lpstr>Times</vt:lpstr>
      <vt:lpstr>Wingdings</vt:lpstr>
      <vt:lpstr>Wingdings 3</vt:lpstr>
      <vt:lpstr>Ion</vt:lpstr>
      <vt:lpstr>3_InFRM_RightSecondary_Layout</vt:lpstr>
      <vt:lpstr>Evaluation of Surface Velocimetry for Streamgaging</vt:lpstr>
      <vt:lpstr>Approximately 800 Traditional  USGS Streamgages now Supplemented by 80 sites  Evaluating Surface Velocity Radar Sensors</vt:lpstr>
      <vt:lpstr>PowerPoint Presentation</vt:lpstr>
      <vt:lpstr>PowerPoint Presentation</vt:lpstr>
      <vt:lpstr>PowerPoint Presentation</vt:lpstr>
      <vt:lpstr>Cross Section Surveying 08041940-Green Pond Gully at FM 365 nr Fannett, TX</vt:lpstr>
      <vt:lpstr>Cross Section Verification 08111051-Carters Ck at FM 60 nr College Station</vt:lpstr>
      <vt:lpstr>PowerPoint Presentation</vt:lpstr>
      <vt:lpstr>Typical Gage Installation</vt:lpstr>
      <vt:lpstr>PowerPoint Presentation</vt:lpstr>
      <vt:lpstr>Data Observations – Velocity</vt:lpstr>
      <vt:lpstr>Data Observations – Velocity</vt:lpstr>
      <vt:lpstr>Data Observations – Initial Velocity Wave</vt:lpstr>
      <vt:lpstr>Tidally Influenced Site</vt:lpstr>
      <vt:lpstr>Variable Backwater Effect </vt:lpstr>
      <vt:lpstr>Variable Backwater Effect - Continued </vt:lpstr>
      <vt:lpstr>PowerPoint Presentation</vt:lpstr>
      <vt:lpstr>PowerPoint Presentation</vt:lpstr>
      <vt:lpstr>Flood Intelligence in Action:</vt:lpstr>
      <vt:lpstr>InFRM</vt:lpstr>
      <vt:lpstr>Why InFRM?</vt:lpstr>
      <vt:lpstr>The Flood Decision Support Toolbox</vt:lpstr>
      <vt:lpstr>A Formula for Flood Preparedness</vt:lpstr>
      <vt:lpstr>Flood Decision Support Toolbox</vt:lpstr>
      <vt:lpstr>FDST Functionality</vt:lpstr>
      <vt:lpstr>FDST Functionality</vt:lpstr>
      <vt:lpstr>FDST Functionality</vt:lpstr>
      <vt:lpstr>FDST Functionality</vt:lpstr>
      <vt:lpstr>FDST Functionality</vt:lpstr>
      <vt:lpstr>FDST Functionality</vt:lpstr>
      <vt:lpstr>FDST Functionality</vt:lpstr>
      <vt:lpstr>FDST Functionality – Texas – TWDB Partnership</vt:lpstr>
      <vt:lpstr>FDST Functionality – Texas </vt:lpstr>
      <vt:lpstr>FDST Functionality – Texas </vt:lpstr>
      <vt:lpstr>FDST Functionality – Texas</vt:lpstr>
      <vt:lpstr>FDST Functionality – Texas </vt:lpstr>
      <vt:lpstr>FDST Functionality – Texas </vt:lpstr>
      <vt:lpstr>FDST Functionality – New Jersey </vt:lpstr>
      <vt:lpstr>FDST Functionality – New Jersey </vt:lpstr>
      <vt:lpstr>FDST Functionality – New Jersey </vt:lpstr>
      <vt:lpstr>FDST Functionality – New Jersey </vt:lpstr>
      <vt:lpstr>National Weather Service - FIMs</vt:lpstr>
      <vt:lpstr>Uncertainty in Modeling</vt:lpstr>
      <vt:lpstr>Kristine Blickenstaff, PE Jon Thomas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Surface Velocimetry for Streamgaging</dc:title>
  <dc:creator>Maidment, David R</dc:creator>
  <cp:lastModifiedBy>Maidment, David R</cp:lastModifiedBy>
  <cp:revision>1</cp:revision>
  <dcterms:created xsi:type="dcterms:W3CDTF">2026-08-26T20:57:11Z</dcterms:created>
  <dcterms:modified xsi:type="dcterms:W3CDTF">2026-08-26T20:59:44Z</dcterms:modified>
</cp:coreProperties>
</file>