
<file path=[Content_Types].xml><?xml version="1.0" encoding="utf-8"?>
<Types xmlns="http://schemas.openxmlformats.org/package/2006/content-types">
  <Default Extension="avif" ContentType="image/avif"/>
  <Default Extension="gif" ContentType="image/gif"/>
  <Default Extension="jpeg" ContentType="image/jpeg"/>
  <Default Extension="jpg" ContentType="image/jpeg"/>
  <Default Extension="mp4" ContentType="video/mp4"/>
  <Default Extension="org&amp;utm_campaign=index&amp;utm_content=original" ContentType="image/pn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6"/>
  </p:notesMasterIdLst>
  <p:sldIdLst>
    <p:sldId id="6873" r:id="rId2"/>
    <p:sldId id="6630" r:id="rId3"/>
    <p:sldId id="6638" r:id="rId4"/>
    <p:sldId id="6632" r:id="rId5"/>
    <p:sldId id="6634" r:id="rId6"/>
    <p:sldId id="6635" r:id="rId7"/>
    <p:sldId id="6636" r:id="rId8"/>
    <p:sldId id="6637" r:id="rId9"/>
    <p:sldId id="6639" r:id="rId10"/>
    <p:sldId id="6641" r:id="rId11"/>
    <p:sldId id="6642" r:id="rId12"/>
    <p:sldId id="6618" r:id="rId13"/>
    <p:sldId id="6643" r:id="rId14"/>
    <p:sldId id="6656" r:id="rId15"/>
    <p:sldId id="6644" r:id="rId16"/>
    <p:sldId id="6646" r:id="rId17"/>
    <p:sldId id="6645" r:id="rId18"/>
    <p:sldId id="6650" r:id="rId19"/>
    <p:sldId id="6652" r:id="rId20"/>
    <p:sldId id="6653" r:id="rId21"/>
    <p:sldId id="6654" r:id="rId22"/>
    <p:sldId id="6655" r:id="rId23"/>
    <p:sldId id="6647" r:id="rId24"/>
    <p:sldId id="6648" r:id="rId25"/>
    <p:sldId id="6649" r:id="rId26"/>
    <p:sldId id="6657" r:id="rId27"/>
    <p:sldId id="6658" r:id="rId28"/>
    <p:sldId id="6664" r:id="rId29"/>
    <p:sldId id="6659" r:id="rId30"/>
    <p:sldId id="6879" r:id="rId31"/>
    <p:sldId id="6660" r:id="rId32"/>
    <p:sldId id="6661" r:id="rId33"/>
    <p:sldId id="6662" r:id="rId34"/>
    <p:sldId id="6663" r:id="rId35"/>
    <p:sldId id="6874" r:id="rId36"/>
    <p:sldId id="6876" r:id="rId37"/>
    <p:sldId id="256" r:id="rId38"/>
    <p:sldId id="259" r:id="rId39"/>
    <p:sldId id="260" r:id="rId40"/>
    <p:sldId id="6875" r:id="rId41"/>
    <p:sldId id="6877" r:id="rId42"/>
    <p:sldId id="257" r:id="rId43"/>
    <p:sldId id="258" r:id="rId44"/>
    <p:sldId id="6878" r:id="rId4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82" autoAdjust="0"/>
    <p:restoredTop sz="94660"/>
  </p:normalViewPr>
  <p:slideViewPr>
    <p:cSldViewPr snapToGrid="0">
      <p:cViewPr varScale="1">
        <p:scale>
          <a:sx n="103" d="100"/>
          <a:sy n="103" d="100"/>
        </p:scale>
        <p:origin x="126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c:style val="2"/>
  <c:chart>
    <c:autoTitleDeleted val="1"/>
    <c:plotArea>
      <c:layout>
        <c:manualLayout>
          <c:layoutTarget val="inner"/>
          <c:xMode val="edge"/>
          <c:yMode val="edge"/>
          <c:x val="0.12095190333761346"/>
          <c:y val="5.3984440402990677E-2"/>
          <c:w val="0.86048165018769573"/>
          <c:h val="0.83124494761479539"/>
        </c:manualLayout>
      </c:layout>
      <c:lineChart>
        <c:grouping val="standard"/>
        <c:varyColors val="0"/>
        <c:ser>
          <c:idx val="0"/>
          <c:order val="0"/>
          <c:spPr>
            <a:ln w="25560">
              <a:solidFill>
                <a:srgbClr val="1B5E96"/>
              </a:solidFill>
              <a:round/>
            </a:ln>
          </c:spPr>
          <c:marker>
            <c:symbol val="circle"/>
            <c:size val="5"/>
            <c:spPr>
              <a:solidFill>
                <a:srgbClr val="1B5E96"/>
              </a:solidFill>
              <a:ln>
                <a:solidFill>
                  <a:srgbClr val="1B5E96"/>
                </a:solidFill>
              </a:ln>
            </c:spPr>
          </c:marker>
          <c:dLbls>
            <c:dLbl>
              <c:idx val="0"/>
              <c:layout>
                <c:manualLayout>
                  <c:x val="4.7259833394468098E-2"/>
                  <c:y val="6.8206749227793656E-3"/>
                </c:manualLayout>
              </c:layout>
              <c:tx>
                <c:rich>
                  <a:bodyPr/>
                  <a:lstStyle/>
                  <a:p>
                    <a:fld id="{46F4DB36-4BB1-49EA-8B60-841F14344F8A}" type="CELLRANGE">
                      <a:rPr lang="en-US" smtClean="0"/>
                      <a:pPr/>
                      <a:t>[CELLRANGE]</a:t>
                    </a:fld>
                    <a:br>
                      <a:rPr lang="en-US" dirty="0"/>
                    </a:br>
                    <a:r>
                      <a:rPr lang="en-US" dirty="0"/>
                      <a:t>(60 Days)</a:t>
                    </a:r>
                  </a:p>
                </c:rich>
              </c:tx>
              <c:showLegendKey val="0"/>
              <c:showVal val="1"/>
              <c:showCatName val="0"/>
              <c:showSerName val="0"/>
              <c:showPercent val="0"/>
              <c:showBubbleSize val="1"/>
              <c:separator> </c:separator>
              <c:extLst>
                <c:ext xmlns:c15="http://schemas.microsoft.com/office/drawing/2012/chart" uri="{CE6537A1-D6FC-4f65-9D91-7224C49458BB}">
                  <c15:dlblFieldTable/>
                  <c15:showDataLabelsRange val="1"/>
                </c:ext>
                <c:ext xmlns:c16="http://schemas.microsoft.com/office/drawing/2014/chart" uri="{C3380CC4-5D6E-409C-BE32-E72D297353CC}">
                  <c16:uniqueId val="{00000002-8B7C-4E22-B943-4ADF5133C356}"/>
                </c:ext>
              </c:extLst>
            </c:dLbl>
            <c:dLbl>
              <c:idx val="1"/>
              <c:layout>
                <c:manualLayout>
                  <c:x val="1.1814958348617025E-2"/>
                  <c:y val="-6.3626194393926278E-2"/>
                </c:manualLayout>
              </c:layout>
              <c:tx>
                <c:rich>
                  <a:bodyPr/>
                  <a:lstStyle/>
                  <a:p>
                    <a:fld id="{8F58F241-87C4-46C3-9F9E-1C3BD19D98F4}" type="CELLRANGE">
                      <a:rPr lang="en-US" smtClean="0"/>
                      <a:pPr/>
                      <a:t>[CELLRANGE]</a:t>
                    </a:fld>
                    <a:br>
                      <a:rPr lang="en-US" dirty="0"/>
                    </a:br>
                    <a:r>
                      <a:rPr lang="en-US" dirty="0"/>
                      <a:t>(~2.5 Days)</a:t>
                    </a:r>
                  </a:p>
                </c:rich>
              </c:tx>
              <c:showLegendKey val="0"/>
              <c:showVal val="1"/>
              <c:showCatName val="0"/>
              <c:showSerName val="0"/>
              <c:showPercent val="0"/>
              <c:showBubbleSize val="1"/>
              <c:separator> </c:separator>
              <c:extLst>
                <c:ext xmlns:c15="http://schemas.microsoft.com/office/drawing/2012/chart" uri="{CE6537A1-D6FC-4f65-9D91-7224C49458BB}">
                  <c15:dlblFieldTable/>
                  <c15:showDataLabelsRange val="1"/>
                </c:ext>
                <c:ext xmlns:c16="http://schemas.microsoft.com/office/drawing/2014/chart" uri="{C3380CC4-5D6E-409C-BE32-E72D297353CC}">
                  <c16:uniqueId val="{00000001-8B7C-4E22-B943-4ADF5133C356}"/>
                </c:ext>
              </c:extLst>
            </c:dLbl>
            <c:dLbl>
              <c:idx val="2"/>
              <c:layout>
                <c:manualLayout>
                  <c:x val="5.0635535779787249E-3"/>
                  <c:y val="-6.4478508126208825E-2"/>
                </c:manualLayout>
              </c:layout>
              <c:tx>
                <c:rich>
                  <a:bodyPr/>
                  <a:lstStyle/>
                  <a:p>
                    <a:fld id="{BF7018AF-D91B-4FB8-A10B-AEACEE6439B9}" type="CELLRANGE">
                      <a:rPr lang="en-US" smtClean="0"/>
                      <a:pPr/>
                      <a:t>[CELLRANGE]</a:t>
                    </a:fld>
                    <a:br>
                      <a:rPr lang="en-US" dirty="0"/>
                    </a:br>
                    <a:r>
                      <a:rPr lang="en-US" dirty="0"/>
                      <a:t>(~0.5 Days)</a:t>
                    </a:r>
                  </a:p>
                </c:rich>
              </c:tx>
              <c:showLegendKey val="0"/>
              <c:showVal val="1"/>
              <c:showCatName val="0"/>
              <c:showSerName val="0"/>
              <c:showPercent val="0"/>
              <c:showBubbleSize val="1"/>
              <c:separator> </c:separator>
              <c:extLst>
                <c:ext xmlns:c15="http://schemas.microsoft.com/office/drawing/2012/chart" uri="{CE6537A1-D6FC-4f65-9D91-7224C49458BB}">
                  <c15:dlblFieldTable/>
                  <c15:showDataLabelsRange val="1"/>
                </c:ext>
                <c:ext xmlns:c16="http://schemas.microsoft.com/office/drawing/2014/chart" uri="{C3380CC4-5D6E-409C-BE32-E72D297353CC}">
                  <c16:uniqueId val="{00000000-8B7C-4E22-B943-4ADF5133C356}"/>
                </c:ext>
              </c:extLst>
            </c:dLbl>
            <c:dLbl>
              <c:idx val="3"/>
              <c:layout>
                <c:manualLayout>
                  <c:x val="-0.15528230972468091"/>
                  <c:y val="4.1244479085476661E-2"/>
                </c:manualLayout>
              </c:layout>
              <c:tx>
                <c:rich>
                  <a:bodyPr/>
                  <a:lstStyle/>
                  <a:p>
                    <a:r>
                      <a:rPr lang="en-US" dirty="0"/>
                      <a:t>HPC-Based</a:t>
                    </a:r>
                    <a:r>
                      <a:rPr lang="en-US" baseline="0" dirty="0"/>
                      <a:t> Rust Mapping </a:t>
                    </a:r>
                    <a:br>
                      <a:rPr lang="en-US" baseline="0" dirty="0"/>
                    </a:br>
                    <a:r>
                      <a:rPr lang="en-US" baseline="0" dirty="0"/>
                      <a:t>(~1 Hour)</a:t>
                    </a:r>
                    <a:endParaRPr lang="en-US" dirty="0"/>
                  </a:p>
                </c:rich>
              </c:tx>
              <c:showLegendKey val="0"/>
              <c:showVal val="1"/>
              <c:showCatName val="0"/>
              <c:showSerName val="0"/>
              <c:showPercent val="0"/>
              <c:showBubbleSize val="1"/>
              <c:separator> </c:separator>
              <c:extLst>
                <c:ext xmlns:c15="http://schemas.microsoft.com/office/drawing/2012/chart" uri="{CE6537A1-D6FC-4f65-9D91-7224C49458BB}">
                  <c15:showDataLabelsRange val="1"/>
                </c:ext>
                <c:ext xmlns:c16="http://schemas.microsoft.com/office/drawing/2014/chart" uri="{C3380CC4-5D6E-409C-BE32-E72D297353CC}">
                  <c16:uniqueId val="{00000003-8B7C-4E22-B943-4ADF5133C356}"/>
                </c:ext>
              </c:extLst>
            </c:dLbl>
            <c:spPr>
              <a:noFill/>
              <a:ln>
                <a:noFill/>
              </a:ln>
              <a:effectLst/>
            </c:spPr>
            <c:txPr>
              <a:bodyPr wrap="none"/>
              <a:lstStyle/>
              <a:p>
                <a:pPr>
                  <a:defRPr sz="1000" b="0" u="none" strike="noStrike">
                    <a:solidFill>
                      <a:srgbClr val="000000"/>
                    </a:solidFill>
                    <a:uFillTx/>
                    <a:latin typeface="Aptos"/>
                  </a:defRPr>
                </a:pPr>
                <a:endParaRPr lang="en-US"/>
              </a:p>
            </c:txPr>
            <c:showLegendKey val="0"/>
            <c:showVal val="1"/>
            <c:showCatName val="0"/>
            <c:showSerName val="0"/>
            <c:showPercent val="0"/>
            <c:showBubbleSize val="1"/>
            <c:separator> </c:separator>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1"/>
                <c15:leaderLines>
                  <c:spPr>
                    <a:ln w="25560">
                      <a:noFill/>
                    </a:ln>
                  </c:spPr>
                </c15:leaderLines>
              </c:ext>
            </c:extLst>
          </c:dLbls>
          <c:cat>
            <c:strRef>
              <c:f>'Chart Data'!$A$2:$A$5</c:f>
              <c:strCache>
                <c:ptCount val="4"/>
                <c:pt idx="0">
                  <c:v>RASMapper Exports</c:v>
                </c:pt>
                <c:pt idx="1">
                  <c:v>Initial Rust Mapping</c:v>
                </c:pt>
                <c:pt idx="2">
                  <c:v>Optimized Rust Mapping</c:v>
                </c:pt>
                <c:pt idx="3">
                  <c:v>HPC Parallelized </c:v>
                </c:pt>
              </c:strCache>
            </c:strRef>
          </c:cat>
          <c:val>
            <c:numRef>
              <c:f>'Chart Data'!$B$2:$B$5</c:f>
              <c:numCache>
                <c:formatCode>General</c:formatCode>
                <c:ptCount val="4"/>
                <c:pt idx="0">
                  <c:v>50</c:v>
                </c:pt>
                <c:pt idx="1">
                  <c:v>2.36</c:v>
                </c:pt>
                <c:pt idx="2">
                  <c:v>0.48</c:v>
                </c:pt>
                <c:pt idx="3">
                  <c:v>0.05</c:v>
                </c:pt>
              </c:numCache>
            </c:numRef>
          </c:val>
          <c:smooth val="0"/>
          <c:extLst>
            <c:ext xmlns:c15="http://schemas.microsoft.com/office/drawing/2012/chart" uri="{02D57815-91ED-43cb-92C2-25804820EDAC}">
              <c15:datalabelsRange>
                <c15:f>'Chart Data'!$A$2:$A$4</c15:f>
                <c15:dlblRangeCache>
                  <c:ptCount val="3"/>
                  <c:pt idx="0">
                    <c:v>RASMapper Exports</c:v>
                  </c:pt>
                  <c:pt idx="1">
                    <c:v>Initial Rust Mapping</c:v>
                  </c:pt>
                  <c:pt idx="2">
                    <c:v>Optimized Rust Mapping</c:v>
                  </c:pt>
                </c15:dlblRangeCache>
              </c15:datalabelsRange>
            </c:ext>
            <c:ext xmlns:c16="http://schemas.microsoft.com/office/drawing/2014/chart" uri="{C3380CC4-5D6E-409C-BE32-E72D297353CC}">
              <c16:uniqueId val="{00000000-1270-47DD-AF9A-B8C058290A0F}"/>
            </c:ext>
          </c:extLst>
        </c:ser>
        <c:dLbls>
          <c:showLegendKey val="0"/>
          <c:showVal val="0"/>
          <c:showCatName val="0"/>
          <c:showSerName val="0"/>
          <c:showPercent val="0"/>
          <c:showBubbleSize val="0"/>
        </c:dLbls>
        <c:hiLowLines>
          <c:spPr>
            <a:ln w="0">
              <a:noFill/>
            </a:ln>
          </c:spPr>
        </c:hiLowLines>
        <c:marker val="1"/>
        <c:smooth val="0"/>
        <c:axId val="82879706"/>
        <c:axId val="81439774"/>
      </c:lineChart>
      <c:catAx>
        <c:axId val="82879706"/>
        <c:scaling>
          <c:orientation val="minMax"/>
        </c:scaling>
        <c:delete val="1"/>
        <c:axPos val="b"/>
        <c:numFmt formatCode="General" sourceLinked="0"/>
        <c:majorTickMark val="none"/>
        <c:minorTickMark val="none"/>
        <c:tickLblPos val="nextTo"/>
        <c:crossAx val="81439774"/>
        <c:crossesAt val="1.0000000000000002E-2"/>
        <c:auto val="1"/>
        <c:lblAlgn val="ctr"/>
        <c:lblOffset val="100"/>
        <c:noMultiLvlLbl val="0"/>
      </c:catAx>
      <c:valAx>
        <c:axId val="81439774"/>
        <c:scaling>
          <c:logBase val="10"/>
          <c:orientation val="minMax"/>
        </c:scaling>
        <c:delete val="0"/>
        <c:axPos val="l"/>
        <c:majorGridlines>
          <c:spPr>
            <a:ln w="4680">
              <a:solidFill>
                <a:srgbClr val="CCD5DA"/>
              </a:solidFill>
              <a:round/>
            </a:ln>
          </c:spPr>
        </c:majorGridlines>
        <c:title>
          <c:tx>
            <c:rich>
              <a:bodyPr rot="-5400000"/>
              <a:lstStyle/>
              <a:p>
                <a:pPr>
                  <a:defRPr sz="1300" b="0" u="none" strike="noStrike">
                    <a:solidFill>
                      <a:srgbClr val="000000"/>
                    </a:solidFill>
                    <a:uFillTx/>
                    <a:latin typeface="Aptos"/>
                  </a:defRPr>
                </a:pPr>
                <a:r>
                  <a:rPr lang="en-US" sz="1350" b="1" u="none" strike="noStrike" dirty="0">
                    <a:solidFill>
                      <a:srgbClr val="000000"/>
                    </a:solidFill>
                    <a:uFillTx/>
                    <a:latin typeface="Aptos"/>
                  </a:rPr>
                  <a:t>Days per 2D</a:t>
                </a:r>
                <a:r>
                  <a:rPr lang="en-US" sz="1350" b="1" u="none" strike="noStrike" baseline="0" dirty="0">
                    <a:solidFill>
                      <a:srgbClr val="000000"/>
                    </a:solidFill>
                    <a:uFillTx/>
                    <a:latin typeface="Aptos"/>
                  </a:rPr>
                  <a:t> Model</a:t>
                </a:r>
                <a:endParaRPr lang="en-US" sz="1350" b="1" u="none" strike="noStrike" dirty="0">
                  <a:solidFill>
                    <a:srgbClr val="000000"/>
                  </a:solidFill>
                  <a:uFillTx/>
                  <a:latin typeface="Aptos"/>
                </a:endParaRPr>
              </a:p>
            </c:rich>
          </c:tx>
          <c:layout>
            <c:manualLayout>
              <c:xMode val="edge"/>
              <c:yMode val="edge"/>
              <c:x val="1.2460761304033041E-2"/>
              <c:y val="0.21613007227856415"/>
            </c:manualLayout>
          </c:layout>
          <c:overlay val="0"/>
          <c:spPr>
            <a:noFill/>
            <a:ln w="0">
              <a:noFill/>
            </a:ln>
          </c:spPr>
        </c:title>
        <c:numFmt formatCode="General" sourceLinked="0"/>
        <c:majorTickMark val="none"/>
        <c:minorTickMark val="none"/>
        <c:tickLblPos val="nextTo"/>
        <c:spPr>
          <a:ln w="4680">
            <a:solidFill>
              <a:srgbClr val="525252"/>
            </a:solidFill>
            <a:round/>
          </a:ln>
        </c:spPr>
        <c:txPr>
          <a:bodyPr/>
          <a:lstStyle/>
          <a:p>
            <a:pPr>
              <a:defRPr sz="1275" b="0" u="none" strike="noStrike">
                <a:solidFill>
                  <a:srgbClr val="666666"/>
                </a:solidFill>
                <a:uFillTx/>
                <a:latin typeface="Aptos"/>
              </a:defRPr>
            </a:pPr>
            <a:endParaRPr lang="en-US"/>
          </a:p>
        </c:txPr>
        <c:crossAx val="82879706"/>
        <c:crosses val="autoZero"/>
        <c:crossBetween val="between"/>
      </c:valAx>
      <c:spPr>
        <a:solidFill>
          <a:srgbClr val="F2F2F2"/>
        </a:solidFill>
        <a:ln w="0">
          <a:noFill/>
        </a:ln>
      </c:spPr>
    </c:plotArea>
    <c:plotVisOnly val="1"/>
    <c:dispBlanksAs val="zero"/>
    <c:showDLblsOverMax val="1"/>
  </c:chart>
  <c:spPr>
    <a:solidFill>
      <a:srgbClr val="F2F2F2"/>
    </a:solidFill>
    <a:ln w="0">
      <a:noFill/>
    </a:ln>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76D59FB-9D33-4FED-BFBF-D852DDF15617}" type="datetimeFigureOut">
              <a:rPr lang="en-US" smtClean="0"/>
              <a:t>11/6/2026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D9BE43DB-C796-4EAF-BF2D-D7DE664292E2}" type="slidenum">
              <a:rPr lang="en-US" smtClean="0"/>
              <a:t>‹#›</a:t>
            </a:fld>
            <a:endParaRPr lang="en-US"/>
          </a:p>
        </p:txBody>
      </p:sp>
    </p:spTree>
    <p:extLst>
      <p:ext uri="{BB962C8B-B14F-4D97-AF65-F5344CB8AC3E}">
        <p14:creationId xmlns:p14="http://schemas.microsoft.com/office/powerpoint/2010/main" val="2308740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33695-03F7-DF61-9101-19325E4CEDC7}"/>
            </a:ext>
          </a:extLst>
        </p:cNvPr>
        <p:cNvGrpSpPr/>
        <p:nvPr/>
      </p:nvGrpSpPr>
      <p:grpSpPr>
        <a:xfrm>
          <a:off x="0" y="0"/>
          <a:ext cx="0" cy="0"/>
          <a:chOff x="0" y="0"/>
          <a:chExt cx="0" cy="0"/>
        </a:xfrm>
      </p:grpSpPr>
      <p:sp>
        <p:nvSpPr>
          <p:cNvPr id="88" name="PlaceHolder 1">
            <a:extLst>
              <a:ext uri="{FF2B5EF4-FFF2-40B4-BE49-F238E27FC236}">
                <a16:creationId xmlns:a16="http://schemas.microsoft.com/office/drawing/2014/main" id="{AAEA7763-74E2-9D6F-5CCF-274120CAE082}"/>
              </a:ext>
            </a:extLst>
          </p:cNvPr>
          <p:cNvSpPr>
            <a:spLocks noGrp="1" noRot="1" noChangeAspect="1"/>
          </p:cNvSpPr>
          <p:nvPr>
            <p:ph type="sldImg"/>
          </p:nvPr>
        </p:nvSpPr>
        <p:spPr>
          <a:xfrm>
            <a:off x="0" y="0"/>
            <a:ext cx="0" cy="0"/>
          </a:xfrm>
          <a:prstGeom prst="rect">
            <a:avLst/>
          </a:prstGeom>
          <a:ln w="0">
            <a:noFill/>
          </a:ln>
        </p:spPr>
      </p:sp>
      <p:sp>
        <p:nvSpPr>
          <p:cNvPr id="89" name="PlaceHolder 2">
            <a:extLst>
              <a:ext uri="{FF2B5EF4-FFF2-40B4-BE49-F238E27FC236}">
                <a16:creationId xmlns:a16="http://schemas.microsoft.com/office/drawing/2014/main" id="{C2AC24A8-6DC0-6FB0-1076-6BA2C698EF82}"/>
              </a:ext>
            </a:extLst>
          </p:cNvPr>
          <p:cNvSpPr>
            <a:spLocks noGrp="1"/>
          </p:cNvSpPr>
          <p:nvPr>
            <p:ph type="body"/>
          </p:nvPr>
        </p:nvSpPr>
        <p:spPr>
          <a:xfrm>
            <a:off x="0" y="0"/>
            <a:ext cx="0" cy="0"/>
          </a:xfrm>
          <a:prstGeom prst="rect">
            <a:avLst/>
          </a:prstGeom>
          <a:noFill/>
          <a:ln w="0">
            <a:noFill/>
          </a:ln>
        </p:spPr>
        <p:txBody>
          <a:bodyPr lIns="90000" tIns="-45000" rIns="90000" bIns="-45000" anchor="t">
            <a:noAutofit/>
          </a:bodyPr>
          <a:lstStyle/>
          <a:p>
            <a:pPr indent="0" algn="l">
              <a:lnSpc>
                <a:spcPct val="100000"/>
              </a:lnSpc>
              <a:buNone/>
            </a:pPr>
            <a:r>
              <a:rPr lang="en-US" sz="2000" b="0" u="none" strike="noStrike">
                <a:solidFill>
                  <a:srgbClr val="000000"/>
                </a:solidFill>
                <a:effectLst/>
                <a:uFillTx/>
                <a:latin typeface="Arial"/>
              </a:rPr>
              <a:t>Source: feature_dev_notes/2026-11-02-gen3-to-gen4-mapping-performance.md and research performance source ledger. Timings in seconds, median/largest measured example reaches:1357/2957,1028/1552,407/552,238/337,211/307. Ratios calculated from unrounded first/final displayed measurements:6.423 and9.635. This is measured pipeline evolution across versions, not an isolated language-only benchmark. Both final pair and ownership-cache jobs request4CPUs/16GiB. Final retained-window stage walls211.269934/306.935038s, wrappers221.190/317.095s. Source receipt specifies factor2 mean terrain, changing pixel lattice relative to native terrain. Do not imply full native RASMapper parity for the new extreme-duration runs. First-stage memory request32GiB differs from prose48GiB, so no memory-reduction claim is made. Staging old benchmark44,437,393,925byte HDF cost471.455s copy+38.944s hash, terrain874,313,742byte copy9.267s+0.536s hash, excluded from per-reach times. New event HDF sizes are around95GB and are a different source. Node-local reuse is an end-to-end optimization, not included in the chart. Parent topology remains complete internally; retained windows constrain output work, not hydraulic connectivity. Grouped maxima map each time before reduction. Native rectangles/arrows reproduce the adapted Mermaid logic and remain editable. Mermaid source retained separately. Whole-parent44+min/frame, derived50day serial full-event projection,133reach~9h serial and1–2hcluster projections,250reaches/node-hour and5000/h20node projections are different scopes/conditions, estimates, not measured apples-to-apples Rust speedups. No world-ranking claim.</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These research results do not establish flood frequency or final H&amp;H engineering approval. No head-to-head steady-state accuracy comparison was run. Source models remain unchanged. Machine-readable evidence and source/version manifests accompany the presentation.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Detailed measuredsourceledger: # Performance and staging evidence for the TWDB revision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This package verifies retained benchmark receipts. It performs no new benchmark or hydraulic run. It leaves the shared implementation, source models and production jobs untouched.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Slide-ready findings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Two example UPGU1 reaches each mapped all 1,621 saved p02 samples. Stage wall time evolved from 1,357 to 211 seconds for the near-median-area example and from 2,957 to 307 seconds for the largest-area example. These are measured retained single trials. The first-to-final ratios are 6.423 and 9.635, reasonably displayed as **6.4× and 9.6×**.</a:t>
            </a:r>
          </a:p>
          <a:p>
            <a:pPr indent="0" algn="l">
              <a:lnSpc>
                <a:spcPct val="100000"/>
              </a:lnSpc>
              <a:buNone/>
            </a:pPr>
            <a:r>
              <a:rPr lang="en-US" sz="2000" b="0" u="none" strike="noStrike">
                <a:solidFill>
                  <a:srgbClr val="000000"/>
                </a:solidFill>
                <a:effectLst/>
                <a:uFillTx/>
                <a:latin typeface="Arial"/>
              </a:rPr>
              <a:t>- The sequence combines Rust raster postprocessing, a factor-two mapping terrain, grouped maxima, reduced ownership exports and retained window handles. It is **pipeline evolution across different retained variants**, not a controlled estimate of the Rust language's speedup alone.</a:t>
            </a:r>
          </a:p>
          <a:p>
            <a:pPr indent="0" algn="l">
              <a:lnSpc>
                <a:spcPct val="100000"/>
              </a:lnSpc>
              <a:buNone/>
            </a:pPr>
            <a:r>
              <a:rPr lang="en-US" sz="2000" b="0" u="none" strike="noStrike">
                <a:solidFill>
                  <a:srgbClr val="000000"/>
                </a:solidFill>
                <a:effectLst/>
                <a:uFillTx/>
                <a:latin typeface="Arial"/>
              </a:rPr>
              <a:t>- Receipts correct the narrative note: the measured factor-two terrain used **valid-cell block mean**, not nearest-neighbor subsampling. It has one quarter of the raster pixels and changes the terrain lattice/values. Production nearest terrain is a different input. Do not describe the benchmark as native-resolution parity or evidence for the new 1000YR/UCI sources.</a:t>
            </a:r>
          </a:p>
          <a:p>
            <a:pPr indent="0" algn="l">
              <a:lnSpc>
                <a:spcPct val="100000"/>
              </a:lnSpc>
              <a:buNone/>
            </a:pPr>
            <a:r>
              <a:rPr lang="en-US" sz="2000" b="0" u="none" strike="noStrike">
                <a:solidFill>
                  <a:srgbClr val="000000"/>
                </a:solidFill>
                <a:effectLst/>
                <a:uFillTx/>
                <a:latin typeface="Arial"/>
              </a:rPr>
              <a:t>- Same-input grouped-versus-independent-per-frame software comparisons passed for all 1,621 samples, 37/43 occupied bands and both reaches. Every band had identical masks and wet Float32 bits, and the packed stacks were byte-identical. This is software parity under the benchmark's declared inputs. Hydraulic qualification remains `untested`.</a:t>
            </a:r>
          </a:p>
          <a:p>
            <a:pPr indent="0" algn="l">
              <a:lnSpc>
                <a:spcPct val="100000"/>
              </a:lnSpc>
              <a:buNone/>
            </a:pPr>
            <a:r>
              <a:rPr lang="en-US" sz="2000" b="0" u="none" strike="noStrike">
                <a:solidFill>
                  <a:srgbClr val="000000"/>
                </a:solidFill>
                <a:effectLst/>
                <a:uFillTx/>
                <a:latin typeface="Arial"/>
              </a:rPr>
              <a:t>- Job 52556 requested **4 CPUs and 16 GiB**, with four native threads. Its mapper `max_memory_mib=12000` is an admission limit, not allocation size or measured RSS. Sampled process-tree RSS peaks were 5.13/6.51 GiB. The old first-Rust measurement's sbatch requested 32 GiB, while the following terrio benchmark requested 48 GiB. The narrative's simple 48-to-12 GiB memory-improvement claim should be omitted.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End-to-end staging</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measured job 52542 staging record binds a 44,437,393,925-byte p02 HDF and an 874,313,742-byte mapping terrain. HDF copy took 471.455 seconds and hashing 38.944 seconds. Terrain copy took 9.267 seconds and hashing 0.536 seconds. The packet explicitly excludes staging from per-reach measurements. Copy and hashing therefore total about 520.2 seconds before measured reach stages, and copying alone totals about 480.7 seconds. Reusing the staged immutable inputs is consequential. These figures do not describe the new approximately 95 GB Atlas 14 result files.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`staging.mmd` adapts the source note's once-per-node cache diagram. It shows immutable input reuse, full-parent hydraulic topology retained for preparation, reach-window rendering for every selected saved time, grouped Rust maxima/terrio and strict reach output with receipts. `staging-native-layout.json` supplies plain node and edge data for a native editable PowerPoint reconstruction. The rendered SVG/PNG are reference graphics. The Mermaid SVG is vector, but its boxes/text are not automatically independent editable PowerPoint objects.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Timing conditions and uncertainty</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`benchmark.csv` contains exact stage timing values and source IDs. `benchmark-evidence.json` holds per-metric conditions, corrections, source paths, file sizes and SHA256 hashes. Original small source receipts are copied under `evidence/`. No model HDF has been opened or rehashed.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first pipeline used earlier r21 inputs and a 160 MB dense packing budget. Subsequent r24 station-fixed requests differ. The factor-two/grouped/retained examples use a 320 MB dense budget, as documented in the retained benchmark handover, and factor-two mean terrain. Output coarsening/packing is separate from mapping-terrain resolution. Timing samples were not a controlled cold-cache randomized benchmark and no confidence interval is available. The independent per-frame references also vary materially between allocations: job 52542 stage times were 407.040/551.524 seconds, while job 52556 references were 408.051/about774.15 seconds. Do not assign every cross-allocation timing difference to one implementation change.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chart's word “near-median” describes the selected example reach's area, not the median timing of 133 measured reaches. Largest means largest-area selected reach. No corpus-wide timing distribution has been measured in this package.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Estimates kept separate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narrative note says Gen3 whole-parent RAS Mapper under Wine took 44+ minutes per frame and about250 GB. No underlying Gen3 timing receipt was located in this bounded review. At that stated rate, 1,621 frames would require at least1,188.7 serial hours, or49.53 days. That whole-event run was never measured. It is a derived feasibility illustration.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At an illustrative4 minutes per reach, 133 independent reach catalogs would take8.87 serial hours before staging and orchestration. The source-note1–2 hours on the CLB cluster,250 reaches per TACC node-hour and5,000 reaches/hour on20 nodes are extrapolations. The source note's approximately130× whole-workflow improvement compares different spatial scopes and includes an estimated full run. Do not use it as a measured apples-to-apples Rust speedup. Do not multiply it by the1,621/9 temporal-coverage ratio.</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Suggested slide 8 content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Title: **Staging and Rust Performance**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Diagram: **Stage once per node. Reuse full-parent preparation. Reduce all selected maps in Rust.**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Chart: five steps from `benchmark.csv`, two reach series. Main callout: **211 seconds for all1,621 saved times in the near-median example**. Optional second callout: **6.4× /9.6× measured pipeline improvement**.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Visible qualification: **Two retained example reaches,4 CPUs. Evolution includes2× mean terrain and input/packing changes. Staging excluded.**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Speaker notes should identify jobs52453,52496,52498,52542 and52556 and this package's evidence ledger. Leave the memory reduction and130× universal speedup off the slide.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Suggested slide 9 content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Title: **Rethinking Limitations from First Principles**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1. Compatible unsteady HEC-RAS results already contain mesh, flow, water level and the history of the event.</a:t>
            </a:r>
          </a:p>
          <a:p>
            <a:pPr indent="0" algn="l">
              <a:lnSpc>
                <a:spcPct val="100000"/>
              </a:lnSpc>
              <a:buNone/>
            </a:pPr>
            <a:r>
              <a:rPr lang="en-US" sz="2000" b="0" u="none" strike="noStrike">
                <a:solidFill>
                  <a:srgbClr val="000000"/>
                </a:solidFill>
                <a:effectLst/>
                <a:uFillTx/>
                <a:latin typeface="Arial"/>
              </a:rPr>
              <a:t>2. CLB's native data access, staged inputs, reach-window mapping and grouped Rust processing make that hydraulic information practical to extract at catalog scale.</a:t>
            </a:r>
          </a:p>
          <a:p>
            <a:pPr indent="0" algn="l">
              <a:lnSpc>
                <a:spcPct val="100000"/>
              </a:lnSpc>
              <a:buNone/>
            </a:pPr>
            <a:r>
              <a:rPr lang="en-US" sz="2000" b="0" u="none" strike="noStrike">
                <a:solidFill>
                  <a:srgbClr val="000000"/>
                </a:solidFill>
                <a:effectLst/>
                <a:uFillTx/>
                <a:latin typeface="Arial"/>
              </a:rPr>
              <a:t>3. Each saved state can contribute to selected-condition maps. Multiple durations can retain stage and spatial differences that a single-valued steady rating omits.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Visible qualification: **Source compatibility, temporal resolution and engineering review still govern use. No head-to-head steady-model accuracy test was run.**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new duration analysis must supply the observed physical numbers. This benchmark package establishes processing feasibility only. Historical/SST/FFRD ensembles are broader compatible input possibilities, not modeled ensembles demonstrated by these Atlas14 design runs.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Source protection and QA</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All new files reside in the exclusive scratch performance folder and the matching ignored durable research folder. The source performance note and all small benchmark receipts were read-only. No source-model mutation, timer change, job cancel/requeue, public commit, upload, email or publication occurred. Spatial-review view is inapplicable to this nonspatial benchmark review. The geometry and hydraulic review are owned by the engineering-analysis worker.</a:t>
            </a:r>
          </a:p>
          <a:p>
            <a:pPr indent="0" algn="l">
              <a:lnSpc>
                <a:spcPct val="100000"/>
              </a:lnSpc>
              <a:buNone/>
            </a:pPr>
            <a:endParaRPr lang="en-US" sz="2000" b="0" u="none" strike="noStrike">
              <a:solidFill>
                <a:srgbClr val="000000"/>
              </a:solidFill>
              <a:effectLst/>
              <a:uFillTx/>
              <a:latin typeface="Arial"/>
            </a:endParaRPr>
          </a:p>
        </p:txBody>
      </p:sp>
      <p:sp>
        <p:nvSpPr>
          <p:cNvPr id="90" name="PlaceHolder 3">
            <a:extLst>
              <a:ext uri="{FF2B5EF4-FFF2-40B4-BE49-F238E27FC236}">
                <a16:creationId xmlns:a16="http://schemas.microsoft.com/office/drawing/2014/main" id="{5D071C02-087F-EFAE-FF87-ABCE8D62D9D5}"/>
              </a:ext>
            </a:extLst>
          </p:cNvPr>
          <p:cNvSpPr>
            <a:spLocks noGrp="1"/>
          </p:cNvSpPr>
          <p:nvPr>
            <p:ph type="sldNum" idx="8"/>
          </p:nvPr>
        </p:nvSpPr>
        <p:spPr>
          <a:xfrm>
            <a:off x="0" y="0"/>
            <a:ext cx="0" cy="0"/>
          </a:xfrm>
          <a:prstGeom prst="rect">
            <a:avLst/>
          </a:prstGeom>
          <a:noFill/>
          <a:ln w="0">
            <a:noFill/>
          </a:ln>
        </p:spPr>
        <p:txBody>
          <a:bodyPr lIns="90000" tIns="-45000" rIns="90000" bIns="-45000" anchor="t">
            <a:noAutofit/>
          </a:bodyPr>
          <a:lstStyle/>
          <a:p>
            <a:pPr indent="0" algn="l">
              <a:buNone/>
            </a:pPr>
            <a:endParaRPr lang="en-US" sz="1800" b="0" u="none" strike="noStrike">
              <a:solidFill>
                <a:srgbClr val="000000"/>
              </a:solidFill>
              <a:effectLst/>
              <a:uFillTx/>
              <a:latin typeface="Times New Roman"/>
            </a:endParaRPr>
          </a:p>
        </p:txBody>
      </p:sp>
    </p:spTree>
    <p:extLst>
      <p:ext uri="{BB962C8B-B14F-4D97-AF65-F5344CB8AC3E}">
        <p14:creationId xmlns:p14="http://schemas.microsoft.com/office/powerpoint/2010/main" val="3393132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PlaceHolder 1"/>
          <p:cNvSpPr>
            <a:spLocks noGrp="1" noRot="1" noChangeAspect="1"/>
          </p:cNvSpPr>
          <p:nvPr>
            <p:ph type="sldImg"/>
          </p:nvPr>
        </p:nvSpPr>
        <p:spPr>
          <a:xfrm>
            <a:off x="0" y="0"/>
            <a:ext cx="0" cy="0"/>
          </a:xfrm>
          <a:prstGeom prst="rect">
            <a:avLst/>
          </a:prstGeom>
          <a:ln w="0">
            <a:noFill/>
          </a:ln>
        </p:spPr>
      </p:sp>
      <p:sp>
        <p:nvSpPr>
          <p:cNvPr id="77" name="PlaceHolder 2"/>
          <p:cNvSpPr>
            <a:spLocks noGrp="1"/>
          </p:cNvSpPr>
          <p:nvPr>
            <p:ph type="body"/>
          </p:nvPr>
        </p:nvSpPr>
        <p:spPr>
          <a:xfrm>
            <a:off x="0" y="0"/>
            <a:ext cx="0" cy="0"/>
          </a:xfrm>
          <a:prstGeom prst="rect">
            <a:avLst/>
          </a:prstGeom>
          <a:noFill/>
          <a:ln w="0">
            <a:noFill/>
          </a:ln>
        </p:spPr>
        <p:txBody>
          <a:bodyPr lIns="90000" tIns="-45000" rIns="90000" bIns="-45000" anchor="t">
            <a:noAutofit/>
          </a:bodyPr>
          <a:lstStyle/>
          <a:p>
            <a:pPr indent="0" algn="l">
              <a:buNone/>
            </a:pPr>
            <a:r>
              <a:rPr lang="en-US" sz="2000" b="0" u="none" strike="noStrike">
                <a:solidFill>
                  <a:srgbClr val="000000"/>
                </a:solidFill>
                <a:effectLst/>
                <a:uFillTx/>
                <a:latin typeface="Arial"/>
              </a:rPr>
              <a:t>Compatible-source logic: qualify native signed FaceFlow, physical-cell WSE, saved cadence, mesh, terrain, CRS/units/datum and provenance. Reuse existing results only when adequate. The practical source interval target is5minutes or less where hydrograph dynamics require it; these sources have independentlyverified2minute axes. Map each selected original source state through the supported Rust sloping mapper, THEN reduce per-pixel maxima for declared conditions. A bin composite may have different winning source times at different pixels, so it is not one instantaneous state. Conflation supplies reach limits and fixed reference locations. Historical/SST ensembles were not simulated here. Case UPGU1 / wb-2417227. Selected reference is the same physical S2 for EVERY overlaid event and video bin. S2 is at50%terrain-route chainage,8625.6386ft from either end of3.267287mile target. It is less spatially representative of the actual reach outlet, not intrinsically more numerically accurate. Fixed site metadata: {"specs":[{"site":"S1","face_ids":[206335,207484,207486,207487,207488,207509,207510,209879,209880,211206,211207,211208,212379,212380,212381,212382,213634,213635,213636,214969,214970,214971,216253,217500,217501,217502,217507,220127,220128,220129,220168,220170,220179,221409,221410,222692,222694,222695,222703,222705,873991,874030,874736],"signs":[1,-1,-1,-1,-1,1,1,-1,-1,-1,-1,-1,-1,-1,-1,-1,-1,-1,-1,1,1,1,1,1,1,1,1,1,1,1,-1,1,-1,1,1,1,1,1,1,1,-1,1,1],"upstream_cell":370715,"downstream_cell":370716,"chainage_ft":4312.819293853492},{"site":"S2","face_ids":[226616,226656,226657,226668,226671,227962,227963,227964,227966,227969,227972,227973,228002,228003,228004,229253,229296,229306,229307,229353,229354,230551,230570,230571,230573,231880,231886,231887,231921,231926,231986,233309,233311,234639,236115,236210,237560,237561,237562,237564,237596,240483,240484,873252,873268,873269],"signs":[1,1,1,-1,1,1,1,1,-1,-1,1,1,1,1,1,-1,1,1,1,-1,-1,1,1,1,1,-1,-1,-1,-1,-1,1,1,1,-1,1,-1,-1,-1,-1,-1,1,1,1,-1,1,-1],"upstream_cell":369719,"downstream_cell":368749,"chainage_ft":8625.638587706984},{"site":"S3","face_ids":[253049,253048,872376,872375,257670,257669],"signs":[1,1,1,1,1,1],"upstream_cell":366883,"downstream_cell":366884,"chainage_ft":17051.27717541397}],"S3_setback_ft":200,"reach_length_ft":17251.27717541397,"mesh_identity":"sha256:29b03e12268c9384a772eeed044d0cd594bc0ddd10c91e1ab4092b754c736f75","site_policy":{"version":"geometry-first-outlet-walk-20261102-v1","step_ft":200,"maximum_setback_ft":2000,"choose":"First geometry-qualified whole-face cut walking upstream from actual target terrain-route outlet, no hydraulic values used. Single target transverse crossing, no mapped junction uncertainty, two-sided whole-domain partition.","wet_depth_ft":0.1,"response_window":"Union primary mean-duration S3 Q&gt;5%own peak,1hour padding, common all curves.","geometry_base":"/mnt/fim-nas/jobs/twdb-domain-bounded-geometry-88ef189d3166","original_parent":"/mnt/fim-nas/runs/12100201/parent-extract/UPGU1/cbeb5eb9d984","old_geometry":"/mnt/fim-nas/runs/12100201/delivered-archive/UPGU1/e7652bc7d406/members/Engineering Models/HEC-RAS Models/UPGU1/Input/UPGU1.g01.hdf"},"geometry_frozen_before_hydraulic_read":true,"hydraulic_acceptance":false,"outside_parent_domain_unqualified":true}. S3 remains the preferred downstream candidate, frozen200ft upstream of the actual outlet before hydraulic reads. Atp08S2peak13.6333h, S2Q197021.4cfs and S3Q101838.9cfs, about48%lower. S3 remainswet, upstream/downstreamWSE1777.953/1777.847ft,35–36ftdepth, with positivegradient. This is not a dry/missingartifact and does not uniquely provebackwater. S3 has6wholefaces,570.995ft span and5downstreammaskcells at the green-domain taper. Exterior exchange/storage is unclosed. S2 was selected provisionally BEFOREduration/commonQscoring; allcurves andvideo use its46wholefaces and upstreamphysicalcell369719/downstream368749. S1remains25%candidate. Decision: {"schema":"twdb-research-reference-decision/v1","source_event":"1000YR-24HR","selected_reference":"S2","preferred_downstream_attempt":"S3","S3_setback_ft":200,"geometry_frozen_before_flow_read":true,"selected_before_duration_common_Q_scoring":true,"same_reference_for_all_compared_events_and_video":true,"evidence":"S1/S2peak201001/197021cfs differabout2%, S3peak102863cfs(52%ofS2)with8minlag. S3is6-face571ftwholeinterfaceatnarrowgreendomainneck, only5domaincellsdownstream. BothsideWSEwetduringpeak andunsteadystagegradients arechecked insamples. Fullparentoutside-domainexchange/controlvolumeclosureuntested. S3capturedmaskedflowthereforedoesnotprovideacomparablycompleteflowindexforcatalogoverlay.","interpretation":"UseS2asconsistentprovisionalcatalogindex. ItislessspatiallyrepresentativeoftargetoutletthanS3. SourceS3readingsarevalidnativevalues; nointrinsicnumericalaccuracyclaim. Flowdropaloneisnotproofbackwater, andthisanalysisdoesnotseparateoutside-maskexchangefromstorage/backwater/tributaryeffects.","approval":"Research reference selection only, not H&amp;H engineering approval","sampled_WSE_diagnostics":[{"site":"S1","source_index":360,"source_hour":12,"Q_cfs":24338.829929471016,"upstream_WSE_ft":1795.617431640625,"downstream_WSE_ft":1795.341796875,"up_minus_down_WSE_ft":0.275634765625,"upstream_depth_ft":16.742431640625,"downstream_depth_ft":16.498046875},{"site":"S2","source_index":360,"source_hour":12,"Q_cfs":26461.109352715313,"upstream_WSE_ft":1783.8709716796875,"downstream_WSE_ft":1783.73681640625,"up_minus_down_WSE_ft":0.1341552734375,"upstream_depth_ft":12.4334716796875,"downstream_depth_ft":13.64306640625},{"site":"S3","source_index":360,"source_hour":12,"Q_cfs":17984.895771980286,"upstream_WSE_ft":1760.4678955078125,"downstream_WSE_ft":1760.37646484375,"up_minus_down_WSE_ft":0.0914306640625,"upstream_depth_ft":17.3216552734375,"downstream_depth_ft":18.47021484375},{"site":"S1","source_index":390,"source_hour":13,"Q_cfs":146692.45748570375,"upstream_WSE_ft":1809.095947265625,"downstream_WSE_ft":1808.8887939453125,"up_minus_down_WSE_ft":0.2071533203125,"upstream_depth_ft":30.220947265625,"downstream_depth_ft":30.0450439453125},{"site":"S1","source_index":407,"source_hour":13.566666666666666,"Q_cfs":201000.5418481899,"upstream_WSE_ft":1812.7359619140625,"downstream_WSE_ft":1812.547119140625,"up_minus_down_WSE_ft":0.1888427734375,"upstream_depth_ft":33.8609619140625,"downstream_depth_ft":33.703369140625},{"site":"S1","source_index":409,"source_hour":13.633333333333333,"Q_cfs":199949.54508623225,"upstream_WSE_ft":1812.72021484375,"downstream_WSE_ft":1812.5330810546875,"up_minus_down_WSE_ft":0.1871337890625,"upstream_depth_ft":33.84521484375,"downstream_depth_ft":33.6893310546875},{"site":"S1","source_index":413,"source_hour":13.766666666666667,"Q_cfs":194686.81953079044,"upstream_WSE_ft":1812.4364013671875,"downstream_WSE_ft":1812.2498779296875,"up_minus_down_WSE_ft":0.1865234375,"upstream_depth_ft":33.5614013671875,"downstream_depth_ft":33.4061279296875},{"site":"S2","source_index":390,"source_hour":13,"Q_cfs":136920.53191956878,"upstream_WSE_ft":1796.9456787109375,"downstream_WSE_ft":1796.775146484375,"up_minus_down_WSE_ft":0.1705322265625,"upstream_depth_ft":25.5081787109375,"downstream_depth_ft":26.681396484375},{"site":"S2","source_index":407,"source_hour":13.566666666666666,"Q_cfs":196043.49021613598,"upstream_WSE_ft":1800.78369140625,"downstream_WSE_ft":1800.621826171875,"up_minus_down_WSE_ft":0.161865234375,"upstream_depth_ft":29.34619140625,"downstream_depth_ft":30.528076171875},{"site":"S2","source_index":409,"source_hour":13.633333333333333,"Q_cfs":197021.42714330554,"upstream_WSE_ft":1800.8790283203125,"downstream_WSE_ft":1800.7186279296875,"up_minus_down_WSE_ft":0.160400390625,"upstream_depth_ft":29.4415283203125,"downstream_depth_ft":30.6248779296875},{"site":"S2","source_index":413,"source_hour":13.766666666666667,"Q_cfs":194826.79139345884,"upstream_WSE_ft":1800.823974609375,"downstream_WSE_ft":1800.6663818359375,"up_minus_down_WSE_ft":0.1575927734375,"upstream_depth_ft":29.386474609375,"downstream_depth_ft":30.5726318359375},{"site":"S3","source_index":390,"source_hour":13,"Q_cfs":71663.27499389648,"upstream_WSE_ft":1774.6212158203125,"downstream_WSE_ft":1774.5272216796875,"up_minus_down_WSE_ft":0.093994140625,"upstream_depth_ft":31.4749755859375,"downstream_depth_ft":32.6209716796875},{"site":"S3","source_index":407,"source_hour":13.566666666666666,"Q_cfs":100631.03955078125,"upstream_WSE_ft":1777.7318115234375,"downstream_WSE_ft":1777.625,"up_minus_down_WSE_ft":0.1068115234375,"upstream_depth_ft":34.5855712890625,"downstream_depth_ft":35.71875},{"site":"S3","source_index":409,"source_hour":13.633333333333333,"Q_cfs":101838.86767578125,"upstream_WSE_ft":1777.9532470703125,"downstream_WSE_ft":1777.8472900390625,"up_minus_down_WSE_ft":0.10595703125,"upstream_depth_ft":34.8070068359375,"downstream_depth_ft":35.9410400390625},{"site":"S3","source_index":413,"source_hour":13.766666666666667,"Q_cfs":102863.38452148438,"upstream_WSE_ft":1778.1885986328125,"downstream_WSE_ft":1778.084228515625,"up_minus_down_WSE_ft":0.1043701171875,"upstream_depth_ft":35.0423583984375,"downstream_depth_ft":36.177978515625},{"site":"S1","source_index":420,"source_hour":14,"Q_cfs":176045.67488704983,"upstream_WSE_ft":1811.3983154296875,"downstream_WSE_ft":1811.213134765625,"up_minus_down_WSE_ft":0.1851806640625,"upstream_depth_ft":32.5233154296875,"downstream_depth_ft":32.369384765625},{"site":"S2","source_index":420,"source_hour":14,"Q_cfs":181537.8710951209,"upstream_WSE_ft":1800.14697265625,"downstream_WSE_ft":1799.9925537109375,"up_minus_down_WSE_ft":0.1544189453125,"upstream_depth_ft":28.70947265625,"downstream_depth_ft":29.8988037109375},{"site":"S3","source_index":420,"source_hour":14,"Q_cfs":101265.14794921875,"upstream_WSE_ft":1777.969970703125,"downstream_WSE_ft":1777.8665771484375,"up_minus_down_WSE_ft":0.1033935546875,"upstream_depth_ft":34.82373046875,"downstream_depth_ft":35.9603271484375},{"site":"S1","source_index":450,"source_hour":15,"Q_cfs":91183.66121423617,"upstream_WSE_ft":1804.9874267578125,"downstream_WSE_ft":1804.7789306640625,"up_minus_down_WSE_ft":0.20849609375,"upstream_depth_ft":26.1124267578125,"downstream_depth_ft":25.9351806640625},{"site":"S2","source_index":450,"source_hour":15,"Q_cfs":100063.60656261258,"upstream_WSE_ft":1794.5797119140625,"downstream_WSE_ft":1794.43212890625,"up_minus_down_WSE_ft":0.1475830078125,"upstream_depth_ft":23.1422119140625,"downstream_depth_ft":24.33837890625},{"site":"S3","source_index":450,"source_hour":15,"Q_cfs":77639.2197265625,"upstream_WSE_ft":1773.2529296875,"downstream_WSE_ft":1773.132568359375,"up_minus_down_WSE_ft":0.120361328125,"upstream_depth_ft":30.106689453125,"downstream_depth_ft":31.226318359375},{"site":"S1","source_index":480,"source_hour":16,"Q_cfs":51184.120456341654,"upstream_WSE_ft":1800.2923583984375,"downstream_WSE_ft":1800.0098876953125,"up_minus_down_WSE_ft":0.282470703125,"upstream_depth_ft":21.4173583984375,"downstream_depth_ft":21.1661376953125},{"site":"S2","source_index":480,"source_hour":16,"Q_cfs":54917.4696316265,"upstream_WSE_ft":1789.6873779296875,"downstream_WSE_ft":1789.5552978515625,"up_minus_down_WSE_ft":0.132080078125,"upstream_depth_ft":18.2498779296875,"downstream_depth_ft":19.4615478515625},{"site":"S3","source_index":480,"source_hour":16,"Q_cfs":51946.73287963867,"upstream_WSE_ft":1768.13330078125,"downstream_WSE_ft":1767.993408203125,"up_minus_down_WSE_ft":0.139892578125,"upstream_depth_ft":24.987060546875,"downstream_depth_ft":26.087158203125},{"site":"S1","source_index":540,"source_hour":18,"Q_cfs":28140.358693258837,"upstream_WSE_ft":1796.149169921875,"downstream_WSE_ft":1795.87548828125,"up_minus_down_WSE_ft":0.273681640625,"upstream_depth_ft":17.274169921875,"downstream_depth_ft":17.03173828125},{"site":"S2","source_index":540,"source_hour":18,"Q_cfs":29672.57864996849,"upstream_WSE_ft":1785.1148681640625,"downstream_WSE_ft":1784.98876953125,"up_minus_down_WSE_ft":0.1260986328125,"upstream_depth_ft":13.6773681640625,"downstream_depth_ft":14.89501953125},{"site":"S3","source_index":540,"source_hour":18,"Q_cfs":27770.544689893723,"upstream_WSE_ft":1762.336181640625,"downstream_WSE_ft":1762.192626953125,"up_minus_down_WSE_ft":0.1435546875,"upstream_depth_ft":19.18994140625,"downstream_depth_ft":20.286376953125},{"site":"S1","source_index":600,"source_hour":20,"Q_cfs":19896.911633541808,"upstream_WSE_ft":1794.1187744140625,"downstream_WSE_ft":1793.8499755859375,"up_minus_down_WSE_ft":0.268798828125,"upstream_depth_ft":15.2437744140625,"downstream_depth_ft":15.0062255859375},{"site":"S2","source_index":600,"source_hour":20,"Q_cfs":20907.18339753151,"upstream_WSE_ft":1782.8712158203125,"downstream_WSE_ft":1782.742431640625,"up_minus_down_WSE_ft":0.1287841796875,"upstream_depth_ft":11.4337158203125,"downstream_depth_ft":12.648681640625},{"site":"S3","source_index":600,"source_hour":20,"Q_cfs":19944.970151424408,"upstream_WSE_ft":1759.7301025390625,"downstream_WSE_ft":1759.5977783203125,"up_minus_down_WSE_ft":0.13232421875,"upstream_depth_ft":16.5838623046875,"downstream_depth_ft":17.6915283203125}],"selection_status":"frozen_for_all7_research_curves_and_p08_video","reason_codes":["NEAR_OUTLET_CAPTURED_FLOW_DROP","DOMAIN_NECK_OUTSIDE_EXCHANGE_UNTESTED","FIXED_UPSTREAM_REFERENCE_S2"]}. Newparentgeometry differsglobally: all2587greendomaincellpolygons/centers and5650internalfacegeometry/connectivity/normals match through explicitcrosswalk, but539localfaceIDs and3bed elevationschanged. NewIDs andbedsareused. Actualoutlet lacksvalidtwo-sidedmainstemcellbracket;200ftupstreamisfirstgeometryqualifiedcut, notQ/WSEfit. Allsixsamplingendpoints exactlymeetgreenboundary. Sourcecell18991 nativepolygon omissionexplicit, nosilentrepair. Fullparenttopology internal andexteriorbypasslimitations retained. Sourceverticaldatumunverified. Short storms centered_normalized_txa with inheritedARF0.8768 assumption. Temporal interpolation of6minuteTexascurve to2minute outputs adds no sub6minute rainfall information. Global preprocessing/hydraulic-property datasets differ between runs; compare observed scenarios, not pure causal duration effects. Global preprocessing/hydraulic-property datasets differ between runs; compare observed scenarios, not pure causal duration effects. Upper90%confidence bound of Atlas14rainfall; not a verifiedflow/floodAEP. Union of primary1000YRmean durations where nativeS2 Q&gt;5%own peak,1hour padding, same source clock and same window for all curves. Full108h raw retained. Same-time native Q and upstream crossing-cell WSE at fixed physical S2, chronological order, dry/missing WSE gaps retained, Q unmasked. Full108h arrays retained; flow display uses declared common response window. Full108h nativeaxesretained, nosourceclockshift, noindependentlypairedmaxima, nosmoothingorQsorting. Missing/dryWSEstaysgap,Qunmasked. {"diagnostics":[{"event":"1000YR-02HR","S3_to_S2_peak_ratio":0.794337529399881,"S3_Q_at_S2_peak_cfs":63746.09704589844,"S2_peak_cfs":82030.43571027461,"S3_peak_lag_hours":0.2333333333333334,"S3_reverse_peak_cfs":936.5042315721512,"S3_up_minus_down_WSE_min_ft":-0.0662841796875,"S3_up_minus_down_WSE_max_ft":1.482666015625,"interpretation":"Flow differences alone do not identify backwater. Local storage/rainfall/tributary budget not closed. Channel-contact geometry and both-side WSE/direction retained."},{"event":"1000YR-06HR","S3_to_S2_peak_ratio":0.6070825620570975,"S3_Q_at_S2_peak_cfs":88062.81726074219,"S2_peak_cfs":147036.16807154194,"S3_peak_lag_hours":0.16666666666666696,"S3_reverse_peak_cfs":1489.5021867752075,"S3_up_minus_down_WSE_min_ft":-0.0592041015625,"S3_up_minus_down_WSE_max_ft":1.4739990234375,"interpretation":"Flow differences alone do not identify backwater. Local storage/rainfall/tributary budget not closed. Channel-contact geometry and both-side WSE/direction retained."},{"event":"1000YR-24HR","S3_to_S2_peak_ratio":0.5220923734689306,"S3_Q_at_S2_peak_cfs":101838.86767578125,"S2_peak_cfs":197021.42714330554,"S3_peak_lag_hours":0.13333333333333464,"S3_reverse_peak_cfs":761.2167358398438,"S3_up_minus_down_WSE_min_ft":-0.0211181640625,"S3_up_minus_down_WSE_max_ft":1.421630859375,"interpretation":"Flow differences alone do not identify backwater. Local storage/rainfall/tributary budget not closed. Channel-contact geometry and both-side WSE/direction </a:t>
            </a:r>
          </a:p>
          <a:p>
            <a:pPr indent="0" algn="l">
              <a:lnSpc>
                <a:spcPct val="100000"/>
              </a:lnSpc>
              <a:buNone/>
            </a:pPr>
            <a:r>
              <a:rPr lang="en-US" sz="2000" b="0" u="none" strike="noStrike">
                <a:solidFill>
                  <a:srgbClr val="000000"/>
                </a:solidFill>
                <a:effectLst/>
                <a:uFillTx/>
                <a:latin typeface="Arial"/>
              </a:rPr>
              <a:t>retained."},{"event":"1000YR-UCI-06HR","S3_to_S2_peak_ratio":0.42025692052890296,"S3_Q_at_S2_peak_cfs":121545.55151367188,"S2_peak_cfs":290507.4111482799,"S3_peak_lag_hours":0.06666666666666643,"S3_reverse_peak_cfs":3679.2325439453125,"S3_up_minus_down_WSE_min_ft":-0.1102294921875,"S3_up_minus_down_WSE_max_ft":1.47509765625,"interpretation":"Flow differences alone do not identify backwater. Local storage/rainfall/tributary budget not closed. Channel-contact geometry and both-side WSE/direction retained."},{"event":"1000YR-UCI-24HR","S3_to_S2_peak_ratio":0.3821804491891003,"S3_Q_at_S2_peak_cfs":129509.34777832031,"S2_peak_cfs":340476.43314386904,"S3_peak_lag_hours":0.09999999999999964,"S3_reverse_peak_cfs":2128.55810546875,"S3_up_minus_down_WSE_min_ft":-0.0245361328125,"S3_up_minus_down_WSE_max_ft":1.4281005859375,"interpretation":"Flow differences alone do not identify backwater. Local storage/rainfall/tributary budget not closed. Channel-contact geometry and both-side WSE/direction retained."},{"event":"500YR-02HR","S3_to_S2_peak_ratio":0.8333093025948262,"S3_Q_at_S2_peak_cfs":53505.541931152344,"S2_peak_cfs":66015.60579632875,"S3_peak_lag_hours":0.20000000000000018,"S3_reverse_peak_cfs":773.2681121826172,"S3_up_minus_down_WSE_min_ft":-0.0889892578125,"S3_up_minus_down_WSE_max_ft":1.48193359375,"interpretation":"Flow differences alone do not identify backwater. Local storage/rainfall/tributary budget not closed. Channel-contact geometry and both-side WSE/direction retained."},{"event":"500YR-06HR","S3_to_S2_peak_ratio":0.6748449755100081,"S3_Q_at_S2_peak_cfs":78731.38549804688,"S2_peak_cfs":118630.42516068555,"S3_peak_lag_hours":0.1999999999999993,"S3_reverse_peak_cfs":1176.214252769947,"S3_up_minus_down_WSE_min_ft":-0.07275390625,"S3_up_minus_down_WSE_max_ft":1.4737548828125,"interpretation":"Flow differences alone do not identify backwater. Local storage/rainfall/tributary budget not closed. Channel-contact geometry and both-side WSE/direction retained."}],"decision":"S2 fallback frozen before duration/common-Q scoring, after p08flow/geometry/both-side wet WSE diagnostics. S3 captured about52%ofS2peak nearoutlet. SameS2physicalsectionforall7curvesandvideo. Hydraulicacceptancefalse.","limits":"No full storage/rainfall/infiltration budget or independent boundary-condition influence experiment."}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These research results do not establish flood frequency or final H&amp;H engineering approval. No head-to-head steady-state accuracy comparison was run. Source models remain unchanged. Machine-readable evidence and source/version manifests accompany the presentation.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Per-event native source conditions: {"events":[{"event":"1000YR-02HR","whole_mesh_equal_p08":false,"different_whole_mesh_datasets":["Geometry/2D Flow Areas/UPGU1_2DArea/Cells Minimum Elevation","Geometry/2D Flow Areas/UPGU1_2DArea/Cells Surface Area","Geometry/2D Flow Areas/UPGU1_2DArea/Cells Volume Elevation Info","Geometry/2D Flow Areas/UPGU1_2DArea/Cells Volume Elevation Values","Geometry/2D Flow Areas/UPGU1_2DArea/Faces Area Elevation Values","Geometry/2D Flow Areas/UPGU1_2DArea/Faces Low Elevation Centroid","Geometry/2D Flow Areas/UPGU1_2DArea/Faces Minimum Elevation","Geometry/2D Flow Areas/UPGU1_2DArea/Faces Perimeter Info","Geometry/2D Flow Areas/UPGU1_2DArea/Faces Perimeter Values"],"selected_face_count":95,"selected_adjacent_cells":112,"changed_face_IDs":0,"changed_cell_IDs":0,"all_frozen_physical_faces_and_adjacent_polygons_equal":true,"plan_inline_equals_own_geometry_all_native_datasets":true,"own_plan_geometry_dtype_shape_bytes_sha_all37_equal":true},{"event":"1000YR-06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event":"1000YR-24HR","whole_mesh_equal_p08":true,"different_whole_mesh_datasets":[],"selected_face_count":95,"selected_adjacent_cells":112,"changed_face_IDs":0,"changed_cell_IDs":0,"all_frozen_physical_faces_and_adjacent_polygons_equal":true,"plan_inline_equals_own_geometry_all_native_datasets":true,"own_plan_geometry_dtype_shape_bytes_sha_all37_equal":true},{"event":"1000YR-UCI-06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event":"1000YR-UCI-24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event":"500YR-02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event":"500YR-06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scope":"Every source plan inline geometry equals its own receipt-bound external geometry for all37native2D datasets. Local95physicalfacesand112adjacentphysicalcellpolygons/centers equal the frozen p08supports. Wholeparentnativehydraulicpropertydatasets differ; globalphysical/hydraulic equivalence notestablished.","causal_limit":"Observed same-site scenario responses, not an isolated causal duration experiment. No steady-model comparison."}. Full parent hydraulic-property datasets vary across runs, so these are observed same-site scenario responses, not a controlled causal estimate of storm duration alone. Local sampling face geometries, adjacent cell polygons/centers and selected crossing beds were qualified separately for every event. The within-event24h loop comparison uses one source and does not depend on cross-event table equivalence. Source rainfall-import/default spatial-weight qualification and final H&amp;H acceptance remain separate. Actual native backend proof: [{"event":"1000YR-02HR","matrix_backend_counts":[{"variable":"Face Flow","backend":"native-generic","route":null,"calls":51},{"variable":"Water Surface","backend":"native-generic","route":null,"calls":51}],"numeric_matrix_python_fallback":false},{"event":"1000YR-06HR","matrix_backend_counts":[{"variable":"Face Flow","backend":"native-generic","route":null,"calls":51},{"variable":"Water Surface","backend":"native-generic","route":null,"calls":51}],"numeric_matrix_python_fallback":false},{"event":"1000YR-24HR","matrix_backend_counts":[{"variable":"Face Flow","backend":"native-typed","route":"mesh_result","calls":811},{"variable":"Water Surface","backend":"native-typed","route":"mesh_result","calls":811}],"numeric_matrix_python_fallback":false},{"event":"1000YR-UCI-06HR","matrix_backend_counts":[{"variable":"Face Flow","backend":"native-generic","route":null,"calls":51},{"variable":"Water Surface","backend":"native-generic","route":null,"calls":51}],"numeric_matrix_python_fallback":false},{"event":"1000YR-UCI-24HR","matrix_backend_counts":[{"variable":"Face Flow","backend":"native-generic","route":null,"calls":51},{"variable":"Water Surface","backend":"native-generic","route":null,"calls":51}],"numeric_matrix_python_fallback":false},{"event":"500YR-02HR","matrix_backend_counts":[{"variable":"Face Flow","backend":"native-generic","route":null,"calls":51},{"variable":"Water Surface","backend":"native-generic","route":null,"calls":51}],"numeric_matrix_python_fallback":false},{"event":"500YR-06HR","matrix_backend_counts":[{"variable":"Face Flow","backend":"native-generic","route":null,"calls":51},{"variable":"Water Surface","backend":"native-generic","route":null,"calls":51}],"numeric_matrix_python_fallback":false}]</a:t>
            </a:r>
          </a:p>
        </p:txBody>
      </p:sp>
      <p:sp>
        <p:nvSpPr>
          <p:cNvPr id="78" name="PlaceHolder 3"/>
          <p:cNvSpPr>
            <a:spLocks noGrp="1"/>
          </p:cNvSpPr>
          <p:nvPr>
            <p:ph type="sldNum" idx="4"/>
          </p:nvPr>
        </p:nvSpPr>
        <p:spPr>
          <a:xfrm>
            <a:off x="0" y="0"/>
            <a:ext cx="0" cy="0"/>
          </a:xfrm>
          <a:prstGeom prst="rect">
            <a:avLst/>
          </a:prstGeom>
          <a:noFill/>
          <a:ln w="0">
            <a:noFill/>
          </a:ln>
        </p:spPr>
        <p:txBody>
          <a:bodyPr lIns="90000" tIns="-45000" rIns="90000" bIns="-45000" anchor="t">
            <a:noAutofit/>
          </a:bodyPr>
          <a:lstStyle/>
          <a:p>
            <a:pPr indent="0" algn="l">
              <a:buNone/>
            </a:pPr>
            <a:endParaRPr lang="en-US" sz="1800" b="0" u="none" strike="noStrike">
              <a:solidFill>
                <a:srgbClr val="000000"/>
              </a:solidFill>
              <a:effectLst/>
              <a:uFillTx/>
              <a:latin typeface="Times New Roman"/>
            </a:endParaRPr>
          </a:p>
        </p:txBody>
      </p:sp>
    </p:spTree>
    <p:extLst>
      <p:ext uri="{BB962C8B-B14F-4D97-AF65-F5344CB8AC3E}">
        <p14:creationId xmlns:p14="http://schemas.microsoft.com/office/powerpoint/2010/main" val="30489010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PlaceHolder 1"/>
          <p:cNvSpPr>
            <a:spLocks noGrp="1" noRot="1" noChangeAspect="1"/>
          </p:cNvSpPr>
          <p:nvPr>
            <p:ph type="sldImg"/>
          </p:nvPr>
        </p:nvSpPr>
        <p:spPr>
          <a:xfrm>
            <a:off x="0" y="0"/>
            <a:ext cx="0" cy="0"/>
          </a:xfrm>
          <a:prstGeom prst="rect">
            <a:avLst/>
          </a:prstGeom>
          <a:ln w="0">
            <a:noFill/>
          </a:ln>
        </p:spPr>
      </p:sp>
      <p:sp>
        <p:nvSpPr>
          <p:cNvPr id="86" name="PlaceHolder 2"/>
          <p:cNvSpPr>
            <a:spLocks noGrp="1"/>
          </p:cNvSpPr>
          <p:nvPr>
            <p:ph type="body"/>
          </p:nvPr>
        </p:nvSpPr>
        <p:spPr>
          <a:xfrm>
            <a:off x="0" y="0"/>
            <a:ext cx="0" cy="0"/>
          </a:xfrm>
          <a:prstGeom prst="rect">
            <a:avLst/>
          </a:prstGeom>
          <a:noFill/>
          <a:ln w="0">
            <a:noFill/>
          </a:ln>
        </p:spPr>
        <p:txBody>
          <a:bodyPr lIns="90000" tIns="-45000" rIns="90000" bIns="-45000" anchor="t">
            <a:noAutofit/>
          </a:bodyPr>
          <a:lstStyle/>
          <a:p>
            <a:pPr indent="0" algn="l">
              <a:lnSpc>
                <a:spcPct val="100000"/>
              </a:lnSpc>
              <a:buNone/>
            </a:pPr>
            <a:r>
              <a:rPr lang="en-US" sz="2000" b="0" u="none" strike="noStrike">
                <a:solidFill>
                  <a:srgbClr val="000000"/>
                </a:solidFill>
                <a:effectLst/>
                <a:uFillTx/>
                <a:latin typeface="Arial"/>
              </a:rPr>
              <a:t>Response-window Bin Composites. Native embedded MP4, autoplay on entry, click toadvanceafterplayback. HydrographLEFT actualinundationRIGHT. Eachcomposite includesALLcontributingsavedtimes fromthedeclaredbin roster, highlightedtogether. Fixedextent/depthlegend/greenreach/S3marker. Itisnot oneinstantaneousstate. GenuinepublicRust-backed mapping fromcanonicalparentextract, per-frame0.5ftdepthcutoffbeforereduction. Onlytheexplicit p08mean1000YR24hdemonstrationevent wasmapped. No claimofnewfull7eventspatialcatalog. {"schema":"twdb-bin-video-delivery/v1","status":"ready_for_native_PowerPoint_embedding","mp4_path":"\\\\192.168.3.20\\CLB-Engineering\\CLB-Repos\\fim-commander\\workspace\\research\\twdb-S3-catalog-video-20261102\\deliverable\\S2_1000YR_24h_Response_Window_Bin_Composites.mp4","poster_path":"\\\\192.168.3.20\\CLB-Engineering\\CLB-Repos\\fim-commander\\workspace\\research\\twdb-S3-catalog-video-20261102\\deliverable\\S2_Bin_Composites_Poster.png","local_mp4_path":"C:\\Users\\bill\\.t3\\scratch\\twdb-duration-S3-performance-20261102\\video\\deliverable\\S2_1000YR_24h_Response_Window_Bin_Composites.mp4","local_poster_path":"C:\\Users\\bill\\.t3\\scratch\\twdb-duration-S3-performance-20261102\\video\\deliverable\\S2_Bin_Composites_Poster.png","mp4_bytes":881136,"mp4_sha256":"f2efccb5cee125f11d6d5cda88eb17b9ed900ae44edc43b3388eb578130fd966","poster_bytes":214804,"poster_sha256":"52f631865ade20cf45604112ac17fcf1b16537cb84bc2eb57d91c83185c5588f","duration_seconds":39,"width":1600,"height":900,"fps":30,"frame_count":1170,"codec":"h264","audio":false,"selected_reference":"S2","physical_crossing_EPSG2278":[1872032.723443744,13955213.085952565],"mapped_events":["1000YR-24HR"],"source_plan":"08","source_plan_sha256":"d03512294a31a1609000d25ebe1dd455c037e97d4fae1c5934bea6611c7f5612","source_count":506,"bin_count":12,"bin_counts":[199,142,45,23,15,12,11,10,10,9,10,20],"full_source_count":3241,"source_indices_in_video":[314,819],"response_hours":[10.466666666666667,27.3],"full_native_axis_hours":108,"bin_bounds_full_precision_in_manifest":true,"visible_labels_rounded_to_cfs":0.1,"hydrograph_left_map_right":true,"all_contributors_highlighted":true,"map_extent_fixed":true,"depth_legend_ft":[0,45],"green_domain_sha256":"70e03331a7ba5f699fccf9b852f7b847c543f3d93178458d851917ccd3236182","every_bin_verified":true,"actual_native_derived_rasters":true,"old_S1_maps_reused":false,"video_QA_path":"\\\\192.168.3.20\\CLB-Engineering\\CLB-Repos\\fim-commander\\workspace\\research\\twdb-S3-catalog-video-20261102\\deliverable\\video-QA.json","bin_manifest_path":"\\\\192.168.3.20\\CLB-Engineering\\CLB-Repos\\fim-commander\\workspace\\research\\twdb-S3-catalog-video-20261102\\deliverable\\catalog-raster-manifest.json","bin_source_times_csv":"\\\\192.168.3.20\\CLB-Engineering\\CLB-Repos\\fim-commander\\workspace\\research\\twdb-S3-catalog-video-20261102\\deliverable\\bin-source-times.csv","bin_source_times_parquet":"\\\\192.168.3.20\\CLB-Engineering\\CLB-Repos\\fim-commander\\workspace\\research\\twdb-S3-catalog-video-20261102\\deliverable\\bin-source-times.parquet","maplibre_review_path":"\\\\192.168.3.20\\CLB-Engineering\\CLB-Repos\\fim-commander\\workspace\\research\\twdb-S3-catalog-video-20261102\\deliverable\\review-index.html","speaker_notes_path":"\\\\192.168.3.20\\CLB-Engineering\\CLB-Repos\\fim-commander\\workspace\\research\\twdb-S3-catalog-video-20261102\\deliverable\\VIDEO_NOTES.txt","representative_frames":{"first":"\\\\192.168.3.20\\CLB-Engineering\\CLB-Repos\\fim-commander\\workspace\\research\\twdb-S3-catalog-video-20261102\\deliverable\\first.png","middle":"\\\\192.168.3.20\\CLB-Engineering\\CLB-Repos\\fim-commander\\workspace\\research\\twdb-S3-catalog-video-20261102\\deliverable\\middle.png","peak-and-final":"\\\\192.168.3.20\\CLB-Engineering\\CLB-Repos\\fim-commander\\workspace\\research\\twdb-S3-catalog-video-20261102\\deliverable\\peak-and-final.png"},"source_mapping_job":"52726","source_mapping_request_sha256":"06ed5459ae12b7054b4bd41ff66ef496c5291f10d335974b03c4f31fbcd8cfe3","source_mapping_receipt_sha256":"5767a2f8dbe0c842222a22d65e83a24bbaff89f918701cdc3911264d82fa6fb5","source_mapping_nas":"//CLB-NAS01.local/FIM-Commander-Out/jobs/twdb-S2-p08-bin-maps-06ed5459ae12","hydraulic_acceptance":false,"source_model_mutated":false,"hydraulic_solver_run":false,"email_or_publication":false,"scope_note":"One new mean1000YR24h design event, response-window bin composites only. Same frozen consistent S2fallback as event curves; no full-corpus/all-event map catalog claim.","native_PowerPoint_playback_verification":"Parent responsibility after embedding actual final MP4."}</a:t>
            </a:r>
          </a:p>
          <a:p>
            <a:pPr indent="0" algn="l">
              <a:lnSpc>
                <a:spcPct val="100000"/>
              </a:lnSpc>
              <a:buNone/>
            </a:pPr>
            <a:r>
              <a:rPr lang="en-US" sz="2000" b="0" u="none" strike="noStrike">
                <a:solidFill>
                  <a:srgbClr val="000000"/>
                </a:solidFill>
                <a:effectLst/>
                <a:uFillTx/>
                <a:latin typeface="Arial"/>
              </a:rPr>
              <a:t>Case UPGU1 / wb-2417227. Selected reference is the same physical S2 for EVERY overlaid event and video bin. S2 is at50%terrain-route chainage,8625.6386ft from either end of3.267287mile target. It is less spatially representative of the actual reach outlet, not intrinsically more numerically accurate. Fixed site metadata: {"specs":[{"site":"S1","face_ids":[206335,207484,207486,207487,207488,207509,207510,209879,209880,211206,211207,211208,212379,212380,212381,212382,213634,213635,213636,214969,214970,214971,216253,217500,217501,217502,217507,220127,220128,220129,220168,220170,220179,221409,221410,222692,222694,222695,222703,222705,873991,874030,874736],"signs":[1,-1,-1,-1,-1,1,1,-1,-1,-1,-1,-1,-1,-1,-1,-1,-1,-1,-1,1,1,1,1,1,1,1,1,1,1,1,-1,1,-1,1,1,1,1,1,1,1,-1,1,1],"upstream_cell":370715,"downstream_cell":370716,"chainage_ft":4312.819293853492},{"site":"S2","face_ids":[226616,226656,226657,226668,226671,227962,227963,227964,227966,227969,227972,227973,228002,228003,228004,229253,229296,229306,229307,229353,229354,230551,230570,230571,230573,231880,231886,231887,231921,231926,231986,233309,233311,234639,236115,236210,237560,237561,237562,237564,237596,240483,240484,873252,873268,873269],"signs":[1,1,1,-1,1,1,1,1,-1,-1,1,1,1,1,1,-1,1,1,1,-1,-1,1,1,1,1,-1,-1,-1,-1,-1,1,1,1,-1,1,-1,-1,-1,-1,-1,1,1,1,-1,1,-1],"upstream_cell":369719,"downstream_cell":368749,"chainage_ft":8625.638587706984},{"site":"S3","face_ids":[253049,253048,872376,872375,257670,257669],"signs":[1,1,1,1,1,1],"upstream_cell":366883,"downstream_cell":366884,"chainage_ft":17051.27717541397}],"S3_setback_ft":200,"reach_length_ft":17251.27717541397,"mesh_identity":"sha256:29b03e12268c9384a772eeed044d0cd594bc0ddd10c91e1ab4092b754c736f75","site_policy":{"version":"geometry-first-outlet-walk-20261102-v1","step_ft":200,"maximum_setback_ft":2000,"choose":"First geometry-qualified whole-face cut walking upstream from actual target terrain-route outlet, no hydraulic values used. Single target transverse crossing, no mapped junction uncertainty, two-sided whole-domain partition.","wet_depth_ft":0.1,"response_window":"Union primary mean-duration S3 Q&gt;5%own peak,1hour padding, common all curves.","geometry_base":"/mnt/fim-nas/jobs/twdb-domain-bounded-geometry-88ef189d3166","original_parent":"/mnt/fim-nas/runs/12100201/parent-extract/UPGU1/cbeb5eb9d984","old_geometry":"/mnt/fim-nas/runs/12100201/delivered-archive/UPGU1/e7652bc7d406/members/Engineering Models/HEC-RAS Models/UPGU1/Input/UPGU1.g01.hdf"},"geometry_frozen_before_hydraulic_read":true,"hydraulic_acceptance":false,"outside_parent_domain_unqualified":true}. S3 remains the preferred downstream candidate, frozen200ft upstream of the actual outlet before hydraulic reads. Atp08S2peak13.6333h, S2Q197021.4cfs and S3Q101838.9cfs, about48%lower. S3 remainswet, upstream/downstreamWSE1777.953/1777.847ft,35–36ftdepth, with positivegradient. This is not a dry/missingartifact and does not uniquely provebackwater. S3 has6wholefaces,570.995ft span and5downstreammaskcells at the green-domain taper. Exterior exchange/storage is unclosed. S2 was selected provisionally BEFOREduration/commonQscoring; allcurves andvideo use its46wholefaces and upstreamphysicalcell369719/downstream368749. S1remains25%candidate. Decision: {"schema":"twdb-research-reference-decision/v1","source_event":"1000YR-24HR","selected_reference":"S2","preferred_downstream_attempt":"S3","S3_setback_ft":200,"geometry_frozen_before_flow_read":true,"selected_before_duration_common_Q_scoring":true,"same_reference_for_all_compared_events_and_video":true,"evidence":"S1/S2peak201001/197021cfs differabout2%, S3peak102863cfs(52%ofS2)with8minlag. S3is6-face571ftwholeinterfaceatnarrowgreendomainneck, only5domaincellsdownstream. BothsideWSEwetduringpeak andunsteadystagegradients arechecked insamples. Fullparentoutside-domainexchange/controlvolumeclosureuntested. S3capturedmaskedflowthereforedoesnotprovideacomparablycompleteflowindexforcatalogoverlay.","interpretation":"UseS2asconsistentprovisionalcatalogindex. ItislessspatiallyrepresentativeoftargetoutletthanS3. SourceS3readingsarevalidnativevalues; nointrinsicnumericalaccuracyclaim. Flowdropaloneisnotproofbackwater, andthisanalysisdoesnotseparateoutside-maskexchangefromstorage/backwater/tributaryeffects.","approval":"Research reference selection only, not H&amp;H engineering approval","sampled_WSE_diagnostics":[{"site":"S1","source_index":360,"source_hour":12,"Q_cfs":24338.829929471016,"upstream_WSE_ft":1795.617431640625,"downstream_WSE_ft":1795.341796875,"up_minus_down_WSE_ft":0.275634765625,"upstream_depth_ft":16.742431640625,"downstream_depth_ft":16.498046875},{"site":"S2","source_index":360,"source_hour":12,"Q_cfs":26461.109352715313,"upstream_WSE_ft":1783.8709716796875,"downstream_WSE_ft":1783.73681640625,"up_minus_down_WSE_ft":0.1341552734375,"upstream_depth_ft":12.4334716796875,"downstream_depth_ft":13.64306640625},{"site":"S3","source_index":360,"source_hour":12,"Q_cfs":17984.895771980286,"upstream_WSE_ft":1760.4678955078125,"downstream_WSE_ft":1760.37646484375,"up_minus_down_WSE_ft":0.0914306640625,"upstream_depth_ft":17.3216552734375,"downstream_depth_ft":18.47021484375},{"site":"S1","source_index":390,"source_hour":13,"Q_cfs":146692.45748570375,"upstream_WSE_ft":1809.095947265625,"downstream_WSE_ft":1808.8887939453125,"up_minus_down_WSE_ft":0.2071533203125,"upstream_depth_ft":30.220947265625,"downstream_depth_ft":30.0450439453125},{"site":"S1","source_index":407,"source_hour":13.566666666666666,"Q_cfs":201000.5418481899,"upstream_WSE_ft":1812.7359619140625,"downstream_WSE_ft":1812.547119140625,"up_minus_down_WSE_ft":0.1888427734375,"upstream_depth_ft":33.8609619140625,"downstream_depth_ft":33.703369140625},{"site":"S1","source_index":409,"source_hour":13.633333333333333,"Q_cfs":199949.54508623225,"upstream_WSE_ft":1812.72021484375,"downstream_WSE_ft":1812.5330810546875,"up_minus_down_WSE_ft":0.1871337890625,"upstream_depth_ft":33.84521484375,"downstream_depth_ft":33.6893310546875},{"site":"S1","source_index":413,"source_hour":13.766666666666667,"Q_cfs":194686.81953079044,"upstream_WSE_ft":1812.4364013671875,"downstream_WSE_ft":1812.2498779296875,"up_minus_down_WSE_ft":0.1865234375,"upstream_depth_ft":33.5614013671875,"downstream_depth_ft":33.4061279296875},{"site":"S2","source_index":390,"source_hour":13,"Q_cfs":136920.53191956878,"upstream_WSE_ft":1796.9456787109375,"downstream_WSE_ft":1796.775146484375,"up_minus_down_WSE_ft":0.1705322265625,"upstream_depth_ft":25.5081787109375,"downstream_depth_ft":26.681396484375},{"site":"S2","source_index":407,"source_hour":13.566666666666666,"Q_cfs":196043.49021613598,"upstream_WSE_ft":1800.78369140625,"downstream_WSE_ft":1800.621826171875,"up_minus_down_WSE_ft":0.161865234375,"upstream_depth_ft":29.34619140625,"downstream_depth_ft":30.528076171875},{"site":"S2","source_index":409,"source_hour":13.633333333333333,"Q_cfs":197021.42714330554,"upstream_WSE_ft":1800.8790283203125,"downstream_WSE_ft":1800.7186279296875,"up_minus_down_WSE_ft":0.160400390625,"upstream_depth_ft":29.4415283203125,"downstream_depth_ft":30.6248779296875},{"site":"S2","source_index":413,"source_hour":13.766666666666667,"Q_cfs":194826.79139345884,"upstream_WSE_ft":1800.823974609375,"downstream_WSE_ft":1800.6663818359375,"up_minus_down_WSE_ft":0.1575927734375,"upstream_depth_ft":29.386474609375,"downstream_depth_ft":30.5726318359375},{"site":"S3","source_index":390,"source_hour":13,"Q_cfs":71663.27499389648,"upstream_WSE_ft":1774.6212158203125,"downstream_WSE_ft":1774.5272216796875,"up_minus_down_WSE_ft":0.093994140625,"upstream_depth_ft":31.4749755859375,"downstream_depth_ft":32.6209716796875},{"site":"S3","source_index":407,"source_hour":13.566666666666666,"Q_cfs":100631.03955078125,"upstream_WSE_ft":1777.7318115234375,"downstream_WSE_ft":1777.625,"up_minus_down_WSE_ft":0.1068115234375,"upstream_depth_ft":34.5855712890625,"downstream_depth_ft":35.71875},{"site":"S3","source_index":409,"source_hour":13.633333333333333,"Q_cfs":101838.86767578125,"upstream_WSE_ft":1777.9532470703125,"downstream_WSE_ft":1777.8472900390625,"up_minus_down_WSE_ft":0.10595703125,"upstream_depth_ft":34.8070068359375,"downstream_depth_ft":35.9410400390625},{"site":"S3","source_index":413,"source_hour":13.766666666666667,"Q_cfs":102863.38452148438,"upstream_WSE_ft":1778.1885986328125,"downstream_WSE_ft":1778.084228515625,"up_minus_down_WSE_ft":0.1043701171875,"upstream_depth_ft":35.0423583984375,"downstream_depth_ft":36.177978515625},{"site":"S1","source_index":420,"source_hour":14,"Q_cfs":176045.67488704983,"upstream_WSE_ft":1811.3983154296875,"downstream_WSE_ft":1811.213134765625,"up_minus_down_WSE_ft":0.1851806640625,"upstream_depth_ft":32.5233154296875,"downstream_depth_ft":32.369384765625},{"site":"S2","source_index":420,"source_hour":14,"Q_cfs":181537.8710951209,"upstream_WSE_ft":1800.14697265625,"downstream_WSE_ft":1799.9925537109375,"up_minus_down_WSE_ft":0.1544189453125,"upstream_depth_ft":28.70947265625,"downstream_depth_ft":29.8988037109375},{"site":"S3","source_index":420,"source_hour":14,"Q_cfs":101265.14794921875,"upstream_WSE_ft":1777.969970703125,"downstream_WSE_ft":1777.8665771484375,"up_minus_down_WSE_ft":0.1033935546875,"upstream_depth_ft":34.82373046875,"downstream_depth_ft":35.9603271484375},{"site":"S1","source_index":450,"source_hour":15,"Q_cfs":91183.66121423617,"upstream_WSE_ft":1804.9874267578125,"downstream_WSE_ft":1804.7789306640625,"up_minus_down_WSE_ft":0.20849609375,"upstream_depth_ft":26.1124267578125,"downstream_depth_ft":25.9351806640625},{"site":"S2","source_index":450,"source_hour":15,"Q_cfs":100063.60656261258,"upstream_WSE_ft":1794.5797119140625,"downstream_WSE_ft":1794.43212890625,"up_minus_down_WSE_ft":0.1475830078125,"upstream_depth_ft":23.1422119140625,"downstream_depth_ft":24.33837890625},{"site":"S3","source_index":450,"source_hour":15,"Q_cfs":77639.2197265625,"upstream_WSE_ft":1773.2529296875,"downstream_WSE_ft":1773.132568359375,"up_minus_down_WSE_ft":0.120361328125,"upstream_depth_ft":30.106689453125,"downstream_depth_ft":31.226318359375},{"site":"S1","source_index":480,"source_hour":16,"Q_cfs":51184.120456341654,"upstream_WSE_ft":1800.2923583984375,"downstream_WSE_ft":1800.0098876953125,"up_minus_down_WSE_ft":0.282470703125,"upstream_depth_ft":21.4173583984375,"downstream_depth_ft":21.1661376953125},{"site":"S2","source_index":480,"source_hour":16,"Q_cfs":54917.4696316265,"upstream_WSE_ft":1789.6873779296875,"downstream_WSE_ft":1789.5552978515625,"up_minus_down_WSE_ft":0.132080078125,"upstream_depth_ft":18.2498779296875,"downstream_depth_ft":19.4615478515625},{"site":"S3","source_index":480,"source_hour":16,"Q_cfs":51946.73287963867,"upstream_WSE_ft":1768.13330078125,"downstream_WSE_ft":1767.993408203125,"up_minus_down_WSE_ft":0.139892578125,"upstream_depth_ft":24.987060546875,"downstream_depth_ft":26.087158203125},{"site":"S1","source_index":540,"source_hour":18,"Q_cfs":28140.358693258837,"upstream_WSE_ft":1796.149169921875,"downstream_WSE_ft":1795.87548828125,"up_minus_down_WSE_ft":0.273681640625,"upstream_depth_ft":17.274169921875,"downstream_depth_ft":17.03173828125},{"site":"S2","source_index":540,"source_hour":18,"Q_cfs":29672.57864996849,"upstream_WSE_ft":1785.1148681640625,"downstream_WSE_ft":1784.98876953125,"up_minus_down_WSE_ft":0.1260986328125,"upstream_depth_ft":13.6773681640625,"downstream_depth_ft":14.89501953125},{"site":"S3","source_index":540,"source_hour":18,"Q_cfs":27770.544689893723,"upstream_WSE_ft":1762.336181640625,"downstream_WSE_ft":1762.192626953125,"up_minus_down_WSE_ft":0.1435546875,"upstream_depth_ft":19.18994140625,"downstream_depth_ft":20.286376953125},{"site":"S1","source_index":600,"source_hour":20,"Q_cfs":19896.911633541808,"upstream_WSE_ft":1794.1187744140625,"downstream_WSE_ft":1793.8499755859375,"up_minus_down_WSE_ft":0.268798828125,"upstream_depth_ft":15.2437744140625,"downstream_depth_ft":15.0062255859375},{"site":"S2","source_index":600,"source_hour":20,"Q_cfs":20907.18339753151,"upstream_WSE_ft":1782.8712158203125,"downstream_WSE_ft":1782.742431640625,"up_minus_down_WSE_ft":0.1287841796875,"upstream_depth_ft":11.4337158203125,"downstream_depth_ft":12.648681640625},{"site":"S3","source_index":600,"source_hour":20,"Q_cfs":19944.970151424408,"upstream_WSE_ft":1759.7301025390625,"downstream_WSE_ft":1759.5977783203125,"up_minus_down_WSE_ft":0.13232421875,"upstream_depth_ft":16.5838623046875,"downstream_depth_ft":17.6915283203125}],"selection_status":"frozen_for_all7_research_curves_and_p08_video","reason_codes":["NEAR_OUTLET_CAPTURED_FLOW_DROP","DOMAIN_NECK_OUTSIDE_EXCHANGE_UNTESTED","FIXED_UPSTREAM_REFERENCE_S2"]}. Newparentgeometry differsglobally: all2587greendomaincellpolygons/centers and5650internalfacegeometry/connectivity/normals match through explicitcrosswalk, but539localfaceIDs and3bed elevationschanged. NewIDs andbedsareused. Actualoutlet lacksvalidtwo-sidedmainstemcellbracket;200ftupstreamisfirstgeometryqualifiedcut, notQ/WSEfit. Allsixsamplingendpoints exactlymeetgreenboundary. Sourcecell18991 nativepolygon omissionexplicit, nosilentrepair. Fullparenttopology internal andexteriorbypasslimitations retained. Sourceverticaldatumunverified. Short storms centered_normalized_txa with inheritedARF0.8768 assumption. Temporal interpolation of6minuteTexascurve to2minute outputs adds no sub6minute rainfall information. Global preprocessing/hydraulic-property datasets differ between runs; compare observed scenarios, not pure causal duration effects. Global preprocessing/hydraulic-property datasets differ between runs; compare observed scenarios, not pure causal duration effects. Upper90%confidence bound of Atlas14rainfall; not a verifiedflow/floodAEP. Union of primary1000YRmean durations where nativeS2 Q&gt;5%own peak,1hour padding, same source clock and same window for all curves. Full108h raw retained. Same-time native Q and upstream crossing-cell WSE at fixed physical S2, chronological order, dry/missing WSE gaps retained, Q unmasked. Full108h arrays retained; flow display uses declared common response window. Full108h nativeaxesretained, nosourceclockshift, noindependentlypairedmaxima, nosmoothingorQsorting. Missing/dryWSEstaysgap,Qunmasked. {"diagnostics":[{"event":"1000YR-02HR","S3_to_S2_peak_ratio":0.794337529399881,"S3_Q_at_S2_peak_cfs":63746.09704589844,"S2_peak_cfs":82030.43571027461,"S3_peak_lag_hours":0.2333333333333334,"S3_reverse_peak_cfs":936.5042315721512,"S3_up_minus_down_WSE_min_ft":-0.0662841796875,"S3_up_minus_down_WSE_max_ft":1.482666015625,"interpretation":"Flow differences alone do not identify backwater. Local storage/rainfall/tributary budget not closed. Channel-contact geometry and both-side WSE/direction retained."},{"event":"1000YR-06HR","S3_to_S2_peak_ratio":0.6070825620570975,"S3_Q_at_S2_peak_cfs":88062.81726074219,"S2_peak_cfs":147036.16807154194,"S3_peak_lag_hours":0.16666666666666696,"S3_reverse_peak_cfs":1489.5021867752075,"S3_up_minus_down_WSE_min_ft":-0.0592041015625,"S3_up_minus_down_WSE_max_ft":1.4739990234375,"interpretation":"Flow differences alone do not identify backwater. Local storage/rainfall/tributary budget not closed. Channel-contact geometry and both-side WSE/direction retained."},{"event":"1000YR-24HR","S3_to_S2_peak_ratio":0.5220923734689306,"S3_Q_at_S2_peak_cfs":101838.86767578125,"S2_peak_cfs":197021.42714330554,"S3_peak_lag_hours":0.13333333333333464,"S3_reverse_peak_cfs":761.2167358398438,"S3_up_minus_down_WSE_min_ft":-0.0211181640625,"S3_up_minus_down_WSE_max_ft":1.421630859375,"interpretation":"Flow differences alone do not identify backwater. Local storage/rainfall/tributary budget not closed. Channel-contact geometry and both-side WSE/direction retained."},{"event":"1000YR-UCI-06HR","S3_to_S2_peak_ratio":0.42025692052890296,"S3_Q_at_S2_peak_cfs":121545.55151367188,"S2_peak_cfs":290507.4111482799,"S3_peak_lag_hours":0.06666666666666643,"S3_reverse_peak_cfs":3679.2325439453125,"S3_up_minus_down_WSE_min_ft":-0.1102294921875,"S3_up_minus_down_WSE_max_ft":1.47509765625,"interpretation":"Flow differences alone do not identify backwater. Local storage/rainfall/tributary budget not closed. Channel-contact geometry and both-side WSE/direction retained."},{"event":"1000YR-UCI-24HR","S3_to_S2_peak_ratio":0.3821804491891003,"S3_Q_at_S2_peak_cfs":129509.34777832031,"S2_peak_cfs":340476.43314386904,"S3_peak_lag_hours":0.09999999999999964,"S3_</a:t>
            </a:r>
          </a:p>
          <a:p>
            <a:pPr indent="0" algn="l">
              <a:lnSpc>
                <a:spcPct val="100000"/>
              </a:lnSpc>
              <a:buNone/>
            </a:pPr>
            <a:r>
              <a:rPr lang="en-US" sz="2000" b="0" u="none" strike="noStrike">
                <a:solidFill>
                  <a:srgbClr val="000000"/>
                </a:solidFill>
                <a:effectLst/>
                <a:uFillTx/>
                <a:latin typeface="Arial"/>
              </a:rPr>
              <a:t>reverse_peak_cfs":2128.55810546875,"S3_up_minus_down_WSE_min_ft":-0.0245361328125,"S3_up_minus_down_WSE_max_ft":1.4281005859375,"interpretation":"Flow differences alone do not identify backwater. Local storage/rainfall/tributary budget not closed. Channel-contact geometry and both-side WSE/direction retained."},{"event":"500YR-02HR","S3_to_S2_peak_ratio":0.8333093025948262,"S3_Q_at_S2_peak_cfs":53505.541931152344,"S2_peak_cfs":66015.60579632875,"S3_peak_lag_hours":0.20000000000000018,"S3_reverse_peak_cfs":773.2681121826172,"S3_up_minus_down_WSE_min_ft":-0.0889892578125,"S3_up_minus_down_WSE_max_ft":1.48193359375,"interpretation":"Flow differences alone do not identify backwater. Local storage/rainfall/tributary budget not closed. Channel-contact geometry and both-side WSE/direction retained."},{"event":"500YR-06HR","S3_to_S2_peak_ratio":0.6748449755100081,"S3_Q_at_S2_peak_cfs":78731.38549804688,"S2_peak_cfs":118630.42516068555,"S3_peak_lag_hours":0.1999999999999993,"S3_reverse_peak_cfs":1176.214252769947,"S3_up_minus_down_WSE_min_ft":-0.07275390625,"S3_up_minus_down_WSE_max_ft":1.4737548828125,"interpretation":"Flow differences alone do not identify backwater. Local storage/rainfall/tributary budget not closed. Channel-contact geometry and both-side WSE/direction retained."}],"decision":"S2 fallback frozen before duration/common-Q scoring, after p08flow/geometry/both-side wet WSE diagnostics. S3 captured about52%ofS2peak nearoutlet. SameS2physicalsectionforall7curvesandvideo. Hydraulicacceptancefalse.","limits":"No full storage/rainfall/infiltration budget or independent boundary-condition influence experiment."}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These research results do not establish flood frequency or final H&amp;H engineering approval. No head-to-head steady-state accuracy comparison was run. Source models remain unchanged. Machine-readable evidence and source/version manifests accompany the presentation.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Per-event native source conditions: {"events":[{"event":"1000YR-02HR","whole_mesh_equal_p08":false,"different_whole_mesh_datasets":["Geometry/2D Flow Areas/UPGU1_2DArea/Cells Minimum Elevation","Geometry/2D Flow Areas/UPGU1_2DArea/Cells Surface Area","Geometry/2D Flow Areas/UPGU1_2DArea/Cells Volume Elevation Info","Geometry/2D Flow Areas/UPGU1_2DArea/Cells Volume Elevation Values","Geometry/2D Flow Areas/UPGU1_2DArea/Faces Area Elevation Values","Geometry/2D Flow Areas/UPGU1_2DArea/Faces Low Elevation Centroid","Geometry/2D Flow Areas/UPGU1_2DArea/Faces Minimum Elevation","Geometry/2D Flow Areas/UPGU1_2DArea/Faces Perimeter Info","Geometry/2D Flow Areas/UPGU1_2DArea/Faces Perimeter Values"],"selected_face_count":95,"selected_adjacent_cells":112,"changed_face_IDs":0,"changed_cell_IDs":0,"all_frozen_physical_faces_and_adjacent_polygons_equal":true,"plan_inline_equals_own_geometry_all_native_datasets":true,"own_plan_geometry_dtype_shape_bytes_sha_all37_equal":true},{"event":"1000YR-06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event":"1000YR-24HR","whole_mesh_equal_p08":true,"different_whole_mesh_datasets":[],"selected_face_count":95,"selected_adjacent_cells":112,"changed_face_IDs":0,"changed_cell_IDs":0,"all_frozen_physical_faces_and_adjacent_polygons_equal":true,"plan_inline_equals_own_geometry_all_native_datasets":true,"own_plan_geometry_dtype_shape_bytes_sha_all37_equal":true},{"event":"1000YR-UCI-06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event":"1000YR-UCI-24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event":"500YR-02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event":"500YR-06HR","whole_mesh_equal_p08":false,"different_whole_mesh_datasets":["Geometry/2D Flow Areas/UPGU1_2DArea/Faces Area Elevation Values","Geometry/2D Flow Areas/UPGU1_2DArea/Faces Low Elevation Centroid"],"selected_face_count":95,"selected_adjacent_cells":112,"changed_face_IDs":0,"changed_cell_IDs":0,"all_frozen_physical_faces_and_adjacent_polygons_equal":true,"plan_inline_equals_own_geometry_all_native_datasets":true,"own_plan_geometry_dtype_shape_bytes_sha_all37_equal":true}],"scope":"Every source plan inline geometry equals its own receipt-bound external geometry for all37native2D datasets. Local95physicalfacesand112adjacentphysicalcellpolygons/centers equal the frozen p08supports. Wholeparentnativehydraulicpropertydatasets differ; globalphysical/hydraulic equivalence notestablished.","causal_limit":"Observed same-site scenario responses, not an isolated causal duration experiment. No steady-model comparison."}. Full parent hydraulic-property datasets vary across runs, so these are observed same-site scenario responses, not a controlled causal estimate of storm duration alone. Local sampling face geometries, adjacent cell polygons/centers and selected crossing beds were qualified separately for every event. The within-event24h loop comparison uses one source and does not depend on cross-event table equivalence. Source rainfall-import/default spatial-weight qualification and final H&amp;H acceptance remain separate. Actual native backend proof: [{"event":"1000YR-02HR","matrix_backend_counts":[{"variable":"Face Flow","backend":"native-generic","route":null,"calls":51},{"variable":"Water Surface","backend":"native-generic","route":null,"calls":51}],"numeric_matrix_python_fallback":false},{"event":"1000YR-06HR","matrix_backend_counts":[{"variable":"Face Flow","backend":"native-generic","route":null,"calls":51},{"variable":"Water Surface","backend":"native-generic","route":null,"calls":51}],"numeric_matrix_python_fallback":false},{"event":"1000YR-24HR","matrix_backend_counts":[{"variable":"Face Flow","backend":"native-typed","route":"mesh_result","calls":811},{"variable":"Water Surface","backend":"native-typed","route":"mesh_result","calls":811}],"numeric_matrix_python_fallback":false},{"event":"1000YR-UCI-06HR","matrix_backend_counts":[{"variable":"Face Flow","backend":"native-generic","route":null,"calls":51},{"variable":"Water Surface","backend":"native-generic","route":null,"calls":51}],"numeric_matrix_python_fallback":false},{"event":"1000YR-UCI-24HR","matrix_backend_counts":[{"variable":"Face Flow","backend":"native-generic","route":null,"calls":51},{"variable":"Water Surface","backend":"native-generic","route":null,"calls":51}],"numeric_matrix_python_fallback":false},{"event":"500YR-02HR","matrix_backend_counts":[{"variable":"Face Flow","backend":"native-generic","route":null,"calls":51},{"variable":"Water Surface","backend":"native-generic","route":null,"calls":51}],"numeric_matrix_python_fallback":false},{"event":"500YR-06HR","matrix_backend_counts":[{"variable":"Face Flow","backend":"native-generic","route":null,"calls":51},{"variable":"Water Surface","backend":"native-generic","route":null,"calls":51}],"numeric_matrix_python_fallback":false}]</a:t>
            </a:r>
          </a:p>
        </p:txBody>
      </p:sp>
      <p:sp>
        <p:nvSpPr>
          <p:cNvPr id="87" name="PlaceHolder 3"/>
          <p:cNvSpPr>
            <a:spLocks noGrp="1"/>
          </p:cNvSpPr>
          <p:nvPr>
            <p:ph type="sldNum" idx="7"/>
          </p:nvPr>
        </p:nvSpPr>
        <p:spPr>
          <a:xfrm>
            <a:off x="0" y="0"/>
            <a:ext cx="0" cy="0"/>
          </a:xfrm>
          <a:prstGeom prst="rect">
            <a:avLst/>
          </a:prstGeom>
          <a:noFill/>
          <a:ln w="0">
            <a:noFill/>
          </a:ln>
        </p:spPr>
        <p:txBody>
          <a:bodyPr lIns="90000" tIns="-45000" rIns="90000" bIns="-45000" anchor="t">
            <a:noAutofit/>
          </a:bodyPr>
          <a:lstStyle/>
          <a:p>
            <a:pPr indent="0" algn="l">
              <a:buNone/>
            </a:pPr>
            <a:endParaRPr lang="en-US" sz="1800" b="0" u="none" strike="noStrike">
              <a:solidFill>
                <a:srgbClr val="000000"/>
              </a:solidFill>
              <a:effectLst/>
              <a:uFillTx/>
              <a:latin typeface="Times New Roman"/>
            </a:endParaRPr>
          </a:p>
        </p:txBody>
      </p:sp>
    </p:spTree>
    <p:extLst>
      <p:ext uri="{BB962C8B-B14F-4D97-AF65-F5344CB8AC3E}">
        <p14:creationId xmlns:p14="http://schemas.microsoft.com/office/powerpoint/2010/main" val="2931090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PlaceHolder 1"/>
          <p:cNvSpPr>
            <a:spLocks noGrp="1" noRot="1" noChangeAspect="1"/>
          </p:cNvSpPr>
          <p:nvPr>
            <p:ph type="sldImg"/>
          </p:nvPr>
        </p:nvSpPr>
        <p:spPr>
          <a:xfrm>
            <a:off x="0" y="0"/>
            <a:ext cx="0" cy="0"/>
          </a:xfrm>
          <a:prstGeom prst="rect">
            <a:avLst/>
          </a:prstGeom>
          <a:ln w="0">
            <a:noFill/>
          </a:ln>
        </p:spPr>
      </p:sp>
      <p:sp>
        <p:nvSpPr>
          <p:cNvPr id="89" name="PlaceHolder 2"/>
          <p:cNvSpPr>
            <a:spLocks noGrp="1"/>
          </p:cNvSpPr>
          <p:nvPr>
            <p:ph type="body"/>
          </p:nvPr>
        </p:nvSpPr>
        <p:spPr>
          <a:xfrm>
            <a:off x="0" y="0"/>
            <a:ext cx="0" cy="0"/>
          </a:xfrm>
          <a:prstGeom prst="rect">
            <a:avLst/>
          </a:prstGeom>
          <a:noFill/>
          <a:ln w="0">
            <a:noFill/>
          </a:ln>
        </p:spPr>
        <p:txBody>
          <a:bodyPr lIns="90000" tIns="-45000" rIns="90000" bIns="-45000" anchor="t">
            <a:noAutofit/>
          </a:bodyPr>
          <a:lstStyle/>
          <a:p>
            <a:pPr indent="0" algn="l">
              <a:lnSpc>
                <a:spcPct val="100000"/>
              </a:lnSpc>
              <a:buNone/>
            </a:pPr>
            <a:r>
              <a:rPr lang="en-US" sz="2000" b="0" u="none" strike="noStrike">
                <a:solidFill>
                  <a:srgbClr val="000000"/>
                </a:solidFill>
                <a:effectLst/>
                <a:uFillTx/>
                <a:latin typeface="Arial"/>
              </a:rPr>
              <a:t>Source: feature_dev_notes/2026-11-02-gen3-to-gen4-mapping-performance.md and research performance source ledger. Timings in seconds, median/largest measured example reaches:1357/2957,1028/1552,407/552,238/337,211/307. Ratios calculated from unrounded first/final displayed measurements:6.423 and9.635. This is measured pipeline evolution across versions, not an isolated language-only benchmark. Both final pair and ownership-cache jobs request4CPUs/16GiB. Final retained-window stage walls211.269934/306.935038s, wrappers221.190/317.095s. Source receipt specifies factor2 mean terrain, changing pixel lattice relative to native terrain. Do not imply full native RASMapper parity for the new extreme-duration runs. First-stage memory request32GiB differs from prose48GiB, so no memory-reduction claim is made. Staging old benchmark44,437,393,925byte HDF cost471.455s copy+38.944s hash, terrain874,313,742byte copy9.267s+0.536s hash, excluded from per-reach times. New event HDF sizes are around95GB and are a different source. Node-local reuse is an end-to-end optimization, not included in the chart. Parent topology remains complete internally; retained windows constrain output work, not hydraulic connectivity. Grouped maxima map each time before reduction. Native rectangles/arrows reproduce the adapted Mermaid logic and remain editable. Mermaid source retained separately. Whole-parent44+min/frame, derived50day serial full-event projection,133reach~9h serial and1–2hcluster projections,250reaches/node-hour and5000/h20node projections are different scopes/conditions, estimates, not measured apples-to-apples Rust speedups. No world-ranking claim.</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These research results do not establish flood frequency or final H&amp;H engineering approval. No head-to-head steady-state accuracy comparison was run. Source models remain unchanged. Machine-readable evidence and source/version manifests accompany the presentation.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Detailed measuredsourceledger: # Performance and staging evidence for the TWDB revision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This package verifies retained benchmark receipts. It performs no new benchmark or hydraulic run. It leaves the shared implementation, source models and production jobs untouched.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Slide-ready findings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Two example UPGU1 reaches each mapped all 1,621 saved p02 samples. Stage wall time evolved from 1,357 to 211 seconds for the near-median-area example and from 2,957 to 307 seconds for the largest-area example. These are measured retained single trials. The first-to-final ratios are 6.423 and 9.635, reasonably displayed as **6.4× and 9.6×**.</a:t>
            </a:r>
          </a:p>
          <a:p>
            <a:pPr indent="0" algn="l">
              <a:lnSpc>
                <a:spcPct val="100000"/>
              </a:lnSpc>
              <a:buNone/>
            </a:pPr>
            <a:r>
              <a:rPr lang="en-US" sz="2000" b="0" u="none" strike="noStrike">
                <a:solidFill>
                  <a:srgbClr val="000000"/>
                </a:solidFill>
                <a:effectLst/>
                <a:uFillTx/>
                <a:latin typeface="Arial"/>
              </a:rPr>
              <a:t>- The sequence combines Rust raster postprocessing, a factor-two mapping terrain, grouped maxima, reduced ownership exports and retained window handles. It is **pipeline evolution across different retained variants**, not a controlled estimate of the Rust language's speedup alone.</a:t>
            </a:r>
          </a:p>
          <a:p>
            <a:pPr indent="0" algn="l">
              <a:lnSpc>
                <a:spcPct val="100000"/>
              </a:lnSpc>
              <a:buNone/>
            </a:pPr>
            <a:r>
              <a:rPr lang="en-US" sz="2000" b="0" u="none" strike="noStrike">
                <a:solidFill>
                  <a:srgbClr val="000000"/>
                </a:solidFill>
                <a:effectLst/>
                <a:uFillTx/>
                <a:latin typeface="Arial"/>
              </a:rPr>
              <a:t>- Receipts correct the narrative note: the measured factor-two terrain used **valid-cell block mean**, not nearest-neighbor subsampling. It has one quarter of the raster pixels and changes the terrain lattice/values. Production nearest terrain is a different input. Do not describe the benchmark as native-resolution parity or evidence for the new 1000YR/UCI sources.</a:t>
            </a:r>
          </a:p>
          <a:p>
            <a:pPr indent="0" algn="l">
              <a:lnSpc>
                <a:spcPct val="100000"/>
              </a:lnSpc>
              <a:buNone/>
            </a:pPr>
            <a:r>
              <a:rPr lang="en-US" sz="2000" b="0" u="none" strike="noStrike">
                <a:solidFill>
                  <a:srgbClr val="000000"/>
                </a:solidFill>
                <a:effectLst/>
                <a:uFillTx/>
                <a:latin typeface="Arial"/>
              </a:rPr>
              <a:t>- Same-input grouped-versus-independent-per-frame software comparisons passed for all 1,621 samples, 37/43 occupied bands and both reaches. Every band had identical masks and wet Float32 bits, and the packed stacks were byte-identical. This is software parity under the benchmark's declared inputs. Hydraulic qualification remains `untested`.</a:t>
            </a:r>
          </a:p>
          <a:p>
            <a:pPr indent="0" algn="l">
              <a:lnSpc>
                <a:spcPct val="100000"/>
              </a:lnSpc>
              <a:buNone/>
            </a:pPr>
            <a:r>
              <a:rPr lang="en-US" sz="2000" b="0" u="none" strike="noStrike">
                <a:solidFill>
                  <a:srgbClr val="000000"/>
                </a:solidFill>
                <a:effectLst/>
                <a:uFillTx/>
                <a:latin typeface="Arial"/>
              </a:rPr>
              <a:t>- Job 52556 requested **4 CPUs and 16 GiB**, with four native threads. Its mapper `max_memory_mib=12000` is an admission limit, not allocation size or measured RSS. Sampled process-tree RSS peaks were 5.13/6.51 GiB. The old first-Rust measurement's sbatch requested 32 GiB, while the following terrio benchmark requested 48 GiB. The narrative's simple 48-to-12 GiB memory-improvement claim should be omitted.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End-to-end staging</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measured job 52542 staging record binds a 44,437,393,925-byte p02 HDF and an 874,313,742-byte mapping terrain. HDF copy took 471.455 seconds and hashing 38.944 seconds. Terrain copy took 9.267 seconds and hashing 0.536 seconds. The packet explicitly excludes staging from per-reach measurements. Copy and hashing therefore total about 520.2 seconds before measured reach stages, and copying alone totals about 480.7 seconds. Reusing the staged immutable inputs is consequential. These figures do not describe the new approximately 95 GB Atlas 14 result files.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`staging.mmd` adapts the source note's once-per-node cache diagram. It shows immutable input reuse, full-parent hydraulic topology retained for preparation, reach-window rendering for every selected saved time, grouped Rust maxima/terrio and strict reach output with receipts. `staging-native-layout.json` supplies plain node and edge data for a native editable PowerPoint reconstruction. The rendered SVG/PNG are reference graphics. The Mermaid SVG is vector, but its boxes/text are not automatically independent editable PowerPoint objects.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Timing conditions and uncertainty</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`benchmark.csv` contains exact stage timing values and source IDs. `benchmark-evidence.json` holds per-metric conditions, corrections, source paths, file sizes and SHA256 hashes. Original small source receipts are copied under `evidence/`. No model HDF has been opened or rehashed.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first pipeline used earlier r21 inputs and a 160 MB dense packing budget. Subsequent r24 station-fixed requests differ. The factor-two/grouped/retained examples use a 320 MB dense budget, as documented in the retained benchmark handover, and factor-two mean terrain. Output coarsening/packing is separate from mapping-terrain resolution. Timing samples were not a controlled cold-cache randomized benchmark and no confidence interval is available. The independent per-frame references also vary materially between allocations: job 52542 stage times were 407.040/551.524 seconds, while job 52556 references were 408.051/about774.15 seconds. Do not assign every cross-allocation timing difference to one implementation change.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chart's word “near-median” describes the selected example reach's area, not the median timing of 133 measured reaches. Largest means largest-area selected reach. No corpus-wide timing distribution has been measured in this package.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Estimates kept separate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narrative note says Gen3 whole-parent RAS Mapper under Wine took 44+ minutes per frame and about250 GB. No underlying Gen3 timing receipt was located in this bounded review. At that stated rate, 1,621 frames would require at least1,188.7 serial hours, or49.53 days. That whole-event run was never measured. It is a derived feasibility illustration.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At an illustrative4 minutes per reach, 133 independent reach catalogs would take8.87 serial hours before staging and orchestration. The source-note1–2 hours on the CLB cluster,250 reaches per TACC node-hour and5,000 reaches/hour on20 nodes are extrapolations. The source note's approximately130× whole-workflow improvement compares different spatial scopes and includes an estimated full run. Do not use it as a measured apples-to-apples Rust speedup. Do not multiply it by the1,621/9 temporal-coverage ratio.</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Suggested slide 8 content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Title: **Staging and Rust Performance**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Diagram: **Stage once per node. Reuse full-parent preparation. Reduce all selected maps in Rust.**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Chart: five steps from `benchmark.csv`, two reach series. Main callout: **211 seconds for all1,621 saved times in the near-median example**. Optional second callout: **6.4× /9.6× measured pipeline improvement**.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Visible qualification: **Two retained example reaches,4 CPUs. Evolution includes2× mean terrain and input/packing changes. Staging excluded.**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Speaker notes should identify jobs52453,52496,52498,52542 and52556 and this package's evidence ledger. Leave the memory reduction and130× universal speedup off the slide.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Suggested slide 9 content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Title: **Rethinking Limitations from First Principles**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1. Compatible unsteady HEC-RAS results already contain mesh, flow, water level and the history of the event.</a:t>
            </a:r>
          </a:p>
          <a:p>
            <a:pPr indent="0" algn="l">
              <a:lnSpc>
                <a:spcPct val="100000"/>
              </a:lnSpc>
              <a:buNone/>
            </a:pPr>
            <a:r>
              <a:rPr lang="en-US" sz="2000" b="0" u="none" strike="noStrike">
                <a:solidFill>
                  <a:srgbClr val="000000"/>
                </a:solidFill>
                <a:effectLst/>
                <a:uFillTx/>
                <a:latin typeface="Arial"/>
              </a:rPr>
              <a:t>2. CLB's native data access, staged inputs, reach-window mapping and grouped Rust processing make that hydraulic information practical to extract at catalog scale.</a:t>
            </a:r>
          </a:p>
          <a:p>
            <a:pPr indent="0" algn="l">
              <a:lnSpc>
                <a:spcPct val="100000"/>
              </a:lnSpc>
              <a:buNone/>
            </a:pPr>
            <a:r>
              <a:rPr lang="en-US" sz="2000" b="0" u="none" strike="noStrike">
                <a:solidFill>
                  <a:srgbClr val="000000"/>
                </a:solidFill>
                <a:effectLst/>
                <a:uFillTx/>
                <a:latin typeface="Arial"/>
              </a:rPr>
              <a:t>3. Each saved state can contribute to selected-condition maps. Multiple durations can retain stage and spatial differences that a single-valued steady rating omits.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Visible qualification: **Source compatibility, temporal resolution and engineering review still govern use. No head-to-head steady-model accuracy test was run.**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new duration analysis must supply the observed physical numbers. This benchmark package establishes processing feasibility only. Historical/SST/FFRD ensembles are broader compatible input possibilities, not modeled ensembles demonstrated by these Atlas14 design runs.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Source protection and QA</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All new files reside in the exclusive scratch performance folder and the matching ignored durable research folder. The source performance note and all small benchmark receipts were read-only. No source-model mutation, timer change, job cancel/requeue, public commit, upload, email or publication occurred. Spatial-review view is inapplicable to this nonspatial benchmark review. The geometry and hydraulic review are owned by the engineering-analysis worker.</a:t>
            </a:r>
          </a:p>
          <a:p>
            <a:pPr indent="0" algn="l">
              <a:lnSpc>
                <a:spcPct val="100000"/>
              </a:lnSpc>
              <a:buNone/>
            </a:pPr>
            <a:endParaRPr lang="en-US" sz="2000" b="0" u="none" strike="noStrike">
              <a:solidFill>
                <a:srgbClr val="000000"/>
              </a:solidFill>
              <a:effectLst/>
              <a:uFillTx/>
              <a:latin typeface="Arial"/>
            </a:endParaRPr>
          </a:p>
        </p:txBody>
      </p:sp>
      <p:sp>
        <p:nvSpPr>
          <p:cNvPr id="90" name="PlaceHolder 3"/>
          <p:cNvSpPr>
            <a:spLocks noGrp="1"/>
          </p:cNvSpPr>
          <p:nvPr>
            <p:ph type="sldNum" idx="8"/>
          </p:nvPr>
        </p:nvSpPr>
        <p:spPr>
          <a:xfrm>
            <a:off x="0" y="0"/>
            <a:ext cx="0" cy="0"/>
          </a:xfrm>
          <a:prstGeom prst="rect">
            <a:avLst/>
          </a:prstGeom>
          <a:noFill/>
          <a:ln w="0">
            <a:noFill/>
          </a:ln>
        </p:spPr>
        <p:txBody>
          <a:bodyPr lIns="90000" tIns="-45000" rIns="90000" bIns="-45000" anchor="t">
            <a:noAutofit/>
          </a:bodyPr>
          <a:lstStyle/>
          <a:p>
            <a:pPr indent="0" algn="l">
              <a:buNone/>
            </a:pPr>
            <a:endParaRPr lang="en-US" sz="1800" b="0" u="none" strike="noStrike">
              <a:solidFill>
                <a:srgbClr val="000000"/>
              </a:solidFill>
              <a:effectLst/>
              <a:uFillTx/>
              <a:latin typeface="Times New Roman"/>
            </a:endParaRPr>
          </a:p>
        </p:txBody>
      </p:sp>
    </p:spTree>
    <p:extLst>
      <p:ext uri="{BB962C8B-B14F-4D97-AF65-F5344CB8AC3E}">
        <p14:creationId xmlns:p14="http://schemas.microsoft.com/office/powerpoint/2010/main" val="14697540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292EB-008A-BB92-19BE-29748C0916DD}"/>
            </a:ext>
          </a:extLst>
        </p:cNvPr>
        <p:cNvGrpSpPr/>
        <p:nvPr/>
      </p:nvGrpSpPr>
      <p:grpSpPr>
        <a:xfrm>
          <a:off x="0" y="0"/>
          <a:ext cx="0" cy="0"/>
          <a:chOff x="0" y="0"/>
          <a:chExt cx="0" cy="0"/>
        </a:xfrm>
      </p:grpSpPr>
      <p:sp>
        <p:nvSpPr>
          <p:cNvPr id="88" name="PlaceHolder 1">
            <a:extLst>
              <a:ext uri="{FF2B5EF4-FFF2-40B4-BE49-F238E27FC236}">
                <a16:creationId xmlns:a16="http://schemas.microsoft.com/office/drawing/2014/main" id="{542C213B-4520-33A6-7372-95677EF2B82F}"/>
              </a:ext>
            </a:extLst>
          </p:cNvPr>
          <p:cNvSpPr>
            <a:spLocks noGrp="1" noRot="1" noChangeAspect="1"/>
          </p:cNvSpPr>
          <p:nvPr>
            <p:ph type="sldImg"/>
          </p:nvPr>
        </p:nvSpPr>
        <p:spPr>
          <a:xfrm>
            <a:off x="0" y="0"/>
            <a:ext cx="0" cy="0"/>
          </a:xfrm>
          <a:prstGeom prst="rect">
            <a:avLst/>
          </a:prstGeom>
          <a:ln w="0">
            <a:noFill/>
          </a:ln>
        </p:spPr>
      </p:sp>
      <p:sp>
        <p:nvSpPr>
          <p:cNvPr id="89" name="PlaceHolder 2">
            <a:extLst>
              <a:ext uri="{FF2B5EF4-FFF2-40B4-BE49-F238E27FC236}">
                <a16:creationId xmlns:a16="http://schemas.microsoft.com/office/drawing/2014/main" id="{B3122F80-FEA3-E352-1A37-3F5F521C2BE4}"/>
              </a:ext>
            </a:extLst>
          </p:cNvPr>
          <p:cNvSpPr>
            <a:spLocks noGrp="1"/>
          </p:cNvSpPr>
          <p:nvPr>
            <p:ph type="body"/>
          </p:nvPr>
        </p:nvSpPr>
        <p:spPr>
          <a:xfrm>
            <a:off x="0" y="0"/>
            <a:ext cx="0" cy="0"/>
          </a:xfrm>
          <a:prstGeom prst="rect">
            <a:avLst/>
          </a:prstGeom>
          <a:noFill/>
          <a:ln w="0">
            <a:noFill/>
          </a:ln>
        </p:spPr>
        <p:txBody>
          <a:bodyPr lIns="90000" tIns="-45000" rIns="90000" bIns="-45000" anchor="t">
            <a:noAutofit/>
          </a:bodyPr>
          <a:lstStyle/>
          <a:p>
            <a:pPr indent="0" algn="l">
              <a:lnSpc>
                <a:spcPct val="100000"/>
              </a:lnSpc>
              <a:buNone/>
            </a:pPr>
            <a:r>
              <a:rPr lang="en-US" sz="2000" b="0" u="none" strike="noStrike">
                <a:solidFill>
                  <a:srgbClr val="000000"/>
                </a:solidFill>
                <a:effectLst/>
                <a:uFillTx/>
                <a:latin typeface="Arial"/>
              </a:rPr>
              <a:t>Source: feature_dev_notes/2026-11-02-gen3-to-gen4-mapping-performance.md and research performance source ledger. Timings in seconds, median/largest measured example reaches:1357/2957,1028/1552,407/552,238/337,211/307. Ratios calculated from unrounded first/final displayed measurements:6.423 and9.635. This is measured pipeline evolution across versions, not an isolated language-only benchmark. Both final pair and ownership-cache jobs request4CPUs/16GiB. Final retained-window stage walls211.269934/306.935038s, wrappers221.190/317.095s. Source receipt specifies factor2 mean terrain, changing pixel lattice relative to native terrain. Do not imply full native RASMapper parity for the new extreme-duration runs. First-stage memory request32GiB differs from prose48GiB, so no memory-reduction claim is made. Staging old benchmark44,437,393,925byte HDF cost471.455s copy+38.944s hash, terrain874,313,742byte copy9.267s+0.536s hash, excluded from per-reach times. New event HDF sizes are around95GB and are a different source. Node-local reuse is an end-to-end optimization, not included in the chart. Parent topology remains complete internally; retained windows constrain output work, not hydraulic connectivity. Grouped maxima map each time before reduction. Native rectangles/arrows reproduce the adapted Mermaid logic and remain editable. Mermaid source retained separately. Whole-parent44+min/frame, derived50day serial full-event projection,133reach~9h serial and1–2hcluster projections,250reaches/node-hour and5000/h20node projections are different scopes/conditions, estimates, not measured apples-to-apples Rust speedups. No world-ranking claim.</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These research results do not establish flood frequency or final H&amp;H engineering approval. No head-to-head steady-state accuracy comparison was run. Source models remain unchanged. Machine-readable evidence and source/version manifests accompany the presentation.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Detailed measuredsourceledger: # Performance and staging evidence for the TWDB revision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This package verifies retained benchmark receipts. It performs no new benchmark or hydraulic run. It leaves the shared implementation, source models and production jobs untouched.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Slide-ready findings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Two example UPGU1 reaches each mapped all 1,621 saved p02 samples. Stage wall time evolved from 1,357 to 211 seconds for the near-median-area example and from 2,957 to 307 seconds for the largest-area example. These are measured retained single trials. The first-to-final ratios are 6.423 and 9.635, reasonably displayed as **6.4× and 9.6×**.</a:t>
            </a:r>
          </a:p>
          <a:p>
            <a:pPr indent="0" algn="l">
              <a:lnSpc>
                <a:spcPct val="100000"/>
              </a:lnSpc>
              <a:buNone/>
            </a:pPr>
            <a:r>
              <a:rPr lang="en-US" sz="2000" b="0" u="none" strike="noStrike">
                <a:solidFill>
                  <a:srgbClr val="000000"/>
                </a:solidFill>
                <a:effectLst/>
                <a:uFillTx/>
                <a:latin typeface="Arial"/>
              </a:rPr>
              <a:t>- The sequence combines Rust raster postprocessing, a factor-two mapping terrain, grouped maxima, reduced ownership exports and retained window handles. It is **pipeline evolution across different retained variants**, not a controlled estimate of the Rust language's speedup alone.</a:t>
            </a:r>
          </a:p>
          <a:p>
            <a:pPr indent="0" algn="l">
              <a:lnSpc>
                <a:spcPct val="100000"/>
              </a:lnSpc>
              <a:buNone/>
            </a:pPr>
            <a:r>
              <a:rPr lang="en-US" sz="2000" b="0" u="none" strike="noStrike">
                <a:solidFill>
                  <a:srgbClr val="000000"/>
                </a:solidFill>
                <a:effectLst/>
                <a:uFillTx/>
                <a:latin typeface="Arial"/>
              </a:rPr>
              <a:t>- Receipts correct the narrative note: the measured factor-two terrain used **valid-cell block mean**, not nearest-neighbor subsampling. It has one quarter of the raster pixels and changes the terrain lattice/values. Production nearest terrain is a different input. Do not describe the benchmark as native-resolution parity or evidence for the new 1000YR/UCI sources.</a:t>
            </a:r>
          </a:p>
          <a:p>
            <a:pPr indent="0" algn="l">
              <a:lnSpc>
                <a:spcPct val="100000"/>
              </a:lnSpc>
              <a:buNone/>
            </a:pPr>
            <a:r>
              <a:rPr lang="en-US" sz="2000" b="0" u="none" strike="noStrike">
                <a:solidFill>
                  <a:srgbClr val="000000"/>
                </a:solidFill>
                <a:effectLst/>
                <a:uFillTx/>
                <a:latin typeface="Arial"/>
              </a:rPr>
              <a:t>- Same-input grouped-versus-independent-per-frame software comparisons passed for all 1,621 samples, 37/43 occupied bands and both reaches. Every band had identical masks and wet Float32 bits, and the packed stacks were byte-identical. This is software parity under the benchmark's declared inputs. Hydraulic qualification remains `untested`.</a:t>
            </a:r>
          </a:p>
          <a:p>
            <a:pPr indent="0" algn="l">
              <a:lnSpc>
                <a:spcPct val="100000"/>
              </a:lnSpc>
              <a:buNone/>
            </a:pPr>
            <a:r>
              <a:rPr lang="en-US" sz="2000" b="0" u="none" strike="noStrike">
                <a:solidFill>
                  <a:srgbClr val="000000"/>
                </a:solidFill>
                <a:effectLst/>
                <a:uFillTx/>
                <a:latin typeface="Arial"/>
              </a:rPr>
              <a:t>- Job 52556 requested **4 CPUs and 16 GiB**, with four native threads. Its mapper `max_memory_mib=12000` is an admission limit, not allocation size or measured RSS. Sampled process-tree RSS peaks were 5.13/6.51 GiB. The old first-Rust measurement's sbatch requested 32 GiB, while the following terrio benchmark requested 48 GiB. The narrative's simple 48-to-12 GiB memory-improvement claim should be omitted.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End-to-end staging</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measured job 52542 staging record binds a 44,437,393,925-byte p02 HDF and an 874,313,742-byte mapping terrain. HDF copy took 471.455 seconds and hashing 38.944 seconds. Terrain copy took 9.267 seconds and hashing 0.536 seconds. The packet explicitly excludes staging from per-reach measurements. Copy and hashing therefore total about 520.2 seconds before measured reach stages, and copying alone totals about 480.7 seconds. Reusing the staged immutable inputs is consequential. These figures do not describe the new approximately 95 GB Atlas 14 result files.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`staging.mmd` adapts the source note's once-per-node cache diagram. It shows immutable input reuse, full-parent hydraulic topology retained for preparation, reach-window rendering for every selected saved time, grouped Rust maxima/terrio and strict reach output with receipts. `staging-native-layout.json` supplies plain node and edge data for a native editable PowerPoint reconstruction. The rendered SVG/PNG are reference graphics. The Mermaid SVG is vector, but its boxes/text are not automatically independent editable PowerPoint objects.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Timing conditions and uncertainty</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`benchmark.csv` contains exact stage timing values and source IDs. `benchmark-evidence.json` holds per-metric conditions, corrections, source paths, file sizes and SHA256 hashes. Original small source receipts are copied under `evidence/`. No model HDF has been opened or rehashed.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first pipeline used earlier r21 inputs and a 160 MB dense packing budget. Subsequent r24 station-fixed requests differ. The factor-two/grouped/retained examples use a 320 MB dense budget, as documented in the retained benchmark handover, and factor-two mean terrain. Output coarsening/packing is separate from mapping-terrain resolution. Timing samples were not a controlled cold-cache randomized benchmark and no confidence interval is available. The independent per-frame references also vary materially between allocations: job 52542 stage times were 407.040/551.524 seconds, while job 52556 references were 408.051/about774.15 seconds. Do not assign every cross-allocation timing difference to one implementation change.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chart's word “near-median” describes the selected example reach's area, not the median timing of 133 measured reaches. Largest means largest-area selected reach. No corpus-wide timing distribution has been measured in this package.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Estimates kept separate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narrative note says Gen3 whole-parent RAS Mapper under Wine took 44+ minutes per frame and about250 GB. No underlying Gen3 timing receipt was located in this bounded review. At that stated rate, 1,621 frames would require at least1,188.7 serial hours, or49.53 days. That whole-event run was never measured. It is a derived feasibility illustration.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At an illustrative4 minutes per reach, 133 independent reach catalogs would take8.87 serial hours before staging and orchestration. The source-note1–2 hours on the CLB cluster,250 reaches per TACC node-hour and5,000 reaches/hour on20 nodes are extrapolations. The source note's approximately130× whole-workflow improvement compares different spatial scopes and includes an estimated full run. Do not use it as a measured apples-to-apples Rust speedup. Do not multiply it by the1,621/9 temporal-coverage ratio.</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Suggested slide 8 content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Title: **Staging and Rust Performance**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Diagram: **Stage once per node. Reuse full-parent preparation. Reduce all selected maps in Rust.**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Chart: five steps from `benchmark.csv`, two reach series. Main callout: **211 seconds for all1,621 saved times in the near-median example**. Optional second callout: **6.4× /9.6× measured pipeline improvement**.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Visible qualification: **Two retained example reaches,4 CPUs. Evolution includes2× mean terrain and input/packing changes. Staging excluded.**</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Speaker notes should identify jobs52453,52496,52498,52542 and52556 and this package's evidence ledger. Leave the memory reduction and130× universal speedup off the slide.</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Suggested slide 9 content</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Title: **Rethinking Limitations from First Principles**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1. Compatible unsteady HEC-RAS results already contain mesh, flow, water level and the history of the event.</a:t>
            </a:r>
          </a:p>
          <a:p>
            <a:pPr indent="0" algn="l">
              <a:lnSpc>
                <a:spcPct val="100000"/>
              </a:lnSpc>
              <a:buNone/>
            </a:pPr>
            <a:r>
              <a:rPr lang="en-US" sz="2000" b="0" u="none" strike="noStrike">
                <a:solidFill>
                  <a:srgbClr val="000000"/>
                </a:solidFill>
                <a:effectLst/>
                <a:uFillTx/>
                <a:latin typeface="Arial"/>
              </a:rPr>
              <a:t>2. CLB's native data access, staged inputs, reach-window mapping and grouped Rust processing make that hydraulic information practical to extract at catalog scale.</a:t>
            </a:r>
          </a:p>
          <a:p>
            <a:pPr indent="0" algn="l">
              <a:lnSpc>
                <a:spcPct val="100000"/>
              </a:lnSpc>
              <a:buNone/>
            </a:pPr>
            <a:r>
              <a:rPr lang="en-US" sz="2000" b="0" u="none" strike="noStrike">
                <a:solidFill>
                  <a:srgbClr val="000000"/>
                </a:solidFill>
                <a:effectLst/>
                <a:uFillTx/>
                <a:latin typeface="Arial"/>
              </a:rPr>
              <a:t>3. Each saved state can contribute to selected-condition maps. Multiple durations can retain stage and spatial differences that a single-valued steady rating omits.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Visible qualification: **Source compatibility, temporal resolution and engineering review still govern use. No head-to-head steady-model accuracy test was run.**</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The new duration analysis must supply the observed physical numbers. This benchmark package establishes processing feasibility only. Historical/SST/FFRD ensembles are broader compatible input possibilities, not modeled ensembles demonstrated by these Atlas14 design runs.</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 Source protection and QA</a:t>
            </a:r>
          </a:p>
          <a:p>
            <a:pPr indent="0" algn="l">
              <a:lnSpc>
                <a:spcPct val="100000"/>
              </a:lnSpc>
              <a:buNone/>
            </a:pPr>
            <a:endParaRPr lang="en-US" sz="2000" b="0" u="none" strike="noStrike">
              <a:solidFill>
                <a:srgbClr val="000000"/>
              </a:solidFill>
              <a:effectLst/>
              <a:uFillTx/>
              <a:latin typeface="Arial"/>
            </a:endParaRPr>
          </a:p>
          <a:p>
            <a:pPr indent="0" algn="l">
              <a:lnSpc>
                <a:spcPct val="100000"/>
              </a:lnSpc>
              <a:buNone/>
            </a:pPr>
            <a:r>
              <a:rPr lang="en-US" sz="2000" b="0" u="none" strike="noStrike">
                <a:solidFill>
                  <a:srgbClr val="000000"/>
                </a:solidFill>
                <a:effectLst/>
                <a:uFillTx/>
                <a:latin typeface="Arial"/>
              </a:rPr>
              <a:t>All new files reside in the exclusive scratch performance folder and the matching ignored durable research folder. The source performance note and all small benchmark receipts were read-only. No source-model mutation, timer change, job cancel/requeue, public commit, upload, email or publication occurred. Spatial-review view is inapplicable to this nonspatial benchmark review. The geometry and hydraulic review are owned by the engineering-analysis worker.</a:t>
            </a:r>
          </a:p>
          <a:p>
            <a:pPr indent="0" algn="l">
              <a:lnSpc>
                <a:spcPct val="100000"/>
              </a:lnSpc>
              <a:buNone/>
            </a:pPr>
            <a:endParaRPr lang="en-US" sz="2000" b="0" u="none" strike="noStrike">
              <a:solidFill>
                <a:srgbClr val="000000"/>
              </a:solidFill>
              <a:effectLst/>
              <a:uFillTx/>
              <a:latin typeface="Arial"/>
            </a:endParaRPr>
          </a:p>
        </p:txBody>
      </p:sp>
      <p:sp>
        <p:nvSpPr>
          <p:cNvPr id="90" name="PlaceHolder 3">
            <a:extLst>
              <a:ext uri="{FF2B5EF4-FFF2-40B4-BE49-F238E27FC236}">
                <a16:creationId xmlns:a16="http://schemas.microsoft.com/office/drawing/2014/main" id="{AAEC6690-31FC-1638-1193-38C3517B70AF}"/>
              </a:ext>
            </a:extLst>
          </p:cNvPr>
          <p:cNvSpPr>
            <a:spLocks noGrp="1"/>
          </p:cNvSpPr>
          <p:nvPr>
            <p:ph type="sldNum" idx="8"/>
          </p:nvPr>
        </p:nvSpPr>
        <p:spPr>
          <a:xfrm>
            <a:off x="0" y="0"/>
            <a:ext cx="0" cy="0"/>
          </a:xfrm>
          <a:prstGeom prst="rect">
            <a:avLst/>
          </a:prstGeom>
          <a:noFill/>
          <a:ln w="0">
            <a:noFill/>
          </a:ln>
        </p:spPr>
        <p:txBody>
          <a:bodyPr lIns="90000" tIns="-45000" rIns="90000" bIns="-45000" anchor="t">
            <a:noAutofit/>
          </a:bodyPr>
          <a:lstStyle/>
          <a:p>
            <a:pPr indent="0" algn="l">
              <a:buNone/>
            </a:pPr>
            <a:endParaRPr lang="en-US" sz="1800" b="0" u="none" strike="noStrike">
              <a:solidFill>
                <a:srgbClr val="000000"/>
              </a:solidFill>
              <a:effectLst/>
              <a:uFillTx/>
              <a:latin typeface="Times New Roman"/>
            </a:endParaRPr>
          </a:p>
        </p:txBody>
      </p:sp>
    </p:spTree>
    <p:extLst>
      <p:ext uri="{BB962C8B-B14F-4D97-AF65-F5344CB8AC3E}">
        <p14:creationId xmlns:p14="http://schemas.microsoft.com/office/powerpoint/2010/main" val="113957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RAS2FIM-2D builds a 2D HEC-RAS model for every NextGen reach in a county, and nobody touches a model. Six stages per reach: a lidar flow path, a generated domain and quad mesh, the HEC-RAS 7 model with bridges and culverts, a probe run at the top flow that widens the domain if water hits the edge, a stack of steady flows each graded for steady state, and the library export and publish. All of it runs unattended on one EC2 machine: a batch file on my PC uploads the code and starts the worker, 32 models run at once at 2 cores each, and the next reach is built as soon as one finishes. There are no GUI steps; meshing is the RAS 2025 command line and the runs are RasUnsteady from scripts. When a rule changes, only the affected reaches rebuild, sharing the machine half and half with new reaches. Four counties, 1,072 reaches, 592 done, 99 percent of flows steady, about 3.5 core-hours a reach.</a:t>
            </a:r>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generator writes the HEC-RAS 2025 conceptual mesh directly: region polygons, arcs and control points. The channel corridor comes from bank-full width read off lidar cross sections; where its edges would cross at a tight bend it is narrowed locally rather than smoothed off the river. Outside it is an outer quad band sized from a normal-depth calculation at the top flow plus 5 ft. Every quad region must have exactly four corners, so road cuts are carried across the band. Cell sizes are 100 ft times a power of two so neighbors are always 1 to 1 or 1 to 2. Roads keep their own line up to 55 degrees off square, and divided highways keep both carriageways. When RAS 2025 cannot mesh a region, the generator adjusts the outline first and only then falls back.</a:t>
            </a:r>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Structures are written as SA/2D connections in the HEC-RAS 7 geometry. NBI gives deck length, spans and piers; the TxDOT road lidar gives the road and deck elevations, and where it is missing the deck top is a straight line between the road at the two deck ends. The key lesson: bare-earth lidar removes bridge decks but keeps culvert embankments. So when the road grade drops into a steep-sided notch and comes back up, it is a bridge, whatever the NBI type says. That check moved 9 of 119 NBI culverts in Real and Mason to bridges.</a:t>
            </a:r>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Results: each published model gives depth, water surface and velocity at all 30 flows; the image is our FIM2D site: a Mason model at TX 29, velocity at about 24,600 cfs with the model mesh on. Quads follow the channel under the TX 29 bridge, triangles cover the overbank, and the black and brown lines are the bridge and culvert connections. Three uses. First, SB3 emergency management: these libraries sit behind the county flood warning systems, for siren and gauge trigger stages, EAP inundation maps, and real-time flood maps driven by NextGen and gauge flows. Second, planning-level work, every reach of a county modeled the same way in 2D for flood plans. Third, grants, depths and velocities by flow and return period as the input to damage estimates and before and after runs for benefit-cost analysis. And why automate: the 20 SB3 counties are about 6,000 reaches; at about thirty cents of EC2 time a reach, a county runs in about a day on one machine.</a:t>
            </a:r>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_blue">
    <p:spTree>
      <p:nvGrpSpPr>
        <p:cNvPr id="1" name=""/>
        <p:cNvGrpSpPr/>
        <p:nvPr/>
      </p:nvGrpSpPr>
      <p:grpSpPr>
        <a:xfrm>
          <a:off x="0" y="0"/>
          <a:ext cx="0" cy="0"/>
          <a:chOff x="0" y="0"/>
          <a:chExt cx="0" cy="0"/>
        </a:xfrm>
      </p:grpSpPr>
      <p:sp>
        <p:nvSpPr>
          <p:cNvPr id="7" name="Rectangle 2"/>
          <p:cNvSpPr>
            <a:spLocks/>
          </p:cNvSpPr>
          <p:nvPr/>
        </p:nvSpPr>
        <p:spPr bwMode="hidden">
          <a:xfrm>
            <a:off x="0" y="0"/>
            <a:ext cx="12192000" cy="5257800"/>
          </a:xfrm>
          <a:prstGeom prst="rect">
            <a:avLst/>
          </a:prstGeom>
          <a:gradFill rotWithShape="0">
            <a:gsLst>
              <a:gs pos="0">
                <a:srgbClr val="004575"/>
              </a:gs>
              <a:gs pos="100000">
                <a:srgbClr val="007AC2"/>
              </a:gs>
            </a:gsLst>
            <a:lin ang="2400000" scaled="1"/>
          </a:gra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prstClr val="black"/>
              </a:solidFill>
            </a:endParaRPr>
          </a:p>
        </p:txBody>
      </p:sp>
      <p:sp>
        <p:nvSpPr>
          <p:cNvPr id="2" name="Title 1"/>
          <p:cNvSpPr>
            <a:spLocks noGrp="1"/>
          </p:cNvSpPr>
          <p:nvPr>
            <p:ph type="ctrTitle" hasCustomPrompt="1"/>
          </p:nvPr>
        </p:nvSpPr>
        <p:spPr>
          <a:xfrm>
            <a:off x="1828800" y="1828800"/>
            <a:ext cx="8534400" cy="1271016"/>
          </a:xfrm>
        </p:spPr>
        <p:txBody>
          <a:bodyPr rIns="0" anchor="b">
            <a:noAutofit/>
          </a:bodyPr>
          <a:lstStyle>
            <a:lvl1pPr algn="l">
              <a:defRPr sz="4050" b="1" i="0">
                <a:solidFill>
                  <a:srgbClr val="FFFFFF"/>
                </a:solidFill>
                <a:latin typeface="+mj-lt"/>
                <a:cs typeface="Avenir LT Std 55 Roman" pitchFamily="34" charset="0"/>
              </a:defRPr>
            </a:lvl1pPr>
          </a:lstStyle>
          <a:p>
            <a:r>
              <a:rPr lang="en-US" dirty="0"/>
              <a:t>Presentation title</a:t>
            </a:r>
          </a:p>
        </p:txBody>
      </p:sp>
      <p:sp>
        <p:nvSpPr>
          <p:cNvPr id="3" name="Subtitle 2"/>
          <p:cNvSpPr>
            <a:spLocks noGrp="1"/>
          </p:cNvSpPr>
          <p:nvPr>
            <p:ph type="subTitle" idx="1" hasCustomPrompt="1"/>
          </p:nvPr>
        </p:nvSpPr>
        <p:spPr>
          <a:xfrm>
            <a:off x="1828800" y="3246120"/>
            <a:ext cx="8534400" cy="758952"/>
          </a:xfrm>
        </p:spPr>
        <p:txBody>
          <a:bodyPr>
            <a:noAutofit/>
          </a:bodyPr>
          <a:lstStyle>
            <a:lvl1pPr marL="0" indent="0" algn="l">
              <a:spcBef>
                <a:spcPts val="0"/>
              </a:spcBef>
              <a:spcAft>
                <a:spcPts val="225"/>
              </a:spcAft>
              <a:buNone/>
              <a:defRPr sz="1800" b="0" i="0">
                <a:solidFill>
                  <a:schemeClr val="bg1"/>
                </a:solidFill>
                <a:latin typeface="+mn-lt"/>
                <a:cs typeface="Avenir LT Std 65 Medium" pitchFamily="34" charset="0"/>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dirty="0"/>
              <a:t>Name of Presenter(s)</a:t>
            </a:r>
          </a:p>
        </p:txBody>
      </p:sp>
    </p:spTree>
    <p:extLst>
      <p:ext uri="{BB962C8B-B14F-4D97-AF65-F5344CB8AC3E}">
        <p14:creationId xmlns:p14="http://schemas.microsoft.com/office/powerpoint/2010/main" val="213455913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_blue">
    <p:spTree>
      <p:nvGrpSpPr>
        <p:cNvPr id="1" name=""/>
        <p:cNvGrpSpPr/>
        <p:nvPr/>
      </p:nvGrpSpPr>
      <p:grpSpPr>
        <a:xfrm>
          <a:off x="0" y="0"/>
          <a:ext cx="0" cy="0"/>
          <a:chOff x="0" y="0"/>
          <a:chExt cx="0" cy="0"/>
        </a:xfrm>
      </p:grpSpPr>
      <p:sp>
        <p:nvSpPr>
          <p:cNvPr id="8" name="Rectangle 1"/>
          <p:cNvSpPr>
            <a:spLocks/>
          </p:cNvSpPr>
          <p:nvPr/>
        </p:nvSpPr>
        <p:spPr bwMode="auto">
          <a:xfrm>
            <a:off x="0" y="0"/>
            <a:ext cx="12192000" cy="5257800"/>
          </a:xfrm>
          <a:prstGeom prst="rect">
            <a:avLst/>
          </a:prstGeom>
          <a:solidFill>
            <a:srgbClr val="B9E0F7">
              <a:alpha val="60000"/>
            </a:srgbClr>
          </a:soli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srgbClr val="A3CA4B">
                  <a:lumMod val="60000"/>
                  <a:lumOff val="40000"/>
                </a:srgbClr>
              </a:solidFill>
            </a:endParaRPr>
          </a:p>
        </p:txBody>
      </p:sp>
      <p:sp>
        <p:nvSpPr>
          <p:cNvPr id="6" name="Rectangle 2"/>
          <p:cNvSpPr>
            <a:spLocks/>
          </p:cNvSpPr>
          <p:nvPr/>
        </p:nvSpPr>
        <p:spPr bwMode="ltGray">
          <a:xfrm>
            <a:off x="0" y="5257800"/>
            <a:ext cx="12192000" cy="1600200"/>
          </a:xfrm>
          <a:prstGeom prst="rect">
            <a:avLst/>
          </a:prstGeom>
          <a:gradFill rotWithShape="0">
            <a:gsLst>
              <a:gs pos="0">
                <a:srgbClr val="003053"/>
              </a:gs>
              <a:gs pos="100000">
                <a:srgbClr val="0083D4"/>
              </a:gs>
            </a:gsLst>
            <a:lin ang="2400000" scaled="1"/>
          </a:gra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prstClr val="black"/>
              </a:solidFill>
            </a:endParaRPr>
          </a:p>
        </p:txBody>
      </p:sp>
      <p:sp>
        <p:nvSpPr>
          <p:cNvPr id="2" name="Title 1"/>
          <p:cNvSpPr>
            <a:spLocks noGrp="1"/>
          </p:cNvSpPr>
          <p:nvPr>
            <p:ph type="title" hasCustomPrompt="1"/>
          </p:nvPr>
        </p:nvSpPr>
        <p:spPr>
          <a:xfrm>
            <a:off x="914400" y="457203"/>
            <a:ext cx="9753600" cy="484631"/>
          </a:xfrm>
        </p:spPr>
        <p:txBody>
          <a:bodyPr anchor="t"/>
          <a:lstStyle>
            <a:lvl1pPr>
              <a:defRPr lang="en-US" sz="2250" b="1" i="0" kern="1200" dirty="0">
                <a:solidFill>
                  <a:srgbClr val="007AC2"/>
                </a:solidFill>
                <a:latin typeface="+mj-lt"/>
                <a:ea typeface="+mj-ea"/>
                <a:cs typeface="Avenir LT Std 55 Roman" pitchFamily="34" charset="0"/>
              </a:defRPr>
            </a:lvl1pPr>
          </a:lstStyle>
          <a:p>
            <a:r>
              <a:rPr lang="en-US" dirty="0"/>
              <a:t>Click to edit master title style</a:t>
            </a:r>
          </a:p>
        </p:txBody>
      </p:sp>
      <p:sp>
        <p:nvSpPr>
          <p:cNvPr id="3" name="Content Placeholder 2"/>
          <p:cNvSpPr>
            <a:spLocks noGrp="1"/>
          </p:cNvSpPr>
          <p:nvPr>
            <p:ph idx="1" hasCustomPrompt="1"/>
          </p:nvPr>
        </p:nvSpPr>
        <p:spPr>
          <a:xfrm>
            <a:off x="914400" y="1602421"/>
            <a:ext cx="7315200" cy="2286000"/>
          </a:xfrm>
        </p:spPr>
        <p:txBody>
          <a:bodyPr/>
          <a:lstStyle>
            <a:lvl1pPr marL="0" marR="0" indent="0" algn="l" defTabSz="342900" rtl="0" eaLnBrk="1" fontAlgn="auto" latinLnBrk="0" hangingPunct="1">
              <a:lnSpc>
                <a:spcPct val="100000"/>
              </a:lnSpc>
              <a:spcBef>
                <a:spcPts val="225"/>
              </a:spcBef>
              <a:spcAft>
                <a:spcPts val="900"/>
              </a:spcAft>
              <a:buClrTx/>
              <a:buSzPct val="80000"/>
              <a:buFontTx/>
              <a:buNone/>
              <a:tabLst/>
              <a:defRPr lang="en-US" sz="1950" b="0" i="0" kern="1200">
                <a:solidFill>
                  <a:schemeClr val="tx1"/>
                </a:solidFill>
                <a:latin typeface="+mn-lt"/>
                <a:ea typeface="+mn-ea"/>
                <a:cs typeface="Avenir LT Std 65 Medium" pitchFamily="34" charset="0"/>
              </a:defRPr>
            </a:lvl1pPr>
            <a:lvl2pPr marL="129779" indent="-129779">
              <a:defRPr/>
            </a:lvl2pPr>
            <a:lvl3pPr>
              <a:buFontTx/>
              <a:buNone/>
              <a:defRPr lang="en-US" sz="1800" b="0" i="0" kern="1200">
                <a:solidFill>
                  <a:schemeClr val="tx1"/>
                </a:solidFill>
                <a:latin typeface="Avenir LT Std 55 Roman"/>
                <a:ea typeface="+mn-ea"/>
                <a:cs typeface="Avenir LT Std 55 Roman"/>
              </a:defRPr>
            </a:lvl3pPr>
            <a:lvl4pPr>
              <a:defRPr/>
            </a:lvl4pPr>
            <a:lvl5pPr>
              <a:lnSpc>
                <a:spcPts val="1350"/>
              </a:lnSpc>
              <a:defRPr/>
            </a:lvl5pPr>
          </a:lstStyle>
          <a:p>
            <a:pPr marL="0" marR="0" lvl="0" indent="0" algn="l" defTabSz="342900" rtl="0" eaLnBrk="1" fontAlgn="auto" latinLnBrk="0" hangingPunct="1">
              <a:lnSpc>
                <a:spcPct val="100000"/>
              </a:lnSpc>
              <a:spcBef>
                <a:spcPts val="225"/>
              </a:spcBef>
              <a:spcAft>
                <a:spcPts val="900"/>
              </a:spcAft>
              <a:buClrTx/>
              <a:buSzPct val="80000"/>
              <a:buFontTx/>
              <a:buNone/>
              <a:tabLst/>
              <a:defRPr/>
            </a:pPr>
            <a:r>
              <a:rPr kumimoji="0" lang="en-US" sz="1950" b="0" i="0" u="none" strike="noStrike" kern="1200" cap="none" spc="0" normalizeH="0" baseline="0" noProof="0" dirty="0">
                <a:ln>
                  <a:noFill/>
                </a:ln>
                <a:solidFill>
                  <a:prstClr val="black"/>
                </a:solidFill>
                <a:effectLst/>
                <a:uLnTx/>
                <a:uFillTx/>
                <a:latin typeface="Avenir LT Std 65 Medium"/>
                <a:ea typeface="+mn-ea"/>
                <a:cs typeface="Avenir LT Std 65 Medium"/>
              </a:rPr>
              <a:t>Click to edit body text</a:t>
            </a:r>
          </a:p>
        </p:txBody>
      </p:sp>
    </p:spTree>
    <p:extLst>
      <p:ext uri="{BB962C8B-B14F-4D97-AF65-F5344CB8AC3E}">
        <p14:creationId xmlns:p14="http://schemas.microsoft.com/office/powerpoint/2010/main" val="221475554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_bullet_blue">
    <p:spTree>
      <p:nvGrpSpPr>
        <p:cNvPr id="1" name=""/>
        <p:cNvGrpSpPr/>
        <p:nvPr/>
      </p:nvGrpSpPr>
      <p:grpSpPr>
        <a:xfrm>
          <a:off x="0" y="0"/>
          <a:ext cx="0" cy="0"/>
          <a:chOff x="0" y="0"/>
          <a:chExt cx="0" cy="0"/>
        </a:xfrm>
      </p:grpSpPr>
      <p:sp>
        <p:nvSpPr>
          <p:cNvPr id="4" name="Rectangle 1"/>
          <p:cNvSpPr>
            <a:spLocks/>
          </p:cNvSpPr>
          <p:nvPr userDrawn="1"/>
        </p:nvSpPr>
        <p:spPr bwMode="auto">
          <a:xfrm>
            <a:off x="0" y="0"/>
            <a:ext cx="12192000" cy="5257800"/>
          </a:xfrm>
          <a:prstGeom prst="rect">
            <a:avLst/>
          </a:prstGeom>
          <a:solidFill>
            <a:srgbClr val="B9E0F7">
              <a:alpha val="60000"/>
            </a:srgbClr>
          </a:soli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srgbClr val="A3CA4B">
                  <a:lumMod val="60000"/>
                  <a:lumOff val="40000"/>
                </a:srgbClr>
              </a:solidFill>
            </a:endParaRPr>
          </a:p>
        </p:txBody>
      </p:sp>
      <p:sp>
        <p:nvSpPr>
          <p:cNvPr id="5" name="Rectangle 1"/>
          <p:cNvSpPr>
            <a:spLocks/>
          </p:cNvSpPr>
          <p:nvPr userDrawn="1"/>
        </p:nvSpPr>
        <p:spPr bwMode="ltGray">
          <a:xfrm>
            <a:off x="0" y="5257800"/>
            <a:ext cx="12192000" cy="1600200"/>
          </a:xfrm>
          <a:prstGeom prst="rect">
            <a:avLst/>
          </a:prstGeom>
          <a:gradFill rotWithShape="0">
            <a:gsLst>
              <a:gs pos="0">
                <a:srgbClr val="003053"/>
              </a:gs>
              <a:gs pos="100000">
                <a:srgbClr val="0083D4"/>
              </a:gs>
            </a:gsLst>
            <a:lin ang="2400000" scaled="1"/>
          </a:gra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prstClr val="black"/>
              </a:solidFill>
            </a:endParaRPr>
          </a:p>
        </p:txBody>
      </p:sp>
      <p:sp>
        <p:nvSpPr>
          <p:cNvPr id="2" name="Title 1"/>
          <p:cNvSpPr>
            <a:spLocks noGrp="1"/>
          </p:cNvSpPr>
          <p:nvPr>
            <p:ph type="title" hasCustomPrompt="1"/>
          </p:nvPr>
        </p:nvSpPr>
        <p:spPr/>
        <p:txBody>
          <a:bodyPr/>
          <a:lstStyle>
            <a:lvl1pPr algn="l" defTabSz="342900" rtl="0" eaLnBrk="1" latinLnBrk="0" hangingPunct="1">
              <a:lnSpc>
                <a:spcPct val="100000"/>
              </a:lnSpc>
              <a:spcBef>
                <a:spcPct val="0"/>
              </a:spcBef>
              <a:buNone/>
              <a:defRPr lang="en-US" sz="2250" b="1" i="0" kern="1200">
                <a:solidFill>
                  <a:srgbClr val="007AC2"/>
                </a:solidFill>
                <a:latin typeface="+mj-lt"/>
                <a:ea typeface="+mj-ea"/>
                <a:cs typeface="Avenir LT Std 55 Roman" pitchFamily="34" charset="0"/>
              </a:defRPr>
            </a:lvl1pPr>
          </a:lstStyle>
          <a:p>
            <a:r>
              <a:rPr lang="en-US"/>
              <a:t>Click to edit master title style</a:t>
            </a:r>
          </a:p>
        </p:txBody>
      </p:sp>
      <p:sp>
        <p:nvSpPr>
          <p:cNvPr id="3" name="Content Placeholder 2"/>
          <p:cNvSpPr>
            <a:spLocks noGrp="1"/>
          </p:cNvSpPr>
          <p:nvPr>
            <p:ph idx="1"/>
          </p:nvPr>
        </p:nvSpPr>
        <p:spPr/>
        <p:txBody>
          <a:bodyPr/>
          <a:lstStyle>
            <a:lvl2pPr marL="301752" indent="-130302">
              <a:lnSpc>
                <a:spcPts val="2025"/>
              </a:lnSpc>
              <a:spcAft>
                <a:spcPts val="900"/>
              </a:spcAft>
              <a:defRPr sz="1800">
                <a:latin typeface="+mn-lt"/>
              </a:defRPr>
            </a:lvl2pPr>
            <a:lvl3pPr marL="427435" indent="-82154">
              <a:lnSpc>
                <a:spcPct val="100000"/>
              </a:lnSpc>
              <a:spcAft>
                <a:spcPts val="450"/>
              </a:spcAft>
              <a:defRPr sz="1800">
                <a:latin typeface="+mn-lt"/>
              </a:defRPr>
            </a:lvl3pPr>
            <a:lvl4pPr marL="600075" indent="-130969">
              <a:lnSpc>
                <a:spcPct val="100000"/>
              </a:lnSpc>
              <a:spcAft>
                <a:spcPts val="450"/>
              </a:spcAft>
              <a:defRPr sz="1800">
                <a:latin typeface="+mn-lt"/>
              </a:defRPr>
            </a:lvl4pPr>
            <a:lvl5pPr>
              <a:lnSpc>
                <a:spcPct val="100000"/>
              </a:lnSpc>
              <a:spcAft>
                <a:spcPts val="450"/>
              </a:spcAft>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80484596"/>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IG title_blue">
    <p:spTree>
      <p:nvGrpSpPr>
        <p:cNvPr id="1" name=""/>
        <p:cNvGrpSpPr/>
        <p:nvPr/>
      </p:nvGrpSpPr>
      <p:grpSpPr>
        <a:xfrm>
          <a:off x="0" y="0"/>
          <a:ext cx="0" cy="0"/>
          <a:chOff x="0" y="0"/>
          <a:chExt cx="0" cy="0"/>
        </a:xfrm>
      </p:grpSpPr>
      <p:sp>
        <p:nvSpPr>
          <p:cNvPr id="6" name="Rectangle 2"/>
          <p:cNvSpPr>
            <a:spLocks/>
          </p:cNvSpPr>
          <p:nvPr/>
        </p:nvSpPr>
        <p:spPr bwMode="ltGray">
          <a:xfrm>
            <a:off x="0" y="5257800"/>
            <a:ext cx="12192000" cy="1600200"/>
          </a:xfrm>
          <a:prstGeom prst="rect">
            <a:avLst/>
          </a:prstGeom>
          <a:gradFill rotWithShape="0">
            <a:gsLst>
              <a:gs pos="0">
                <a:srgbClr val="003053"/>
              </a:gs>
              <a:gs pos="100000">
                <a:srgbClr val="0083D4"/>
              </a:gs>
            </a:gsLst>
            <a:lin ang="2400000" scaled="1"/>
          </a:gra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prstClr val="black"/>
              </a:solidFill>
            </a:endParaRPr>
          </a:p>
        </p:txBody>
      </p:sp>
      <p:sp>
        <p:nvSpPr>
          <p:cNvPr id="8" name="Rectangle 1"/>
          <p:cNvSpPr>
            <a:spLocks/>
          </p:cNvSpPr>
          <p:nvPr/>
        </p:nvSpPr>
        <p:spPr bwMode="auto">
          <a:xfrm>
            <a:off x="0" y="0"/>
            <a:ext cx="12192000" cy="5257800"/>
          </a:xfrm>
          <a:prstGeom prst="rect">
            <a:avLst/>
          </a:prstGeom>
          <a:solidFill>
            <a:srgbClr val="B9E0F7">
              <a:alpha val="60000"/>
            </a:srgbClr>
          </a:soli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srgbClr val="A3CA4B">
                  <a:lumMod val="60000"/>
                  <a:lumOff val="40000"/>
                </a:srgbClr>
              </a:solidFill>
            </a:endParaRPr>
          </a:p>
        </p:txBody>
      </p:sp>
      <p:sp>
        <p:nvSpPr>
          <p:cNvPr id="2" name="Title 1"/>
          <p:cNvSpPr>
            <a:spLocks noGrp="1"/>
          </p:cNvSpPr>
          <p:nvPr>
            <p:ph type="title" hasCustomPrompt="1"/>
          </p:nvPr>
        </p:nvSpPr>
        <p:spPr>
          <a:xfrm>
            <a:off x="1219200" y="1600200"/>
            <a:ext cx="9753600" cy="2057400"/>
          </a:xfrm>
        </p:spPr>
        <p:txBody>
          <a:bodyPr anchor="t"/>
          <a:lstStyle>
            <a:lvl1pPr>
              <a:defRPr lang="en-US" sz="5400" b="1" i="0" kern="1200" baseline="0" dirty="0">
                <a:solidFill>
                  <a:srgbClr val="007AC2"/>
                </a:solidFill>
                <a:latin typeface="+mj-lt"/>
                <a:ea typeface="+mj-ea"/>
                <a:cs typeface="Avenir LT Std 55 Roman" pitchFamily="34" charset="0"/>
              </a:defRPr>
            </a:lvl1pPr>
          </a:lstStyle>
          <a:p>
            <a:r>
              <a:rPr lang="en-US" dirty="0"/>
              <a:t>BIG but short</a:t>
            </a:r>
            <a:br>
              <a:rPr lang="en-US" dirty="0"/>
            </a:br>
            <a:r>
              <a:rPr lang="en-US" dirty="0"/>
              <a:t>message here</a:t>
            </a:r>
          </a:p>
        </p:txBody>
      </p:sp>
    </p:spTree>
    <p:extLst>
      <p:ext uri="{BB962C8B-B14F-4D97-AF65-F5344CB8AC3E}">
        <p14:creationId xmlns:p14="http://schemas.microsoft.com/office/powerpoint/2010/main" val="342287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Quote_blue">
    <p:spTree>
      <p:nvGrpSpPr>
        <p:cNvPr id="1" name=""/>
        <p:cNvGrpSpPr/>
        <p:nvPr/>
      </p:nvGrpSpPr>
      <p:grpSpPr>
        <a:xfrm>
          <a:off x="0" y="0"/>
          <a:ext cx="0" cy="0"/>
          <a:chOff x="0" y="0"/>
          <a:chExt cx="0" cy="0"/>
        </a:xfrm>
      </p:grpSpPr>
      <p:sp>
        <p:nvSpPr>
          <p:cNvPr id="6" name="Rectangle 2"/>
          <p:cNvSpPr>
            <a:spLocks/>
          </p:cNvSpPr>
          <p:nvPr/>
        </p:nvSpPr>
        <p:spPr bwMode="ltGray">
          <a:xfrm>
            <a:off x="0" y="5257800"/>
            <a:ext cx="12192000" cy="1600200"/>
          </a:xfrm>
          <a:prstGeom prst="rect">
            <a:avLst/>
          </a:prstGeom>
          <a:gradFill rotWithShape="0">
            <a:gsLst>
              <a:gs pos="0">
                <a:srgbClr val="003053"/>
              </a:gs>
              <a:gs pos="100000">
                <a:srgbClr val="0083D4"/>
              </a:gs>
            </a:gsLst>
            <a:lin ang="2400000" scaled="1"/>
          </a:gra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prstClr val="black"/>
              </a:solidFill>
            </a:endParaRPr>
          </a:p>
        </p:txBody>
      </p:sp>
      <p:sp>
        <p:nvSpPr>
          <p:cNvPr id="8" name="Rectangle 1"/>
          <p:cNvSpPr>
            <a:spLocks/>
          </p:cNvSpPr>
          <p:nvPr userDrawn="1"/>
        </p:nvSpPr>
        <p:spPr bwMode="auto">
          <a:xfrm>
            <a:off x="0" y="0"/>
            <a:ext cx="12192000" cy="5257800"/>
          </a:xfrm>
          <a:prstGeom prst="rect">
            <a:avLst/>
          </a:prstGeom>
          <a:solidFill>
            <a:srgbClr val="B9E0F7">
              <a:alpha val="60000"/>
            </a:srgbClr>
          </a:soli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srgbClr val="A3CA4B">
                  <a:lumMod val="60000"/>
                  <a:lumOff val="40000"/>
                </a:srgbClr>
              </a:solidFill>
            </a:endParaRPr>
          </a:p>
        </p:txBody>
      </p:sp>
      <p:sp>
        <p:nvSpPr>
          <p:cNvPr id="2" name="Title 1"/>
          <p:cNvSpPr>
            <a:spLocks noGrp="1"/>
          </p:cNvSpPr>
          <p:nvPr>
            <p:ph type="title" hasCustomPrompt="1"/>
          </p:nvPr>
        </p:nvSpPr>
        <p:spPr>
          <a:xfrm>
            <a:off x="1219200" y="1600200"/>
            <a:ext cx="7315200" cy="2057400"/>
          </a:xfrm>
        </p:spPr>
        <p:txBody>
          <a:bodyPr anchor="t"/>
          <a:lstStyle>
            <a:lvl1pPr marL="127397" indent="-127397">
              <a:lnSpc>
                <a:spcPts val="2775"/>
              </a:lnSpc>
              <a:spcAft>
                <a:spcPts val="225"/>
              </a:spcAft>
              <a:defRPr sz="2250" b="0" i="0" baseline="0">
                <a:solidFill>
                  <a:srgbClr val="000000"/>
                </a:solidFill>
                <a:latin typeface="+mn-lt"/>
                <a:cs typeface="Avenir LT Std 65 Medium"/>
              </a:defRPr>
            </a:lvl1pPr>
          </a:lstStyle>
          <a:p>
            <a:r>
              <a:rPr lang="en-US" dirty="0"/>
              <a:t>“Click to edit quote” </a:t>
            </a:r>
          </a:p>
        </p:txBody>
      </p:sp>
      <p:sp>
        <p:nvSpPr>
          <p:cNvPr id="10" name="Text Placeholder 9"/>
          <p:cNvSpPr>
            <a:spLocks noGrp="1"/>
          </p:cNvSpPr>
          <p:nvPr>
            <p:ph type="body" sz="quarter" idx="10" hasCustomPrompt="1"/>
          </p:nvPr>
        </p:nvSpPr>
        <p:spPr>
          <a:xfrm>
            <a:off x="4198760" y="4114800"/>
            <a:ext cx="4267200" cy="728662"/>
          </a:xfrm>
        </p:spPr>
        <p:txBody>
          <a:bodyPr anchor="t"/>
          <a:lstStyle>
            <a:lvl1pPr marL="0" indent="0" algn="r">
              <a:spcBef>
                <a:spcPts val="0"/>
              </a:spcBef>
              <a:spcAft>
                <a:spcPts val="225"/>
              </a:spcAft>
              <a:buFontTx/>
              <a:buNone/>
              <a:defRPr lang="en-US" sz="1950" b="0" i="0" kern="1200" baseline="0" dirty="0">
                <a:solidFill>
                  <a:srgbClr val="007AC2"/>
                </a:solidFill>
                <a:latin typeface="+mn-lt"/>
                <a:ea typeface="+mn-ea"/>
                <a:cs typeface="Avenir LT Std 65 Medium"/>
              </a:defRPr>
            </a:lvl1pPr>
          </a:lstStyle>
          <a:p>
            <a:pPr lvl="0"/>
            <a:r>
              <a:rPr lang="en-US" dirty="0"/>
              <a:t>Name</a:t>
            </a:r>
          </a:p>
        </p:txBody>
      </p:sp>
    </p:spTree>
    <p:extLst>
      <p:ext uri="{BB962C8B-B14F-4D97-AF65-F5344CB8AC3E}">
        <p14:creationId xmlns:p14="http://schemas.microsoft.com/office/powerpoint/2010/main" val="967352586"/>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_blue">
    <p:spTree>
      <p:nvGrpSpPr>
        <p:cNvPr id="1" name=""/>
        <p:cNvGrpSpPr/>
        <p:nvPr/>
      </p:nvGrpSpPr>
      <p:grpSpPr>
        <a:xfrm>
          <a:off x="0" y="0"/>
          <a:ext cx="0" cy="0"/>
          <a:chOff x="0" y="0"/>
          <a:chExt cx="0" cy="0"/>
        </a:xfrm>
      </p:grpSpPr>
      <p:sp>
        <p:nvSpPr>
          <p:cNvPr id="4" name="Rectangle 1"/>
          <p:cNvSpPr>
            <a:spLocks/>
          </p:cNvSpPr>
          <p:nvPr/>
        </p:nvSpPr>
        <p:spPr bwMode="auto">
          <a:xfrm>
            <a:off x="0" y="0"/>
            <a:ext cx="12192000" cy="6858000"/>
          </a:xfrm>
          <a:prstGeom prst="rect">
            <a:avLst/>
          </a:prstGeom>
          <a:solidFill>
            <a:srgbClr val="B9E0F7">
              <a:alpha val="60000"/>
            </a:srgbClr>
          </a:soli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srgbClr val="A3CA4B">
                  <a:lumMod val="60000"/>
                  <a:lumOff val="40000"/>
                </a:srgbClr>
              </a:solidFill>
            </a:endParaRPr>
          </a:p>
        </p:txBody>
      </p:sp>
      <p:sp>
        <p:nvSpPr>
          <p:cNvPr id="2" name="Title 1"/>
          <p:cNvSpPr>
            <a:spLocks noGrp="1"/>
          </p:cNvSpPr>
          <p:nvPr>
            <p:ph type="title" hasCustomPrompt="1"/>
          </p:nvPr>
        </p:nvSpPr>
        <p:spPr>
          <a:xfrm>
            <a:off x="914402" y="457200"/>
            <a:ext cx="9750655" cy="484632"/>
          </a:xfrm>
        </p:spPr>
        <p:txBody>
          <a:bodyPr/>
          <a:lstStyle>
            <a:lvl1pPr algn="l" defTabSz="342900" rtl="0" eaLnBrk="1" latinLnBrk="0" hangingPunct="1">
              <a:lnSpc>
                <a:spcPct val="100000"/>
              </a:lnSpc>
              <a:spcBef>
                <a:spcPct val="0"/>
              </a:spcBef>
              <a:buNone/>
              <a:defRPr lang="en-US" sz="2100" b="1" i="0" kern="1200" baseline="0" dirty="0" smtClean="0">
                <a:solidFill>
                  <a:srgbClr val="007AC2"/>
                </a:solidFill>
                <a:latin typeface="+mj-lt"/>
                <a:ea typeface="+mj-ea"/>
                <a:cs typeface="Avenir LT Std 85 Heavy"/>
              </a:defRPr>
            </a:lvl1pPr>
          </a:lstStyle>
          <a:p>
            <a:r>
              <a:rPr lang="en-US" dirty="0"/>
              <a:t>Click to edit master title style</a:t>
            </a:r>
          </a:p>
        </p:txBody>
      </p:sp>
    </p:spTree>
    <p:extLst>
      <p:ext uri="{BB962C8B-B14F-4D97-AF65-F5344CB8AC3E}">
        <p14:creationId xmlns:p14="http://schemas.microsoft.com/office/powerpoint/2010/main" val="2413458614"/>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_water">
    <p:bg>
      <p:bgPr>
        <a:solidFill>
          <a:schemeClr val="bg1"/>
        </a:solid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rotWithShape="1">
          <a:blip r:embed="rId2">
            <a:duotone>
              <a:schemeClr val="accent4">
                <a:shade val="45000"/>
                <a:satMod val="135000"/>
              </a:schemeClr>
              <a:prstClr val="white"/>
            </a:duotone>
            <a:alphaModFix amt="49000"/>
            <a:extLst>
              <a:ext uri="{BEBA8EAE-BF5A-486C-A8C5-ECC9F3942E4B}">
                <a14:imgProps xmlns:a14="http://schemas.microsoft.com/office/drawing/2010/main">
                  <a14:imgLayer r:embed="rId3">
                    <a14:imgEffect>
                      <a14:sharpenSoften amount="-22000"/>
                    </a14:imgEffect>
                  </a14:imgLayer>
                </a14:imgProps>
              </a:ext>
              <a:ext uri="{28A0092B-C50C-407E-A947-70E740481C1C}">
                <a14:useLocalDpi xmlns:a14="http://schemas.microsoft.com/office/drawing/2010/main" val="0"/>
              </a:ext>
            </a:extLst>
          </a:blip>
          <a:srcRect b="42205"/>
          <a:stretch/>
        </p:blipFill>
        <p:spPr>
          <a:xfrm>
            <a:off x="0" y="2947252"/>
            <a:ext cx="12192000" cy="3910751"/>
          </a:xfrm>
          <a:prstGeom prst="rect">
            <a:avLst/>
          </a:prstGeom>
          <a:noFill/>
        </p:spPr>
      </p:pic>
    </p:spTree>
    <p:extLst>
      <p:ext uri="{BB962C8B-B14F-4D97-AF65-F5344CB8AC3E}">
        <p14:creationId xmlns:p14="http://schemas.microsoft.com/office/powerpoint/2010/main" val="3014315246"/>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_blue">
    <p:spTree>
      <p:nvGrpSpPr>
        <p:cNvPr id="1" name=""/>
        <p:cNvGrpSpPr/>
        <p:nvPr/>
      </p:nvGrpSpPr>
      <p:grpSpPr>
        <a:xfrm>
          <a:off x="0" y="0"/>
          <a:ext cx="0" cy="0"/>
          <a:chOff x="0" y="0"/>
          <a:chExt cx="0" cy="0"/>
        </a:xfrm>
      </p:grpSpPr>
      <p:sp>
        <p:nvSpPr>
          <p:cNvPr id="4" name="Rectangle 1"/>
          <p:cNvSpPr>
            <a:spLocks/>
          </p:cNvSpPr>
          <p:nvPr/>
        </p:nvSpPr>
        <p:spPr bwMode="auto">
          <a:xfrm>
            <a:off x="0" y="0"/>
            <a:ext cx="12192000" cy="6858000"/>
          </a:xfrm>
          <a:prstGeom prst="rect">
            <a:avLst/>
          </a:prstGeom>
          <a:solidFill>
            <a:srgbClr val="DCE4E8">
              <a:alpha val="60000"/>
            </a:srgbClr>
          </a:soli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srgbClr val="A3CA4B">
                  <a:lumMod val="60000"/>
                  <a:lumOff val="40000"/>
                </a:srgbClr>
              </a:solidFill>
            </a:endParaRPr>
          </a:p>
        </p:txBody>
      </p:sp>
    </p:spTree>
    <p:extLst>
      <p:ext uri="{BB962C8B-B14F-4D97-AF65-F5344CB8AC3E}">
        <p14:creationId xmlns:p14="http://schemas.microsoft.com/office/powerpoint/2010/main" val="4095746468"/>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cSld name="blank 2">
    <p:spTree>
      <p:nvGrpSpPr>
        <p:cNvPr id="1" name=""/>
        <p:cNvGrpSpPr/>
        <p:nvPr/>
      </p:nvGrpSpPr>
      <p:grpSpPr>
        <a:xfrm>
          <a:off x="0" y="0"/>
          <a:ext cx="0" cy="0"/>
          <a:chOff x="0" y="0"/>
          <a:chExt cx="0" cy="0"/>
        </a:xfrm>
      </p:grpSpPr>
      <p:sp>
        <p:nvSpPr>
          <p:cNvPr id="5" name="Rectangle 2"/>
          <p:cNvSpPr>
            <a:spLocks/>
          </p:cNvSpPr>
          <p:nvPr/>
        </p:nvSpPr>
        <p:spPr bwMode="ltGray">
          <a:xfrm>
            <a:off x="0" y="5257800"/>
            <a:ext cx="12192000" cy="1600200"/>
          </a:xfrm>
          <a:prstGeom prst="rect">
            <a:avLst/>
          </a:prstGeom>
          <a:gradFill rotWithShape="0">
            <a:gsLst>
              <a:gs pos="0">
                <a:srgbClr val="662506"/>
              </a:gs>
              <a:gs pos="100000">
                <a:srgbClr val="C35327"/>
              </a:gs>
            </a:gsLst>
            <a:lin ang="2400000" scaled="1"/>
          </a:gradFill>
          <a:ln w="25400" cap="flat">
            <a:noFill/>
            <a:miter lim="800000"/>
            <a:headEnd type="none" w="med" len="med"/>
            <a:tailEnd type="none" w="med" len="med"/>
          </a:ln>
        </p:spPr>
        <p:txBody>
          <a:bodyPr lIns="0" tIns="0" rIns="0" bIns="0">
            <a:prstTxWarp prst="textNoShape">
              <a:avLst/>
            </a:prstTxWarp>
          </a:bodyPr>
          <a:lstStyle/>
          <a:p>
            <a:pPr defTabSz="342900"/>
            <a:endParaRPr lang="en-US" sz="1350">
              <a:solidFill>
                <a:prstClr val="black"/>
              </a:solidFill>
            </a:endParaRPr>
          </a:p>
        </p:txBody>
      </p:sp>
    </p:spTree>
    <p:extLst>
      <p:ext uri="{BB962C8B-B14F-4D97-AF65-F5344CB8AC3E}">
        <p14:creationId xmlns:p14="http://schemas.microsoft.com/office/powerpoint/2010/main" val="2995831892"/>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17085" y="687388"/>
            <a:ext cx="9751483" cy="365760"/>
          </a:xfrm>
        </p:spPr>
        <p:txBody>
          <a:bodyPr lIns="0" tIns="0" rIns="0" bIns="0"/>
          <a:lstStyle>
            <a:lvl1pPr>
              <a:defRPr baseline="0"/>
            </a:lvl1pPr>
          </a:lstStyle>
          <a:p>
            <a:r>
              <a:rPr lang="en-US" dirty="0"/>
              <a:t>Click to edit Master title style</a:t>
            </a:r>
            <a:endParaRPr lang="en-US"/>
          </a:p>
        </p:txBody>
      </p:sp>
      <p:sp>
        <p:nvSpPr>
          <p:cNvPr id="5" name="Text Placeholder 4"/>
          <p:cNvSpPr>
            <a:spLocks noGrp="1"/>
          </p:cNvSpPr>
          <p:nvPr>
            <p:ph type="body" sz="quarter" idx="10"/>
          </p:nvPr>
        </p:nvSpPr>
        <p:spPr>
          <a:xfrm>
            <a:off x="1217085" y="1078992"/>
            <a:ext cx="9751483" cy="342900"/>
          </a:xfrm>
        </p:spPr>
        <p:txBody>
          <a:bodyPr lIns="0" tIns="0" rIns="0" bIns="0"/>
          <a:lstStyle>
            <a:lvl1pPr marL="0" indent="0">
              <a:buFontTx/>
              <a:buNone/>
              <a:defRPr lang="en-US" sz="1200" b="1" i="1">
                <a:solidFill>
                  <a:schemeClr val="accent2"/>
                </a:solidFill>
                <a:effectLst>
                  <a:outerShdw blurRad="50800" dist="38100" dir="2700000" algn="tl">
                    <a:srgbClr val="000000">
                      <a:alpha val="43000"/>
                    </a:srgbClr>
                  </a:outerShdw>
                </a:effectLst>
                <a:latin typeface="+mj-lt"/>
                <a:ea typeface="+mj-ea"/>
                <a:cs typeface="ＭＳ Ｐゴシック" pitchFamily="-110" charset="-128"/>
              </a:defRPr>
            </a:lvl1pPr>
          </a:lstStyle>
          <a:p>
            <a:pPr lvl="0"/>
            <a:r>
              <a:rPr lang="en-US"/>
              <a:t>Click to edit Master text styles</a:t>
            </a:r>
          </a:p>
        </p:txBody>
      </p:sp>
      <p:sp>
        <p:nvSpPr>
          <p:cNvPr id="12" name="Text Placeholder 11"/>
          <p:cNvSpPr>
            <a:spLocks noGrp="1"/>
          </p:cNvSpPr>
          <p:nvPr>
            <p:ph type="body" sz="quarter" idx="11" hasCustomPrompt="1"/>
          </p:nvPr>
        </p:nvSpPr>
        <p:spPr>
          <a:xfrm>
            <a:off x="1214967" y="5716588"/>
            <a:ext cx="9753600" cy="457200"/>
          </a:xfrm>
        </p:spPr>
        <p:txBody>
          <a:bodyPr anchor="b"/>
          <a:lstStyle>
            <a:lvl1pPr algn="r">
              <a:buFontTx/>
              <a:buNone/>
              <a:defRPr sz="975" i="1">
                <a:solidFill>
                  <a:schemeClr val="accent2"/>
                </a:solidFill>
                <a:effectLst>
                  <a:outerShdw blurRad="50800" dist="38100" dir="2700000" algn="tl">
                    <a:srgbClr val="000000">
                      <a:alpha val="43000"/>
                    </a:srgbClr>
                  </a:outerShdw>
                </a:effectLst>
                <a:latin typeface="Arial"/>
                <a:cs typeface="Arial"/>
              </a:defRPr>
            </a:lvl1pPr>
          </a:lstStyle>
          <a:p>
            <a:r>
              <a:rPr lang="en-US"/>
              <a:t>Click to edit tagline</a:t>
            </a:r>
          </a:p>
        </p:txBody>
      </p:sp>
    </p:spTree>
    <p:extLst>
      <p:ext uri="{BB962C8B-B14F-4D97-AF65-F5344CB8AC3E}">
        <p14:creationId xmlns:p14="http://schemas.microsoft.com/office/powerpoint/2010/main" val="3028202924"/>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1_Blank">
    <p:bg>
      <p:bgPr>
        <a:solidFill>
          <a:srgbClr val="FFFFFF"/>
        </a:solidFill>
        <a:effectLst/>
      </p:bgPr>
    </p:bg>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a:noFill/>
          <a:ln w="0">
            <a:noFill/>
          </a:ln>
        </p:spPr>
        <p:txBody>
          <a:bodyPr lIns="0" tIns="0" rIns="0" bIns="0" anchor="ctr">
            <a:noAutofit/>
          </a:bodyPr>
          <a:lstStyle>
            <a:lvl1pPr indent="0" algn="l">
              <a:lnSpc>
                <a:spcPct val="90000"/>
              </a:lnSpc>
              <a:buNone/>
              <a:defRPr lang="en-US" sz="4400" b="0" u="none" strike="noStrike">
                <a:solidFill>
                  <a:schemeClr val="dk1"/>
                </a:solidFill>
                <a:effectLst/>
                <a:uFillTx/>
                <a:latin typeface="Aptos"/>
              </a:defRPr>
            </a:lvl1pPr>
          </a:lstStyle>
          <a:p>
            <a:pPr indent="0" algn="l">
              <a:lnSpc>
                <a:spcPct val="90000"/>
              </a:lnSpc>
              <a:buNone/>
            </a:pPr>
            <a:r>
              <a:rPr lang="en-US" sz="4400" b="0" u="none" strike="noStrike">
                <a:solidFill>
                  <a:schemeClr val="dk1"/>
                </a:solidFill>
                <a:effectLst/>
                <a:uFillTx/>
                <a:latin typeface="Aptos"/>
              </a:rPr>
              <a:t>Click to edit the title text format</a:t>
            </a:r>
          </a:p>
        </p:txBody>
      </p:sp>
      <p:sp>
        <p:nvSpPr>
          <p:cNvPr id="3" name="PlaceHolder 2"/>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lvl1pPr algn="l">
              <a:lnSpc>
                <a:spcPct val="90000"/>
              </a:lnSpc>
              <a:spcBef>
                <a:spcPts val="1417"/>
              </a:spcBef>
              <a:buClr>
                <a:srgbClr val="000000"/>
              </a:buClr>
              <a:buSzPct val="45000"/>
              <a:buFont typeface="Wingdings" charset="2"/>
              <a:buChar char=""/>
              <a:defRPr lang="en-US" sz="2800" b="0" u="none" strike="noStrike">
                <a:solidFill>
                  <a:schemeClr val="dk1"/>
                </a:solidFill>
                <a:effectLst/>
                <a:uFillTx/>
                <a:latin typeface="Aptos"/>
              </a:defRPr>
            </a:lvl1pPr>
            <a:lvl2pPr lvl="1" algn="l">
              <a:lnSpc>
                <a:spcPct val="90000"/>
              </a:lnSpc>
              <a:spcBef>
                <a:spcPts val="1134"/>
              </a:spcBef>
              <a:buClr>
                <a:srgbClr val="000000"/>
              </a:buClr>
              <a:buSzPct val="75000"/>
              <a:buFont typeface="Symbol" charset="2"/>
              <a:buChar char=""/>
              <a:defRPr lang="en-US" sz="2000" b="0" u="none" strike="noStrike">
                <a:solidFill>
                  <a:schemeClr val="dk1"/>
                </a:solidFill>
                <a:effectLst/>
                <a:uFillTx/>
                <a:latin typeface="Aptos"/>
              </a:defRPr>
            </a:lvl2pPr>
            <a:lvl3pPr lvl="2" algn="l">
              <a:lnSpc>
                <a:spcPct val="90000"/>
              </a:lnSpc>
              <a:spcBef>
                <a:spcPts val="850"/>
              </a:spcBef>
              <a:buClr>
                <a:srgbClr val="000000"/>
              </a:buClr>
              <a:buSzPct val="45000"/>
              <a:buFont typeface="Wingdings" charset="2"/>
              <a:buChar char=""/>
              <a:defRPr lang="en-US" sz="1800" b="0" u="none" strike="noStrike">
                <a:solidFill>
                  <a:schemeClr val="dk1"/>
                </a:solidFill>
                <a:effectLst/>
                <a:uFillTx/>
                <a:latin typeface="Aptos"/>
              </a:defRPr>
            </a:lvl3pPr>
            <a:lvl4pPr lvl="3" algn="l">
              <a:lnSpc>
                <a:spcPct val="90000"/>
              </a:lnSpc>
              <a:spcBef>
                <a:spcPts val="567"/>
              </a:spcBef>
              <a:buClr>
                <a:srgbClr val="000000"/>
              </a:buClr>
              <a:buSzPct val="75000"/>
              <a:buFont typeface="Symbol" charset="2"/>
              <a:buChar char=""/>
              <a:defRPr lang="en-US" sz="1800" b="0" u="none" strike="noStrike">
                <a:solidFill>
                  <a:schemeClr val="dk1"/>
                </a:solidFill>
                <a:effectLst/>
                <a:uFillTx/>
                <a:latin typeface="Aptos"/>
              </a:defRPr>
            </a:lvl4pPr>
            <a:lvl5pPr lvl="4" algn="l">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Aptos"/>
              </a:defRPr>
            </a:lvl5pPr>
            <a:lvl6pPr lvl="5" algn="l">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Aptos"/>
              </a:defRPr>
            </a:lvl6pPr>
            <a:lvl7pPr lvl="6" algn="l">
              <a:lnSpc>
                <a:spcPct val="90000"/>
              </a:lnSpc>
              <a:spcBef>
                <a:spcPts val="283"/>
              </a:spcBef>
              <a:buClr>
                <a:srgbClr val="000000"/>
              </a:buClr>
              <a:buSzPct val="45000"/>
              <a:buFont typeface="Wingdings" charset="2"/>
              <a:buChar char=""/>
              <a:defRPr lang="en-US" sz="2000" b="0" u="none" strike="noStrike">
                <a:solidFill>
                  <a:schemeClr val="dk1"/>
                </a:solidFill>
                <a:effectLst/>
                <a:uFillTx/>
                <a:latin typeface="Aptos"/>
              </a:defRPr>
            </a:lvl7pPr>
          </a:lstStyle>
          <a:p>
            <a:pPr marL="432000" indent="-324000" algn="l">
              <a:lnSpc>
                <a:spcPct val="90000"/>
              </a:lnSpc>
              <a:spcBef>
                <a:spcPts val="1417"/>
              </a:spcBef>
              <a:buClr>
                <a:srgbClr val="000000"/>
              </a:buClr>
              <a:buSzPct val="45000"/>
              <a:buFont typeface="Wingdings" charset="2"/>
              <a:buChar char=""/>
            </a:pPr>
            <a:r>
              <a:rPr lang="en-US" sz="2800" b="0" u="none" strike="noStrike">
                <a:solidFill>
                  <a:schemeClr val="dk1"/>
                </a:solidFill>
                <a:effectLst/>
                <a:uFillTx/>
                <a:latin typeface="Aptos"/>
              </a:rPr>
              <a:t>Click to edit the outline text format</a:t>
            </a:r>
          </a:p>
          <a:p>
            <a:pPr marL="864000" lvl="1" indent="-324000" algn="l">
              <a:lnSpc>
                <a:spcPct val="90000"/>
              </a:lnSpc>
              <a:spcBef>
                <a:spcPts val="1134"/>
              </a:spcBef>
              <a:buClr>
                <a:srgbClr val="000000"/>
              </a:buClr>
              <a:buSzPct val="75000"/>
              <a:buFont typeface="Symbol" charset="2"/>
              <a:buChar char=""/>
            </a:pPr>
            <a:r>
              <a:rPr lang="en-US" sz="2000" b="0" u="none" strike="noStrike">
                <a:solidFill>
                  <a:schemeClr val="dk1"/>
                </a:solidFill>
                <a:effectLst/>
                <a:uFillTx/>
                <a:latin typeface="Aptos"/>
              </a:rPr>
              <a:t>Second Outline Level</a:t>
            </a:r>
          </a:p>
          <a:p>
            <a:pPr marL="1296000" lvl="2" indent="-288000" algn="l">
              <a:lnSpc>
                <a:spcPct val="90000"/>
              </a:lnSpc>
              <a:spcBef>
                <a:spcPts val="850"/>
              </a:spcBef>
              <a:buClr>
                <a:srgbClr val="000000"/>
              </a:buClr>
              <a:buSzPct val="45000"/>
              <a:buFont typeface="Wingdings" charset="2"/>
              <a:buChar char=""/>
            </a:pPr>
            <a:r>
              <a:rPr lang="en-US" sz="1800" b="0" u="none" strike="noStrike">
                <a:solidFill>
                  <a:schemeClr val="dk1"/>
                </a:solidFill>
                <a:effectLst/>
                <a:uFillTx/>
                <a:latin typeface="Aptos"/>
              </a:rPr>
              <a:t>Third Outline Level</a:t>
            </a:r>
          </a:p>
          <a:p>
            <a:pPr marL="1728000" lvl="3" indent="-216000" algn="l">
              <a:lnSpc>
                <a:spcPct val="90000"/>
              </a:lnSpc>
              <a:spcBef>
                <a:spcPts val="567"/>
              </a:spcBef>
              <a:buClr>
                <a:srgbClr val="000000"/>
              </a:buClr>
              <a:buSzPct val="75000"/>
              <a:buFont typeface="Symbol" charset="2"/>
              <a:buChar char=""/>
            </a:pPr>
            <a:r>
              <a:rPr lang="en-US" sz="1800" b="0" u="none" strike="noStrike">
                <a:solidFill>
                  <a:schemeClr val="dk1"/>
                </a:solidFill>
                <a:effectLst/>
                <a:uFillTx/>
                <a:latin typeface="Aptos"/>
              </a:rPr>
              <a:t>Fourth Outline Level</a:t>
            </a:r>
          </a:p>
          <a:p>
            <a:pPr marL="2160000" lvl="4" indent="-216000" algn="l">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Aptos"/>
              </a:rPr>
              <a:t>Fifth Outline Level</a:t>
            </a:r>
          </a:p>
          <a:p>
            <a:pPr marL="2592000" lvl="5" indent="-216000" algn="l">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Aptos"/>
              </a:rPr>
              <a:t>Sixth Outline Level</a:t>
            </a:r>
          </a:p>
          <a:p>
            <a:pPr marL="3024000" lvl="6" indent="-216000" algn="l">
              <a:lnSpc>
                <a:spcPct val="90000"/>
              </a:lnSpc>
              <a:spcBef>
                <a:spcPts val="283"/>
              </a:spcBef>
              <a:buClr>
                <a:srgbClr val="000000"/>
              </a:buClr>
              <a:buSzPct val="45000"/>
              <a:buFont typeface="Wingdings" charset="2"/>
              <a:buChar char=""/>
            </a:pPr>
            <a:r>
              <a:rPr lang="en-US" sz="2000" b="0" u="none" strike="noStrike">
                <a:solidFill>
                  <a:schemeClr val="dk1"/>
                </a:solidFill>
                <a:effectLst/>
                <a:uFillTx/>
                <a:latin typeface="Aptos"/>
              </a:rPr>
              <a:t>Seventh Outline Level</a:t>
            </a:r>
          </a:p>
        </p:txBody>
      </p:sp>
    </p:spTree>
    <p:extLst>
      <p:ext uri="{BB962C8B-B14F-4D97-AF65-F5344CB8AC3E}">
        <p14:creationId xmlns:p14="http://schemas.microsoft.com/office/powerpoint/2010/main" val="23530840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itle and body">
    <p:bg>
      <p:bgPr>
        <a:solidFill>
          <a:srgbClr val="F6F7F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800" y="812800"/>
            <a:ext cx="6350000" cy="419100"/>
          </a:xfrm>
          <a:prstGeom prst="rect">
            <a:avLst/>
          </a:prstGeom>
          <a:noFill/>
          <a:ln/>
        </p:spPr>
        <p:txBody>
          <a:bodyPr wrap="square" lIns="0" tIns="0" rIns="0" bIns="0" rtlCol="0" anchor="t"/>
          <a:lstStyle>
            <a:lvl1pPr marL="0" indent="0" algn="l">
              <a:lnSpc>
                <a:spcPct val="115000"/>
              </a:lnSpc>
              <a:buNone/>
              <a:defRPr lang="en-US" sz="3000" dirty="0">
                <a:solidFill>
                  <a:srgbClr val="133785"/>
                </a:solidFill>
                <a:latin typeface="Source Serif 4" pitchFamily="34" charset="0"/>
                <a:ea typeface="Source Serif 4" pitchFamily="34" charset="-122"/>
                <a:cs typeface="Source Serif 4" pitchFamily="34" charset="-120"/>
              </a:defRPr>
            </a:lvl1pPr>
          </a:lstStyle>
          <a:p>
            <a:pPr marL="0" indent="0" algn="l">
              <a:lnSpc>
                <a:spcPct val="115000"/>
              </a:lnSpc>
              <a:buNone/>
            </a:pPr>
            <a:endParaRPr lang="en-US" sz="3000" dirty="0"/>
          </a:p>
        </p:txBody>
      </p:sp>
      <p:sp>
        <p:nvSpPr>
          <p:cNvPr id="3" name="Text Placeholder 2"/>
          <p:cNvSpPr>
            <a:spLocks noGrp="1"/>
          </p:cNvSpPr>
          <p:nvPr>
            <p:ph type="body" idx="101"/>
          </p:nvPr>
        </p:nvSpPr>
        <p:spPr>
          <a:xfrm>
            <a:off x="812800" y="1536700"/>
            <a:ext cx="10566400" cy="4508500"/>
          </a:xfrm>
          <a:prstGeom prst="rect">
            <a:avLst/>
          </a:prstGeom>
          <a:noFill/>
          <a:ln/>
        </p:spPr>
        <p:txBody>
          <a:bodyPr wrap="square" lIns="0" tIns="0" rIns="0" bIns="0" rtlCol="0" anchor="t"/>
          <a:lstStyle>
            <a:lvl1pPr marL="0" indent="0" algn="l">
              <a:lnSpc>
                <a:spcPct val="140000"/>
              </a:lnSpc>
              <a:buNone/>
              <a:defRPr lang="en-US" sz="1600" dirty="0">
                <a:solidFill>
                  <a:srgbClr val="2E3F55"/>
                </a:solidFill>
                <a:latin typeface="IBM Plex Sans" pitchFamily="34" charset="0"/>
                <a:ea typeface="IBM Plex Sans" pitchFamily="34" charset="-122"/>
                <a:cs typeface="IBM Plex Sans" pitchFamily="34" charset="-120"/>
              </a:defRPr>
            </a:lvl1pPr>
          </a:lstStyle>
          <a:p>
            <a:pPr marL="0" indent="0" algn="l">
              <a:lnSpc>
                <a:spcPct val="140000"/>
              </a:lnSpc>
              <a:buNone/>
            </a:pPr>
            <a:endParaRPr lang="en-US" sz="1600" dirty="0"/>
          </a:p>
        </p:txBody>
      </p:sp>
    </p:spTree>
    <p:extLst>
      <p:ext uri="{BB962C8B-B14F-4D97-AF65-F5344CB8AC3E}">
        <p14:creationId xmlns:p14="http://schemas.microsoft.com/office/powerpoint/2010/main" val="119298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457203"/>
            <a:ext cx="9753600" cy="484631"/>
          </a:xfrm>
          <a:prstGeom prst="rect">
            <a:avLst/>
          </a:prstGeom>
        </p:spPr>
        <p:txBody>
          <a:bodyPr vert="horz" lIns="0" tIns="0" rIns="0" bIns="0" rtlCol="0" anchor="t">
            <a:noAutofit/>
          </a:bodyPr>
          <a:lstStyle/>
          <a:p>
            <a:r>
              <a:rPr lang="en-US" dirty="0"/>
              <a:t>Click to edit Master title style</a:t>
            </a:r>
          </a:p>
        </p:txBody>
      </p:sp>
      <p:sp>
        <p:nvSpPr>
          <p:cNvPr id="3" name="Text Placeholder 2"/>
          <p:cNvSpPr>
            <a:spLocks noGrp="1"/>
          </p:cNvSpPr>
          <p:nvPr>
            <p:ph type="body" idx="1"/>
          </p:nvPr>
        </p:nvSpPr>
        <p:spPr>
          <a:xfrm>
            <a:off x="914400" y="1602421"/>
            <a:ext cx="7315200" cy="2743200"/>
          </a:xfrm>
          <a:prstGeom prst="rect">
            <a:avLst/>
          </a:prstGeom>
        </p:spPr>
        <p:txBody>
          <a:bodyPr vert="horz" lIns="0" tIns="0" rIns="0" bIns="0" rtlCol="0">
            <a:noAutofit/>
          </a:bodyPr>
          <a:lstStyle/>
          <a:p>
            <a:pPr marL="130302" marR="0" lvl="0" indent="-130302" algn="l" defTabSz="342900" rtl="0" eaLnBrk="1" fontAlgn="auto" latinLnBrk="0" hangingPunct="1">
              <a:lnSpc>
                <a:spcPct val="100000"/>
              </a:lnSpc>
              <a:spcBef>
                <a:spcPts val="225"/>
              </a:spcBef>
              <a:spcAft>
                <a:spcPts val="900"/>
              </a:spcAft>
              <a:buClrTx/>
              <a:buSzPct val="80000"/>
              <a:buFont typeface="Arial"/>
              <a:buChar char="•"/>
              <a:tabLst/>
              <a:defRPr/>
            </a:pPr>
            <a:r>
              <a:rPr kumimoji="0" lang="en-US" sz="1950" b="0" i="0" u="none" strike="noStrike" kern="1200" cap="none" spc="0" normalizeH="0" baseline="0" noProof="0" dirty="0">
                <a:ln>
                  <a:noFill/>
                </a:ln>
                <a:solidFill>
                  <a:prstClr val="black"/>
                </a:solidFill>
                <a:effectLst/>
                <a:uLnTx/>
                <a:uFillTx/>
                <a:latin typeface="Avenir LT Std 65 Medium"/>
                <a:ea typeface="+mn-ea"/>
                <a:cs typeface="Avenir LT Std 65 Medium"/>
              </a:rPr>
              <a:t>Click to edit master text styles</a:t>
            </a:r>
          </a:p>
          <a:p>
            <a:pPr lvl="2"/>
            <a:r>
              <a:rPr lang="en-US" dirty="0"/>
              <a:t>Second level</a:t>
            </a:r>
          </a:p>
        </p:txBody>
      </p:sp>
    </p:spTree>
    <p:extLst>
      <p:ext uri="{BB962C8B-B14F-4D97-AF65-F5344CB8AC3E}">
        <p14:creationId xmlns:p14="http://schemas.microsoft.com/office/powerpoint/2010/main" val="18622173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spd="med">
    <p:fade/>
  </p:transition>
  <p:hf hdr="0" ftr="0" dt="0"/>
  <p:txStyles>
    <p:title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p:titleStyle>
    <p:bodyStyle>
      <a:lvl1pPr marL="130302" marR="0" indent="-130302" algn="l" defTabSz="342900" rtl="0" eaLnBrk="1" fontAlgn="auto" latinLnBrk="0" hangingPunct="1">
        <a:lnSpc>
          <a:spcPct val="100000"/>
        </a:lnSpc>
        <a:spcBef>
          <a:spcPts val="225"/>
        </a:spcBef>
        <a:spcAft>
          <a:spcPts val="900"/>
        </a:spcAft>
        <a:buClrTx/>
        <a:buSzPct val="80000"/>
        <a:buFont typeface="Arial"/>
        <a:buChar char="•"/>
        <a:tabLst/>
        <a:defRPr lang="en-US" sz="1950" b="0" i="0" kern="1200">
          <a:solidFill>
            <a:schemeClr val="tx1"/>
          </a:solidFill>
          <a:latin typeface="+mn-lt"/>
          <a:ea typeface="+mn-ea"/>
          <a:cs typeface="Avenir LT Std 55 Roman"/>
        </a:defRPr>
      </a:lvl1pPr>
      <a:lvl2pPr marL="129779" indent="-129779" algn="l" defTabSz="342900" rtl="0" eaLnBrk="1" latinLnBrk="0" hangingPunct="1">
        <a:lnSpc>
          <a:spcPts val="1650"/>
        </a:lnSpc>
        <a:spcBef>
          <a:spcPts val="0"/>
        </a:spcBef>
        <a:spcAft>
          <a:spcPts val="450"/>
        </a:spcAft>
        <a:buClr>
          <a:schemeClr val="tx1">
            <a:lumMod val="65000"/>
          </a:schemeClr>
        </a:buClr>
        <a:buSzPct val="80000"/>
        <a:buFont typeface="Lucida Grande"/>
        <a:buChar char="-"/>
        <a:defRPr sz="1650" b="0" i="0" kern="1200">
          <a:solidFill>
            <a:schemeClr val="tx1"/>
          </a:solidFill>
          <a:latin typeface="Avenir LT Std 55 Roman"/>
          <a:ea typeface="+mn-ea"/>
          <a:cs typeface="Avenir LT Std 55 Roman"/>
        </a:defRPr>
      </a:lvl2pPr>
      <a:lvl3pPr marL="301229" indent="-129779" algn="l" defTabSz="342900" rtl="0" eaLnBrk="1" latinLnBrk="0" hangingPunct="1">
        <a:lnSpc>
          <a:spcPts val="2025"/>
        </a:lnSpc>
        <a:spcBef>
          <a:spcPts val="0"/>
        </a:spcBef>
        <a:spcAft>
          <a:spcPts val="900"/>
        </a:spcAft>
        <a:buClr>
          <a:schemeClr val="tx1">
            <a:lumMod val="65000"/>
          </a:schemeClr>
        </a:buClr>
        <a:buSzPct val="80000"/>
        <a:buFont typeface="Lucida Grande"/>
        <a:buChar char="-"/>
        <a:defRPr sz="1800" b="0" i="0" kern="1200">
          <a:solidFill>
            <a:schemeClr val="tx1"/>
          </a:solidFill>
          <a:latin typeface="+mn-lt"/>
          <a:ea typeface="+mn-ea"/>
          <a:cs typeface="Avenir LT Std 65 Medium"/>
        </a:defRPr>
      </a:lvl3pPr>
      <a:lvl4pPr marL="557213" indent="-129779" algn="l" defTabSz="342900" rtl="0" eaLnBrk="1" latinLnBrk="0" hangingPunct="1">
        <a:lnSpc>
          <a:spcPts val="1350"/>
        </a:lnSpc>
        <a:spcBef>
          <a:spcPts val="0"/>
        </a:spcBef>
        <a:spcAft>
          <a:spcPts val="450"/>
        </a:spcAft>
        <a:buClr>
          <a:schemeClr val="tx1">
            <a:lumMod val="65000"/>
          </a:schemeClr>
        </a:buClr>
        <a:buSzPct val="80000"/>
        <a:buFont typeface="Lucida Grande"/>
        <a:buChar char="-"/>
        <a:defRPr sz="1350" b="0" i="0" kern="1200">
          <a:solidFill>
            <a:schemeClr val="tx1"/>
          </a:solidFill>
          <a:latin typeface="Avenir LT Std 55 Roman"/>
          <a:ea typeface="+mn-ea"/>
          <a:cs typeface="Avenir LT Std 55 Roman"/>
        </a:defRPr>
      </a:lvl4pPr>
      <a:lvl5pPr marL="812006" indent="-132160" algn="l" defTabSz="342900" rtl="0" eaLnBrk="1" latinLnBrk="0" hangingPunct="1">
        <a:lnSpc>
          <a:spcPts val="1425"/>
        </a:lnSpc>
        <a:spcBef>
          <a:spcPts val="0"/>
        </a:spcBef>
        <a:spcAft>
          <a:spcPts val="450"/>
        </a:spcAft>
        <a:buClr>
          <a:schemeClr val="tx1">
            <a:lumMod val="65000"/>
          </a:schemeClr>
        </a:buClr>
        <a:buSzPct val="80000"/>
        <a:buFont typeface="Lucida Grande"/>
        <a:buChar char="-"/>
        <a:defRPr sz="1200" b="0" i="0" kern="1200">
          <a:solidFill>
            <a:schemeClr val="tx1"/>
          </a:solidFill>
          <a:latin typeface="Avenir LT Std 55 Roman"/>
          <a:ea typeface="+mn-ea"/>
          <a:cs typeface="Avenir LT Std 55 Roman"/>
        </a:defRPr>
      </a:lvl5pPr>
      <a:lvl6pPr marL="1329929" indent="-133350" algn="l" defTabSz="301229" rtl="0" eaLnBrk="1" latinLnBrk="0" hangingPunct="1">
        <a:lnSpc>
          <a:spcPts val="1275"/>
        </a:lnSpc>
        <a:spcBef>
          <a:spcPts val="225"/>
        </a:spcBef>
        <a:spcAft>
          <a:spcPts val="225"/>
        </a:spcAft>
        <a:buSzPct val="80000"/>
        <a:buFont typeface="Lucida Grande"/>
        <a:buChar char="-"/>
        <a:tabLst>
          <a:tab pos="1113235" algn="l"/>
        </a:tabLst>
        <a:defRPr sz="1050" b="1" kern="1200">
          <a:solidFill>
            <a:schemeClr val="tx1"/>
          </a:solidFill>
          <a:latin typeface="Arial"/>
          <a:ea typeface="+mn-ea"/>
          <a:cs typeface="Arial"/>
        </a:defRPr>
      </a:lvl6pPr>
      <a:lvl7pPr marL="1546622" indent="-132160" algn="l" defTabSz="342900" rtl="0" eaLnBrk="1" latinLnBrk="0" hangingPunct="1">
        <a:lnSpc>
          <a:spcPts val="1275"/>
        </a:lnSpc>
        <a:spcBef>
          <a:spcPts val="225"/>
        </a:spcBef>
        <a:spcAft>
          <a:spcPts val="225"/>
        </a:spcAft>
        <a:buSzPct val="80000"/>
        <a:buFont typeface="Lucida Grande"/>
        <a:buChar char="-"/>
        <a:defRPr sz="1050" b="1" kern="1200">
          <a:solidFill>
            <a:schemeClr val="tx1"/>
          </a:solidFill>
          <a:latin typeface="Arial"/>
          <a:ea typeface="+mn-ea"/>
          <a:cs typeface="Arial"/>
        </a:defRPr>
      </a:lvl7pPr>
      <a:lvl8pPr marL="1714500" indent="-129779" algn="l" defTabSz="342900" rtl="0" eaLnBrk="1" latinLnBrk="0" hangingPunct="1">
        <a:lnSpc>
          <a:spcPts val="1275"/>
        </a:lnSpc>
        <a:spcBef>
          <a:spcPts val="225"/>
        </a:spcBef>
        <a:spcAft>
          <a:spcPts val="225"/>
        </a:spcAft>
        <a:buSzPct val="80000"/>
        <a:buFont typeface="Lucida Grande"/>
        <a:buChar char="-"/>
        <a:defRPr sz="1050" b="1" kern="1200">
          <a:solidFill>
            <a:schemeClr val="tx1"/>
          </a:solidFill>
          <a:latin typeface="Arial"/>
          <a:ea typeface="+mn-ea"/>
          <a:cs typeface="Arial"/>
        </a:defRPr>
      </a:lvl8pPr>
      <a:lvl9pPr marL="1839516" indent="-122635" algn="l" defTabSz="342900" rtl="0" eaLnBrk="1" latinLnBrk="0" hangingPunct="1">
        <a:lnSpc>
          <a:spcPts val="1275"/>
        </a:lnSpc>
        <a:spcBef>
          <a:spcPts val="225"/>
        </a:spcBef>
        <a:spcAft>
          <a:spcPts val="225"/>
        </a:spcAft>
        <a:buSzPct val="80000"/>
        <a:buFont typeface="Lucida Grande"/>
        <a:buChar char="-"/>
        <a:defRPr sz="1050" b="1" kern="1200">
          <a:solidFill>
            <a:schemeClr val="tx1"/>
          </a:solidFill>
          <a:latin typeface="Arial"/>
          <a:ea typeface="+mn-ea"/>
          <a:cs typeface="Arial"/>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jpeg"/></Relationships>
</file>

<file path=ppt/slides/_rels/slide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7.gi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3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0.gif"/><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2.png"/><Relationship Id="rId7" Type="http://schemas.openxmlformats.org/officeDocument/2006/relationships/image" Target="../media/image13.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avif"/><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gif"/><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9.gif"/><Relationship Id="rId5" Type="http://schemas.openxmlformats.org/officeDocument/2006/relationships/image" Target="../media/image37.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1.png"/><Relationship Id="rId7" Type="http://schemas.openxmlformats.org/officeDocument/2006/relationships/image" Target="../media/image20.png"/><Relationship Id="rId12" Type="http://schemas.openxmlformats.org/officeDocument/2006/relationships/image" Target="../media/image16.pn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png"/><Relationship Id="rId11" Type="http://schemas.openxmlformats.org/officeDocument/2006/relationships/image" Target="../media/image45.org&amp;utm_campaign=index&amp;utm_content=original"/><Relationship Id="rId5" Type="http://schemas.openxmlformats.org/officeDocument/2006/relationships/image" Target="../media/image43.png"/><Relationship Id="rId10" Type="http://schemas.openxmlformats.org/officeDocument/2006/relationships/image" Target="../media/image37.png"/><Relationship Id="rId4" Type="http://schemas.openxmlformats.org/officeDocument/2006/relationships/image" Target="../media/image42.png"/><Relationship Id="rId9"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47.svg"/><Relationship Id="rId3" Type="http://schemas.openxmlformats.org/officeDocument/2006/relationships/image" Target="../media/image13.png"/><Relationship Id="rId7" Type="http://schemas.openxmlformats.org/officeDocument/2006/relationships/image" Target="../media/image46.jpe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5.png"/><Relationship Id="rId4" Type="http://schemas.openxmlformats.org/officeDocument/2006/relationships/image" Target="../media/image14.jpeg"/><Relationship Id="rId9" Type="http://schemas.openxmlformats.org/officeDocument/2006/relationships/image" Target="../media/image48.jpg"/></Relationships>
</file>

<file path=ppt/slides/_rels/slide1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image" Target="../media/image51.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54.jp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53.gif"/><Relationship Id="rId5" Type="http://schemas.openxmlformats.org/officeDocument/2006/relationships/image" Target="../media/image37.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10.png"/><Relationship Id="rId7" Type="http://schemas.openxmlformats.org/officeDocument/2006/relationships/image" Target="../media/image20.png"/><Relationship Id="rId2" Type="http://schemas.openxmlformats.org/officeDocument/2006/relationships/image" Target="../media/image55.gif"/><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3.png"/><Relationship Id="rId9" Type="http://schemas.openxmlformats.org/officeDocument/2006/relationships/image" Target="../media/image37.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56.gif"/><Relationship Id="rId5" Type="http://schemas.openxmlformats.org/officeDocument/2006/relationships/image" Target="../media/image37.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 Id="rId6" Type="http://schemas.openxmlformats.org/officeDocument/2006/relationships/image" Target="../media/image54.jpg"/><Relationship Id="rId5" Type="http://schemas.openxmlformats.org/officeDocument/2006/relationships/image" Target="../media/image38.avif"/><Relationship Id="rId4" Type="http://schemas.openxmlformats.org/officeDocument/2006/relationships/image" Target="../media/image59.png"/></Relationships>
</file>

<file path=ppt/slides/_rels/slide1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clbengineering.com/" TargetMode="External"/><Relationship Id="rId1" Type="http://schemas.openxmlformats.org/officeDocument/2006/relationships/slideLayout" Target="../slideLayouts/slideLayout7.xml"/><Relationship Id="rId5" Type="http://schemas.openxmlformats.org/officeDocument/2006/relationships/image" Target="../media/image67.svg"/><Relationship Id="rId4" Type="http://schemas.openxmlformats.org/officeDocument/2006/relationships/hyperlink" Target="https://github.com/gpt-cmdr/ras-commander"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clbengineering.com/" TargetMode="External"/><Relationship Id="rId1" Type="http://schemas.openxmlformats.org/officeDocument/2006/relationships/slideLayout" Target="../slideLayouts/slideLayout7.xml"/><Relationship Id="rId6" Type="http://schemas.openxmlformats.org/officeDocument/2006/relationships/image" Target="../media/image68.png"/><Relationship Id="rId5" Type="http://schemas.openxmlformats.org/officeDocument/2006/relationships/image" Target="../media/image16.png"/><Relationship Id="rId4" Type="http://schemas.openxmlformats.org/officeDocument/2006/relationships/image" Target="../media/image45.org&amp;utm_campaign=index&amp;utm_content=original"/></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clbengineering.com/" TargetMode="External"/><Relationship Id="rId1" Type="http://schemas.openxmlformats.org/officeDocument/2006/relationships/slideLayout" Target="../slideLayouts/slideLayout7.xml"/><Relationship Id="rId4" Type="http://schemas.openxmlformats.org/officeDocument/2006/relationships/image" Target="../media/image69.gif"/></Relationships>
</file>

<file path=ppt/slides/_rels/slide29.xml.rels><?xml version="1.0" encoding="UTF-8" standalone="yes"?>
<Relationships xmlns="http://schemas.openxmlformats.org/package/2006/relationships"><Relationship Id="rId3" Type="http://schemas.openxmlformats.org/officeDocument/2006/relationships/hyperlink" Target="https://clbengineering.com/" TargetMode="External"/><Relationship Id="rId2" Type="http://schemas.openxmlformats.org/officeDocument/2006/relationships/image" Target="../media/image70.gif"/><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30.xml.rels><?xml version="1.0" encoding="UTF-8" standalone="yes"?>
<Relationships xmlns="http://schemas.openxmlformats.org/package/2006/relationships"><Relationship Id="rId8" Type="http://schemas.openxmlformats.org/officeDocument/2006/relationships/image" Target="../media/image75.png"/><Relationship Id="rId3" Type="http://schemas.openxmlformats.org/officeDocument/2006/relationships/image" Target="../media/image72.png"/><Relationship Id="rId7" Type="http://schemas.openxmlformats.org/officeDocument/2006/relationships/image" Target="../media/image74.png"/><Relationship Id="rId2" Type="http://schemas.openxmlformats.org/officeDocument/2006/relationships/image" Target="../media/image71.png"/><Relationship Id="rId1" Type="http://schemas.openxmlformats.org/officeDocument/2006/relationships/slideLayout" Target="../slideLayouts/slideLayout7.xml"/><Relationship Id="rId6" Type="http://schemas.openxmlformats.org/officeDocument/2006/relationships/image" Target="../media/image73.png"/><Relationship Id="rId5" Type="http://schemas.openxmlformats.org/officeDocument/2006/relationships/image" Target="../media/image66.png"/><Relationship Id="rId4" Type="http://schemas.openxmlformats.org/officeDocument/2006/relationships/hyperlink" Target="https://clbengineering.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clbengineering.com/" TargetMode="External"/><Relationship Id="rId1" Type="http://schemas.openxmlformats.org/officeDocument/2006/relationships/slideLayout" Target="../slideLayouts/slideLayout7.xml"/><Relationship Id="rId5" Type="http://schemas.openxmlformats.org/officeDocument/2006/relationships/image" Target="../media/image77.png"/><Relationship Id="rId4" Type="http://schemas.openxmlformats.org/officeDocument/2006/relationships/image" Target="../media/image76.png"/></Relationships>
</file>

<file path=ppt/slides/_rels/slide32.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80.jpeg"/><Relationship Id="rId13" Type="http://schemas.openxmlformats.org/officeDocument/2006/relationships/image" Target="../media/image85.jpeg"/><Relationship Id="rId3" Type="http://schemas.openxmlformats.org/officeDocument/2006/relationships/image" Target="../media/image11.png"/><Relationship Id="rId7" Type="http://schemas.openxmlformats.org/officeDocument/2006/relationships/image" Target="../media/image79.jpeg"/><Relationship Id="rId12" Type="http://schemas.openxmlformats.org/officeDocument/2006/relationships/image" Target="../media/image84.jpe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83.jpeg"/><Relationship Id="rId5" Type="http://schemas.openxmlformats.org/officeDocument/2006/relationships/image" Target="../media/image16.png"/><Relationship Id="rId10" Type="http://schemas.openxmlformats.org/officeDocument/2006/relationships/image" Target="../media/image82.jpeg"/><Relationship Id="rId4" Type="http://schemas.openxmlformats.org/officeDocument/2006/relationships/image" Target="../media/image13.png"/><Relationship Id="rId9" Type="http://schemas.openxmlformats.org/officeDocument/2006/relationships/image" Target="../media/image81.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86.png"/></Relationships>
</file>

<file path=ppt/slides/_rels/slide37.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8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86.png"/><Relationship Id="rId5" Type="http://schemas.openxmlformats.org/officeDocument/2006/relationships/image" Target="../media/image88.png"/><Relationship Id="rId4" Type="http://schemas.openxmlformats.org/officeDocument/2006/relationships/notesSlide" Target="../notesSlides/notesSlide3.xml"/></Relationships>
</file>

<file path=ppt/slides/_rels/slide3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86.png"/><Relationship Id="rId4" Type="http://schemas.openxmlformats.org/officeDocument/2006/relationships/image" Target="../media/image89.png"/></Relationships>
</file>

<file path=ppt/slides/_rels/slide4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E850F-19D7-A915-1A5C-1672A4E5EB02}"/>
            </a:ext>
          </a:extLst>
        </p:cNvPr>
        <p:cNvGrpSpPr/>
        <p:nvPr/>
      </p:nvGrpSpPr>
      <p:grpSpPr>
        <a:xfrm>
          <a:off x="0" y="0"/>
          <a:ext cx="0" cy="0"/>
          <a:chOff x="0" y="0"/>
          <a:chExt cx="0" cy="0"/>
        </a:xfrm>
      </p:grpSpPr>
      <p:pic>
        <p:nvPicPr>
          <p:cNvPr id="15" name="Picture 14">
            <a:extLst>
              <a:ext uri="{FF2B5EF4-FFF2-40B4-BE49-F238E27FC236}">
                <a16:creationId xmlns:a16="http://schemas.microsoft.com/office/drawing/2014/main" id="{A4A80AD6-7663-451E-36B2-760BE35B05C9}"/>
              </a:ext>
            </a:extLst>
          </p:cNvPr>
          <p:cNvPicPr>
            <a:picLocks noChangeAspect="1"/>
          </p:cNvPicPr>
          <p:nvPr/>
        </p:nvPicPr>
        <p:blipFill>
          <a:blip r:embed="rId2"/>
          <a:srcRect b="12880"/>
          <a:stretch>
            <a:fillRect/>
          </a:stretch>
        </p:blipFill>
        <p:spPr>
          <a:xfrm>
            <a:off x="1417320" y="759071"/>
            <a:ext cx="8817812" cy="2473752"/>
          </a:xfrm>
          <a:prstGeom prst="rect">
            <a:avLst/>
          </a:prstGeom>
          <a:ln w="19050">
            <a:solidFill>
              <a:schemeClr val="tx1"/>
            </a:solidFill>
          </a:ln>
        </p:spPr>
      </p:pic>
      <p:sp>
        <p:nvSpPr>
          <p:cNvPr id="2" name="TextBox 1">
            <a:extLst>
              <a:ext uri="{FF2B5EF4-FFF2-40B4-BE49-F238E27FC236}">
                <a16:creationId xmlns:a16="http://schemas.microsoft.com/office/drawing/2014/main" id="{17E77A3B-D302-0026-06CC-C00A5930F26C}"/>
              </a:ext>
            </a:extLst>
          </p:cNvPr>
          <p:cNvSpPr txBox="1"/>
          <p:nvPr/>
        </p:nvSpPr>
        <p:spPr>
          <a:xfrm>
            <a:off x="5638798" y="3345293"/>
            <a:ext cx="914400" cy="914400"/>
          </a:xfrm>
          <a:prstGeom prst="rect">
            <a:avLst/>
          </a:prstGeom>
          <a:noFill/>
          <a:effectLst/>
        </p:spPr>
        <p:txBody>
          <a:bodyPr wrap="none" lIns="0" tIns="0" rIns="0" bIns="0" rtlCol="0">
            <a:noAutofit/>
          </a:bodyPr>
          <a:lstStyle/>
          <a:p>
            <a:pPr algn="ctr" eaLnBrk="0" hangingPunct="0">
              <a:lnSpc>
                <a:spcPts val="1800"/>
              </a:lnSpc>
            </a:pPr>
            <a:r>
              <a:rPr lang="en-US" sz="1400" b="1" dirty="0">
                <a:ea typeface="+mn-ea"/>
                <a:cs typeface="+mn-cs"/>
              </a:rPr>
              <a:t>Presented by Andy Carter</a:t>
            </a:r>
          </a:p>
          <a:p>
            <a:pPr algn="ctr" eaLnBrk="0" hangingPunct="0">
              <a:lnSpc>
                <a:spcPts val="1800"/>
              </a:lnSpc>
            </a:pPr>
            <a:endParaRPr lang="en-US" sz="1400" b="1" dirty="0"/>
          </a:p>
          <a:p>
            <a:pPr algn="ctr" eaLnBrk="0" hangingPunct="0">
              <a:lnSpc>
                <a:spcPts val="2400"/>
              </a:lnSpc>
            </a:pPr>
            <a:endParaRPr lang="en-US" sz="1400" b="1" dirty="0">
              <a:ea typeface="+mn-ea"/>
              <a:cs typeface="+mn-cs"/>
            </a:endParaRPr>
          </a:p>
          <a:p>
            <a:pPr algn="ctr" eaLnBrk="0" hangingPunct="0">
              <a:lnSpc>
                <a:spcPts val="2400"/>
              </a:lnSpc>
            </a:pPr>
            <a:r>
              <a:rPr lang="en-US" sz="1400" b="1" dirty="0">
                <a:ea typeface="+mn-ea"/>
                <a:cs typeface="+mn-cs"/>
              </a:rPr>
              <a:t>Center for Water and Environment</a:t>
            </a:r>
            <a:br>
              <a:rPr lang="en-US" sz="1400" b="1" dirty="0">
                <a:ea typeface="+mn-ea"/>
                <a:cs typeface="+mn-cs"/>
              </a:rPr>
            </a:br>
            <a:r>
              <a:rPr lang="en-US" sz="1400" b="1" dirty="0"/>
              <a:t>University of Texas at Austin</a:t>
            </a:r>
          </a:p>
          <a:p>
            <a:pPr algn="ctr" eaLnBrk="0" hangingPunct="0">
              <a:lnSpc>
                <a:spcPts val="2400"/>
              </a:lnSpc>
            </a:pPr>
            <a:endParaRPr lang="en-US" sz="1400" b="1" dirty="0"/>
          </a:p>
          <a:p>
            <a:pPr algn="ctr" eaLnBrk="0" hangingPunct="0">
              <a:lnSpc>
                <a:spcPts val="2400"/>
              </a:lnSpc>
            </a:pPr>
            <a:r>
              <a:rPr lang="en-US" sz="1400" b="1" dirty="0">
                <a:ea typeface="+mn-ea"/>
                <a:cs typeface="+mn-cs"/>
              </a:rPr>
              <a:t>To the Flood Organizing Group, </a:t>
            </a:r>
          </a:p>
          <a:p>
            <a:pPr algn="ctr" eaLnBrk="0" hangingPunct="0">
              <a:lnSpc>
                <a:spcPts val="2400"/>
              </a:lnSpc>
            </a:pPr>
            <a:r>
              <a:rPr lang="en-US" sz="1400" b="1" dirty="0">
                <a:ea typeface="+mn-ea"/>
                <a:cs typeface="+mn-cs"/>
              </a:rPr>
              <a:t>Flood Inundation Mapping Committee</a:t>
            </a:r>
          </a:p>
          <a:p>
            <a:pPr algn="ctr" eaLnBrk="0" hangingPunct="0">
              <a:lnSpc>
                <a:spcPts val="2400"/>
              </a:lnSpc>
            </a:pPr>
            <a:r>
              <a:rPr lang="en-US" sz="1400" b="1" dirty="0"/>
              <a:t>(FLOG/FIM)</a:t>
            </a:r>
            <a:endParaRPr lang="en-US" sz="1400" b="1" dirty="0">
              <a:ea typeface="+mn-ea"/>
              <a:cs typeface="+mn-cs"/>
            </a:endParaRPr>
          </a:p>
          <a:p>
            <a:pPr algn="ctr" eaLnBrk="0" hangingPunct="0">
              <a:lnSpc>
                <a:spcPts val="1800"/>
              </a:lnSpc>
            </a:pPr>
            <a:endParaRPr lang="en-US" sz="1400" b="1" dirty="0"/>
          </a:p>
          <a:p>
            <a:pPr algn="ctr" eaLnBrk="0" hangingPunct="0">
              <a:lnSpc>
                <a:spcPts val="1800"/>
              </a:lnSpc>
            </a:pPr>
            <a:r>
              <a:rPr lang="en-US" sz="1400" b="1" dirty="0">
                <a:ea typeface="+mn-ea"/>
                <a:cs typeface="+mn-cs"/>
              </a:rPr>
              <a:t>6 November 2026</a:t>
            </a:r>
          </a:p>
        </p:txBody>
      </p:sp>
      <p:pic>
        <p:nvPicPr>
          <p:cNvPr id="4" name="Picture 3">
            <a:extLst>
              <a:ext uri="{FF2B5EF4-FFF2-40B4-BE49-F238E27FC236}">
                <a16:creationId xmlns:a16="http://schemas.microsoft.com/office/drawing/2014/main" id="{82DD6126-23A6-AB72-4BEC-062AF704B206}"/>
              </a:ext>
            </a:extLst>
          </p:cNvPr>
          <p:cNvPicPr>
            <a:picLocks noChangeAspect="1"/>
          </p:cNvPicPr>
          <p:nvPr/>
        </p:nvPicPr>
        <p:blipFill rotWithShape="1">
          <a:blip r:embed="rId3"/>
          <a:srcRect r="59527"/>
          <a:stretch/>
        </p:blipFill>
        <p:spPr>
          <a:xfrm>
            <a:off x="10621529" y="3886477"/>
            <a:ext cx="1096553" cy="1221665"/>
          </a:xfrm>
          <a:prstGeom prst="rect">
            <a:avLst/>
          </a:prstGeom>
        </p:spPr>
      </p:pic>
      <p:sp>
        <p:nvSpPr>
          <p:cNvPr id="5" name="TextBox 4">
            <a:extLst>
              <a:ext uri="{FF2B5EF4-FFF2-40B4-BE49-F238E27FC236}">
                <a16:creationId xmlns:a16="http://schemas.microsoft.com/office/drawing/2014/main" id="{C7B3B234-904C-EE3A-BC8F-0A113142F8F2}"/>
              </a:ext>
            </a:extLst>
          </p:cNvPr>
          <p:cNvSpPr txBox="1"/>
          <p:nvPr/>
        </p:nvSpPr>
        <p:spPr>
          <a:xfrm>
            <a:off x="10427527" y="5103264"/>
            <a:ext cx="1540550" cy="307777"/>
          </a:xfrm>
          <a:prstGeom prst="rect">
            <a:avLst/>
          </a:prstGeom>
          <a:noFill/>
        </p:spPr>
        <p:txBody>
          <a:bodyPr wrap="none" rtlCol="0">
            <a:spAutoFit/>
          </a:bodyPr>
          <a:lstStyle/>
          <a:p>
            <a:r>
              <a:rPr lang="en-US" sz="1400" b="1" dirty="0"/>
              <a:t>Andy Carter, PE</a:t>
            </a:r>
          </a:p>
        </p:txBody>
      </p:sp>
      <p:pic>
        <p:nvPicPr>
          <p:cNvPr id="6" name="Picture 5" descr="A close up of a sign&#10;&#10;Description automatically generated">
            <a:extLst>
              <a:ext uri="{FF2B5EF4-FFF2-40B4-BE49-F238E27FC236}">
                <a16:creationId xmlns:a16="http://schemas.microsoft.com/office/drawing/2014/main" id="{143B3AD0-311C-6F60-EEDA-57EC4D1B4E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7699" y="3431056"/>
            <a:ext cx="856598" cy="856598"/>
          </a:xfrm>
          <a:prstGeom prst="rect">
            <a:avLst/>
          </a:prstGeom>
        </p:spPr>
      </p:pic>
      <p:grpSp>
        <p:nvGrpSpPr>
          <p:cNvPr id="7" name="Group 6">
            <a:extLst>
              <a:ext uri="{FF2B5EF4-FFF2-40B4-BE49-F238E27FC236}">
                <a16:creationId xmlns:a16="http://schemas.microsoft.com/office/drawing/2014/main" id="{8257AC21-F8E5-2673-F2A5-B59DB5304BB3}"/>
              </a:ext>
            </a:extLst>
          </p:cNvPr>
          <p:cNvGrpSpPr/>
          <p:nvPr/>
        </p:nvGrpSpPr>
        <p:grpSpPr>
          <a:xfrm>
            <a:off x="8808246" y="5108142"/>
            <a:ext cx="3180015" cy="1555031"/>
            <a:chOff x="3447102" y="5009428"/>
            <a:chExt cx="3771489" cy="1844262"/>
          </a:xfrm>
        </p:grpSpPr>
        <p:pic>
          <p:nvPicPr>
            <p:cNvPr id="8" name="Picture 7" descr="University of Texas at Austin - Wikipedia">
              <a:extLst>
                <a:ext uri="{FF2B5EF4-FFF2-40B4-BE49-F238E27FC236}">
                  <a16:creationId xmlns:a16="http://schemas.microsoft.com/office/drawing/2014/main" id="{83A21EF3-8F8F-38EC-7429-E388476F21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7102" y="5009428"/>
              <a:ext cx="1844262" cy="184426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CWE">
              <a:extLst>
                <a:ext uri="{FF2B5EF4-FFF2-40B4-BE49-F238E27FC236}">
                  <a16:creationId xmlns:a16="http://schemas.microsoft.com/office/drawing/2014/main" id="{BD265660-DAF5-B8B4-EC71-3B6144AEDC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7565" y="5419609"/>
              <a:ext cx="1851026" cy="991621"/>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Title 1">
            <a:extLst>
              <a:ext uri="{FF2B5EF4-FFF2-40B4-BE49-F238E27FC236}">
                <a16:creationId xmlns:a16="http://schemas.microsoft.com/office/drawing/2014/main" id="{6D77A29A-0A3A-F29A-326D-97AA445A68E3}"/>
              </a:ext>
            </a:extLst>
          </p:cNvPr>
          <p:cNvSpPr txBox="1">
            <a:spLocks/>
          </p:cNvSpPr>
          <p:nvPr/>
        </p:nvSpPr>
        <p:spPr>
          <a:xfrm>
            <a:off x="1220670" y="188676"/>
            <a:ext cx="9750655" cy="484632"/>
          </a:xfrm>
          <a:prstGeom prst="rect">
            <a:avLst/>
          </a:prstGeom>
        </p:spPr>
        <p:txBody>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pPr algn="ctr"/>
            <a:r>
              <a:rPr lang="en-US" dirty="0"/>
              <a:t>Acceleration of FIM Library Development</a:t>
            </a:r>
            <a:endParaRPr lang="en-US" sz="2400" dirty="0"/>
          </a:p>
        </p:txBody>
      </p:sp>
    </p:spTree>
    <p:extLst>
      <p:ext uri="{BB962C8B-B14F-4D97-AF65-F5344CB8AC3E}">
        <p14:creationId xmlns:p14="http://schemas.microsoft.com/office/powerpoint/2010/main" val="2326775292"/>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B373B-0FB3-672E-52E5-0CF3756BAA94}"/>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C9FD5B67-638D-0C06-9A39-94E7E8537C36}"/>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Hydraulic FIM Methods</a:t>
            </a:r>
            <a:endParaRPr lang="en-US" sz="2800" dirty="0"/>
          </a:p>
        </p:txBody>
      </p:sp>
      <p:pic>
        <p:nvPicPr>
          <p:cNvPr id="14" name="Picture 13" descr="A diagram of a water flow&#10;&#10;Description automatically generated">
            <a:extLst>
              <a:ext uri="{FF2B5EF4-FFF2-40B4-BE49-F238E27FC236}">
                <a16:creationId xmlns:a16="http://schemas.microsoft.com/office/drawing/2014/main" id="{32EC063A-DC0F-3D50-056A-1A1FABB33F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6262" y="1339717"/>
            <a:ext cx="1730615" cy="1730615"/>
          </a:xfrm>
          <a:prstGeom prst="rect">
            <a:avLst/>
          </a:prstGeom>
        </p:spPr>
      </p:pic>
      <p:sp>
        <p:nvSpPr>
          <p:cNvPr id="23" name="Rectangle 22">
            <a:extLst>
              <a:ext uri="{FF2B5EF4-FFF2-40B4-BE49-F238E27FC236}">
                <a16:creationId xmlns:a16="http://schemas.microsoft.com/office/drawing/2014/main" id="{72F0DCE8-96CD-39A8-4CE4-A34CA8B504E5}"/>
              </a:ext>
            </a:extLst>
          </p:cNvPr>
          <p:cNvSpPr/>
          <p:nvPr/>
        </p:nvSpPr>
        <p:spPr bwMode="auto">
          <a:xfrm>
            <a:off x="4367886" y="1073909"/>
            <a:ext cx="6238875" cy="2526542"/>
          </a:xfrm>
          <a:prstGeom prst="rect">
            <a:avLst/>
          </a:prstGeom>
          <a:solidFill>
            <a:schemeClr val="bg1">
              <a:lumMod val="75000"/>
            </a:schemeClr>
          </a:solidFill>
          <a:ln w="28575">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pic>
        <p:nvPicPr>
          <p:cNvPr id="10" name="Picture 9" descr="A map of a river&#10;&#10;Description automatically generated">
            <a:extLst>
              <a:ext uri="{FF2B5EF4-FFF2-40B4-BE49-F238E27FC236}">
                <a16:creationId xmlns:a16="http://schemas.microsoft.com/office/drawing/2014/main" id="{7171F71C-DE8F-E289-E5F3-E1EF485F5C3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73564" y="1207520"/>
            <a:ext cx="1730613" cy="1730615"/>
          </a:xfrm>
          <a:prstGeom prst="rect">
            <a:avLst/>
          </a:prstGeom>
        </p:spPr>
      </p:pic>
      <p:pic>
        <p:nvPicPr>
          <p:cNvPr id="12" name="Picture 11">
            <a:extLst>
              <a:ext uri="{FF2B5EF4-FFF2-40B4-BE49-F238E27FC236}">
                <a16:creationId xmlns:a16="http://schemas.microsoft.com/office/drawing/2014/main" id="{27850A18-6DE2-92D7-FC23-AB2745B5750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0161" y="1207521"/>
            <a:ext cx="1730615" cy="173061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00A30251-EB53-A0B5-EFFD-C5B48CB523C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76965" y="1207522"/>
            <a:ext cx="1730613" cy="1730613"/>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69CAF6EE-54D3-79D7-5064-74E4A9DE751A}"/>
              </a:ext>
            </a:extLst>
          </p:cNvPr>
          <p:cNvPicPr>
            <a:picLocks noChangeAspect="1"/>
          </p:cNvPicPr>
          <p:nvPr/>
        </p:nvPicPr>
        <p:blipFill>
          <a:blip r:embed="rId6"/>
          <a:stretch>
            <a:fillRect/>
          </a:stretch>
        </p:blipFill>
        <p:spPr>
          <a:xfrm>
            <a:off x="8676965" y="2980941"/>
            <a:ext cx="1730613" cy="552834"/>
          </a:xfrm>
          <a:prstGeom prst="rect">
            <a:avLst/>
          </a:prstGeom>
        </p:spPr>
      </p:pic>
      <p:grpSp>
        <p:nvGrpSpPr>
          <p:cNvPr id="39" name="Group 38">
            <a:extLst>
              <a:ext uri="{FF2B5EF4-FFF2-40B4-BE49-F238E27FC236}">
                <a16:creationId xmlns:a16="http://schemas.microsoft.com/office/drawing/2014/main" id="{6F8C4FB7-39BC-273C-4246-C5D1E8039094}"/>
              </a:ext>
            </a:extLst>
          </p:cNvPr>
          <p:cNvGrpSpPr/>
          <p:nvPr/>
        </p:nvGrpSpPr>
        <p:grpSpPr>
          <a:xfrm>
            <a:off x="1634211" y="4015116"/>
            <a:ext cx="8972550" cy="2109459"/>
            <a:chOff x="1634211" y="4015116"/>
            <a:chExt cx="8972550" cy="2109459"/>
          </a:xfrm>
        </p:grpSpPr>
        <p:sp>
          <p:nvSpPr>
            <p:cNvPr id="37" name="Rectangle 36">
              <a:extLst>
                <a:ext uri="{FF2B5EF4-FFF2-40B4-BE49-F238E27FC236}">
                  <a16:creationId xmlns:a16="http://schemas.microsoft.com/office/drawing/2014/main" id="{2C53AEA9-6FC4-A003-F37E-78A0E028E674}"/>
                </a:ext>
              </a:extLst>
            </p:cNvPr>
            <p:cNvSpPr/>
            <p:nvPr/>
          </p:nvSpPr>
          <p:spPr bwMode="auto">
            <a:xfrm>
              <a:off x="1634211" y="4015116"/>
              <a:ext cx="8972550" cy="2109459"/>
            </a:xfrm>
            <a:prstGeom prst="rect">
              <a:avLst/>
            </a:prstGeom>
            <a:solidFill>
              <a:schemeClr val="bg1">
                <a:lumMod val="75000"/>
              </a:schemeClr>
            </a:solidFill>
            <a:ln w="28575">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pic>
          <p:nvPicPr>
            <p:cNvPr id="26" name="Image 0" descr="Waterway Engineering">
              <a:extLst>
                <a:ext uri="{FF2B5EF4-FFF2-40B4-BE49-F238E27FC236}">
                  <a16:creationId xmlns:a16="http://schemas.microsoft.com/office/drawing/2014/main" id="{C878AF3D-47DC-737E-0DD9-1AAA90A41DC5}"/>
                </a:ext>
              </a:extLst>
            </p:cNvPr>
            <p:cNvPicPr>
              <a:picLocks noChangeAspect="1"/>
            </p:cNvPicPr>
            <p:nvPr/>
          </p:nvPicPr>
          <p:blipFill>
            <a:blip r:embed="rId7"/>
            <a:srcRect t="-6824" b="-6824"/>
            <a:stretch/>
          </p:blipFill>
          <p:spPr>
            <a:xfrm>
              <a:off x="4998102" y="4377441"/>
              <a:ext cx="2465914" cy="517842"/>
            </a:xfrm>
            <a:prstGeom prst="rect">
              <a:avLst/>
            </a:prstGeom>
            <a:solidFill>
              <a:schemeClr val="bg1"/>
            </a:solidFill>
            <a:ln w="19050">
              <a:solidFill>
                <a:schemeClr val="tx1"/>
              </a:solidFill>
            </a:ln>
          </p:spPr>
        </p:pic>
        <p:grpSp>
          <p:nvGrpSpPr>
            <p:cNvPr id="33" name="Group 32">
              <a:extLst>
                <a:ext uri="{FF2B5EF4-FFF2-40B4-BE49-F238E27FC236}">
                  <a16:creationId xmlns:a16="http://schemas.microsoft.com/office/drawing/2014/main" id="{412357A6-3D77-8BFC-4B55-72B8BF3B73DB}"/>
                </a:ext>
              </a:extLst>
            </p:cNvPr>
            <p:cNvGrpSpPr/>
            <p:nvPr/>
          </p:nvGrpSpPr>
          <p:grpSpPr>
            <a:xfrm>
              <a:off x="1937845" y="4265469"/>
              <a:ext cx="2582610" cy="1485900"/>
              <a:chOff x="1114425" y="4019550"/>
              <a:chExt cx="2582610" cy="1485900"/>
            </a:xfrm>
          </p:grpSpPr>
          <p:sp>
            <p:nvSpPr>
              <p:cNvPr id="32" name="Rectangle 31">
                <a:extLst>
                  <a:ext uri="{FF2B5EF4-FFF2-40B4-BE49-F238E27FC236}">
                    <a16:creationId xmlns:a16="http://schemas.microsoft.com/office/drawing/2014/main" id="{03C9BA15-6255-D02B-D82A-F4D15BBCC19D}"/>
                  </a:ext>
                </a:extLst>
              </p:cNvPr>
              <p:cNvSpPr/>
              <p:nvPr/>
            </p:nvSpPr>
            <p:spPr bwMode="auto">
              <a:xfrm>
                <a:off x="1114425" y="4019550"/>
                <a:ext cx="2582610" cy="1485900"/>
              </a:xfrm>
              <a:prstGeom prst="rect">
                <a:avLst/>
              </a:prstGeom>
              <a:solidFill>
                <a:schemeClr val="bg1"/>
              </a:solidFill>
              <a:ln w="19050">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pic>
            <p:nvPicPr>
              <p:cNvPr id="29" name="Picture 28" descr="Dewberry - Massachusetts Municipal Association (MMA)">
                <a:extLst>
                  <a:ext uri="{FF2B5EF4-FFF2-40B4-BE49-F238E27FC236}">
                    <a16:creationId xmlns:a16="http://schemas.microsoft.com/office/drawing/2014/main" id="{BD6FC3C7-D002-837A-5FCF-34656CA59D01}"/>
                  </a:ext>
                </a:extLst>
              </p:cNvPr>
              <p:cNvPicPr>
                <a:picLocks noChangeAspect="1"/>
              </p:cNvPicPr>
              <p:nvPr/>
            </p:nvPicPr>
            <p:blipFill>
              <a:blip r:embed="rId8"/>
              <a:srcRect l="34694" r="34162"/>
              <a:stretch>
                <a:fillRect/>
              </a:stretch>
            </p:blipFill>
            <p:spPr>
              <a:xfrm>
                <a:off x="2831727" y="4330098"/>
                <a:ext cx="735342" cy="1011938"/>
              </a:xfrm>
              <a:prstGeom prst="rect">
                <a:avLst/>
              </a:prstGeom>
            </p:spPr>
          </p:pic>
          <p:pic>
            <p:nvPicPr>
              <p:cNvPr id="30" name="Picture 29" descr="ERT (now Entarian) | LinkedIn">
                <a:extLst>
                  <a:ext uri="{FF2B5EF4-FFF2-40B4-BE49-F238E27FC236}">
                    <a16:creationId xmlns:a16="http://schemas.microsoft.com/office/drawing/2014/main" id="{FBE2B0BF-45F0-2A57-B732-357F76B95106}"/>
                  </a:ext>
                </a:extLst>
              </p:cNvPr>
              <p:cNvPicPr>
                <a:picLocks noChangeAspect="1"/>
              </p:cNvPicPr>
              <p:nvPr/>
            </p:nvPicPr>
            <p:blipFill>
              <a:blip r:embed="rId9"/>
              <a:srcRect t="25769" b="27231"/>
              <a:stretch>
                <a:fillRect/>
              </a:stretch>
            </p:blipFill>
            <p:spPr>
              <a:xfrm>
                <a:off x="1482504" y="4827104"/>
                <a:ext cx="1051292" cy="494107"/>
              </a:xfrm>
              <a:prstGeom prst="rect">
                <a:avLst/>
              </a:prstGeom>
            </p:spPr>
          </p:pic>
          <p:pic>
            <p:nvPicPr>
              <p:cNvPr id="31" name="Picture 30" descr="RTX Corporation - Wikipedia">
                <a:extLst>
                  <a:ext uri="{FF2B5EF4-FFF2-40B4-BE49-F238E27FC236}">
                    <a16:creationId xmlns:a16="http://schemas.microsoft.com/office/drawing/2014/main" id="{79B160F1-B9EF-32A4-3087-A75D6CB13EC9}"/>
                  </a:ext>
                </a:extLst>
              </p:cNvPr>
              <p:cNvPicPr>
                <a:picLocks noChangeAspect="1"/>
              </p:cNvPicPr>
              <p:nvPr/>
            </p:nvPicPr>
            <p:blipFill>
              <a:blip r:embed="rId10"/>
              <a:stretch>
                <a:fillRect/>
              </a:stretch>
            </p:blipFill>
            <p:spPr>
              <a:xfrm>
                <a:off x="1216326" y="4178503"/>
                <a:ext cx="1500187" cy="571894"/>
              </a:xfrm>
              <a:prstGeom prst="rect">
                <a:avLst/>
              </a:prstGeom>
            </p:spPr>
          </p:pic>
        </p:grpSp>
        <p:sp>
          <p:nvSpPr>
            <p:cNvPr id="34" name="TextBox 33">
              <a:extLst>
                <a:ext uri="{FF2B5EF4-FFF2-40B4-BE49-F238E27FC236}">
                  <a16:creationId xmlns:a16="http://schemas.microsoft.com/office/drawing/2014/main" id="{2D97CD54-43B0-2EBD-7403-57FA51D2F5DB}"/>
                </a:ext>
              </a:extLst>
            </p:cNvPr>
            <p:cNvSpPr txBox="1"/>
            <p:nvPr/>
          </p:nvSpPr>
          <p:spPr>
            <a:xfrm>
              <a:off x="6267450" y="43338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35" name="Picture 34" descr="CLB Engineering Corporation">
              <a:extLst>
                <a:ext uri="{FF2B5EF4-FFF2-40B4-BE49-F238E27FC236}">
                  <a16:creationId xmlns:a16="http://schemas.microsoft.com/office/drawing/2014/main" id="{680E986A-37B1-8716-07BC-444C9B39B3CD}"/>
                </a:ext>
              </a:extLst>
            </p:cNvPr>
            <p:cNvPicPr>
              <a:picLocks noChangeAspect="1"/>
            </p:cNvPicPr>
            <p:nvPr/>
          </p:nvPicPr>
          <p:blipFill>
            <a:blip r:embed="rId11"/>
            <a:stretch>
              <a:fillRect/>
            </a:stretch>
          </p:blipFill>
          <p:spPr>
            <a:xfrm>
              <a:off x="7941664" y="4471646"/>
              <a:ext cx="2465914" cy="1045779"/>
            </a:xfrm>
            <a:prstGeom prst="rect">
              <a:avLst/>
            </a:prstGeom>
            <a:ln w="28575">
              <a:solidFill>
                <a:schemeClr val="tx1"/>
              </a:solidFill>
            </a:ln>
          </p:spPr>
        </p:pic>
        <p:pic>
          <p:nvPicPr>
            <p:cNvPr id="38" name="Picture 37" descr="Lynker-Primary-Logo – Coastal GeoTools">
              <a:extLst>
                <a:ext uri="{FF2B5EF4-FFF2-40B4-BE49-F238E27FC236}">
                  <a16:creationId xmlns:a16="http://schemas.microsoft.com/office/drawing/2014/main" id="{A165DD84-DE29-6F90-955B-D0857DA27F18}"/>
                </a:ext>
              </a:extLst>
            </p:cNvPr>
            <p:cNvPicPr>
              <a:picLocks noChangeAspect="1"/>
            </p:cNvPicPr>
            <p:nvPr/>
          </p:nvPicPr>
          <p:blipFill>
            <a:blip r:embed="rId12"/>
            <a:srcRect t="8442" b="11212"/>
            <a:stretch>
              <a:fillRect/>
            </a:stretch>
          </p:blipFill>
          <p:spPr>
            <a:xfrm>
              <a:off x="5242092" y="5124376"/>
              <a:ext cx="1977934" cy="662165"/>
            </a:xfrm>
            <a:prstGeom prst="rect">
              <a:avLst/>
            </a:prstGeom>
            <a:solidFill>
              <a:schemeClr val="bg1"/>
            </a:solidFill>
            <a:ln w="12700">
              <a:solidFill>
                <a:schemeClr val="tx1"/>
              </a:solidFill>
            </a:ln>
          </p:spPr>
        </p:pic>
      </p:grpSp>
    </p:spTree>
    <p:extLst>
      <p:ext uri="{BB962C8B-B14F-4D97-AF65-F5344CB8AC3E}">
        <p14:creationId xmlns:p14="http://schemas.microsoft.com/office/powerpoint/2010/main" val="25388788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B92FB-CC69-7AAF-A1DB-5D7E8F73FBFB}"/>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347C80DA-182A-B26F-2D99-08BCA53366F3}"/>
              </a:ext>
            </a:extLst>
          </p:cNvPr>
          <p:cNvPicPr>
            <a:picLocks noChangeAspect="1"/>
          </p:cNvPicPr>
          <p:nvPr/>
        </p:nvPicPr>
        <p:blipFill>
          <a:blip r:embed="rId2"/>
          <a:stretch>
            <a:fillRect/>
          </a:stretch>
        </p:blipFill>
        <p:spPr>
          <a:xfrm>
            <a:off x="609600" y="902122"/>
            <a:ext cx="11220450" cy="5681240"/>
          </a:xfrm>
          <a:prstGeom prst="rect">
            <a:avLst/>
          </a:prstGeom>
          <a:ln w="12700">
            <a:solidFill>
              <a:schemeClr val="tx1"/>
            </a:solidFill>
          </a:ln>
        </p:spPr>
      </p:pic>
      <p:sp>
        <p:nvSpPr>
          <p:cNvPr id="17" name="Title 1">
            <a:extLst>
              <a:ext uri="{FF2B5EF4-FFF2-40B4-BE49-F238E27FC236}">
                <a16:creationId xmlns:a16="http://schemas.microsoft.com/office/drawing/2014/main" id="{45830EEC-02A3-C298-A7F0-8825A3DAC957}"/>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National Water Model Hydrofabric</a:t>
            </a:r>
            <a:endParaRPr lang="en-US" sz="2800" dirty="0"/>
          </a:p>
        </p:txBody>
      </p:sp>
      <p:sp>
        <p:nvSpPr>
          <p:cNvPr id="5" name="TextBox 4">
            <a:extLst>
              <a:ext uri="{FF2B5EF4-FFF2-40B4-BE49-F238E27FC236}">
                <a16:creationId xmlns:a16="http://schemas.microsoft.com/office/drawing/2014/main" id="{F465CD21-7F54-2B72-736E-52AB92630AED}"/>
              </a:ext>
            </a:extLst>
          </p:cNvPr>
          <p:cNvSpPr txBox="1"/>
          <p:nvPr/>
        </p:nvSpPr>
        <p:spPr>
          <a:xfrm>
            <a:off x="1423987" y="6106248"/>
            <a:ext cx="9591675" cy="369332"/>
          </a:xfrm>
          <a:prstGeom prst="rect">
            <a:avLst/>
          </a:prstGeom>
          <a:solidFill>
            <a:srgbClr val="92D050"/>
          </a:solidFill>
        </p:spPr>
        <p:txBody>
          <a:bodyPr wrap="square">
            <a:spAutoFit/>
          </a:bodyPr>
          <a:lstStyle/>
          <a:p>
            <a:r>
              <a:rPr lang="en-US" dirty="0"/>
              <a:t>https://maps.water.noaa.gov/server/rest/services/reference/static_nwm_flowlines/MapServer</a:t>
            </a:r>
          </a:p>
        </p:txBody>
      </p:sp>
    </p:spTree>
    <p:extLst>
      <p:ext uri="{BB962C8B-B14F-4D97-AF65-F5344CB8AC3E}">
        <p14:creationId xmlns:p14="http://schemas.microsoft.com/office/powerpoint/2010/main" val="1419120083"/>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6A354-78DB-312C-C591-F52CCAE616F9}"/>
            </a:ext>
          </a:extLst>
        </p:cNvPr>
        <p:cNvGrpSpPr/>
        <p:nvPr/>
      </p:nvGrpSpPr>
      <p:grpSpPr>
        <a:xfrm>
          <a:off x="0" y="0"/>
          <a:ext cx="0" cy="0"/>
          <a:chOff x="0" y="0"/>
          <a:chExt cx="0" cy="0"/>
        </a:xfrm>
      </p:grpSpPr>
      <p:pic>
        <p:nvPicPr>
          <p:cNvPr id="26" name="Picture 25">
            <a:extLst>
              <a:ext uri="{FF2B5EF4-FFF2-40B4-BE49-F238E27FC236}">
                <a16:creationId xmlns:a16="http://schemas.microsoft.com/office/drawing/2014/main" id="{E6B9A473-FE4E-2EDA-5BF7-FBB6B5445D04}"/>
              </a:ext>
            </a:extLst>
          </p:cNvPr>
          <p:cNvPicPr>
            <a:picLocks noChangeAspect="1"/>
          </p:cNvPicPr>
          <p:nvPr/>
        </p:nvPicPr>
        <p:blipFill>
          <a:blip r:embed="rId2"/>
          <a:stretch>
            <a:fillRect/>
          </a:stretch>
        </p:blipFill>
        <p:spPr>
          <a:xfrm>
            <a:off x="5044140" y="3858932"/>
            <a:ext cx="6538259" cy="2783616"/>
          </a:xfrm>
          <a:prstGeom prst="rect">
            <a:avLst/>
          </a:prstGeom>
          <a:ln w="19050">
            <a:solidFill>
              <a:schemeClr val="tx1"/>
            </a:solidFill>
          </a:ln>
        </p:spPr>
      </p:pic>
      <p:sp>
        <p:nvSpPr>
          <p:cNvPr id="17" name="Title 1">
            <a:extLst>
              <a:ext uri="{FF2B5EF4-FFF2-40B4-BE49-F238E27FC236}">
                <a16:creationId xmlns:a16="http://schemas.microsoft.com/office/drawing/2014/main" id="{874F93AE-3ED7-4ED8-5355-ECCB520EA452}"/>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HAND (Height Above Nearest Drainage)</a:t>
            </a:r>
            <a:endParaRPr lang="en-US" sz="2800" dirty="0"/>
          </a:p>
        </p:txBody>
      </p:sp>
      <p:sp>
        <p:nvSpPr>
          <p:cNvPr id="2" name="TextBox 1">
            <a:extLst>
              <a:ext uri="{FF2B5EF4-FFF2-40B4-BE49-F238E27FC236}">
                <a16:creationId xmlns:a16="http://schemas.microsoft.com/office/drawing/2014/main" id="{5D170E3B-4AEB-3E36-4305-6E8BB71994DA}"/>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B8BCF04F-2C19-D0AD-352B-D70A6ABF103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71EDC217-8D4C-1EC2-4781-393188A96F5A}"/>
              </a:ext>
            </a:extLst>
          </p:cNvPr>
          <p:cNvSpPr/>
          <p:nvPr/>
        </p:nvSpPr>
        <p:spPr>
          <a:xfrm>
            <a:off x="609601" y="1776645"/>
            <a:ext cx="2578100" cy="2418837"/>
          </a:xfrm>
          <a:prstGeom prst="rect">
            <a:avLst/>
          </a:prstGeom>
          <a:solidFill>
            <a:schemeClr val="bg1">
              <a:lumMod val="75000"/>
            </a:schemeClr>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descr="A diagram of a water flow&#10;&#10;Description automatically generated">
            <a:extLst>
              <a:ext uri="{FF2B5EF4-FFF2-40B4-BE49-F238E27FC236}">
                <a16:creationId xmlns:a16="http://schemas.microsoft.com/office/drawing/2014/main" id="{F169EF39-4A21-F7F8-6B7B-B20282C80F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59647" y="3063031"/>
            <a:ext cx="1066800" cy="1066800"/>
          </a:xfrm>
          <a:prstGeom prst="rect">
            <a:avLst/>
          </a:prstGeom>
        </p:spPr>
      </p:pic>
      <p:sp>
        <p:nvSpPr>
          <p:cNvPr id="10" name="TextBox 9">
            <a:extLst>
              <a:ext uri="{FF2B5EF4-FFF2-40B4-BE49-F238E27FC236}">
                <a16:creationId xmlns:a16="http://schemas.microsoft.com/office/drawing/2014/main" id="{F78D08A8-939D-6A1D-CF54-18648EDBDD89}"/>
              </a:ext>
            </a:extLst>
          </p:cNvPr>
          <p:cNvSpPr txBox="1"/>
          <p:nvPr/>
        </p:nvSpPr>
        <p:spPr>
          <a:xfrm>
            <a:off x="609600" y="1776645"/>
            <a:ext cx="2153024" cy="477054"/>
          </a:xfrm>
          <a:prstGeom prst="rect">
            <a:avLst/>
          </a:prstGeom>
          <a:noFill/>
        </p:spPr>
        <p:txBody>
          <a:bodyPr wrap="square" rtlCol="0">
            <a:spAutoFit/>
          </a:bodyPr>
          <a:lstStyle/>
          <a:p>
            <a:r>
              <a:rPr lang="en-US" sz="2500" b="1" u="sng" dirty="0"/>
              <a:t>Status Quo:</a:t>
            </a:r>
          </a:p>
        </p:txBody>
      </p:sp>
      <p:sp>
        <p:nvSpPr>
          <p:cNvPr id="12" name="TextBox 11">
            <a:extLst>
              <a:ext uri="{FF2B5EF4-FFF2-40B4-BE49-F238E27FC236}">
                <a16:creationId xmlns:a16="http://schemas.microsoft.com/office/drawing/2014/main" id="{31AB3D39-F1FC-0DD9-1AEC-341F039D7DA9}"/>
              </a:ext>
            </a:extLst>
          </p:cNvPr>
          <p:cNvSpPr txBox="1"/>
          <p:nvPr/>
        </p:nvSpPr>
        <p:spPr>
          <a:xfrm>
            <a:off x="825500" y="2253699"/>
            <a:ext cx="2362200" cy="769441"/>
          </a:xfrm>
          <a:prstGeom prst="rect">
            <a:avLst/>
          </a:prstGeom>
          <a:noFill/>
        </p:spPr>
        <p:txBody>
          <a:bodyPr wrap="square" rtlCol="0">
            <a:spAutoFit/>
          </a:bodyPr>
          <a:lstStyle/>
          <a:p>
            <a:r>
              <a:rPr lang="en-US" sz="2000" b="1" dirty="0"/>
              <a:t>Hydraulics:</a:t>
            </a:r>
          </a:p>
          <a:p>
            <a:pPr lvl="1"/>
            <a:r>
              <a:rPr lang="en-US" sz="1200" dirty="0"/>
              <a:t>10 meter “Height Above Nearest Drainage”</a:t>
            </a:r>
          </a:p>
        </p:txBody>
      </p:sp>
      <p:pic>
        <p:nvPicPr>
          <p:cNvPr id="22" name="Picture 21">
            <a:extLst>
              <a:ext uri="{FF2B5EF4-FFF2-40B4-BE49-F238E27FC236}">
                <a16:creationId xmlns:a16="http://schemas.microsoft.com/office/drawing/2014/main" id="{5CF0BF32-A6A2-CCA5-2FDA-25B0C9214BE0}"/>
              </a:ext>
            </a:extLst>
          </p:cNvPr>
          <p:cNvPicPr>
            <a:picLocks noChangeAspect="1"/>
          </p:cNvPicPr>
          <p:nvPr/>
        </p:nvPicPr>
        <p:blipFill>
          <a:blip r:embed="rId5"/>
          <a:stretch>
            <a:fillRect/>
          </a:stretch>
        </p:blipFill>
        <p:spPr>
          <a:xfrm>
            <a:off x="5044140" y="880835"/>
            <a:ext cx="6471771" cy="2752935"/>
          </a:xfrm>
          <a:prstGeom prst="rect">
            <a:avLst/>
          </a:prstGeom>
          <a:ln w="19050">
            <a:solidFill>
              <a:schemeClr val="tx1"/>
            </a:solidFill>
          </a:ln>
        </p:spPr>
      </p:pic>
      <p:sp>
        <p:nvSpPr>
          <p:cNvPr id="24" name="TextBox 23">
            <a:extLst>
              <a:ext uri="{FF2B5EF4-FFF2-40B4-BE49-F238E27FC236}">
                <a16:creationId xmlns:a16="http://schemas.microsoft.com/office/drawing/2014/main" id="{3107936F-C374-EBE7-C01F-980D58A35FCA}"/>
              </a:ext>
            </a:extLst>
          </p:cNvPr>
          <p:cNvSpPr txBox="1"/>
          <p:nvPr/>
        </p:nvSpPr>
        <p:spPr>
          <a:xfrm>
            <a:off x="10144463" y="3100020"/>
            <a:ext cx="1483356" cy="646331"/>
          </a:xfrm>
          <a:prstGeom prst="rect">
            <a:avLst/>
          </a:prstGeom>
          <a:solidFill>
            <a:schemeClr val="bg1">
              <a:lumMod val="85000"/>
            </a:schemeClr>
          </a:solidFill>
          <a:ln w="57150">
            <a:no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1" dirty="0">
                <a:solidFill>
                  <a:srgbClr val="0070C0"/>
                </a:solidFill>
                <a:latin typeface="Aptos" panose="02110004020202020204"/>
                <a:ea typeface="+mn-ea"/>
                <a:cs typeface="+mn-cs"/>
              </a:rPr>
              <a:t>NWM FIM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70C0"/>
                </a:solidFill>
                <a:effectLst/>
                <a:uLnTx/>
                <a:uFillTx/>
                <a:latin typeface="Aptos" panose="02110004020202020204"/>
                <a:ea typeface="+mn-ea"/>
                <a:cs typeface="+mn-cs"/>
              </a:rPr>
              <a:t>Catchments</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28" name="TextBox 27">
            <a:extLst>
              <a:ext uri="{FF2B5EF4-FFF2-40B4-BE49-F238E27FC236}">
                <a16:creationId xmlns:a16="http://schemas.microsoft.com/office/drawing/2014/main" id="{0EB373F0-CF1E-227D-D586-A3229B27C56D}"/>
              </a:ext>
            </a:extLst>
          </p:cNvPr>
          <p:cNvSpPr txBox="1"/>
          <p:nvPr/>
        </p:nvSpPr>
        <p:spPr>
          <a:xfrm>
            <a:off x="10282451" y="6385797"/>
            <a:ext cx="1345368" cy="369332"/>
          </a:xfrm>
          <a:prstGeom prst="rect">
            <a:avLst/>
          </a:prstGeom>
          <a:solidFill>
            <a:schemeClr val="bg1">
              <a:lumMod val="85000"/>
            </a:schemeClr>
          </a:solidFill>
          <a:ln w="57150">
            <a:no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1" dirty="0">
                <a:solidFill>
                  <a:srgbClr val="0070C0"/>
                </a:solidFill>
                <a:latin typeface="Aptos" panose="02110004020202020204"/>
                <a:ea typeface="+mn-ea"/>
                <a:cs typeface="+mn-cs"/>
              </a:rPr>
              <a:t>Mainstems</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03291335"/>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B9BE4-96E6-15A8-F280-1BCECD4D403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1F878E78-E37D-A284-6D04-C540370E8745}"/>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843C1F8D-BAC8-425D-C5F5-0F1CFC2ECE1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5F88F911-B789-4BE7-B7A5-B7527B02C421}"/>
              </a:ext>
            </a:extLst>
          </p:cNvPr>
          <p:cNvSpPr/>
          <p:nvPr/>
        </p:nvSpPr>
        <p:spPr>
          <a:xfrm>
            <a:off x="609601" y="1776645"/>
            <a:ext cx="2578100" cy="2418837"/>
          </a:xfrm>
          <a:prstGeom prst="rect">
            <a:avLst/>
          </a:prstGeom>
          <a:solidFill>
            <a:schemeClr val="bg1">
              <a:lumMod val="75000"/>
            </a:schemeClr>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descr="A diagram of a water flow&#10;&#10;Description automatically generated">
            <a:extLst>
              <a:ext uri="{FF2B5EF4-FFF2-40B4-BE49-F238E27FC236}">
                <a16:creationId xmlns:a16="http://schemas.microsoft.com/office/drawing/2014/main" id="{B8079C6B-49E9-CDC1-2AC5-518821864C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9647" y="3063031"/>
            <a:ext cx="1066800" cy="1066800"/>
          </a:xfrm>
          <a:prstGeom prst="rect">
            <a:avLst/>
          </a:prstGeom>
        </p:spPr>
      </p:pic>
      <p:sp>
        <p:nvSpPr>
          <p:cNvPr id="10" name="TextBox 9">
            <a:extLst>
              <a:ext uri="{FF2B5EF4-FFF2-40B4-BE49-F238E27FC236}">
                <a16:creationId xmlns:a16="http://schemas.microsoft.com/office/drawing/2014/main" id="{87649DD3-634F-0066-9026-3087B7544AFE}"/>
              </a:ext>
            </a:extLst>
          </p:cNvPr>
          <p:cNvSpPr txBox="1"/>
          <p:nvPr/>
        </p:nvSpPr>
        <p:spPr>
          <a:xfrm>
            <a:off x="609600" y="1776645"/>
            <a:ext cx="2153024" cy="477054"/>
          </a:xfrm>
          <a:prstGeom prst="rect">
            <a:avLst/>
          </a:prstGeom>
          <a:noFill/>
        </p:spPr>
        <p:txBody>
          <a:bodyPr wrap="square" rtlCol="0">
            <a:spAutoFit/>
          </a:bodyPr>
          <a:lstStyle/>
          <a:p>
            <a:r>
              <a:rPr lang="en-US" sz="2500" b="1" u="sng" dirty="0"/>
              <a:t>Status Quo:</a:t>
            </a:r>
          </a:p>
        </p:txBody>
      </p:sp>
      <p:sp>
        <p:nvSpPr>
          <p:cNvPr id="12" name="TextBox 11">
            <a:extLst>
              <a:ext uri="{FF2B5EF4-FFF2-40B4-BE49-F238E27FC236}">
                <a16:creationId xmlns:a16="http://schemas.microsoft.com/office/drawing/2014/main" id="{D6493602-B579-8D67-984B-568DC4CC6495}"/>
              </a:ext>
            </a:extLst>
          </p:cNvPr>
          <p:cNvSpPr txBox="1"/>
          <p:nvPr/>
        </p:nvSpPr>
        <p:spPr>
          <a:xfrm>
            <a:off x="825500" y="2253699"/>
            <a:ext cx="2362200" cy="769441"/>
          </a:xfrm>
          <a:prstGeom prst="rect">
            <a:avLst/>
          </a:prstGeom>
          <a:noFill/>
        </p:spPr>
        <p:txBody>
          <a:bodyPr wrap="square" rtlCol="0">
            <a:spAutoFit/>
          </a:bodyPr>
          <a:lstStyle/>
          <a:p>
            <a:r>
              <a:rPr lang="en-US" sz="2000" b="1" dirty="0"/>
              <a:t>Hydraulics:</a:t>
            </a:r>
          </a:p>
          <a:p>
            <a:pPr lvl="1"/>
            <a:r>
              <a:rPr lang="en-US" sz="1200" dirty="0"/>
              <a:t>10 meter “Height Above Nearest Drainage”</a:t>
            </a:r>
          </a:p>
        </p:txBody>
      </p:sp>
      <p:pic>
        <p:nvPicPr>
          <p:cNvPr id="5" name="Picture 4">
            <a:extLst>
              <a:ext uri="{FF2B5EF4-FFF2-40B4-BE49-F238E27FC236}">
                <a16:creationId xmlns:a16="http://schemas.microsoft.com/office/drawing/2014/main" id="{7B5174CC-B0CF-92A3-FFBB-4D59EAAEB0D8}"/>
              </a:ext>
            </a:extLst>
          </p:cNvPr>
          <p:cNvPicPr>
            <a:picLocks noChangeAspect="1"/>
          </p:cNvPicPr>
          <p:nvPr/>
        </p:nvPicPr>
        <p:blipFill>
          <a:blip r:embed="rId4"/>
          <a:stretch>
            <a:fillRect/>
          </a:stretch>
        </p:blipFill>
        <p:spPr>
          <a:xfrm>
            <a:off x="4963668" y="1155671"/>
            <a:ext cx="7122104" cy="3032183"/>
          </a:xfrm>
          <a:prstGeom prst="rect">
            <a:avLst/>
          </a:prstGeom>
        </p:spPr>
      </p:pic>
      <p:pic>
        <p:nvPicPr>
          <p:cNvPr id="7" name="Picture 6">
            <a:extLst>
              <a:ext uri="{FF2B5EF4-FFF2-40B4-BE49-F238E27FC236}">
                <a16:creationId xmlns:a16="http://schemas.microsoft.com/office/drawing/2014/main" id="{0A958702-E9E6-2093-3DF0-0949054F0D49}"/>
              </a:ext>
            </a:extLst>
          </p:cNvPr>
          <p:cNvPicPr>
            <a:picLocks noChangeAspect="1"/>
          </p:cNvPicPr>
          <p:nvPr/>
        </p:nvPicPr>
        <p:blipFill>
          <a:blip r:embed="rId5"/>
          <a:stretch>
            <a:fillRect/>
          </a:stretch>
        </p:blipFill>
        <p:spPr>
          <a:xfrm>
            <a:off x="3403599" y="2015172"/>
            <a:ext cx="2225479" cy="4581416"/>
          </a:xfrm>
          <a:prstGeom prst="rect">
            <a:avLst/>
          </a:prstGeom>
          <a:ln w="12700">
            <a:solidFill>
              <a:schemeClr val="tx1"/>
            </a:solidFill>
          </a:ln>
        </p:spPr>
      </p:pic>
      <p:pic>
        <p:nvPicPr>
          <p:cNvPr id="9" name="Picture 8">
            <a:extLst>
              <a:ext uri="{FF2B5EF4-FFF2-40B4-BE49-F238E27FC236}">
                <a16:creationId xmlns:a16="http://schemas.microsoft.com/office/drawing/2014/main" id="{9787B8E6-B19A-A845-AA91-8EF1B5E86D6D}"/>
              </a:ext>
            </a:extLst>
          </p:cNvPr>
          <p:cNvPicPr>
            <a:picLocks noChangeAspect="1"/>
          </p:cNvPicPr>
          <p:nvPr/>
        </p:nvPicPr>
        <p:blipFill>
          <a:blip r:embed="rId6"/>
          <a:stretch>
            <a:fillRect/>
          </a:stretch>
        </p:blipFill>
        <p:spPr>
          <a:xfrm>
            <a:off x="5852892" y="3153346"/>
            <a:ext cx="898420" cy="1682496"/>
          </a:xfrm>
          <a:prstGeom prst="rect">
            <a:avLst/>
          </a:prstGeom>
          <a:ln w="9525">
            <a:solidFill>
              <a:schemeClr val="tx1"/>
            </a:solidFill>
          </a:ln>
        </p:spPr>
      </p:pic>
      <p:cxnSp>
        <p:nvCxnSpPr>
          <p:cNvPr id="11" name="Connector: Elbow 10">
            <a:extLst>
              <a:ext uri="{FF2B5EF4-FFF2-40B4-BE49-F238E27FC236}">
                <a16:creationId xmlns:a16="http://schemas.microsoft.com/office/drawing/2014/main" id="{5DDBA97A-4E78-FE41-54B2-E2FAD98FE760}"/>
              </a:ext>
            </a:extLst>
          </p:cNvPr>
          <p:cNvCxnSpPr>
            <a:cxnSpLocks/>
          </p:cNvCxnSpPr>
          <p:nvPr/>
        </p:nvCxnSpPr>
        <p:spPr>
          <a:xfrm rot="10800000">
            <a:off x="4487692" y="2187052"/>
            <a:ext cx="1365200" cy="1117221"/>
          </a:xfrm>
          <a:prstGeom prst="bentConnector3">
            <a:avLst>
              <a:gd name="adj1" fmla="val 50000"/>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Connector: Elbow 12">
            <a:extLst>
              <a:ext uri="{FF2B5EF4-FFF2-40B4-BE49-F238E27FC236}">
                <a16:creationId xmlns:a16="http://schemas.microsoft.com/office/drawing/2014/main" id="{B073789C-C1ED-4516-B8B7-76197C2CD93B}"/>
              </a:ext>
            </a:extLst>
          </p:cNvPr>
          <p:cNvCxnSpPr>
            <a:cxnSpLocks/>
          </p:cNvCxnSpPr>
          <p:nvPr/>
        </p:nvCxnSpPr>
        <p:spPr>
          <a:xfrm rot="10800000">
            <a:off x="6568619" y="3476153"/>
            <a:ext cx="1174954" cy="1031281"/>
          </a:xfrm>
          <a:prstGeom prst="bentConnector3">
            <a:avLst>
              <a:gd name="adj1" fmla="val 68895"/>
            </a:avLst>
          </a:prstGeom>
          <a:ln>
            <a:tailEnd type="triangle"/>
          </a:ln>
        </p:spPr>
        <p:style>
          <a:lnRef idx="2">
            <a:schemeClr val="accent1"/>
          </a:lnRef>
          <a:fillRef idx="0">
            <a:schemeClr val="accent1"/>
          </a:fillRef>
          <a:effectRef idx="1">
            <a:schemeClr val="accent1"/>
          </a:effectRef>
          <a:fontRef idx="minor">
            <a:schemeClr val="tx1"/>
          </a:fontRef>
        </p:style>
      </p:cxnSp>
      <p:pic>
        <p:nvPicPr>
          <p:cNvPr id="14" name="Picture 13">
            <a:extLst>
              <a:ext uri="{FF2B5EF4-FFF2-40B4-BE49-F238E27FC236}">
                <a16:creationId xmlns:a16="http://schemas.microsoft.com/office/drawing/2014/main" id="{3EDFF34A-99D7-E73E-AF35-78D6CA546941}"/>
              </a:ext>
            </a:extLst>
          </p:cNvPr>
          <p:cNvPicPr>
            <a:picLocks noChangeAspect="1"/>
          </p:cNvPicPr>
          <p:nvPr/>
        </p:nvPicPr>
        <p:blipFill>
          <a:blip r:embed="rId7"/>
          <a:stretch>
            <a:fillRect/>
          </a:stretch>
        </p:blipFill>
        <p:spPr>
          <a:xfrm>
            <a:off x="7156095" y="4421494"/>
            <a:ext cx="3414318" cy="2288398"/>
          </a:xfrm>
          <a:prstGeom prst="rect">
            <a:avLst/>
          </a:prstGeom>
          <a:ln w="9525">
            <a:solidFill>
              <a:schemeClr val="tx1"/>
            </a:solidFill>
          </a:ln>
        </p:spPr>
      </p:pic>
      <p:sp>
        <p:nvSpPr>
          <p:cNvPr id="15" name="TextBox 14">
            <a:extLst>
              <a:ext uri="{FF2B5EF4-FFF2-40B4-BE49-F238E27FC236}">
                <a16:creationId xmlns:a16="http://schemas.microsoft.com/office/drawing/2014/main" id="{BCF2365C-8232-3229-0DED-49FCAA87EF06}"/>
              </a:ext>
            </a:extLst>
          </p:cNvPr>
          <p:cNvSpPr txBox="1"/>
          <p:nvPr/>
        </p:nvSpPr>
        <p:spPr>
          <a:xfrm>
            <a:off x="456699" y="5565693"/>
            <a:ext cx="1892634" cy="923330"/>
          </a:xfrm>
          <a:prstGeom prst="rect">
            <a:avLst/>
          </a:prstGeom>
          <a:solidFill>
            <a:schemeClr val="bg1">
              <a:lumMod val="85000"/>
            </a:schemeClr>
          </a:solidFill>
          <a:ln w="57150">
            <a:no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70C0"/>
                </a:solidFill>
                <a:effectLst/>
                <a:uLnTx/>
                <a:uFillTx/>
                <a:latin typeface="Aptos" panose="02110004020202020204"/>
                <a:ea typeface="+mn-ea"/>
                <a:cs typeface="+mn-cs"/>
              </a:rPr>
              <a:t>NWM FIM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1" dirty="0">
                <a:solidFill>
                  <a:srgbClr val="0070C0"/>
                </a:solidFill>
                <a:latin typeface="Aptos" panose="02110004020202020204"/>
                <a:ea typeface="+mn-ea"/>
                <a:cs typeface="+mn-cs"/>
              </a:rPr>
              <a:t>“back end” data</a:t>
            </a:r>
            <a:endParaRPr kumimoji="0" lang="en-US" sz="1800" b="1" i="1" u="none" strike="noStrike" kern="1200" cap="none" spc="0" normalizeH="0" baseline="0" noProof="0" dirty="0">
              <a:ln>
                <a:noFill/>
              </a:ln>
              <a:solidFill>
                <a:srgbClr val="0070C0"/>
              </a:solidFill>
              <a:effectLst/>
              <a:uLnTx/>
              <a:uFillTx/>
              <a:latin typeface="Aptos" panose="0211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1" dirty="0">
                <a:solidFill>
                  <a:srgbClr val="0070C0"/>
                </a:solidFill>
                <a:latin typeface="Aptos" panose="02110004020202020204"/>
                <a:ea typeface="+mn-ea"/>
                <a:cs typeface="+mn-cs"/>
              </a:rPr>
              <a:t>(per HUC-8)</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8" name="Title 1">
            <a:extLst>
              <a:ext uri="{FF2B5EF4-FFF2-40B4-BE49-F238E27FC236}">
                <a16:creationId xmlns:a16="http://schemas.microsoft.com/office/drawing/2014/main" id="{0AFA5A40-BBA7-5C4D-ABBF-AF2E848A9378}"/>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HAND (Height Above Nearest Drainage)</a:t>
            </a:r>
            <a:endParaRPr lang="en-US" sz="2800" dirty="0"/>
          </a:p>
        </p:txBody>
      </p:sp>
    </p:spTree>
    <p:extLst>
      <p:ext uri="{BB962C8B-B14F-4D97-AF65-F5344CB8AC3E}">
        <p14:creationId xmlns:p14="http://schemas.microsoft.com/office/powerpoint/2010/main" val="1615117508"/>
      </p:ext>
    </p:extLst>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BA6C9-EFD4-7097-99A4-1117D970D562}"/>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26BD832-5A96-4E7A-1B7F-537A59FBB6FF}"/>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49EA6AF0-82E7-C8A0-AB13-2751A3ABAE8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8B85261D-2F15-C46C-E6CF-AEA78F369791}"/>
              </a:ext>
            </a:extLst>
          </p:cNvPr>
          <p:cNvSpPr/>
          <p:nvPr/>
        </p:nvSpPr>
        <p:spPr>
          <a:xfrm>
            <a:off x="609601" y="1776645"/>
            <a:ext cx="2578100" cy="2418837"/>
          </a:xfrm>
          <a:prstGeom prst="rect">
            <a:avLst/>
          </a:prstGeom>
          <a:solidFill>
            <a:schemeClr val="bg1">
              <a:lumMod val="75000"/>
            </a:schemeClr>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descr="A diagram of a water flow&#10;&#10;Description automatically generated">
            <a:extLst>
              <a:ext uri="{FF2B5EF4-FFF2-40B4-BE49-F238E27FC236}">
                <a16:creationId xmlns:a16="http://schemas.microsoft.com/office/drawing/2014/main" id="{47564B8A-FFEE-BBF2-B30B-30B8EC1FF7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9647" y="3063031"/>
            <a:ext cx="1066800" cy="1066800"/>
          </a:xfrm>
          <a:prstGeom prst="rect">
            <a:avLst/>
          </a:prstGeom>
        </p:spPr>
      </p:pic>
      <p:sp>
        <p:nvSpPr>
          <p:cNvPr id="10" name="TextBox 9">
            <a:extLst>
              <a:ext uri="{FF2B5EF4-FFF2-40B4-BE49-F238E27FC236}">
                <a16:creationId xmlns:a16="http://schemas.microsoft.com/office/drawing/2014/main" id="{9F66A3A4-D51B-47D4-7ADF-28FDF0438AAB}"/>
              </a:ext>
            </a:extLst>
          </p:cNvPr>
          <p:cNvSpPr txBox="1"/>
          <p:nvPr/>
        </p:nvSpPr>
        <p:spPr>
          <a:xfrm>
            <a:off x="609600" y="1776645"/>
            <a:ext cx="2153024" cy="477054"/>
          </a:xfrm>
          <a:prstGeom prst="rect">
            <a:avLst/>
          </a:prstGeom>
          <a:noFill/>
        </p:spPr>
        <p:txBody>
          <a:bodyPr wrap="square" rtlCol="0">
            <a:spAutoFit/>
          </a:bodyPr>
          <a:lstStyle/>
          <a:p>
            <a:r>
              <a:rPr lang="en-US" sz="2500" b="1" u="sng" dirty="0"/>
              <a:t>Status Quo:</a:t>
            </a:r>
          </a:p>
        </p:txBody>
      </p:sp>
      <p:sp>
        <p:nvSpPr>
          <p:cNvPr id="12" name="TextBox 11">
            <a:extLst>
              <a:ext uri="{FF2B5EF4-FFF2-40B4-BE49-F238E27FC236}">
                <a16:creationId xmlns:a16="http://schemas.microsoft.com/office/drawing/2014/main" id="{663912A4-55C7-0023-FBE6-641AD67E6FD6}"/>
              </a:ext>
            </a:extLst>
          </p:cNvPr>
          <p:cNvSpPr txBox="1"/>
          <p:nvPr/>
        </p:nvSpPr>
        <p:spPr>
          <a:xfrm>
            <a:off x="825500" y="2253699"/>
            <a:ext cx="2362200" cy="769441"/>
          </a:xfrm>
          <a:prstGeom prst="rect">
            <a:avLst/>
          </a:prstGeom>
          <a:noFill/>
        </p:spPr>
        <p:txBody>
          <a:bodyPr wrap="square" rtlCol="0">
            <a:spAutoFit/>
          </a:bodyPr>
          <a:lstStyle/>
          <a:p>
            <a:r>
              <a:rPr lang="en-US" sz="2000" b="1" dirty="0"/>
              <a:t>Hydraulics:</a:t>
            </a:r>
          </a:p>
          <a:p>
            <a:pPr lvl="1"/>
            <a:r>
              <a:rPr lang="en-US" sz="1200" dirty="0"/>
              <a:t>10 meter “Height Above Nearest Drainage”</a:t>
            </a:r>
          </a:p>
        </p:txBody>
      </p:sp>
      <p:pic>
        <p:nvPicPr>
          <p:cNvPr id="5" name="Picture 4">
            <a:extLst>
              <a:ext uri="{FF2B5EF4-FFF2-40B4-BE49-F238E27FC236}">
                <a16:creationId xmlns:a16="http://schemas.microsoft.com/office/drawing/2014/main" id="{4D0F9666-AC88-8DEA-E017-0A4AEF2D21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6958" y="1776645"/>
            <a:ext cx="7539069" cy="4240726"/>
          </a:xfrm>
          <a:prstGeom prst="rect">
            <a:avLst/>
          </a:prstGeom>
        </p:spPr>
      </p:pic>
      <p:sp>
        <p:nvSpPr>
          <p:cNvPr id="9" name="TextBox 8">
            <a:extLst>
              <a:ext uri="{FF2B5EF4-FFF2-40B4-BE49-F238E27FC236}">
                <a16:creationId xmlns:a16="http://schemas.microsoft.com/office/drawing/2014/main" id="{F0AA406D-956D-838F-B312-7451A7FA4F30}"/>
              </a:ext>
            </a:extLst>
          </p:cNvPr>
          <p:cNvSpPr txBox="1"/>
          <p:nvPr/>
        </p:nvSpPr>
        <p:spPr>
          <a:xfrm>
            <a:off x="9935706" y="5660032"/>
            <a:ext cx="1256498" cy="646331"/>
          </a:xfrm>
          <a:prstGeom prst="rect">
            <a:avLst/>
          </a:prstGeom>
          <a:solidFill>
            <a:schemeClr val="bg1">
              <a:lumMod val="85000"/>
            </a:schemeClr>
          </a:solidFill>
          <a:ln w="57150">
            <a:no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70C0"/>
                </a:solidFill>
                <a:effectLst/>
                <a:uLnTx/>
                <a:uFillTx/>
                <a:latin typeface="Aptos" panose="02110004020202020204"/>
                <a:ea typeface="+mn-ea"/>
                <a:cs typeface="+mn-cs"/>
              </a:rPr>
              <a:t>“Full 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b="1" i="1" dirty="0">
                <a:solidFill>
                  <a:srgbClr val="0070C0"/>
                </a:solidFill>
                <a:latin typeface="Aptos" panose="02110004020202020204"/>
              </a:rPr>
              <a:t>HAND</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3" name="Title 1">
            <a:extLst>
              <a:ext uri="{FF2B5EF4-FFF2-40B4-BE49-F238E27FC236}">
                <a16:creationId xmlns:a16="http://schemas.microsoft.com/office/drawing/2014/main" id="{800BE0C2-4B87-3CE5-CB3C-50A6AEF02EEC}"/>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HAND (Height Above Nearest Drainage)</a:t>
            </a:r>
            <a:endParaRPr lang="en-US" sz="2800" dirty="0"/>
          </a:p>
        </p:txBody>
      </p:sp>
    </p:spTree>
    <p:extLst>
      <p:ext uri="{BB962C8B-B14F-4D97-AF65-F5344CB8AC3E}">
        <p14:creationId xmlns:p14="http://schemas.microsoft.com/office/powerpoint/2010/main" val="891021106"/>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F10DE-F89A-5F82-DCD7-377A72FD0DA6}"/>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80451B7-FF7F-1973-FA1B-8783D299CA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6957" y="1776645"/>
            <a:ext cx="7539069" cy="4240726"/>
          </a:xfrm>
          <a:prstGeom prst="rect">
            <a:avLst/>
          </a:prstGeom>
        </p:spPr>
      </p:pic>
      <p:sp>
        <p:nvSpPr>
          <p:cNvPr id="2" name="TextBox 1">
            <a:extLst>
              <a:ext uri="{FF2B5EF4-FFF2-40B4-BE49-F238E27FC236}">
                <a16:creationId xmlns:a16="http://schemas.microsoft.com/office/drawing/2014/main" id="{6538A6A4-2186-14CD-377E-32EB7A1B1862}"/>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30BCF223-A21A-A34A-DB9D-DA0C4E6823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F07715B8-4914-1EB3-6DB0-1A83BC09FC95}"/>
              </a:ext>
            </a:extLst>
          </p:cNvPr>
          <p:cNvSpPr/>
          <p:nvPr/>
        </p:nvSpPr>
        <p:spPr>
          <a:xfrm>
            <a:off x="609601" y="1776645"/>
            <a:ext cx="2578100" cy="2418837"/>
          </a:xfrm>
          <a:prstGeom prst="rect">
            <a:avLst/>
          </a:prstGeom>
          <a:solidFill>
            <a:schemeClr val="bg1">
              <a:lumMod val="75000"/>
            </a:schemeClr>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descr="A diagram of a water flow&#10;&#10;Description automatically generated">
            <a:extLst>
              <a:ext uri="{FF2B5EF4-FFF2-40B4-BE49-F238E27FC236}">
                <a16:creationId xmlns:a16="http://schemas.microsoft.com/office/drawing/2014/main" id="{B6AC57F9-6366-4E78-B6BF-2D70935F22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59647" y="3063031"/>
            <a:ext cx="1066800" cy="1066800"/>
          </a:xfrm>
          <a:prstGeom prst="rect">
            <a:avLst/>
          </a:prstGeom>
        </p:spPr>
      </p:pic>
      <p:sp>
        <p:nvSpPr>
          <p:cNvPr id="10" name="TextBox 9">
            <a:extLst>
              <a:ext uri="{FF2B5EF4-FFF2-40B4-BE49-F238E27FC236}">
                <a16:creationId xmlns:a16="http://schemas.microsoft.com/office/drawing/2014/main" id="{14BC53CB-B731-D951-1D7A-C0EE5C839CF9}"/>
              </a:ext>
            </a:extLst>
          </p:cNvPr>
          <p:cNvSpPr txBox="1"/>
          <p:nvPr/>
        </p:nvSpPr>
        <p:spPr>
          <a:xfrm>
            <a:off x="609600" y="1776645"/>
            <a:ext cx="2153024" cy="477054"/>
          </a:xfrm>
          <a:prstGeom prst="rect">
            <a:avLst/>
          </a:prstGeom>
          <a:noFill/>
        </p:spPr>
        <p:txBody>
          <a:bodyPr wrap="square" rtlCol="0">
            <a:spAutoFit/>
          </a:bodyPr>
          <a:lstStyle/>
          <a:p>
            <a:r>
              <a:rPr lang="en-US" sz="2500" b="1" u="sng" dirty="0"/>
              <a:t>Status Quo:</a:t>
            </a:r>
          </a:p>
        </p:txBody>
      </p:sp>
      <p:sp>
        <p:nvSpPr>
          <p:cNvPr id="12" name="TextBox 11">
            <a:extLst>
              <a:ext uri="{FF2B5EF4-FFF2-40B4-BE49-F238E27FC236}">
                <a16:creationId xmlns:a16="http://schemas.microsoft.com/office/drawing/2014/main" id="{43B3303B-5663-1A40-88B1-64851370A699}"/>
              </a:ext>
            </a:extLst>
          </p:cNvPr>
          <p:cNvSpPr txBox="1"/>
          <p:nvPr/>
        </p:nvSpPr>
        <p:spPr>
          <a:xfrm>
            <a:off x="825500" y="2253699"/>
            <a:ext cx="2362200" cy="769441"/>
          </a:xfrm>
          <a:prstGeom prst="rect">
            <a:avLst/>
          </a:prstGeom>
          <a:noFill/>
        </p:spPr>
        <p:txBody>
          <a:bodyPr wrap="square" rtlCol="0">
            <a:spAutoFit/>
          </a:bodyPr>
          <a:lstStyle/>
          <a:p>
            <a:r>
              <a:rPr lang="en-US" sz="2000" b="1" dirty="0"/>
              <a:t>Hydraulics:</a:t>
            </a:r>
          </a:p>
          <a:p>
            <a:pPr lvl="1"/>
            <a:r>
              <a:rPr lang="en-US" sz="1200" dirty="0"/>
              <a:t>10 meter “Height Above Nearest Drainage”</a:t>
            </a:r>
          </a:p>
        </p:txBody>
      </p:sp>
      <p:sp>
        <p:nvSpPr>
          <p:cNvPr id="9" name="TextBox 8">
            <a:extLst>
              <a:ext uri="{FF2B5EF4-FFF2-40B4-BE49-F238E27FC236}">
                <a16:creationId xmlns:a16="http://schemas.microsoft.com/office/drawing/2014/main" id="{69CD0285-CA90-3A57-23FA-674F3CDBED95}"/>
              </a:ext>
            </a:extLst>
          </p:cNvPr>
          <p:cNvSpPr txBox="1"/>
          <p:nvPr/>
        </p:nvSpPr>
        <p:spPr>
          <a:xfrm>
            <a:off x="9802337" y="5660032"/>
            <a:ext cx="1523239" cy="646331"/>
          </a:xfrm>
          <a:prstGeom prst="rect">
            <a:avLst/>
          </a:prstGeom>
          <a:solidFill>
            <a:schemeClr val="bg1">
              <a:lumMod val="85000"/>
            </a:schemeClr>
          </a:solidFill>
          <a:ln w="57150">
            <a:no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70C0"/>
                </a:solidFill>
                <a:effectLst/>
                <a:uLnTx/>
                <a:uFillTx/>
                <a:latin typeface="Aptos" panose="02110004020202020204"/>
                <a:ea typeface="+mn-ea"/>
                <a:cs typeface="+mn-cs"/>
              </a:rPr>
              <a:t>“Main Stem”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b="1" i="1" dirty="0">
                <a:solidFill>
                  <a:srgbClr val="0070C0"/>
                </a:solidFill>
                <a:latin typeface="Aptos" panose="02110004020202020204"/>
              </a:rPr>
              <a:t>HAND</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13" name="Title 1">
            <a:extLst>
              <a:ext uri="{FF2B5EF4-FFF2-40B4-BE49-F238E27FC236}">
                <a16:creationId xmlns:a16="http://schemas.microsoft.com/office/drawing/2014/main" id="{FCAEB73F-ED59-1473-8132-A83F07A3250F}"/>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HAND (Height Above Nearest Drainage)</a:t>
            </a:r>
            <a:endParaRPr lang="en-US" sz="2800" dirty="0"/>
          </a:p>
        </p:txBody>
      </p:sp>
    </p:spTree>
    <p:extLst>
      <p:ext uri="{BB962C8B-B14F-4D97-AF65-F5344CB8AC3E}">
        <p14:creationId xmlns:p14="http://schemas.microsoft.com/office/powerpoint/2010/main" val="1116795680"/>
      </p:ext>
    </p:extLst>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3828D-A640-546F-34A9-556EF6CB6FB0}"/>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6C3FAC30-9B53-35CF-43F7-FC67EB074AAF}"/>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RAS2FIM-1D</a:t>
            </a:r>
            <a:endParaRPr lang="en-US" sz="2800" dirty="0"/>
          </a:p>
        </p:txBody>
      </p:sp>
      <p:sp>
        <p:nvSpPr>
          <p:cNvPr id="2" name="TextBox 1">
            <a:extLst>
              <a:ext uri="{FF2B5EF4-FFF2-40B4-BE49-F238E27FC236}">
                <a16:creationId xmlns:a16="http://schemas.microsoft.com/office/drawing/2014/main" id="{C2F6D3F3-30DE-3AA2-2C65-6E183D25F67B}"/>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C05C379C-829D-20E8-24B0-C7757BC5C34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EA3567-36E4-D33E-0504-5F28C1786E06}"/>
              </a:ext>
            </a:extLst>
          </p:cNvPr>
          <p:cNvPicPr>
            <a:picLocks noChangeAspect="1"/>
          </p:cNvPicPr>
          <p:nvPr/>
        </p:nvPicPr>
        <p:blipFill>
          <a:blip r:embed="rId3"/>
          <a:srcRect l="41023" t="32861" r="24936" b="27599"/>
          <a:stretch>
            <a:fillRect/>
          </a:stretch>
        </p:blipFill>
        <p:spPr>
          <a:xfrm>
            <a:off x="195371" y="3323792"/>
            <a:ext cx="4178736" cy="2457685"/>
          </a:xfrm>
          <a:prstGeom prst="rect">
            <a:avLst/>
          </a:prstGeom>
          <a:ln w="12700">
            <a:solidFill>
              <a:schemeClr val="tx1"/>
            </a:solidFill>
          </a:ln>
        </p:spPr>
      </p:pic>
      <p:pic>
        <p:nvPicPr>
          <p:cNvPr id="13" name="Picture 12">
            <a:extLst>
              <a:ext uri="{FF2B5EF4-FFF2-40B4-BE49-F238E27FC236}">
                <a16:creationId xmlns:a16="http://schemas.microsoft.com/office/drawing/2014/main" id="{7247E7CB-19F2-9BA0-6235-00174581048D}"/>
              </a:ext>
            </a:extLst>
          </p:cNvPr>
          <p:cNvPicPr>
            <a:picLocks noChangeAspect="1"/>
          </p:cNvPicPr>
          <p:nvPr/>
        </p:nvPicPr>
        <p:blipFill>
          <a:blip r:embed="rId4"/>
          <a:stretch>
            <a:fillRect/>
          </a:stretch>
        </p:blipFill>
        <p:spPr>
          <a:xfrm>
            <a:off x="4108237" y="1076523"/>
            <a:ext cx="4460244" cy="2457685"/>
          </a:xfrm>
          <a:prstGeom prst="rect">
            <a:avLst/>
          </a:prstGeom>
          <a:ln w="12700">
            <a:solidFill>
              <a:schemeClr val="tx1"/>
            </a:solidFill>
          </a:ln>
        </p:spPr>
      </p:pic>
      <p:pic>
        <p:nvPicPr>
          <p:cNvPr id="15" name="Picture 14">
            <a:extLst>
              <a:ext uri="{FF2B5EF4-FFF2-40B4-BE49-F238E27FC236}">
                <a16:creationId xmlns:a16="http://schemas.microsoft.com/office/drawing/2014/main" id="{9D07B3F7-4E26-D253-3B93-5CDD4BE5CE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27898" y="624495"/>
            <a:ext cx="2854527" cy="2658132"/>
          </a:xfrm>
          <a:prstGeom prst="rect">
            <a:avLst/>
          </a:prstGeom>
          <a:ln w="12700">
            <a:solidFill>
              <a:schemeClr val="tx1"/>
            </a:solidFill>
          </a:ln>
          <a:effectLst>
            <a:outerShdw blurRad="50800" dist="38100" dir="2700000" algn="tl" rotWithShape="0">
              <a:prstClr val="black">
                <a:alpha val="40000"/>
              </a:prstClr>
            </a:outerShdw>
          </a:effectLst>
        </p:spPr>
      </p:pic>
      <p:pic>
        <p:nvPicPr>
          <p:cNvPr id="18" name="Picture 17">
            <a:extLst>
              <a:ext uri="{FF2B5EF4-FFF2-40B4-BE49-F238E27FC236}">
                <a16:creationId xmlns:a16="http://schemas.microsoft.com/office/drawing/2014/main" id="{7730D76F-2B32-15AD-618C-54F6E17B9E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20463" y="3429000"/>
            <a:ext cx="7873289" cy="3154362"/>
          </a:xfrm>
          <a:prstGeom prst="rect">
            <a:avLst/>
          </a:prstGeom>
          <a:ln w="19050">
            <a:solidFill>
              <a:schemeClr val="tx1"/>
            </a:solidFill>
          </a:ln>
        </p:spPr>
      </p:pic>
      <p:pic>
        <p:nvPicPr>
          <p:cNvPr id="22" name="Picture 21">
            <a:extLst>
              <a:ext uri="{FF2B5EF4-FFF2-40B4-BE49-F238E27FC236}">
                <a16:creationId xmlns:a16="http://schemas.microsoft.com/office/drawing/2014/main" id="{E85C278E-FA43-01F4-C636-8B25692FBF57}"/>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9575" y="1629407"/>
            <a:ext cx="1351918" cy="1351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862801"/>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0C559-7351-0276-F4E3-AEE878040778}"/>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CB78BFF9-F39F-C35F-BEE8-684175841DBC}"/>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Ripple1D</a:t>
            </a:r>
            <a:endParaRPr lang="en-US" sz="2800" dirty="0"/>
          </a:p>
        </p:txBody>
      </p:sp>
      <p:sp>
        <p:nvSpPr>
          <p:cNvPr id="2" name="TextBox 1">
            <a:extLst>
              <a:ext uri="{FF2B5EF4-FFF2-40B4-BE49-F238E27FC236}">
                <a16:creationId xmlns:a16="http://schemas.microsoft.com/office/drawing/2014/main" id="{C032B93C-D609-AB74-2D4E-E82E06ED6CB4}"/>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DC2DC258-67DB-C814-B46F-284AF4C7B29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GitHub - Dewberry/ripple1d: Utilities for reuse of HEC-RAS models for NWM ·  GitHub">
            <a:extLst>
              <a:ext uri="{FF2B5EF4-FFF2-40B4-BE49-F238E27FC236}">
                <a16:creationId xmlns:a16="http://schemas.microsoft.com/office/drawing/2014/main" id="{ABAAF339-0275-370C-A9A1-0F9D2156AA4F}"/>
              </a:ext>
            </a:extLst>
          </p:cNvPr>
          <p:cNvPicPr>
            <a:picLocks noChangeAspect="1"/>
          </p:cNvPicPr>
          <p:nvPr/>
        </p:nvPicPr>
        <p:blipFill>
          <a:blip r:embed="rId3"/>
          <a:srcRect l="5277" r="6182" b="46067"/>
          <a:stretch>
            <a:fillRect/>
          </a:stretch>
        </p:blipFill>
        <p:spPr>
          <a:xfrm>
            <a:off x="298247" y="1677666"/>
            <a:ext cx="3529745" cy="1075059"/>
          </a:xfrm>
          <a:prstGeom prst="rect">
            <a:avLst/>
          </a:prstGeom>
          <a:ln w="19050">
            <a:solidFill>
              <a:schemeClr val="tx1"/>
            </a:solidFill>
          </a:ln>
        </p:spPr>
      </p:pic>
      <p:pic>
        <p:nvPicPr>
          <p:cNvPr id="7" name="Picture 6">
            <a:extLst>
              <a:ext uri="{FF2B5EF4-FFF2-40B4-BE49-F238E27FC236}">
                <a16:creationId xmlns:a16="http://schemas.microsoft.com/office/drawing/2014/main" id="{A1B88EFD-D88E-30A0-1356-656D804FA1D2}"/>
              </a:ext>
            </a:extLst>
          </p:cNvPr>
          <p:cNvPicPr>
            <a:picLocks noChangeAspect="1"/>
          </p:cNvPicPr>
          <p:nvPr/>
        </p:nvPicPr>
        <p:blipFill>
          <a:blip r:embed="rId4"/>
          <a:stretch>
            <a:fillRect/>
          </a:stretch>
        </p:blipFill>
        <p:spPr>
          <a:xfrm>
            <a:off x="5715001" y="-1"/>
            <a:ext cx="6477000" cy="5902569"/>
          </a:xfrm>
          <a:prstGeom prst="rect">
            <a:avLst/>
          </a:prstGeom>
        </p:spPr>
      </p:pic>
      <p:pic>
        <p:nvPicPr>
          <p:cNvPr id="8" name="Picture 7">
            <a:extLst>
              <a:ext uri="{FF2B5EF4-FFF2-40B4-BE49-F238E27FC236}">
                <a16:creationId xmlns:a16="http://schemas.microsoft.com/office/drawing/2014/main" id="{6FCBD60E-F3D6-C8C1-7632-FFC3557545B1}"/>
              </a:ext>
            </a:extLst>
          </p:cNvPr>
          <p:cNvPicPr>
            <a:picLocks noChangeAspect="1"/>
          </p:cNvPicPr>
          <p:nvPr/>
        </p:nvPicPr>
        <p:blipFill>
          <a:blip r:embed="rId5"/>
          <a:srcRect r="51250"/>
          <a:stretch>
            <a:fillRect/>
          </a:stretch>
        </p:blipFill>
        <p:spPr>
          <a:xfrm>
            <a:off x="2185256" y="2752725"/>
            <a:ext cx="3529745" cy="2915995"/>
          </a:xfrm>
          <a:prstGeom prst="rect">
            <a:avLst/>
          </a:prstGeom>
        </p:spPr>
      </p:pic>
      <p:pic>
        <p:nvPicPr>
          <p:cNvPr id="11" name="Picture 10">
            <a:extLst>
              <a:ext uri="{FF2B5EF4-FFF2-40B4-BE49-F238E27FC236}">
                <a16:creationId xmlns:a16="http://schemas.microsoft.com/office/drawing/2014/main" id="{25614580-A838-5084-654E-4FCB465F789A}"/>
              </a:ext>
            </a:extLst>
          </p:cNvPr>
          <p:cNvPicPr>
            <a:picLocks noChangeAspect="1"/>
          </p:cNvPicPr>
          <p:nvPr/>
        </p:nvPicPr>
        <p:blipFill>
          <a:blip r:embed="rId6"/>
          <a:stretch>
            <a:fillRect/>
          </a:stretch>
        </p:blipFill>
        <p:spPr>
          <a:xfrm>
            <a:off x="221091" y="5514912"/>
            <a:ext cx="7553325" cy="638175"/>
          </a:xfrm>
          <a:prstGeom prst="rect">
            <a:avLst/>
          </a:prstGeom>
        </p:spPr>
      </p:pic>
      <p:sp>
        <p:nvSpPr>
          <p:cNvPr id="12" name="TextBox 11">
            <a:extLst>
              <a:ext uri="{FF2B5EF4-FFF2-40B4-BE49-F238E27FC236}">
                <a16:creationId xmlns:a16="http://schemas.microsoft.com/office/drawing/2014/main" id="{150D7AAF-582A-ADBB-562A-C76360CE48BE}"/>
              </a:ext>
            </a:extLst>
          </p:cNvPr>
          <p:cNvSpPr txBox="1"/>
          <p:nvPr/>
        </p:nvSpPr>
        <p:spPr>
          <a:xfrm>
            <a:off x="244172" y="6219762"/>
            <a:ext cx="5343525" cy="228679"/>
          </a:xfrm>
          <a:prstGeom prst="rect">
            <a:avLst/>
          </a:prstGeom>
          <a:noFill/>
          <a:effectLst/>
        </p:spPr>
        <p:txBody>
          <a:bodyPr wrap="none" lIns="0" tIns="0" rIns="0" bIns="0" rtlCol="0">
            <a:noAutofit/>
          </a:bodyPr>
          <a:lstStyle/>
          <a:p>
            <a:pPr algn="l" eaLnBrk="0" hangingPunct="0">
              <a:lnSpc>
                <a:spcPts val="1800"/>
              </a:lnSpc>
            </a:pPr>
            <a:r>
              <a:rPr lang="en-US" sz="2000" b="1" dirty="0">
                <a:ea typeface="+mn-ea"/>
                <a:cs typeface="+mn-cs"/>
              </a:rPr>
              <a:t>~200,00 Miles mapped using hydraulic 1D models from MIP</a:t>
            </a:r>
          </a:p>
        </p:txBody>
      </p:sp>
      <p:grpSp>
        <p:nvGrpSpPr>
          <p:cNvPr id="19" name="Group 18">
            <a:extLst>
              <a:ext uri="{FF2B5EF4-FFF2-40B4-BE49-F238E27FC236}">
                <a16:creationId xmlns:a16="http://schemas.microsoft.com/office/drawing/2014/main" id="{C44FF8AD-3754-4FDB-A353-E2D4986D1D86}"/>
              </a:ext>
            </a:extLst>
          </p:cNvPr>
          <p:cNvGrpSpPr/>
          <p:nvPr/>
        </p:nvGrpSpPr>
        <p:grpSpPr>
          <a:xfrm>
            <a:off x="3950129" y="1677666"/>
            <a:ext cx="1868536" cy="1075059"/>
            <a:chOff x="1114425" y="4019550"/>
            <a:chExt cx="2582610" cy="1485900"/>
          </a:xfrm>
        </p:grpSpPr>
        <p:sp>
          <p:nvSpPr>
            <p:cNvPr id="20" name="Rectangle 19">
              <a:extLst>
                <a:ext uri="{FF2B5EF4-FFF2-40B4-BE49-F238E27FC236}">
                  <a16:creationId xmlns:a16="http://schemas.microsoft.com/office/drawing/2014/main" id="{8AB8BC24-73B2-3FF0-EE70-1059DCDB05F0}"/>
                </a:ext>
              </a:extLst>
            </p:cNvPr>
            <p:cNvSpPr/>
            <p:nvPr/>
          </p:nvSpPr>
          <p:spPr bwMode="auto">
            <a:xfrm>
              <a:off x="1114425" y="4019550"/>
              <a:ext cx="2582610" cy="1485900"/>
            </a:xfrm>
            <a:prstGeom prst="rect">
              <a:avLst/>
            </a:prstGeom>
            <a:solidFill>
              <a:schemeClr val="bg1"/>
            </a:solidFill>
            <a:ln w="19050">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pic>
          <p:nvPicPr>
            <p:cNvPr id="21" name="Picture 20" descr="Dewberry - Massachusetts Municipal Association (MMA)">
              <a:extLst>
                <a:ext uri="{FF2B5EF4-FFF2-40B4-BE49-F238E27FC236}">
                  <a16:creationId xmlns:a16="http://schemas.microsoft.com/office/drawing/2014/main" id="{97A290F4-FA2E-0C4D-DB3C-13D708B225F6}"/>
                </a:ext>
              </a:extLst>
            </p:cNvPr>
            <p:cNvPicPr>
              <a:picLocks noChangeAspect="1"/>
            </p:cNvPicPr>
            <p:nvPr/>
          </p:nvPicPr>
          <p:blipFill>
            <a:blip r:embed="rId7"/>
            <a:srcRect l="34694" r="34162"/>
            <a:stretch>
              <a:fillRect/>
            </a:stretch>
          </p:blipFill>
          <p:spPr>
            <a:xfrm>
              <a:off x="2831727" y="4330098"/>
              <a:ext cx="735342" cy="1011938"/>
            </a:xfrm>
            <a:prstGeom prst="rect">
              <a:avLst/>
            </a:prstGeom>
          </p:spPr>
        </p:pic>
        <p:pic>
          <p:nvPicPr>
            <p:cNvPr id="23" name="Picture 22" descr="ERT (now Entarian) | LinkedIn">
              <a:extLst>
                <a:ext uri="{FF2B5EF4-FFF2-40B4-BE49-F238E27FC236}">
                  <a16:creationId xmlns:a16="http://schemas.microsoft.com/office/drawing/2014/main" id="{6BD2D6F3-FB31-422A-57CF-F4606E2F0E03}"/>
                </a:ext>
              </a:extLst>
            </p:cNvPr>
            <p:cNvPicPr>
              <a:picLocks noChangeAspect="1"/>
            </p:cNvPicPr>
            <p:nvPr/>
          </p:nvPicPr>
          <p:blipFill>
            <a:blip r:embed="rId8"/>
            <a:srcRect t="25769" b="27231"/>
            <a:stretch>
              <a:fillRect/>
            </a:stretch>
          </p:blipFill>
          <p:spPr>
            <a:xfrm>
              <a:off x="1482504" y="4827104"/>
              <a:ext cx="1051292" cy="494107"/>
            </a:xfrm>
            <a:prstGeom prst="rect">
              <a:avLst/>
            </a:prstGeom>
          </p:spPr>
        </p:pic>
        <p:pic>
          <p:nvPicPr>
            <p:cNvPr id="24" name="Picture 23" descr="RTX Corporation - Wikipedia">
              <a:extLst>
                <a:ext uri="{FF2B5EF4-FFF2-40B4-BE49-F238E27FC236}">
                  <a16:creationId xmlns:a16="http://schemas.microsoft.com/office/drawing/2014/main" id="{47D96D8E-EE8E-7835-DCA9-D92996319C43}"/>
                </a:ext>
              </a:extLst>
            </p:cNvPr>
            <p:cNvPicPr>
              <a:picLocks noChangeAspect="1"/>
            </p:cNvPicPr>
            <p:nvPr/>
          </p:nvPicPr>
          <p:blipFill>
            <a:blip r:embed="rId9"/>
            <a:stretch>
              <a:fillRect/>
            </a:stretch>
          </p:blipFill>
          <p:spPr>
            <a:xfrm>
              <a:off x="1216326" y="4178503"/>
              <a:ext cx="1500187" cy="571894"/>
            </a:xfrm>
            <a:prstGeom prst="rect">
              <a:avLst/>
            </a:prstGeom>
          </p:spPr>
        </p:pic>
      </p:grpSp>
    </p:spTree>
    <p:extLst>
      <p:ext uri="{BB962C8B-B14F-4D97-AF65-F5344CB8AC3E}">
        <p14:creationId xmlns:p14="http://schemas.microsoft.com/office/powerpoint/2010/main" val="3897116694"/>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DC88A-3C46-72F5-EFE1-7D97480EE6E7}"/>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AF71E9A6-1EF3-25CE-FE29-BD897A2EC166}"/>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RAS2FIM-2D</a:t>
            </a:r>
            <a:endParaRPr lang="en-US" sz="2800" dirty="0"/>
          </a:p>
        </p:txBody>
      </p:sp>
      <p:sp>
        <p:nvSpPr>
          <p:cNvPr id="2" name="TextBox 1">
            <a:extLst>
              <a:ext uri="{FF2B5EF4-FFF2-40B4-BE49-F238E27FC236}">
                <a16:creationId xmlns:a16="http://schemas.microsoft.com/office/drawing/2014/main" id="{F7F816B8-6833-2673-3345-5DE1D09570D0}"/>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8F29A4CB-03D5-EF25-BBE2-C9383F5A540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map of a river&#10;&#10;Description automatically generated">
            <a:extLst>
              <a:ext uri="{FF2B5EF4-FFF2-40B4-BE49-F238E27FC236}">
                <a16:creationId xmlns:a16="http://schemas.microsoft.com/office/drawing/2014/main" id="{02EEF902-3506-756C-B866-55BE7C906D0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666" y="1683276"/>
            <a:ext cx="1284209" cy="1284210"/>
          </a:xfrm>
          <a:prstGeom prst="rect">
            <a:avLst/>
          </a:prstGeom>
        </p:spPr>
      </p:pic>
      <p:pic>
        <p:nvPicPr>
          <p:cNvPr id="18" name="Picture 17">
            <a:extLst>
              <a:ext uri="{FF2B5EF4-FFF2-40B4-BE49-F238E27FC236}">
                <a16:creationId xmlns:a16="http://schemas.microsoft.com/office/drawing/2014/main" id="{25E6F91E-8C78-9F3D-81B7-05D4EDCA98CA}"/>
              </a:ext>
            </a:extLst>
          </p:cNvPr>
          <p:cNvPicPr>
            <a:picLocks noChangeAspect="1"/>
          </p:cNvPicPr>
          <p:nvPr/>
        </p:nvPicPr>
        <p:blipFill>
          <a:blip r:embed="rId4"/>
          <a:stretch>
            <a:fillRect/>
          </a:stretch>
        </p:blipFill>
        <p:spPr>
          <a:xfrm>
            <a:off x="382666" y="3064401"/>
            <a:ext cx="1463911" cy="467638"/>
          </a:xfrm>
          <a:prstGeom prst="rect">
            <a:avLst/>
          </a:prstGeom>
        </p:spPr>
      </p:pic>
      <p:pic>
        <p:nvPicPr>
          <p:cNvPr id="3" name="Picture 2" descr="RAS2FIM-2D example">
            <a:extLst>
              <a:ext uri="{FF2B5EF4-FFF2-40B4-BE49-F238E27FC236}">
                <a16:creationId xmlns:a16="http://schemas.microsoft.com/office/drawing/2014/main" id="{98F9D5B5-E1AB-0DE3-591C-FF3641E48826}"/>
              </a:ext>
            </a:extLst>
          </p:cNvPr>
          <p:cNvPicPr>
            <a:picLocks noChangeAspect="1"/>
          </p:cNvPicPr>
          <p:nvPr/>
        </p:nvPicPr>
        <p:blipFill>
          <a:blip r:embed="rId5"/>
          <a:stretch>
            <a:fillRect/>
          </a:stretch>
        </p:blipFill>
        <p:spPr>
          <a:xfrm>
            <a:off x="2724150" y="1718754"/>
            <a:ext cx="8686801" cy="4864608"/>
          </a:xfrm>
          <a:prstGeom prst="rect">
            <a:avLst/>
          </a:prstGeom>
          <a:ln w="28575">
            <a:solidFill>
              <a:schemeClr val="tx1"/>
            </a:solidFill>
          </a:ln>
        </p:spPr>
      </p:pic>
      <p:pic>
        <p:nvPicPr>
          <p:cNvPr id="6" name="Picture 5" descr="CIROH - Cooperative Institute for Research to Operations in ...">
            <a:extLst>
              <a:ext uri="{FF2B5EF4-FFF2-40B4-BE49-F238E27FC236}">
                <a16:creationId xmlns:a16="http://schemas.microsoft.com/office/drawing/2014/main" id="{EF81B169-101E-D179-3779-9B2AD159671A}"/>
              </a:ext>
            </a:extLst>
          </p:cNvPr>
          <p:cNvPicPr>
            <a:picLocks noChangeAspect="1"/>
          </p:cNvPicPr>
          <p:nvPr/>
        </p:nvPicPr>
        <p:blipFill>
          <a:blip r:embed="rId6"/>
          <a:stretch>
            <a:fillRect/>
          </a:stretch>
        </p:blipFill>
        <p:spPr>
          <a:xfrm>
            <a:off x="683256" y="3629025"/>
            <a:ext cx="857250" cy="857250"/>
          </a:xfrm>
          <a:prstGeom prst="rect">
            <a:avLst/>
          </a:prstGeom>
        </p:spPr>
      </p:pic>
      <p:pic>
        <p:nvPicPr>
          <p:cNvPr id="8" name="Picture 7" descr="Choosing a Fire Hose | Single Jacket, Double Jacket, or Rubber">
            <a:extLst>
              <a:ext uri="{FF2B5EF4-FFF2-40B4-BE49-F238E27FC236}">
                <a16:creationId xmlns:a16="http://schemas.microsoft.com/office/drawing/2014/main" id="{E75CA52F-BE99-5FA2-2527-A3E9105E7830}"/>
              </a:ext>
            </a:extLst>
          </p:cNvPr>
          <p:cNvPicPr>
            <a:picLocks noChangeAspect="1"/>
          </p:cNvPicPr>
          <p:nvPr/>
        </p:nvPicPr>
        <p:blipFill>
          <a:blip r:embed="rId7"/>
          <a:stretch>
            <a:fillRect/>
          </a:stretch>
        </p:blipFill>
        <p:spPr>
          <a:xfrm flipH="1">
            <a:off x="9855199" y="2165117"/>
            <a:ext cx="2677459" cy="1798568"/>
          </a:xfrm>
          <a:prstGeom prst="rect">
            <a:avLst/>
          </a:prstGeom>
        </p:spPr>
      </p:pic>
    </p:spTree>
    <p:extLst>
      <p:ext uri="{BB962C8B-B14F-4D97-AF65-F5344CB8AC3E}">
        <p14:creationId xmlns:p14="http://schemas.microsoft.com/office/powerpoint/2010/main" val="393289309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29480-227B-05F2-4E4D-8514FB80312F}"/>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2E6D0094-2C33-41EC-6358-F9850277DE97}"/>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RAS2FIM-2D</a:t>
            </a:r>
            <a:endParaRPr lang="en-US" sz="2800" dirty="0"/>
          </a:p>
        </p:txBody>
      </p:sp>
      <p:sp>
        <p:nvSpPr>
          <p:cNvPr id="2" name="TextBox 1">
            <a:extLst>
              <a:ext uri="{FF2B5EF4-FFF2-40B4-BE49-F238E27FC236}">
                <a16:creationId xmlns:a16="http://schemas.microsoft.com/office/drawing/2014/main" id="{B9305C35-3E8D-9485-635D-E6F10B406632}"/>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3D1551B6-0CA9-4844-36CC-8B43D741F05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map of a river&#10;&#10;Description automatically generated">
            <a:extLst>
              <a:ext uri="{FF2B5EF4-FFF2-40B4-BE49-F238E27FC236}">
                <a16:creationId xmlns:a16="http://schemas.microsoft.com/office/drawing/2014/main" id="{0DDDD294-1181-252F-B704-01E2E177B45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2666" y="1683276"/>
            <a:ext cx="1284209" cy="1284210"/>
          </a:xfrm>
          <a:prstGeom prst="rect">
            <a:avLst/>
          </a:prstGeom>
        </p:spPr>
      </p:pic>
      <p:pic>
        <p:nvPicPr>
          <p:cNvPr id="18" name="Picture 17">
            <a:extLst>
              <a:ext uri="{FF2B5EF4-FFF2-40B4-BE49-F238E27FC236}">
                <a16:creationId xmlns:a16="http://schemas.microsoft.com/office/drawing/2014/main" id="{F26E9199-66D4-DD79-5630-2044B4C1872D}"/>
              </a:ext>
            </a:extLst>
          </p:cNvPr>
          <p:cNvPicPr>
            <a:picLocks noChangeAspect="1"/>
          </p:cNvPicPr>
          <p:nvPr/>
        </p:nvPicPr>
        <p:blipFill>
          <a:blip r:embed="rId4"/>
          <a:stretch>
            <a:fillRect/>
          </a:stretch>
        </p:blipFill>
        <p:spPr>
          <a:xfrm>
            <a:off x="382666" y="3064401"/>
            <a:ext cx="1463911" cy="467638"/>
          </a:xfrm>
          <a:prstGeom prst="rect">
            <a:avLst/>
          </a:prstGeom>
        </p:spPr>
      </p:pic>
      <p:pic>
        <p:nvPicPr>
          <p:cNvPr id="6" name="Picture 5" descr="CIROH - Cooperative Institute for Research to Operations in ...">
            <a:extLst>
              <a:ext uri="{FF2B5EF4-FFF2-40B4-BE49-F238E27FC236}">
                <a16:creationId xmlns:a16="http://schemas.microsoft.com/office/drawing/2014/main" id="{B1A4D51E-CA7F-E3DF-6C56-127F19012DE9}"/>
              </a:ext>
            </a:extLst>
          </p:cNvPr>
          <p:cNvPicPr>
            <a:picLocks noChangeAspect="1"/>
          </p:cNvPicPr>
          <p:nvPr/>
        </p:nvPicPr>
        <p:blipFill>
          <a:blip r:embed="rId5"/>
          <a:stretch>
            <a:fillRect/>
          </a:stretch>
        </p:blipFill>
        <p:spPr>
          <a:xfrm>
            <a:off x="683256" y="3629025"/>
            <a:ext cx="857250" cy="857250"/>
          </a:xfrm>
          <a:prstGeom prst="rect">
            <a:avLst/>
          </a:prstGeom>
        </p:spPr>
      </p:pic>
      <p:pic>
        <p:nvPicPr>
          <p:cNvPr id="7" name="Picture 6">
            <a:extLst>
              <a:ext uri="{FF2B5EF4-FFF2-40B4-BE49-F238E27FC236}">
                <a16:creationId xmlns:a16="http://schemas.microsoft.com/office/drawing/2014/main" id="{E309F11C-9735-27FA-A630-8CE9F2D423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9825" y="1585404"/>
            <a:ext cx="9098919" cy="5118142"/>
          </a:xfrm>
          <a:prstGeom prst="rect">
            <a:avLst/>
          </a:prstGeom>
        </p:spPr>
      </p:pic>
    </p:spTree>
    <p:extLst>
      <p:ext uri="{BB962C8B-B14F-4D97-AF65-F5344CB8AC3E}">
        <p14:creationId xmlns:p14="http://schemas.microsoft.com/office/powerpoint/2010/main" val="3481666043"/>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E5C56-4971-97D8-5126-F6F1433EE09D}"/>
            </a:ext>
          </a:extLst>
        </p:cNvPr>
        <p:cNvGrpSpPr/>
        <p:nvPr/>
      </p:nvGrpSpPr>
      <p:grpSpPr>
        <a:xfrm>
          <a:off x="0" y="0"/>
          <a:ext cx="0" cy="0"/>
          <a:chOff x="0" y="0"/>
          <a:chExt cx="0" cy="0"/>
        </a:xfrm>
      </p:grpSpPr>
      <p:sp>
        <p:nvSpPr>
          <p:cNvPr id="63" name="Rectangle 62">
            <a:extLst>
              <a:ext uri="{FF2B5EF4-FFF2-40B4-BE49-F238E27FC236}">
                <a16:creationId xmlns:a16="http://schemas.microsoft.com/office/drawing/2014/main" id="{0D39BA45-7D24-6989-1046-5D980F9FACA6}"/>
              </a:ext>
            </a:extLst>
          </p:cNvPr>
          <p:cNvSpPr/>
          <p:nvPr/>
        </p:nvSpPr>
        <p:spPr bwMode="auto">
          <a:xfrm>
            <a:off x="5252083" y="2028824"/>
            <a:ext cx="2806067" cy="1843803"/>
          </a:xfrm>
          <a:prstGeom prst="rect">
            <a:avLst/>
          </a:prstGeom>
          <a:solidFill>
            <a:schemeClr val="bg1">
              <a:lumMod val="50000"/>
            </a:schemeClr>
          </a:solidFill>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sp>
        <p:nvSpPr>
          <p:cNvPr id="62" name="Rectangle 61">
            <a:extLst>
              <a:ext uri="{FF2B5EF4-FFF2-40B4-BE49-F238E27FC236}">
                <a16:creationId xmlns:a16="http://schemas.microsoft.com/office/drawing/2014/main" id="{7A426A69-E66B-587E-2CC7-92F9F8DB2583}"/>
              </a:ext>
            </a:extLst>
          </p:cNvPr>
          <p:cNvSpPr/>
          <p:nvPr/>
        </p:nvSpPr>
        <p:spPr bwMode="auto">
          <a:xfrm>
            <a:off x="2468880" y="4090348"/>
            <a:ext cx="8900160" cy="2394272"/>
          </a:xfrm>
          <a:prstGeom prst="rect">
            <a:avLst/>
          </a:prstGeom>
          <a:solidFill>
            <a:schemeClr val="bg1">
              <a:lumMod val="50000"/>
            </a:schemeClr>
          </a:solidFill>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sp>
        <p:nvSpPr>
          <p:cNvPr id="48" name="Rectangle 47">
            <a:extLst>
              <a:ext uri="{FF2B5EF4-FFF2-40B4-BE49-F238E27FC236}">
                <a16:creationId xmlns:a16="http://schemas.microsoft.com/office/drawing/2014/main" id="{25F2EF78-E2CA-3B6D-296E-562EABC6B651}"/>
              </a:ext>
            </a:extLst>
          </p:cNvPr>
          <p:cNvSpPr/>
          <p:nvPr/>
        </p:nvSpPr>
        <p:spPr bwMode="auto">
          <a:xfrm>
            <a:off x="2643194" y="5908205"/>
            <a:ext cx="8604879" cy="486538"/>
          </a:xfrm>
          <a:prstGeom prst="rect">
            <a:avLst/>
          </a:prstGeom>
          <a:solidFill>
            <a:schemeClr val="bg1">
              <a:lumMod val="9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37" name="Rectangle 36">
            <a:extLst>
              <a:ext uri="{FF2B5EF4-FFF2-40B4-BE49-F238E27FC236}">
                <a16:creationId xmlns:a16="http://schemas.microsoft.com/office/drawing/2014/main" id="{7AB475A9-38A2-C176-AD29-BDD383DA73F0}"/>
              </a:ext>
            </a:extLst>
          </p:cNvPr>
          <p:cNvSpPr/>
          <p:nvPr/>
        </p:nvSpPr>
        <p:spPr bwMode="auto">
          <a:xfrm>
            <a:off x="5349240" y="3064400"/>
            <a:ext cx="2607943" cy="724089"/>
          </a:xfrm>
          <a:prstGeom prst="rect">
            <a:avLst/>
          </a:prstGeom>
          <a:solidFill>
            <a:schemeClr val="bg1">
              <a:lumMod val="9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30" name="TextBox 29">
            <a:extLst>
              <a:ext uri="{FF2B5EF4-FFF2-40B4-BE49-F238E27FC236}">
                <a16:creationId xmlns:a16="http://schemas.microsoft.com/office/drawing/2014/main" id="{9E0CEB0B-8AAA-C444-968B-7709DC7BC822}"/>
              </a:ext>
            </a:extLst>
          </p:cNvPr>
          <p:cNvSpPr txBox="1"/>
          <p:nvPr/>
        </p:nvSpPr>
        <p:spPr>
          <a:xfrm>
            <a:off x="6167663" y="3202267"/>
            <a:ext cx="1600200" cy="517841"/>
          </a:xfrm>
          <a:prstGeom prst="rect">
            <a:avLst/>
          </a:prstGeom>
          <a:solidFill>
            <a:schemeClr val="bg1">
              <a:lumMod val="85000"/>
            </a:schemeClr>
          </a:solidFill>
          <a:ln w="28575">
            <a:solidFill>
              <a:schemeClr val="tx1"/>
            </a:solidFill>
          </a:ln>
          <a:effectLst/>
        </p:spPr>
        <p:txBody>
          <a:bodyPr wrap="none" lIns="0" tIns="0" rIns="0" bIns="0" rtlCol="0">
            <a:noAutofit/>
          </a:bodyPr>
          <a:lstStyle/>
          <a:p>
            <a:pPr algn="ctr" eaLnBrk="0" hangingPunct="0">
              <a:lnSpc>
                <a:spcPct val="150000"/>
              </a:lnSpc>
            </a:pPr>
            <a:r>
              <a:rPr lang="en-US" sz="2000" b="1" dirty="0">
                <a:solidFill>
                  <a:schemeClr val="accent3">
                    <a:lumMod val="75000"/>
                  </a:schemeClr>
                </a:solidFill>
                <a:ea typeface="+mn-ea"/>
                <a:cs typeface="+mn-cs"/>
              </a:rPr>
              <a:t>Simulation</a:t>
            </a:r>
          </a:p>
        </p:txBody>
      </p:sp>
      <p:pic>
        <p:nvPicPr>
          <p:cNvPr id="4104" name="Picture 8" descr="Windows - YouTube">
            <a:extLst>
              <a:ext uri="{FF2B5EF4-FFF2-40B4-BE49-F238E27FC236}">
                <a16:creationId xmlns:a16="http://schemas.microsoft.com/office/drawing/2014/main" id="{9ABC8415-80D9-0F44-0146-5C43787EFDA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632" t="17667" r="17555" b="18111"/>
          <a:stretch/>
        </p:blipFill>
        <p:spPr bwMode="auto">
          <a:xfrm>
            <a:off x="5581177" y="3215141"/>
            <a:ext cx="476723" cy="472385"/>
          </a:xfrm>
          <a:prstGeom prst="rect">
            <a:avLst/>
          </a:prstGeom>
          <a:noFill/>
          <a:extLst>
            <a:ext uri="{909E8E84-426E-40DD-AFC4-6F175D3DCCD1}">
              <a14:hiddenFill xmlns:a14="http://schemas.microsoft.com/office/drawing/2010/main">
                <a:solidFill>
                  <a:srgbClr val="FFFFFF"/>
                </a:solidFill>
              </a14:hiddenFill>
            </a:ext>
          </a:extLst>
        </p:spPr>
      </p:pic>
      <p:grpSp>
        <p:nvGrpSpPr>
          <p:cNvPr id="40" name="Group 39">
            <a:extLst>
              <a:ext uri="{FF2B5EF4-FFF2-40B4-BE49-F238E27FC236}">
                <a16:creationId xmlns:a16="http://schemas.microsoft.com/office/drawing/2014/main" id="{81384FE0-0E27-62F7-98F2-FD868970AC10}"/>
              </a:ext>
            </a:extLst>
          </p:cNvPr>
          <p:cNvGrpSpPr/>
          <p:nvPr/>
        </p:nvGrpSpPr>
        <p:grpSpPr>
          <a:xfrm>
            <a:off x="2643194" y="4218096"/>
            <a:ext cx="2209800" cy="1567530"/>
            <a:chOff x="2415540" y="2767349"/>
            <a:chExt cx="2209800" cy="1634821"/>
          </a:xfrm>
        </p:grpSpPr>
        <p:sp>
          <p:nvSpPr>
            <p:cNvPr id="36" name="Rectangle 35">
              <a:extLst>
                <a:ext uri="{FF2B5EF4-FFF2-40B4-BE49-F238E27FC236}">
                  <a16:creationId xmlns:a16="http://schemas.microsoft.com/office/drawing/2014/main" id="{48522311-BA63-34DB-4081-BE40EE6B2F7F}"/>
                </a:ext>
              </a:extLst>
            </p:cNvPr>
            <p:cNvSpPr/>
            <p:nvPr/>
          </p:nvSpPr>
          <p:spPr bwMode="auto">
            <a:xfrm>
              <a:off x="2415540" y="2767349"/>
              <a:ext cx="2209800" cy="1634821"/>
            </a:xfrm>
            <a:prstGeom prst="rect">
              <a:avLst/>
            </a:prstGeom>
            <a:solidFill>
              <a:schemeClr val="bg1">
                <a:lumMod val="9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29" name="TextBox 28">
              <a:extLst>
                <a:ext uri="{FF2B5EF4-FFF2-40B4-BE49-F238E27FC236}">
                  <a16:creationId xmlns:a16="http://schemas.microsoft.com/office/drawing/2014/main" id="{1A17DA15-B9C2-27E3-A851-9FB53FACB084}"/>
                </a:ext>
              </a:extLst>
            </p:cNvPr>
            <p:cNvSpPr txBox="1"/>
            <p:nvPr/>
          </p:nvSpPr>
          <p:spPr>
            <a:xfrm>
              <a:off x="2587942" y="2911158"/>
              <a:ext cx="1866900" cy="517842"/>
            </a:xfrm>
            <a:prstGeom prst="rect">
              <a:avLst/>
            </a:prstGeom>
            <a:solidFill>
              <a:schemeClr val="bg1">
                <a:lumMod val="85000"/>
              </a:schemeClr>
            </a:solidFill>
            <a:ln w="28575">
              <a:solidFill>
                <a:schemeClr val="tx1"/>
              </a:solidFill>
            </a:ln>
            <a:effectLst/>
          </p:spPr>
          <p:txBody>
            <a:bodyPr wrap="none" lIns="0" tIns="0" rIns="0" bIns="0" rtlCol="0">
              <a:noAutofit/>
            </a:bodyPr>
            <a:lstStyle/>
            <a:p>
              <a:pPr algn="ctr" eaLnBrk="0" hangingPunct="0">
                <a:lnSpc>
                  <a:spcPct val="150000"/>
                </a:lnSpc>
              </a:pPr>
              <a:r>
                <a:rPr lang="en-US" sz="2000" b="1" dirty="0">
                  <a:solidFill>
                    <a:srgbClr val="00B050"/>
                  </a:solidFill>
                  <a:ea typeface="+mn-ea"/>
                  <a:cs typeface="+mn-cs"/>
                </a:rPr>
                <a:t>Preprocessing</a:t>
              </a:r>
            </a:p>
          </p:txBody>
        </p:sp>
        <p:sp>
          <p:nvSpPr>
            <p:cNvPr id="32" name="TextBox 31">
              <a:extLst>
                <a:ext uri="{FF2B5EF4-FFF2-40B4-BE49-F238E27FC236}">
                  <a16:creationId xmlns:a16="http://schemas.microsoft.com/office/drawing/2014/main" id="{E807B4E5-D742-0887-4CF1-8B8AADE8896C}"/>
                </a:ext>
              </a:extLst>
            </p:cNvPr>
            <p:cNvSpPr txBox="1"/>
            <p:nvPr/>
          </p:nvSpPr>
          <p:spPr>
            <a:xfrm>
              <a:off x="2634967" y="4105321"/>
              <a:ext cx="1661160" cy="266701"/>
            </a:xfrm>
            <a:prstGeom prst="rect">
              <a:avLst/>
            </a:prstGeom>
            <a:noFill/>
            <a:effectLst/>
          </p:spPr>
          <p:txBody>
            <a:bodyPr wrap="none" lIns="0" tIns="0" rIns="0" bIns="0" rtlCol="0">
              <a:noAutofit/>
            </a:bodyPr>
            <a:lstStyle/>
            <a:p>
              <a:pPr eaLnBrk="0" hangingPunct="0">
                <a:lnSpc>
                  <a:spcPts val="1800"/>
                </a:lnSpc>
              </a:pPr>
              <a:r>
                <a:rPr lang="sv-SE" sz="800" b="1" dirty="0">
                  <a:ea typeface="+mn-ea"/>
                  <a:cs typeface="+mn-cs"/>
                </a:rPr>
                <a:t>civileng127/ras2fim-2d</a:t>
              </a:r>
              <a:endParaRPr lang="en-US" sz="800" b="1" dirty="0">
                <a:ea typeface="+mn-ea"/>
                <a:cs typeface="+mn-cs"/>
              </a:endParaRPr>
            </a:p>
          </p:txBody>
        </p:sp>
      </p:grpSp>
      <p:grpSp>
        <p:nvGrpSpPr>
          <p:cNvPr id="39" name="Group 38">
            <a:extLst>
              <a:ext uri="{FF2B5EF4-FFF2-40B4-BE49-F238E27FC236}">
                <a16:creationId xmlns:a16="http://schemas.microsoft.com/office/drawing/2014/main" id="{770A2E68-99AF-BB38-2E4F-A4316F266589}"/>
              </a:ext>
            </a:extLst>
          </p:cNvPr>
          <p:cNvGrpSpPr/>
          <p:nvPr/>
        </p:nvGrpSpPr>
        <p:grpSpPr>
          <a:xfrm>
            <a:off x="8542973" y="4218096"/>
            <a:ext cx="2705100" cy="1605971"/>
            <a:chOff x="8595360" y="2834640"/>
            <a:chExt cx="2705100" cy="1605971"/>
          </a:xfrm>
        </p:grpSpPr>
        <p:sp>
          <p:nvSpPr>
            <p:cNvPr id="38" name="Rectangle 37">
              <a:extLst>
                <a:ext uri="{FF2B5EF4-FFF2-40B4-BE49-F238E27FC236}">
                  <a16:creationId xmlns:a16="http://schemas.microsoft.com/office/drawing/2014/main" id="{2B2EA120-8AFA-2B11-4C34-458289FAD2EF}"/>
                </a:ext>
              </a:extLst>
            </p:cNvPr>
            <p:cNvSpPr/>
            <p:nvPr/>
          </p:nvSpPr>
          <p:spPr bwMode="auto">
            <a:xfrm>
              <a:off x="8595360" y="2834640"/>
              <a:ext cx="2705100" cy="1605971"/>
            </a:xfrm>
            <a:prstGeom prst="rect">
              <a:avLst/>
            </a:prstGeom>
            <a:solidFill>
              <a:schemeClr val="bg1">
                <a:lumMod val="9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31" name="TextBox 30">
              <a:extLst>
                <a:ext uri="{FF2B5EF4-FFF2-40B4-BE49-F238E27FC236}">
                  <a16:creationId xmlns:a16="http://schemas.microsoft.com/office/drawing/2014/main" id="{142E04D7-68FB-53A9-2014-BD079D19EF87}"/>
                </a:ext>
              </a:extLst>
            </p:cNvPr>
            <p:cNvSpPr txBox="1"/>
            <p:nvPr/>
          </p:nvSpPr>
          <p:spPr>
            <a:xfrm>
              <a:off x="8687755" y="2918778"/>
              <a:ext cx="2522220" cy="510222"/>
            </a:xfrm>
            <a:prstGeom prst="rect">
              <a:avLst/>
            </a:prstGeom>
            <a:solidFill>
              <a:schemeClr val="bg1">
                <a:lumMod val="85000"/>
              </a:schemeClr>
            </a:solidFill>
            <a:ln w="28575">
              <a:solidFill>
                <a:schemeClr val="tx1"/>
              </a:solidFill>
            </a:ln>
            <a:effectLst/>
          </p:spPr>
          <p:txBody>
            <a:bodyPr wrap="none" lIns="0" tIns="0" rIns="0" bIns="0" rtlCol="0">
              <a:noAutofit/>
            </a:bodyPr>
            <a:lstStyle/>
            <a:p>
              <a:pPr algn="ctr" eaLnBrk="0" hangingPunct="0">
                <a:lnSpc>
                  <a:spcPct val="150000"/>
                </a:lnSpc>
              </a:pPr>
              <a:r>
                <a:rPr lang="en-US" sz="2000" b="1" dirty="0">
                  <a:solidFill>
                    <a:srgbClr val="FF0000"/>
                  </a:solidFill>
                  <a:ea typeface="+mn-ea"/>
                  <a:cs typeface="+mn-cs"/>
                </a:rPr>
                <a:t>Output Aggregation</a:t>
              </a:r>
            </a:p>
          </p:txBody>
        </p:sp>
        <p:pic>
          <p:nvPicPr>
            <p:cNvPr id="15" name="Picture 6" descr="Docker, logo, logos icon - Free download on Iconfinder">
              <a:extLst>
                <a:ext uri="{FF2B5EF4-FFF2-40B4-BE49-F238E27FC236}">
                  <a16:creationId xmlns:a16="http://schemas.microsoft.com/office/drawing/2014/main" id="{D3B03045-99BC-3B21-A06B-D6AF67F722F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127" b="13910"/>
            <a:stretch/>
          </p:blipFill>
          <p:spPr bwMode="auto">
            <a:xfrm>
              <a:off x="8687755" y="3528755"/>
              <a:ext cx="676275" cy="506959"/>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Linux - Free logo icons">
              <a:extLst>
                <a:ext uri="{FF2B5EF4-FFF2-40B4-BE49-F238E27FC236}">
                  <a16:creationId xmlns:a16="http://schemas.microsoft.com/office/drawing/2014/main" id="{54A09EE4-D71C-5A57-1995-7FF2A54012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9767" y="3602046"/>
              <a:ext cx="520512" cy="520512"/>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A4390AF9-07BB-0B95-C54F-A99DF89E2A9E}"/>
                </a:ext>
              </a:extLst>
            </p:cNvPr>
            <p:cNvSpPr txBox="1"/>
            <p:nvPr/>
          </p:nvSpPr>
          <p:spPr>
            <a:xfrm>
              <a:off x="8694676" y="4135469"/>
              <a:ext cx="1661160" cy="266701"/>
            </a:xfrm>
            <a:prstGeom prst="rect">
              <a:avLst/>
            </a:prstGeom>
            <a:noFill/>
            <a:effectLst/>
          </p:spPr>
          <p:txBody>
            <a:bodyPr wrap="none" lIns="0" tIns="0" rIns="0" bIns="0" rtlCol="0">
              <a:noAutofit/>
            </a:bodyPr>
            <a:lstStyle/>
            <a:p>
              <a:pPr eaLnBrk="0" hangingPunct="0">
                <a:lnSpc>
                  <a:spcPts val="1800"/>
                </a:lnSpc>
              </a:pPr>
              <a:r>
                <a:rPr lang="sv-SE" sz="800" b="1" dirty="0">
                  <a:ea typeface="+mn-ea"/>
                  <a:cs typeface="+mn-cs"/>
                </a:rPr>
                <a:t>civileng127/ras2fim-2d</a:t>
              </a:r>
              <a:endParaRPr lang="en-US" sz="800" b="1" dirty="0">
                <a:ea typeface="+mn-ea"/>
                <a:cs typeface="+mn-cs"/>
              </a:endParaRPr>
            </a:p>
          </p:txBody>
        </p:sp>
      </p:grpSp>
      <p:sp>
        <p:nvSpPr>
          <p:cNvPr id="34" name="TextBox 33">
            <a:extLst>
              <a:ext uri="{FF2B5EF4-FFF2-40B4-BE49-F238E27FC236}">
                <a16:creationId xmlns:a16="http://schemas.microsoft.com/office/drawing/2014/main" id="{3D669AE5-54E1-B847-433A-284E7A9FC22B}"/>
              </a:ext>
            </a:extLst>
          </p:cNvPr>
          <p:cNvSpPr txBox="1"/>
          <p:nvPr/>
        </p:nvSpPr>
        <p:spPr>
          <a:xfrm>
            <a:off x="150724" y="4713467"/>
            <a:ext cx="2034540" cy="805458"/>
          </a:xfrm>
          <a:prstGeom prst="rect">
            <a:avLst/>
          </a:prstGeom>
          <a:solidFill>
            <a:schemeClr val="bg1">
              <a:lumMod val="85000"/>
            </a:schemeClr>
          </a:solidFill>
          <a:ln w="19050">
            <a:solidFill>
              <a:schemeClr val="tx1"/>
            </a:solidFill>
          </a:ln>
          <a:effectLst/>
        </p:spPr>
        <p:txBody>
          <a:bodyPr wrap="none" lIns="0" tIns="0" rIns="0" bIns="0" rtlCol="0">
            <a:noAutofit/>
          </a:bodyPr>
          <a:lstStyle/>
          <a:p>
            <a:pPr algn="l" eaLnBrk="0" hangingPunct="0">
              <a:lnSpc>
                <a:spcPts val="1800"/>
              </a:lnSpc>
            </a:pPr>
            <a:r>
              <a:rPr lang="en-US" sz="1400" b="1" dirty="0">
                <a:ea typeface="+mn-ea"/>
                <a:cs typeface="+mn-cs"/>
              </a:rPr>
              <a:t> Input:</a:t>
            </a:r>
          </a:p>
          <a:p>
            <a:pPr algn="l" eaLnBrk="0" hangingPunct="0">
              <a:lnSpc>
                <a:spcPts val="1800"/>
              </a:lnSpc>
            </a:pPr>
            <a:r>
              <a:rPr lang="en-US" sz="1400" b="1" dirty="0">
                <a:ea typeface="+mn-ea"/>
                <a:cs typeface="+mn-cs"/>
              </a:rPr>
              <a:t>   </a:t>
            </a:r>
            <a:r>
              <a:rPr lang="en-US" sz="1000" b="1" dirty="0">
                <a:ea typeface="+mn-ea"/>
                <a:cs typeface="+mn-cs"/>
              </a:rPr>
              <a:t>- HEC-RAS 2D model</a:t>
            </a:r>
          </a:p>
          <a:p>
            <a:pPr algn="l" eaLnBrk="0" hangingPunct="0">
              <a:lnSpc>
                <a:spcPts val="1800"/>
              </a:lnSpc>
            </a:pPr>
            <a:r>
              <a:rPr lang="en-US" sz="1000" b="1" dirty="0"/>
              <a:t>   - hydrofabric (if not in HUC-12)</a:t>
            </a:r>
            <a:endParaRPr lang="en-US" sz="1000" b="1" dirty="0">
              <a:ea typeface="+mn-ea"/>
              <a:cs typeface="+mn-cs"/>
            </a:endParaRPr>
          </a:p>
        </p:txBody>
      </p:sp>
      <p:grpSp>
        <p:nvGrpSpPr>
          <p:cNvPr id="42" name="Group 41">
            <a:extLst>
              <a:ext uri="{FF2B5EF4-FFF2-40B4-BE49-F238E27FC236}">
                <a16:creationId xmlns:a16="http://schemas.microsoft.com/office/drawing/2014/main" id="{5759EDBB-BE1F-760C-F8A0-1029F6CBFED9}"/>
              </a:ext>
            </a:extLst>
          </p:cNvPr>
          <p:cNvGrpSpPr/>
          <p:nvPr/>
        </p:nvGrpSpPr>
        <p:grpSpPr>
          <a:xfrm>
            <a:off x="5252083" y="4218097"/>
            <a:ext cx="2705100" cy="1605971"/>
            <a:chOff x="8595360" y="2834640"/>
            <a:chExt cx="2705100" cy="1605971"/>
          </a:xfrm>
        </p:grpSpPr>
        <p:sp>
          <p:nvSpPr>
            <p:cNvPr id="43" name="Rectangle 42">
              <a:extLst>
                <a:ext uri="{FF2B5EF4-FFF2-40B4-BE49-F238E27FC236}">
                  <a16:creationId xmlns:a16="http://schemas.microsoft.com/office/drawing/2014/main" id="{FF25EC7C-5561-E66F-2083-66475119920E}"/>
                </a:ext>
              </a:extLst>
            </p:cNvPr>
            <p:cNvSpPr/>
            <p:nvPr/>
          </p:nvSpPr>
          <p:spPr bwMode="auto">
            <a:xfrm>
              <a:off x="8595360" y="2834640"/>
              <a:ext cx="2705100" cy="1605971"/>
            </a:xfrm>
            <a:prstGeom prst="rect">
              <a:avLst/>
            </a:prstGeom>
            <a:solidFill>
              <a:schemeClr val="bg1">
                <a:lumMod val="9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44" name="TextBox 43">
              <a:extLst>
                <a:ext uri="{FF2B5EF4-FFF2-40B4-BE49-F238E27FC236}">
                  <a16:creationId xmlns:a16="http://schemas.microsoft.com/office/drawing/2014/main" id="{EF0DE694-72A1-E74A-D179-EA47022653DB}"/>
                </a:ext>
              </a:extLst>
            </p:cNvPr>
            <p:cNvSpPr txBox="1"/>
            <p:nvPr/>
          </p:nvSpPr>
          <p:spPr>
            <a:xfrm>
              <a:off x="8687755" y="2918778"/>
              <a:ext cx="2522220" cy="506959"/>
            </a:xfrm>
            <a:prstGeom prst="rect">
              <a:avLst/>
            </a:prstGeom>
            <a:solidFill>
              <a:schemeClr val="bg1">
                <a:lumMod val="85000"/>
              </a:schemeClr>
            </a:solidFill>
            <a:ln w="28575">
              <a:solidFill>
                <a:schemeClr val="tx1"/>
              </a:solidFill>
            </a:ln>
            <a:effectLst/>
          </p:spPr>
          <p:txBody>
            <a:bodyPr wrap="none" lIns="0" tIns="0" rIns="0" bIns="0" rtlCol="0">
              <a:noAutofit/>
            </a:bodyPr>
            <a:lstStyle/>
            <a:p>
              <a:pPr algn="ctr" eaLnBrk="0" hangingPunct="0">
                <a:lnSpc>
                  <a:spcPct val="150000"/>
                </a:lnSpc>
              </a:pPr>
              <a:r>
                <a:rPr lang="en-US" sz="2000" b="1" dirty="0">
                  <a:solidFill>
                    <a:schemeClr val="accent3">
                      <a:lumMod val="75000"/>
                    </a:schemeClr>
                  </a:solidFill>
                  <a:ea typeface="+mn-ea"/>
                  <a:cs typeface="+mn-cs"/>
                </a:rPr>
                <a:t>HPC HEC-RAS</a:t>
              </a:r>
            </a:p>
          </p:txBody>
        </p:sp>
        <p:pic>
          <p:nvPicPr>
            <p:cNvPr id="45" name="Picture 6" descr="Docker, logo, logos icon - Free download on Iconfinder">
              <a:extLst>
                <a:ext uri="{FF2B5EF4-FFF2-40B4-BE49-F238E27FC236}">
                  <a16:creationId xmlns:a16="http://schemas.microsoft.com/office/drawing/2014/main" id="{19583F28-3B33-91A0-7BA1-A0C705C855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127" b="13910"/>
            <a:stretch/>
          </p:blipFill>
          <p:spPr bwMode="auto">
            <a:xfrm>
              <a:off x="8687755" y="3528755"/>
              <a:ext cx="676275" cy="506959"/>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2" descr="Linux - Free logo icons">
              <a:extLst>
                <a:ext uri="{FF2B5EF4-FFF2-40B4-BE49-F238E27FC236}">
                  <a16:creationId xmlns:a16="http://schemas.microsoft.com/office/drawing/2014/main" id="{2A9DB2AB-E924-9617-C835-A4E3310FF0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4030" y="3602493"/>
              <a:ext cx="520512" cy="520512"/>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AE3CC01A-51D2-C0A4-8094-1504DDD776B9}"/>
                </a:ext>
              </a:extLst>
            </p:cNvPr>
            <p:cNvSpPr txBox="1"/>
            <p:nvPr/>
          </p:nvSpPr>
          <p:spPr>
            <a:xfrm>
              <a:off x="8694676" y="4135469"/>
              <a:ext cx="1661160" cy="266701"/>
            </a:xfrm>
            <a:prstGeom prst="rect">
              <a:avLst/>
            </a:prstGeom>
            <a:noFill/>
            <a:effectLst/>
          </p:spPr>
          <p:txBody>
            <a:bodyPr wrap="none" lIns="0" tIns="0" rIns="0" bIns="0" rtlCol="0">
              <a:noAutofit/>
            </a:bodyPr>
            <a:lstStyle/>
            <a:p>
              <a:pPr algn="ctr" eaLnBrk="0" hangingPunct="0">
                <a:lnSpc>
                  <a:spcPts val="1800"/>
                </a:lnSpc>
              </a:pPr>
              <a:r>
                <a:rPr lang="sv-SE" sz="800" b="1" dirty="0">
                  <a:ea typeface="+mn-ea"/>
                  <a:cs typeface="+mn-cs"/>
                </a:rPr>
                <a:t>docker pull civileng127/ras_v65:v0</a:t>
              </a:r>
              <a:endParaRPr lang="en-US" sz="800" b="1" dirty="0">
                <a:ea typeface="+mn-ea"/>
                <a:cs typeface="+mn-cs"/>
              </a:endParaRPr>
            </a:p>
          </p:txBody>
        </p:sp>
      </p:grpSp>
      <p:pic>
        <p:nvPicPr>
          <p:cNvPr id="4106" name="Picture 10" descr="Curricula | UTakeIt">
            <a:extLst>
              <a:ext uri="{FF2B5EF4-FFF2-40B4-BE49-F238E27FC236}">
                <a16:creationId xmlns:a16="http://schemas.microsoft.com/office/drawing/2014/main" id="{DF00EF98-EE9A-A686-DDE1-49EFC98A0BC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9790" y="5946647"/>
            <a:ext cx="1029147" cy="426741"/>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6" descr="Docker, logo, logos icon - Free download on Iconfinder">
            <a:extLst>
              <a:ext uri="{FF2B5EF4-FFF2-40B4-BE49-F238E27FC236}">
                <a16:creationId xmlns:a16="http://schemas.microsoft.com/office/drawing/2014/main" id="{1F51F537-AA18-9B28-7D77-0BDA9ECBAA8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127" b="13910"/>
          <a:stretch/>
        </p:blipFill>
        <p:spPr bwMode="auto">
          <a:xfrm>
            <a:off x="2744966" y="4899128"/>
            <a:ext cx="676275" cy="506959"/>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2" descr="Linux - Free logo icons">
            <a:extLst>
              <a:ext uri="{FF2B5EF4-FFF2-40B4-BE49-F238E27FC236}">
                <a16:creationId xmlns:a16="http://schemas.microsoft.com/office/drawing/2014/main" id="{BBAF9E31-AE7E-E08A-BCB8-4D91CA2ABB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21241" y="4972866"/>
            <a:ext cx="520512" cy="520512"/>
          </a:xfrm>
          <a:prstGeom prst="rect">
            <a:avLst/>
          </a:prstGeom>
          <a:noFill/>
          <a:extLst>
            <a:ext uri="{909E8E84-426E-40DD-AFC4-6F175D3DCCD1}">
              <a14:hiddenFill xmlns:a14="http://schemas.microsoft.com/office/drawing/2010/main">
                <a:solidFill>
                  <a:srgbClr val="FFFFFF"/>
                </a:solidFill>
              </a14:hiddenFill>
            </a:ext>
          </a:extLst>
        </p:spPr>
      </p:pic>
      <p:cxnSp>
        <p:nvCxnSpPr>
          <p:cNvPr id="53" name="Straight Arrow Connector 52">
            <a:extLst>
              <a:ext uri="{FF2B5EF4-FFF2-40B4-BE49-F238E27FC236}">
                <a16:creationId xmlns:a16="http://schemas.microsoft.com/office/drawing/2014/main" id="{84D33283-FCBB-24F6-D155-4ACA985A127D}"/>
              </a:ext>
            </a:extLst>
          </p:cNvPr>
          <p:cNvCxnSpPr>
            <a:cxnSpLocks/>
            <a:stCxn id="37" idx="2"/>
          </p:cNvCxnSpPr>
          <p:nvPr/>
        </p:nvCxnSpPr>
        <p:spPr bwMode="auto">
          <a:xfrm flipH="1">
            <a:off x="6648724" y="3788489"/>
            <a:ext cx="4488" cy="567497"/>
          </a:xfrm>
          <a:prstGeom prst="straightConnector1">
            <a:avLst/>
          </a:prstGeom>
          <a:noFill/>
          <a:ln w="57150" cap="flat" cmpd="sng" algn="ctr">
            <a:solidFill>
              <a:schemeClr val="tx2"/>
            </a:solidFill>
            <a:prstDash val="solid"/>
            <a:round/>
            <a:headEnd type="none" w="med" len="med"/>
            <a:tailEnd type="arrow" w="med" len="med"/>
          </a:ln>
          <a:effectLst/>
        </p:spPr>
      </p:cxnSp>
      <p:cxnSp>
        <p:nvCxnSpPr>
          <p:cNvPr id="54" name="Straight Arrow Connector 53">
            <a:extLst>
              <a:ext uri="{FF2B5EF4-FFF2-40B4-BE49-F238E27FC236}">
                <a16:creationId xmlns:a16="http://schemas.microsoft.com/office/drawing/2014/main" id="{88978B6A-F948-25C2-CA34-8219DEC21AE2}"/>
              </a:ext>
            </a:extLst>
          </p:cNvPr>
          <p:cNvCxnSpPr>
            <a:cxnSpLocks/>
            <a:stCxn id="37" idx="3"/>
          </p:cNvCxnSpPr>
          <p:nvPr/>
        </p:nvCxnSpPr>
        <p:spPr bwMode="auto">
          <a:xfrm>
            <a:off x="7957183" y="3426445"/>
            <a:ext cx="1852717" cy="663903"/>
          </a:xfrm>
          <a:prstGeom prst="straightConnector1">
            <a:avLst/>
          </a:prstGeom>
          <a:noFill/>
          <a:ln w="57150" cap="flat" cmpd="sng" algn="ctr">
            <a:solidFill>
              <a:schemeClr val="tx2"/>
            </a:solidFill>
            <a:prstDash val="solid"/>
            <a:round/>
            <a:headEnd type="none" w="med" len="med"/>
            <a:tailEnd type="arrow" w="med" len="med"/>
          </a:ln>
          <a:effectLst/>
        </p:spPr>
      </p:cxnSp>
      <p:cxnSp>
        <p:nvCxnSpPr>
          <p:cNvPr id="57" name="Straight Arrow Connector 56">
            <a:extLst>
              <a:ext uri="{FF2B5EF4-FFF2-40B4-BE49-F238E27FC236}">
                <a16:creationId xmlns:a16="http://schemas.microsoft.com/office/drawing/2014/main" id="{1B8EDC3E-8F42-261E-C83B-4B138BD229F9}"/>
              </a:ext>
            </a:extLst>
          </p:cNvPr>
          <p:cNvCxnSpPr>
            <a:cxnSpLocks/>
          </p:cNvCxnSpPr>
          <p:nvPr/>
        </p:nvCxnSpPr>
        <p:spPr bwMode="auto">
          <a:xfrm>
            <a:off x="2037695" y="5124503"/>
            <a:ext cx="687562" cy="13083"/>
          </a:xfrm>
          <a:prstGeom prst="straightConnector1">
            <a:avLst/>
          </a:prstGeom>
          <a:noFill/>
          <a:ln w="57150" cap="flat" cmpd="sng" algn="ctr">
            <a:solidFill>
              <a:schemeClr val="tx2"/>
            </a:solidFill>
            <a:prstDash val="solid"/>
            <a:round/>
            <a:headEnd type="none" w="med" len="med"/>
            <a:tailEnd type="arrow" w="med" len="med"/>
          </a:ln>
          <a:effectLst/>
        </p:spPr>
      </p:cxnSp>
      <p:grpSp>
        <p:nvGrpSpPr>
          <p:cNvPr id="26" name="Group 25">
            <a:extLst>
              <a:ext uri="{FF2B5EF4-FFF2-40B4-BE49-F238E27FC236}">
                <a16:creationId xmlns:a16="http://schemas.microsoft.com/office/drawing/2014/main" id="{67077130-AFFB-299A-0080-3F2A93ADACA5}"/>
              </a:ext>
            </a:extLst>
          </p:cNvPr>
          <p:cNvGrpSpPr/>
          <p:nvPr/>
        </p:nvGrpSpPr>
        <p:grpSpPr>
          <a:xfrm>
            <a:off x="5344479" y="2129030"/>
            <a:ext cx="2607944" cy="848075"/>
            <a:chOff x="5344479" y="594296"/>
            <a:chExt cx="2607944" cy="848075"/>
          </a:xfrm>
        </p:grpSpPr>
        <p:sp>
          <p:nvSpPr>
            <p:cNvPr id="60" name="Rectangle 59">
              <a:extLst>
                <a:ext uri="{FF2B5EF4-FFF2-40B4-BE49-F238E27FC236}">
                  <a16:creationId xmlns:a16="http://schemas.microsoft.com/office/drawing/2014/main" id="{0BEE1F99-1D66-8CAB-B4E3-E473D90A7A28}"/>
                </a:ext>
              </a:extLst>
            </p:cNvPr>
            <p:cNvSpPr/>
            <p:nvPr/>
          </p:nvSpPr>
          <p:spPr bwMode="auto">
            <a:xfrm>
              <a:off x="5344479" y="594296"/>
              <a:ext cx="2607944" cy="848075"/>
            </a:xfrm>
            <a:prstGeom prst="rect">
              <a:avLst/>
            </a:prstGeom>
            <a:solidFill>
              <a:schemeClr val="bg1">
                <a:lumMod val="9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pic>
          <p:nvPicPr>
            <p:cNvPr id="4108" name="Picture 12" descr="AWS AMI- Amazon Machine Image. Amazon Machine Image provides ...">
              <a:extLst>
                <a:ext uri="{FF2B5EF4-FFF2-40B4-BE49-F238E27FC236}">
                  <a16:creationId xmlns:a16="http://schemas.microsoft.com/office/drawing/2014/main" id="{7652E478-2150-9654-3FE3-2F1B55E2927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7443" r="17735"/>
            <a:stretch/>
          </p:blipFill>
          <p:spPr bwMode="auto">
            <a:xfrm>
              <a:off x="5515930" y="704166"/>
              <a:ext cx="703370" cy="629769"/>
            </a:xfrm>
            <a:prstGeom prst="rect">
              <a:avLst/>
            </a:prstGeom>
            <a:noFill/>
            <a:extLst>
              <a:ext uri="{909E8E84-426E-40DD-AFC4-6F175D3DCCD1}">
                <a14:hiddenFill xmlns:a14="http://schemas.microsoft.com/office/drawing/2010/main">
                  <a:solidFill>
                    <a:srgbClr val="FFFFFF"/>
                  </a:solidFill>
                </a14:hiddenFill>
              </a:ext>
            </a:extLst>
          </p:spPr>
        </p:pic>
        <p:sp>
          <p:nvSpPr>
            <p:cNvPr id="61" name="TextBox 60">
              <a:extLst>
                <a:ext uri="{FF2B5EF4-FFF2-40B4-BE49-F238E27FC236}">
                  <a16:creationId xmlns:a16="http://schemas.microsoft.com/office/drawing/2014/main" id="{9DA61418-1715-8B2D-135C-B3BB99477E1A}"/>
                </a:ext>
              </a:extLst>
            </p:cNvPr>
            <p:cNvSpPr txBox="1"/>
            <p:nvPr/>
          </p:nvSpPr>
          <p:spPr>
            <a:xfrm>
              <a:off x="6329790" y="855756"/>
              <a:ext cx="1267350" cy="291590"/>
            </a:xfrm>
            <a:prstGeom prst="rect">
              <a:avLst/>
            </a:prstGeom>
            <a:noFill/>
            <a:effectLst/>
          </p:spPr>
          <p:txBody>
            <a:bodyPr wrap="none" lIns="0" tIns="0" rIns="0" bIns="0" rtlCol="0" anchor="ctr">
              <a:noAutofit/>
            </a:bodyPr>
            <a:lstStyle/>
            <a:p>
              <a:pPr algn="l" eaLnBrk="0" hangingPunct="0"/>
              <a:r>
                <a:rPr lang="en-US" sz="1000" dirty="0"/>
                <a:t>or other Windows machine</a:t>
              </a:r>
            </a:p>
            <a:p>
              <a:pPr algn="l" eaLnBrk="0" hangingPunct="0"/>
              <a:r>
                <a:rPr lang="en-US" sz="1000" dirty="0"/>
                <a:t> with HEC-RAS installed</a:t>
              </a:r>
              <a:endParaRPr lang="en-US" sz="1000" dirty="0">
                <a:ea typeface="+mn-ea"/>
                <a:cs typeface="+mn-cs"/>
              </a:endParaRPr>
            </a:p>
          </p:txBody>
        </p:sp>
      </p:grpSp>
      <p:sp>
        <p:nvSpPr>
          <p:cNvPr id="6" name="Title 1">
            <a:extLst>
              <a:ext uri="{FF2B5EF4-FFF2-40B4-BE49-F238E27FC236}">
                <a16:creationId xmlns:a16="http://schemas.microsoft.com/office/drawing/2014/main" id="{8F7409A4-9D0E-19A9-6650-940CB95F2E73}"/>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RAS2FIM-2D</a:t>
            </a:r>
            <a:endParaRPr lang="en-US" sz="2800" dirty="0"/>
          </a:p>
        </p:txBody>
      </p:sp>
      <p:pic>
        <p:nvPicPr>
          <p:cNvPr id="8" name="Picture 2" descr="ras2fim agency">
            <a:extLst>
              <a:ext uri="{FF2B5EF4-FFF2-40B4-BE49-F238E27FC236}">
                <a16:creationId xmlns:a16="http://schemas.microsoft.com/office/drawing/2014/main" id="{2B09D8C8-73B2-A81C-B94B-01ACF193F9A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 map of a river&#10;&#10;Description automatically generated">
            <a:extLst>
              <a:ext uri="{FF2B5EF4-FFF2-40B4-BE49-F238E27FC236}">
                <a16:creationId xmlns:a16="http://schemas.microsoft.com/office/drawing/2014/main" id="{BBA1121A-F496-A90B-D6C0-1ABE764970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2666" y="1683276"/>
            <a:ext cx="1284209" cy="1284210"/>
          </a:xfrm>
          <a:prstGeom prst="rect">
            <a:avLst/>
          </a:prstGeom>
        </p:spPr>
      </p:pic>
      <p:pic>
        <p:nvPicPr>
          <p:cNvPr id="13" name="Picture 12">
            <a:extLst>
              <a:ext uri="{FF2B5EF4-FFF2-40B4-BE49-F238E27FC236}">
                <a16:creationId xmlns:a16="http://schemas.microsoft.com/office/drawing/2014/main" id="{37B74E04-5B11-D318-7320-B4D06E4EA6BF}"/>
              </a:ext>
            </a:extLst>
          </p:cNvPr>
          <p:cNvPicPr>
            <a:picLocks noChangeAspect="1"/>
          </p:cNvPicPr>
          <p:nvPr/>
        </p:nvPicPr>
        <p:blipFill>
          <a:blip r:embed="rId9"/>
          <a:stretch>
            <a:fillRect/>
          </a:stretch>
        </p:blipFill>
        <p:spPr>
          <a:xfrm>
            <a:off x="382666" y="3064401"/>
            <a:ext cx="1463911" cy="467638"/>
          </a:xfrm>
          <a:prstGeom prst="rect">
            <a:avLst/>
          </a:prstGeom>
        </p:spPr>
      </p:pic>
      <p:pic>
        <p:nvPicPr>
          <p:cNvPr id="16" name="Picture 15" descr="CIROH - Cooperative Institute for Research to Operations in ...">
            <a:extLst>
              <a:ext uri="{FF2B5EF4-FFF2-40B4-BE49-F238E27FC236}">
                <a16:creationId xmlns:a16="http://schemas.microsoft.com/office/drawing/2014/main" id="{9605C720-A85B-FE24-9056-F8C59FD29B53}"/>
              </a:ext>
            </a:extLst>
          </p:cNvPr>
          <p:cNvPicPr>
            <a:picLocks noChangeAspect="1"/>
          </p:cNvPicPr>
          <p:nvPr/>
        </p:nvPicPr>
        <p:blipFill>
          <a:blip r:embed="rId10"/>
          <a:stretch>
            <a:fillRect/>
          </a:stretch>
        </p:blipFill>
        <p:spPr>
          <a:xfrm>
            <a:off x="683256" y="3629025"/>
            <a:ext cx="857250" cy="857250"/>
          </a:xfrm>
          <a:prstGeom prst="rect">
            <a:avLst/>
          </a:prstGeom>
        </p:spPr>
      </p:pic>
      <p:cxnSp>
        <p:nvCxnSpPr>
          <p:cNvPr id="18" name="Straight Arrow Connector 17">
            <a:extLst>
              <a:ext uri="{FF2B5EF4-FFF2-40B4-BE49-F238E27FC236}">
                <a16:creationId xmlns:a16="http://schemas.microsoft.com/office/drawing/2014/main" id="{812A4472-B4F2-DD79-D224-B0A65453AA61}"/>
              </a:ext>
            </a:extLst>
          </p:cNvPr>
          <p:cNvCxnSpPr>
            <a:cxnSpLocks/>
            <a:endCxn id="37" idx="1"/>
          </p:cNvCxnSpPr>
          <p:nvPr/>
        </p:nvCxnSpPr>
        <p:spPr bwMode="auto">
          <a:xfrm flipV="1">
            <a:off x="3956790" y="3426445"/>
            <a:ext cx="1392450" cy="785913"/>
          </a:xfrm>
          <a:prstGeom prst="straightConnector1">
            <a:avLst/>
          </a:prstGeom>
          <a:noFill/>
          <a:ln w="57150" cap="flat" cmpd="sng" algn="ctr">
            <a:solidFill>
              <a:schemeClr val="tx2"/>
            </a:solidFill>
            <a:prstDash val="solid"/>
            <a:round/>
            <a:headEnd type="none" w="med" len="med"/>
            <a:tailEnd type="arrow" w="med" len="med"/>
          </a:ln>
          <a:effectLst/>
        </p:spPr>
      </p:cxnSp>
      <p:grpSp>
        <p:nvGrpSpPr>
          <p:cNvPr id="55" name="Group 54">
            <a:extLst>
              <a:ext uri="{FF2B5EF4-FFF2-40B4-BE49-F238E27FC236}">
                <a16:creationId xmlns:a16="http://schemas.microsoft.com/office/drawing/2014/main" id="{552AD1D2-0CCB-3F5C-2ECD-344A5CD0AC04}"/>
              </a:ext>
            </a:extLst>
          </p:cNvPr>
          <p:cNvGrpSpPr/>
          <p:nvPr/>
        </p:nvGrpSpPr>
        <p:grpSpPr>
          <a:xfrm>
            <a:off x="3474660" y="-1014796"/>
            <a:ext cx="5612698" cy="5041270"/>
            <a:chOff x="3361314" y="-5647246"/>
            <a:chExt cx="5612698" cy="5041270"/>
          </a:xfrm>
        </p:grpSpPr>
        <p:pic>
          <p:nvPicPr>
            <p:cNvPr id="28" name="Picture 27" descr="File:Monty python foot.png - Wikimedia Commons">
              <a:extLst>
                <a:ext uri="{FF2B5EF4-FFF2-40B4-BE49-F238E27FC236}">
                  <a16:creationId xmlns:a16="http://schemas.microsoft.com/office/drawing/2014/main" id="{8B72F856-EED9-03EB-8998-CD32950B17BA}"/>
                </a:ext>
              </a:extLst>
            </p:cNvPr>
            <p:cNvPicPr>
              <a:picLocks noChangeAspect="1"/>
            </p:cNvPicPr>
            <p:nvPr/>
          </p:nvPicPr>
          <p:blipFill>
            <a:blip r:embed="rId11"/>
            <a:stretch>
              <a:fillRect/>
            </a:stretch>
          </p:blipFill>
          <p:spPr>
            <a:xfrm>
              <a:off x="3361314" y="-5647246"/>
              <a:ext cx="5612698" cy="5041270"/>
            </a:xfrm>
            <a:prstGeom prst="rect">
              <a:avLst/>
            </a:prstGeom>
          </p:spPr>
        </p:pic>
        <p:pic>
          <p:nvPicPr>
            <p:cNvPr id="52" name="Picture 51" descr="CLB Engineering Corporation">
              <a:extLst>
                <a:ext uri="{FF2B5EF4-FFF2-40B4-BE49-F238E27FC236}">
                  <a16:creationId xmlns:a16="http://schemas.microsoft.com/office/drawing/2014/main" id="{082A5B82-259F-ACE0-8A8A-D529F42C381F}"/>
                </a:ext>
              </a:extLst>
            </p:cNvPr>
            <p:cNvPicPr>
              <a:picLocks noChangeAspect="1"/>
            </p:cNvPicPr>
            <p:nvPr/>
          </p:nvPicPr>
          <p:blipFill>
            <a:blip r:embed="rId12"/>
            <a:stretch>
              <a:fillRect/>
            </a:stretch>
          </p:blipFill>
          <p:spPr>
            <a:xfrm>
              <a:off x="5917291" y="-2140674"/>
              <a:ext cx="2190535" cy="928992"/>
            </a:xfrm>
            <a:prstGeom prst="rect">
              <a:avLst/>
            </a:prstGeom>
            <a:noFill/>
            <a:ln w="28575">
              <a:noFill/>
            </a:ln>
          </p:spPr>
        </p:pic>
      </p:grpSp>
    </p:spTree>
    <p:extLst>
      <p:ext uri="{BB962C8B-B14F-4D97-AF65-F5344CB8AC3E}">
        <p14:creationId xmlns:p14="http://schemas.microsoft.com/office/powerpoint/2010/main" val="299561549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1000" fill="hold"/>
                                        <p:tgtEl>
                                          <p:spTgt spid="55"/>
                                        </p:tgtEl>
                                        <p:attrNameLst>
                                          <p:attrName>ppt_x</p:attrName>
                                        </p:attrNameLst>
                                      </p:cBhvr>
                                      <p:tavLst>
                                        <p:tav tm="0">
                                          <p:val>
                                            <p:strVal val="#ppt_x"/>
                                          </p:val>
                                        </p:tav>
                                        <p:tav tm="100000">
                                          <p:val>
                                            <p:strVal val="#ppt_x"/>
                                          </p:val>
                                        </p:tav>
                                      </p:tavLst>
                                    </p:anim>
                                    <p:anim calcmode="lin" valueType="num">
                                      <p:cBhvr additive="base">
                                        <p:cTn id="8" dur="1000" fill="hold"/>
                                        <p:tgtEl>
                                          <p:spTgt spid="5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BE173-74AF-AD66-0BB3-30813BFD55F9}"/>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492F2AED-F493-781A-DBCF-30934C71FCD3}"/>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TWODIMFIM</a:t>
            </a:r>
            <a:endParaRPr lang="en-US" sz="2800" dirty="0"/>
          </a:p>
        </p:txBody>
      </p:sp>
      <p:sp>
        <p:nvSpPr>
          <p:cNvPr id="2" name="TextBox 1">
            <a:extLst>
              <a:ext uri="{FF2B5EF4-FFF2-40B4-BE49-F238E27FC236}">
                <a16:creationId xmlns:a16="http://schemas.microsoft.com/office/drawing/2014/main" id="{2CEBC0FF-1FC5-B609-753E-1ED45C9BA51A}"/>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D1B1B716-068D-434D-1B80-170F9047D4E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8">
            <a:extLst>
              <a:ext uri="{FF2B5EF4-FFF2-40B4-BE49-F238E27FC236}">
                <a16:creationId xmlns:a16="http://schemas.microsoft.com/office/drawing/2014/main" id="{2F47A797-5103-0312-B9F7-BFA4E6ADD0A8}"/>
              </a:ext>
            </a:extLst>
          </p:cNvPr>
          <p:cNvGrpSpPr/>
          <p:nvPr/>
        </p:nvGrpSpPr>
        <p:grpSpPr>
          <a:xfrm>
            <a:off x="453894" y="1677666"/>
            <a:ext cx="1868536" cy="1075059"/>
            <a:chOff x="1114425" y="4019550"/>
            <a:chExt cx="2582610" cy="1485900"/>
          </a:xfrm>
        </p:grpSpPr>
        <p:sp>
          <p:nvSpPr>
            <p:cNvPr id="20" name="Rectangle 19">
              <a:extLst>
                <a:ext uri="{FF2B5EF4-FFF2-40B4-BE49-F238E27FC236}">
                  <a16:creationId xmlns:a16="http://schemas.microsoft.com/office/drawing/2014/main" id="{25DD48EC-03E1-6D96-B06B-4100F3B14DB6}"/>
                </a:ext>
              </a:extLst>
            </p:cNvPr>
            <p:cNvSpPr/>
            <p:nvPr/>
          </p:nvSpPr>
          <p:spPr bwMode="auto">
            <a:xfrm>
              <a:off x="1114425" y="4019550"/>
              <a:ext cx="2582610" cy="1485900"/>
            </a:xfrm>
            <a:prstGeom prst="rect">
              <a:avLst/>
            </a:prstGeom>
            <a:solidFill>
              <a:schemeClr val="bg1"/>
            </a:solidFill>
            <a:ln w="19050">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pic>
          <p:nvPicPr>
            <p:cNvPr id="21" name="Picture 20" descr="Dewberry - Massachusetts Municipal Association (MMA)">
              <a:extLst>
                <a:ext uri="{FF2B5EF4-FFF2-40B4-BE49-F238E27FC236}">
                  <a16:creationId xmlns:a16="http://schemas.microsoft.com/office/drawing/2014/main" id="{F976D7A8-7DD3-672F-C779-E47EF20E0808}"/>
                </a:ext>
              </a:extLst>
            </p:cNvPr>
            <p:cNvPicPr>
              <a:picLocks noChangeAspect="1"/>
            </p:cNvPicPr>
            <p:nvPr/>
          </p:nvPicPr>
          <p:blipFill>
            <a:blip r:embed="rId3"/>
            <a:srcRect l="34694" r="34162"/>
            <a:stretch>
              <a:fillRect/>
            </a:stretch>
          </p:blipFill>
          <p:spPr>
            <a:xfrm>
              <a:off x="2831727" y="4330098"/>
              <a:ext cx="735342" cy="1011938"/>
            </a:xfrm>
            <a:prstGeom prst="rect">
              <a:avLst/>
            </a:prstGeom>
          </p:spPr>
        </p:pic>
        <p:pic>
          <p:nvPicPr>
            <p:cNvPr id="23" name="Picture 22" descr="ERT (now Entarian) | LinkedIn">
              <a:extLst>
                <a:ext uri="{FF2B5EF4-FFF2-40B4-BE49-F238E27FC236}">
                  <a16:creationId xmlns:a16="http://schemas.microsoft.com/office/drawing/2014/main" id="{A325E060-7F62-CFC9-B9E2-0F411F83E82D}"/>
                </a:ext>
              </a:extLst>
            </p:cNvPr>
            <p:cNvPicPr>
              <a:picLocks noChangeAspect="1"/>
            </p:cNvPicPr>
            <p:nvPr/>
          </p:nvPicPr>
          <p:blipFill>
            <a:blip r:embed="rId4"/>
            <a:srcRect t="25769" b="27231"/>
            <a:stretch>
              <a:fillRect/>
            </a:stretch>
          </p:blipFill>
          <p:spPr>
            <a:xfrm>
              <a:off x="1482504" y="4827104"/>
              <a:ext cx="1051292" cy="494107"/>
            </a:xfrm>
            <a:prstGeom prst="rect">
              <a:avLst/>
            </a:prstGeom>
          </p:spPr>
        </p:pic>
        <p:pic>
          <p:nvPicPr>
            <p:cNvPr id="24" name="Picture 23" descr="RTX Corporation - Wikipedia">
              <a:extLst>
                <a:ext uri="{FF2B5EF4-FFF2-40B4-BE49-F238E27FC236}">
                  <a16:creationId xmlns:a16="http://schemas.microsoft.com/office/drawing/2014/main" id="{8DDF332A-A394-5F85-4C9A-74DA654C2D3A}"/>
                </a:ext>
              </a:extLst>
            </p:cNvPr>
            <p:cNvPicPr>
              <a:picLocks noChangeAspect="1"/>
            </p:cNvPicPr>
            <p:nvPr/>
          </p:nvPicPr>
          <p:blipFill>
            <a:blip r:embed="rId5"/>
            <a:stretch>
              <a:fillRect/>
            </a:stretch>
          </p:blipFill>
          <p:spPr>
            <a:xfrm>
              <a:off x="1216326" y="4178503"/>
              <a:ext cx="1500187" cy="571894"/>
            </a:xfrm>
            <a:prstGeom prst="rect">
              <a:avLst/>
            </a:prstGeom>
          </p:spPr>
        </p:pic>
      </p:grpSp>
      <p:sp>
        <p:nvSpPr>
          <p:cNvPr id="5" name="TextBox 4">
            <a:extLst>
              <a:ext uri="{FF2B5EF4-FFF2-40B4-BE49-F238E27FC236}">
                <a16:creationId xmlns:a16="http://schemas.microsoft.com/office/drawing/2014/main" id="{9DB0305B-6421-486E-AA5E-E67551B20115}"/>
              </a:ext>
            </a:extLst>
          </p:cNvPr>
          <p:cNvSpPr txBox="1"/>
          <p:nvPr/>
        </p:nvSpPr>
        <p:spPr>
          <a:xfrm>
            <a:off x="2443954" y="1837107"/>
            <a:ext cx="2020775" cy="1169551"/>
          </a:xfrm>
          <a:prstGeom prst="rect">
            <a:avLst/>
          </a:prstGeom>
          <a:noFill/>
          <a:effectLst/>
        </p:spPr>
        <p:txBody>
          <a:bodyPr wrap="square">
            <a:spAutoFit/>
          </a:bodyPr>
          <a:lstStyle/>
          <a:p>
            <a:r>
              <a:rPr lang="en-US" sz="1400" b="1" i="0" dirty="0">
                <a:solidFill>
                  <a:schemeClr val="tx1"/>
                </a:solidFill>
                <a:effectLst/>
                <a:latin typeface="+mn-lt"/>
              </a:rPr>
              <a:t>“2D hydrodynamic flood modeling to support OWP flood inundation mapping (FIM) efforts”</a:t>
            </a:r>
            <a:endParaRPr lang="en-US" sz="1400" b="1" dirty="0"/>
          </a:p>
        </p:txBody>
      </p:sp>
      <p:pic>
        <p:nvPicPr>
          <p:cNvPr id="10" name="Picture 9" descr="Lynker-Primary-Logo – Coastal GeoTools">
            <a:extLst>
              <a:ext uri="{FF2B5EF4-FFF2-40B4-BE49-F238E27FC236}">
                <a16:creationId xmlns:a16="http://schemas.microsoft.com/office/drawing/2014/main" id="{57C26F96-899B-98FA-3143-1CDB833D4651}"/>
              </a:ext>
            </a:extLst>
          </p:cNvPr>
          <p:cNvPicPr>
            <a:picLocks noChangeAspect="1"/>
          </p:cNvPicPr>
          <p:nvPr/>
        </p:nvPicPr>
        <p:blipFill>
          <a:blip r:embed="rId6"/>
          <a:srcRect t="8442" b="11212"/>
          <a:stretch>
            <a:fillRect/>
          </a:stretch>
        </p:blipFill>
        <p:spPr>
          <a:xfrm>
            <a:off x="553759" y="3267198"/>
            <a:ext cx="1674640" cy="560629"/>
          </a:xfrm>
          <a:prstGeom prst="rect">
            <a:avLst/>
          </a:prstGeom>
          <a:solidFill>
            <a:schemeClr val="bg1"/>
          </a:solidFill>
          <a:ln w="12700">
            <a:solidFill>
              <a:schemeClr val="tx1"/>
            </a:solidFill>
          </a:ln>
        </p:spPr>
      </p:pic>
      <p:sp>
        <p:nvSpPr>
          <p:cNvPr id="13" name="Arrow: Down 12">
            <a:extLst>
              <a:ext uri="{FF2B5EF4-FFF2-40B4-BE49-F238E27FC236}">
                <a16:creationId xmlns:a16="http://schemas.microsoft.com/office/drawing/2014/main" id="{1781BBD0-9D50-D57C-FE2B-A9CDDECF61C5}"/>
              </a:ext>
            </a:extLst>
          </p:cNvPr>
          <p:cNvSpPr/>
          <p:nvPr/>
        </p:nvSpPr>
        <p:spPr bwMode="auto">
          <a:xfrm>
            <a:off x="1225739" y="2808223"/>
            <a:ext cx="333489" cy="403477"/>
          </a:xfrm>
          <a:prstGeom prst="down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grpSp>
        <p:nvGrpSpPr>
          <p:cNvPr id="29" name="Group 28">
            <a:extLst>
              <a:ext uri="{FF2B5EF4-FFF2-40B4-BE49-F238E27FC236}">
                <a16:creationId xmlns:a16="http://schemas.microsoft.com/office/drawing/2014/main" id="{70586B22-CCF0-7AAA-3CA7-18D4273CE43F}"/>
              </a:ext>
            </a:extLst>
          </p:cNvPr>
          <p:cNvGrpSpPr/>
          <p:nvPr/>
        </p:nvGrpSpPr>
        <p:grpSpPr>
          <a:xfrm>
            <a:off x="4813694" y="1016743"/>
            <a:ext cx="6768706" cy="4690343"/>
            <a:chOff x="4859438" y="861354"/>
            <a:chExt cx="6768706" cy="4690343"/>
          </a:xfrm>
        </p:grpSpPr>
        <p:grpSp>
          <p:nvGrpSpPr>
            <p:cNvPr id="27" name="Group 26">
              <a:extLst>
                <a:ext uri="{FF2B5EF4-FFF2-40B4-BE49-F238E27FC236}">
                  <a16:creationId xmlns:a16="http://schemas.microsoft.com/office/drawing/2014/main" id="{DFEC8DB7-E09B-5891-3448-42B5DEA46941}"/>
                </a:ext>
              </a:extLst>
            </p:cNvPr>
            <p:cNvGrpSpPr/>
            <p:nvPr/>
          </p:nvGrpSpPr>
          <p:grpSpPr>
            <a:xfrm>
              <a:off x="4859438" y="861354"/>
              <a:ext cx="6768706" cy="2081991"/>
              <a:chOff x="3116376" y="3009961"/>
              <a:chExt cx="6768706" cy="2081991"/>
            </a:xfrm>
          </p:grpSpPr>
          <p:sp>
            <p:nvSpPr>
              <p:cNvPr id="18" name="Rectangle 17">
                <a:extLst>
                  <a:ext uri="{FF2B5EF4-FFF2-40B4-BE49-F238E27FC236}">
                    <a16:creationId xmlns:a16="http://schemas.microsoft.com/office/drawing/2014/main" id="{19AA437B-5EE6-08FF-0890-6EF2AC991329}"/>
                  </a:ext>
                </a:extLst>
              </p:cNvPr>
              <p:cNvSpPr/>
              <p:nvPr/>
            </p:nvSpPr>
            <p:spPr bwMode="auto">
              <a:xfrm>
                <a:off x="3116376" y="3009961"/>
                <a:ext cx="6768706" cy="2081991"/>
              </a:xfrm>
              <a:prstGeom prst="rect">
                <a:avLst/>
              </a:prstGeom>
              <a:solidFill>
                <a:schemeClr val="bg1">
                  <a:lumMod val="75000"/>
                </a:schemeClr>
              </a:solidFill>
              <a:ln w="28575">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pic>
            <p:nvPicPr>
              <p:cNvPr id="26" name="Picture 25" descr="Grid analysis of LISFLOOD-FP hydrodynamic flow model. | Download Scientific  Diagram">
                <a:extLst>
                  <a:ext uri="{FF2B5EF4-FFF2-40B4-BE49-F238E27FC236}">
                    <a16:creationId xmlns:a16="http://schemas.microsoft.com/office/drawing/2014/main" id="{35E18883-D458-DC46-6D03-8116B6528F69}"/>
                  </a:ext>
                </a:extLst>
              </p:cNvPr>
              <p:cNvPicPr>
                <a:picLocks noChangeAspect="1"/>
              </p:cNvPicPr>
              <p:nvPr/>
            </p:nvPicPr>
            <p:blipFill>
              <a:blip r:embed="rId7"/>
              <a:stretch>
                <a:fillRect/>
              </a:stretch>
            </p:blipFill>
            <p:spPr>
              <a:xfrm>
                <a:off x="3343752" y="3118970"/>
                <a:ext cx="2909005" cy="1674283"/>
              </a:xfrm>
              <a:prstGeom prst="rect">
                <a:avLst/>
              </a:prstGeom>
            </p:spPr>
          </p:pic>
          <p:pic>
            <p:nvPicPr>
              <p:cNvPr id="15" name="Graphic 14" descr="University of Bristol logo">
                <a:extLst>
                  <a:ext uri="{FF2B5EF4-FFF2-40B4-BE49-F238E27FC236}">
                    <a16:creationId xmlns:a16="http://schemas.microsoft.com/office/drawing/2014/main" id="{C1E78ACC-D061-14A6-5FA0-5F0AC5D6330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761255" y="3657878"/>
                <a:ext cx="2436532" cy="704619"/>
              </a:xfrm>
              <a:prstGeom prst="rect">
                <a:avLst/>
              </a:prstGeom>
            </p:spPr>
          </p:pic>
          <p:sp>
            <p:nvSpPr>
              <p:cNvPr id="25" name="TextBox 24">
                <a:extLst>
                  <a:ext uri="{FF2B5EF4-FFF2-40B4-BE49-F238E27FC236}">
                    <a16:creationId xmlns:a16="http://schemas.microsoft.com/office/drawing/2014/main" id="{42BFD638-0E66-955D-F1D6-2C49BC7EDCBD}"/>
                  </a:ext>
                </a:extLst>
              </p:cNvPr>
              <p:cNvSpPr txBox="1"/>
              <p:nvPr/>
            </p:nvSpPr>
            <p:spPr>
              <a:xfrm>
                <a:off x="7979521" y="4641082"/>
                <a:ext cx="1782757" cy="369332"/>
              </a:xfrm>
              <a:prstGeom prst="rect">
                <a:avLst/>
              </a:prstGeom>
              <a:solidFill>
                <a:schemeClr val="bg1">
                  <a:lumMod val="85000"/>
                </a:schemeClr>
              </a:solidFill>
              <a:ln w="57150">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b="1" i="1" dirty="0">
                    <a:solidFill>
                      <a:srgbClr val="0070C0"/>
                    </a:solidFill>
                    <a:latin typeface="Aptos" panose="02110004020202020204"/>
                    <a:ea typeface="+mn-ea"/>
                    <a:cs typeface="+mn-cs"/>
                  </a:rPr>
                  <a:t>LISFLOOD-FP</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grpSp>
        <p:pic>
          <p:nvPicPr>
            <p:cNvPr id="28" name="Picture 27">
              <a:extLst>
                <a:ext uri="{FF2B5EF4-FFF2-40B4-BE49-F238E27FC236}">
                  <a16:creationId xmlns:a16="http://schemas.microsoft.com/office/drawing/2014/main" id="{4F65A11F-0B1E-62A2-C79C-952E902E2BF2}"/>
                </a:ext>
              </a:extLst>
            </p:cNvPr>
            <p:cNvPicPr>
              <a:picLocks noChangeAspect="1"/>
            </p:cNvPicPr>
            <p:nvPr/>
          </p:nvPicPr>
          <p:blipFill>
            <a:blip r:embed="rId9"/>
            <a:srcRect l="1306" t="26448" r="34838" b="2917"/>
            <a:stretch>
              <a:fillRect/>
            </a:stretch>
          </p:blipFill>
          <p:spPr>
            <a:xfrm>
              <a:off x="4888002" y="3429000"/>
              <a:ext cx="6711577" cy="2122697"/>
            </a:xfrm>
            <a:prstGeom prst="rect">
              <a:avLst/>
            </a:prstGeom>
            <a:ln w="38100">
              <a:solidFill>
                <a:schemeClr val="tx1"/>
              </a:solidFill>
            </a:ln>
          </p:spPr>
        </p:pic>
      </p:grpSp>
    </p:spTree>
    <p:extLst>
      <p:ext uri="{BB962C8B-B14F-4D97-AF65-F5344CB8AC3E}">
        <p14:creationId xmlns:p14="http://schemas.microsoft.com/office/powerpoint/2010/main" val="2578503328"/>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AB759-4AA2-0C5D-83ED-29714032D1F4}"/>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47E7318C-5FA6-955C-6186-EC52219A1B3C}"/>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NCTCOG: SWIFFT</a:t>
            </a:r>
            <a:endParaRPr lang="en-US" sz="2800" dirty="0"/>
          </a:p>
        </p:txBody>
      </p:sp>
      <p:sp>
        <p:nvSpPr>
          <p:cNvPr id="2" name="TextBox 1">
            <a:extLst>
              <a:ext uri="{FF2B5EF4-FFF2-40B4-BE49-F238E27FC236}">
                <a16:creationId xmlns:a16="http://schemas.microsoft.com/office/drawing/2014/main" id="{F3B47C17-ACDE-528C-1DFD-BAC207D16BF5}"/>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5" name="Picture 4">
            <a:extLst>
              <a:ext uri="{FF2B5EF4-FFF2-40B4-BE49-F238E27FC236}">
                <a16:creationId xmlns:a16="http://schemas.microsoft.com/office/drawing/2014/main" id="{694600C7-DE0D-9B67-8661-A7D5815DA9E4}"/>
              </a:ext>
            </a:extLst>
          </p:cNvPr>
          <p:cNvPicPr>
            <a:picLocks noChangeAspect="1"/>
          </p:cNvPicPr>
          <p:nvPr/>
        </p:nvPicPr>
        <p:blipFill>
          <a:blip r:embed="rId2"/>
          <a:stretch>
            <a:fillRect/>
          </a:stretch>
        </p:blipFill>
        <p:spPr>
          <a:xfrm>
            <a:off x="361950" y="869186"/>
            <a:ext cx="6724650" cy="3336527"/>
          </a:xfrm>
          <a:prstGeom prst="rect">
            <a:avLst/>
          </a:prstGeom>
        </p:spPr>
      </p:pic>
      <p:pic>
        <p:nvPicPr>
          <p:cNvPr id="8" name="Picture 7">
            <a:extLst>
              <a:ext uri="{FF2B5EF4-FFF2-40B4-BE49-F238E27FC236}">
                <a16:creationId xmlns:a16="http://schemas.microsoft.com/office/drawing/2014/main" id="{25B47473-1913-06A6-20FA-7029F0C7BE8C}"/>
              </a:ext>
            </a:extLst>
          </p:cNvPr>
          <p:cNvPicPr>
            <a:picLocks noChangeAspect="1"/>
          </p:cNvPicPr>
          <p:nvPr/>
        </p:nvPicPr>
        <p:blipFill>
          <a:blip r:embed="rId3"/>
          <a:stretch>
            <a:fillRect/>
          </a:stretch>
        </p:blipFill>
        <p:spPr>
          <a:xfrm>
            <a:off x="7308850" y="168275"/>
            <a:ext cx="4521200" cy="3610607"/>
          </a:xfrm>
          <a:prstGeom prst="rect">
            <a:avLst/>
          </a:prstGeom>
        </p:spPr>
      </p:pic>
      <p:pic>
        <p:nvPicPr>
          <p:cNvPr id="10" name="Picture 9">
            <a:extLst>
              <a:ext uri="{FF2B5EF4-FFF2-40B4-BE49-F238E27FC236}">
                <a16:creationId xmlns:a16="http://schemas.microsoft.com/office/drawing/2014/main" id="{5CBEAC1F-E8D0-F873-CC13-4427D9D6AA6B}"/>
              </a:ext>
            </a:extLst>
          </p:cNvPr>
          <p:cNvPicPr>
            <a:picLocks noChangeAspect="1"/>
          </p:cNvPicPr>
          <p:nvPr/>
        </p:nvPicPr>
        <p:blipFill>
          <a:blip r:embed="rId4"/>
          <a:srcRect l="4151" t="14751" r="4799" b="29041"/>
          <a:stretch>
            <a:fillRect/>
          </a:stretch>
        </p:blipFill>
        <p:spPr>
          <a:xfrm>
            <a:off x="3794124" y="3778882"/>
            <a:ext cx="4603751" cy="2953740"/>
          </a:xfrm>
          <a:prstGeom prst="rect">
            <a:avLst/>
          </a:prstGeom>
          <a:ln w="28575">
            <a:solidFill>
              <a:schemeClr val="tx1"/>
            </a:solidFill>
          </a:ln>
        </p:spPr>
      </p:pic>
      <p:pic>
        <p:nvPicPr>
          <p:cNvPr id="12" name="Picture 11">
            <a:extLst>
              <a:ext uri="{FF2B5EF4-FFF2-40B4-BE49-F238E27FC236}">
                <a16:creationId xmlns:a16="http://schemas.microsoft.com/office/drawing/2014/main" id="{7DE5E7E5-88F4-FB44-AE41-EE31A82F1BBA}"/>
              </a:ext>
            </a:extLst>
          </p:cNvPr>
          <p:cNvPicPr>
            <a:picLocks noChangeAspect="1"/>
          </p:cNvPicPr>
          <p:nvPr/>
        </p:nvPicPr>
        <p:blipFill>
          <a:blip r:embed="rId5"/>
          <a:stretch>
            <a:fillRect/>
          </a:stretch>
        </p:blipFill>
        <p:spPr>
          <a:xfrm>
            <a:off x="6164580" y="5807780"/>
            <a:ext cx="5943600" cy="880798"/>
          </a:xfrm>
          <a:prstGeom prst="rect">
            <a:avLst/>
          </a:prstGeom>
        </p:spPr>
      </p:pic>
    </p:spTree>
    <p:extLst>
      <p:ext uri="{BB962C8B-B14F-4D97-AF65-F5344CB8AC3E}">
        <p14:creationId xmlns:p14="http://schemas.microsoft.com/office/powerpoint/2010/main" val="3687748373"/>
      </p:ext>
    </p:extLst>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28A22-9CD0-FED0-95B1-83294AACA420}"/>
            </a:ext>
          </a:extLst>
        </p:cNvPr>
        <p:cNvGrpSpPr/>
        <p:nvPr/>
      </p:nvGrpSpPr>
      <p:grpSpPr>
        <a:xfrm>
          <a:off x="0" y="0"/>
          <a:ext cx="0" cy="0"/>
          <a:chOff x="0" y="0"/>
          <a:chExt cx="0" cy="0"/>
        </a:xfrm>
      </p:grpSpPr>
      <p:pic>
        <p:nvPicPr>
          <p:cNvPr id="7" name="Picture 2">
            <a:extLst>
              <a:ext uri="{FF2B5EF4-FFF2-40B4-BE49-F238E27FC236}">
                <a16:creationId xmlns:a16="http://schemas.microsoft.com/office/drawing/2014/main" id="{A7862F95-E990-A567-D999-D16E07D862B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2666" y="1683276"/>
            <a:ext cx="1284209" cy="1284209"/>
          </a:xfrm>
          <a:prstGeom prst="rect">
            <a:avLst/>
          </a:prstGeom>
          <a:noFill/>
          <a:extLst>
            <a:ext uri="{909E8E84-426E-40DD-AFC4-6F175D3DCCD1}">
              <a14:hiddenFill xmlns:a14="http://schemas.microsoft.com/office/drawing/2010/main">
                <a:solidFill>
                  <a:srgbClr val="FFFFFF"/>
                </a:solidFill>
              </a14:hiddenFill>
            </a:ext>
          </a:extLst>
        </p:spPr>
      </p:pic>
      <p:sp>
        <p:nvSpPr>
          <p:cNvPr id="17" name="Title 1">
            <a:extLst>
              <a:ext uri="{FF2B5EF4-FFF2-40B4-BE49-F238E27FC236}">
                <a16:creationId xmlns:a16="http://schemas.microsoft.com/office/drawing/2014/main" id="{472758A9-E5F3-5B11-241E-1A10DFEFD45F}"/>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LISFLOOD2FIM</a:t>
            </a:r>
            <a:endParaRPr lang="en-US" sz="2800" dirty="0"/>
          </a:p>
        </p:txBody>
      </p:sp>
      <p:sp>
        <p:nvSpPr>
          <p:cNvPr id="2" name="TextBox 1">
            <a:extLst>
              <a:ext uri="{FF2B5EF4-FFF2-40B4-BE49-F238E27FC236}">
                <a16:creationId xmlns:a16="http://schemas.microsoft.com/office/drawing/2014/main" id="{8D08B070-0970-24A3-616C-6BA0BA11A4B4}"/>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C0AD470B-5B71-7D7A-468F-816E625853B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7DA31867-CB3A-07BA-DF7E-014611B89170}"/>
              </a:ext>
            </a:extLst>
          </p:cNvPr>
          <p:cNvPicPr>
            <a:picLocks noChangeAspect="1"/>
          </p:cNvPicPr>
          <p:nvPr/>
        </p:nvPicPr>
        <p:blipFill>
          <a:blip r:embed="rId4"/>
          <a:stretch>
            <a:fillRect/>
          </a:stretch>
        </p:blipFill>
        <p:spPr>
          <a:xfrm>
            <a:off x="382666" y="3064401"/>
            <a:ext cx="1463911" cy="467638"/>
          </a:xfrm>
          <a:prstGeom prst="rect">
            <a:avLst/>
          </a:prstGeom>
        </p:spPr>
      </p:pic>
      <p:pic>
        <p:nvPicPr>
          <p:cNvPr id="6" name="Picture 5" descr="CIROH - Cooperative Institute for Research to Operations in ...">
            <a:extLst>
              <a:ext uri="{FF2B5EF4-FFF2-40B4-BE49-F238E27FC236}">
                <a16:creationId xmlns:a16="http://schemas.microsoft.com/office/drawing/2014/main" id="{E7BEB22C-26E0-4F74-8C34-EE13F13944EB}"/>
              </a:ext>
            </a:extLst>
          </p:cNvPr>
          <p:cNvPicPr>
            <a:picLocks noChangeAspect="1"/>
          </p:cNvPicPr>
          <p:nvPr/>
        </p:nvPicPr>
        <p:blipFill>
          <a:blip r:embed="rId5"/>
          <a:stretch>
            <a:fillRect/>
          </a:stretch>
        </p:blipFill>
        <p:spPr>
          <a:xfrm>
            <a:off x="683256" y="3629025"/>
            <a:ext cx="857250" cy="857250"/>
          </a:xfrm>
          <a:prstGeom prst="rect">
            <a:avLst/>
          </a:prstGeom>
        </p:spPr>
      </p:pic>
      <p:pic>
        <p:nvPicPr>
          <p:cNvPr id="9" name="Picture 8" descr="sample cross section">
            <a:extLst>
              <a:ext uri="{FF2B5EF4-FFF2-40B4-BE49-F238E27FC236}">
                <a16:creationId xmlns:a16="http://schemas.microsoft.com/office/drawing/2014/main" id="{5B7A7EFF-5DD1-8D22-CC23-1E5DEBEE9FFE}"/>
              </a:ext>
            </a:extLst>
          </p:cNvPr>
          <p:cNvPicPr>
            <a:picLocks noChangeAspect="1"/>
          </p:cNvPicPr>
          <p:nvPr/>
        </p:nvPicPr>
        <p:blipFill>
          <a:blip r:embed="rId6"/>
          <a:stretch>
            <a:fillRect/>
          </a:stretch>
        </p:blipFill>
        <p:spPr>
          <a:xfrm>
            <a:off x="2617695" y="1832689"/>
            <a:ext cx="4470399" cy="4470399"/>
          </a:xfrm>
          <a:prstGeom prst="rect">
            <a:avLst/>
          </a:prstGeom>
        </p:spPr>
      </p:pic>
      <p:pic>
        <p:nvPicPr>
          <p:cNvPr id="10" name="Picture 9" descr="Star Trek's Transporter Technology, Explained">
            <a:extLst>
              <a:ext uri="{FF2B5EF4-FFF2-40B4-BE49-F238E27FC236}">
                <a16:creationId xmlns:a16="http://schemas.microsoft.com/office/drawing/2014/main" id="{39804332-BC67-E384-91E6-DB95750C3612}"/>
              </a:ext>
            </a:extLst>
          </p:cNvPr>
          <p:cNvPicPr>
            <a:picLocks noChangeAspect="1"/>
          </p:cNvPicPr>
          <p:nvPr/>
        </p:nvPicPr>
        <p:blipFill>
          <a:blip r:embed="rId7"/>
          <a:srcRect l="19477" r="17646"/>
          <a:stretch>
            <a:fillRect/>
          </a:stretch>
        </p:blipFill>
        <p:spPr>
          <a:xfrm>
            <a:off x="7595922" y="2382359"/>
            <a:ext cx="4213412" cy="3350582"/>
          </a:xfrm>
          <a:prstGeom prst="rect">
            <a:avLst/>
          </a:prstGeom>
        </p:spPr>
      </p:pic>
    </p:spTree>
    <p:extLst>
      <p:ext uri="{BB962C8B-B14F-4D97-AF65-F5344CB8AC3E}">
        <p14:creationId xmlns:p14="http://schemas.microsoft.com/office/powerpoint/2010/main" val="125120637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6AA0C-0B37-CFC6-161B-E59C27C0758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AA3AFEA-54A6-92B4-9632-74B5FFC66F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14587" y="730006"/>
            <a:ext cx="8123434" cy="4569431"/>
          </a:xfrm>
          <a:prstGeom prst="rect">
            <a:avLst/>
          </a:prstGeom>
        </p:spPr>
      </p:pic>
      <p:pic>
        <p:nvPicPr>
          <p:cNvPr id="3" name="Picture 2">
            <a:extLst>
              <a:ext uri="{FF2B5EF4-FFF2-40B4-BE49-F238E27FC236}">
                <a16:creationId xmlns:a16="http://schemas.microsoft.com/office/drawing/2014/main" id="{A5960D65-5619-C76C-71D4-CCF8AE3BBF5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2666" y="1683276"/>
            <a:ext cx="1284209" cy="1284209"/>
          </a:xfrm>
          <a:prstGeom prst="rect">
            <a:avLst/>
          </a:prstGeom>
          <a:noFill/>
          <a:extLst>
            <a:ext uri="{909E8E84-426E-40DD-AFC4-6F175D3DCCD1}">
              <a14:hiddenFill xmlns:a14="http://schemas.microsoft.com/office/drawing/2010/main">
                <a:solidFill>
                  <a:srgbClr val="FFFFFF"/>
                </a:solidFill>
              </a14:hiddenFill>
            </a:ext>
          </a:extLst>
        </p:spPr>
      </p:pic>
      <p:sp>
        <p:nvSpPr>
          <p:cNvPr id="62" name="Rectangle 61">
            <a:extLst>
              <a:ext uri="{FF2B5EF4-FFF2-40B4-BE49-F238E27FC236}">
                <a16:creationId xmlns:a16="http://schemas.microsoft.com/office/drawing/2014/main" id="{B92FBD20-E389-090D-6D7C-E39F9F90778C}"/>
              </a:ext>
            </a:extLst>
          </p:cNvPr>
          <p:cNvSpPr/>
          <p:nvPr/>
        </p:nvSpPr>
        <p:spPr bwMode="auto">
          <a:xfrm>
            <a:off x="2608585" y="4102301"/>
            <a:ext cx="2573016" cy="2394272"/>
          </a:xfrm>
          <a:prstGeom prst="rect">
            <a:avLst/>
          </a:prstGeom>
          <a:solidFill>
            <a:schemeClr val="bg1">
              <a:lumMod val="50000"/>
            </a:schemeClr>
          </a:solidFill>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sp>
        <p:nvSpPr>
          <p:cNvPr id="48" name="Rectangle 47">
            <a:extLst>
              <a:ext uri="{FF2B5EF4-FFF2-40B4-BE49-F238E27FC236}">
                <a16:creationId xmlns:a16="http://schemas.microsoft.com/office/drawing/2014/main" id="{61D18DCF-3AD2-1F78-C208-BAA7DD135513}"/>
              </a:ext>
            </a:extLst>
          </p:cNvPr>
          <p:cNvSpPr/>
          <p:nvPr/>
        </p:nvSpPr>
        <p:spPr bwMode="auto">
          <a:xfrm>
            <a:off x="2782899" y="5920158"/>
            <a:ext cx="2209800" cy="486538"/>
          </a:xfrm>
          <a:prstGeom prst="rect">
            <a:avLst/>
          </a:prstGeom>
          <a:solidFill>
            <a:schemeClr val="bg1">
              <a:lumMod val="9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34" name="TextBox 33">
            <a:extLst>
              <a:ext uri="{FF2B5EF4-FFF2-40B4-BE49-F238E27FC236}">
                <a16:creationId xmlns:a16="http://schemas.microsoft.com/office/drawing/2014/main" id="{109D215A-AF13-2401-E3FA-750C95D75199}"/>
              </a:ext>
            </a:extLst>
          </p:cNvPr>
          <p:cNvSpPr txBox="1"/>
          <p:nvPr/>
        </p:nvSpPr>
        <p:spPr>
          <a:xfrm>
            <a:off x="150724" y="4713467"/>
            <a:ext cx="2034540" cy="1043252"/>
          </a:xfrm>
          <a:prstGeom prst="rect">
            <a:avLst/>
          </a:prstGeom>
          <a:solidFill>
            <a:schemeClr val="bg1">
              <a:lumMod val="85000"/>
            </a:schemeClr>
          </a:solidFill>
          <a:ln w="19050">
            <a:solidFill>
              <a:schemeClr val="tx1"/>
            </a:solidFill>
          </a:ln>
          <a:effectLst/>
        </p:spPr>
        <p:txBody>
          <a:bodyPr wrap="none" lIns="0" tIns="0" rIns="0" bIns="0" rtlCol="0">
            <a:noAutofit/>
          </a:bodyPr>
          <a:lstStyle/>
          <a:p>
            <a:pPr algn="l" eaLnBrk="0" hangingPunct="0">
              <a:lnSpc>
                <a:spcPts val="1800"/>
              </a:lnSpc>
            </a:pPr>
            <a:r>
              <a:rPr lang="en-US" sz="1400" b="1" dirty="0">
                <a:ea typeface="+mn-ea"/>
                <a:cs typeface="+mn-cs"/>
              </a:rPr>
              <a:t> Input:</a:t>
            </a:r>
          </a:p>
          <a:p>
            <a:pPr algn="l" eaLnBrk="0" hangingPunct="0">
              <a:lnSpc>
                <a:spcPts val="1800"/>
              </a:lnSpc>
            </a:pPr>
            <a:r>
              <a:rPr lang="en-US" sz="1400" b="1" dirty="0">
                <a:ea typeface="+mn-ea"/>
                <a:cs typeface="+mn-cs"/>
              </a:rPr>
              <a:t>  </a:t>
            </a:r>
            <a:r>
              <a:rPr lang="en-US" sz="1000" b="1" dirty="0">
                <a:ea typeface="+mn-ea"/>
                <a:cs typeface="+mn-cs"/>
              </a:rPr>
              <a:t>- Terrain</a:t>
            </a:r>
          </a:p>
          <a:p>
            <a:pPr algn="l" eaLnBrk="0" hangingPunct="0">
              <a:lnSpc>
                <a:spcPts val="1800"/>
              </a:lnSpc>
            </a:pPr>
            <a:r>
              <a:rPr lang="en-US" sz="1000" b="1" dirty="0"/>
              <a:t>   - Manning’s Roughness</a:t>
            </a:r>
          </a:p>
          <a:p>
            <a:pPr algn="l" eaLnBrk="0" hangingPunct="0">
              <a:lnSpc>
                <a:spcPts val="1800"/>
              </a:lnSpc>
            </a:pPr>
            <a:r>
              <a:rPr lang="en-US" sz="1000" b="1" dirty="0"/>
              <a:t>   - Peak Intensity </a:t>
            </a:r>
          </a:p>
        </p:txBody>
      </p:sp>
      <p:pic>
        <p:nvPicPr>
          <p:cNvPr id="4106" name="Picture 10" descr="Curricula | UTakeIt">
            <a:extLst>
              <a:ext uri="{FF2B5EF4-FFF2-40B4-BE49-F238E27FC236}">
                <a16:creationId xmlns:a16="http://schemas.microsoft.com/office/drawing/2014/main" id="{4B9CF649-154F-52A3-D4D6-E779C7BDED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3269" y="5962872"/>
            <a:ext cx="1029147" cy="426741"/>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6" descr="Docker, logo, logos icon - Free download on Iconfinder">
            <a:extLst>
              <a:ext uri="{FF2B5EF4-FFF2-40B4-BE49-F238E27FC236}">
                <a16:creationId xmlns:a16="http://schemas.microsoft.com/office/drawing/2014/main" id="{D92CA10D-2317-8C8F-37ED-39D6A73C776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1127" b="13910"/>
          <a:stretch/>
        </p:blipFill>
        <p:spPr bwMode="auto">
          <a:xfrm>
            <a:off x="2884670" y="4911081"/>
            <a:ext cx="676275" cy="506959"/>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2" descr="Linux - Free logo icons">
            <a:extLst>
              <a:ext uri="{FF2B5EF4-FFF2-40B4-BE49-F238E27FC236}">
                <a16:creationId xmlns:a16="http://schemas.microsoft.com/office/drawing/2014/main" id="{E5CBA1A7-B725-B1DB-9171-C9A403FD90C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60945" y="4984819"/>
            <a:ext cx="520512" cy="520512"/>
          </a:xfrm>
          <a:prstGeom prst="rect">
            <a:avLst/>
          </a:prstGeom>
          <a:noFill/>
          <a:extLst>
            <a:ext uri="{909E8E84-426E-40DD-AFC4-6F175D3DCCD1}">
              <a14:hiddenFill xmlns:a14="http://schemas.microsoft.com/office/drawing/2010/main">
                <a:solidFill>
                  <a:srgbClr val="FFFFFF"/>
                </a:solidFill>
              </a14:hiddenFill>
            </a:ext>
          </a:extLst>
        </p:spPr>
      </p:pic>
      <p:cxnSp>
        <p:nvCxnSpPr>
          <p:cNvPr id="57" name="Straight Arrow Connector 56">
            <a:extLst>
              <a:ext uri="{FF2B5EF4-FFF2-40B4-BE49-F238E27FC236}">
                <a16:creationId xmlns:a16="http://schemas.microsoft.com/office/drawing/2014/main" id="{B0044258-F753-7E5D-8CF8-EB1BD1140381}"/>
              </a:ext>
            </a:extLst>
          </p:cNvPr>
          <p:cNvCxnSpPr>
            <a:cxnSpLocks/>
          </p:cNvCxnSpPr>
          <p:nvPr/>
        </p:nvCxnSpPr>
        <p:spPr bwMode="auto">
          <a:xfrm>
            <a:off x="2037695" y="5124503"/>
            <a:ext cx="687562" cy="13083"/>
          </a:xfrm>
          <a:prstGeom prst="straightConnector1">
            <a:avLst/>
          </a:prstGeom>
          <a:noFill/>
          <a:ln w="57150" cap="flat" cmpd="sng" algn="ctr">
            <a:solidFill>
              <a:schemeClr val="tx2"/>
            </a:solidFill>
            <a:prstDash val="solid"/>
            <a:round/>
            <a:headEnd type="none" w="med" len="med"/>
            <a:tailEnd type="arrow" w="med" len="med"/>
          </a:ln>
          <a:effectLst/>
        </p:spPr>
      </p:cxnSp>
      <p:sp>
        <p:nvSpPr>
          <p:cNvPr id="6" name="Title 1">
            <a:extLst>
              <a:ext uri="{FF2B5EF4-FFF2-40B4-BE49-F238E27FC236}">
                <a16:creationId xmlns:a16="http://schemas.microsoft.com/office/drawing/2014/main" id="{EF138FA4-B91F-34D9-1CFE-6DBB3797A330}"/>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LISFLOOD2FIM</a:t>
            </a:r>
            <a:endParaRPr lang="en-US" sz="2800" dirty="0"/>
          </a:p>
        </p:txBody>
      </p:sp>
      <p:pic>
        <p:nvPicPr>
          <p:cNvPr id="8" name="Picture 2" descr="ras2fim agency">
            <a:extLst>
              <a:ext uri="{FF2B5EF4-FFF2-40B4-BE49-F238E27FC236}">
                <a16:creationId xmlns:a16="http://schemas.microsoft.com/office/drawing/2014/main" id="{F0EC74E6-78E3-CFCD-02AE-60F72EC483F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BA363FD8-9FD5-7E48-27DC-089F616A7D80}"/>
              </a:ext>
            </a:extLst>
          </p:cNvPr>
          <p:cNvPicPr>
            <a:picLocks noChangeAspect="1"/>
          </p:cNvPicPr>
          <p:nvPr/>
        </p:nvPicPr>
        <p:blipFill>
          <a:blip r:embed="rId8"/>
          <a:stretch>
            <a:fillRect/>
          </a:stretch>
        </p:blipFill>
        <p:spPr>
          <a:xfrm>
            <a:off x="382666" y="3064401"/>
            <a:ext cx="1463911" cy="467638"/>
          </a:xfrm>
          <a:prstGeom prst="rect">
            <a:avLst/>
          </a:prstGeom>
        </p:spPr>
      </p:pic>
      <p:pic>
        <p:nvPicPr>
          <p:cNvPr id="16" name="Picture 15" descr="CIROH - Cooperative Institute for Research to Operations in ...">
            <a:extLst>
              <a:ext uri="{FF2B5EF4-FFF2-40B4-BE49-F238E27FC236}">
                <a16:creationId xmlns:a16="http://schemas.microsoft.com/office/drawing/2014/main" id="{EDEB20F5-7872-D308-F40E-F7FFCC26B27D}"/>
              </a:ext>
            </a:extLst>
          </p:cNvPr>
          <p:cNvPicPr>
            <a:picLocks noChangeAspect="1"/>
          </p:cNvPicPr>
          <p:nvPr/>
        </p:nvPicPr>
        <p:blipFill>
          <a:blip r:embed="rId9"/>
          <a:stretch>
            <a:fillRect/>
          </a:stretch>
        </p:blipFill>
        <p:spPr>
          <a:xfrm>
            <a:off x="683256" y="3629025"/>
            <a:ext cx="857250" cy="857250"/>
          </a:xfrm>
          <a:prstGeom prst="rect">
            <a:avLst/>
          </a:prstGeom>
        </p:spPr>
      </p:pic>
      <p:grpSp>
        <p:nvGrpSpPr>
          <p:cNvPr id="40" name="Group 39">
            <a:extLst>
              <a:ext uri="{FF2B5EF4-FFF2-40B4-BE49-F238E27FC236}">
                <a16:creationId xmlns:a16="http://schemas.microsoft.com/office/drawing/2014/main" id="{5AA6B7A7-DFC7-999B-6576-D42371CC4FD0}"/>
              </a:ext>
            </a:extLst>
          </p:cNvPr>
          <p:cNvGrpSpPr/>
          <p:nvPr/>
        </p:nvGrpSpPr>
        <p:grpSpPr>
          <a:xfrm>
            <a:off x="2782898" y="4230049"/>
            <a:ext cx="2209800" cy="1567530"/>
            <a:chOff x="2415540" y="2767349"/>
            <a:chExt cx="2209800" cy="1634821"/>
          </a:xfrm>
        </p:grpSpPr>
        <p:sp>
          <p:nvSpPr>
            <p:cNvPr id="36" name="Rectangle 35">
              <a:extLst>
                <a:ext uri="{FF2B5EF4-FFF2-40B4-BE49-F238E27FC236}">
                  <a16:creationId xmlns:a16="http://schemas.microsoft.com/office/drawing/2014/main" id="{A2AF39AC-A248-B6DB-46B1-194291F56F22}"/>
                </a:ext>
              </a:extLst>
            </p:cNvPr>
            <p:cNvSpPr/>
            <p:nvPr/>
          </p:nvSpPr>
          <p:spPr bwMode="auto">
            <a:xfrm>
              <a:off x="2415540" y="2767349"/>
              <a:ext cx="2209800" cy="1634821"/>
            </a:xfrm>
            <a:prstGeom prst="rect">
              <a:avLst/>
            </a:prstGeom>
            <a:solidFill>
              <a:schemeClr val="bg1">
                <a:lumMod val="9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29" name="TextBox 28">
              <a:extLst>
                <a:ext uri="{FF2B5EF4-FFF2-40B4-BE49-F238E27FC236}">
                  <a16:creationId xmlns:a16="http://schemas.microsoft.com/office/drawing/2014/main" id="{BC1D2CCA-6FD6-C46C-3891-9EAAABE93145}"/>
                </a:ext>
              </a:extLst>
            </p:cNvPr>
            <p:cNvSpPr txBox="1"/>
            <p:nvPr/>
          </p:nvSpPr>
          <p:spPr>
            <a:xfrm>
              <a:off x="2587942" y="2911158"/>
              <a:ext cx="1866900" cy="517842"/>
            </a:xfrm>
            <a:prstGeom prst="rect">
              <a:avLst/>
            </a:prstGeom>
            <a:solidFill>
              <a:schemeClr val="bg1">
                <a:lumMod val="85000"/>
              </a:schemeClr>
            </a:solidFill>
            <a:ln w="28575">
              <a:solidFill>
                <a:schemeClr val="tx1"/>
              </a:solidFill>
            </a:ln>
            <a:effectLst/>
          </p:spPr>
          <p:txBody>
            <a:bodyPr wrap="none" lIns="0" tIns="0" rIns="0" bIns="0" rtlCol="0">
              <a:noAutofit/>
            </a:bodyPr>
            <a:lstStyle/>
            <a:p>
              <a:pPr algn="ctr" eaLnBrk="0" hangingPunct="0">
                <a:lnSpc>
                  <a:spcPct val="150000"/>
                </a:lnSpc>
              </a:pPr>
              <a:r>
                <a:rPr lang="en-US" sz="2000" b="1" dirty="0">
                  <a:solidFill>
                    <a:srgbClr val="00B050"/>
                  </a:solidFill>
                  <a:ea typeface="+mn-ea"/>
                  <a:cs typeface="+mn-cs"/>
                </a:rPr>
                <a:t>Full Process</a:t>
              </a:r>
            </a:p>
          </p:txBody>
        </p:sp>
        <p:sp>
          <p:nvSpPr>
            <p:cNvPr id="32" name="TextBox 31">
              <a:extLst>
                <a:ext uri="{FF2B5EF4-FFF2-40B4-BE49-F238E27FC236}">
                  <a16:creationId xmlns:a16="http://schemas.microsoft.com/office/drawing/2014/main" id="{EEDE7014-7CF5-3B88-CBC4-8C415E6603B0}"/>
                </a:ext>
              </a:extLst>
            </p:cNvPr>
            <p:cNvSpPr txBox="1"/>
            <p:nvPr/>
          </p:nvSpPr>
          <p:spPr>
            <a:xfrm>
              <a:off x="2634967" y="4105321"/>
              <a:ext cx="1661160" cy="266701"/>
            </a:xfrm>
            <a:prstGeom prst="rect">
              <a:avLst/>
            </a:prstGeom>
            <a:noFill/>
            <a:effectLst/>
          </p:spPr>
          <p:txBody>
            <a:bodyPr wrap="none" lIns="0" tIns="0" rIns="0" bIns="0" rtlCol="0">
              <a:noAutofit/>
            </a:bodyPr>
            <a:lstStyle/>
            <a:p>
              <a:pPr eaLnBrk="0" hangingPunct="0">
                <a:lnSpc>
                  <a:spcPts val="1800"/>
                </a:lnSpc>
              </a:pPr>
              <a:r>
                <a:rPr lang="sv-SE" sz="800" b="1" dirty="0"/>
                <a:t>civileng127/lisflood2fim</a:t>
              </a:r>
              <a:endParaRPr lang="en-US" sz="800" b="1" dirty="0">
                <a:ea typeface="+mn-ea"/>
                <a:cs typeface="+mn-cs"/>
              </a:endParaRPr>
            </a:p>
          </p:txBody>
        </p:sp>
      </p:grpSp>
      <p:pic>
        <p:nvPicPr>
          <p:cNvPr id="9" name="Picture 6" descr="Docker, logo, logos icon - Free download on Iconfinder">
            <a:extLst>
              <a:ext uri="{FF2B5EF4-FFF2-40B4-BE49-F238E27FC236}">
                <a16:creationId xmlns:a16="http://schemas.microsoft.com/office/drawing/2014/main" id="{3ECD23EE-4209-FE2C-2946-782C61AFF1C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1127" b="13910"/>
          <a:stretch/>
        </p:blipFill>
        <p:spPr bwMode="auto">
          <a:xfrm>
            <a:off x="2899570" y="4898470"/>
            <a:ext cx="676275" cy="50695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Linux - Free logo icons">
            <a:extLst>
              <a:ext uri="{FF2B5EF4-FFF2-40B4-BE49-F238E27FC236}">
                <a16:creationId xmlns:a16="http://schemas.microsoft.com/office/drawing/2014/main" id="{CF9A83F3-161A-EFD0-8EB1-68C8298E01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75845" y="4972208"/>
            <a:ext cx="520512" cy="520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576150"/>
      </p:ext>
    </p:extLst>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D68CA-9FC0-512D-40FC-1C0AD1B091D4}"/>
            </a:ext>
          </a:extLst>
        </p:cNvPr>
        <p:cNvGrpSpPr/>
        <p:nvPr/>
      </p:nvGrpSpPr>
      <p:grpSpPr>
        <a:xfrm>
          <a:off x="0" y="0"/>
          <a:ext cx="0" cy="0"/>
          <a:chOff x="0" y="0"/>
          <a:chExt cx="0" cy="0"/>
        </a:xfrm>
      </p:grpSpPr>
      <p:pic>
        <p:nvPicPr>
          <p:cNvPr id="7" name="Picture 2">
            <a:extLst>
              <a:ext uri="{FF2B5EF4-FFF2-40B4-BE49-F238E27FC236}">
                <a16:creationId xmlns:a16="http://schemas.microsoft.com/office/drawing/2014/main" id="{4C26F427-571F-136D-C8FC-2E2A36DAEF5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2666" y="1683276"/>
            <a:ext cx="1284209" cy="1284209"/>
          </a:xfrm>
          <a:prstGeom prst="rect">
            <a:avLst/>
          </a:prstGeom>
          <a:noFill/>
          <a:extLst>
            <a:ext uri="{909E8E84-426E-40DD-AFC4-6F175D3DCCD1}">
              <a14:hiddenFill xmlns:a14="http://schemas.microsoft.com/office/drawing/2010/main">
                <a:solidFill>
                  <a:srgbClr val="FFFFFF"/>
                </a:solidFill>
              </a14:hiddenFill>
            </a:ext>
          </a:extLst>
        </p:spPr>
      </p:pic>
      <p:sp>
        <p:nvSpPr>
          <p:cNvPr id="17" name="Title 1">
            <a:extLst>
              <a:ext uri="{FF2B5EF4-FFF2-40B4-BE49-F238E27FC236}">
                <a16:creationId xmlns:a16="http://schemas.microsoft.com/office/drawing/2014/main" id="{834CAFFC-A9F6-ECFB-9DE4-411E2E474C71}"/>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LISFLOOD2FIM</a:t>
            </a:r>
            <a:endParaRPr lang="en-US" sz="2800" dirty="0"/>
          </a:p>
        </p:txBody>
      </p:sp>
      <p:sp>
        <p:nvSpPr>
          <p:cNvPr id="2" name="TextBox 1">
            <a:extLst>
              <a:ext uri="{FF2B5EF4-FFF2-40B4-BE49-F238E27FC236}">
                <a16:creationId xmlns:a16="http://schemas.microsoft.com/office/drawing/2014/main" id="{56F8FFC5-5B17-0426-662F-84FD94A7D52B}"/>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2" descr="ras2fim agency">
            <a:extLst>
              <a:ext uri="{FF2B5EF4-FFF2-40B4-BE49-F238E27FC236}">
                <a16:creationId xmlns:a16="http://schemas.microsoft.com/office/drawing/2014/main" id="{34F5DE72-D2BB-E23F-9483-29D2BAADB4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792480"/>
            <a:ext cx="3007358" cy="70485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0AB37098-1D37-A3BB-94F0-A82DD15EE053}"/>
              </a:ext>
            </a:extLst>
          </p:cNvPr>
          <p:cNvPicPr>
            <a:picLocks noChangeAspect="1"/>
          </p:cNvPicPr>
          <p:nvPr/>
        </p:nvPicPr>
        <p:blipFill>
          <a:blip r:embed="rId4"/>
          <a:stretch>
            <a:fillRect/>
          </a:stretch>
        </p:blipFill>
        <p:spPr>
          <a:xfrm>
            <a:off x="382666" y="3064401"/>
            <a:ext cx="1463911" cy="467638"/>
          </a:xfrm>
          <a:prstGeom prst="rect">
            <a:avLst/>
          </a:prstGeom>
        </p:spPr>
      </p:pic>
      <p:pic>
        <p:nvPicPr>
          <p:cNvPr id="6" name="Picture 5" descr="CIROH - Cooperative Institute for Research to Operations in ...">
            <a:extLst>
              <a:ext uri="{FF2B5EF4-FFF2-40B4-BE49-F238E27FC236}">
                <a16:creationId xmlns:a16="http://schemas.microsoft.com/office/drawing/2014/main" id="{D288DB84-AF0B-019A-BA1E-5701B4C61CCF}"/>
              </a:ext>
            </a:extLst>
          </p:cNvPr>
          <p:cNvPicPr>
            <a:picLocks noChangeAspect="1"/>
          </p:cNvPicPr>
          <p:nvPr/>
        </p:nvPicPr>
        <p:blipFill>
          <a:blip r:embed="rId5"/>
          <a:stretch>
            <a:fillRect/>
          </a:stretch>
        </p:blipFill>
        <p:spPr>
          <a:xfrm>
            <a:off x="683256" y="3629025"/>
            <a:ext cx="857250" cy="857250"/>
          </a:xfrm>
          <a:prstGeom prst="rect">
            <a:avLst/>
          </a:prstGeom>
        </p:spPr>
      </p:pic>
      <p:pic>
        <p:nvPicPr>
          <p:cNvPr id="5" name="Picture 4">
            <a:extLst>
              <a:ext uri="{FF2B5EF4-FFF2-40B4-BE49-F238E27FC236}">
                <a16:creationId xmlns:a16="http://schemas.microsoft.com/office/drawing/2014/main" id="{7BB4A8A2-ED29-E068-D9FC-9D6048204A4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37456" y="1683276"/>
            <a:ext cx="9044944" cy="5087781"/>
          </a:xfrm>
          <a:prstGeom prst="rect">
            <a:avLst/>
          </a:prstGeom>
        </p:spPr>
      </p:pic>
    </p:spTree>
    <p:extLst>
      <p:ext uri="{BB962C8B-B14F-4D97-AF65-F5344CB8AC3E}">
        <p14:creationId xmlns:p14="http://schemas.microsoft.com/office/powerpoint/2010/main" val="792966858"/>
      </p:ext>
    </p:ext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45E144-6D60-8C17-9E77-5A3BC9358221}"/>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1A6A3C3A-8E67-6BEB-C554-3D27D6D36139}"/>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Conveyance vs. Contributing</a:t>
            </a:r>
            <a:endParaRPr lang="en-US" sz="2800" dirty="0"/>
          </a:p>
        </p:txBody>
      </p:sp>
      <p:sp>
        <p:nvSpPr>
          <p:cNvPr id="2" name="TextBox 1">
            <a:extLst>
              <a:ext uri="{FF2B5EF4-FFF2-40B4-BE49-F238E27FC236}">
                <a16:creationId xmlns:a16="http://schemas.microsoft.com/office/drawing/2014/main" id="{B79473BA-E10C-2797-EE9B-C086A3FB54A4}"/>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10" name="Picture 9" descr="A diagram of a river&#10;&#10;AI-generated content may be incorrect.">
            <a:extLst>
              <a:ext uri="{FF2B5EF4-FFF2-40B4-BE49-F238E27FC236}">
                <a16:creationId xmlns:a16="http://schemas.microsoft.com/office/drawing/2014/main" id="{2A1F24E2-CD62-B5C8-9F8B-E483FC881D2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0500" y="822510"/>
            <a:ext cx="5489275" cy="2801760"/>
          </a:xfrm>
          <a:prstGeom prst="rect">
            <a:avLst/>
          </a:prstGeom>
          <a:noFill/>
          <a:ln>
            <a:noFill/>
          </a:ln>
        </p:spPr>
      </p:pic>
      <p:pic>
        <p:nvPicPr>
          <p:cNvPr id="12" name="Picture 11" descr="A diagram of a network connection&#10;&#10;AI-generated content may be incorrect.">
            <a:extLst>
              <a:ext uri="{FF2B5EF4-FFF2-40B4-BE49-F238E27FC236}">
                <a16:creationId xmlns:a16="http://schemas.microsoft.com/office/drawing/2014/main" id="{0DF837BE-40E7-BE12-1E54-7A349A184DE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0501" y="3727450"/>
            <a:ext cx="5489275" cy="2810031"/>
          </a:xfrm>
          <a:prstGeom prst="rect">
            <a:avLst/>
          </a:prstGeom>
          <a:noFill/>
          <a:ln>
            <a:noFill/>
          </a:ln>
        </p:spPr>
      </p:pic>
      <p:pic>
        <p:nvPicPr>
          <p:cNvPr id="14" name="Picture 13">
            <a:extLst>
              <a:ext uri="{FF2B5EF4-FFF2-40B4-BE49-F238E27FC236}">
                <a16:creationId xmlns:a16="http://schemas.microsoft.com/office/drawing/2014/main" id="{5A61F543-1E38-0282-E4E1-1570628033C2}"/>
              </a:ext>
            </a:extLst>
          </p:cNvPr>
          <p:cNvPicPr>
            <a:picLocks noChangeAspect="1"/>
          </p:cNvPicPr>
          <p:nvPr/>
        </p:nvPicPr>
        <p:blipFill>
          <a:blip r:embed="rId4"/>
          <a:stretch>
            <a:fillRect/>
          </a:stretch>
        </p:blipFill>
        <p:spPr>
          <a:xfrm>
            <a:off x="6370146" y="3727450"/>
            <a:ext cx="5484688" cy="2810031"/>
          </a:xfrm>
          <a:prstGeom prst="rect">
            <a:avLst/>
          </a:prstGeom>
          <a:ln w="3175">
            <a:solidFill>
              <a:schemeClr val="tx1"/>
            </a:solidFill>
          </a:ln>
        </p:spPr>
      </p:pic>
      <p:pic>
        <p:nvPicPr>
          <p:cNvPr id="15" name="Picture 14" descr="Choosing a Fire Hose | Single Jacket, Double Jacket, or Rubber">
            <a:extLst>
              <a:ext uri="{FF2B5EF4-FFF2-40B4-BE49-F238E27FC236}">
                <a16:creationId xmlns:a16="http://schemas.microsoft.com/office/drawing/2014/main" id="{490B9F10-A63C-1987-301A-7A5EA089A5A7}"/>
              </a:ext>
            </a:extLst>
          </p:cNvPr>
          <p:cNvPicPr>
            <a:picLocks noChangeAspect="1"/>
          </p:cNvPicPr>
          <p:nvPr/>
        </p:nvPicPr>
        <p:blipFill>
          <a:blip r:embed="rId5"/>
          <a:stretch>
            <a:fillRect/>
          </a:stretch>
        </p:blipFill>
        <p:spPr>
          <a:xfrm>
            <a:off x="4940417" y="2673350"/>
            <a:ext cx="1282583" cy="887443"/>
          </a:xfrm>
          <a:prstGeom prst="rect">
            <a:avLst/>
          </a:prstGeom>
        </p:spPr>
      </p:pic>
      <p:pic>
        <p:nvPicPr>
          <p:cNvPr id="16" name="Picture 15" descr="Star Trek's Transporter Technology, Explained">
            <a:extLst>
              <a:ext uri="{FF2B5EF4-FFF2-40B4-BE49-F238E27FC236}">
                <a16:creationId xmlns:a16="http://schemas.microsoft.com/office/drawing/2014/main" id="{9B2471AE-1420-A2D8-7BD2-2A40ED1D6C5F}"/>
              </a:ext>
            </a:extLst>
          </p:cNvPr>
          <p:cNvPicPr>
            <a:picLocks noChangeAspect="1"/>
          </p:cNvPicPr>
          <p:nvPr/>
        </p:nvPicPr>
        <p:blipFill>
          <a:blip r:embed="rId6"/>
          <a:srcRect l="19477" r="17646"/>
          <a:stretch>
            <a:fillRect/>
          </a:stretch>
        </p:blipFill>
        <p:spPr>
          <a:xfrm>
            <a:off x="4916620" y="5411633"/>
            <a:ext cx="1306380" cy="1038857"/>
          </a:xfrm>
          <a:prstGeom prst="rect">
            <a:avLst/>
          </a:prstGeom>
        </p:spPr>
      </p:pic>
    </p:spTree>
    <p:extLst>
      <p:ext uri="{BB962C8B-B14F-4D97-AF65-F5344CB8AC3E}">
        <p14:creationId xmlns:p14="http://schemas.microsoft.com/office/powerpoint/2010/main" val="393848651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DC846-65C2-97EE-A4B6-8B97384F7F3D}"/>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6378161F-5761-EE58-9BB3-E7D12898F41D}"/>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Conveyance vs. Contributing</a:t>
            </a:r>
            <a:endParaRPr lang="en-US" sz="2800" dirty="0"/>
          </a:p>
        </p:txBody>
      </p:sp>
      <p:sp>
        <p:nvSpPr>
          <p:cNvPr id="2" name="TextBox 1">
            <a:extLst>
              <a:ext uri="{FF2B5EF4-FFF2-40B4-BE49-F238E27FC236}">
                <a16:creationId xmlns:a16="http://schemas.microsoft.com/office/drawing/2014/main" id="{CF5CF84E-0CF5-4C1D-3D82-8C646DDB4D57}"/>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3">
            <a:extLst>
              <a:ext uri="{FF2B5EF4-FFF2-40B4-BE49-F238E27FC236}">
                <a16:creationId xmlns:a16="http://schemas.microsoft.com/office/drawing/2014/main" id="{7CCA7291-AF02-4886-8771-F8892B49133F}"/>
              </a:ext>
            </a:extLst>
          </p:cNvPr>
          <p:cNvPicPr>
            <a:picLocks noChangeAspect="1"/>
          </p:cNvPicPr>
          <p:nvPr/>
        </p:nvPicPr>
        <p:blipFill>
          <a:blip r:embed="rId2">
            <a:alphaModFix/>
          </a:blip>
          <a:stretch>
            <a:fillRect/>
          </a:stretch>
        </p:blipFill>
        <p:spPr>
          <a:xfrm>
            <a:off x="1307304" y="1320800"/>
            <a:ext cx="9392445" cy="5080931"/>
          </a:xfrm>
          <a:prstGeom prst="rect">
            <a:avLst/>
          </a:prstGeom>
          <a:ln w="28575">
            <a:solidFill>
              <a:schemeClr val="tx1"/>
            </a:solidFill>
          </a:ln>
        </p:spPr>
      </p:pic>
      <p:sp>
        <p:nvSpPr>
          <p:cNvPr id="6" name="TextBox 5">
            <a:extLst>
              <a:ext uri="{FF2B5EF4-FFF2-40B4-BE49-F238E27FC236}">
                <a16:creationId xmlns:a16="http://schemas.microsoft.com/office/drawing/2014/main" id="{D86CC024-0AF9-B201-51EC-61ABF045BE60}"/>
              </a:ext>
            </a:extLst>
          </p:cNvPr>
          <p:cNvSpPr txBox="1"/>
          <p:nvPr/>
        </p:nvSpPr>
        <p:spPr>
          <a:xfrm>
            <a:off x="7860505" y="1485226"/>
            <a:ext cx="2682915" cy="369332"/>
          </a:xfrm>
          <a:prstGeom prst="rect">
            <a:avLst/>
          </a:prstGeom>
          <a:solidFill>
            <a:schemeClr val="bg1">
              <a:lumMod val="85000"/>
            </a:schemeClr>
          </a:solidFill>
          <a:ln w="57150">
            <a:noFill/>
          </a:ln>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70C0"/>
                </a:solidFill>
                <a:effectLst/>
                <a:uLnTx/>
                <a:uFillTx/>
                <a:latin typeface="Aptos" panose="02110004020202020204"/>
                <a:ea typeface="+mn-ea"/>
                <a:cs typeface="+mn-cs"/>
              </a:rPr>
              <a:t>Conveyance – like NWM</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92003202"/>
      </p:ext>
    </p:extLst>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4120C7-8E2A-54D4-D040-E88FFD630744}"/>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455338AE-8718-215E-2AC4-47ADD9DC1917}"/>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Conveyance vs. Contributing</a:t>
            </a:r>
            <a:endParaRPr lang="en-US" sz="2800" dirty="0"/>
          </a:p>
        </p:txBody>
      </p:sp>
      <p:sp>
        <p:nvSpPr>
          <p:cNvPr id="2" name="TextBox 1">
            <a:extLst>
              <a:ext uri="{FF2B5EF4-FFF2-40B4-BE49-F238E27FC236}">
                <a16:creationId xmlns:a16="http://schemas.microsoft.com/office/drawing/2014/main" id="{CCB7F9E6-31C2-9BBF-A261-46BA6FAB0F20}"/>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5" name="Picture 4">
            <a:extLst>
              <a:ext uri="{FF2B5EF4-FFF2-40B4-BE49-F238E27FC236}">
                <a16:creationId xmlns:a16="http://schemas.microsoft.com/office/drawing/2014/main" id="{05677BE6-0ACD-5BD3-881F-3953A8F42FAF}"/>
              </a:ext>
            </a:extLst>
          </p:cNvPr>
          <p:cNvPicPr>
            <a:picLocks noChangeAspect="1"/>
          </p:cNvPicPr>
          <p:nvPr/>
        </p:nvPicPr>
        <p:blipFill>
          <a:blip r:embed="rId2"/>
          <a:stretch>
            <a:fillRect/>
          </a:stretch>
        </p:blipFill>
        <p:spPr>
          <a:xfrm>
            <a:off x="1805778" y="882650"/>
            <a:ext cx="8395496" cy="5578258"/>
          </a:xfrm>
          <a:prstGeom prst="rect">
            <a:avLst/>
          </a:prstGeom>
          <a:ln w="28575">
            <a:solidFill>
              <a:schemeClr val="tx1"/>
            </a:solidFill>
          </a:ln>
        </p:spPr>
      </p:pic>
      <p:sp>
        <p:nvSpPr>
          <p:cNvPr id="8" name="TextBox 7">
            <a:extLst>
              <a:ext uri="{FF2B5EF4-FFF2-40B4-BE49-F238E27FC236}">
                <a16:creationId xmlns:a16="http://schemas.microsoft.com/office/drawing/2014/main" id="{7E18429E-F220-8605-6977-0D0C24B10FA0}"/>
              </a:ext>
            </a:extLst>
          </p:cNvPr>
          <p:cNvSpPr txBox="1"/>
          <p:nvPr/>
        </p:nvSpPr>
        <p:spPr>
          <a:xfrm>
            <a:off x="5715000" y="977900"/>
            <a:ext cx="4373761" cy="369332"/>
          </a:xfrm>
          <a:prstGeom prst="rect">
            <a:avLst/>
          </a:prstGeom>
          <a:solidFill>
            <a:schemeClr val="bg1">
              <a:lumMod val="85000"/>
            </a:schemeClr>
          </a:solidFill>
          <a:ln w="57150">
            <a:noFill/>
          </a:ln>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70C0"/>
                </a:solidFill>
                <a:effectLst/>
                <a:uLnTx/>
                <a:uFillTx/>
                <a:latin typeface="Aptos" panose="02110004020202020204"/>
                <a:ea typeface="+mn-ea"/>
                <a:cs typeface="+mn-cs"/>
              </a:rPr>
              <a:t>Contributing – from excess precipitation</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64750631"/>
      </p:ext>
    </p:extLst>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BAF1F-317A-4F54-E2D0-4F29DFD495B8}"/>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B6E721D5-FA65-3D11-FD88-C3EE1C097E30}"/>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Conveyance vs. Contributing</a:t>
            </a:r>
            <a:endParaRPr lang="en-US" sz="2800" dirty="0"/>
          </a:p>
        </p:txBody>
      </p:sp>
      <p:sp>
        <p:nvSpPr>
          <p:cNvPr id="2" name="TextBox 1">
            <a:extLst>
              <a:ext uri="{FF2B5EF4-FFF2-40B4-BE49-F238E27FC236}">
                <a16:creationId xmlns:a16="http://schemas.microsoft.com/office/drawing/2014/main" id="{01B16A5C-5ABA-C924-44EE-B894A0A41E0B}"/>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4" name="Picture 3">
            <a:extLst>
              <a:ext uri="{FF2B5EF4-FFF2-40B4-BE49-F238E27FC236}">
                <a16:creationId xmlns:a16="http://schemas.microsoft.com/office/drawing/2014/main" id="{CB83CE6C-DEA5-C8FC-5829-48C6E2F916F0}"/>
              </a:ext>
            </a:extLst>
          </p:cNvPr>
          <p:cNvPicPr>
            <a:picLocks noChangeAspect="1"/>
          </p:cNvPicPr>
          <p:nvPr/>
        </p:nvPicPr>
        <p:blipFill>
          <a:blip r:embed="rId2"/>
          <a:stretch>
            <a:fillRect/>
          </a:stretch>
        </p:blipFill>
        <p:spPr>
          <a:xfrm>
            <a:off x="1805778" y="1162566"/>
            <a:ext cx="8405659" cy="5283200"/>
          </a:xfrm>
          <a:prstGeom prst="rect">
            <a:avLst/>
          </a:prstGeom>
          <a:ln w="28575">
            <a:solidFill>
              <a:schemeClr val="tx1"/>
            </a:solidFill>
          </a:ln>
        </p:spPr>
      </p:pic>
      <p:sp>
        <p:nvSpPr>
          <p:cNvPr id="7" name="TextBox 6">
            <a:extLst>
              <a:ext uri="{FF2B5EF4-FFF2-40B4-BE49-F238E27FC236}">
                <a16:creationId xmlns:a16="http://schemas.microsoft.com/office/drawing/2014/main" id="{1C262C6E-0B73-BB83-01D1-2296C1FEB28B}"/>
              </a:ext>
            </a:extLst>
          </p:cNvPr>
          <p:cNvSpPr txBox="1"/>
          <p:nvPr/>
        </p:nvSpPr>
        <p:spPr>
          <a:xfrm>
            <a:off x="7711451" y="1256267"/>
            <a:ext cx="2318263" cy="369332"/>
          </a:xfrm>
          <a:prstGeom prst="rect">
            <a:avLst/>
          </a:prstGeom>
          <a:solidFill>
            <a:schemeClr val="bg1">
              <a:lumMod val="85000"/>
            </a:schemeClr>
          </a:solidFill>
          <a:ln w="57150">
            <a:noFill/>
          </a:ln>
        </p:spPr>
        <p:txBody>
          <a:bodyPr wrap="non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srgbClr val="0070C0"/>
                </a:solidFill>
                <a:effectLst/>
                <a:uLnTx/>
                <a:uFillTx/>
                <a:latin typeface="Aptos" panose="02110004020202020204"/>
                <a:ea typeface="+mn-ea"/>
                <a:cs typeface="+mn-cs"/>
              </a:rPr>
              <a:t>Compound Flooding</a:t>
            </a:r>
            <a:endParaRPr kumimoji="0" lang="en-US" sz="1800" b="1" i="1"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52521609"/>
      </p:ext>
    </p:extLst>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DBBD84-E3EE-500B-499F-50C4EBB05E0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27CEC4E-651B-14E9-6F76-C5AC1D67C4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051" y="772717"/>
            <a:ext cx="10479616" cy="5894783"/>
          </a:xfrm>
          <a:prstGeom prst="rect">
            <a:avLst/>
          </a:prstGeom>
        </p:spPr>
      </p:pic>
      <p:sp>
        <p:nvSpPr>
          <p:cNvPr id="17" name="Title 1">
            <a:extLst>
              <a:ext uri="{FF2B5EF4-FFF2-40B4-BE49-F238E27FC236}">
                <a16:creationId xmlns:a16="http://schemas.microsoft.com/office/drawing/2014/main" id="{E8031D22-9E11-884E-0622-041212328929}"/>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Conveyance vs. Contributing</a:t>
            </a:r>
            <a:endParaRPr lang="en-US" sz="2800" dirty="0"/>
          </a:p>
        </p:txBody>
      </p:sp>
      <p:sp>
        <p:nvSpPr>
          <p:cNvPr id="2" name="TextBox 1">
            <a:extLst>
              <a:ext uri="{FF2B5EF4-FFF2-40B4-BE49-F238E27FC236}">
                <a16:creationId xmlns:a16="http://schemas.microsoft.com/office/drawing/2014/main" id="{3F2AB71C-88A8-24F8-A92B-2E578C73AA3B}"/>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spTree>
    <p:extLst>
      <p:ext uri="{BB962C8B-B14F-4D97-AF65-F5344CB8AC3E}">
        <p14:creationId xmlns:p14="http://schemas.microsoft.com/office/powerpoint/2010/main" val="4150301090"/>
      </p:ext>
    </p:extLst>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47811-3196-471F-357A-01662945B65D}"/>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717CE285-7588-6E5C-4E87-F29BD5A580F2}"/>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WATERWAY</a:t>
            </a:r>
            <a:endParaRPr lang="en-US" sz="2800" dirty="0"/>
          </a:p>
        </p:txBody>
      </p:sp>
      <p:sp>
        <p:nvSpPr>
          <p:cNvPr id="2" name="TextBox 1">
            <a:extLst>
              <a:ext uri="{FF2B5EF4-FFF2-40B4-BE49-F238E27FC236}">
                <a16:creationId xmlns:a16="http://schemas.microsoft.com/office/drawing/2014/main" id="{A8BE97E1-0416-2F6E-603F-A57DB66A60CE}"/>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8" name="Image 0" descr="Waterway Engineering">
            <a:extLst>
              <a:ext uri="{FF2B5EF4-FFF2-40B4-BE49-F238E27FC236}">
                <a16:creationId xmlns:a16="http://schemas.microsoft.com/office/drawing/2014/main" id="{B900DFA4-10CA-741B-B827-8455F219321C}"/>
              </a:ext>
            </a:extLst>
          </p:cNvPr>
          <p:cNvPicPr>
            <a:picLocks noChangeAspect="1"/>
          </p:cNvPicPr>
          <p:nvPr/>
        </p:nvPicPr>
        <p:blipFill>
          <a:blip r:embed="rId2"/>
          <a:srcRect t="-6824" b="-6824"/>
          <a:stretch/>
        </p:blipFill>
        <p:spPr>
          <a:xfrm>
            <a:off x="2434197" y="247968"/>
            <a:ext cx="2465914" cy="517842"/>
          </a:xfrm>
          <a:prstGeom prst="rect">
            <a:avLst/>
          </a:prstGeom>
          <a:solidFill>
            <a:schemeClr val="bg1"/>
          </a:solidFill>
          <a:ln w="19050">
            <a:solidFill>
              <a:schemeClr val="tx1"/>
            </a:solidFill>
          </a:ln>
        </p:spPr>
      </p:pic>
      <p:pic>
        <p:nvPicPr>
          <p:cNvPr id="10" name="Picture 9">
            <a:extLst>
              <a:ext uri="{FF2B5EF4-FFF2-40B4-BE49-F238E27FC236}">
                <a16:creationId xmlns:a16="http://schemas.microsoft.com/office/drawing/2014/main" id="{C8522FF5-901C-59A7-1CCF-DB02E09827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950" y="943768"/>
            <a:ext cx="10198100" cy="5736432"/>
          </a:xfrm>
          <a:prstGeom prst="rect">
            <a:avLst/>
          </a:prstGeom>
          <a:ln w="28575">
            <a:solidFill>
              <a:schemeClr val="tx1"/>
            </a:solidFill>
          </a:ln>
        </p:spPr>
      </p:pic>
    </p:spTree>
    <p:extLst>
      <p:ext uri="{BB962C8B-B14F-4D97-AF65-F5344CB8AC3E}">
        <p14:creationId xmlns:p14="http://schemas.microsoft.com/office/powerpoint/2010/main" val="2199074527"/>
      </p:ext>
    </p:extLst>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AC2E2-CFFC-5E36-024F-E2FCD34F5A91}"/>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7983F766-F41A-4BA8-9ADB-9D3A2FBCD10A}"/>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WATERWAY</a:t>
            </a:r>
            <a:endParaRPr lang="en-US" sz="2800" dirty="0"/>
          </a:p>
        </p:txBody>
      </p:sp>
      <p:sp>
        <p:nvSpPr>
          <p:cNvPr id="2" name="TextBox 1">
            <a:extLst>
              <a:ext uri="{FF2B5EF4-FFF2-40B4-BE49-F238E27FC236}">
                <a16:creationId xmlns:a16="http://schemas.microsoft.com/office/drawing/2014/main" id="{3432AFAB-A43A-CD91-202B-7EC12A6CD776}"/>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8" name="Image 0" descr="Waterway Engineering">
            <a:extLst>
              <a:ext uri="{FF2B5EF4-FFF2-40B4-BE49-F238E27FC236}">
                <a16:creationId xmlns:a16="http://schemas.microsoft.com/office/drawing/2014/main" id="{1591795E-DF9A-45D8-709A-1D07810A023A}"/>
              </a:ext>
            </a:extLst>
          </p:cNvPr>
          <p:cNvPicPr>
            <a:picLocks noChangeAspect="1"/>
          </p:cNvPicPr>
          <p:nvPr/>
        </p:nvPicPr>
        <p:blipFill>
          <a:blip r:embed="rId2"/>
          <a:srcRect t="-6824" b="-6824"/>
          <a:stretch/>
        </p:blipFill>
        <p:spPr>
          <a:xfrm>
            <a:off x="2434197" y="247968"/>
            <a:ext cx="2465914" cy="517842"/>
          </a:xfrm>
          <a:prstGeom prst="rect">
            <a:avLst/>
          </a:prstGeom>
          <a:solidFill>
            <a:schemeClr val="bg1"/>
          </a:solidFill>
          <a:ln w="19050">
            <a:solidFill>
              <a:schemeClr val="tx1"/>
            </a:solidFill>
          </a:ln>
        </p:spPr>
      </p:pic>
      <p:sp>
        <p:nvSpPr>
          <p:cNvPr id="3" name="Text 0">
            <a:extLst>
              <a:ext uri="{FF2B5EF4-FFF2-40B4-BE49-F238E27FC236}">
                <a16:creationId xmlns:a16="http://schemas.microsoft.com/office/drawing/2014/main" id="{B2EC50F1-BE95-18AA-AA98-46945E1EE54A}"/>
              </a:ext>
            </a:extLst>
          </p:cNvPr>
          <p:cNvSpPr/>
          <p:nvPr/>
        </p:nvSpPr>
        <p:spPr>
          <a:xfrm>
            <a:off x="787400" y="792480"/>
            <a:ext cx="10883392" cy="238720"/>
          </a:xfrm>
          <a:prstGeom prst="rect">
            <a:avLst/>
          </a:prstGeom>
          <a:noFill/>
          <a:ln/>
        </p:spPr>
        <p:txBody>
          <a:bodyPr wrap="square" lIns="0" tIns="0" rIns="0" bIns="0" rtlCol="0" anchor="t">
            <a:normAutofit/>
          </a:bodyPr>
          <a:lstStyle/>
          <a:p>
            <a:pPr marL="0" indent="0" algn="l">
              <a:lnSpc>
                <a:spcPts val="1680"/>
              </a:lnSpc>
              <a:buNone/>
            </a:pPr>
            <a:r>
              <a:rPr lang="en-US" sz="1200" b="1" kern="0" spc="100" dirty="0">
                <a:solidFill>
                  <a:srgbClr val="4294CE"/>
                </a:solidFill>
                <a:latin typeface="IBM Plex Sans" pitchFamily="34" charset="0"/>
                <a:ea typeface="IBM Plex Sans" pitchFamily="34" charset="-122"/>
                <a:cs typeface="IBM Plex Sans" pitchFamily="34" charset="-120"/>
              </a:rPr>
              <a:t>RAS2FIM-2D · THE PROCESS</a:t>
            </a:r>
            <a:endParaRPr lang="en-US" sz="1200" dirty="0"/>
          </a:p>
        </p:txBody>
      </p:sp>
      <p:sp>
        <p:nvSpPr>
          <p:cNvPr id="4" name="Text 1">
            <a:extLst>
              <a:ext uri="{FF2B5EF4-FFF2-40B4-BE49-F238E27FC236}">
                <a16:creationId xmlns:a16="http://schemas.microsoft.com/office/drawing/2014/main" id="{F78051AF-7FBC-FE41-DEDD-A506FF8751DE}"/>
              </a:ext>
            </a:extLst>
          </p:cNvPr>
          <p:cNvSpPr txBox="1">
            <a:spLocks/>
          </p:cNvSpPr>
          <p:nvPr/>
        </p:nvSpPr>
        <p:spPr>
          <a:xfrm>
            <a:off x="787400" y="1069300"/>
            <a:ext cx="10883392" cy="444500"/>
          </a:xfrm>
          <a:prstGeom prst="rect">
            <a:avLst/>
          </a:prstGeom>
          <a:noFill/>
          <a:ln/>
        </p:spPr>
        <p:txBody>
          <a:bodyPr wrap="square" lIns="0" tIns="0" rIns="0" bIns="0" rtlCol="0" anchor="t">
            <a:normAutofit/>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pPr>
              <a:lnSpc>
                <a:spcPts val="3300"/>
              </a:lnSpc>
            </a:pPr>
            <a:r>
              <a:rPr lang="en-US" sz="3000" dirty="0">
                <a:solidFill>
                  <a:srgbClr val="133785"/>
                </a:solidFill>
                <a:latin typeface="Source Serif 4" pitchFamily="18" charset="0"/>
                <a:ea typeface="Source Serif 4" pitchFamily="18" charset="-122"/>
                <a:cs typeface="Source Serif 4" pitchFamily="18" charset="-120"/>
              </a:rPr>
              <a:t>A 2D model for every reach, no hand steps</a:t>
            </a:r>
            <a:endParaRPr lang="en-US" sz="3000" dirty="0"/>
          </a:p>
        </p:txBody>
      </p:sp>
      <p:sp>
        <p:nvSpPr>
          <p:cNvPr id="5" name="Shape 2">
            <a:extLst>
              <a:ext uri="{FF2B5EF4-FFF2-40B4-BE49-F238E27FC236}">
                <a16:creationId xmlns:a16="http://schemas.microsoft.com/office/drawing/2014/main" id="{C8AD0D52-E21D-1260-6E56-375CC5AA5759}"/>
              </a:ext>
            </a:extLst>
          </p:cNvPr>
          <p:cNvSpPr/>
          <p:nvPr/>
        </p:nvSpPr>
        <p:spPr>
          <a:xfrm>
            <a:off x="790575" y="166937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6" name="Text 3">
            <a:extLst>
              <a:ext uri="{FF2B5EF4-FFF2-40B4-BE49-F238E27FC236}">
                <a16:creationId xmlns:a16="http://schemas.microsoft.com/office/drawing/2014/main" id="{469EF379-EA02-3BCF-2F3C-51B572DE774F}"/>
              </a:ext>
            </a:extLst>
          </p:cNvPr>
          <p:cNvSpPr/>
          <p:nvPr/>
        </p:nvSpPr>
        <p:spPr>
          <a:xfrm>
            <a:off x="933450" y="179131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1</a:t>
            </a:r>
            <a:endParaRPr lang="en-US" sz="1700" dirty="0"/>
          </a:p>
        </p:txBody>
      </p:sp>
      <p:sp>
        <p:nvSpPr>
          <p:cNvPr id="7" name="Text 4">
            <a:extLst>
              <a:ext uri="{FF2B5EF4-FFF2-40B4-BE49-F238E27FC236}">
                <a16:creationId xmlns:a16="http://schemas.microsoft.com/office/drawing/2014/main" id="{835C0FE3-E497-EBBA-FD6E-44D150AB5FEC}"/>
              </a:ext>
            </a:extLst>
          </p:cNvPr>
          <p:cNvSpPr/>
          <p:nvPr/>
        </p:nvSpPr>
        <p:spPr>
          <a:xfrm>
            <a:off x="1314450" y="173605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Flow path.</a:t>
            </a:r>
            <a:r>
              <a:rPr lang="en-US" sz="1250" dirty="0">
                <a:solidFill>
                  <a:srgbClr val="2E3F55"/>
                </a:solidFill>
                <a:latin typeface="IBM Plex Sans" pitchFamily="34" charset="0"/>
                <a:ea typeface="IBM Plex Sans" pitchFamily="34" charset="-122"/>
                <a:cs typeface="IBM Plex Sans" pitchFamily="34" charset="-120"/>
              </a:rPr>
              <a:t> Least-cost path on the lidar along the NextGen line, through road and dam fills, not over ridges</a:t>
            </a:r>
            <a:endParaRPr lang="en-US" sz="1250" dirty="0"/>
          </a:p>
        </p:txBody>
      </p:sp>
      <p:sp>
        <p:nvSpPr>
          <p:cNvPr id="9" name="Shape 5">
            <a:extLst>
              <a:ext uri="{FF2B5EF4-FFF2-40B4-BE49-F238E27FC236}">
                <a16:creationId xmlns:a16="http://schemas.microsoft.com/office/drawing/2014/main" id="{669C8C56-0C10-188F-B745-167153ECFC9E}"/>
              </a:ext>
            </a:extLst>
          </p:cNvPr>
          <p:cNvSpPr/>
          <p:nvPr/>
        </p:nvSpPr>
        <p:spPr>
          <a:xfrm>
            <a:off x="790575" y="229802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11" name="Text 6">
            <a:extLst>
              <a:ext uri="{FF2B5EF4-FFF2-40B4-BE49-F238E27FC236}">
                <a16:creationId xmlns:a16="http://schemas.microsoft.com/office/drawing/2014/main" id="{8402F1EB-B0FF-BCBA-442F-903D29B90807}"/>
              </a:ext>
            </a:extLst>
          </p:cNvPr>
          <p:cNvSpPr/>
          <p:nvPr/>
        </p:nvSpPr>
        <p:spPr>
          <a:xfrm>
            <a:off x="933450" y="241996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2</a:t>
            </a:r>
            <a:endParaRPr lang="en-US" sz="1700" dirty="0"/>
          </a:p>
        </p:txBody>
      </p:sp>
      <p:sp>
        <p:nvSpPr>
          <p:cNvPr id="12" name="Text 7">
            <a:extLst>
              <a:ext uri="{FF2B5EF4-FFF2-40B4-BE49-F238E27FC236}">
                <a16:creationId xmlns:a16="http://schemas.microsoft.com/office/drawing/2014/main" id="{E4A98AAC-3367-F07F-81D8-E139DF99AF91}"/>
              </a:ext>
            </a:extLst>
          </p:cNvPr>
          <p:cNvSpPr/>
          <p:nvPr/>
        </p:nvSpPr>
        <p:spPr>
          <a:xfrm>
            <a:off x="1314450" y="236470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Domain and mesh.</a:t>
            </a:r>
            <a:r>
              <a:rPr lang="en-US" sz="1250" dirty="0">
                <a:solidFill>
                  <a:srgbClr val="2E3F55"/>
                </a:solidFill>
                <a:latin typeface="IBM Plex Sans" pitchFamily="34" charset="0"/>
                <a:ea typeface="IBM Plex Sans" pitchFamily="34" charset="-122"/>
                <a:cs typeface="IBM Plex Sans" pitchFamily="34" charset="-120"/>
              </a:rPr>
              <a:t> BLE 0.2% + watershed buffer; quad corridor and bands written by script, meshed by the RAS 2025 CLI</a:t>
            </a:r>
            <a:endParaRPr lang="en-US" sz="1250" dirty="0"/>
          </a:p>
        </p:txBody>
      </p:sp>
      <p:sp>
        <p:nvSpPr>
          <p:cNvPr id="13" name="Shape 8">
            <a:extLst>
              <a:ext uri="{FF2B5EF4-FFF2-40B4-BE49-F238E27FC236}">
                <a16:creationId xmlns:a16="http://schemas.microsoft.com/office/drawing/2014/main" id="{5942D117-E3C2-53CD-3DD4-7B2EB2CBAEBF}"/>
              </a:ext>
            </a:extLst>
          </p:cNvPr>
          <p:cNvSpPr/>
          <p:nvPr/>
        </p:nvSpPr>
        <p:spPr>
          <a:xfrm>
            <a:off x="790575" y="292667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14" name="Text 9">
            <a:extLst>
              <a:ext uri="{FF2B5EF4-FFF2-40B4-BE49-F238E27FC236}">
                <a16:creationId xmlns:a16="http://schemas.microsoft.com/office/drawing/2014/main" id="{DAF16596-B18C-A9B2-9B02-57EE7C6D75BD}"/>
              </a:ext>
            </a:extLst>
          </p:cNvPr>
          <p:cNvSpPr/>
          <p:nvPr/>
        </p:nvSpPr>
        <p:spPr>
          <a:xfrm>
            <a:off x="933450" y="304861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3</a:t>
            </a:r>
            <a:endParaRPr lang="en-US" sz="1700" dirty="0"/>
          </a:p>
        </p:txBody>
      </p:sp>
      <p:sp>
        <p:nvSpPr>
          <p:cNvPr id="15" name="Text 10">
            <a:extLst>
              <a:ext uri="{FF2B5EF4-FFF2-40B4-BE49-F238E27FC236}">
                <a16:creationId xmlns:a16="http://schemas.microsoft.com/office/drawing/2014/main" id="{C9E81987-E159-FE9C-A0BF-7F3DE21F8A80}"/>
              </a:ext>
            </a:extLst>
          </p:cNvPr>
          <p:cNvSpPr/>
          <p:nvPr/>
        </p:nvSpPr>
        <p:spPr>
          <a:xfrm>
            <a:off x="1314450" y="299335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HEC-RAS 7 model.</a:t>
            </a:r>
            <a:r>
              <a:rPr lang="en-US" sz="1250" dirty="0">
                <a:solidFill>
                  <a:srgbClr val="2E3F55"/>
                </a:solidFill>
                <a:latin typeface="IBM Plex Sans" pitchFamily="34" charset="0"/>
                <a:ea typeface="IBM Plex Sans" pitchFamily="34" charset="-122"/>
                <a:cs typeface="IBM Plex Sans" pitchFamily="34" charset="-120"/>
              </a:rPr>
              <a:t> Mesh migrated, NLCD n, boundary lines, bridges and culverts as SA/2D connections</a:t>
            </a:r>
            <a:endParaRPr lang="en-US" sz="1250" dirty="0"/>
          </a:p>
        </p:txBody>
      </p:sp>
      <p:sp>
        <p:nvSpPr>
          <p:cNvPr id="16" name="Shape 11">
            <a:extLst>
              <a:ext uri="{FF2B5EF4-FFF2-40B4-BE49-F238E27FC236}">
                <a16:creationId xmlns:a16="http://schemas.microsoft.com/office/drawing/2014/main" id="{7349D0E8-6B27-7CFF-5859-DE2AD06EE10E}"/>
              </a:ext>
            </a:extLst>
          </p:cNvPr>
          <p:cNvSpPr/>
          <p:nvPr/>
        </p:nvSpPr>
        <p:spPr>
          <a:xfrm>
            <a:off x="790575" y="355532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18" name="Text 12">
            <a:extLst>
              <a:ext uri="{FF2B5EF4-FFF2-40B4-BE49-F238E27FC236}">
                <a16:creationId xmlns:a16="http://schemas.microsoft.com/office/drawing/2014/main" id="{034BD6EC-1551-B594-0221-A646B18FA1DF}"/>
              </a:ext>
            </a:extLst>
          </p:cNvPr>
          <p:cNvSpPr/>
          <p:nvPr/>
        </p:nvSpPr>
        <p:spPr>
          <a:xfrm>
            <a:off x="933450" y="367726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4</a:t>
            </a:r>
            <a:endParaRPr lang="en-US" sz="1700" dirty="0"/>
          </a:p>
        </p:txBody>
      </p:sp>
      <p:sp>
        <p:nvSpPr>
          <p:cNvPr id="19" name="Text 13">
            <a:extLst>
              <a:ext uri="{FF2B5EF4-FFF2-40B4-BE49-F238E27FC236}">
                <a16:creationId xmlns:a16="http://schemas.microsoft.com/office/drawing/2014/main" id="{F489EB79-A6B6-A74E-8778-1519A7D976D6}"/>
              </a:ext>
            </a:extLst>
          </p:cNvPr>
          <p:cNvSpPr/>
          <p:nvPr/>
        </p:nvSpPr>
        <p:spPr>
          <a:xfrm>
            <a:off x="1314450" y="362200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Probe, then sweep.</a:t>
            </a:r>
            <a:r>
              <a:rPr lang="en-US" sz="1250" dirty="0">
                <a:solidFill>
                  <a:srgbClr val="2E3F55"/>
                </a:solidFill>
                <a:latin typeface="IBM Plex Sans" pitchFamily="34" charset="0"/>
                <a:ea typeface="IBM Plex Sans" pitchFamily="34" charset="-122"/>
                <a:cs typeface="IBM Plex Sans" pitchFamily="34" charset="-120"/>
              </a:rPr>
              <a:t> Top flow first; water at the edge widens the domain and rebuilds; then up to 30 steady flows</a:t>
            </a:r>
            <a:endParaRPr lang="en-US" sz="1250" dirty="0"/>
          </a:p>
        </p:txBody>
      </p:sp>
      <p:sp>
        <p:nvSpPr>
          <p:cNvPr id="20" name="Shape 14">
            <a:extLst>
              <a:ext uri="{FF2B5EF4-FFF2-40B4-BE49-F238E27FC236}">
                <a16:creationId xmlns:a16="http://schemas.microsoft.com/office/drawing/2014/main" id="{79B1EFF1-3174-FE06-9079-CDAF41AE761B}"/>
              </a:ext>
            </a:extLst>
          </p:cNvPr>
          <p:cNvSpPr/>
          <p:nvPr/>
        </p:nvSpPr>
        <p:spPr>
          <a:xfrm>
            <a:off x="790575" y="418397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21" name="Text 15">
            <a:extLst>
              <a:ext uri="{FF2B5EF4-FFF2-40B4-BE49-F238E27FC236}">
                <a16:creationId xmlns:a16="http://schemas.microsoft.com/office/drawing/2014/main" id="{771828AD-3E78-C6A0-BFB5-5B6AE5F3E688}"/>
              </a:ext>
            </a:extLst>
          </p:cNvPr>
          <p:cNvSpPr/>
          <p:nvPr/>
        </p:nvSpPr>
        <p:spPr>
          <a:xfrm>
            <a:off x="933450" y="430591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5</a:t>
            </a:r>
            <a:endParaRPr lang="en-US" sz="1700" dirty="0"/>
          </a:p>
        </p:txBody>
      </p:sp>
      <p:sp>
        <p:nvSpPr>
          <p:cNvPr id="22" name="Text 16">
            <a:extLst>
              <a:ext uri="{FF2B5EF4-FFF2-40B4-BE49-F238E27FC236}">
                <a16:creationId xmlns:a16="http://schemas.microsoft.com/office/drawing/2014/main" id="{B711D315-DDB4-29EC-E6E6-B38894B8DD8D}"/>
              </a:ext>
            </a:extLst>
          </p:cNvPr>
          <p:cNvSpPr/>
          <p:nvPr/>
        </p:nvSpPr>
        <p:spPr>
          <a:xfrm>
            <a:off x="1314450" y="425065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Grade and fix.</a:t>
            </a:r>
            <a:r>
              <a:rPr lang="en-US" sz="1250" dirty="0">
                <a:solidFill>
                  <a:srgbClr val="2E3F55"/>
                </a:solidFill>
                <a:latin typeface="IBM Plex Sans" pitchFamily="34" charset="0"/>
                <a:ea typeface="IBM Plex Sans" pitchFamily="34" charset="-122"/>
                <a:cs typeface="IBM Plex Sans" pitchFamily="34" charset="-120"/>
              </a:rPr>
              <a:t> Each flow graded steady from outflow / inflow; unsteady flows rerun</a:t>
            </a:r>
            <a:endParaRPr lang="en-US" sz="1250" dirty="0"/>
          </a:p>
        </p:txBody>
      </p:sp>
      <p:sp>
        <p:nvSpPr>
          <p:cNvPr id="23" name="Shape 17">
            <a:extLst>
              <a:ext uri="{FF2B5EF4-FFF2-40B4-BE49-F238E27FC236}">
                <a16:creationId xmlns:a16="http://schemas.microsoft.com/office/drawing/2014/main" id="{C178C09B-6AD6-8614-E217-4F526BC85C3F}"/>
              </a:ext>
            </a:extLst>
          </p:cNvPr>
          <p:cNvSpPr/>
          <p:nvPr/>
        </p:nvSpPr>
        <p:spPr>
          <a:xfrm>
            <a:off x="790575" y="481262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24" name="Text 18">
            <a:extLst>
              <a:ext uri="{FF2B5EF4-FFF2-40B4-BE49-F238E27FC236}">
                <a16:creationId xmlns:a16="http://schemas.microsoft.com/office/drawing/2014/main" id="{E91742FB-CD42-6ED3-C724-387F5D3A6105}"/>
              </a:ext>
            </a:extLst>
          </p:cNvPr>
          <p:cNvSpPr/>
          <p:nvPr/>
        </p:nvSpPr>
        <p:spPr>
          <a:xfrm>
            <a:off x="933450" y="493456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6</a:t>
            </a:r>
            <a:endParaRPr lang="en-US" sz="1700" dirty="0"/>
          </a:p>
        </p:txBody>
      </p:sp>
      <p:sp>
        <p:nvSpPr>
          <p:cNvPr id="25" name="Text 19">
            <a:extLst>
              <a:ext uri="{FF2B5EF4-FFF2-40B4-BE49-F238E27FC236}">
                <a16:creationId xmlns:a16="http://schemas.microsoft.com/office/drawing/2014/main" id="{8728C054-A216-3C37-EFBA-4E8E0CDC69D9}"/>
              </a:ext>
            </a:extLst>
          </p:cNvPr>
          <p:cNvSpPr/>
          <p:nvPr/>
        </p:nvSpPr>
        <p:spPr>
          <a:xfrm>
            <a:off x="1314450" y="487930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Library and publish.</a:t>
            </a:r>
            <a:r>
              <a:rPr lang="en-US" sz="1250" dirty="0">
                <a:solidFill>
                  <a:srgbClr val="2E3F55"/>
                </a:solidFill>
                <a:latin typeface="IBM Plex Sans" pitchFamily="34" charset="0"/>
                <a:ea typeface="IBM Plex Sans" pitchFamily="34" charset="-122"/>
                <a:cs typeface="IBM Plex Sans" pitchFamily="34" charset="-120"/>
              </a:rPr>
              <a:t> Depth, velocity, ratings to S3; engine tiles and website every hour</a:t>
            </a:r>
            <a:endParaRPr lang="en-US" sz="1250" dirty="0"/>
          </a:p>
        </p:txBody>
      </p:sp>
      <p:sp>
        <p:nvSpPr>
          <p:cNvPr id="26" name="Shape 20">
            <a:extLst>
              <a:ext uri="{FF2B5EF4-FFF2-40B4-BE49-F238E27FC236}">
                <a16:creationId xmlns:a16="http://schemas.microsoft.com/office/drawing/2014/main" id="{60D993DE-EA4B-1506-8F42-F47CAE8D4E2B}"/>
              </a:ext>
            </a:extLst>
          </p:cNvPr>
          <p:cNvSpPr/>
          <p:nvPr/>
        </p:nvSpPr>
        <p:spPr>
          <a:xfrm>
            <a:off x="6527800" y="1666201"/>
            <a:ext cx="4826000" cy="2757140"/>
          </a:xfrm>
          <a:prstGeom prst="roundRect">
            <a:avLst>
              <a:gd name="adj" fmla="val 2405"/>
            </a:avLst>
          </a:prstGeom>
          <a:solidFill>
            <a:srgbClr val="0E2246"/>
          </a:solidFill>
          <a:ln/>
        </p:spPr>
        <p:txBody>
          <a:bodyPr/>
          <a:lstStyle/>
          <a:p>
            <a:endParaRPr lang="en-US"/>
          </a:p>
        </p:txBody>
      </p:sp>
      <p:sp>
        <p:nvSpPr>
          <p:cNvPr id="27" name="Text 21">
            <a:extLst>
              <a:ext uri="{FF2B5EF4-FFF2-40B4-BE49-F238E27FC236}">
                <a16:creationId xmlns:a16="http://schemas.microsoft.com/office/drawing/2014/main" id="{061021A6-5996-76E3-237E-E244BAC75747}"/>
              </a:ext>
            </a:extLst>
          </p:cNvPr>
          <p:cNvSpPr/>
          <p:nvPr/>
        </p:nvSpPr>
        <p:spPr>
          <a:xfrm>
            <a:off x="6769100" y="1882100"/>
            <a:ext cx="4473702" cy="238720"/>
          </a:xfrm>
          <a:prstGeom prst="rect">
            <a:avLst/>
          </a:prstGeom>
          <a:noFill/>
          <a:ln/>
        </p:spPr>
        <p:txBody>
          <a:bodyPr wrap="square" lIns="0" tIns="0" rIns="0" bIns="0" rtlCol="0" anchor="t">
            <a:normAutofit/>
          </a:bodyPr>
          <a:lstStyle/>
          <a:p>
            <a:pPr marL="0" indent="0" algn="l">
              <a:lnSpc>
                <a:spcPts val="1680"/>
              </a:lnSpc>
              <a:buNone/>
            </a:pPr>
            <a:r>
              <a:rPr lang="en-US" sz="1200" b="1" kern="0" spc="100" dirty="0">
                <a:solidFill>
                  <a:srgbClr val="9CC9EA"/>
                </a:solidFill>
                <a:latin typeface="IBM Plex Sans" pitchFamily="34" charset="0"/>
                <a:ea typeface="IBM Plex Sans" pitchFamily="34" charset="-122"/>
                <a:cs typeface="IBM Plex Sans" pitchFamily="34" charset="-120"/>
              </a:rPr>
              <a:t>UNATTENDED ON AWS EC2</a:t>
            </a:r>
            <a:endParaRPr lang="en-US" sz="1200" dirty="0"/>
          </a:p>
        </p:txBody>
      </p:sp>
      <p:sp>
        <p:nvSpPr>
          <p:cNvPr id="28" name="Text 22">
            <a:extLst>
              <a:ext uri="{FF2B5EF4-FFF2-40B4-BE49-F238E27FC236}">
                <a16:creationId xmlns:a16="http://schemas.microsoft.com/office/drawing/2014/main" id="{A15D31F6-A1EA-C9E7-165E-DC6D190C150C}"/>
              </a:ext>
            </a:extLst>
          </p:cNvPr>
          <p:cNvSpPr/>
          <p:nvPr/>
        </p:nvSpPr>
        <p:spPr>
          <a:xfrm>
            <a:off x="6769100" y="219702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One .bat on a PC</a:t>
            </a:r>
            <a:r>
              <a:rPr lang="en-US" sz="1250" dirty="0">
                <a:solidFill>
                  <a:srgbClr val="F6F7F9"/>
                </a:solidFill>
                <a:latin typeface="IBM Plex Sans" pitchFamily="34" charset="0"/>
                <a:ea typeface="IBM Plex Sans" pitchFamily="34" charset="-122"/>
                <a:cs typeface="IBM Plex Sans" pitchFamily="34" charset="-120"/>
              </a:rPr>
              <a:t> uploads the code and starts the worker on a c7a.16xlarge (64 cores) [$6.23 per hour – windows instance]</a:t>
            </a:r>
            <a:endParaRPr lang="en-US" sz="1250" dirty="0"/>
          </a:p>
        </p:txBody>
      </p:sp>
      <p:sp>
        <p:nvSpPr>
          <p:cNvPr id="29" name="Text 23">
            <a:extLst>
              <a:ext uri="{FF2B5EF4-FFF2-40B4-BE49-F238E27FC236}">
                <a16:creationId xmlns:a16="http://schemas.microsoft.com/office/drawing/2014/main" id="{F91420A6-EAE7-4364-A7FD-F8CE632A70CD}"/>
              </a:ext>
            </a:extLst>
          </p:cNvPr>
          <p:cNvSpPr/>
          <p:nvPr/>
        </p:nvSpPr>
        <p:spPr>
          <a:xfrm>
            <a:off x="6769100" y="273677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32 models in flight</a:t>
            </a:r>
            <a:r>
              <a:rPr lang="en-US" sz="1250" dirty="0">
                <a:solidFill>
                  <a:srgbClr val="F6F7F9"/>
                </a:solidFill>
                <a:latin typeface="IBM Plex Sans" pitchFamily="34" charset="0"/>
                <a:ea typeface="IBM Plex Sans" pitchFamily="34" charset="-122"/>
                <a:cs typeface="IBM Plex Sans" pitchFamily="34" charset="-120"/>
              </a:rPr>
              <a:t>, 2 cores each; the next reach builds when one finishes</a:t>
            </a:r>
            <a:endParaRPr lang="en-US" sz="1250" dirty="0"/>
          </a:p>
        </p:txBody>
      </p:sp>
      <p:sp>
        <p:nvSpPr>
          <p:cNvPr id="30" name="Text 24">
            <a:extLst>
              <a:ext uri="{FF2B5EF4-FFF2-40B4-BE49-F238E27FC236}">
                <a16:creationId xmlns:a16="http://schemas.microsoft.com/office/drawing/2014/main" id="{A5B062B9-B63D-86B2-F8F8-3ECCE53D7392}"/>
              </a:ext>
            </a:extLst>
          </p:cNvPr>
          <p:cNvSpPr/>
          <p:nvPr/>
        </p:nvSpPr>
        <p:spPr>
          <a:xfrm>
            <a:off x="6769100" y="327652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No GUI steps:</a:t>
            </a:r>
            <a:r>
              <a:rPr lang="en-US" sz="1250" dirty="0">
                <a:solidFill>
                  <a:srgbClr val="F6F7F9"/>
                </a:solidFill>
                <a:latin typeface="IBM Plex Sans" pitchFamily="34" charset="0"/>
                <a:ea typeface="IBM Plex Sans" pitchFamily="34" charset="-122"/>
                <a:cs typeface="IBM Plex Sans" pitchFamily="34" charset="-120"/>
              </a:rPr>
              <a:t> RAS 2025 CLI, migrate.exe and RasUnsteady from scripts; dialogs closed and logged</a:t>
            </a:r>
            <a:endParaRPr lang="en-US" sz="1250" dirty="0"/>
          </a:p>
        </p:txBody>
      </p:sp>
      <p:sp>
        <p:nvSpPr>
          <p:cNvPr id="31" name="Text 25">
            <a:extLst>
              <a:ext uri="{FF2B5EF4-FFF2-40B4-BE49-F238E27FC236}">
                <a16:creationId xmlns:a16="http://schemas.microsoft.com/office/drawing/2014/main" id="{5284ADB3-1A01-EA65-03BA-2CF32AD28D4F}"/>
              </a:ext>
            </a:extLst>
          </p:cNvPr>
          <p:cNvSpPr/>
          <p:nvPr/>
        </p:nvSpPr>
        <p:spPr>
          <a:xfrm>
            <a:off x="6769100" y="381627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Self-healing:</a:t>
            </a:r>
            <a:r>
              <a:rPr lang="en-US" sz="1250" dirty="0">
                <a:solidFill>
                  <a:srgbClr val="F6F7F9"/>
                </a:solidFill>
                <a:latin typeface="IBM Plex Sans" pitchFamily="34" charset="0"/>
                <a:ea typeface="IBM Plex Sans" pitchFamily="34" charset="-122"/>
                <a:cs typeface="IBM Plex Sans" pitchFamily="34" charset="-120"/>
              </a:rPr>
              <a:t> mesh fallbacks, machine failures requeued, halt after 10 in a row</a:t>
            </a:r>
            <a:endParaRPr lang="en-US" sz="1250" dirty="0"/>
          </a:p>
        </p:txBody>
      </p:sp>
      <p:sp>
        <p:nvSpPr>
          <p:cNvPr id="45" name="Text 39">
            <a:extLst>
              <a:ext uri="{FF2B5EF4-FFF2-40B4-BE49-F238E27FC236}">
                <a16:creationId xmlns:a16="http://schemas.microsoft.com/office/drawing/2014/main" id="{FFB2B40A-B4A3-FDF9-3379-510C929139EA}"/>
              </a:ext>
            </a:extLst>
          </p:cNvPr>
          <p:cNvSpPr/>
          <p:nvPr/>
        </p:nvSpPr>
        <p:spPr>
          <a:xfrm>
            <a:off x="787400" y="6236266"/>
            <a:ext cx="7194550" cy="220960"/>
          </a:xfrm>
          <a:prstGeom prst="rect">
            <a:avLst/>
          </a:prstGeom>
          <a:noFill/>
          <a:ln/>
        </p:spPr>
        <p:txBody>
          <a:bodyPr wrap="square" lIns="0" tIns="0" rIns="0" bIns="0" rtlCol="0" anchor="t">
            <a:normAutofit/>
          </a:bodyPr>
          <a:lstStyle/>
          <a:p>
            <a:pPr marL="0" indent="0" algn="l">
              <a:lnSpc>
                <a:spcPts val="1540"/>
              </a:lnSpc>
              <a:buNone/>
            </a:pPr>
            <a:r>
              <a:rPr lang="en-US" sz="1100" dirty="0">
                <a:solidFill>
                  <a:srgbClr val="5A6B80"/>
                </a:solidFill>
                <a:latin typeface="IBM Plex Sans" pitchFamily="34" charset="0"/>
                <a:ea typeface="IBM Plex Sans" pitchFamily="34" charset="-122"/>
                <a:cs typeface="IBM Plex Sans" pitchFamily="34" charset="-120"/>
              </a:rPr>
              <a:t>RAS2FIM-2D · Michael Pantell, P.E., CFM · Builds on Andy Carter’s RAS2FIM</a:t>
            </a:r>
            <a:endParaRPr lang="en-US" sz="1100" dirty="0"/>
          </a:p>
        </p:txBody>
      </p:sp>
      <p:pic>
        <p:nvPicPr>
          <p:cNvPr id="46" name="Image 0" descr="Waterway Engineering">
            <a:extLst>
              <a:ext uri="{FF2B5EF4-FFF2-40B4-BE49-F238E27FC236}">
                <a16:creationId xmlns:a16="http://schemas.microsoft.com/office/drawing/2014/main" id="{609D51F3-FD74-50C3-3FBB-E428F18B0B61}"/>
              </a:ext>
            </a:extLst>
          </p:cNvPr>
          <p:cNvPicPr>
            <a:picLocks noChangeAspect="1"/>
          </p:cNvPicPr>
          <p:nvPr/>
        </p:nvPicPr>
        <p:blipFill>
          <a:blip r:embed="rId2"/>
          <a:srcRect t="-6824" b="-6824"/>
          <a:stretch/>
        </p:blipFill>
        <p:spPr>
          <a:xfrm>
            <a:off x="10083800" y="6469380"/>
            <a:ext cx="1270000" cy="266700"/>
          </a:xfrm>
          <a:prstGeom prst="rect">
            <a:avLst/>
          </a:prstGeom>
        </p:spPr>
      </p:pic>
    </p:spTree>
    <p:extLst>
      <p:ext uri="{BB962C8B-B14F-4D97-AF65-F5344CB8AC3E}">
        <p14:creationId xmlns:p14="http://schemas.microsoft.com/office/powerpoint/2010/main" val="1216065755"/>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62DB7-6B7D-2EAC-1B1E-43A386032A9F}"/>
            </a:ext>
          </a:extLst>
        </p:cNvPr>
        <p:cNvGrpSpPr/>
        <p:nvPr/>
      </p:nvGrpSpPr>
      <p:grpSpPr>
        <a:xfrm>
          <a:off x="0" y="0"/>
          <a:ext cx="0" cy="0"/>
          <a:chOff x="0" y="0"/>
          <a:chExt cx="0" cy="0"/>
        </a:xfrm>
      </p:grpSpPr>
      <p:sp>
        <p:nvSpPr>
          <p:cNvPr id="17" name="Title 1">
            <a:extLst>
              <a:ext uri="{FF2B5EF4-FFF2-40B4-BE49-F238E27FC236}">
                <a16:creationId xmlns:a16="http://schemas.microsoft.com/office/drawing/2014/main" id="{8F435C0D-ACCD-5C27-5E98-6C43D59C551F}"/>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WATERWAY</a:t>
            </a:r>
            <a:endParaRPr lang="en-US" sz="2800" dirty="0"/>
          </a:p>
        </p:txBody>
      </p:sp>
      <p:sp>
        <p:nvSpPr>
          <p:cNvPr id="2" name="TextBox 1">
            <a:extLst>
              <a:ext uri="{FF2B5EF4-FFF2-40B4-BE49-F238E27FC236}">
                <a16:creationId xmlns:a16="http://schemas.microsoft.com/office/drawing/2014/main" id="{1A99F864-C2A9-0AB5-2787-46469BD349F9}"/>
              </a:ext>
            </a:extLst>
          </p:cNvPr>
          <p:cNvSpPr txBox="1"/>
          <p:nvPr/>
        </p:nvSpPr>
        <p:spPr>
          <a:xfrm>
            <a:off x="1266825" y="638175"/>
            <a:ext cx="0" cy="0"/>
          </a:xfrm>
          <a:prstGeom prst="rect">
            <a:avLst/>
          </a:prstGeom>
          <a:noFill/>
          <a:effectLst/>
        </p:spPr>
        <p:txBody>
          <a:bodyPr wrap="none" lIns="0" tIns="0" rIns="0" bIns="0" rtlCol="0">
            <a:noAutofit/>
          </a:bodyPr>
          <a:lstStyle/>
          <a:p>
            <a:pPr algn="l" eaLnBrk="0" hangingPunct="0">
              <a:lnSpc>
                <a:spcPts val="1800"/>
              </a:lnSpc>
            </a:pPr>
            <a:endParaRPr lang="en-US" sz="1400" b="1" dirty="0">
              <a:ea typeface="+mn-ea"/>
              <a:cs typeface="+mn-cs"/>
            </a:endParaRPr>
          </a:p>
        </p:txBody>
      </p:sp>
      <p:pic>
        <p:nvPicPr>
          <p:cNvPr id="8" name="Image 0" descr="Waterway Engineering">
            <a:extLst>
              <a:ext uri="{FF2B5EF4-FFF2-40B4-BE49-F238E27FC236}">
                <a16:creationId xmlns:a16="http://schemas.microsoft.com/office/drawing/2014/main" id="{CFE033FF-7858-F532-7C26-B62C034D9615}"/>
              </a:ext>
            </a:extLst>
          </p:cNvPr>
          <p:cNvPicPr>
            <a:picLocks noChangeAspect="1"/>
          </p:cNvPicPr>
          <p:nvPr/>
        </p:nvPicPr>
        <p:blipFill>
          <a:blip r:embed="rId2"/>
          <a:srcRect t="-6824" b="-6824"/>
          <a:stretch/>
        </p:blipFill>
        <p:spPr>
          <a:xfrm>
            <a:off x="2434197" y="247968"/>
            <a:ext cx="2465914" cy="517842"/>
          </a:xfrm>
          <a:prstGeom prst="rect">
            <a:avLst/>
          </a:prstGeom>
          <a:solidFill>
            <a:schemeClr val="bg1"/>
          </a:solidFill>
          <a:ln w="19050">
            <a:solidFill>
              <a:schemeClr val="tx1"/>
            </a:solidFill>
          </a:ln>
        </p:spPr>
      </p:pic>
      <p:sp>
        <p:nvSpPr>
          <p:cNvPr id="3" name="Text 0">
            <a:extLst>
              <a:ext uri="{FF2B5EF4-FFF2-40B4-BE49-F238E27FC236}">
                <a16:creationId xmlns:a16="http://schemas.microsoft.com/office/drawing/2014/main" id="{441A37AC-DA25-BAC6-40A2-9BE66301EF8D}"/>
              </a:ext>
            </a:extLst>
          </p:cNvPr>
          <p:cNvSpPr/>
          <p:nvPr/>
        </p:nvSpPr>
        <p:spPr>
          <a:xfrm>
            <a:off x="787400" y="792480"/>
            <a:ext cx="10883392" cy="238720"/>
          </a:xfrm>
          <a:prstGeom prst="rect">
            <a:avLst/>
          </a:prstGeom>
          <a:noFill/>
          <a:ln/>
        </p:spPr>
        <p:txBody>
          <a:bodyPr wrap="square" lIns="0" tIns="0" rIns="0" bIns="0" rtlCol="0" anchor="t">
            <a:normAutofit/>
          </a:bodyPr>
          <a:lstStyle/>
          <a:p>
            <a:pPr marL="0" indent="0" algn="l">
              <a:lnSpc>
                <a:spcPts val="1680"/>
              </a:lnSpc>
              <a:buNone/>
            </a:pPr>
            <a:r>
              <a:rPr lang="en-US" sz="1200" b="1" kern="0" spc="100" dirty="0">
                <a:solidFill>
                  <a:srgbClr val="4294CE"/>
                </a:solidFill>
                <a:latin typeface="IBM Plex Sans" pitchFamily="34" charset="0"/>
                <a:ea typeface="IBM Plex Sans" pitchFamily="34" charset="-122"/>
                <a:cs typeface="IBM Plex Sans" pitchFamily="34" charset="-120"/>
              </a:rPr>
              <a:t>RAS2FIM-2D · THE PROCESS</a:t>
            </a:r>
            <a:endParaRPr lang="en-US" sz="1200" dirty="0"/>
          </a:p>
        </p:txBody>
      </p:sp>
      <p:sp>
        <p:nvSpPr>
          <p:cNvPr id="45" name="Text 39">
            <a:extLst>
              <a:ext uri="{FF2B5EF4-FFF2-40B4-BE49-F238E27FC236}">
                <a16:creationId xmlns:a16="http://schemas.microsoft.com/office/drawing/2014/main" id="{BEABF511-4A1F-806A-261B-D578DC02ADF2}"/>
              </a:ext>
            </a:extLst>
          </p:cNvPr>
          <p:cNvSpPr/>
          <p:nvPr/>
        </p:nvSpPr>
        <p:spPr>
          <a:xfrm>
            <a:off x="787400" y="6236266"/>
            <a:ext cx="7194550" cy="220960"/>
          </a:xfrm>
          <a:prstGeom prst="rect">
            <a:avLst/>
          </a:prstGeom>
          <a:noFill/>
          <a:ln/>
        </p:spPr>
        <p:txBody>
          <a:bodyPr wrap="square" lIns="0" tIns="0" rIns="0" bIns="0" rtlCol="0" anchor="t">
            <a:normAutofit/>
          </a:bodyPr>
          <a:lstStyle/>
          <a:p>
            <a:pPr marL="0" indent="0" algn="l">
              <a:lnSpc>
                <a:spcPts val="1540"/>
              </a:lnSpc>
              <a:buNone/>
            </a:pPr>
            <a:r>
              <a:rPr lang="en-US" sz="1100" dirty="0">
                <a:solidFill>
                  <a:srgbClr val="5A6B80"/>
                </a:solidFill>
                <a:latin typeface="IBM Plex Sans" pitchFamily="34" charset="0"/>
                <a:ea typeface="IBM Plex Sans" pitchFamily="34" charset="-122"/>
                <a:cs typeface="IBM Plex Sans" pitchFamily="34" charset="-120"/>
              </a:rPr>
              <a:t>RAS2FIM-2D · Michael Pantell, P.E., CFM · Builds on Andy Carter’s RAS2FIM</a:t>
            </a:r>
            <a:endParaRPr lang="en-US" sz="1100" dirty="0"/>
          </a:p>
        </p:txBody>
      </p:sp>
      <p:pic>
        <p:nvPicPr>
          <p:cNvPr id="46" name="Image 0" descr="Waterway Engineering">
            <a:extLst>
              <a:ext uri="{FF2B5EF4-FFF2-40B4-BE49-F238E27FC236}">
                <a16:creationId xmlns:a16="http://schemas.microsoft.com/office/drawing/2014/main" id="{64557A84-A57E-58DD-A62B-CC305DC97A8A}"/>
              </a:ext>
            </a:extLst>
          </p:cNvPr>
          <p:cNvPicPr>
            <a:picLocks noChangeAspect="1"/>
          </p:cNvPicPr>
          <p:nvPr/>
        </p:nvPicPr>
        <p:blipFill>
          <a:blip r:embed="rId2"/>
          <a:srcRect t="-6824" b="-6824"/>
          <a:stretch/>
        </p:blipFill>
        <p:spPr>
          <a:xfrm>
            <a:off x="10083800" y="6469380"/>
            <a:ext cx="1270000" cy="266700"/>
          </a:xfrm>
          <a:prstGeom prst="rect">
            <a:avLst/>
          </a:prstGeom>
        </p:spPr>
      </p:pic>
      <p:sp>
        <p:nvSpPr>
          <p:cNvPr id="32" name="Shape 3">
            <a:extLst>
              <a:ext uri="{FF2B5EF4-FFF2-40B4-BE49-F238E27FC236}">
                <a16:creationId xmlns:a16="http://schemas.microsoft.com/office/drawing/2014/main" id="{B7363AFA-9316-B03D-005B-460BE6965799}"/>
              </a:ext>
            </a:extLst>
          </p:cNvPr>
          <p:cNvSpPr/>
          <p:nvPr/>
        </p:nvSpPr>
        <p:spPr>
          <a:xfrm>
            <a:off x="6350000" y="904864"/>
            <a:ext cx="5435600" cy="1288355"/>
          </a:xfrm>
          <a:prstGeom prst="roundRect">
            <a:avLst>
              <a:gd name="adj" fmla="val 5915"/>
            </a:avLst>
          </a:prstGeom>
          <a:solidFill>
            <a:srgbClr val="FBFBF8"/>
          </a:solidFill>
          <a:ln/>
        </p:spPr>
        <p:txBody>
          <a:bodyPr/>
          <a:lstStyle/>
          <a:p>
            <a:endParaRPr lang="en-US"/>
          </a:p>
        </p:txBody>
      </p:sp>
      <p:sp>
        <p:nvSpPr>
          <p:cNvPr id="34" name="Shape 4">
            <a:extLst>
              <a:ext uri="{FF2B5EF4-FFF2-40B4-BE49-F238E27FC236}">
                <a16:creationId xmlns:a16="http://schemas.microsoft.com/office/drawing/2014/main" id="{5EBC6C55-EFF9-E448-1D54-7C48DDE2C913}"/>
              </a:ext>
            </a:extLst>
          </p:cNvPr>
          <p:cNvSpPr/>
          <p:nvPr/>
        </p:nvSpPr>
        <p:spPr>
          <a:xfrm>
            <a:off x="6350000" y="904864"/>
            <a:ext cx="5435600" cy="1288355"/>
          </a:xfrm>
          <a:custGeom>
            <a:avLst/>
            <a:gdLst/>
            <a:ahLst/>
            <a:cxnLst/>
            <a:rect l="l" t="t" r="r" b="b"/>
            <a:pathLst>
              <a:path w="5435600" h="1288355">
                <a:moveTo>
                  <a:pt x="76200" y="1288355"/>
                </a:moveTo>
                <a:lnTo>
                  <a:pt x="76200" y="1288355"/>
                </a:lnTo>
                <a:arcTo wR="76200" hR="76200" stAng="5400000" swAng="5400000"/>
                <a:lnTo>
                  <a:pt x="0" y="76200"/>
                </a:lnTo>
                <a:arcTo wR="76200" hR="76200" stAng="10800000" swAng="5400000"/>
                <a:lnTo>
                  <a:pt x="76200" y="0"/>
                </a:lnTo>
                <a:arcTo wR="25400" hR="76200" stAng="16200000" swAng="-5400000"/>
                <a:lnTo>
                  <a:pt x="50800" y="1212155"/>
                </a:lnTo>
                <a:arcTo wR="25400" hR="76200" stAng="10800000" swAng="-5400000"/>
                <a:close/>
              </a:path>
            </a:pathLst>
          </a:custGeom>
          <a:solidFill>
            <a:srgbClr val="133785"/>
          </a:solidFill>
          <a:ln/>
        </p:spPr>
        <p:txBody>
          <a:bodyPr/>
          <a:lstStyle/>
          <a:p>
            <a:endParaRPr lang="en-US"/>
          </a:p>
        </p:txBody>
      </p:sp>
      <p:sp>
        <p:nvSpPr>
          <p:cNvPr id="36" name="Text 5">
            <a:extLst>
              <a:ext uri="{FF2B5EF4-FFF2-40B4-BE49-F238E27FC236}">
                <a16:creationId xmlns:a16="http://schemas.microsoft.com/office/drawing/2014/main" id="{B84EB1D7-E0A3-9B9A-3E91-B7ADE9D949A1}"/>
              </a:ext>
            </a:extLst>
          </p:cNvPr>
          <p:cNvSpPr/>
          <p:nvPr/>
        </p:nvSpPr>
        <p:spPr>
          <a:xfrm>
            <a:off x="6591300" y="1057264"/>
            <a:ext cx="5153914" cy="28823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133785"/>
                </a:solidFill>
                <a:latin typeface="+mj-lt"/>
                <a:ea typeface="Source Serif 4" pitchFamily="18" charset="-122"/>
                <a:cs typeface="Source Serif 4" pitchFamily="18" charset="-120"/>
              </a:rPr>
              <a:t>SB3 emergency management</a:t>
            </a:r>
            <a:endParaRPr lang="en-US" sz="1800" dirty="0">
              <a:latin typeface="+mj-lt"/>
            </a:endParaRPr>
          </a:p>
        </p:txBody>
      </p:sp>
      <p:sp>
        <p:nvSpPr>
          <p:cNvPr id="38" name="Text 6">
            <a:extLst>
              <a:ext uri="{FF2B5EF4-FFF2-40B4-BE49-F238E27FC236}">
                <a16:creationId xmlns:a16="http://schemas.microsoft.com/office/drawing/2014/main" id="{E67465B8-E198-24FC-20C9-ABF469B3A45B}"/>
              </a:ext>
            </a:extLst>
          </p:cNvPr>
          <p:cNvSpPr/>
          <p:nvPr/>
        </p:nvSpPr>
        <p:spPr>
          <a:xfrm>
            <a:off x="6591300" y="1383594"/>
            <a:ext cx="5153914" cy="682625"/>
          </a:xfrm>
          <a:prstGeom prst="rect">
            <a:avLst/>
          </a:prstGeom>
          <a:noFill/>
          <a:ln/>
        </p:spPr>
        <p:txBody>
          <a:bodyPr wrap="square" lIns="0" tIns="0" rIns="0" bIns="0" rtlCol="0" anchor="t">
            <a:normAutofit/>
          </a:bodyPr>
          <a:lstStyle/>
          <a:p>
            <a:pPr marL="0" indent="0" algn="l">
              <a:lnSpc>
                <a:spcPts val="1725"/>
              </a:lnSpc>
              <a:buNone/>
            </a:pPr>
            <a:r>
              <a:rPr lang="en-US" sz="1250" dirty="0">
                <a:solidFill>
                  <a:srgbClr val="2E3F55"/>
                </a:solidFill>
                <a:latin typeface="IBM Plex Sans" pitchFamily="34" charset="0"/>
                <a:ea typeface="IBM Plex Sans" pitchFamily="34" charset="-122"/>
                <a:cs typeface="IBM Plex Sans" pitchFamily="34" charset="-120"/>
              </a:rPr>
              <a:t>Inundation for every reach behind the county flood warning systems: siren and gauge trigger stages, EAP inundation maps, and real-time flood maps driven by NextGen and gauge flows.</a:t>
            </a:r>
            <a:endParaRPr lang="en-US" sz="1250" dirty="0"/>
          </a:p>
        </p:txBody>
      </p:sp>
      <p:sp>
        <p:nvSpPr>
          <p:cNvPr id="40" name="Shape 7">
            <a:extLst>
              <a:ext uri="{FF2B5EF4-FFF2-40B4-BE49-F238E27FC236}">
                <a16:creationId xmlns:a16="http://schemas.microsoft.com/office/drawing/2014/main" id="{814C06DB-E826-C46D-4BFC-7EBD34ABD8E4}"/>
              </a:ext>
            </a:extLst>
          </p:cNvPr>
          <p:cNvSpPr/>
          <p:nvPr/>
        </p:nvSpPr>
        <p:spPr>
          <a:xfrm>
            <a:off x="6350000" y="2320219"/>
            <a:ext cx="5435600" cy="1069280"/>
          </a:xfrm>
          <a:prstGeom prst="roundRect">
            <a:avLst>
              <a:gd name="adj" fmla="val 7126"/>
            </a:avLst>
          </a:prstGeom>
          <a:solidFill>
            <a:srgbClr val="FBFBF8"/>
          </a:solidFill>
          <a:ln/>
        </p:spPr>
        <p:txBody>
          <a:bodyPr/>
          <a:lstStyle/>
          <a:p>
            <a:endParaRPr lang="en-US"/>
          </a:p>
        </p:txBody>
      </p:sp>
      <p:sp>
        <p:nvSpPr>
          <p:cNvPr id="42" name="Shape 8">
            <a:extLst>
              <a:ext uri="{FF2B5EF4-FFF2-40B4-BE49-F238E27FC236}">
                <a16:creationId xmlns:a16="http://schemas.microsoft.com/office/drawing/2014/main" id="{7E700A19-ADFD-577F-A9C4-D5B56C8C8772}"/>
              </a:ext>
            </a:extLst>
          </p:cNvPr>
          <p:cNvSpPr/>
          <p:nvPr/>
        </p:nvSpPr>
        <p:spPr>
          <a:xfrm>
            <a:off x="6350000" y="2320219"/>
            <a:ext cx="5435600" cy="1069280"/>
          </a:xfrm>
          <a:custGeom>
            <a:avLst/>
            <a:gdLst/>
            <a:ahLst/>
            <a:cxnLst/>
            <a:rect l="l" t="t" r="r" b="b"/>
            <a:pathLst>
              <a:path w="5435600" h="1069280">
                <a:moveTo>
                  <a:pt x="76200" y="1069280"/>
                </a:moveTo>
                <a:lnTo>
                  <a:pt x="76200" y="1069280"/>
                </a:lnTo>
                <a:arcTo wR="76200" hR="76200" stAng="5400000" swAng="5400000"/>
                <a:lnTo>
                  <a:pt x="0" y="76200"/>
                </a:lnTo>
                <a:arcTo wR="76200" hR="76200" stAng="10800000" swAng="5400000"/>
                <a:lnTo>
                  <a:pt x="76200" y="0"/>
                </a:lnTo>
                <a:arcTo wR="25400" hR="76200" stAng="16200000" swAng="-5400000"/>
                <a:lnTo>
                  <a:pt x="50800" y="993080"/>
                </a:lnTo>
                <a:arcTo wR="25400" hR="76200" stAng="10800000" swAng="-5400000"/>
                <a:close/>
              </a:path>
            </a:pathLst>
          </a:custGeom>
          <a:solidFill>
            <a:srgbClr val="4294CE"/>
          </a:solidFill>
          <a:ln/>
        </p:spPr>
        <p:txBody>
          <a:bodyPr/>
          <a:lstStyle/>
          <a:p>
            <a:endParaRPr lang="en-US"/>
          </a:p>
        </p:txBody>
      </p:sp>
      <p:sp>
        <p:nvSpPr>
          <p:cNvPr id="44" name="Text 9">
            <a:extLst>
              <a:ext uri="{FF2B5EF4-FFF2-40B4-BE49-F238E27FC236}">
                <a16:creationId xmlns:a16="http://schemas.microsoft.com/office/drawing/2014/main" id="{CE776384-7CCC-E8FB-2BF4-4FD57387E4F7}"/>
              </a:ext>
            </a:extLst>
          </p:cNvPr>
          <p:cNvSpPr/>
          <p:nvPr/>
        </p:nvSpPr>
        <p:spPr>
          <a:xfrm>
            <a:off x="6591300" y="2472619"/>
            <a:ext cx="5153914" cy="28823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133785"/>
                </a:solidFill>
                <a:latin typeface="+mj-lt"/>
                <a:ea typeface="Source Serif 4" pitchFamily="18" charset="-122"/>
                <a:cs typeface="Source Serif 4" pitchFamily="18" charset="-120"/>
              </a:rPr>
              <a:t>Planning-level work</a:t>
            </a:r>
            <a:endParaRPr lang="en-US" sz="1800" dirty="0">
              <a:latin typeface="+mj-lt"/>
            </a:endParaRPr>
          </a:p>
        </p:txBody>
      </p:sp>
      <p:sp>
        <p:nvSpPr>
          <p:cNvPr id="48" name="Text 10">
            <a:extLst>
              <a:ext uri="{FF2B5EF4-FFF2-40B4-BE49-F238E27FC236}">
                <a16:creationId xmlns:a16="http://schemas.microsoft.com/office/drawing/2014/main" id="{EC7224E8-952C-1C03-D155-C7906CA83E59}"/>
              </a:ext>
            </a:extLst>
          </p:cNvPr>
          <p:cNvSpPr/>
          <p:nvPr/>
        </p:nvSpPr>
        <p:spPr>
          <a:xfrm>
            <a:off x="6591300" y="2798950"/>
            <a:ext cx="5153914" cy="463550"/>
          </a:xfrm>
          <a:prstGeom prst="rect">
            <a:avLst/>
          </a:prstGeom>
          <a:noFill/>
          <a:ln/>
        </p:spPr>
        <p:txBody>
          <a:bodyPr wrap="square" lIns="0" tIns="0" rIns="0" bIns="0" rtlCol="0" anchor="t">
            <a:normAutofit/>
          </a:bodyPr>
          <a:lstStyle/>
          <a:p>
            <a:pPr marL="0" indent="0" algn="l">
              <a:lnSpc>
                <a:spcPts val="1725"/>
              </a:lnSpc>
              <a:buNone/>
            </a:pPr>
            <a:r>
              <a:rPr lang="en-US" sz="1250" dirty="0">
                <a:solidFill>
                  <a:srgbClr val="2E3F55"/>
                </a:solidFill>
                <a:latin typeface="IBM Plex Sans" pitchFamily="34" charset="0"/>
                <a:ea typeface="IBM Plex Sans" pitchFamily="34" charset="-122"/>
                <a:cs typeface="IBM Plex Sans" pitchFamily="34" charset="-120"/>
              </a:rPr>
              <a:t>2D depth and velocity on every reach of a county with one method, for county and regional flood plans.</a:t>
            </a:r>
            <a:endParaRPr lang="en-US" sz="1250" dirty="0"/>
          </a:p>
        </p:txBody>
      </p:sp>
      <p:sp>
        <p:nvSpPr>
          <p:cNvPr id="50" name="Shape 11">
            <a:extLst>
              <a:ext uri="{FF2B5EF4-FFF2-40B4-BE49-F238E27FC236}">
                <a16:creationId xmlns:a16="http://schemas.microsoft.com/office/drawing/2014/main" id="{51B66309-9B8C-99E5-7E10-5A0005EE6B2D}"/>
              </a:ext>
            </a:extLst>
          </p:cNvPr>
          <p:cNvSpPr/>
          <p:nvPr/>
        </p:nvSpPr>
        <p:spPr>
          <a:xfrm>
            <a:off x="6350000" y="3516500"/>
            <a:ext cx="5435600" cy="1069280"/>
          </a:xfrm>
          <a:prstGeom prst="roundRect">
            <a:avLst>
              <a:gd name="adj" fmla="val 7126"/>
            </a:avLst>
          </a:prstGeom>
          <a:solidFill>
            <a:srgbClr val="FBFBF8"/>
          </a:solidFill>
          <a:ln/>
        </p:spPr>
        <p:txBody>
          <a:bodyPr/>
          <a:lstStyle/>
          <a:p>
            <a:endParaRPr lang="en-US"/>
          </a:p>
        </p:txBody>
      </p:sp>
      <p:sp>
        <p:nvSpPr>
          <p:cNvPr id="52" name="Shape 12">
            <a:extLst>
              <a:ext uri="{FF2B5EF4-FFF2-40B4-BE49-F238E27FC236}">
                <a16:creationId xmlns:a16="http://schemas.microsoft.com/office/drawing/2014/main" id="{B7837729-1A8A-9CFC-9910-8274A64FD610}"/>
              </a:ext>
            </a:extLst>
          </p:cNvPr>
          <p:cNvSpPr/>
          <p:nvPr/>
        </p:nvSpPr>
        <p:spPr>
          <a:xfrm>
            <a:off x="6350000" y="3516500"/>
            <a:ext cx="5435600" cy="1069280"/>
          </a:xfrm>
          <a:custGeom>
            <a:avLst/>
            <a:gdLst/>
            <a:ahLst/>
            <a:cxnLst/>
            <a:rect l="l" t="t" r="r" b="b"/>
            <a:pathLst>
              <a:path w="5435600" h="1069280">
                <a:moveTo>
                  <a:pt x="76200" y="1069280"/>
                </a:moveTo>
                <a:lnTo>
                  <a:pt x="76200" y="1069280"/>
                </a:lnTo>
                <a:arcTo wR="76200" hR="76200" stAng="5400000" swAng="5400000"/>
                <a:lnTo>
                  <a:pt x="0" y="76200"/>
                </a:lnTo>
                <a:arcTo wR="76200" hR="76200" stAng="10800000" swAng="5400000"/>
                <a:lnTo>
                  <a:pt x="76200" y="0"/>
                </a:lnTo>
                <a:arcTo wR="25400" hR="76200" stAng="16200000" swAng="-5400000"/>
                <a:lnTo>
                  <a:pt x="50800" y="993080"/>
                </a:lnTo>
                <a:arcTo wR="25400" hR="76200" stAng="10800000" swAng="-5400000"/>
                <a:close/>
              </a:path>
            </a:pathLst>
          </a:custGeom>
          <a:solidFill>
            <a:srgbClr val="E07A1F"/>
          </a:solidFill>
          <a:ln/>
        </p:spPr>
        <p:txBody>
          <a:bodyPr/>
          <a:lstStyle/>
          <a:p>
            <a:endParaRPr lang="en-US"/>
          </a:p>
        </p:txBody>
      </p:sp>
      <p:sp>
        <p:nvSpPr>
          <p:cNvPr id="54" name="Text 13">
            <a:extLst>
              <a:ext uri="{FF2B5EF4-FFF2-40B4-BE49-F238E27FC236}">
                <a16:creationId xmlns:a16="http://schemas.microsoft.com/office/drawing/2014/main" id="{A9BAB6ED-6E02-7979-935D-62D7598D33D7}"/>
              </a:ext>
            </a:extLst>
          </p:cNvPr>
          <p:cNvSpPr/>
          <p:nvPr/>
        </p:nvSpPr>
        <p:spPr>
          <a:xfrm>
            <a:off x="6591300" y="3668900"/>
            <a:ext cx="5153914" cy="28823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133785"/>
                </a:solidFill>
                <a:latin typeface="+mj-lt"/>
                <a:ea typeface="Source Serif 4" pitchFamily="18" charset="-122"/>
                <a:cs typeface="Source Serif 4" pitchFamily="18" charset="-120"/>
              </a:rPr>
              <a:t>BCA and grant impacts</a:t>
            </a:r>
            <a:endParaRPr lang="en-US" sz="1800" dirty="0">
              <a:latin typeface="+mj-lt"/>
            </a:endParaRPr>
          </a:p>
        </p:txBody>
      </p:sp>
      <p:sp>
        <p:nvSpPr>
          <p:cNvPr id="56" name="Text 14">
            <a:extLst>
              <a:ext uri="{FF2B5EF4-FFF2-40B4-BE49-F238E27FC236}">
                <a16:creationId xmlns:a16="http://schemas.microsoft.com/office/drawing/2014/main" id="{FA243BEB-1B18-F5AC-7D00-272DD28C7C97}"/>
              </a:ext>
            </a:extLst>
          </p:cNvPr>
          <p:cNvSpPr/>
          <p:nvPr/>
        </p:nvSpPr>
        <p:spPr>
          <a:xfrm>
            <a:off x="6591300" y="3995230"/>
            <a:ext cx="5153914" cy="463550"/>
          </a:xfrm>
          <a:prstGeom prst="rect">
            <a:avLst/>
          </a:prstGeom>
          <a:noFill/>
          <a:ln/>
        </p:spPr>
        <p:txBody>
          <a:bodyPr wrap="square" lIns="0" tIns="0" rIns="0" bIns="0" rtlCol="0" anchor="t">
            <a:normAutofit/>
          </a:bodyPr>
          <a:lstStyle/>
          <a:p>
            <a:pPr marL="0" indent="0" algn="l">
              <a:lnSpc>
                <a:spcPts val="1725"/>
              </a:lnSpc>
              <a:buNone/>
            </a:pPr>
            <a:r>
              <a:rPr lang="en-US" sz="1250" dirty="0">
                <a:solidFill>
                  <a:srgbClr val="2E3F55"/>
                </a:solidFill>
                <a:latin typeface="IBM Plex Sans" pitchFamily="34" charset="0"/>
                <a:ea typeface="IBM Plex Sans" pitchFamily="34" charset="-122"/>
                <a:cs typeface="IBM Plex Sans" pitchFamily="34" charset="-120"/>
              </a:rPr>
              <a:t>Depth and velocity by return period for damage estimates; before / after runs for FIF, FMA and HMGP.</a:t>
            </a:r>
            <a:endParaRPr lang="en-US" sz="1250" dirty="0"/>
          </a:p>
        </p:txBody>
      </p:sp>
      <p:sp>
        <p:nvSpPr>
          <p:cNvPr id="58" name="Shape 15">
            <a:extLst>
              <a:ext uri="{FF2B5EF4-FFF2-40B4-BE49-F238E27FC236}">
                <a16:creationId xmlns:a16="http://schemas.microsoft.com/office/drawing/2014/main" id="{A2298641-36FF-C4C5-B611-5313102C6B7E}"/>
              </a:ext>
            </a:extLst>
          </p:cNvPr>
          <p:cNvSpPr/>
          <p:nvPr/>
        </p:nvSpPr>
        <p:spPr>
          <a:xfrm>
            <a:off x="6350000" y="4712780"/>
            <a:ext cx="5435600" cy="946249"/>
          </a:xfrm>
          <a:prstGeom prst="roundRect">
            <a:avLst>
              <a:gd name="adj" fmla="val 8053"/>
            </a:avLst>
          </a:prstGeom>
          <a:solidFill>
            <a:srgbClr val="0E2246"/>
          </a:solidFill>
          <a:ln/>
        </p:spPr>
        <p:txBody>
          <a:bodyPr/>
          <a:lstStyle/>
          <a:p>
            <a:endParaRPr lang="en-US"/>
          </a:p>
        </p:txBody>
      </p:sp>
      <p:sp>
        <p:nvSpPr>
          <p:cNvPr id="60" name="Text 16">
            <a:extLst>
              <a:ext uri="{FF2B5EF4-FFF2-40B4-BE49-F238E27FC236}">
                <a16:creationId xmlns:a16="http://schemas.microsoft.com/office/drawing/2014/main" id="{7C46349C-AE39-1457-CABC-3E7E6E898D06}"/>
              </a:ext>
            </a:extLst>
          </p:cNvPr>
          <p:cNvSpPr/>
          <p:nvPr/>
        </p:nvSpPr>
        <p:spPr>
          <a:xfrm>
            <a:off x="6540500" y="4852480"/>
            <a:ext cx="5206238" cy="220960"/>
          </a:xfrm>
          <a:prstGeom prst="rect">
            <a:avLst/>
          </a:prstGeom>
          <a:noFill/>
          <a:ln/>
        </p:spPr>
        <p:txBody>
          <a:bodyPr wrap="square" lIns="0" tIns="0" rIns="0" bIns="0" rtlCol="0" anchor="t">
            <a:normAutofit/>
          </a:bodyPr>
          <a:lstStyle/>
          <a:p>
            <a:pPr marL="0" indent="0" algn="l">
              <a:lnSpc>
                <a:spcPts val="1540"/>
              </a:lnSpc>
              <a:buNone/>
            </a:pPr>
            <a:r>
              <a:rPr lang="en-US" sz="1100" b="1" kern="0" spc="100" dirty="0">
                <a:solidFill>
                  <a:srgbClr val="9CC9EA"/>
                </a:solidFill>
                <a:latin typeface="IBM Plex Sans" pitchFamily="34" charset="0"/>
                <a:ea typeface="IBM Plex Sans" pitchFamily="34" charset="-122"/>
                <a:cs typeface="IBM Plex Sans" pitchFamily="34" charset="-120"/>
              </a:rPr>
              <a:t>WHY AUTOMATED</a:t>
            </a:r>
            <a:endParaRPr lang="en-US" sz="1100" dirty="0"/>
          </a:p>
        </p:txBody>
      </p:sp>
      <p:sp>
        <p:nvSpPr>
          <p:cNvPr id="62" name="Text 17">
            <a:extLst>
              <a:ext uri="{FF2B5EF4-FFF2-40B4-BE49-F238E27FC236}">
                <a16:creationId xmlns:a16="http://schemas.microsoft.com/office/drawing/2014/main" id="{53252A93-F37A-11A2-3429-94D0DC407E5B}"/>
              </a:ext>
            </a:extLst>
          </p:cNvPr>
          <p:cNvSpPr/>
          <p:nvPr/>
        </p:nvSpPr>
        <p:spPr>
          <a:xfrm>
            <a:off x="6540500" y="5098841"/>
            <a:ext cx="5206238" cy="445889"/>
          </a:xfrm>
          <a:prstGeom prst="rect">
            <a:avLst/>
          </a:prstGeom>
          <a:noFill/>
          <a:ln/>
        </p:spPr>
        <p:txBody>
          <a:bodyPr wrap="square" lIns="0" tIns="0" rIns="0" bIns="0" rtlCol="0" anchor="t">
            <a:normAutofit/>
          </a:bodyPr>
          <a:lstStyle/>
          <a:p>
            <a:pPr marL="0" indent="0" algn="l">
              <a:lnSpc>
                <a:spcPts val="1656"/>
              </a:lnSpc>
              <a:buNone/>
            </a:pPr>
            <a:r>
              <a:rPr lang="en-US" sz="1200" dirty="0">
                <a:solidFill>
                  <a:srgbClr val="F6F7F9"/>
                </a:solidFill>
                <a:latin typeface="IBM Plex Sans" pitchFamily="34" charset="0"/>
                <a:ea typeface="IBM Plex Sans" pitchFamily="34" charset="-122"/>
                <a:cs typeface="IBM Plex Sans" pitchFamily="34" charset="-120"/>
              </a:rPr>
              <a:t>About 6,000 reaches in the 20 SB3 counties; about $0.30 of EC2 time per reach; a county runs in about a day on one machine.</a:t>
            </a:r>
            <a:endParaRPr lang="en-US" sz="1200" dirty="0"/>
          </a:p>
        </p:txBody>
      </p:sp>
      <p:pic>
        <p:nvPicPr>
          <p:cNvPr id="64" name="Picture 63">
            <a:extLst>
              <a:ext uri="{FF2B5EF4-FFF2-40B4-BE49-F238E27FC236}">
                <a16:creationId xmlns:a16="http://schemas.microsoft.com/office/drawing/2014/main" id="{E9BA55CE-9393-FBBA-2CE2-C20BCE040E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1085" y="1695465"/>
            <a:ext cx="5948011" cy="3345756"/>
          </a:xfrm>
          <a:prstGeom prst="rect">
            <a:avLst/>
          </a:prstGeom>
        </p:spPr>
      </p:pic>
    </p:spTree>
    <p:extLst>
      <p:ext uri="{BB962C8B-B14F-4D97-AF65-F5344CB8AC3E}">
        <p14:creationId xmlns:p14="http://schemas.microsoft.com/office/powerpoint/2010/main" val="475437642"/>
      </p:ext>
    </p:extLst>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3FA21-73D8-4CDC-711A-620CA18B118C}"/>
            </a:ext>
          </a:extLst>
        </p:cNvPr>
        <p:cNvGrpSpPr/>
        <p:nvPr/>
      </p:nvGrpSpPr>
      <p:grpSpPr>
        <a:xfrm>
          <a:off x="0" y="0"/>
          <a:ext cx="0" cy="0"/>
          <a:chOff x="0" y="0"/>
          <a:chExt cx="0" cy="0"/>
        </a:xfrm>
      </p:grpSpPr>
      <p:pic>
        <p:nvPicPr>
          <p:cNvPr id="4" name="Picture 3" descr="A blue hexagon with a letter and a logo&#10;&#10;AI-generated content may be incorrect.">
            <a:hlinkClick r:id="rId2"/>
            <a:extLst>
              <a:ext uri="{FF2B5EF4-FFF2-40B4-BE49-F238E27FC236}">
                <a16:creationId xmlns:a16="http://schemas.microsoft.com/office/drawing/2014/main" id="{590C2DC7-DBB6-C494-23E8-0EE7799C0DF9}"/>
              </a:ext>
            </a:extLst>
          </p:cNvPr>
          <p:cNvPicPr>
            <a:picLocks noChangeAspect="1"/>
          </p:cNvPicPr>
          <p:nvPr/>
        </p:nvPicPr>
        <p:blipFill>
          <a:blip r:embed="rId3"/>
          <a:srcRect r="426" b="2"/>
          <a:stretch>
            <a:fillRect/>
          </a:stretch>
        </p:blipFill>
        <p:spPr>
          <a:xfrm>
            <a:off x="10765511" y="5425440"/>
            <a:ext cx="1426489" cy="1432561"/>
          </a:xfrm>
          <a:prstGeom prst="rect">
            <a:avLst/>
          </a:prstGeom>
        </p:spPr>
      </p:pic>
      <p:pic>
        <p:nvPicPr>
          <p:cNvPr id="9" name="Picture 8" descr="A blue hexagon with a letter and a logo&#10;&#10;AI-generated content may be incorrect.">
            <a:hlinkClick r:id="rId2"/>
            <a:extLst>
              <a:ext uri="{FF2B5EF4-FFF2-40B4-BE49-F238E27FC236}">
                <a16:creationId xmlns:a16="http://schemas.microsoft.com/office/drawing/2014/main" id="{3DCE1B05-8B1E-A8C6-256C-501727072BC3}"/>
              </a:ext>
            </a:extLst>
          </p:cNvPr>
          <p:cNvPicPr>
            <a:picLocks noChangeAspect="1"/>
          </p:cNvPicPr>
          <p:nvPr/>
        </p:nvPicPr>
        <p:blipFill>
          <a:blip r:embed="rId3"/>
          <a:srcRect l="8645" t="6068" r="16212" b="7669"/>
          <a:stretch>
            <a:fillRect/>
          </a:stretch>
        </p:blipFill>
        <p:spPr>
          <a:xfrm>
            <a:off x="152401" y="792480"/>
            <a:ext cx="2796539" cy="3210313"/>
          </a:xfrm>
          <a:prstGeom prst="rect">
            <a:avLst/>
          </a:prstGeom>
        </p:spPr>
      </p:pic>
      <p:pic>
        <p:nvPicPr>
          <p:cNvPr id="11" name="Graphic 10">
            <a:hlinkClick r:id="rId4"/>
            <a:extLst>
              <a:ext uri="{FF2B5EF4-FFF2-40B4-BE49-F238E27FC236}">
                <a16:creationId xmlns:a16="http://schemas.microsoft.com/office/drawing/2014/main" id="{07DE7320-DD24-10DC-AE9E-C52D974AB82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48074" y="933656"/>
            <a:ext cx="4391939" cy="2927959"/>
          </a:xfrm>
          <a:prstGeom prst="rect">
            <a:avLst/>
          </a:prstGeom>
        </p:spPr>
      </p:pic>
      <p:sp>
        <p:nvSpPr>
          <p:cNvPr id="13" name="TextBox 12">
            <a:extLst>
              <a:ext uri="{FF2B5EF4-FFF2-40B4-BE49-F238E27FC236}">
                <a16:creationId xmlns:a16="http://schemas.microsoft.com/office/drawing/2014/main" id="{7248DB06-D472-6573-F3F3-EEDF2E55726A}"/>
              </a:ext>
            </a:extLst>
          </p:cNvPr>
          <p:cNvSpPr txBox="1"/>
          <p:nvPr/>
        </p:nvSpPr>
        <p:spPr>
          <a:xfrm>
            <a:off x="8212811" y="1074196"/>
            <a:ext cx="3826788" cy="1815882"/>
          </a:xfrm>
          <a:prstGeom prst="rect">
            <a:avLst/>
          </a:prstGeom>
          <a:noFill/>
          <a:effectLst/>
        </p:spPr>
        <p:txBody>
          <a:bodyPr wrap="square">
            <a:spAutoFit/>
          </a:bodyPr>
          <a:lstStyle/>
          <a:p>
            <a:r>
              <a:rPr lang="en-US" sz="1600" b="1" dirty="0"/>
              <a:t>“RAS Commander </a:t>
            </a:r>
            <a:r>
              <a:rPr lang="en-US" sz="1600" dirty="0"/>
              <a:t>is an open-source Python library and automation suite developed by CLB Engineering Corporation designed to automate and parallelize water modeling operations in HEC-RAS (Hydrologic Engineering Center's River Analysis System)”</a:t>
            </a:r>
          </a:p>
        </p:txBody>
      </p:sp>
      <p:sp>
        <p:nvSpPr>
          <p:cNvPr id="15" name="TextBox 14">
            <a:extLst>
              <a:ext uri="{FF2B5EF4-FFF2-40B4-BE49-F238E27FC236}">
                <a16:creationId xmlns:a16="http://schemas.microsoft.com/office/drawing/2014/main" id="{FAE9191C-3289-D3E6-D2A4-CCFAE8AB5E24}"/>
              </a:ext>
            </a:extLst>
          </p:cNvPr>
          <p:cNvSpPr txBox="1"/>
          <p:nvPr/>
        </p:nvSpPr>
        <p:spPr>
          <a:xfrm>
            <a:off x="45720" y="6073811"/>
            <a:ext cx="10796157" cy="646331"/>
          </a:xfrm>
          <a:prstGeom prst="rect">
            <a:avLst/>
          </a:prstGeom>
          <a:noFill/>
        </p:spPr>
        <p:txBody>
          <a:bodyPr wrap="square">
            <a:spAutoFit/>
          </a:bodyPr>
          <a:lstStyle/>
          <a:p>
            <a:pPr algn="ctr"/>
            <a:r>
              <a:rPr lang="en-US" i="1" dirty="0"/>
              <a:t>RAS Commander is Published under Open Source License to Support Flood Science Efforts Nationwide</a:t>
            </a:r>
            <a:br>
              <a:rPr lang="en-US" i="1" dirty="0"/>
            </a:br>
            <a:r>
              <a:rPr lang="en-US" i="1" dirty="0"/>
              <a:t>External Contributions Are Welcome</a:t>
            </a:r>
          </a:p>
        </p:txBody>
      </p:sp>
      <p:sp>
        <p:nvSpPr>
          <p:cNvPr id="18" name="Title 1">
            <a:extLst>
              <a:ext uri="{FF2B5EF4-FFF2-40B4-BE49-F238E27FC236}">
                <a16:creationId xmlns:a16="http://schemas.microsoft.com/office/drawing/2014/main" id="{89E028CE-1443-93C5-D6B8-7AC5B6391DBF}"/>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CLB Engineering</a:t>
            </a:r>
            <a:endParaRPr lang="en-US" sz="2800" dirty="0"/>
          </a:p>
        </p:txBody>
      </p:sp>
      <p:sp>
        <p:nvSpPr>
          <p:cNvPr id="19" name="TextBox 18">
            <a:extLst>
              <a:ext uri="{FF2B5EF4-FFF2-40B4-BE49-F238E27FC236}">
                <a16:creationId xmlns:a16="http://schemas.microsoft.com/office/drawing/2014/main" id="{A7DE3A33-93CC-70FB-72E1-67128D63C847}"/>
              </a:ext>
            </a:extLst>
          </p:cNvPr>
          <p:cNvSpPr txBox="1"/>
          <p:nvPr/>
        </p:nvSpPr>
        <p:spPr>
          <a:xfrm>
            <a:off x="1005840" y="4152928"/>
            <a:ext cx="9759671" cy="1720369"/>
          </a:xfrm>
          <a:prstGeom prst="rect">
            <a:avLst/>
          </a:prstGeom>
          <a:solidFill>
            <a:schemeClr val="bg1"/>
          </a:solidFill>
          <a:ln>
            <a:solidFill>
              <a:schemeClr val="tx1"/>
            </a:solidFill>
          </a:ln>
          <a:effectLst/>
        </p:spPr>
        <p:txBody>
          <a:bodyPr wrap="none" lIns="0" tIns="0" rIns="0" bIns="0" rtlCol="0">
            <a:noAutofit/>
          </a:bodyPr>
          <a:lstStyle/>
          <a:p>
            <a:pPr eaLnBrk="0" hangingPunct="0">
              <a:lnSpc>
                <a:spcPct val="150000"/>
              </a:lnSpc>
            </a:pPr>
            <a:r>
              <a:rPr lang="en-US" sz="1400" b="1" dirty="0"/>
              <a:t>   HEC-RAS Automation &amp; Execution</a:t>
            </a:r>
          </a:p>
          <a:p>
            <a:pPr eaLnBrk="0" hangingPunct="0">
              <a:lnSpc>
                <a:spcPct val="150000"/>
              </a:lnSpc>
            </a:pPr>
            <a:r>
              <a:rPr lang="en-US" sz="1400" b="1" dirty="0"/>
              <a:t>   High-Performance Data Extraction </a:t>
            </a:r>
            <a:r>
              <a:rPr lang="en-US" sz="1400" dirty="0"/>
              <a:t>(Built with a native Rust HDF engine)</a:t>
            </a:r>
          </a:p>
          <a:p>
            <a:pPr eaLnBrk="0" hangingPunct="0">
              <a:lnSpc>
                <a:spcPct val="150000"/>
              </a:lnSpc>
            </a:pPr>
            <a:r>
              <a:rPr lang="en-US" sz="1400" b="1" dirty="0"/>
              <a:t>   Command Line is All You Need" Parallelization</a:t>
            </a:r>
          </a:p>
          <a:p>
            <a:pPr eaLnBrk="0" hangingPunct="0">
              <a:lnSpc>
                <a:spcPct val="150000"/>
              </a:lnSpc>
            </a:pPr>
            <a:r>
              <a:rPr lang="en-US" sz="1400" b="1" dirty="0"/>
              <a:t>   LLM &amp; Agent-Forward Design: </a:t>
            </a:r>
            <a:r>
              <a:rPr lang="en-US" sz="1400" dirty="0"/>
              <a:t>Model Context Protocol (MCP) servers and an agent plugin for tools like Claude Code</a:t>
            </a:r>
          </a:p>
          <a:p>
            <a:pPr eaLnBrk="0" hangingPunct="0">
              <a:lnSpc>
                <a:spcPct val="150000"/>
              </a:lnSpc>
            </a:pPr>
            <a:r>
              <a:rPr lang="en-US" sz="1400" b="1" dirty="0"/>
              <a:t>   Cloud-Native &amp; GIS Extensions</a:t>
            </a:r>
            <a:endParaRPr lang="en-US" sz="1400" b="1" dirty="0">
              <a:ea typeface="+mn-ea"/>
              <a:cs typeface="+mn-cs"/>
            </a:endParaRPr>
          </a:p>
        </p:txBody>
      </p:sp>
    </p:spTree>
    <p:extLst>
      <p:ext uri="{BB962C8B-B14F-4D97-AF65-F5344CB8AC3E}">
        <p14:creationId xmlns:p14="http://schemas.microsoft.com/office/powerpoint/2010/main" val="807024413"/>
      </p:ext>
    </p:extLst>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FD219-F54F-65F9-2271-B684787BA89A}"/>
            </a:ext>
          </a:extLst>
        </p:cNvPr>
        <p:cNvGrpSpPr/>
        <p:nvPr/>
      </p:nvGrpSpPr>
      <p:grpSpPr>
        <a:xfrm>
          <a:off x="0" y="0"/>
          <a:ext cx="0" cy="0"/>
          <a:chOff x="0" y="0"/>
          <a:chExt cx="0" cy="0"/>
        </a:xfrm>
      </p:grpSpPr>
      <p:pic>
        <p:nvPicPr>
          <p:cNvPr id="4" name="Picture 3" descr="A blue hexagon with a letter and a logo&#10;&#10;AI-generated content may be incorrect.">
            <a:hlinkClick r:id="rId2"/>
            <a:extLst>
              <a:ext uri="{FF2B5EF4-FFF2-40B4-BE49-F238E27FC236}">
                <a16:creationId xmlns:a16="http://schemas.microsoft.com/office/drawing/2014/main" id="{CAA1E29F-B3B7-7897-32B4-5C70505F5D84}"/>
              </a:ext>
            </a:extLst>
          </p:cNvPr>
          <p:cNvPicPr>
            <a:picLocks noChangeAspect="1"/>
          </p:cNvPicPr>
          <p:nvPr/>
        </p:nvPicPr>
        <p:blipFill>
          <a:blip r:embed="rId3"/>
          <a:srcRect r="426" b="2"/>
          <a:stretch>
            <a:fillRect/>
          </a:stretch>
        </p:blipFill>
        <p:spPr>
          <a:xfrm>
            <a:off x="10765511" y="5425440"/>
            <a:ext cx="1426489" cy="1432561"/>
          </a:xfrm>
          <a:prstGeom prst="rect">
            <a:avLst/>
          </a:prstGeom>
        </p:spPr>
      </p:pic>
      <p:sp>
        <p:nvSpPr>
          <p:cNvPr id="18" name="Title 1">
            <a:extLst>
              <a:ext uri="{FF2B5EF4-FFF2-40B4-BE49-F238E27FC236}">
                <a16:creationId xmlns:a16="http://schemas.microsoft.com/office/drawing/2014/main" id="{35F5A6E1-E5C3-13F9-598F-6212B030D41C}"/>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CLB Engineering</a:t>
            </a:r>
            <a:endParaRPr lang="en-US" sz="2800" dirty="0"/>
          </a:p>
        </p:txBody>
      </p:sp>
      <p:grpSp>
        <p:nvGrpSpPr>
          <p:cNvPr id="2" name="Group 1">
            <a:extLst>
              <a:ext uri="{FF2B5EF4-FFF2-40B4-BE49-F238E27FC236}">
                <a16:creationId xmlns:a16="http://schemas.microsoft.com/office/drawing/2014/main" id="{CDBA79E0-CD67-0694-838A-5C500F549B7E}"/>
              </a:ext>
            </a:extLst>
          </p:cNvPr>
          <p:cNvGrpSpPr/>
          <p:nvPr/>
        </p:nvGrpSpPr>
        <p:grpSpPr>
          <a:xfrm>
            <a:off x="8481450" y="-358140"/>
            <a:ext cx="3600568" cy="3233994"/>
            <a:chOff x="3361314" y="-5647246"/>
            <a:chExt cx="5612698" cy="5041270"/>
          </a:xfrm>
        </p:grpSpPr>
        <p:pic>
          <p:nvPicPr>
            <p:cNvPr id="3" name="Picture 2" descr="File:Monty python foot.png - Wikimedia Commons">
              <a:extLst>
                <a:ext uri="{FF2B5EF4-FFF2-40B4-BE49-F238E27FC236}">
                  <a16:creationId xmlns:a16="http://schemas.microsoft.com/office/drawing/2014/main" id="{3EF131EB-FC2D-C420-CB2C-FE357C917338}"/>
                </a:ext>
              </a:extLst>
            </p:cNvPr>
            <p:cNvPicPr>
              <a:picLocks noChangeAspect="1"/>
            </p:cNvPicPr>
            <p:nvPr/>
          </p:nvPicPr>
          <p:blipFill>
            <a:blip r:embed="rId4"/>
            <a:stretch>
              <a:fillRect/>
            </a:stretch>
          </p:blipFill>
          <p:spPr>
            <a:xfrm>
              <a:off x="3361314" y="-5647246"/>
              <a:ext cx="5612698" cy="5041270"/>
            </a:xfrm>
            <a:prstGeom prst="rect">
              <a:avLst/>
            </a:prstGeom>
          </p:spPr>
        </p:pic>
        <p:pic>
          <p:nvPicPr>
            <p:cNvPr id="5" name="Picture 4" descr="CLB Engineering Corporation">
              <a:extLst>
                <a:ext uri="{FF2B5EF4-FFF2-40B4-BE49-F238E27FC236}">
                  <a16:creationId xmlns:a16="http://schemas.microsoft.com/office/drawing/2014/main" id="{DBCFA83D-5983-4F99-A29A-025BDFAFD3D8}"/>
                </a:ext>
              </a:extLst>
            </p:cNvPr>
            <p:cNvPicPr>
              <a:picLocks noChangeAspect="1"/>
            </p:cNvPicPr>
            <p:nvPr/>
          </p:nvPicPr>
          <p:blipFill>
            <a:blip r:embed="rId5"/>
            <a:stretch>
              <a:fillRect/>
            </a:stretch>
          </p:blipFill>
          <p:spPr>
            <a:xfrm>
              <a:off x="5917291" y="-2140674"/>
              <a:ext cx="2190535" cy="928992"/>
            </a:xfrm>
            <a:prstGeom prst="rect">
              <a:avLst/>
            </a:prstGeom>
            <a:noFill/>
            <a:ln w="28575">
              <a:noFill/>
            </a:ln>
          </p:spPr>
        </p:pic>
      </p:grpSp>
      <p:pic>
        <p:nvPicPr>
          <p:cNvPr id="6" name="Content Placeholder 4">
            <a:extLst>
              <a:ext uri="{FF2B5EF4-FFF2-40B4-BE49-F238E27FC236}">
                <a16:creationId xmlns:a16="http://schemas.microsoft.com/office/drawing/2014/main" id="{F870C340-2EA9-4DCA-19A9-0A55F7E593C2}"/>
              </a:ext>
            </a:extLst>
          </p:cNvPr>
          <p:cNvPicPr>
            <a:picLocks noChangeAspect="1"/>
          </p:cNvPicPr>
          <p:nvPr/>
        </p:nvPicPr>
        <p:blipFill>
          <a:blip r:embed="rId6"/>
          <a:srcRect b="56698"/>
          <a:stretch>
            <a:fillRect/>
          </a:stretch>
        </p:blipFill>
        <p:spPr>
          <a:xfrm>
            <a:off x="866300" y="1452225"/>
            <a:ext cx="5437200" cy="2070132"/>
          </a:xfrm>
          <a:prstGeom prst="rect">
            <a:avLst/>
          </a:prstGeom>
          <a:ln w="28575">
            <a:solidFill>
              <a:schemeClr val="tx1"/>
            </a:solidFill>
          </a:ln>
        </p:spPr>
      </p:pic>
      <p:sp>
        <p:nvSpPr>
          <p:cNvPr id="8" name="TextBox 7">
            <a:extLst>
              <a:ext uri="{FF2B5EF4-FFF2-40B4-BE49-F238E27FC236}">
                <a16:creationId xmlns:a16="http://schemas.microsoft.com/office/drawing/2014/main" id="{B517E7D1-787C-0FFA-487A-EBA9B5D52210}"/>
              </a:ext>
            </a:extLst>
          </p:cNvPr>
          <p:cNvSpPr txBox="1"/>
          <p:nvPr/>
        </p:nvSpPr>
        <p:spPr>
          <a:xfrm>
            <a:off x="1727360" y="3726820"/>
            <a:ext cx="8393759" cy="3139321"/>
          </a:xfrm>
          <a:prstGeom prst="rect">
            <a:avLst/>
          </a:prstGeom>
          <a:noFill/>
        </p:spPr>
        <p:txBody>
          <a:bodyPr wrap="square" rtlCol="0">
            <a:spAutoFit/>
          </a:bodyPr>
          <a:lstStyle/>
          <a:p>
            <a:r>
              <a:rPr lang="en-US" sz="2000" dirty="0">
                <a:effectLst>
                  <a:outerShdw blurRad="38100" dist="38100" dir="2700000" algn="tl">
                    <a:srgbClr val="000000">
                      <a:alpha val="43137"/>
                    </a:srgbClr>
                  </a:outerShdw>
                </a:effectLst>
              </a:rPr>
              <a:t>Pre-compute containers allow for:</a:t>
            </a:r>
            <a:br>
              <a:rPr lang="en-US" dirty="0"/>
            </a:br>
            <a:endParaRPr lang="en-US" dirty="0"/>
          </a:p>
          <a:p>
            <a:pPr marL="285750" indent="-285750">
              <a:buFont typeface="Arial" panose="020B0604020202020204" pitchFamily="34" charset="0"/>
              <a:buChar char="•"/>
            </a:pPr>
            <a:r>
              <a:rPr lang="en-US" sz="1400" dirty="0"/>
              <a:t>Geometry preprocessing</a:t>
            </a:r>
          </a:p>
          <a:p>
            <a:pPr marL="285750" indent="-285750">
              <a:buFont typeface="Arial" panose="020B0604020202020204" pitchFamily="34" charset="0"/>
              <a:buChar char="•"/>
            </a:pPr>
            <a:r>
              <a:rPr lang="en-US" sz="1400" i="1" dirty="0">
                <a:solidFill>
                  <a:srgbClr val="FF0000"/>
                </a:solidFill>
              </a:rPr>
              <a:t>Pre-flight and p##.tmp.hdf file creation</a:t>
            </a:r>
          </a:p>
          <a:p>
            <a:pPr marL="285750" indent="-285750">
              <a:buFont typeface="Arial" panose="020B0604020202020204" pitchFamily="34" charset="0"/>
              <a:buChar char="•"/>
            </a:pPr>
            <a:r>
              <a:rPr lang="en-US" sz="1400" dirty="0"/>
              <a:t>Mesh Regeneration/Error corrections</a:t>
            </a:r>
          </a:p>
          <a:p>
            <a:pPr marL="285750" indent="-285750">
              <a:buFont typeface="Arial" panose="020B0604020202020204" pitchFamily="34" charset="0"/>
              <a:buChar char="•"/>
            </a:pPr>
            <a:r>
              <a:rPr lang="en-US" sz="1400" dirty="0"/>
              <a:t>Scripted operations based on RAS Commander’s agent-accessible HEC-RAS automation API</a:t>
            </a:r>
          </a:p>
          <a:p>
            <a:pPr marL="285750" indent="-285750">
              <a:buFont typeface="Arial" panose="020B0604020202020204" pitchFamily="34" charset="0"/>
              <a:buChar char="•"/>
            </a:pPr>
            <a:r>
              <a:rPr lang="en-US" sz="1400" dirty="0"/>
              <a:t>Real time forecasting workflows including large-scale HEC-RAS compute via SLURM</a:t>
            </a:r>
          </a:p>
          <a:p>
            <a:br>
              <a:rPr lang="en-US" dirty="0"/>
            </a:br>
            <a:r>
              <a:rPr lang="en-US" i="1" dirty="0"/>
              <a:t>Built to support HPC systems (like TACC) and further CWE’s Research Efforts on FIM Mapping</a:t>
            </a:r>
          </a:p>
          <a:p>
            <a:br>
              <a:rPr lang="en-US" dirty="0"/>
            </a:br>
            <a:endParaRPr lang="en-US" u="sng" dirty="0"/>
          </a:p>
        </p:txBody>
      </p:sp>
      <p:sp>
        <p:nvSpPr>
          <p:cNvPr id="14" name="Title 1">
            <a:extLst>
              <a:ext uri="{FF2B5EF4-FFF2-40B4-BE49-F238E27FC236}">
                <a16:creationId xmlns:a16="http://schemas.microsoft.com/office/drawing/2014/main" id="{A7702C38-F2BE-B590-0922-FD5173167F26}"/>
              </a:ext>
            </a:extLst>
          </p:cNvPr>
          <p:cNvSpPr txBox="1">
            <a:spLocks/>
          </p:cNvSpPr>
          <p:nvPr/>
        </p:nvSpPr>
        <p:spPr>
          <a:xfrm>
            <a:off x="866300" y="727841"/>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b="0" i="1" dirty="0"/>
              <a:t>Direct Contributions to RAS2FIM-2D</a:t>
            </a:r>
            <a:endParaRPr lang="en-US" sz="2800" b="0" i="1" dirty="0"/>
          </a:p>
        </p:txBody>
      </p:sp>
    </p:spTree>
    <p:extLst>
      <p:ext uri="{BB962C8B-B14F-4D97-AF65-F5344CB8AC3E}">
        <p14:creationId xmlns:p14="http://schemas.microsoft.com/office/powerpoint/2010/main" val="1314311697"/>
      </p:ext>
    </p:extLst>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57C95-5F1E-0A2A-800D-83B911B30B38}"/>
            </a:ext>
          </a:extLst>
        </p:cNvPr>
        <p:cNvGrpSpPr/>
        <p:nvPr/>
      </p:nvGrpSpPr>
      <p:grpSpPr>
        <a:xfrm>
          <a:off x="0" y="0"/>
          <a:ext cx="0" cy="0"/>
          <a:chOff x="0" y="0"/>
          <a:chExt cx="0" cy="0"/>
        </a:xfrm>
      </p:grpSpPr>
      <p:pic>
        <p:nvPicPr>
          <p:cNvPr id="4" name="Picture 3" descr="A blue hexagon with a letter and a logo&#10;&#10;AI-generated content may be incorrect.">
            <a:hlinkClick r:id="rId2"/>
            <a:extLst>
              <a:ext uri="{FF2B5EF4-FFF2-40B4-BE49-F238E27FC236}">
                <a16:creationId xmlns:a16="http://schemas.microsoft.com/office/drawing/2014/main" id="{30382B20-07B8-6B45-58CC-4E38AA0C8F64}"/>
              </a:ext>
            </a:extLst>
          </p:cNvPr>
          <p:cNvPicPr>
            <a:picLocks noChangeAspect="1"/>
          </p:cNvPicPr>
          <p:nvPr/>
        </p:nvPicPr>
        <p:blipFill>
          <a:blip r:embed="rId3"/>
          <a:srcRect r="426" b="2"/>
          <a:stretch>
            <a:fillRect/>
          </a:stretch>
        </p:blipFill>
        <p:spPr>
          <a:xfrm>
            <a:off x="10765511" y="5425440"/>
            <a:ext cx="1426489" cy="1432561"/>
          </a:xfrm>
          <a:prstGeom prst="rect">
            <a:avLst/>
          </a:prstGeom>
        </p:spPr>
      </p:pic>
      <p:sp>
        <p:nvSpPr>
          <p:cNvPr id="18" name="Title 1">
            <a:extLst>
              <a:ext uri="{FF2B5EF4-FFF2-40B4-BE49-F238E27FC236}">
                <a16:creationId xmlns:a16="http://schemas.microsoft.com/office/drawing/2014/main" id="{18303792-1C36-F701-F183-93115706F33F}"/>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CLB Engineering</a:t>
            </a:r>
            <a:endParaRPr lang="en-US" sz="2800" dirty="0"/>
          </a:p>
        </p:txBody>
      </p:sp>
      <p:pic>
        <p:nvPicPr>
          <p:cNvPr id="3" name="Picture 2">
            <a:extLst>
              <a:ext uri="{FF2B5EF4-FFF2-40B4-BE49-F238E27FC236}">
                <a16:creationId xmlns:a16="http://schemas.microsoft.com/office/drawing/2014/main" id="{F7ABB632-67CB-37A4-6F69-68184EC2B9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020" y="899794"/>
            <a:ext cx="10104120" cy="5683568"/>
          </a:xfrm>
          <a:prstGeom prst="rect">
            <a:avLst/>
          </a:prstGeom>
          <a:ln w="19050">
            <a:solidFill>
              <a:schemeClr val="tx1"/>
            </a:solidFill>
          </a:ln>
        </p:spPr>
      </p:pic>
    </p:spTree>
    <p:extLst>
      <p:ext uri="{BB962C8B-B14F-4D97-AF65-F5344CB8AC3E}">
        <p14:creationId xmlns:p14="http://schemas.microsoft.com/office/powerpoint/2010/main" val="653972282"/>
      </p:ext>
    </p:extLst>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FB1C6-D205-6D17-848B-D4D6258A5654}"/>
            </a:ext>
          </a:extLst>
        </p:cNvPr>
        <p:cNvGrpSpPr/>
        <p:nvPr/>
      </p:nvGrpSpPr>
      <p:grpSpPr>
        <a:xfrm>
          <a:off x="0" y="0"/>
          <a:ext cx="0" cy="0"/>
          <a:chOff x="0" y="0"/>
          <a:chExt cx="0" cy="0"/>
        </a:xfrm>
      </p:grpSpPr>
      <p:pic>
        <p:nvPicPr>
          <p:cNvPr id="11" name="Picture 10">
            <a:extLst>
              <a:ext uri="{FF2B5EF4-FFF2-40B4-BE49-F238E27FC236}">
                <a16:creationId xmlns:a16="http://schemas.microsoft.com/office/drawing/2014/main" id="{CDFC4196-4CE1-709F-B72D-11CC9F604C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656350"/>
            <a:ext cx="10536911" cy="5927012"/>
          </a:xfrm>
          <a:prstGeom prst="rect">
            <a:avLst/>
          </a:prstGeom>
          <a:ln w="28575">
            <a:solidFill>
              <a:schemeClr val="tx1"/>
            </a:solidFill>
          </a:ln>
        </p:spPr>
      </p:pic>
      <p:pic>
        <p:nvPicPr>
          <p:cNvPr id="4" name="Picture 3" descr="A blue hexagon with a letter and a logo&#10;&#10;AI-generated content may be incorrect.">
            <a:hlinkClick r:id="rId3"/>
            <a:extLst>
              <a:ext uri="{FF2B5EF4-FFF2-40B4-BE49-F238E27FC236}">
                <a16:creationId xmlns:a16="http://schemas.microsoft.com/office/drawing/2014/main" id="{F4C1EF67-FA7B-7817-D4EB-A3E5954D802E}"/>
              </a:ext>
            </a:extLst>
          </p:cNvPr>
          <p:cNvPicPr>
            <a:picLocks noChangeAspect="1"/>
          </p:cNvPicPr>
          <p:nvPr/>
        </p:nvPicPr>
        <p:blipFill>
          <a:blip r:embed="rId4"/>
          <a:srcRect r="426" b="2"/>
          <a:stretch>
            <a:fillRect/>
          </a:stretch>
        </p:blipFill>
        <p:spPr>
          <a:xfrm>
            <a:off x="10765511" y="5425440"/>
            <a:ext cx="1426489" cy="1432561"/>
          </a:xfrm>
          <a:prstGeom prst="rect">
            <a:avLst/>
          </a:prstGeom>
        </p:spPr>
      </p:pic>
      <p:sp>
        <p:nvSpPr>
          <p:cNvPr id="18" name="Title 1">
            <a:extLst>
              <a:ext uri="{FF2B5EF4-FFF2-40B4-BE49-F238E27FC236}">
                <a16:creationId xmlns:a16="http://schemas.microsoft.com/office/drawing/2014/main" id="{8732CE71-A571-C310-ECBA-AA2D56DE7189}"/>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CLB Engineering</a:t>
            </a:r>
            <a:endParaRPr lang="en-US" sz="2800" dirty="0"/>
          </a:p>
        </p:txBody>
      </p:sp>
    </p:spTree>
    <p:extLst>
      <p:ext uri="{BB962C8B-B14F-4D97-AF65-F5344CB8AC3E}">
        <p14:creationId xmlns:p14="http://schemas.microsoft.com/office/powerpoint/2010/main" val="2583853722"/>
      </p:ext>
    </p:extLst>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8C6D-8139-1D7A-9592-7CB4DD118A28}"/>
            </a:ext>
          </a:extLst>
        </p:cNvPr>
        <p:cNvGrpSpPr/>
        <p:nvPr/>
      </p:nvGrpSpPr>
      <p:grpSpPr>
        <a:xfrm>
          <a:off x="0" y="0"/>
          <a:ext cx="0" cy="0"/>
          <a:chOff x="0" y="0"/>
          <a:chExt cx="0" cy="0"/>
        </a:xfrm>
      </p:grpSpPr>
      <p:pic>
        <p:nvPicPr>
          <p:cNvPr id="19" name="Picture 18">
            <a:extLst>
              <a:ext uri="{FF2B5EF4-FFF2-40B4-BE49-F238E27FC236}">
                <a16:creationId xmlns:a16="http://schemas.microsoft.com/office/drawing/2014/main" id="{671704A5-5443-3638-85D3-B1A9CC4626C3}"/>
              </a:ext>
            </a:extLst>
          </p:cNvPr>
          <p:cNvPicPr>
            <a:picLocks noChangeAspect="1"/>
          </p:cNvPicPr>
          <p:nvPr/>
        </p:nvPicPr>
        <p:blipFill>
          <a:blip r:embed="rId2"/>
          <a:stretch>
            <a:fillRect/>
          </a:stretch>
        </p:blipFill>
        <p:spPr>
          <a:xfrm rot="1311879">
            <a:off x="2331990" y="2312670"/>
            <a:ext cx="3290395" cy="4274661"/>
          </a:xfrm>
          <a:prstGeom prst="rect">
            <a:avLst/>
          </a:prstGeom>
          <a:ln w="9525">
            <a:solidFill>
              <a:schemeClr val="tx1"/>
            </a:solidFill>
          </a:ln>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8A25E607-43AB-8204-6B7A-9079D8106C0A}"/>
              </a:ext>
            </a:extLst>
          </p:cNvPr>
          <p:cNvPicPr>
            <a:picLocks noChangeAspect="1"/>
          </p:cNvPicPr>
          <p:nvPr/>
        </p:nvPicPr>
        <p:blipFill>
          <a:blip r:embed="rId3"/>
          <a:stretch>
            <a:fillRect/>
          </a:stretch>
        </p:blipFill>
        <p:spPr>
          <a:xfrm rot="392635">
            <a:off x="1232116" y="1433960"/>
            <a:ext cx="3291871" cy="4274661"/>
          </a:xfrm>
          <a:prstGeom prst="rect">
            <a:avLst/>
          </a:prstGeom>
          <a:ln w="9525">
            <a:solidFill>
              <a:schemeClr val="tx1"/>
            </a:solidFill>
          </a:ln>
          <a:effectLst>
            <a:outerShdw blurRad="50800" dist="38100" dir="2700000" algn="tl" rotWithShape="0">
              <a:prstClr val="black">
                <a:alpha val="40000"/>
              </a:prstClr>
            </a:outerShdw>
          </a:effectLst>
        </p:spPr>
      </p:pic>
      <p:pic>
        <p:nvPicPr>
          <p:cNvPr id="4" name="Picture 3" descr="A blue hexagon with a letter and a logo&#10;&#10;AI-generated content may be incorrect.">
            <a:hlinkClick r:id="rId4"/>
            <a:extLst>
              <a:ext uri="{FF2B5EF4-FFF2-40B4-BE49-F238E27FC236}">
                <a16:creationId xmlns:a16="http://schemas.microsoft.com/office/drawing/2014/main" id="{8DF6AAC8-B7D5-18D7-87FF-D6DA7500EB2A}"/>
              </a:ext>
            </a:extLst>
          </p:cNvPr>
          <p:cNvPicPr>
            <a:picLocks noChangeAspect="1"/>
          </p:cNvPicPr>
          <p:nvPr/>
        </p:nvPicPr>
        <p:blipFill>
          <a:blip r:embed="rId5"/>
          <a:srcRect r="426" b="2"/>
          <a:stretch>
            <a:fillRect/>
          </a:stretch>
        </p:blipFill>
        <p:spPr>
          <a:xfrm>
            <a:off x="10765511" y="5425440"/>
            <a:ext cx="1426489" cy="1432561"/>
          </a:xfrm>
          <a:prstGeom prst="rect">
            <a:avLst/>
          </a:prstGeom>
        </p:spPr>
      </p:pic>
      <p:sp>
        <p:nvSpPr>
          <p:cNvPr id="18" name="Title 1">
            <a:extLst>
              <a:ext uri="{FF2B5EF4-FFF2-40B4-BE49-F238E27FC236}">
                <a16:creationId xmlns:a16="http://schemas.microsoft.com/office/drawing/2014/main" id="{2F8FBE69-3DAD-9B17-BB37-9862DA67B7B0}"/>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CLB Engineering</a:t>
            </a:r>
            <a:endParaRPr lang="en-US" sz="2800" dirty="0"/>
          </a:p>
        </p:txBody>
      </p:sp>
      <p:pic>
        <p:nvPicPr>
          <p:cNvPr id="7" name="Picture 6">
            <a:extLst>
              <a:ext uri="{FF2B5EF4-FFF2-40B4-BE49-F238E27FC236}">
                <a16:creationId xmlns:a16="http://schemas.microsoft.com/office/drawing/2014/main" id="{0BD4C3DD-D35D-F08E-DDC0-B16EC6AC2035}"/>
              </a:ext>
            </a:extLst>
          </p:cNvPr>
          <p:cNvPicPr>
            <a:picLocks noChangeAspect="1"/>
          </p:cNvPicPr>
          <p:nvPr/>
        </p:nvPicPr>
        <p:blipFill>
          <a:blip r:embed="rId6"/>
          <a:stretch>
            <a:fillRect/>
          </a:stretch>
        </p:blipFill>
        <p:spPr>
          <a:xfrm>
            <a:off x="205740" y="869970"/>
            <a:ext cx="3291871" cy="4326870"/>
          </a:xfrm>
          <a:prstGeom prst="rect">
            <a:avLst/>
          </a:prstGeom>
          <a:ln w="9525">
            <a:solidFill>
              <a:schemeClr val="tx1"/>
            </a:solidFill>
          </a:ln>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325D14A0-044C-4770-2E39-E4956775BCA8}"/>
              </a:ext>
            </a:extLst>
          </p:cNvPr>
          <p:cNvPicPr>
            <a:picLocks noChangeAspect="1"/>
          </p:cNvPicPr>
          <p:nvPr/>
        </p:nvPicPr>
        <p:blipFill>
          <a:blip r:embed="rId7"/>
          <a:stretch>
            <a:fillRect/>
          </a:stretch>
        </p:blipFill>
        <p:spPr>
          <a:xfrm>
            <a:off x="6845546" y="274638"/>
            <a:ext cx="3919965" cy="5096520"/>
          </a:xfrm>
          <a:prstGeom prst="rect">
            <a:avLst/>
          </a:prstGeom>
          <a:ln w="9525">
            <a:solidFill>
              <a:schemeClr val="tx1"/>
            </a:solidFill>
          </a:ln>
        </p:spPr>
      </p:pic>
      <p:pic>
        <p:nvPicPr>
          <p:cNvPr id="25" name="Picture 24">
            <a:extLst>
              <a:ext uri="{FF2B5EF4-FFF2-40B4-BE49-F238E27FC236}">
                <a16:creationId xmlns:a16="http://schemas.microsoft.com/office/drawing/2014/main" id="{D085DE2B-790D-BA51-D821-BE5F7EC8D57B}"/>
              </a:ext>
            </a:extLst>
          </p:cNvPr>
          <p:cNvPicPr>
            <a:picLocks noChangeAspect="1"/>
          </p:cNvPicPr>
          <p:nvPr/>
        </p:nvPicPr>
        <p:blipFill>
          <a:blip r:embed="rId8"/>
          <a:stretch>
            <a:fillRect/>
          </a:stretch>
        </p:blipFill>
        <p:spPr>
          <a:xfrm>
            <a:off x="5535123" y="3981942"/>
            <a:ext cx="5090757" cy="2778432"/>
          </a:xfrm>
          <a:prstGeom prst="rect">
            <a:avLst/>
          </a:prstGeom>
          <a:ln w="19050">
            <a:solidFill>
              <a:schemeClr val="tx1"/>
            </a:solidFill>
          </a:ln>
        </p:spPr>
      </p:pic>
    </p:spTree>
    <p:extLst>
      <p:ext uri="{BB962C8B-B14F-4D97-AF65-F5344CB8AC3E}">
        <p14:creationId xmlns:p14="http://schemas.microsoft.com/office/powerpoint/2010/main" val="3488654521"/>
      </p:ext>
    </p:extLst>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D0610-09FB-B61F-949C-5A8B42E9CD5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1866E15-03C0-5EAA-E3A1-208D02DA5F9D}"/>
              </a:ext>
            </a:extLst>
          </p:cNvPr>
          <p:cNvSpPr/>
          <p:nvPr/>
        </p:nvSpPr>
        <p:spPr bwMode="auto">
          <a:xfrm>
            <a:off x="907733" y="1584960"/>
            <a:ext cx="2048827" cy="1318260"/>
          </a:xfrm>
          <a:prstGeom prst="rect">
            <a:avLst/>
          </a:prstGeom>
          <a:solidFill>
            <a:schemeClr val="bg1"/>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pic>
        <p:nvPicPr>
          <p:cNvPr id="4" name="Picture 3" descr="A blue hexagon with a letter and a logo&#10;&#10;AI-generated content may be incorrect.">
            <a:hlinkClick r:id="rId2"/>
            <a:extLst>
              <a:ext uri="{FF2B5EF4-FFF2-40B4-BE49-F238E27FC236}">
                <a16:creationId xmlns:a16="http://schemas.microsoft.com/office/drawing/2014/main" id="{C414B882-0B84-0596-78FF-F976D2610CB6}"/>
              </a:ext>
            </a:extLst>
          </p:cNvPr>
          <p:cNvPicPr>
            <a:picLocks noChangeAspect="1"/>
          </p:cNvPicPr>
          <p:nvPr/>
        </p:nvPicPr>
        <p:blipFill>
          <a:blip r:embed="rId3"/>
          <a:srcRect r="426" b="2"/>
          <a:stretch>
            <a:fillRect/>
          </a:stretch>
        </p:blipFill>
        <p:spPr>
          <a:xfrm>
            <a:off x="10765511" y="5425440"/>
            <a:ext cx="1426489" cy="1432561"/>
          </a:xfrm>
          <a:prstGeom prst="rect">
            <a:avLst/>
          </a:prstGeom>
        </p:spPr>
      </p:pic>
      <p:sp>
        <p:nvSpPr>
          <p:cNvPr id="18" name="Title 1">
            <a:extLst>
              <a:ext uri="{FF2B5EF4-FFF2-40B4-BE49-F238E27FC236}">
                <a16:creationId xmlns:a16="http://schemas.microsoft.com/office/drawing/2014/main" id="{EFF79B7F-8E57-20B2-2C5A-8DF921D6543E}"/>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CLB Engineering</a:t>
            </a:r>
            <a:endParaRPr lang="en-US" sz="2800" dirty="0"/>
          </a:p>
        </p:txBody>
      </p:sp>
      <p:pic>
        <p:nvPicPr>
          <p:cNvPr id="3" name="Picture 2">
            <a:extLst>
              <a:ext uri="{FF2B5EF4-FFF2-40B4-BE49-F238E27FC236}">
                <a16:creationId xmlns:a16="http://schemas.microsoft.com/office/drawing/2014/main" id="{A858EE1E-502F-359C-93BA-4A9AC0D4B00D}"/>
              </a:ext>
            </a:extLst>
          </p:cNvPr>
          <p:cNvPicPr>
            <a:picLocks noChangeAspect="1"/>
          </p:cNvPicPr>
          <p:nvPr/>
        </p:nvPicPr>
        <p:blipFill>
          <a:blip r:embed="rId4"/>
          <a:stretch>
            <a:fillRect/>
          </a:stretch>
        </p:blipFill>
        <p:spPr>
          <a:xfrm>
            <a:off x="907733" y="792480"/>
            <a:ext cx="2846068" cy="541020"/>
          </a:xfrm>
          <a:prstGeom prst="rect">
            <a:avLst/>
          </a:prstGeom>
        </p:spPr>
      </p:pic>
      <p:sp>
        <p:nvSpPr>
          <p:cNvPr id="5" name="TextBox 4">
            <a:extLst>
              <a:ext uri="{FF2B5EF4-FFF2-40B4-BE49-F238E27FC236}">
                <a16:creationId xmlns:a16="http://schemas.microsoft.com/office/drawing/2014/main" id="{5C148630-DAF3-86D2-9A7C-4B20E7FCBEDC}"/>
              </a:ext>
            </a:extLst>
          </p:cNvPr>
          <p:cNvSpPr txBox="1"/>
          <p:nvPr/>
        </p:nvSpPr>
        <p:spPr>
          <a:xfrm>
            <a:off x="1066800" y="1653540"/>
            <a:ext cx="1828800" cy="1318260"/>
          </a:xfrm>
          <a:prstGeom prst="rect">
            <a:avLst/>
          </a:prstGeom>
          <a:noFill/>
          <a:effectLst/>
        </p:spPr>
        <p:txBody>
          <a:bodyPr wrap="square" lIns="0" tIns="0" rIns="0" bIns="0" rtlCol="0">
            <a:noAutofit/>
          </a:bodyPr>
          <a:lstStyle/>
          <a:p>
            <a:pPr algn="l" eaLnBrk="0" hangingPunct="0">
              <a:lnSpc>
                <a:spcPts val="1800"/>
              </a:lnSpc>
            </a:pPr>
            <a:r>
              <a:rPr lang="en-US" sz="1400" b="1" dirty="0">
                <a:ea typeface="+mn-ea"/>
                <a:cs typeface="+mn-cs"/>
              </a:rPr>
              <a:t>Compute an existing HEC-RAS 2D model </a:t>
            </a:r>
            <a:r>
              <a:rPr lang="en-US" sz="1400" b="1" dirty="0">
                <a:highlight>
                  <a:srgbClr val="FFFF00"/>
                </a:highlight>
                <a:ea typeface="+mn-ea"/>
                <a:cs typeface="+mn-cs"/>
              </a:rPr>
              <a:t>(BLE)</a:t>
            </a:r>
            <a:r>
              <a:rPr lang="en-US" sz="1400" b="1" dirty="0">
                <a:ea typeface="+mn-ea"/>
                <a:cs typeface="+mn-cs"/>
              </a:rPr>
              <a:t> – create output HDF at 4-minute mapping intervals</a:t>
            </a:r>
          </a:p>
        </p:txBody>
      </p:sp>
      <p:sp>
        <p:nvSpPr>
          <p:cNvPr id="9" name="TextBox 8">
            <a:extLst>
              <a:ext uri="{FF2B5EF4-FFF2-40B4-BE49-F238E27FC236}">
                <a16:creationId xmlns:a16="http://schemas.microsoft.com/office/drawing/2014/main" id="{EBB8FC33-2D41-E30B-5EB7-37D7F520337A}"/>
              </a:ext>
            </a:extLst>
          </p:cNvPr>
          <p:cNvSpPr txBox="1"/>
          <p:nvPr/>
        </p:nvSpPr>
        <p:spPr>
          <a:xfrm>
            <a:off x="1295400" y="3512820"/>
            <a:ext cx="1386840" cy="1455420"/>
          </a:xfrm>
          <a:prstGeom prst="rect">
            <a:avLst/>
          </a:prstGeom>
          <a:noFill/>
          <a:effectLst/>
        </p:spPr>
        <p:txBody>
          <a:bodyPr wrap="none" lIns="0" tIns="0" rIns="0" bIns="0" rtlCol="0">
            <a:noAutofit/>
          </a:bodyPr>
          <a:lstStyle/>
          <a:p>
            <a:pPr algn="l" eaLnBrk="0" hangingPunct="0">
              <a:lnSpc>
                <a:spcPts val="1800"/>
              </a:lnSpc>
            </a:pPr>
            <a:r>
              <a:rPr lang="en-US" sz="1400" b="1" u="sng" dirty="0">
                <a:ea typeface="+mn-ea"/>
                <a:cs typeface="+mn-cs"/>
              </a:rPr>
              <a:t>Flow Forcings:</a:t>
            </a:r>
          </a:p>
          <a:p>
            <a:pPr algn="l" eaLnBrk="0" hangingPunct="0">
              <a:lnSpc>
                <a:spcPts val="1800"/>
              </a:lnSpc>
            </a:pPr>
            <a:r>
              <a:rPr lang="en-US" sz="1200" dirty="0">
                <a:ea typeface="+mn-ea"/>
                <a:cs typeface="+mn-cs"/>
              </a:rPr>
              <a:t>  Firehose</a:t>
            </a:r>
          </a:p>
          <a:p>
            <a:pPr algn="l" eaLnBrk="0" hangingPunct="0">
              <a:lnSpc>
                <a:spcPts val="1800"/>
              </a:lnSpc>
            </a:pPr>
            <a:r>
              <a:rPr lang="en-US" sz="1200" dirty="0"/>
              <a:t>  River Teleport</a:t>
            </a:r>
          </a:p>
          <a:p>
            <a:pPr algn="l" eaLnBrk="0" hangingPunct="0">
              <a:lnSpc>
                <a:spcPts val="1800"/>
              </a:lnSpc>
            </a:pPr>
            <a:r>
              <a:rPr lang="en-US" sz="1200" dirty="0">
                <a:ea typeface="+mn-ea"/>
                <a:cs typeface="+mn-cs"/>
              </a:rPr>
              <a:t>  Rain-on-Gri</a:t>
            </a:r>
            <a:r>
              <a:rPr lang="en-US" sz="1200" dirty="0"/>
              <a:t>d</a:t>
            </a:r>
          </a:p>
          <a:p>
            <a:pPr algn="l" eaLnBrk="0" hangingPunct="0">
              <a:lnSpc>
                <a:spcPts val="1800"/>
              </a:lnSpc>
            </a:pPr>
            <a:r>
              <a:rPr lang="en-US" sz="1200" dirty="0">
                <a:ea typeface="+mn-ea"/>
                <a:cs typeface="+mn-cs"/>
              </a:rPr>
              <a:t>  Dam Breach</a:t>
            </a:r>
          </a:p>
          <a:p>
            <a:pPr algn="l" eaLnBrk="0" hangingPunct="0">
              <a:lnSpc>
                <a:spcPts val="1800"/>
              </a:lnSpc>
            </a:pPr>
            <a:r>
              <a:rPr lang="en-US" sz="1200" dirty="0"/>
              <a:t>  Historic…</a:t>
            </a:r>
            <a:endParaRPr lang="en-US" sz="1200" dirty="0">
              <a:ea typeface="+mn-ea"/>
              <a:cs typeface="+mn-cs"/>
            </a:endParaRPr>
          </a:p>
        </p:txBody>
      </p:sp>
      <p:sp>
        <p:nvSpPr>
          <p:cNvPr id="10" name="Arrow: Right 9">
            <a:extLst>
              <a:ext uri="{FF2B5EF4-FFF2-40B4-BE49-F238E27FC236}">
                <a16:creationId xmlns:a16="http://schemas.microsoft.com/office/drawing/2014/main" id="{0B5F9DCF-A63C-DC89-4FB2-47035DBD3120}"/>
              </a:ext>
            </a:extLst>
          </p:cNvPr>
          <p:cNvSpPr/>
          <p:nvPr/>
        </p:nvSpPr>
        <p:spPr bwMode="auto">
          <a:xfrm rot="16200000">
            <a:off x="1737836" y="3040380"/>
            <a:ext cx="388620" cy="297180"/>
          </a:xfrm>
          <a:prstGeom prst="right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sp>
        <p:nvSpPr>
          <p:cNvPr id="13" name="Arrow: Right 12">
            <a:extLst>
              <a:ext uri="{FF2B5EF4-FFF2-40B4-BE49-F238E27FC236}">
                <a16:creationId xmlns:a16="http://schemas.microsoft.com/office/drawing/2014/main" id="{A2C84ED1-FDD0-0777-ABEA-A03DA53ADF64}"/>
              </a:ext>
            </a:extLst>
          </p:cNvPr>
          <p:cNvSpPr/>
          <p:nvPr/>
        </p:nvSpPr>
        <p:spPr bwMode="auto">
          <a:xfrm>
            <a:off x="3142498" y="2095500"/>
            <a:ext cx="388620" cy="297180"/>
          </a:xfrm>
          <a:prstGeom prst="right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grpSp>
        <p:nvGrpSpPr>
          <p:cNvPr id="23" name="Group 22">
            <a:extLst>
              <a:ext uri="{FF2B5EF4-FFF2-40B4-BE49-F238E27FC236}">
                <a16:creationId xmlns:a16="http://schemas.microsoft.com/office/drawing/2014/main" id="{65E1E5CC-F0F9-27C1-03D5-42F75BABD159}"/>
              </a:ext>
            </a:extLst>
          </p:cNvPr>
          <p:cNvGrpSpPr/>
          <p:nvPr/>
        </p:nvGrpSpPr>
        <p:grpSpPr>
          <a:xfrm>
            <a:off x="6637973" y="1584960"/>
            <a:ext cx="2048827" cy="1318260"/>
            <a:chOff x="4047173" y="1813559"/>
            <a:chExt cx="2048827" cy="1318260"/>
          </a:xfrm>
        </p:grpSpPr>
        <p:sp>
          <p:nvSpPr>
            <p:cNvPr id="15" name="Rectangle 14">
              <a:extLst>
                <a:ext uri="{FF2B5EF4-FFF2-40B4-BE49-F238E27FC236}">
                  <a16:creationId xmlns:a16="http://schemas.microsoft.com/office/drawing/2014/main" id="{B5EB4802-96C3-E8B2-574C-93CC615D1577}"/>
                </a:ext>
              </a:extLst>
            </p:cNvPr>
            <p:cNvSpPr/>
            <p:nvPr/>
          </p:nvSpPr>
          <p:spPr bwMode="auto">
            <a:xfrm>
              <a:off x="4047173" y="1813559"/>
              <a:ext cx="2048827" cy="1318260"/>
            </a:xfrm>
            <a:prstGeom prst="rect">
              <a:avLst/>
            </a:prstGeom>
            <a:solidFill>
              <a:schemeClr val="accent1">
                <a:lumMod val="20000"/>
                <a:lumOff val="80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17" name="TextBox 16">
              <a:extLst>
                <a:ext uri="{FF2B5EF4-FFF2-40B4-BE49-F238E27FC236}">
                  <a16:creationId xmlns:a16="http://schemas.microsoft.com/office/drawing/2014/main" id="{33503FDA-008E-A60D-9EFD-2671CE311192}"/>
                </a:ext>
              </a:extLst>
            </p:cNvPr>
            <p:cNvSpPr txBox="1"/>
            <p:nvPr/>
          </p:nvSpPr>
          <p:spPr>
            <a:xfrm>
              <a:off x="4157186" y="1962148"/>
              <a:ext cx="1828800" cy="1021081"/>
            </a:xfrm>
            <a:prstGeom prst="rect">
              <a:avLst/>
            </a:prstGeom>
            <a:noFill/>
            <a:effectLst/>
          </p:spPr>
          <p:txBody>
            <a:bodyPr wrap="square" lIns="0" tIns="0" rIns="0" bIns="0" rtlCol="0">
              <a:noAutofit/>
            </a:bodyPr>
            <a:lstStyle/>
            <a:p>
              <a:pPr algn="l" eaLnBrk="0" hangingPunct="0">
                <a:lnSpc>
                  <a:spcPts val="1800"/>
                </a:lnSpc>
              </a:pPr>
              <a:r>
                <a:rPr lang="en-US" sz="1400" b="1" dirty="0"/>
                <a:t>FIM Commander – Extracts FIM automatically from flow hydrograph</a:t>
              </a:r>
              <a:endParaRPr lang="en-US" sz="1400" b="1" dirty="0">
                <a:ea typeface="+mn-ea"/>
                <a:cs typeface="+mn-cs"/>
              </a:endParaRPr>
            </a:p>
          </p:txBody>
        </p:sp>
      </p:grpSp>
      <p:grpSp>
        <p:nvGrpSpPr>
          <p:cNvPr id="24" name="Group 23">
            <a:extLst>
              <a:ext uri="{FF2B5EF4-FFF2-40B4-BE49-F238E27FC236}">
                <a16:creationId xmlns:a16="http://schemas.microsoft.com/office/drawing/2014/main" id="{1850267A-E783-E828-BDF7-BEA6C48DC632}"/>
              </a:ext>
            </a:extLst>
          </p:cNvPr>
          <p:cNvGrpSpPr/>
          <p:nvPr/>
        </p:nvGrpSpPr>
        <p:grpSpPr>
          <a:xfrm>
            <a:off x="3717056" y="1584960"/>
            <a:ext cx="2048827" cy="1318260"/>
            <a:chOff x="3937159" y="3493768"/>
            <a:chExt cx="2048827" cy="1318260"/>
          </a:xfrm>
        </p:grpSpPr>
        <p:sp>
          <p:nvSpPr>
            <p:cNvPr id="20" name="Rectangle 19">
              <a:extLst>
                <a:ext uri="{FF2B5EF4-FFF2-40B4-BE49-F238E27FC236}">
                  <a16:creationId xmlns:a16="http://schemas.microsoft.com/office/drawing/2014/main" id="{1E7585D0-6CD7-C54C-8F65-7563449E7E0D}"/>
                </a:ext>
              </a:extLst>
            </p:cNvPr>
            <p:cNvSpPr/>
            <p:nvPr/>
          </p:nvSpPr>
          <p:spPr bwMode="auto">
            <a:xfrm>
              <a:off x="3937159" y="3493768"/>
              <a:ext cx="2048827" cy="1318260"/>
            </a:xfrm>
            <a:prstGeom prst="rect">
              <a:avLst/>
            </a:prstGeom>
            <a:solidFill>
              <a:schemeClr val="tx2">
                <a:lumMod val="10000"/>
                <a:lumOff val="90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ln>
                  <a:solidFill>
                    <a:schemeClr val="tx1"/>
                  </a:solidFill>
                </a:ln>
                <a:solidFill>
                  <a:srgbClr val="000000"/>
                </a:solidFill>
                <a:latin typeface="Arial" charset="0"/>
                <a:ea typeface="ＭＳ Ｐゴシック" pitchFamily="16" charset="-128"/>
                <a:cs typeface="ＭＳ Ｐゴシック" pitchFamily="-97" charset="-128"/>
              </a:endParaRPr>
            </a:p>
          </p:txBody>
        </p:sp>
        <p:sp>
          <p:nvSpPr>
            <p:cNvPr id="22" name="TextBox 21">
              <a:extLst>
                <a:ext uri="{FF2B5EF4-FFF2-40B4-BE49-F238E27FC236}">
                  <a16:creationId xmlns:a16="http://schemas.microsoft.com/office/drawing/2014/main" id="{DE11BF5E-2550-2372-8F88-99805546EFAA}"/>
                </a:ext>
              </a:extLst>
            </p:cNvPr>
            <p:cNvSpPr txBox="1"/>
            <p:nvPr/>
          </p:nvSpPr>
          <p:spPr>
            <a:xfrm>
              <a:off x="4047172" y="3642357"/>
              <a:ext cx="1828800" cy="1021081"/>
            </a:xfrm>
            <a:prstGeom prst="rect">
              <a:avLst/>
            </a:prstGeom>
            <a:noFill/>
            <a:effectLst/>
          </p:spPr>
          <p:txBody>
            <a:bodyPr wrap="square" lIns="0" tIns="0" rIns="0" bIns="0" rtlCol="0">
              <a:noAutofit/>
            </a:bodyPr>
            <a:lstStyle/>
            <a:p>
              <a:pPr algn="l" eaLnBrk="0" hangingPunct="0">
                <a:lnSpc>
                  <a:spcPts val="1800"/>
                </a:lnSpc>
              </a:pPr>
              <a:r>
                <a:rPr lang="en-US" sz="1400" b="1" dirty="0"/>
                <a:t>FIM Commander – subdivides by catchments… conflates reaches</a:t>
              </a:r>
              <a:endParaRPr lang="en-US" sz="1400" b="1" dirty="0">
                <a:ea typeface="+mn-ea"/>
                <a:cs typeface="+mn-cs"/>
              </a:endParaRPr>
            </a:p>
          </p:txBody>
        </p:sp>
      </p:grpSp>
      <p:sp>
        <p:nvSpPr>
          <p:cNvPr id="26" name="Arrow: Right 25">
            <a:extLst>
              <a:ext uri="{FF2B5EF4-FFF2-40B4-BE49-F238E27FC236}">
                <a16:creationId xmlns:a16="http://schemas.microsoft.com/office/drawing/2014/main" id="{EAF85B8F-7781-87BB-73E4-5374D06E98ED}"/>
              </a:ext>
            </a:extLst>
          </p:cNvPr>
          <p:cNvSpPr/>
          <p:nvPr/>
        </p:nvSpPr>
        <p:spPr bwMode="auto">
          <a:xfrm>
            <a:off x="6033575" y="2095499"/>
            <a:ext cx="388620" cy="297180"/>
          </a:xfrm>
          <a:prstGeom prst="right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pic>
        <p:nvPicPr>
          <p:cNvPr id="28" name="Picture 27">
            <a:extLst>
              <a:ext uri="{FF2B5EF4-FFF2-40B4-BE49-F238E27FC236}">
                <a16:creationId xmlns:a16="http://schemas.microsoft.com/office/drawing/2014/main" id="{FD4DA0A4-3695-0DB4-374B-0131906288D7}"/>
              </a:ext>
            </a:extLst>
          </p:cNvPr>
          <p:cNvPicPr>
            <a:picLocks noChangeAspect="1"/>
          </p:cNvPicPr>
          <p:nvPr/>
        </p:nvPicPr>
        <p:blipFill>
          <a:blip r:embed="rId5"/>
          <a:stretch>
            <a:fillRect/>
          </a:stretch>
        </p:blipFill>
        <p:spPr>
          <a:xfrm>
            <a:off x="4926330" y="3512820"/>
            <a:ext cx="5472112" cy="3171970"/>
          </a:xfrm>
          <a:prstGeom prst="rect">
            <a:avLst/>
          </a:prstGeom>
          <a:ln w="28575">
            <a:solidFill>
              <a:schemeClr val="tx1"/>
            </a:solidFill>
          </a:ln>
        </p:spPr>
      </p:pic>
      <p:sp>
        <p:nvSpPr>
          <p:cNvPr id="30" name="Arrow: Right 29">
            <a:extLst>
              <a:ext uri="{FF2B5EF4-FFF2-40B4-BE49-F238E27FC236}">
                <a16:creationId xmlns:a16="http://schemas.microsoft.com/office/drawing/2014/main" id="{27E9DEF9-83E1-7848-FC8C-7C079215DDBA}"/>
              </a:ext>
            </a:extLst>
          </p:cNvPr>
          <p:cNvSpPr/>
          <p:nvPr/>
        </p:nvSpPr>
        <p:spPr bwMode="auto">
          <a:xfrm rot="5400000">
            <a:off x="7468076" y="3097529"/>
            <a:ext cx="388620" cy="297180"/>
          </a:xfrm>
          <a:prstGeom prst="rightArrow">
            <a:avLst/>
          </a:prstGeom>
          <a:ln>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spTree>
    <p:extLst>
      <p:ext uri="{BB962C8B-B14F-4D97-AF65-F5344CB8AC3E}">
        <p14:creationId xmlns:p14="http://schemas.microsoft.com/office/powerpoint/2010/main" val="2484484995"/>
      </p:ext>
    </p:extLst>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E63D7-C956-707B-51B8-DB73F4EA7C2B}"/>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C4AED619-12CB-6CDF-ECBB-600591E3D921}"/>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FIM to FEDs?</a:t>
            </a:r>
            <a:endParaRPr lang="en-US" sz="2800" dirty="0"/>
          </a:p>
        </p:txBody>
      </p:sp>
      <p:pic>
        <p:nvPicPr>
          <p:cNvPr id="11" name="Picture 10">
            <a:extLst>
              <a:ext uri="{FF2B5EF4-FFF2-40B4-BE49-F238E27FC236}">
                <a16:creationId xmlns:a16="http://schemas.microsoft.com/office/drawing/2014/main" id="{4ABCEEA9-7C79-AF7F-101A-F8B71F553F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5050" y="792480"/>
            <a:ext cx="7581900" cy="5823778"/>
          </a:xfrm>
          <a:prstGeom prst="rect">
            <a:avLst/>
          </a:prstGeom>
        </p:spPr>
      </p:pic>
    </p:spTree>
    <p:extLst>
      <p:ext uri="{BB962C8B-B14F-4D97-AF65-F5344CB8AC3E}">
        <p14:creationId xmlns:p14="http://schemas.microsoft.com/office/powerpoint/2010/main" val="2736781536"/>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75983F-60D6-23F8-935B-59BE3E45B65B}"/>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013BA2AE-26EA-DA68-E51B-FECF81DBABC6}"/>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Conversation</a:t>
            </a:r>
            <a:endParaRPr lang="en-US" sz="2800" dirty="0"/>
          </a:p>
        </p:txBody>
      </p:sp>
      <p:grpSp>
        <p:nvGrpSpPr>
          <p:cNvPr id="57" name="Group 56">
            <a:extLst>
              <a:ext uri="{FF2B5EF4-FFF2-40B4-BE49-F238E27FC236}">
                <a16:creationId xmlns:a16="http://schemas.microsoft.com/office/drawing/2014/main" id="{77D3BFEE-D1B4-5CC9-86C6-D48AA40CCF53}"/>
              </a:ext>
            </a:extLst>
          </p:cNvPr>
          <p:cNvGrpSpPr/>
          <p:nvPr/>
        </p:nvGrpSpPr>
        <p:grpSpPr>
          <a:xfrm>
            <a:off x="1245870" y="914400"/>
            <a:ext cx="9700260" cy="5562600"/>
            <a:chOff x="121920" y="792480"/>
            <a:chExt cx="9700260" cy="5562600"/>
          </a:xfrm>
        </p:grpSpPr>
        <p:sp>
          <p:nvSpPr>
            <p:cNvPr id="56" name="Rectangle 55">
              <a:extLst>
                <a:ext uri="{FF2B5EF4-FFF2-40B4-BE49-F238E27FC236}">
                  <a16:creationId xmlns:a16="http://schemas.microsoft.com/office/drawing/2014/main" id="{E9321502-28F6-F675-1736-77ACB2D2730E}"/>
                </a:ext>
              </a:extLst>
            </p:cNvPr>
            <p:cNvSpPr/>
            <p:nvPr/>
          </p:nvSpPr>
          <p:spPr bwMode="auto">
            <a:xfrm>
              <a:off x="121920" y="792480"/>
              <a:ext cx="9700260" cy="5562600"/>
            </a:xfrm>
            <a:prstGeom prst="rect">
              <a:avLst/>
            </a:prstGeom>
            <a:solidFill>
              <a:schemeClr val="bg1">
                <a:lumMod val="85000"/>
              </a:schemeClr>
            </a:solidFill>
            <a:ln>
              <a:solidFill>
                <a:schemeClr val="tx1"/>
              </a:solidFill>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eaLnBrk="0" fontAlgn="base" hangingPunct="0">
                <a:spcBef>
                  <a:spcPct val="0"/>
                </a:spcBef>
                <a:spcAft>
                  <a:spcPct val="0"/>
                </a:spcAft>
              </a:pPr>
              <a:endParaRPr lang="en-US" sz="1400" b="1" dirty="0">
                <a:solidFill>
                  <a:srgbClr val="000000"/>
                </a:solidFill>
                <a:latin typeface="Arial" charset="0"/>
                <a:ea typeface="ＭＳ Ｐゴシック" pitchFamily="16" charset="-128"/>
                <a:cs typeface="ＭＳ Ｐゴシック" pitchFamily="-97" charset="-128"/>
              </a:endParaRPr>
            </a:p>
          </p:txBody>
        </p:sp>
        <p:pic>
          <p:nvPicPr>
            <p:cNvPr id="16" name="Image 0" descr="Waterway Engineering">
              <a:extLst>
                <a:ext uri="{FF2B5EF4-FFF2-40B4-BE49-F238E27FC236}">
                  <a16:creationId xmlns:a16="http://schemas.microsoft.com/office/drawing/2014/main" id="{DA14FADB-1A65-A9DF-A395-8115C070CFED}"/>
                </a:ext>
              </a:extLst>
            </p:cNvPr>
            <p:cNvPicPr>
              <a:picLocks noChangeAspect="1"/>
            </p:cNvPicPr>
            <p:nvPr/>
          </p:nvPicPr>
          <p:blipFill>
            <a:blip r:embed="rId2"/>
            <a:srcRect t="-6824" b="-6824"/>
            <a:stretch/>
          </p:blipFill>
          <p:spPr>
            <a:xfrm>
              <a:off x="342678" y="4123222"/>
              <a:ext cx="2007646" cy="421606"/>
            </a:xfrm>
            <a:prstGeom prst="rect">
              <a:avLst/>
            </a:prstGeom>
            <a:solidFill>
              <a:schemeClr val="bg1"/>
            </a:solidFill>
            <a:ln w="19050">
              <a:noFill/>
            </a:ln>
          </p:spPr>
        </p:pic>
        <p:pic>
          <p:nvPicPr>
            <p:cNvPr id="19" name="Picture 18">
              <a:extLst>
                <a:ext uri="{FF2B5EF4-FFF2-40B4-BE49-F238E27FC236}">
                  <a16:creationId xmlns:a16="http://schemas.microsoft.com/office/drawing/2014/main" id="{0C0931F8-FC0E-9081-2894-481D4E7258DC}"/>
                </a:ext>
              </a:extLst>
            </p:cNvPr>
            <p:cNvPicPr>
              <a:picLocks noChangeAspect="1"/>
            </p:cNvPicPr>
            <p:nvPr/>
          </p:nvPicPr>
          <p:blipFill>
            <a:blip r:embed="rId3"/>
            <a:stretch>
              <a:fillRect/>
            </a:stretch>
          </p:blipFill>
          <p:spPr>
            <a:xfrm>
              <a:off x="609598" y="1165669"/>
              <a:ext cx="1319814" cy="421607"/>
            </a:xfrm>
            <a:prstGeom prst="rect">
              <a:avLst/>
            </a:prstGeom>
          </p:spPr>
        </p:pic>
        <p:pic>
          <p:nvPicPr>
            <p:cNvPr id="27" name="Picture 26" descr="Dewberry - Massachusetts Municipal Association (MMA)">
              <a:extLst>
                <a:ext uri="{FF2B5EF4-FFF2-40B4-BE49-F238E27FC236}">
                  <a16:creationId xmlns:a16="http://schemas.microsoft.com/office/drawing/2014/main" id="{3108039A-3C7B-110D-147C-BFF1D06D515C}"/>
                </a:ext>
              </a:extLst>
            </p:cNvPr>
            <p:cNvPicPr>
              <a:picLocks noChangeAspect="1"/>
            </p:cNvPicPr>
            <p:nvPr/>
          </p:nvPicPr>
          <p:blipFill>
            <a:blip r:embed="rId4"/>
            <a:srcRect l="34694" r="34162"/>
            <a:stretch>
              <a:fillRect/>
            </a:stretch>
          </p:blipFill>
          <p:spPr>
            <a:xfrm>
              <a:off x="1021210" y="2020259"/>
              <a:ext cx="496591" cy="683382"/>
            </a:xfrm>
            <a:prstGeom prst="rect">
              <a:avLst/>
            </a:prstGeom>
          </p:spPr>
        </p:pic>
        <p:pic>
          <p:nvPicPr>
            <p:cNvPr id="31" name="Picture 30" descr="CLB Engineering Corporation">
              <a:extLst>
                <a:ext uri="{FF2B5EF4-FFF2-40B4-BE49-F238E27FC236}">
                  <a16:creationId xmlns:a16="http://schemas.microsoft.com/office/drawing/2014/main" id="{A157C03F-AD87-C0F4-7AF5-9E82557B8871}"/>
                </a:ext>
              </a:extLst>
            </p:cNvPr>
            <p:cNvPicPr>
              <a:picLocks noChangeAspect="1"/>
            </p:cNvPicPr>
            <p:nvPr/>
          </p:nvPicPr>
          <p:blipFill>
            <a:blip r:embed="rId5"/>
            <a:stretch>
              <a:fillRect/>
            </a:stretch>
          </p:blipFill>
          <p:spPr>
            <a:xfrm>
              <a:off x="686287" y="5063386"/>
              <a:ext cx="1527745" cy="647908"/>
            </a:xfrm>
            <a:prstGeom prst="rect">
              <a:avLst/>
            </a:prstGeom>
            <a:ln w="28575">
              <a:noFill/>
            </a:ln>
          </p:spPr>
        </p:pic>
        <p:pic>
          <p:nvPicPr>
            <p:cNvPr id="32" name="Picture 31" descr="Lynker-Primary-Logo – Coastal GeoTools">
              <a:extLst>
                <a:ext uri="{FF2B5EF4-FFF2-40B4-BE49-F238E27FC236}">
                  <a16:creationId xmlns:a16="http://schemas.microsoft.com/office/drawing/2014/main" id="{6DFB8620-ADDF-5548-F70B-F9524CF4BF9D}"/>
                </a:ext>
              </a:extLst>
            </p:cNvPr>
            <p:cNvPicPr>
              <a:picLocks noChangeAspect="1"/>
            </p:cNvPicPr>
            <p:nvPr/>
          </p:nvPicPr>
          <p:blipFill>
            <a:blip r:embed="rId6"/>
            <a:srcRect t="8442" b="11212"/>
            <a:stretch>
              <a:fillRect/>
            </a:stretch>
          </p:blipFill>
          <p:spPr>
            <a:xfrm>
              <a:off x="505634" y="3073235"/>
              <a:ext cx="1527745" cy="511452"/>
            </a:xfrm>
            <a:prstGeom prst="rect">
              <a:avLst/>
            </a:prstGeom>
            <a:solidFill>
              <a:schemeClr val="bg1"/>
            </a:solidFill>
            <a:ln w="12700">
              <a:noFill/>
            </a:ln>
          </p:spPr>
        </p:pic>
        <p:pic>
          <p:nvPicPr>
            <p:cNvPr id="33" name="Picture 32">
              <a:extLst>
                <a:ext uri="{FF2B5EF4-FFF2-40B4-BE49-F238E27FC236}">
                  <a16:creationId xmlns:a16="http://schemas.microsoft.com/office/drawing/2014/main" id="{0F1495FA-61CF-3FC5-BE6F-D0BB9A62388C}"/>
                </a:ext>
              </a:extLst>
            </p:cNvPr>
            <p:cNvPicPr>
              <a:picLocks noChangeAspect="1"/>
            </p:cNvPicPr>
            <p:nvPr/>
          </p:nvPicPr>
          <p:blipFill>
            <a:blip r:embed="rId7"/>
            <a:stretch>
              <a:fillRect/>
            </a:stretch>
          </p:blipFill>
          <p:spPr>
            <a:xfrm>
              <a:off x="2647950" y="914199"/>
              <a:ext cx="878941" cy="878941"/>
            </a:xfrm>
            <a:prstGeom prst="rect">
              <a:avLst/>
            </a:prstGeom>
          </p:spPr>
        </p:pic>
        <p:pic>
          <p:nvPicPr>
            <p:cNvPr id="34" name="Picture 33">
              <a:extLst>
                <a:ext uri="{FF2B5EF4-FFF2-40B4-BE49-F238E27FC236}">
                  <a16:creationId xmlns:a16="http://schemas.microsoft.com/office/drawing/2014/main" id="{AA0A1AA7-50A9-692F-0DA2-7998C61E9C18}"/>
                </a:ext>
              </a:extLst>
            </p:cNvPr>
            <p:cNvPicPr>
              <a:picLocks noChangeAspect="1"/>
            </p:cNvPicPr>
            <p:nvPr/>
          </p:nvPicPr>
          <p:blipFill>
            <a:blip r:embed="rId8"/>
            <a:stretch>
              <a:fillRect/>
            </a:stretch>
          </p:blipFill>
          <p:spPr>
            <a:xfrm>
              <a:off x="2647950" y="1922480"/>
              <a:ext cx="878941" cy="878941"/>
            </a:xfrm>
            <a:prstGeom prst="rect">
              <a:avLst/>
            </a:prstGeom>
          </p:spPr>
        </p:pic>
        <p:pic>
          <p:nvPicPr>
            <p:cNvPr id="35" name="Picture 34">
              <a:extLst>
                <a:ext uri="{FF2B5EF4-FFF2-40B4-BE49-F238E27FC236}">
                  <a16:creationId xmlns:a16="http://schemas.microsoft.com/office/drawing/2014/main" id="{F0A6DA9F-812F-35D1-5FC8-374999B6F619}"/>
                </a:ext>
              </a:extLst>
            </p:cNvPr>
            <p:cNvPicPr>
              <a:picLocks noChangeAspect="1"/>
            </p:cNvPicPr>
            <p:nvPr/>
          </p:nvPicPr>
          <p:blipFill>
            <a:blip r:embed="rId9"/>
            <a:stretch>
              <a:fillRect/>
            </a:stretch>
          </p:blipFill>
          <p:spPr>
            <a:xfrm>
              <a:off x="2647950" y="3886935"/>
              <a:ext cx="878941" cy="878941"/>
            </a:xfrm>
            <a:prstGeom prst="rect">
              <a:avLst/>
            </a:prstGeom>
          </p:spPr>
        </p:pic>
        <p:pic>
          <p:nvPicPr>
            <p:cNvPr id="36" name="Picture 35">
              <a:extLst>
                <a:ext uri="{FF2B5EF4-FFF2-40B4-BE49-F238E27FC236}">
                  <a16:creationId xmlns:a16="http://schemas.microsoft.com/office/drawing/2014/main" id="{9E28F58A-BA27-275F-C1D2-273EF78C994D}"/>
                </a:ext>
              </a:extLst>
            </p:cNvPr>
            <p:cNvPicPr>
              <a:picLocks noChangeAspect="1"/>
            </p:cNvPicPr>
            <p:nvPr/>
          </p:nvPicPr>
          <p:blipFill>
            <a:blip r:embed="rId10"/>
            <a:stretch>
              <a:fillRect/>
            </a:stretch>
          </p:blipFill>
          <p:spPr>
            <a:xfrm>
              <a:off x="2647950" y="2884287"/>
              <a:ext cx="878941" cy="878941"/>
            </a:xfrm>
            <a:prstGeom prst="rect">
              <a:avLst/>
            </a:prstGeom>
          </p:spPr>
        </p:pic>
        <p:pic>
          <p:nvPicPr>
            <p:cNvPr id="37" name="Picture 36">
              <a:extLst>
                <a:ext uri="{FF2B5EF4-FFF2-40B4-BE49-F238E27FC236}">
                  <a16:creationId xmlns:a16="http://schemas.microsoft.com/office/drawing/2014/main" id="{9A940C88-80F3-7DB0-B2FD-C52D996D8215}"/>
                </a:ext>
              </a:extLst>
            </p:cNvPr>
            <p:cNvPicPr>
              <a:picLocks noChangeAspect="1"/>
            </p:cNvPicPr>
            <p:nvPr/>
          </p:nvPicPr>
          <p:blipFill>
            <a:blip r:embed="rId11"/>
            <a:stretch>
              <a:fillRect/>
            </a:stretch>
          </p:blipFill>
          <p:spPr>
            <a:xfrm>
              <a:off x="2647950" y="4950863"/>
              <a:ext cx="878941" cy="878941"/>
            </a:xfrm>
            <a:prstGeom prst="rect">
              <a:avLst/>
            </a:prstGeom>
          </p:spPr>
        </p:pic>
        <p:sp>
          <p:nvSpPr>
            <p:cNvPr id="39" name="TextBox 38">
              <a:extLst>
                <a:ext uri="{FF2B5EF4-FFF2-40B4-BE49-F238E27FC236}">
                  <a16:creationId xmlns:a16="http://schemas.microsoft.com/office/drawing/2014/main" id="{9E0E4187-0A2F-BD7C-D2FF-ABFC1574DD46}"/>
                </a:ext>
              </a:extLst>
            </p:cNvPr>
            <p:cNvSpPr txBox="1"/>
            <p:nvPr/>
          </p:nvSpPr>
          <p:spPr>
            <a:xfrm>
              <a:off x="3741700" y="1317434"/>
              <a:ext cx="1508479" cy="242766"/>
            </a:xfrm>
            <a:prstGeom prst="rect">
              <a:avLst/>
            </a:prstGeom>
            <a:noFill/>
            <a:effectLst/>
          </p:spPr>
          <p:txBody>
            <a:bodyPr wrap="none" lIns="0" tIns="0" rIns="0" bIns="0" rtlCol="0">
              <a:noAutofit/>
            </a:bodyPr>
            <a:lstStyle/>
            <a:p>
              <a:pPr algn="l" eaLnBrk="0" hangingPunct="0">
                <a:lnSpc>
                  <a:spcPts val="1800"/>
                </a:lnSpc>
              </a:pPr>
              <a:r>
                <a:rPr lang="en-US" sz="1600" b="1" dirty="0">
                  <a:ea typeface="+mn-ea"/>
                  <a:cs typeface="+mn-cs"/>
                </a:rPr>
                <a:t>Andy Carter, PE</a:t>
              </a:r>
            </a:p>
          </p:txBody>
        </p:sp>
        <p:sp>
          <p:nvSpPr>
            <p:cNvPr id="41" name="TextBox 40">
              <a:extLst>
                <a:ext uri="{FF2B5EF4-FFF2-40B4-BE49-F238E27FC236}">
                  <a16:creationId xmlns:a16="http://schemas.microsoft.com/office/drawing/2014/main" id="{67E8DC0E-721B-3ECC-B567-878C95BD3454}"/>
                </a:ext>
              </a:extLst>
            </p:cNvPr>
            <p:cNvSpPr txBox="1"/>
            <p:nvPr/>
          </p:nvSpPr>
          <p:spPr>
            <a:xfrm>
              <a:off x="3741699" y="5265957"/>
              <a:ext cx="1508479" cy="242766"/>
            </a:xfrm>
            <a:prstGeom prst="rect">
              <a:avLst/>
            </a:prstGeom>
            <a:noFill/>
            <a:effectLst/>
          </p:spPr>
          <p:txBody>
            <a:bodyPr wrap="none" lIns="0" tIns="0" rIns="0" bIns="0" rtlCol="0">
              <a:noAutofit/>
            </a:bodyPr>
            <a:lstStyle/>
            <a:p>
              <a:pPr algn="l" eaLnBrk="0" hangingPunct="0">
                <a:lnSpc>
                  <a:spcPts val="1800"/>
                </a:lnSpc>
              </a:pPr>
              <a:r>
                <a:rPr lang="en-US" sz="1600" b="1" dirty="0">
                  <a:ea typeface="+mn-ea"/>
                  <a:cs typeface="+mn-cs"/>
                </a:rPr>
                <a:t>Bill Katzenmeyer, PE</a:t>
              </a:r>
            </a:p>
          </p:txBody>
        </p:sp>
        <p:sp>
          <p:nvSpPr>
            <p:cNvPr id="43" name="TextBox 42">
              <a:extLst>
                <a:ext uri="{FF2B5EF4-FFF2-40B4-BE49-F238E27FC236}">
                  <a16:creationId xmlns:a16="http://schemas.microsoft.com/office/drawing/2014/main" id="{8187CDE4-881F-DFC1-16DA-06D0C1B4BC0E}"/>
                </a:ext>
              </a:extLst>
            </p:cNvPr>
            <p:cNvSpPr txBox="1"/>
            <p:nvPr/>
          </p:nvSpPr>
          <p:spPr>
            <a:xfrm>
              <a:off x="3741698" y="3226143"/>
              <a:ext cx="1508479" cy="242766"/>
            </a:xfrm>
            <a:prstGeom prst="rect">
              <a:avLst/>
            </a:prstGeom>
            <a:noFill/>
            <a:effectLst/>
          </p:spPr>
          <p:txBody>
            <a:bodyPr wrap="none" lIns="0" tIns="0" rIns="0" bIns="0" rtlCol="0">
              <a:noAutofit/>
            </a:bodyPr>
            <a:lstStyle/>
            <a:p>
              <a:pPr algn="l" eaLnBrk="0" hangingPunct="0">
                <a:lnSpc>
                  <a:spcPts val="1800"/>
                </a:lnSpc>
              </a:pPr>
              <a:r>
                <a:rPr lang="en-US" sz="1600" b="1" dirty="0">
                  <a:ea typeface="+mn-ea"/>
                  <a:cs typeface="+mn-cs"/>
                </a:rPr>
                <a:t>Ryan Spies</a:t>
              </a:r>
            </a:p>
          </p:txBody>
        </p:sp>
        <p:sp>
          <p:nvSpPr>
            <p:cNvPr id="45" name="TextBox 44">
              <a:extLst>
                <a:ext uri="{FF2B5EF4-FFF2-40B4-BE49-F238E27FC236}">
                  <a16:creationId xmlns:a16="http://schemas.microsoft.com/office/drawing/2014/main" id="{B176C585-FE62-F73E-3D9F-187FBEC7EE93}"/>
                </a:ext>
              </a:extLst>
            </p:cNvPr>
            <p:cNvSpPr txBox="1"/>
            <p:nvPr/>
          </p:nvSpPr>
          <p:spPr>
            <a:xfrm>
              <a:off x="3741697" y="4302062"/>
              <a:ext cx="1508479" cy="242766"/>
            </a:xfrm>
            <a:prstGeom prst="rect">
              <a:avLst/>
            </a:prstGeom>
            <a:noFill/>
            <a:effectLst/>
          </p:spPr>
          <p:txBody>
            <a:bodyPr wrap="none" lIns="0" tIns="0" rIns="0" bIns="0" rtlCol="0">
              <a:noAutofit/>
            </a:bodyPr>
            <a:lstStyle/>
            <a:p>
              <a:pPr algn="l" eaLnBrk="0" hangingPunct="0">
                <a:lnSpc>
                  <a:spcPts val="1800"/>
                </a:lnSpc>
              </a:pPr>
              <a:r>
                <a:rPr lang="en-US" sz="1600" b="1" dirty="0">
                  <a:ea typeface="+mn-ea"/>
                  <a:cs typeface="+mn-cs"/>
                </a:rPr>
                <a:t>Michael Pantell, PE</a:t>
              </a:r>
            </a:p>
          </p:txBody>
        </p:sp>
        <p:sp>
          <p:nvSpPr>
            <p:cNvPr id="47" name="TextBox 46">
              <a:extLst>
                <a:ext uri="{FF2B5EF4-FFF2-40B4-BE49-F238E27FC236}">
                  <a16:creationId xmlns:a16="http://schemas.microsoft.com/office/drawing/2014/main" id="{D561CA33-ACB8-6249-83D7-5048849CE072}"/>
                </a:ext>
              </a:extLst>
            </p:cNvPr>
            <p:cNvSpPr txBox="1"/>
            <p:nvPr/>
          </p:nvSpPr>
          <p:spPr>
            <a:xfrm>
              <a:off x="3741696" y="2288829"/>
              <a:ext cx="1508479" cy="242766"/>
            </a:xfrm>
            <a:prstGeom prst="rect">
              <a:avLst/>
            </a:prstGeom>
            <a:noFill/>
            <a:effectLst/>
          </p:spPr>
          <p:txBody>
            <a:bodyPr wrap="none" lIns="0" tIns="0" rIns="0" bIns="0" rtlCol="0">
              <a:noAutofit/>
            </a:bodyPr>
            <a:lstStyle/>
            <a:p>
              <a:pPr algn="l" eaLnBrk="0" hangingPunct="0">
                <a:lnSpc>
                  <a:spcPts val="1800"/>
                </a:lnSpc>
              </a:pPr>
              <a:r>
                <a:rPr lang="en-US" sz="1600" b="1" dirty="0">
                  <a:ea typeface="+mn-ea"/>
                  <a:cs typeface="+mn-cs"/>
                </a:rPr>
                <a:t>Seth Lawler, PhD</a:t>
              </a:r>
            </a:p>
          </p:txBody>
        </p:sp>
        <p:pic>
          <p:nvPicPr>
            <p:cNvPr id="50" name="Picture 49">
              <a:extLst>
                <a:ext uri="{FF2B5EF4-FFF2-40B4-BE49-F238E27FC236}">
                  <a16:creationId xmlns:a16="http://schemas.microsoft.com/office/drawing/2014/main" id="{41C2FD74-97CB-CA69-1DCD-5880C252E99A}"/>
                </a:ext>
              </a:extLst>
            </p:cNvPr>
            <p:cNvPicPr>
              <a:picLocks noChangeAspect="1"/>
            </p:cNvPicPr>
            <p:nvPr/>
          </p:nvPicPr>
          <p:blipFill>
            <a:blip r:embed="rId12"/>
            <a:stretch>
              <a:fillRect/>
            </a:stretch>
          </p:blipFill>
          <p:spPr>
            <a:xfrm>
              <a:off x="6096000" y="1922480"/>
              <a:ext cx="878941" cy="878941"/>
            </a:xfrm>
            <a:prstGeom prst="rect">
              <a:avLst/>
            </a:prstGeom>
          </p:spPr>
        </p:pic>
        <p:sp>
          <p:nvSpPr>
            <p:cNvPr id="52" name="TextBox 51">
              <a:extLst>
                <a:ext uri="{FF2B5EF4-FFF2-40B4-BE49-F238E27FC236}">
                  <a16:creationId xmlns:a16="http://schemas.microsoft.com/office/drawing/2014/main" id="{066A865D-2EEC-38D2-ABE4-25FC59F5B88E}"/>
                </a:ext>
              </a:extLst>
            </p:cNvPr>
            <p:cNvSpPr txBox="1"/>
            <p:nvPr/>
          </p:nvSpPr>
          <p:spPr>
            <a:xfrm>
              <a:off x="7220226" y="2240567"/>
              <a:ext cx="1508479" cy="242766"/>
            </a:xfrm>
            <a:prstGeom prst="rect">
              <a:avLst/>
            </a:prstGeom>
            <a:noFill/>
            <a:effectLst/>
          </p:spPr>
          <p:txBody>
            <a:bodyPr wrap="none" lIns="0" tIns="0" rIns="0" bIns="0" rtlCol="0">
              <a:noAutofit/>
            </a:bodyPr>
            <a:lstStyle/>
            <a:p>
              <a:pPr algn="l" eaLnBrk="0" hangingPunct="0">
                <a:lnSpc>
                  <a:spcPts val="1800"/>
                </a:lnSpc>
              </a:pPr>
              <a:r>
                <a:rPr lang="en-US" sz="1600" b="1" dirty="0">
                  <a:ea typeface="+mn-ea"/>
                  <a:cs typeface="+mn-cs"/>
                </a:rPr>
                <a:t>Scott Lawson, PE</a:t>
              </a:r>
            </a:p>
          </p:txBody>
        </p:sp>
        <p:pic>
          <p:nvPicPr>
            <p:cNvPr id="53" name="Picture 52">
              <a:extLst>
                <a:ext uri="{FF2B5EF4-FFF2-40B4-BE49-F238E27FC236}">
                  <a16:creationId xmlns:a16="http://schemas.microsoft.com/office/drawing/2014/main" id="{B54E3CDF-0756-30FC-7EC7-CC64D3044991}"/>
                </a:ext>
              </a:extLst>
            </p:cNvPr>
            <p:cNvPicPr>
              <a:picLocks noChangeAspect="1"/>
            </p:cNvPicPr>
            <p:nvPr/>
          </p:nvPicPr>
          <p:blipFill>
            <a:blip r:embed="rId13"/>
            <a:stretch>
              <a:fillRect/>
            </a:stretch>
          </p:blipFill>
          <p:spPr>
            <a:xfrm>
              <a:off x="6096000" y="4957125"/>
              <a:ext cx="878941" cy="878941"/>
            </a:xfrm>
            <a:prstGeom prst="rect">
              <a:avLst/>
            </a:prstGeom>
          </p:spPr>
        </p:pic>
        <p:sp>
          <p:nvSpPr>
            <p:cNvPr id="55" name="TextBox 54">
              <a:extLst>
                <a:ext uri="{FF2B5EF4-FFF2-40B4-BE49-F238E27FC236}">
                  <a16:creationId xmlns:a16="http://schemas.microsoft.com/office/drawing/2014/main" id="{860919D0-1707-E4C5-76B5-A149D67CBF3B}"/>
                </a:ext>
              </a:extLst>
            </p:cNvPr>
            <p:cNvSpPr txBox="1"/>
            <p:nvPr/>
          </p:nvSpPr>
          <p:spPr>
            <a:xfrm>
              <a:off x="7220225" y="5272219"/>
              <a:ext cx="1508479" cy="242766"/>
            </a:xfrm>
            <a:prstGeom prst="rect">
              <a:avLst/>
            </a:prstGeom>
            <a:noFill/>
            <a:effectLst/>
          </p:spPr>
          <p:txBody>
            <a:bodyPr wrap="none" lIns="0" tIns="0" rIns="0" bIns="0" rtlCol="0">
              <a:noAutofit/>
            </a:bodyPr>
            <a:lstStyle/>
            <a:p>
              <a:pPr algn="l" eaLnBrk="0" hangingPunct="0">
                <a:lnSpc>
                  <a:spcPts val="1800"/>
                </a:lnSpc>
              </a:pPr>
              <a:r>
                <a:rPr lang="en-US" sz="1600" b="1" dirty="0">
                  <a:ea typeface="+mn-ea"/>
                  <a:cs typeface="+mn-cs"/>
                </a:rPr>
                <a:t>Jacob Beatty, PE</a:t>
              </a:r>
            </a:p>
          </p:txBody>
        </p:sp>
      </p:grpSp>
    </p:spTree>
    <p:extLst>
      <p:ext uri="{BB962C8B-B14F-4D97-AF65-F5344CB8AC3E}">
        <p14:creationId xmlns:p14="http://schemas.microsoft.com/office/powerpoint/2010/main" val="3286344285"/>
      </p:ext>
    </p:extLst>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C07A6-8432-DE47-CAA3-2A5D01468323}"/>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B82A85A8-5763-1CEE-0577-389EBE742728}"/>
              </a:ext>
            </a:extLst>
          </p:cNvPr>
          <p:cNvSpPr txBox="1">
            <a:spLocks/>
          </p:cNvSpPr>
          <p:nvPr/>
        </p:nvSpPr>
        <p:spPr>
          <a:xfrm>
            <a:off x="609600" y="274638"/>
            <a:ext cx="10972800" cy="517842"/>
          </a:xfrm>
          <a:prstGeom prst="rect">
            <a:avLst/>
          </a:prstGeom>
        </p:spPr>
        <p:txBody>
          <a:bodyPr>
            <a:normAutofit fontScale="97500"/>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r>
              <a:rPr lang="en-US" dirty="0"/>
              <a:t>Backup</a:t>
            </a:r>
            <a:endParaRPr lang="en-US" sz="2800" dirty="0"/>
          </a:p>
        </p:txBody>
      </p:sp>
      <p:sp>
        <p:nvSpPr>
          <p:cNvPr id="3" name="TextBox 2">
            <a:extLst>
              <a:ext uri="{FF2B5EF4-FFF2-40B4-BE49-F238E27FC236}">
                <a16:creationId xmlns:a16="http://schemas.microsoft.com/office/drawing/2014/main" id="{99A48F5E-488E-2BA3-BC0E-14D9A2D8BCF8}"/>
              </a:ext>
            </a:extLst>
          </p:cNvPr>
          <p:cNvSpPr txBox="1"/>
          <p:nvPr/>
        </p:nvSpPr>
        <p:spPr>
          <a:xfrm>
            <a:off x="815340" y="1005840"/>
            <a:ext cx="10561320" cy="792480"/>
          </a:xfrm>
          <a:prstGeom prst="rect">
            <a:avLst/>
          </a:prstGeom>
          <a:noFill/>
          <a:effectLst/>
        </p:spPr>
        <p:txBody>
          <a:bodyPr wrap="none" lIns="0" tIns="0" rIns="0" bIns="0" rtlCol="0">
            <a:noAutofit/>
          </a:bodyPr>
          <a:lstStyle/>
          <a:p>
            <a:pPr eaLnBrk="0" hangingPunct="0">
              <a:lnSpc>
                <a:spcPct val="150000"/>
              </a:lnSpc>
            </a:pPr>
            <a:r>
              <a:rPr lang="en-US" sz="2000" b="1" dirty="0"/>
              <a:t>https://floodmac.com/marble_falls/index.html</a:t>
            </a:r>
          </a:p>
          <a:p>
            <a:pPr eaLnBrk="0" hangingPunct="0">
              <a:lnSpc>
                <a:spcPct val="150000"/>
              </a:lnSpc>
            </a:pPr>
            <a:r>
              <a:rPr lang="en-US" sz="2000" b="1" dirty="0"/>
              <a:t>https://floodmac.com/huc4_1206/map.html</a:t>
            </a:r>
          </a:p>
          <a:p>
            <a:pPr eaLnBrk="0" hangingPunct="0">
              <a:lnSpc>
                <a:spcPct val="150000"/>
              </a:lnSpc>
            </a:pPr>
            <a:r>
              <a:rPr lang="en-US" sz="2000" b="1" dirty="0"/>
              <a:t>https://wilcoflood.org/wilco_20250705/flood_viewer.html</a:t>
            </a:r>
          </a:p>
          <a:p>
            <a:pPr eaLnBrk="0" hangingPunct="0">
              <a:lnSpc>
                <a:spcPts val="1800"/>
              </a:lnSpc>
            </a:pPr>
            <a:endParaRPr lang="en-US" sz="2000" b="1" dirty="0"/>
          </a:p>
          <a:p>
            <a:pPr eaLnBrk="0" hangingPunct="0">
              <a:lnSpc>
                <a:spcPts val="1800"/>
              </a:lnSpc>
            </a:pPr>
            <a:endParaRPr lang="en-US" sz="2000" b="1" dirty="0">
              <a:ea typeface="+mn-ea"/>
              <a:cs typeface="+mn-cs"/>
            </a:endParaRPr>
          </a:p>
        </p:txBody>
      </p:sp>
      <p:sp>
        <p:nvSpPr>
          <p:cNvPr id="4" name="TextBox 3">
            <a:extLst>
              <a:ext uri="{FF2B5EF4-FFF2-40B4-BE49-F238E27FC236}">
                <a16:creationId xmlns:a16="http://schemas.microsoft.com/office/drawing/2014/main" id="{29DED222-A105-F530-1924-5CCCE3D1641E}"/>
              </a:ext>
            </a:extLst>
          </p:cNvPr>
          <p:cNvSpPr txBox="1"/>
          <p:nvPr/>
        </p:nvSpPr>
        <p:spPr>
          <a:xfrm>
            <a:off x="815340" y="2891790"/>
            <a:ext cx="7581900" cy="1074420"/>
          </a:xfrm>
          <a:prstGeom prst="rect">
            <a:avLst/>
          </a:prstGeom>
          <a:noFill/>
          <a:effectLst/>
        </p:spPr>
        <p:txBody>
          <a:bodyPr wrap="none" lIns="0" tIns="0" rIns="0" bIns="0" rtlCol="0">
            <a:noAutofit/>
          </a:bodyPr>
          <a:lstStyle/>
          <a:p>
            <a:pPr eaLnBrk="0" hangingPunct="0">
              <a:lnSpc>
                <a:spcPct val="150000"/>
              </a:lnSpc>
            </a:pPr>
            <a:r>
              <a:rPr lang="en-US" sz="2000" b="1" dirty="0"/>
              <a:t>https://flood.waterwayeng.com/FIM2D/</a:t>
            </a:r>
          </a:p>
          <a:p>
            <a:pPr eaLnBrk="0" hangingPunct="0">
              <a:lnSpc>
                <a:spcPct val="150000"/>
              </a:lnSpc>
            </a:pPr>
            <a:r>
              <a:rPr lang="en-US" sz="2000" b="1" dirty="0"/>
              <a:t>https://fim.clbengineering.com/</a:t>
            </a:r>
          </a:p>
        </p:txBody>
      </p:sp>
    </p:spTree>
    <p:extLst>
      <p:ext uri="{BB962C8B-B14F-4D97-AF65-F5344CB8AC3E}">
        <p14:creationId xmlns:p14="http://schemas.microsoft.com/office/powerpoint/2010/main" val="2744399874"/>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9C1F1-5610-2D48-AE89-D72616A7C31F}"/>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5ADC53DA-D33F-2657-DC95-1910998E1500}"/>
              </a:ext>
            </a:extLst>
          </p:cNvPr>
          <p:cNvSpPr txBox="1">
            <a:spLocks/>
          </p:cNvSpPr>
          <p:nvPr/>
        </p:nvSpPr>
        <p:spPr>
          <a:xfrm>
            <a:off x="609600" y="2674938"/>
            <a:ext cx="10972800" cy="868362"/>
          </a:xfrm>
          <a:prstGeom prst="rect">
            <a:avLst/>
          </a:prstGeom>
        </p:spPr>
        <p:txBody>
          <a:bodyPr>
            <a:noAutofit/>
          </a:bodyPr>
          <a:lstStyle>
            <a:lvl1pPr algn="l" defTabSz="342900" rtl="0" eaLnBrk="1" latinLnBrk="0" hangingPunct="1">
              <a:lnSpc>
                <a:spcPct val="100000"/>
              </a:lnSpc>
              <a:spcBef>
                <a:spcPct val="0"/>
              </a:spcBef>
              <a:buNone/>
              <a:defRPr sz="2100" b="1" i="0" kern="1200">
                <a:solidFill>
                  <a:schemeClr val="tx1"/>
                </a:solidFill>
                <a:latin typeface="+mj-lt"/>
                <a:ea typeface="+mj-ea"/>
                <a:cs typeface="Avenir LT Std 55 Roman" pitchFamily="34" charset="0"/>
              </a:defRPr>
            </a:lvl1pPr>
          </a:lstStyle>
          <a:p>
            <a:pPr algn="ctr"/>
            <a:r>
              <a:rPr lang="en-US" sz="4000" dirty="0"/>
              <a:t>OTHERS’ SLIDES</a:t>
            </a:r>
          </a:p>
        </p:txBody>
      </p:sp>
    </p:spTree>
    <p:extLst>
      <p:ext uri="{BB962C8B-B14F-4D97-AF65-F5344CB8AC3E}">
        <p14:creationId xmlns:p14="http://schemas.microsoft.com/office/powerpoint/2010/main" val="1429684094"/>
      </p:ext>
    </p:extLst>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606AF-1F6E-398D-E517-584F974A1F45}"/>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04F45383-399A-05A6-2570-F9F6A4AE8FCD}"/>
              </a:ext>
            </a:extLst>
          </p:cNvPr>
          <p:cNvSpPr>
            <a:spLocks noGrp="1"/>
          </p:cNvSpPr>
          <p:nvPr>
            <p:ph type="title"/>
          </p:nvPr>
        </p:nvSpPr>
        <p:spPr>
          <a:xfrm>
            <a:off x="629479" y="365125"/>
            <a:ext cx="10515600" cy="1325563"/>
          </a:xfrm>
        </p:spPr>
        <p:txBody>
          <a:bodyPr>
            <a:normAutofit/>
          </a:bodyPr>
          <a:lstStyle/>
          <a:p>
            <a:r>
              <a:rPr lang="en-US" dirty="0"/>
              <a:t>Direct Contributions to RAS2FIM-2D</a:t>
            </a:r>
            <a:br>
              <a:rPr lang="en-US" dirty="0"/>
            </a:br>
            <a:r>
              <a:rPr lang="en-US" sz="3100" dirty="0"/>
              <a:t>Linux + Wine Containerization and LLM Agent Adoption</a:t>
            </a:r>
          </a:p>
        </p:txBody>
      </p:sp>
      <p:pic>
        <p:nvPicPr>
          <p:cNvPr id="8" name="Content Placeholder 4">
            <a:extLst>
              <a:ext uri="{FF2B5EF4-FFF2-40B4-BE49-F238E27FC236}">
                <a16:creationId xmlns:a16="http://schemas.microsoft.com/office/drawing/2014/main" id="{48E0E78B-0A1D-2E7A-C39C-F9A4582340D9}"/>
              </a:ext>
            </a:extLst>
          </p:cNvPr>
          <p:cNvPicPr>
            <a:picLocks noChangeAspect="1"/>
          </p:cNvPicPr>
          <p:nvPr/>
        </p:nvPicPr>
        <p:blipFill>
          <a:blip r:embed="rId3"/>
          <a:stretch>
            <a:fillRect/>
          </a:stretch>
        </p:blipFill>
        <p:spPr>
          <a:xfrm>
            <a:off x="6460824" y="1770201"/>
            <a:ext cx="4438701" cy="3902736"/>
          </a:xfrm>
          <a:prstGeom prst="rect">
            <a:avLst/>
          </a:prstGeom>
        </p:spPr>
      </p:pic>
      <p:sp>
        <p:nvSpPr>
          <p:cNvPr id="9" name="TextBox 8">
            <a:extLst>
              <a:ext uri="{FF2B5EF4-FFF2-40B4-BE49-F238E27FC236}">
                <a16:creationId xmlns:a16="http://schemas.microsoft.com/office/drawing/2014/main" id="{5015A7A5-C985-0FCC-2401-92445AF9FB8C}"/>
              </a:ext>
            </a:extLst>
          </p:cNvPr>
          <p:cNvSpPr txBox="1"/>
          <p:nvPr/>
        </p:nvSpPr>
        <p:spPr>
          <a:xfrm>
            <a:off x="629479" y="1690688"/>
            <a:ext cx="5711686" cy="4585871"/>
          </a:xfrm>
          <a:prstGeom prst="rect">
            <a:avLst/>
          </a:prstGeom>
          <a:noFill/>
        </p:spPr>
        <p:txBody>
          <a:bodyPr wrap="square" rtlCol="0">
            <a:spAutoFit/>
          </a:bodyPr>
          <a:lstStyle/>
          <a:p>
            <a:r>
              <a:rPr lang="en-US" sz="2000" dirty="0">
                <a:effectLst>
                  <a:outerShdw blurRad="38100" dist="38100" dir="2700000" algn="tl">
                    <a:srgbClr val="000000">
                      <a:alpha val="43137"/>
                    </a:srgbClr>
                  </a:outerShdw>
                </a:effectLst>
              </a:rPr>
              <a:t>Pre-compute containers allow for various required preparations: </a:t>
            </a:r>
            <a:br>
              <a:rPr lang="en-US" dirty="0"/>
            </a:br>
            <a:endParaRPr lang="en-US" dirty="0"/>
          </a:p>
          <a:p>
            <a:pPr marL="285750" indent="-285750">
              <a:buFont typeface="Arial" panose="020B0604020202020204" pitchFamily="34" charset="0"/>
              <a:buChar char="•"/>
            </a:pPr>
            <a:r>
              <a:rPr lang="en-US" dirty="0"/>
              <a:t>Geometry preprocessing</a:t>
            </a:r>
          </a:p>
          <a:p>
            <a:pPr marL="285750" indent="-285750">
              <a:buFont typeface="Arial" panose="020B0604020202020204" pitchFamily="34" charset="0"/>
              <a:buChar char="•"/>
            </a:pPr>
            <a:r>
              <a:rPr lang="en-US" dirty="0"/>
              <a:t>Pre-flight and p##.tmp.hdf file creation</a:t>
            </a:r>
          </a:p>
          <a:p>
            <a:pPr marL="285750" indent="-285750">
              <a:buFont typeface="Arial" panose="020B0604020202020204" pitchFamily="34" charset="0"/>
              <a:buChar char="•"/>
            </a:pPr>
            <a:r>
              <a:rPr lang="en-US" dirty="0"/>
              <a:t>Mesh Regeneration/Error corrections</a:t>
            </a:r>
          </a:p>
          <a:p>
            <a:pPr marL="285750" indent="-285750">
              <a:buFont typeface="Arial" panose="020B0604020202020204" pitchFamily="34" charset="0"/>
              <a:buChar char="•"/>
            </a:pPr>
            <a:r>
              <a:rPr lang="en-US" dirty="0"/>
              <a:t>Scripted operations based on RAS Commander’s robust, generalizable and agent-accessible HEC-RAS automation API</a:t>
            </a:r>
          </a:p>
          <a:p>
            <a:pPr marL="285750" indent="-285750">
              <a:buFont typeface="Arial" panose="020B0604020202020204" pitchFamily="34" charset="0"/>
              <a:buChar char="•"/>
            </a:pPr>
            <a:r>
              <a:rPr lang="en-US" dirty="0"/>
              <a:t>Supports real time forecasting workflows in addition to large-scale HEC-RAS compute via SLURM</a:t>
            </a:r>
          </a:p>
          <a:p>
            <a:br>
              <a:rPr lang="en-US" dirty="0"/>
            </a:br>
            <a:r>
              <a:rPr lang="en-US" i="1" dirty="0"/>
              <a:t>Built to support HPC systems at TACC and further CEWS Research Efforts on FIM Mapping</a:t>
            </a:r>
          </a:p>
          <a:p>
            <a:br>
              <a:rPr lang="en-US" dirty="0"/>
            </a:br>
            <a:endParaRPr lang="en-US" u="sng" dirty="0"/>
          </a:p>
        </p:txBody>
      </p:sp>
      <p:sp>
        <p:nvSpPr>
          <p:cNvPr id="10" name="TextBox 9">
            <a:extLst>
              <a:ext uri="{FF2B5EF4-FFF2-40B4-BE49-F238E27FC236}">
                <a16:creationId xmlns:a16="http://schemas.microsoft.com/office/drawing/2014/main" id="{21A16E37-7812-306C-3E76-5041141D6BBD}"/>
              </a:ext>
            </a:extLst>
          </p:cNvPr>
          <p:cNvSpPr txBox="1"/>
          <p:nvPr/>
        </p:nvSpPr>
        <p:spPr>
          <a:xfrm>
            <a:off x="679563" y="6032906"/>
            <a:ext cx="11562521" cy="646331"/>
          </a:xfrm>
          <a:prstGeom prst="rect">
            <a:avLst/>
          </a:prstGeom>
          <a:noFill/>
        </p:spPr>
        <p:txBody>
          <a:bodyPr wrap="square">
            <a:spAutoFit/>
          </a:bodyPr>
          <a:lstStyle/>
          <a:p>
            <a:pPr algn="ctr"/>
            <a:r>
              <a:rPr lang="en-US" i="1" dirty="0"/>
              <a:t>RAS Commander is Published under Open Source License to Support Flood Science Efforts Nationwide</a:t>
            </a:r>
            <a:br>
              <a:rPr lang="en-US" i="1" dirty="0"/>
            </a:br>
            <a:r>
              <a:rPr lang="en-US" i="1" dirty="0"/>
              <a:t>External Contributions Are Welcome</a:t>
            </a:r>
          </a:p>
        </p:txBody>
      </p:sp>
      <p:pic>
        <p:nvPicPr>
          <p:cNvPr id="11" name="Picture 10">
            <a:extLst>
              <a:ext uri="{FF2B5EF4-FFF2-40B4-BE49-F238E27FC236}">
                <a16:creationId xmlns:a16="http://schemas.microsoft.com/office/drawing/2014/main" id="{A25685F3-36E9-1B47-0632-5DCCFDB6D8C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7961" y="0"/>
            <a:ext cx="2694039" cy="1142526"/>
          </a:xfrm>
          <a:prstGeom prst="rect">
            <a:avLst/>
          </a:prstGeom>
        </p:spPr>
      </p:pic>
    </p:spTree>
    <p:extLst>
      <p:ext uri="{BB962C8B-B14F-4D97-AF65-F5344CB8AC3E}">
        <p14:creationId xmlns:p14="http://schemas.microsoft.com/office/powerpoint/2010/main" val="41178807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Generalized 2D FIM Extraction"/>
          <p:cNvSpPr/>
          <p:nvPr/>
        </p:nvSpPr>
        <p:spPr>
          <a:xfrm>
            <a:off x="237867" y="209814"/>
            <a:ext cx="9027820" cy="1142526"/>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3400" b="0" u="none" strike="noStrike" dirty="0">
                <a:solidFill>
                  <a:srgbClr val="000000"/>
                </a:solidFill>
                <a:effectLst/>
                <a:uFillTx/>
                <a:latin typeface="Aptos Display" panose="020B0004020202020204" pitchFamily="34" charset="0"/>
              </a:rPr>
              <a:t>Generalized FIM Catalog Extraction for 2D HEC-RAS</a:t>
            </a:r>
          </a:p>
        </p:txBody>
      </p:sp>
      <p:sp>
        <p:nvSpPr>
          <p:cNvPr id="20" name="Reuse compatible source results"/>
          <p:cNvSpPr/>
          <p:nvPr/>
        </p:nvSpPr>
        <p:spPr>
          <a:xfrm>
            <a:off x="495360" y="1161742"/>
            <a:ext cx="5657400" cy="39024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2170" b="1" u="none" strike="noStrike" dirty="0">
                <a:solidFill>
                  <a:srgbClr val="000000"/>
                </a:solidFill>
                <a:effectLst/>
                <a:uFillTx/>
                <a:latin typeface="Aptos" panose="020B0004020202020204" pitchFamily="34" charset="0"/>
              </a:rPr>
              <a:t>Reuse Existing </a:t>
            </a:r>
            <a:r>
              <a:rPr lang="en-US" sz="2170" b="1" u="none" strike="noStrike" dirty="0" err="1">
                <a:solidFill>
                  <a:srgbClr val="000000"/>
                </a:solidFill>
                <a:effectLst/>
                <a:uFillTx/>
                <a:latin typeface="Aptos" panose="020B0004020202020204" pitchFamily="34" charset="0"/>
              </a:rPr>
              <a:t>eBFE</a:t>
            </a:r>
            <a:r>
              <a:rPr lang="en-US" sz="2170" b="1" u="none" strike="noStrike" dirty="0">
                <a:solidFill>
                  <a:srgbClr val="000000"/>
                </a:solidFill>
                <a:effectLst/>
                <a:uFillTx/>
                <a:latin typeface="Aptos" panose="020B0004020202020204" pitchFamily="34" charset="0"/>
              </a:rPr>
              <a:t> Model Results</a:t>
            </a:r>
            <a:endParaRPr lang="en-US" sz="2170" b="0" u="none" strike="noStrike" dirty="0">
              <a:solidFill>
                <a:srgbClr val="000000"/>
              </a:solidFill>
              <a:effectLst/>
              <a:uFillTx/>
              <a:latin typeface="Aptos" panose="020B0004020202020204" pitchFamily="34" charset="0"/>
            </a:endParaRPr>
          </a:p>
        </p:txBody>
      </p:sp>
      <p:sp>
        <p:nvSpPr>
          <p:cNvPr id="21" name="Native face flow and water levels at adequate saved intervals. Rerun only w"/>
          <p:cNvSpPr/>
          <p:nvPr/>
        </p:nvSpPr>
        <p:spPr>
          <a:xfrm>
            <a:off x="495360" y="1628302"/>
            <a:ext cx="5428800" cy="99972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1950" b="0" u="none" strike="noStrike" dirty="0">
                <a:solidFill>
                  <a:srgbClr val="000000"/>
                </a:solidFill>
                <a:effectLst/>
                <a:uFillTx/>
                <a:latin typeface="Aptos" panose="020B0004020202020204" pitchFamily="34" charset="0"/>
              </a:rPr>
              <a:t>Re-run the 500YR storms with 2 minute mapping output intervals, the timesteps are binned and used to construct FIM catalogs directly</a:t>
            </a:r>
          </a:p>
        </p:txBody>
      </p:sp>
      <p:sp>
        <p:nvSpPr>
          <p:cNvPr id="22" name="Compare events at fixed locations"/>
          <p:cNvSpPr/>
          <p:nvPr/>
        </p:nvSpPr>
        <p:spPr>
          <a:xfrm>
            <a:off x="495360" y="2909970"/>
            <a:ext cx="5619240" cy="40932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2170" b="1" dirty="0">
                <a:solidFill>
                  <a:srgbClr val="000000"/>
                </a:solidFill>
                <a:latin typeface="Aptos" panose="020B0004020202020204" pitchFamily="34" charset="0"/>
              </a:rPr>
              <a:t>Direct HDF to </a:t>
            </a:r>
            <a:r>
              <a:rPr lang="en-US" sz="2170" b="1" dirty="0" err="1">
                <a:solidFill>
                  <a:srgbClr val="000000"/>
                </a:solidFill>
                <a:latin typeface="Aptos" panose="020B0004020202020204" pitchFamily="34" charset="0"/>
              </a:rPr>
              <a:t>NetCDF</a:t>
            </a:r>
            <a:r>
              <a:rPr lang="en-US" sz="2170" b="1" dirty="0">
                <a:solidFill>
                  <a:srgbClr val="000000"/>
                </a:solidFill>
                <a:latin typeface="Aptos" panose="020B0004020202020204" pitchFamily="34" charset="0"/>
              </a:rPr>
              <a:t> Catalog Conversion</a:t>
            </a:r>
            <a:endParaRPr lang="en-US" sz="2170" b="0" u="none" strike="noStrike" dirty="0">
              <a:solidFill>
                <a:srgbClr val="000000"/>
              </a:solidFill>
              <a:effectLst/>
              <a:uFillTx/>
              <a:latin typeface="Aptos" panose="020B0004020202020204" pitchFamily="34" charset="0"/>
            </a:endParaRPr>
          </a:p>
        </p:txBody>
      </p:sp>
      <p:sp>
        <p:nvSpPr>
          <p:cNvPr id="23" name="New 2 h, 6 h and 24 h design scenarios now support duration and rainfall-co"/>
          <p:cNvSpPr/>
          <p:nvPr/>
        </p:nvSpPr>
        <p:spPr>
          <a:xfrm>
            <a:off x="495360" y="3395970"/>
            <a:ext cx="5381280" cy="99036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1950" b="0" u="none" strike="noStrike">
                <a:solidFill>
                  <a:srgbClr val="000000"/>
                </a:solidFill>
                <a:effectLst/>
                <a:uFillTx/>
                <a:latin typeface="Aptos" panose="020B0004020202020204" pitchFamily="34" charset="0"/>
              </a:rPr>
              <a:t>New 2 h, 6 h and 24 h design scenarios now support duration and rainfall-confidence comparisons.</a:t>
            </a:r>
          </a:p>
        </p:txBody>
      </p:sp>
      <p:sp>
        <p:nvSpPr>
          <p:cNvPr id="24" name="Map each time before bin maxima"/>
          <p:cNvSpPr/>
          <p:nvPr/>
        </p:nvSpPr>
        <p:spPr>
          <a:xfrm>
            <a:off x="476760" y="4696174"/>
            <a:ext cx="5619240" cy="40932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2170" b="1" u="none" strike="noStrike" dirty="0">
                <a:solidFill>
                  <a:srgbClr val="000000"/>
                </a:solidFill>
                <a:effectLst/>
                <a:uFillTx/>
                <a:latin typeface="Aptos" panose="020B0004020202020204" pitchFamily="34" charset="0"/>
              </a:rPr>
              <a:t>Rethinking the Need for Ye</a:t>
            </a:r>
            <a:r>
              <a:rPr lang="en-US" sz="2170" b="1" dirty="0">
                <a:solidFill>
                  <a:srgbClr val="000000"/>
                </a:solidFill>
                <a:latin typeface="Aptos" panose="020B0004020202020204" pitchFamily="34" charset="0"/>
              </a:rPr>
              <a:t>t Another Model</a:t>
            </a:r>
            <a:endParaRPr lang="en-US" sz="2170" b="0" u="none" strike="noStrike" dirty="0">
              <a:solidFill>
                <a:srgbClr val="000000"/>
              </a:solidFill>
              <a:effectLst/>
              <a:uFillTx/>
              <a:latin typeface="Aptos" panose="020B0004020202020204" pitchFamily="34" charset="0"/>
            </a:endParaRPr>
          </a:p>
        </p:txBody>
      </p:sp>
      <p:sp>
        <p:nvSpPr>
          <p:cNvPr id="25" name="Keep full parent topology internally. Restrict the mapped output to the gre"/>
          <p:cNvSpPr/>
          <p:nvPr/>
        </p:nvSpPr>
        <p:spPr>
          <a:xfrm>
            <a:off x="495360" y="5105493"/>
            <a:ext cx="5428800" cy="1222943"/>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1950" dirty="0">
                <a:solidFill>
                  <a:srgbClr val="000000"/>
                </a:solidFill>
                <a:latin typeface="Aptos" panose="020B0004020202020204" pitchFamily="34" charset="0"/>
              </a:rPr>
              <a:t>The vector to raster conversion step was a major computational hurdle that has been largely removed.  This hurdle drove studies to use </a:t>
            </a:r>
            <a:r>
              <a:rPr lang="en-US" sz="1950" dirty="0" err="1">
                <a:solidFill>
                  <a:srgbClr val="000000"/>
                </a:solidFill>
                <a:latin typeface="Aptos" panose="020B0004020202020204" pitchFamily="34" charset="0"/>
              </a:rPr>
              <a:t>LISFlood</a:t>
            </a:r>
            <a:r>
              <a:rPr lang="en-US" sz="1950" dirty="0">
                <a:solidFill>
                  <a:srgbClr val="000000"/>
                </a:solidFill>
                <a:latin typeface="Aptos" panose="020B0004020202020204" pitchFamily="34" charset="0"/>
              </a:rPr>
              <a:t>, TRITON, and other raster-based models. </a:t>
            </a:r>
            <a:endParaRPr lang="en-US" sz="1950" b="0" u="none" strike="noStrike" dirty="0">
              <a:solidFill>
                <a:srgbClr val="000000"/>
              </a:solidFill>
              <a:effectLst/>
              <a:uFillTx/>
              <a:latin typeface="Aptos" panose="020B0004020202020204" pitchFamily="34" charset="0"/>
            </a:endParaRPr>
          </a:p>
        </p:txBody>
      </p:sp>
      <p:pic>
        <p:nvPicPr>
          <p:cNvPr id="26" name="Picture 25"/>
          <p:cNvPicPr/>
          <p:nvPr/>
        </p:nvPicPr>
        <p:blipFill>
          <a:blip r:embed="rId3"/>
          <a:stretch/>
        </p:blipFill>
        <p:spPr>
          <a:xfrm>
            <a:off x="7146360" y="1714974"/>
            <a:ext cx="3709440" cy="3752640"/>
          </a:xfrm>
          <a:prstGeom prst="rect">
            <a:avLst/>
          </a:prstGeom>
          <a:noFill/>
          <a:ln w="0">
            <a:noFill/>
          </a:ln>
        </p:spPr>
      </p:pic>
      <p:sp>
        <p:nvSpPr>
          <p:cNvPr id="27" name="S3 is the default. Here, S2 is a provisional fallback after the flow compar"/>
          <p:cNvSpPr/>
          <p:nvPr/>
        </p:nvSpPr>
        <p:spPr>
          <a:xfrm>
            <a:off x="7374960" y="1438657"/>
            <a:ext cx="3480840" cy="39024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2400" b="1" dirty="0">
                <a:solidFill>
                  <a:srgbClr val="1B5E96"/>
                </a:solidFill>
                <a:latin typeface="Aptos" panose="020B0004020202020204" pitchFamily="34" charset="0"/>
              </a:rPr>
              <a:t>Flow Sampling Locations</a:t>
            </a:r>
          </a:p>
        </p:txBody>
      </p:sp>
      <p:pic>
        <p:nvPicPr>
          <p:cNvPr id="7" name="Picture 6">
            <a:extLst>
              <a:ext uri="{FF2B5EF4-FFF2-40B4-BE49-F238E27FC236}">
                <a16:creationId xmlns:a16="http://schemas.microsoft.com/office/drawing/2014/main" id="{6C3183E7-800A-324C-1E18-CA043B6C9D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65940" y="0"/>
            <a:ext cx="2694039" cy="1142526"/>
          </a:xfrm>
          <a:prstGeom prst="rect">
            <a:avLst/>
          </a:prstGeom>
        </p:spPr>
      </p:pic>
      <p:sp>
        <p:nvSpPr>
          <p:cNvPr id="14" name="TextBox 13">
            <a:extLst>
              <a:ext uri="{FF2B5EF4-FFF2-40B4-BE49-F238E27FC236}">
                <a16:creationId xmlns:a16="http://schemas.microsoft.com/office/drawing/2014/main" id="{94398FD4-AAE0-9071-A3CA-C212F5F343E8}"/>
              </a:ext>
            </a:extLst>
          </p:cNvPr>
          <p:cNvSpPr txBox="1"/>
          <p:nvPr/>
        </p:nvSpPr>
        <p:spPr>
          <a:xfrm>
            <a:off x="7100509" y="5419343"/>
            <a:ext cx="4730861" cy="584775"/>
          </a:xfrm>
          <a:prstGeom prst="rect">
            <a:avLst/>
          </a:prstGeom>
          <a:noFill/>
        </p:spPr>
        <p:txBody>
          <a:bodyPr wrap="square">
            <a:spAutoFit/>
          </a:bodyPr>
          <a:lstStyle/>
          <a:p>
            <a:pPr>
              <a:lnSpc>
                <a:spcPct val="100000"/>
              </a:lnSpc>
            </a:pPr>
            <a:r>
              <a:rPr lang="en-US" sz="1600" i="1" u="none" strike="noStrike" dirty="0">
                <a:solidFill>
                  <a:srgbClr val="1B5E96"/>
                </a:solidFill>
                <a:effectLst/>
                <a:uFillTx/>
                <a:latin typeface="Aptos" panose="020B0004020202020204" pitchFamily="34" charset="0"/>
              </a:rPr>
              <a:t>No Changes Needed: Just Re-Run with Face Flows </a:t>
            </a:r>
          </a:p>
          <a:p>
            <a:pPr>
              <a:lnSpc>
                <a:spcPct val="100000"/>
              </a:lnSpc>
            </a:pPr>
            <a:r>
              <a:rPr lang="en-US" sz="1600" i="1" u="none" strike="noStrike" dirty="0">
                <a:solidFill>
                  <a:srgbClr val="1B5E96"/>
                </a:solidFill>
                <a:effectLst/>
                <a:uFillTx/>
                <a:latin typeface="Aptos" panose="020B0004020202020204" pitchFamily="34" charset="0"/>
              </a:rPr>
              <a:t>and Fine Mapping Output Intervals (2-4 minute)</a:t>
            </a:r>
            <a:endParaRPr lang="en-US" sz="1600" i="1" u="none" strike="noStrike" dirty="0">
              <a:solidFill>
                <a:srgbClr val="000000"/>
              </a:solidFill>
              <a:effectLst/>
              <a:uFillTx/>
              <a:latin typeface="Aptos" panose="020B0004020202020204" pitchFamily="34" charset="0"/>
            </a:endParaRPr>
          </a:p>
        </p:txBody>
      </p:sp>
    </p:spTree>
    <p:extLst>
      <p:ext uri="{BB962C8B-B14F-4D97-AF65-F5344CB8AC3E}">
        <p14:creationId xmlns:p14="http://schemas.microsoft.com/office/powerpoint/2010/main" val="30806768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Synchronized actual S2 bin composites" descr="Hydrograph LEFT; actual response-window bin-composite inundation maps RIGHT. All twelve bins and all contributing native source times are shown. Same fixed physical reference and actual new 1000YR24HR event. Not one instantaneous hydraulic state.">
            <a:hlinkClick r:id="" action="ppaction://media"/>
            <a:extLst>
              <a:ext uri="{FF2B5EF4-FFF2-40B4-BE49-F238E27FC236}">
                <a16:creationId xmlns:a16="http://schemas.microsoft.com/office/drawing/2014/main" id="{6A81DA68-35FC-9661-08EA-BC0D61C96D7C}"/>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7C426B32-2C12-3A62-818F-E82D8570D0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97961" y="0"/>
            <a:ext cx="2694039" cy="1142526"/>
          </a:xfrm>
          <a:prstGeom prst="rect">
            <a:avLst/>
          </a:prstGeom>
        </p:spPr>
      </p:pic>
    </p:spTree>
    <p:extLst>
      <p:ext uri="{BB962C8B-B14F-4D97-AF65-F5344CB8AC3E}">
        <p14:creationId xmlns:p14="http://schemas.microsoft.com/office/powerpoint/2010/main" val="1947938327"/>
      </p:ext>
    </p:extLst>
  </p:cSld>
  <p:clrMapOvr>
    <a:masterClrMapping/>
  </p:clrMapOvr>
  <mc:AlternateContent xmlns:mc="http://schemas.openxmlformats.org/markup-compatibility/2006" xmlns:p14="http://schemas.microsoft.com/office/powerpoint/2010/main">
    <mc:Choice Requires="p14">
      <p:transition spd="med" p14:dur="6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39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taging and Rust Performance"/>
          <p:cNvSpPr/>
          <p:nvPr/>
        </p:nvSpPr>
        <p:spPr>
          <a:xfrm>
            <a:off x="438120" y="324000"/>
            <a:ext cx="11334240" cy="120924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3750" dirty="0">
                <a:solidFill>
                  <a:srgbClr val="000000"/>
                </a:solidFill>
                <a:latin typeface="Aptos Display" panose="020B0004020202020204" pitchFamily="34" charset="0"/>
              </a:rPr>
              <a:t>Direct HDF Catalog Creation in Rust</a:t>
            </a:r>
          </a:p>
          <a:p>
            <a:pPr>
              <a:lnSpc>
                <a:spcPct val="100000"/>
              </a:lnSpc>
            </a:pPr>
            <a:r>
              <a:rPr lang="en-US" sz="2800" i="1" dirty="0">
                <a:solidFill>
                  <a:srgbClr val="000000"/>
                </a:solidFill>
                <a:latin typeface="Aptos Display" panose="020B0004020202020204" pitchFamily="34" charset="0"/>
              </a:rPr>
              <a:t>Powered by RAS Commander</a:t>
            </a:r>
          </a:p>
          <a:p>
            <a:pPr>
              <a:lnSpc>
                <a:spcPct val="100000"/>
              </a:lnSpc>
            </a:pPr>
            <a:endParaRPr lang="en-US" sz="3750" b="0" u="none" strike="noStrike" dirty="0">
              <a:solidFill>
                <a:srgbClr val="000000"/>
              </a:solidFill>
              <a:effectLst/>
              <a:uFillTx/>
              <a:latin typeface="Aptos Display" panose="020B0004020202020204" pitchFamily="34" charset="0"/>
            </a:endParaRPr>
          </a:p>
        </p:txBody>
      </p:sp>
      <p:sp>
        <p:nvSpPr>
          <p:cNvPr id="46" name="One parent, many reach catalogs"/>
          <p:cNvSpPr/>
          <p:nvPr/>
        </p:nvSpPr>
        <p:spPr>
          <a:xfrm>
            <a:off x="495360" y="1009800"/>
            <a:ext cx="10953360" cy="38052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endParaRPr lang="en-US" sz="2170" b="0" u="none" strike="noStrike" dirty="0">
              <a:solidFill>
                <a:srgbClr val="000000"/>
              </a:solidFill>
              <a:effectLst/>
              <a:uFillTx/>
              <a:latin typeface="Aptos" panose="020B0004020202020204" pitchFamily="34" charset="0"/>
            </a:endParaRPr>
          </a:p>
        </p:txBody>
      </p:sp>
      <p:sp>
        <p:nvSpPr>
          <p:cNvPr id="47" name="Immutable parent&#10;results + terrain"/>
          <p:cNvSpPr/>
          <p:nvPr/>
        </p:nvSpPr>
        <p:spPr>
          <a:xfrm>
            <a:off x="466560" y="1576260"/>
            <a:ext cx="2037960" cy="999720"/>
          </a:xfrm>
          <a:prstGeom prst="rect">
            <a:avLst/>
          </a:prstGeom>
          <a:solidFill>
            <a:srgbClr val="FFFFFF"/>
          </a:solidFill>
          <a:ln w="15240">
            <a:solidFill>
              <a:srgbClr val="1B5E96"/>
            </a:solidFill>
            <a:round/>
          </a:ln>
        </p:spPr>
        <p:style>
          <a:lnRef idx="0">
            <a:scrgbClr r="0" g="0" b="0"/>
          </a:lnRef>
          <a:fillRef idx="0">
            <a:scrgbClr r="0" g="0" b="0"/>
          </a:fillRef>
          <a:effectRef idx="0">
            <a:scrgbClr r="0" g="0" b="0"/>
          </a:effectRef>
          <a:fontRef idx="minor"/>
        </p:style>
        <p:txBody>
          <a:bodyPr lIns="95400" tIns="95400" rIns="95400" bIns="95400" anchor="ctr">
            <a:noAutofit/>
          </a:bodyPr>
          <a:lstStyle/>
          <a:p>
            <a:pPr algn="ctr">
              <a:lnSpc>
                <a:spcPct val="100000"/>
              </a:lnSpc>
            </a:pPr>
            <a:r>
              <a:rPr lang="en-US" sz="1729" b="0" u="none" strike="noStrike" dirty="0">
                <a:solidFill>
                  <a:srgbClr val="1B5E96"/>
                </a:solidFill>
                <a:effectLst/>
                <a:uFillTx/>
                <a:latin typeface="Aptos" panose="020B0004020202020204" pitchFamily="34" charset="0"/>
              </a:rPr>
              <a:t>HEC-RAS HDF Results</a:t>
            </a:r>
            <a:endParaRPr lang="en-US" sz="1729" b="0" u="none" strike="noStrike" dirty="0">
              <a:solidFill>
                <a:srgbClr val="000000"/>
              </a:solidFill>
              <a:effectLst/>
              <a:uFillTx/>
              <a:latin typeface="Aptos" panose="020B0004020202020204" pitchFamily="34" charset="0"/>
            </a:endParaRPr>
          </a:p>
        </p:txBody>
      </p:sp>
      <p:sp>
        <p:nvSpPr>
          <p:cNvPr id="48" name="Workflow dependency"/>
          <p:cNvSpPr/>
          <p:nvPr/>
        </p:nvSpPr>
        <p:spPr>
          <a:xfrm>
            <a:off x="2552400" y="1995300"/>
            <a:ext cx="180720" cy="171000"/>
          </a:xfrm>
          <a:prstGeom prst="rightArrow">
            <a:avLst>
              <a:gd name="adj1" fmla="val 50000"/>
              <a:gd name="adj2" fmla="val 50000"/>
            </a:avLst>
          </a:prstGeom>
          <a:solidFill>
            <a:srgbClr val="1B5E96"/>
          </a:solidFill>
          <a:ln w="0">
            <a:noFill/>
          </a:ln>
        </p:spPr>
        <p:style>
          <a:lnRef idx="0">
            <a:scrgbClr r="0" g="0" b="0"/>
          </a:lnRef>
          <a:fillRef idx="0">
            <a:scrgbClr r="0" g="0" b="0"/>
          </a:fillRef>
          <a:effectRef idx="0">
            <a:scrgbClr r="0" g="0" b="0"/>
          </a:effectRef>
          <a:fontRef idx="minor"/>
        </p:style>
        <p:txBody>
          <a:bodyPr lIns="90000" tIns="40680" rIns="90000" bIns="40680" anchor="t">
            <a:noAutofit/>
          </a:bodyPr>
          <a:lstStyle/>
          <a:p>
            <a:endParaRPr lang="en-US" sz="1800" b="0" u="none" strike="noStrike">
              <a:solidFill>
                <a:srgbClr val="FFFFFF"/>
              </a:solidFill>
              <a:effectLst/>
              <a:uFillTx/>
              <a:latin typeface="Arial"/>
            </a:endParaRPr>
          </a:p>
        </p:txBody>
      </p:sp>
      <p:sp>
        <p:nvSpPr>
          <p:cNvPr id="49" name="Stage once&#10;per compute node"/>
          <p:cNvSpPr/>
          <p:nvPr/>
        </p:nvSpPr>
        <p:spPr>
          <a:xfrm>
            <a:off x="2771640" y="1576260"/>
            <a:ext cx="2037960" cy="999720"/>
          </a:xfrm>
          <a:prstGeom prst="rect">
            <a:avLst/>
          </a:prstGeom>
          <a:solidFill>
            <a:srgbClr val="FFFFFF"/>
          </a:solidFill>
          <a:ln w="15240">
            <a:solidFill>
              <a:srgbClr val="1B5E96"/>
            </a:solidFill>
            <a:round/>
          </a:ln>
        </p:spPr>
        <p:style>
          <a:lnRef idx="0">
            <a:scrgbClr r="0" g="0" b="0"/>
          </a:lnRef>
          <a:fillRef idx="0">
            <a:scrgbClr r="0" g="0" b="0"/>
          </a:fillRef>
          <a:effectRef idx="0">
            <a:scrgbClr r="0" g="0" b="0"/>
          </a:effectRef>
          <a:fontRef idx="minor"/>
        </p:style>
        <p:txBody>
          <a:bodyPr lIns="95400" tIns="95400" rIns="95400" bIns="95400" anchor="ctr">
            <a:noAutofit/>
          </a:bodyPr>
          <a:lstStyle/>
          <a:p>
            <a:pPr algn="ctr">
              <a:lnSpc>
                <a:spcPct val="100000"/>
              </a:lnSpc>
            </a:pPr>
            <a:r>
              <a:rPr lang="en-US" sz="1729" b="0" u="none" strike="noStrike" dirty="0">
                <a:solidFill>
                  <a:srgbClr val="1B5E96"/>
                </a:solidFill>
                <a:effectLst/>
                <a:uFillTx/>
                <a:latin typeface="Aptos" panose="020B0004020202020204" pitchFamily="34" charset="0"/>
              </a:rPr>
              <a:t>Pure Rust HDF Engine </a:t>
            </a:r>
          </a:p>
          <a:p>
            <a:pPr algn="ctr">
              <a:lnSpc>
                <a:spcPct val="100000"/>
              </a:lnSpc>
            </a:pPr>
            <a:r>
              <a:rPr lang="en-US" sz="1729" b="0" u="none" strike="noStrike" dirty="0">
                <a:solidFill>
                  <a:srgbClr val="1B5E96"/>
                </a:solidFill>
                <a:effectLst/>
                <a:uFillTx/>
                <a:latin typeface="Aptos" panose="020B0004020202020204" pitchFamily="34" charset="0"/>
              </a:rPr>
              <a:t>(RAS Commander)</a:t>
            </a:r>
            <a:endParaRPr lang="en-US" sz="1729" b="0" u="none" strike="noStrike" dirty="0">
              <a:solidFill>
                <a:srgbClr val="000000"/>
              </a:solidFill>
              <a:effectLst/>
              <a:uFillTx/>
              <a:latin typeface="Aptos" panose="020B0004020202020204" pitchFamily="34" charset="0"/>
            </a:endParaRPr>
          </a:p>
        </p:txBody>
      </p:sp>
      <p:sp>
        <p:nvSpPr>
          <p:cNvPr id="50" name="Workflow dependency"/>
          <p:cNvSpPr/>
          <p:nvPr/>
        </p:nvSpPr>
        <p:spPr>
          <a:xfrm>
            <a:off x="4857480" y="1995300"/>
            <a:ext cx="180720" cy="171000"/>
          </a:xfrm>
          <a:prstGeom prst="rightArrow">
            <a:avLst>
              <a:gd name="adj1" fmla="val 50000"/>
              <a:gd name="adj2" fmla="val 50000"/>
            </a:avLst>
          </a:prstGeom>
          <a:solidFill>
            <a:srgbClr val="1B5E96"/>
          </a:solidFill>
          <a:ln w="0">
            <a:noFill/>
          </a:ln>
        </p:spPr>
        <p:style>
          <a:lnRef idx="0">
            <a:scrgbClr r="0" g="0" b="0"/>
          </a:lnRef>
          <a:fillRef idx="0">
            <a:scrgbClr r="0" g="0" b="0"/>
          </a:fillRef>
          <a:effectRef idx="0">
            <a:scrgbClr r="0" g="0" b="0"/>
          </a:effectRef>
          <a:fontRef idx="minor"/>
        </p:style>
        <p:txBody>
          <a:bodyPr lIns="90000" tIns="40680" rIns="90000" bIns="40680" anchor="t">
            <a:noAutofit/>
          </a:bodyPr>
          <a:lstStyle/>
          <a:p>
            <a:endParaRPr lang="en-US" sz="1800" b="0" u="none" strike="noStrike">
              <a:solidFill>
                <a:srgbClr val="FFFFFF"/>
              </a:solidFill>
              <a:effectLst/>
              <a:uFillTx/>
              <a:latin typeface="Arial"/>
            </a:endParaRPr>
          </a:p>
        </p:txBody>
      </p:sp>
      <p:sp>
        <p:nvSpPr>
          <p:cNvPr id="51" name="Shared hydraulic&#10;preparation"/>
          <p:cNvSpPr/>
          <p:nvPr/>
        </p:nvSpPr>
        <p:spPr>
          <a:xfrm>
            <a:off x="5076720" y="1576260"/>
            <a:ext cx="2037960" cy="999720"/>
          </a:xfrm>
          <a:prstGeom prst="rect">
            <a:avLst/>
          </a:prstGeom>
          <a:solidFill>
            <a:srgbClr val="FFFFFF"/>
          </a:solidFill>
          <a:ln w="15240">
            <a:solidFill>
              <a:srgbClr val="1B5E96"/>
            </a:solidFill>
            <a:round/>
          </a:ln>
        </p:spPr>
        <p:style>
          <a:lnRef idx="0">
            <a:scrgbClr r="0" g="0" b="0"/>
          </a:lnRef>
          <a:fillRef idx="0">
            <a:scrgbClr r="0" g="0" b="0"/>
          </a:fillRef>
          <a:effectRef idx="0">
            <a:scrgbClr r="0" g="0" b="0"/>
          </a:effectRef>
          <a:fontRef idx="minor"/>
        </p:style>
        <p:txBody>
          <a:bodyPr lIns="95400" tIns="95400" rIns="95400" bIns="95400" anchor="ctr">
            <a:noAutofit/>
          </a:bodyPr>
          <a:lstStyle/>
          <a:p>
            <a:pPr algn="ctr">
              <a:lnSpc>
                <a:spcPct val="100000"/>
              </a:lnSpc>
            </a:pPr>
            <a:r>
              <a:rPr lang="en-US" sz="1729" dirty="0">
                <a:solidFill>
                  <a:srgbClr val="1B5E96"/>
                </a:solidFill>
                <a:latin typeface="Aptos" panose="020B0004020202020204" pitchFamily="34" charset="0"/>
              </a:rPr>
              <a:t>Conflating Reaches, Timestep Binning, Batching </a:t>
            </a:r>
            <a:endParaRPr lang="en-US" sz="1729" b="0" u="none" strike="noStrike" dirty="0">
              <a:solidFill>
                <a:srgbClr val="000000"/>
              </a:solidFill>
              <a:effectLst/>
              <a:uFillTx/>
              <a:latin typeface="Aptos" panose="020B0004020202020204" pitchFamily="34" charset="0"/>
            </a:endParaRPr>
          </a:p>
        </p:txBody>
      </p:sp>
      <p:sp>
        <p:nvSpPr>
          <p:cNvPr id="52" name="Workflow dependency"/>
          <p:cNvSpPr/>
          <p:nvPr/>
        </p:nvSpPr>
        <p:spPr>
          <a:xfrm>
            <a:off x="7162560" y="1995300"/>
            <a:ext cx="180720" cy="171000"/>
          </a:xfrm>
          <a:prstGeom prst="rightArrow">
            <a:avLst>
              <a:gd name="adj1" fmla="val 50000"/>
              <a:gd name="adj2" fmla="val 50000"/>
            </a:avLst>
          </a:prstGeom>
          <a:solidFill>
            <a:srgbClr val="1B5E96"/>
          </a:solidFill>
          <a:ln w="0">
            <a:noFill/>
          </a:ln>
        </p:spPr>
        <p:style>
          <a:lnRef idx="0">
            <a:scrgbClr r="0" g="0" b="0"/>
          </a:lnRef>
          <a:fillRef idx="0">
            <a:scrgbClr r="0" g="0" b="0"/>
          </a:fillRef>
          <a:effectRef idx="0">
            <a:scrgbClr r="0" g="0" b="0"/>
          </a:effectRef>
          <a:fontRef idx="minor"/>
        </p:style>
        <p:txBody>
          <a:bodyPr lIns="90000" tIns="40680" rIns="90000" bIns="40680" anchor="t">
            <a:noAutofit/>
          </a:bodyPr>
          <a:lstStyle/>
          <a:p>
            <a:endParaRPr lang="en-US" sz="1800" b="0" u="none" strike="noStrike">
              <a:solidFill>
                <a:srgbClr val="FFFFFF"/>
              </a:solidFill>
              <a:effectLst/>
              <a:uFillTx/>
              <a:latin typeface="Arial"/>
            </a:endParaRPr>
          </a:p>
        </p:txBody>
      </p:sp>
      <p:sp>
        <p:nvSpPr>
          <p:cNvPr id="53" name="Rust reach windows&#10;+ grouped maxima"/>
          <p:cNvSpPr/>
          <p:nvPr/>
        </p:nvSpPr>
        <p:spPr>
          <a:xfrm>
            <a:off x="7381800" y="1576260"/>
            <a:ext cx="2037960" cy="999720"/>
          </a:xfrm>
          <a:prstGeom prst="rect">
            <a:avLst/>
          </a:prstGeom>
          <a:solidFill>
            <a:srgbClr val="FFFFFF"/>
          </a:solidFill>
          <a:ln w="15240">
            <a:solidFill>
              <a:srgbClr val="008798"/>
            </a:solidFill>
            <a:round/>
          </a:ln>
        </p:spPr>
        <p:style>
          <a:lnRef idx="0">
            <a:scrgbClr r="0" g="0" b="0"/>
          </a:lnRef>
          <a:fillRef idx="0">
            <a:scrgbClr r="0" g="0" b="0"/>
          </a:fillRef>
          <a:effectRef idx="0">
            <a:scrgbClr r="0" g="0" b="0"/>
          </a:effectRef>
          <a:fontRef idx="minor"/>
        </p:style>
        <p:txBody>
          <a:bodyPr lIns="95400" tIns="95400" rIns="95400" bIns="95400" anchor="ctr">
            <a:noAutofit/>
          </a:bodyPr>
          <a:lstStyle/>
          <a:p>
            <a:pPr algn="ctr">
              <a:lnSpc>
                <a:spcPct val="100000"/>
              </a:lnSpc>
            </a:pPr>
            <a:r>
              <a:rPr lang="en-US" sz="1729" dirty="0">
                <a:solidFill>
                  <a:srgbClr val="1B5E96"/>
                </a:solidFill>
                <a:latin typeface="Aptos" panose="020B0004020202020204" pitchFamily="34" charset="0"/>
              </a:rPr>
              <a:t>Pure Rust Inundation Mapping </a:t>
            </a:r>
          </a:p>
          <a:p>
            <a:pPr algn="ctr">
              <a:lnSpc>
                <a:spcPct val="100000"/>
              </a:lnSpc>
            </a:pPr>
            <a:r>
              <a:rPr lang="en-US" sz="1729" dirty="0">
                <a:solidFill>
                  <a:srgbClr val="1B5E96"/>
                </a:solidFill>
                <a:latin typeface="Aptos" panose="020B0004020202020204" pitchFamily="34" charset="0"/>
              </a:rPr>
              <a:t>(RAS Commander)</a:t>
            </a:r>
            <a:endParaRPr lang="en-US" sz="1729" dirty="0">
              <a:solidFill>
                <a:srgbClr val="000000"/>
              </a:solidFill>
              <a:latin typeface="Aptos" panose="020B0004020202020204" pitchFamily="34" charset="0"/>
            </a:endParaRPr>
          </a:p>
        </p:txBody>
      </p:sp>
      <p:sp>
        <p:nvSpPr>
          <p:cNvPr id="54" name="Workflow dependency"/>
          <p:cNvSpPr/>
          <p:nvPr/>
        </p:nvSpPr>
        <p:spPr>
          <a:xfrm>
            <a:off x="9467640" y="1995300"/>
            <a:ext cx="180720" cy="171000"/>
          </a:xfrm>
          <a:prstGeom prst="rightArrow">
            <a:avLst>
              <a:gd name="adj1" fmla="val 50000"/>
              <a:gd name="adj2" fmla="val 50000"/>
            </a:avLst>
          </a:prstGeom>
          <a:solidFill>
            <a:srgbClr val="1B5E96"/>
          </a:solidFill>
          <a:ln w="0">
            <a:noFill/>
          </a:ln>
        </p:spPr>
        <p:style>
          <a:lnRef idx="0">
            <a:scrgbClr r="0" g="0" b="0"/>
          </a:lnRef>
          <a:fillRef idx="0">
            <a:scrgbClr r="0" g="0" b="0"/>
          </a:fillRef>
          <a:effectRef idx="0">
            <a:scrgbClr r="0" g="0" b="0"/>
          </a:effectRef>
          <a:fontRef idx="minor"/>
        </p:style>
        <p:txBody>
          <a:bodyPr lIns="90000" tIns="40680" rIns="90000" bIns="40680" anchor="t">
            <a:noAutofit/>
          </a:bodyPr>
          <a:lstStyle/>
          <a:p>
            <a:endParaRPr lang="en-US" sz="1800" b="0" u="none" strike="noStrike">
              <a:solidFill>
                <a:srgbClr val="FFFFFF"/>
              </a:solidFill>
              <a:effectLst/>
              <a:uFillTx/>
              <a:latin typeface="Arial"/>
            </a:endParaRPr>
          </a:p>
        </p:txBody>
      </p:sp>
      <p:sp>
        <p:nvSpPr>
          <p:cNvPr id="55" name="Reach catalogs&#10;and receipts"/>
          <p:cNvSpPr/>
          <p:nvPr/>
        </p:nvSpPr>
        <p:spPr>
          <a:xfrm>
            <a:off x="9686880" y="1576260"/>
            <a:ext cx="2037960" cy="999720"/>
          </a:xfrm>
          <a:prstGeom prst="rect">
            <a:avLst/>
          </a:prstGeom>
          <a:solidFill>
            <a:srgbClr val="FFFFFF"/>
          </a:solidFill>
          <a:ln w="15240">
            <a:solidFill>
              <a:srgbClr val="1B5E96"/>
            </a:solidFill>
            <a:round/>
          </a:ln>
        </p:spPr>
        <p:style>
          <a:lnRef idx="0">
            <a:scrgbClr r="0" g="0" b="0"/>
          </a:lnRef>
          <a:fillRef idx="0">
            <a:scrgbClr r="0" g="0" b="0"/>
          </a:fillRef>
          <a:effectRef idx="0">
            <a:scrgbClr r="0" g="0" b="0"/>
          </a:effectRef>
          <a:fontRef idx="minor"/>
        </p:style>
        <p:txBody>
          <a:bodyPr lIns="95400" tIns="95400" rIns="95400" bIns="95400" anchor="ctr">
            <a:noAutofit/>
          </a:bodyPr>
          <a:lstStyle/>
          <a:p>
            <a:pPr algn="ctr">
              <a:lnSpc>
                <a:spcPct val="100000"/>
              </a:lnSpc>
            </a:pPr>
            <a:r>
              <a:rPr lang="en-US" sz="1729" dirty="0" err="1">
                <a:solidFill>
                  <a:srgbClr val="1B5E96"/>
                </a:solidFill>
                <a:latin typeface="Aptos" panose="020B0004020202020204" pitchFamily="34" charset="0"/>
              </a:rPr>
              <a:t>NetCDF</a:t>
            </a:r>
            <a:r>
              <a:rPr lang="en-US" sz="1729" dirty="0">
                <a:solidFill>
                  <a:srgbClr val="1B5E96"/>
                </a:solidFill>
                <a:latin typeface="Aptos" panose="020B0004020202020204" pitchFamily="34" charset="0"/>
              </a:rPr>
              <a:t> Reach Catalogs</a:t>
            </a:r>
            <a:endParaRPr lang="en-US" sz="1729" b="0" u="none" strike="noStrike" dirty="0">
              <a:solidFill>
                <a:srgbClr val="000000"/>
              </a:solidFill>
              <a:effectLst/>
              <a:uFillTx/>
              <a:latin typeface="Aptos" panose="020B0004020202020204" pitchFamily="34" charset="0"/>
            </a:endParaRPr>
          </a:p>
        </p:txBody>
      </p:sp>
      <p:sp>
        <p:nvSpPr>
          <p:cNvPr id="56" name="Measured pipeline evolution"/>
          <p:cNvSpPr/>
          <p:nvPr/>
        </p:nvSpPr>
        <p:spPr>
          <a:xfrm>
            <a:off x="657334" y="2977795"/>
            <a:ext cx="7143480" cy="342720"/>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2100" b="1" dirty="0">
                <a:solidFill>
                  <a:srgbClr val="000000"/>
                </a:solidFill>
                <a:latin typeface="Aptos" panose="020B0004020202020204" pitchFamily="34" charset="0"/>
              </a:rPr>
              <a:t>Time to Catalog a 2D </a:t>
            </a:r>
            <a:r>
              <a:rPr lang="en-US" sz="2100" b="1" dirty="0" err="1">
                <a:solidFill>
                  <a:srgbClr val="000000"/>
                </a:solidFill>
                <a:latin typeface="Aptos" panose="020B0004020202020204" pitchFamily="34" charset="0"/>
              </a:rPr>
              <a:t>eBFE</a:t>
            </a:r>
            <a:r>
              <a:rPr lang="en-US" sz="2100" b="1" dirty="0">
                <a:solidFill>
                  <a:srgbClr val="000000"/>
                </a:solidFill>
                <a:latin typeface="Aptos" panose="020B0004020202020204" pitchFamily="34" charset="0"/>
              </a:rPr>
              <a:t> Model</a:t>
            </a:r>
            <a:br>
              <a:rPr lang="en-US" sz="2100" b="1" u="none" strike="noStrike" dirty="0">
                <a:solidFill>
                  <a:srgbClr val="000000"/>
                </a:solidFill>
                <a:effectLst/>
                <a:uFillTx/>
                <a:latin typeface="Aptos" panose="020B0004020202020204" pitchFamily="34" charset="0"/>
              </a:rPr>
            </a:br>
            <a:r>
              <a:rPr lang="en-US" i="1" u="none" strike="noStrike" dirty="0">
                <a:solidFill>
                  <a:srgbClr val="000000"/>
                </a:solidFill>
                <a:effectLst/>
                <a:uFillTx/>
                <a:latin typeface="Aptos" panose="020B0004020202020204" pitchFamily="34" charset="0"/>
              </a:rPr>
              <a:t>Logarithmic Scale</a:t>
            </a:r>
            <a:endParaRPr lang="en-US" sz="2100" i="1" u="none" strike="noStrike" dirty="0">
              <a:solidFill>
                <a:srgbClr val="000000"/>
              </a:solidFill>
              <a:effectLst/>
              <a:uFillTx/>
              <a:latin typeface="Aptos" panose="020B0004020202020204" pitchFamily="34" charset="0"/>
            </a:endParaRPr>
          </a:p>
        </p:txBody>
      </p:sp>
      <p:graphicFrame>
        <p:nvGraphicFramePr>
          <p:cNvPr id="58" name="Chart"/>
          <p:cNvGraphicFramePr/>
          <p:nvPr/>
        </p:nvGraphicFramePr>
        <p:xfrm>
          <a:off x="438119" y="3552480"/>
          <a:ext cx="7738853" cy="3157506"/>
        </p:xfrm>
        <a:graphic>
          <a:graphicData uri="http://schemas.openxmlformats.org/drawingml/2006/chart">
            <c:chart xmlns:c="http://schemas.openxmlformats.org/drawingml/2006/chart" xmlns:r="http://schemas.openxmlformats.org/officeDocument/2006/relationships" r:id="rId3"/>
          </a:graphicData>
        </a:graphic>
      </p:graphicFrame>
      <p:pic>
        <p:nvPicPr>
          <p:cNvPr id="5" name="Picture 4">
            <a:extLst>
              <a:ext uri="{FF2B5EF4-FFF2-40B4-BE49-F238E27FC236}">
                <a16:creationId xmlns:a16="http://schemas.microsoft.com/office/drawing/2014/main" id="{2DA31C68-774C-2C5B-08B0-A2F9D47713D8}"/>
              </a:ext>
            </a:extLst>
          </p:cNvPr>
          <p:cNvPicPr>
            <a:picLocks noChangeAspect="1"/>
          </p:cNvPicPr>
          <p:nvPr/>
        </p:nvPicPr>
        <p:blipFill>
          <a:blip r:embed="rId4"/>
          <a:stretch>
            <a:fillRect/>
          </a:stretch>
        </p:blipFill>
        <p:spPr>
          <a:xfrm>
            <a:off x="8756494" y="3360259"/>
            <a:ext cx="2692226" cy="2843691"/>
          </a:xfrm>
          <a:prstGeom prst="rect">
            <a:avLst/>
          </a:prstGeom>
        </p:spPr>
      </p:pic>
      <p:sp>
        <p:nvSpPr>
          <p:cNvPr id="7" name="Measured pipeline evolution">
            <a:extLst>
              <a:ext uri="{FF2B5EF4-FFF2-40B4-BE49-F238E27FC236}">
                <a16:creationId xmlns:a16="http://schemas.microsoft.com/office/drawing/2014/main" id="{B9A34311-4E86-6EB7-5148-34DE48A85704}"/>
              </a:ext>
            </a:extLst>
          </p:cNvPr>
          <p:cNvSpPr/>
          <p:nvPr/>
        </p:nvSpPr>
        <p:spPr>
          <a:xfrm>
            <a:off x="8286058" y="2727199"/>
            <a:ext cx="3905942" cy="593316"/>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2100" b="1" i="1" dirty="0">
                <a:solidFill>
                  <a:srgbClr val="000000"/>
                </a:solidFill>
                <a:latin typeface="Aptos" panose="020B0004020202020204" pitchFamily="34" charset="0"/>
              </a:rPr>
              <a:t>Statewide FIM Cataloging from 2D RAS Models is Now Possible</a:t>
            </a:r>
            <a:endParaRPr lang="en-US" sz="2100" b="1" i="1" u="none" strike="noStrike" dirty="0">
              <a:solidFill>
                <a:srgbClr val="000000"/>
              </a:solidFill>
              <a:effectLst/>
              <a:uFillTx/>
              <a:latin typeface="Aptos" panose="020B0004020202020204" pitchFamily="34" charset="0"/>
            </a:endParaRPr>
          </a:p>
        </p:txBody>
      </p:sp>
      <p:pic>
        <p:nvPicPr>
          <p:cNvPr id="9" name="Picture 8">
            <a:extLst>
              <a:ext uri="{FF2B5EF4-FFF2-40B4-BE49-F238E27FC236}">
                <a16:creationId xmlns:a16="http://schemas.microsoft.com/office/drawing/2014/main" id="{07D6FCF8-7F54-348C-FC09-FA4E4D696D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97961" y="0"/>
            <a:ext cx="2694039" cy="1142526"/>
          </a:xfrm>
          <a:prstGeom prst="rect">
            <a:avLst/>
          </a:prstGeom>
        </p:spPr>
      </p:pic>
      <p:sp>
        <p:nvSpPr>
          <p:cNvPr id="13" name="Measured pipeline evolution">
            <a:extLst>
              <a:ext uri="{FF2B5EF4-FFF2-40B4-BE49-F238E27FC236}">
                <a16:creationId xmlns:a16="http://schemas.microsoft.com/office/drawing/2014/main" id="{F021D494-F23A-BF88-D8BB-5CF02D23AEDA}"/>
              </a:ext>
            </a:extLst>
          </p:cNvPr>
          <p:cNvSpPr/>
          <p:nvPr/>
        </p:nvSpPr>
        <p:spPr>
          <a:xfrm>
            <a:off x="8696668" y="6203950"/>
            <a:ext cx="3028172" cy="593316"/>
          </a:xfrm>
          <a:prstGeom prst="rect">
            <a:avLst/>
          </a:prstGeom>
          <a:noFill/>
          <a:ln w="0">
            <a:noFill/>
          </a:ln>
        </p:spPr>
        <p:style>
          <a:lnRef idx="0">
            <a:scrgbClr r="0" g="0" b="0"/>
          </a:lnRef>
          <a:fillRef idx="0">
            <a:scrgbClr r="0" g="0" b="0"/>
          </a:fillRef>
          <a:effectRef idx="0">
            <a:scrgbClr r="0" g="0" b="0"/>
          </a:effectRef>
          <a:fontRef idx="minor"/>
        </p:style>
        <p:txBody>
          <a:bodyPr lIns="0" tIns="0" rIns="0" bIns="0" anchor="t">
            <a:noAutofit/>
          </a:bodyPr>
          <a:lstStyle/>
          <a:p>
            <a:pPr>
              <a:lnSpc>
                <a:spcPct val="100000"/>
              </a:lnSpc>
            </a:pPr>
            <a:r>
              <a:rPr lang="en-US" sz="2100" b="1" i="1" dirty="0">
                <a:solidFill>
                  <a:srgbClr val="000000"/>
                </a:solidFill>
                <a:latin typeface="Aptos" panose="020B0004020202020204" pitchFamily="34" charset="0"/>
              </a:rPr>
              <a:t>Within Existing Budgets</a:t>
            </a:r>
            <a:endParaRPr lang="en-US" sz="2100" b="1" i="1" u="none" strike="noStrike" dirty="0">
              <a:solidFill>
                <a:srgbClr val="000000"/>
              </a:solidFill>
              <a:effectLst/>
              <a:uFillTx/>
              <a:latin typeface="Aptos" panose="020B0004020202020204" pitchFamily="34" charset="0"/>
            </a:endParaRPr>
          </a:p>
        </p:txBody>
      </p:sp>
    </p:spTree>
    <p:extLst>
      <p:ext uri="{BB962C8B-B14F-4D97-AF65-F5344CB8AC3E}">
        <p14:creationId xmlns:p14="http://schemas.microsoft.com/office/powerpoint/2010/main" val="31027534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5E062-EFF4-27A6-9674-3DAE1723B1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18C776-4962-A94B-17D3-61901B172EFB}"/>
              </a:ext>
            </a:extLst>
          </p:cNvPr>
          <p:cNvSpPr>
            <a:spLocks noGrp="1"/>
          </p:cNvSpPr>
          <p:nvPr>
            <p:ph type="title"/>
          </p:nvPr>
        </p:nvSpPr>
        <p:spPr>
          <a:xfrm>
            <a:off x="502920" y="8066"/>
            <a:ext cx="10515600" cy="1325563"/>
          </a:xfrm>
        </p:spPr>
        <p:txBody>
          <a:bodyPr/>
          <a:lstStyle/>
          <a:p>
            <a:r>
              <a:rPr lang="en-US" sz="3600" b="1" dirty="0"/>
              <a:t>CLB Engineering Needs Your Support</a:t>
            </a:r>
          </a:p>
        </p:txBody>
      </p:sp>
      <p:sp>
        <p:nvSpPr>
          <p:cNvPr id="3" name="Content Placeholder 2">
            <a:extLst>
              <a:ext uri="{FF2B5EF4-FFF2-40B4-BE49-F238E27FC236}">
                <a16:creationId xmlns:a16="http://schemas.microsoft.com/office/drawing/2014/main" id="{3BFC3C61-A203-BF35-6049-F274ED754962}"/>
              </a:ext>
            </a:extLst>
          </p:cNvPr>
          <p:cNvSpPr txBox="1">
            <a:spLocks/>
          </p:cNvSpPr>
          <p:nvPr/>
        </p:nvSpPr>
        <p:spPr>
          <a:xfrm>
            <a:off x="838199" y="1253330"/>
            <a:ext cx="9890761" cy="5391309"/>
          </a:xfrm>
          <a:prstGeom prst="rect">
            <a:avLst/>
          </a:prstGeom>
        </p:spPr>
        <p:txBody>
          <a:bodyPr>
            <a:normAutofit/>
          </a:bodyPr>
          <a:lstStyle>
            <a:lvl1pPr marL="130302" marR="0" indent="-130302" algn="l" defTabSz="342900" rtl="0" eaLnBrk="1" fontAlgn="auto" latinLnBrk="0" hangingPunct="1">
              <a:lnSpc>
                <a:spcPct val="100000"/>
              </a:lnSpc>
              <a:spcBef>
                <a:spcPts val="225"/>
              </a:spcBef>
              <a:spcAft>
                <a:spcPts val="900"/>
              </a:spcAft>
              <a:buClrTx/>
              <a:buSzPct val="80000"/>
              <a:buFont typeface="Arial"/>
              <a:buChar char="•"/>
              <a:tabLst/>
              <a:defRPr lang="en-US" sz="1950" b="0" i="0" kern="1200">
                <a:solidFill>
                  <a:schemeClr val="tx1"/>
                </a:solidFill>
                <a:latin typeface="+mn-lt"/>
                <a:ea typeface="+mn-ea"/>
                <a:cs typeface="Avenir LT Std 55 Roman"/>
              </a:defRPr>
            </a:lvl1pPr>
            <a:lvl2pPr marL="129779" indent="-129779" algn="l" defTabSz="342900" rtl="0" eaLnBrk="1" latinLnBrk="0" hangingPunct="1">
              <a:lnSpc>
                <a:spcPts val="1650"/>
              </a:lnSpc>
              <a:spcBef>
                <a:spcPts val="0"/>
              </a:spcBef>
              <a:spcAft>
                <a:spcPts val="450"/>
              </a:spcAft>
              <a:buClr>
                <a:schemeClr val="tx1">
                  <a:lumMod val="65000"/>
                </a:schemeClr>
              </a:buClr>
              <a:buSzPct val="80000"/>
              <a:buFont typeface="Lucida Grande"/>
              <a:buChar char="-"/>
              <a:defRPr sz="1650" b="0" i="0" kern="1200">
                <a:solidFill>
                  <a:schemeClr val="tx1"/>
                </a:solidFill>
                <a:latin typeface="Avenir LT Std 55 Roman"/>
                <a:ea typeface="+mn-ea"/>
                <a:cs typeface="Avenir LT Std 55 Roman"/>
              </a:defRPr>
            </a:lvl2pPr>
            <a:lvl3pPr marL="301229" indent="-129779" algn="l" defTabSz="342900" rtl="0" eaLnBrk="1" latinLnBrk="0" hangingPunct="1">
              <a:lnSpc>
                <a:spcPts val="2025"/>
              </a:lnSpc>
              <a:spcBef>
                <a:spcPts val="0"/>
              </a:spcBef>
              <a:spcAft>
                <a:spcPts val="900"/>
              </a:spcAft>
              <a:buClr>
                <a:schemeClr val="tx1">
                  <a:lumMod val="65000"/>
                </a:schemeClr>
              </a:buClr>
              <a:buSzPct val="80000"/>
              <a:buFont typeface="Lucida Grande"/>
              <a:buChar char="-"/>
              <a:defRPr sz="1800" b="0" i="0" kern="1200">
                <a:solidFill>
                  <a:schemeClr val="tx1"/>
                </a:solidFill>
                <a:latin typeface="+mn-lt"/>
                <a:ea typeface="+mn-ea"/>
                <a:cs typeface="Avenir LT Std 65 Medium"/>
              </a:defRPr>
            </a:lvl3pPr>
            <a:lvl4pPr marL="557213" indent="-129779" algn="l" defTabSz="342900" rtl="0" eaLnBrk="1" latinLnBrk="0" hangingPunct="1">
              <a:lnSpc>
                <a:spcPts val="1350"/>
              </a:lnSpc>
              <a:spcBef>
                <a:spcPts val="0"/>
              </a:spcBef>
              <a:spcAft>
                <a:spcPts val="450"/>
              </a:spcAft>
              <a:buClr>
                <a:schemeClr val="tx1">
                  <a:lumMod val="65000"/>
                </a:schemeClr>
              </a:buClr>
              <a:buSzPct val="80000"/>
              <a:buFont typeface="Lucida Grande"/>
              <a:buChar char="-"/>
              <a:defRPr sz="1350" b="0" i="0" kern="1200">
                <a:solidFill>
                  <a:schemeClr val="tx1"/>
                </a:solidFill>
                <a:latin typeface="Avenir LT Std 55 Roman"/>
                <a:ea typeface="+mn-ea"/>
                <a:cs typeface="Avenir LT Std 55 Roman"/>
              </a:defRPr>
            </a:lvl4pPr>
            <a:lvl5pPr marL="812006" indent="-132160" algn="l" defTabSz="342900" rtl="0" eaLnBrk="1" latinLnBrk="0" hangingPunct="1">
              <a:lnSpc>
                <a:spcPts val="1425"/>
              </a:lnSpc>
              <a:spcBef>
                <a:spcPts val="0"/>
              </a:spcBef>
              <a:spcAft>
                <a:spcPts val="450"/>
              </a:spcAft>
              <a:buClr>
                <a:schemeClr val="tx1">
                  <a:lumMod val="65000"/>
                </a:schemeClr>
              </a:buClr>
              <a:buSzPct val="80000"/>
              <a:buFont typeface="Lucida Grande"/>
              <a:buChar char="-"/>
              <a:defRPr sz="1200" b="0" i="0" kern="1200">
                <a:solidFill>
                  <a:schemeClr val="tx1"/>
                </a:solidFill>
                <a:latin typeface="Avenir LT Std 55 Roman"/>
                <a:ea typeface="+mn-ea"/>
                <a:cs typeface="Avenir LT Std 55 Roman"/>
              </a:defRPr>
            </a:lvl5pPr>
            <a:lvl6pPr marL="1329929" indent="-133350" algn="l" defTabSz="301229" rtl="0" eaLnBrk="1" latinLnBrk="0" hangingPunct="1">
              <a:lnSpc>
                <a:spcPts val="1275"/>
              </a:lnSpc>
              <a:spcBef>
                <a:spcPts val="225"/>
              </a:spcBef>
              <a:spcAft>
                <a:spcPts val="225"/>
              </a:spcAft>
              <a:buSzPct val="80000"/>
              <a:buFont typeface="Lucida Grande"/>
              <a:buChar char="-"/>
              <a:tabLst>
                <a:tab pos="1113235" algn="l"/>
              </a:tabLst>
              <a:defRPr sz="1050" b="1" kern="1200">
                <a:solidFill>
                  <a:schemeClr val="tx1"/>
                </a:solidFill>
                <a:latin typeface="Arial"/>
                <a:ea typeface="+mn-ea"/>
                <a:cs typeface="Arial"/>
              </a:defRPr>
            </a:lvl6pPr>
            <a:lvl7pPr marL="1546622" indent="-132160" algn="l" defTabSz="342900" rtl="0" eaLnBrk="1" latinLnBrk="0" hangingPunct="1">
              <a:lnSpc>
                <a:spcPts val="1275"/>
              </a:lnSpc>
              <a:spcBef>
                <a:spcPts val="225"/>
              </a:spcBef>
              <a:spcAft>
                <a:spcPts val="225"/>
              </a:spcAft>
              <a:buSzPct val="80000"/>
              <a:buFont typeface="Lucida Grande"/>
              <a:buChar char="-"/>
              <a:defRPr sz="1050" b="1" kern="1200">
                <a:solidFill>
                  <a:schemeClr val="tx1"/>
                </a:solidFill>
                <a:latin typeface="Arial"/>
                <a:ea typeface="+mn-ea"/>
                <a:cs typeface="Arial"/>
              </a:defRPr>
            </a:lvl7pPr>
            <a:lvl8pPr marL="1714500" indent="-129779" algn="l" defTabSz="342900" rtl="0" eaLnBrk="1" latinLnBrk="0" hangingPunct="1">
              <a:lnSpc>
                <a:spcPts val="1275"/>
              </a:lnSpc>
              <a:spcBef>
                <a:spcPts val="225"/>
              </a:spcBef>
              <a:spcAft>
                <a:spcPts val="225"/>
              </a:spcAft>
              <a:buSzPct val="80000"/>
              <a:buFont typeface="Lucida Grande"/>
              <a:buChar char="-"/>
              <a:defRPr sz="1050" b="1" kern="1200">
                <a:solidFill>
                  <a:schemeClr val="tx1"/>
                </a:solidFill>
                <a:latin typeface="Arial"/>
                <a:ea typeface="+mn-ea"/>
                <a:cs typeface="Arial"/>
              </a:defRPr>
            </a:lvl8pPr>
            <a:lvl9pPr marL="1839516" indent="-122635" algn="l" defTabSz="342900" rtl="0" eaLnBrk="1" latinLnBrk="0" hangingPunct="1">
              <a:lnSpc>
                <a:spcPts val="1275"/>
              </a:lnSpc>
              <a:spcBef>
                <a:spcPts val="225"/>
              </a:spcBef>
              <a:spcAft>
                <a:spcPts val="225"/>
              </a:spcAft>
              <a:buSzPct val="80000"/>
              <a:buFont typeface="Lucida Grande"/>
              <a:buChar char="-"/>
              <a:defRPr sz="1050" b="1" kern="1200">
                <a:solidFill>
                  <a:schemeClr val="tx1"/>
                </a:solidFill>
                <a:latin typeface="Arial"/>
                <a:ea typeface="+mn-ea"/>
                <a:cs typeface="Arial"/>
              </a:defRPr>
            </a:lvl9pPr>
          </a:lstStyle>
          <a:p>
            <a:pPr marL="0" indent="0">
              <a:buFont typeface="Arial"/>
              <a:buNone/>
            </a:pPr>
            <a:r>
              <a:rPr lang="en-US" i="1" dirty="0"/>
              <a:t>CLB Engineering is a small business working to advance the frontier of flood science and open source, agent-driven software development</a:t>
            </a:r>
          </a:p>
          <a:p>
            <a:r>
              <a:rPr lang="en-US" dirty="0"/>
              <a:t>All of the work and progress presented today has been unpaid and unreimbursed, and is done in the interest of advancing the frontier of flood science</a:t>
            </a:r>
          </a:p>
          <a:p>
            <a:r>
              <a:rPr lang="en-US" dirty="0"/>
              <a:t>The approaches we have demonstrated are compelling and worthy of sole source procurement consideration by TWDB and its partner entities</a:t>
            </a:r>
          </a:p>
          <a:p>
            <a:r>
              <a:rPr lang="en-US" dirty="0"/>
              <a:t>CLB welcomes opportunities to partner and find opportunities to have our ongoing development costs reimbursed so that these technologies can be leveraged openly. </a:t>
            </a:r>
          </a:p>
          <a:p>
            <a:r>
              <a:rPr lang="en-US" dirty="0"/>
              <a:t>We have provided to academic and research partners to inspect, test and generate FIM catalogs in Kerr County in support of Senate Bill 5</a:t>
            </a:r>
          </a:p>
        </p:txBody>
      </p:sp>
      <p:pic>
        <p:nvPicPr>
          <p:cNvPr id="4" name="Picture 3">
            <a:extLst>
              <a:ext uri="{FF2B5EF4-FFF2-40B4-BE49-F238E27FC236}">
                <a16:creationId xmlns:a16="http://schemas.microsoft.com/office/drawing/2014/main" id="{1CFB254E-86E0-3DDE-EB2A-82E0A0AFD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97961" y="0"/>
            <a:ext cx="2694039" cy="1142526"/>
          </a:xfrm>
          <a:prstGeom prst="rect">
            <a:avLst/>
          </a:prstGeom>
        </p:spPr>
      </p:pic>
    </p:spTree>
    <p:extLst>
      <p:ext uri="{BB962C8B-B14F-4D97-AF65-F5344CB8AC3E}">
        <p14:creationId xmlns:p14="http://schemas.microsoft.com/office/powerpoint/2010/main" val="10344093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12800" y="609600"/>
            <a:ext cx="10883392" cy="238720"/>
          </a:xfrm>
          <a:prstGeom prst="rect">
            <a:avLst/>
          </a:prstGeom>
          <a:noFill/>
          <a:ln/>
        </p:spPr>
        <p:txBody>
          <a:bodyPr wrap="square" lIns="0" tIns="0" rIns="0" bIns="0" rtlCol="0" anchor="t">
            <a:normAutofit/>
          </a:bodyPr>
          <a:lstStyle/>
          <a:p>
            <a:pPr marL="0" indent="0" algn="l">
              <a:lnSpc>
                <a:spcPts val="1680"/>
              </a:lnSpc>
              <a:buNone/>
            </a:pPr>
            <a:r>
              <a:rPr lang="en-US" sz="1200" b="1" kern="0" spc="100" dirty="0">
                <a:solidFill>
                  <a:srgbClr val="4294CE"/>
                </a:solidFill>
                <a:latin typeface="IBM Plex Sans" pitchFamily="34" charset="0"/>
                <a:ea typeface="IBM Plex Sans" pitchFamily="34" charset="-122"/>
                <a:cs typeface="IBM Plex Sans" pitchFamily="34" charset="-120"/>
              </a:rPr>
              <a:t>RAS2FIM-2D · THE PROCESS</a:t>
            </a:r>
            <a:endParaRPr lang="en-US" sz="1200" dirty="0"/>
          </a:p>
        </p:txBody>
      </p:sp>
      <p:sp>
        <p:nvSpPr>
          <p:cNvPr id="3" name="Text 1"/>
          <p:cNvSpPr>
            <a:spLocks noGrp="1"/>
          </p:cNvSpPr>
          <p:nvPr>
            <p:ph type="title"/>
          </p:nvPr>
        </p:nvSpPr>
        <p:spPr>
          <a:xfrm>
            <a:off x="812800" y="886420"/>
            <a:ext cx="10883392" cy="444500"/>
          </a:xfrm>
          <a:prstGeom prst="rect">
            <a:avLst/>
          </a:prstGeom>
          <a:noFill/>
          <a:ln/>
        </p:spPr>
        <p:txBody>
          <a:bodyPr wrap="square" lIns="0" tIns="0" rIns="0" bIns="0" rtlCol="0" anchor="t">
            <a:normAutofit/>
          </a:bodyPr>
          <a:lstStyle/>
          <a:p>
            <a:pPr marL="0" indent="0" algn="l">
              <a:lnSpc>
                <a:spcPts val="3300"/>
              </a:lnSpc>
              <a:buNone/>
            </a:pPr>
            <a:r>
              <a:rPr lang="en-US" sz="3000" b="1" i="0" dirty="0">
                <a:solidFill>
                  <a:srgbClr val="133785"/>
                </a:solidFill>
                <a:latin typeface="Source Serif 4" pitchFamily="18" charset="0"/>
                <a:ea typeface="Source Serif 4" pitchFamily="18" charset="-122"/>
                <a:cs typeface="Source Serif 4" pitchFamily="18" charset="-120"/>
              </a:rPr>
              <a:t>A 2D model for every reach, no hand steps</a:t>
            </a:r>
            <a:endParaRPr lang="en-US" sz="3000" dirty="0"/>
          </a:p>
        </p:txBody>
      </p:sp>
      <p:sp>
        <p:nvSpPr>
          <p:cNvPr id="4" name="Shape 2"/>
          <p:cNvSpPr/>
          <p:nvPr/>
        </p:nvSpPr>
        <p:spPr>
          <a:xfrm>
            <a:off x="815975" y="148649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5" name="Text 3"/>
          <p:cNvSpPr/>
          <p:nvPr/>
        </p:nvSpPr>
        <p:spPr>
          <a:xfrm>
            <a:off x="958850" y="160843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1</a:t>
            </a:r>
            <a:endParaRPr lang="en-US" sz="1700" dirty="0"/>
          </a:p>
        </p:txBody>
      </p:sp>
      <p:sp>
        <p:nvSpPr>
          <p:cNvPr id="6" name="Text 4"/>
          <p:cNvSpPr/>
          <p:nvPr/>
        </p:nvSpPr>
        <p:spPr>
          <a:xfrm>
            <a:off x="1339850" y="155317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Flow path.</a:t>
            </a:r>
            <a:r>
              <a:rPr lang="en-US" sz="1250" dirty="0">
                <a:solidFill>
                  <a:srgbClr val="2E3F55"/>
                </a:solidFill>
                <a:latin typeface="IBM Plex Sans" pitchFamily="34" charset="0"/>
                <a:ea typeface="IBM Plex Sans" pitchFamily="34" charset="-122"/>
                <a:cs typeface="IBM Plex Sans" pitchFamily="34" charset="-120"/>
              </a:rPr>
              <a:t> Least-cost path on the lidar along the NextGen line, through road and dam fills, not over ridges</a:t>
            </a:r>
            <a:endParaRPr lang="en-US" sz="1250" dirty="0"/>
          </a:p>
        </p:txBody>
      </p:sp>
      <p:sp>
        <p:nvSpPr>
          <p:cNvPr id="7" name="Shape 5"/>
          <p:cNvSpPr/>
          <p:nvPr/>
        </p:nvSpPr>
        <p:spPr>
          <a:xfrm>
            <a:off x="815975" y="211514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8" name="Text 6"/>
          <p:cNvSpPr/>
          <p:nvPr/>
        </p:nvSpPr>
        <p:spPr>
          <a:xfrm>
            <a:off x="958850" y="223708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2</a:t>
            </a:r>
            <a:endParaRPr lang="en-US" sz="1700" dirty="0"/>
          </a:p>
        </p:txBody>
      </p:sp>
      <p:sp>
        <p:nvSpPr>
          <p:cNvPr id="9" name="Text 7"/>
          <p:cNvSpPr/>
          <p:nvPr/>
        </p:nvSpPr>
        <p:spPr>
          <a:xfrm>
            <a:off x="1339850" y="218182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Domain and mesh.</a:t>
            </a:r>
            <a:r>
              <a:rPr lang="en-US" sz="1250" dirty="0">
                <a:solidFill>
                  <a:srgbClr val="2E3F55"/>
                </a:solidFill>
                <a:latin typeface="IBM Plex Sans" pitchFamily="34" charset="0"/>
                <a:ea typeface="IBM Plex Sans" pitchFamily="34" charset="-122"/>
                <a:cs typeface="IBM Plex Sans" pitchFamily="34" charset="-120"/>
              </a:rPr>
              <a:t> BLE 0.2% + watershed buffer; quad corridor and bands written by script, meshed by the RAS 2025 CLI</a:t>
            </a:r>
            <a:endParaRPr lang="en-US" sz="1250" dirty="0"/>
          </a:p>
        </p:txBody>
      </p:sp>
      <p:sp>
        <p:nvSpPr>
          <p:cNvPr id="10" name="Shape 8"/>
          <p:cNvSpPr/>
          <p:nvPr/>
        </p:nvSpPr>
        <p:spPr>
          <a:xfrm>
            <a:off x="815975" y="274379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11" name="Text 9"/>
          <p:cNvSpPr/>
          <p:nvPr/>
        </p:nvSpPr>
        <p:spPr>
          <a:xfrm>
            <a:off x="958850" y="286573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3</a:t>
            </a:r>
            <a:endParaRPr lang="en-US" sz="1700" dirty="0"/>
          </a:p>
        </p:txBody>
      </p:sp>
      <p:sp>
        <p:nvSpPr>
          <p:cNvPr id="12" name="Text 10"/>
          <p:cNvSpPr/>
          <p:nvPr/>
        </p:nvSpPr>
        <p:spPr>
          <a:xfrm>
            <a:off x="1339850" y="281047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HEC-RAS 7 model.</a:t>
            </a:r>
            <a:r>
              <a:rPr lang="en-US" sz="1250" dirty="0">
                <a:solidFill>
                  <a:srgbClr val="2E3F55"/>
                </a:solidFill>
                <a:latin typeface="IBM Plex Sans" pitchFamily="34" charset="0"/>
                <a:ea typeface="IBM Plex Sans" pitchFamily="34" charset="-122"/>
                <a:cs typeface="IBM Plex Sans" pitchFamily="34" charset="-120"/>
              </a:rPr>
              <a:t> Mesh migrated, NLCD n, boundary lines, bridges and culverts as SA/2D connections</a:t>
            </a:r>
            <a:endParaRPr lang="en-US" sz="1250" dirty="0"/>
          </a:p>
        </p:txBody>
      </p:sp>
      <p:sp>
        <p:nvSpPr>
          <p:cNvPr id="13" name="Shape 11"/>
          <p:cNvSpPr/>
          <p:nvPr/>
        </p:nvSpPr>
        <p:spPr>
          <a:xfrm>
            <a:off x="815975" y="337244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14" name="Text 12"/>
          <p:cNvSpPr/>
          <p:nvPr/>
        </p:nvSpPr>
        <p:spPr>
          <a:xfrm>
            <a:off x="958850" y="349438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4</a:t>
            </a:r>
            <a:endParaRPr lang="en-US" sz="1700" dirty="0"/>
          </a:p>
        </p:txBody>
      </p:sp>
      <p:sp>
        <p:nvSpPr>
          <p:cNvPr id="15" name="Text 13"/>
          <p:cNvSpPr/>
          <p:nvPr/>
        </p:nvSpPr>
        <p:spPr>
          <a:xfrm>
            <a:off x="1339850" y="343912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Probe, then sweep.</a:t>
            </a:r>
            <a:r>
              <a:rPr lang="en-US" sz="1250" dirty="0">
                <a:solidFill>
                  <a:srgbClr val="2E3F55"/>
                </a:solidFill>
                <a:latin typeface="IBM Plex Sans" pitchFamily="34" charset="0"/>
                <a:ea typeface="IBM Plex Sans" pitchFamily="34" charset="-122"/>
                <a:cs typeface="IBM Plex Sans" pitchFamily="34" charset="-120"/>
              </a:rPr>
              <a:t> Top flow first; water at the edge widens the domain and rebuilds; then up to 30 steady flows</a:t>
            </a:r>
            <a:endParaRPr lang="en-US" sz="1250" dirty="0"/>
          </a:p>
        </p:txBody>
      </p:sp>
      <p:sp>
        <p:nvSpPr>
          <p:cNvPr id="16" name="Shape 14"/>
          <p:cNvSpPr/>
          <p:nvPr/>
        </p:nvSpPr>
        <p:spPr>
          <a:xfrm>
            <a:off x="815975" y="400109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17" name="Text 15"/>
          <p:cNvSpPr/>
          <p:nvPr/>
        </p:nvSpPr>
        <p:spPr>
          <a:xfrm>
            <a:off x="958850" y="412303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5</a:t>
            </a:r>
            <a:endParaRPr lang="en-US" sz="1700" dirty="0"/>
          </a:p>
        </p:txBody>
      </p:sp>
      <p:sp>
        <p:nvSpPr>
          <p:cNvPr id="18" name="Text 16"/>
          <p:cNvSpPr/>
          <p:nvPr/>
        </p:nvSpPr>
        <p:spPr>
          <a:xfrm>
            <a:off x="1339850" y="406777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Grade and fix.</a:t>
            </a:r>
            <a:r>
              <a:rPr lang="en-US" sz="1250" dirty="0">
                <a:solidFill>
                  <a:srgbClr val="2E3F55"/>
                </a:solidFill>
                <a:latin typeface="IBM Plex Sans" pitchFamily="34" charset="0"/>
                <a:ea typeface="IBM Plex Sans" pitchFamily="34" charset="-122"/>
                <a:cs typeface="IBM Plex Sans" pitchFamily="34" charset="-120"/>
              </a:rPr>
              <a:t> Each flow graded steady from outflow / inflow; unsteady flows rerun</a:t>
            </a:r>
            <a:endParaRPr lang="en-US" sz="1250" dirty="0"/>
          </a:p>
        </p:txBody>
      </p:sp>
      <p:sp>
        <p:nvSpPr>
          <p:cNvPr id="19" name="Shape 17"/>
          <p:cNvSpPr/>
          <p:nvPr/>
        </p:nvSpPr>
        <p:spPr>
          <a:xfrm>
            <a:off x="815975" y="4629745"/>
            <a:ext cx="5480050" cy="546100"/>
          </a:xfrm>
          <a:prstGeom prst="roundRect">
            <a:avLst>
              <a:gd name="adj" fmla="val 11047"/>
            </a:avLst>
          </a:prstGeom>
          <a:solidFill>
            <a:srgbClr val="FBFBF8"/>
          </a:solidFill>
          <a:ln w="6350">
            <a:solidFill>
              <a:srgbClr val="C9D5E3"/>
            </a:solidFill>
            <a:prstDash val="solid"/>
          </a:ln>
        </p:spPr>
        <p:txBody>
          <a:bodyPr/>
          <a:lstStyle/>
          <a:p>
            <a:endParaRPr lang="en-US"/>
          </a:p>
        </p:txBody>
      </p:sp>
      <p:sp>
        <p:nvSpPr>
          <p:cNvPr id="20" name="Text 18"/>
          <p:cNvSpPr/>
          <p:nvPr/>
        </p:nvSpPr>
        <p:spPr>
          <a:xfrm>
            <a:off x="958850" y="4751685"/>
            <a:ext cx="304800" cy="327620"/>
          </a:xfrm>
          <a:prstGeom prst="rect">
            <a:avLst/>
          </a:prstGeom>
          <a:noFill/>
          <a:ln/>
        </p:spPr>
        <p:txBody>
          <a:bodyPr wrap="square" lIns="0" tIns="0" rIns="0" bIns="0" rtlCol="0" anchor="t">
            <a:normAutofit/>
          </a:bodyPr>
          <a:lstStyle/>
          <a:p>
            <a:pPr marL="0" indent="0" algn="l">
              <a:lnSpc>
                <a:spcPts val="2380"/>
              </a:lnSpc>
              <a:buNone/>
            </a:pPr>
            <a:r>
              <a:rPr lang="en-US" sz="1700" b="1" dirty="0">
                <a:solidFill>
                  <a:srgbClr val="4294CE"/>
                </a:solidFill>
                <a:latin typeface="IBM Plex Sans" pitchFamily="34" charset="0"/>
                <a:ea typeface="IBM Plex Sans" pitchFamily="34" charset="-122"/>
                <a:cs typeface="IBM Plex Sans" pitchFamily="34" charset="-120"/>
              </a:rPr>
              <a:t>6</a:t>
            </a:r>
            <a:endParaRPr lang="en-US" sz="1700" dirty="0"/>
          </a:p>
        </p:txBody>
      </p:sp>
      <p:sp>
        <p:nvSpPr>
          <p:cNvPr id="21" name="Text 19"/>
          <p:cNvSpPr/>
          <p:nvPr/>
        </p:nvSpPr>
        <p:spPr>
          <a:xfrm>
            <a:off x="1339850" y="4696420"/>
            <a:ext cx="4957699" cy="438150"/>
          </a:xfrm>
          <a:prstGeom prst="rect">
            <a:avLst/>
          </a:prstGeom>
          <a:noFill/>
          <a:ln/>
        </p:spPr>
        <p:txBody>
          <a:bodyPr wrap="square" lIns="0" tIns="0" rIns="0" bIns="0" rtlCol="0" anchor="t">
            <a:normAutofit/>
          </a:bodyPr>
          <a:lstStyle/>
          <a:p>
            <a:pPr marL="0" indent="0" algn="l">
              <a:lnSpc>
                <a:spcPts val="1625"/>
              </a:lnSpc>
              <a:buNone/>
            </a:pPr>
            <a:r>
              <a:rPr lang="en-US" sz="1250" b="1" dirty="0">
                <a:solidFill>
                  <a:srgbClr val="133785"/>
                </a:solidFill>
                <a:latin typeface="IBM Plex Sans" pitchFamily="34" charset="0"/>
                <a:ea typeface="IBM Plex Sans" pitchFamily="34" charset="-122"/>
                <a:cs typeface="IBM Plex Sans" pitchFamily="34" charset="-120"/>
              </a:rPr>
              <a:t>Library and publish.</a:t>
            </a:r>
            <a:r>
              <a:rPr lang="en-US" sz="1250" dirty="0">
                <a:solidFill>
                  <a:srgbClr val="2E3F55"/>
                </a:solidFill>
                <a:latin typeface="IBM Plex Sans" pitchFamily="34" charset="0"/>
                <a:ea typeface="IBM Plex Sans" pitchFamily="34" charset="-122"/>
                <a:cs typeface="IBM Plex Sans" pitchFamily="34" charset="-120"/>
              </a:rPr>
              <a:t> Depth, velocity, ratings to S3; engine tiles and website every hour</a:t>
            </a:r>
            <a:endParaRPr lang="en-US" sz="1250" dirty="0"/>
          </a:p>
        </p:txBody>
      </p:sp>
      <p:sp>
        <p:nvSpPr>
          <p:cNvPr id="22" name="Shape 20"/>
          <p:cNvSpPr/>
          <p:nvPr/>
        </p:nvSpPr>
        <p:spPr>
          <a:xfrm>
            <a:off x="6553200" y="1483320"/>
            <a:ext cx="4826000" cy="3695700"/>
          </a:xfrm>
          <a:prstGeom prst="roundRect">
            <a:avLst>
              <a:gd name="adj" fmla="val 2405"/>
            </a:avLst>
          </a:prstGeom>
          <a:solidFill>
            <a:srgbClr val="0E2246"/>
          </a:solidFill>
          <a:ln/>
        </p:spPr>
        <p:txBody>
          <a:bodyPr/>
          <a:lstStyle/>
          <a:p>
            <a:endParaRPr lang="en-US"/>
          </a:p>
        </p:txBody>
      </p:sp>
      <p:sp>
        <p:nvSpPr>
          <p:cNvPr id="23" name="Text 21"/>
          <p:cNvSpPr/>
          <p:nvPr/>
        </p:nvSpPr>
        <p:spPr>
          <a:xfrm>
            <a:off x="6794500" y="1699220"/>
            <a:ext cx="4473702" cy="238720"/>
          </a:xfrm>
          <a:prstGeom prst="rect">
            <a:avLst/>
          </a:prstGeom>
          <a:noFill/>
          <a:ln/>
        </p:spPr>
        <p:txBody>
          <a:bodyPr wrap="square" lIns="0" tIns="0" rIns="0" bIns="0" rtlCol="0" anchor="t">
            <a:normAutofit/>
          </a:bodyPr>
          <a:lstStyle/>
          <a:p>
            <a:pPr marL="0" indent="0" algn="l">
              <a:lnSpc>
                <a:spcPts val="1680"/>
              </a:lnSpc>
              <a:buNone/>
            </a:pPr>
            <a:r>
              <a:rPr lang="en-US" sz="1200" b="1" kern="0" spc="100" dirty="0">
                <a:solidFill>
                  <a:srgbClr val="9CC9EA"/>
                </a:solidFill>
                <a:latin typeface="IBM Plex Sans" pitchFamily="34" charset="0"/>
                <a:ea typeface="IBM Plex Sans" pitchFamily="34" charset="-122"/>
                <a:cs typeface="IBM Plex Sans" pitchFamily="34" charset="-120"/>
              </a:rPr>
              <a:t>UNATTENDED ON AWS EC2</a:t>
            </a:r>
            <a:endParaRPr lang="en-US" sz="1200" dirty="0"/>
          </a:p>
        </p:txBody>
      </p:sp>
      <p:sp>
        <p:nvSpPr>
          <p:cNvPr id="24" name="Text 22"/>
          <p:cNvSpPr/>
          <p:nvPr/>
        </p:nvSpPr>
        <p:spPr>
          <a:xfrm>
            <a:off x="6794500" y="201414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One .bat on a PC</a:t>
            </a:r>
            <a:r>
              <a:rPr lang="en-US" sz="1250" dirty="0">
                <a:solidFill>
                  <a:srgbClr val="F6F7F9"/>
                </a:solidFill>
                <a:latin typeface="IBM Plex Sans" pitchFamily="34" charset="0"/>
                <a:ea typeface="IBM Plex Sans" pitchFamily="34" charset="-122"/>
                <a:cs typeface="IBM Plex Sans" pitchFamily="34" charset="-120"/>
              </a:rPr>
              <a:t> uploads the code and starts the worker on a c7a.16xlarge (64 cores)</a:t>
            </a:r>
            <a:endParaRPr lang="en-US" sz="1250" dirty="0"/>
          </a:p>
        </p:txBody>
      </p:sp>
      <p:sp>
        <p:nvSpPr>
          <p:cNvPr id="25" name="Text 23"/>
          <p:cNvSpPr/>
          <p:nvPr/>
        </p:nvSpPr>
        <p:spPr>
          <a:xfrm>
            <a:off x="6794500" y="255389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32 models in flight</a:t>
            </a:r>
            <a:r>
              <a:rPr lang="en-US" sz="1250" dirty="0">
                <a:solidFill>
                  <a:srgbClr val="F6F7F9"/>
                </a:solidFill>
                <a:latin typeface="IBM Plex Sans" pitchFamily="34" charset="0"/>
                <a:ea typeface="IBM Plex Sans" pitchFamily="34" charset="-122"/>
                <a:cs typeface="IBM Plex Sans" pitchFamily="34" charset="-120"/>
              </a:rPr>
              <a:t>, 2 cores each; the next reach builds when one finishes</a:t>
            </a:r>
            <a:endParaRPr lang="en-US" sz="1250" dirty="0"/>
          </a:p>
        </p:txBody>
      </p:sp>
      <p:sp>
        <p:nvSpPr>
          <p:cNvPr id="26" name="Text 24"/>
          <p:cNvSpPr/>
          <p:nvPr/>
        </p:nvSpPr>
        <p:spPr>
          <a:xfrm>
            <a:off x="6794500" y="309364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No GUI steps:</a:t>
            </a:r>
            <a:r>
              <a:rPr lang="en-US" sz="1250" dirty="0">
                <a:solidFill>
                  <a:srgbClr val="F6F7F9"/>
                </a:solidFill>
                <a:latin typeface="IBM Plex Sans" pitchFamily="34" charset="0"/>
                <a:ea typeface="IBM Plex Sans" pitchFamily="34" charset="-122"/>
                <a:cs typeface="IBM Plex Sans" pitchFamily="34" charset="-120"/>
              </a:rPr>
              <a:t> RAS 2025 CLI, migrate.exe and RasUnsteady from scripts; dialogs closed and logged</a:t>
            </a:r>
            <a:endParaRPr lang="en-US" sz="1250" dirty="0"/>
          </a:p>
        </p:txBody>
      </p:sp>
      <p:sp>
        <p:nvSpPr>
          <p:cNvPr id="27" name="Text 25"/>
          <p:cNvSpPr/>
          <p:nvPr/>
        </p:nvSpPr>
        <p:spPr>
          <a:xfrm>
            <a:off x="6794500" y="363339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Self-healing:</a:t>
            </a:r>
            <a:r>
              <a:rPr lang="en-US" sz="1250" dirty="0">
                <a:solidFill>
                  <a:srgbClr val="F6F7F9"/>
                </a:solidFill>
                <a:latin typeface="IBM Plex Sans" pitchFamily="34" charset="0"/>
                <a:ea typeface="IBM Plex Sans" pitchFamily="34" charset="-122"/>
                <a:cs typeface="IBM Plex Sans" pitchFamily="34" charset="-120"/>
              </a:rPr>
              <a:t> mesh fallbacks, machine failures requeued, halt after 10 in a row</a:t>
            </a:r>
            <a:endParaRPr lang="en-US" sz="1250" dirty="0"/>
          </a:p>
        </p:txBody>
      </p:sp>
      <p:sp>
        <p:nvSpPr>
          <p:cNvPr id="28" name="Text 26"/>
          <p:cNvSpPr/>
          <p:nvPr/>
        </p:nvSpPr>
        <p:spPr>
          <a:xfrm>
            <a:off x="6794500" y="4173141"/>
            <a:ext cx="4473702" cy="463550"/>
          </a:xfrm>
          <a:prstGeom prst="rect">
            <a:avLst/>
          </a:prstGeom>
          <a:noFill/>
          <a:ln/>
        </p:spPr>
        <p:txBody>
          <a:bodyPr wrap="square" lIns="0" tIns="0" rIns="0" bIns="0" rtlCol="0" anchor="t">
            <a:normAutofit/>
          </a:bodyPr>
          <a:lstStyle/>
          <a:p>
            <a:pPr marL="0" indent="0" algn="l">
              <a:lnSpc>
                <a:spcPts val="1725"/>
              </a:lnSpc>
              <a:buNone/>
            </a:pPr>
            <a:r>
              <a:rPr lang="en-US" sz="1250" b="1" dirty="0">
                <a:solidFill>
                  <a:srgbClr val="F6F7F9"/>
                </a:solidFill>
                <a:latin typeface="IBM Plex Sans" pitchFamily="34" charset="0"/>
                <a:ea typeface="IBM Plex Sans" pitchFamily="34" charset="-122"/>
                <a:cs typeface="IBM Plex Sans" pitchFamily="34" charset="-120"/>
              </a:rPr>
              <a:t>Rule fixes</a:t>
            </a:r>
            <a:r>
              <a:rPr lang="en-US" sz="1250" dirty="0">
                <a:solidFill>
                  <a:srgbClr val="F6F7F9"/>
                </a:solidFill>
                <a:latin typeface="IBM Plex Sans" pitchFamily="34" charset="0"/>
                <a:ea typeface="IBM Plex Sans" pitchFamily="34" charset="-122"/>
                <a:cs typeface="IBM Plex Sans" pitchFamily="34" charset="-120"/>
              </a:rPr>
              <a:t> rebuild only affected reaches, sharing the VM 50 / 50 with new ones</a:t>
            </a:r>
            <a:endParaRPr lang="en-US" sz="1250" dirty="0"/>
          </a:p>
        </p:txBody>
      </p:sp>
      <p:sp>
        <p:nvSpPr>
          <p:cNvPr id="29" name="Shape 27"/>
          <p:cNvSpPr/>
          <p:nvPr/>
        </p:nvSpPr>
        <p:spPr>
          <a:xfrm>
            <a:off x="812800" y="5356820"/>
            <a:ext cx="2565400" cy="533400"/>
          </a:xfrm>
          <a:prstGeom prst="roundRect">
            <a:avLst>
              <a:gd name="adj" fmla="val 14286"/>
            </a:avLst>
          </a:prstGeom>
          <a:solidFill>
            <a:srgbClr val="E7EEF6"/>
          </a:solidFill>
          <a:ln/>
        </p:spPr>
        <p:txBody>
          <a:bodyPr/>
          <a:lstStyle/>
          <a:p>
            <a:endParaRPr lang="en-US"/>
          </a:p>
        </p:txBody>
      </p:sp>
      <p:sp>
        <p:nvSpPr>
          <p:cNvPr id="30" name="Text 28"/>
          <p:cNvSpPr/>
          <p:nvPr/>
        </p:nvSpPr>
        <p:spPr>
          <a:xfrm>
            <a:off x="952500" y="5445720"/>
            <a:ext cx="774502" cy="381000"/>
          </a:xfrm>
          <a:prstGeom prst="rect">
            <a:avLst/>
          </a:prstGeom>
          <a:noFill/>
          <a:ln/>
        </p:spPr>
        <p:txBody>
          <a:bodyPr wrap="square" lIns="0" tIns="0" rIns="0" bIns="0" rtlCol="0" anchor="t">
            <a:normAutofit/>
          </a:bodyPr>
          <a:lstStyle/>
          <a:p>
            <a:pPr marL="0" indent="0" algn="l">
              <a:lnSpc>
                <a:spcPts val="2800"/>
              </a:lnSpc>
              <a:buNone/>
            </a:pPr>
            <a:r>
              <a:rPr lang="en-US" sz="2000" b="1" dirty="0">
                <a:solidFill>
                  <a:srgbClr val="133785"/>
                </a:solidFill>
                <a:latin typeface="IBM Plex Sans" pitchFamily="34" charset="0"/>
                <a:ea typeface="IBM Plex Sans" pitchFamily="34" charset="-122"/>
                <a:cs typeface="IBM Plex Sans" pitchFamily="34" charset="-120"/>
              </a:rPr>
              <a:t>1,072</a:t>
            </a:r>
            <a:endParaRPr lang="en-US" sz="2000" dirty="0"/>
          </a:p>
        </p:txBody>
      </p:sp>
      <p:sp>
        <p:nvSpPr>
          <p:cNvPr id="31" name="Text 29"/>
          <p:cNvSpPr/>
          <p:nvPr/>
        </p:nvSpPr>
        <p:spPr>
          <a:xfrm>
            <a:off x="1727002" y="5572720"/>
            <a:ext cx="1594009" cy="220960"/>
          </a:xfrm>
          <a:prstGeom prst="rect">
            <a:avLst/>
          </a:prstGeom>
          <a:noFill/>
          <a:ln/>
        </p:spPr>
        <p:txBody>
          <a:bodyPr wrap="square" lIns="0" tIns="0" rIns="0" bIns="0" rtlCol="0" anchor="t">
            <a:normAutofit/>
          </a:bodyPr>
          <a:lstStyle/>
          <a:p>
            <a:pPr marL="0" indent="0" algn="l">
              <a:lnSpc>
                <a:spcPts val="1540"/>
              </a:lnSpc>
              <a:buNone/>
            </a:pPr>
            <a:r>
              <a:rPr lang="en-US" sz="1100" dirty="0">
                <a:solidFill>
                  <a:srgbClr val="2E3F55"/>
                </a:solidFill>
                <a:latin typeface="IBM Plex Sans" pitchFamily="34" charset="0"/>
                <a:ea typeface="IBM Plex Sans" pitchFamily="34" charset="-122"/>
                <a:cs typeface="IBM Plex Sans" pitchFamily="34" charset="-120"/>
              </a:rPr>
              <a:t>reaches in 4 counties</a:t>
            </a:r>
            <a:endParaRPr lang="en-US" sz="1100" dirty="0"/>
          </a:p>
        </p:txBody>
      </p:sp>
      <p:sp>
        <p:nvSpPr>
          <p:cNvPr id="32" name="Shape 30"/>
          <p:cNvSpPr/>
          <p:nvPr/>
        </p:nvSpPr>
        <p:spPr>
          <a:xfrm>
            <a:off x="3479800" y="5356820"/>
            <a:ext cx="2565400" cy="533400"/>
          </a:xfrm>
          <a:prstGeom prst="roundRect">
            <a:avLst>
              <a:gd name="adj" fmla="val 14286"/>
            </a:avLst>
          </a:prstGeom>
          <a:solidFill>
            <a:srgbClr val="E7EEF6"/>
          </a:solidFill>
          <a:ln/>
        </p:spPr>
        <p:txBody>
          <a:bodyPr/>
          <a:lstStyle/>
          <a:p>
            <a:endParaRPr lang="en-US"/>
          </a:p>
        </p:txBody>
      </p:sp>
      <p:sp>
        <p:nvSpPr>
          <p:cNvPr id="33" name="Text 31"/>
          <p:cNvSpPr/>
          <p:nvPr/>
        </p:nvSpPr>
        <p:spPr>
          <a:xfrm>
            <a:off x="3619500" y="5445720"/>
            <a:ext cx="546100" cy="381000"/>
          </a:xfrm>
          <a:prstGeom prst="rect">
            <a:avLst/>
          </a:prstGeom>
          <a:noFill/>
          <a:ln/>
        </p:spPr>
        <p:txBody>
          <a:bodyPr wrap="square" lIns="0" tIns="0" rIns="0" bIns="0" rtlCol="0" anchor="t">
            <a:normAutofit/>
          </a:bodyPr>
          <a:lstStyle/>
          <a:p>
            <a:pPr marL="0" indent="0" algn="l">
              <a:lnSpc>
                <a:spcPts val="2800"/>
              </a:lnSpc>
              <a:buNone/>
            </a:pPr>
            <a:r>
              <a:rPr lang="en-US" sz="2000" b="1" dirty="0">
                <a:solidFill>
                  <a:srgbClr val="133785"/>
                </a:solidFill>
                <a:latin typeface="IBM Plex Sans" pitchFamily="34" charset="0"/>
                <a:ea typeface="IBM Plex Sans" pitchFamily="34" charset="-122"/>
                <a:cs typeface="IBM Plex Sans" pitchFamily="34" charset="-120"/>
              </a:rPr>
              <a:t>592</a:t>
            </a:r>
            <a:endParaRPr lang="en-US" sz="2000" dirty="0"/>
          </a:p>
        </p:txBody>
      </p:sp>
      <p:sp>
        <p:nvSpPr>
          <p:cNvPr id="34" name="Text 32"/>
          <p:cNvSpPr/>
          <p:nvPr/>
        </p:nvSpPr>
        <p:spPr>
          <a:xfrm>
            <a:off x="4165600" y="5572720"/>
            <a:ext cx="1032867" cy="220960"/>
          </a:xfrm>
          <a:prstGeom prst="rect">
            <a:avLst/>
          </a:prstGeom>
          <a:noFill/>
          <a:ln/>
        </p:spPr>
        <p:txBody>
          <a:bodyPr wrap="square" lIns="0" tIns="0" rIns="0" bIns="0" rtlCol="0" anchor="t">
            <a:normAutofit/>
          </a:bodyPr>
          <a:lstStyle/>
          <a:p>
            <a:pPr marL="0" indent="0" algn="l">
              <a:lnSpc>
                <a:spcPts val="1540"/>
              </a:lnSpc>
              <a:buNone/>
            </a:pPr>
            <a:r>
              <a:rPr lang="en-US" sz="1100" dirty="0">
                <a:solidFill>
                  <a:srgbClr val="2E3F55"/>
                </a:solidFill>
                <a:latin typeface="IBM Plex Sans" pitchFamily="34" charset="0"/>
                <a:ea typeface="IBM Plex Sans" pitchFamily="34" charset="-122"/>
                <a:cs typeface="IBM Plex Sans" pitchFamily="34" charset="-120"/>
              </a:rPr>
              <a:t>done (Oct 26)</a:t>
            </a:r>
            <a:endParaRPr lang="en-US" sz="1100" dirty="0"/>
          </a:p>
        </p:txBody>
      </p:sp>
      <p:sp>
        <p:nvSpPr>
          <p:cNvPr id="35" name="Shape 33"/>
          <p:cNvSpPr/>
          <p:nvPr/>
        </p:nvSpPr>
        <p:spPr>
          <a:xfrm>
            <a:off x="6146800" y="5356820"/>
            <a:ext cx="2565400" cy="533400"/>
          </a:xfrm>
          <a:prstGeom prst="roundRect">
            <a:avLst>
              <a:gd name="adj" fmla="val 14286"/>
            </a:avLst>
          </a:prstGeom>
          <a:solidFill>
            <a:srgbClr val="E7EEF6"/>
          </a:solidFill>
          <a:ln/>
        </p:spPr>
        <p:txBody>
          <a:bodyPr/>
          <a:lstStyle/>
          <a:p>
            <a:endParaRPr lang="en-US"/>
          </a:p>
        </p:txBody>
      </p:sp>
      <p:sp>
        <p:nvSpPr>
          <p:cNvPr id="36" name="Text 34"/>
          <p:cNvSpPr/>
          <p:nvPr/>
        </p:nvSpPr>
        <p:spPr>
          <a:xfrm>
            <a:off x="6286500" y="5445720"/>
            <a:ext cx="637580" cy="381000"/>
          </a:xfrm>
          <a:prstGeom prst="rect">
            <a:avLst/>
          </a:prstGeom>
          <a:noFill/>
          <a:ln/>
        </p:spPr>
        <p:txBody>
          <a:bodyPr wrap="square" lIns="0" tIns="0" rIns="0" bIns="0" rtlCol="0" anchor="t">
            <a:normAutofit/>
          </a:bodyPr>
          <a:lstStyle/>
          <a:p>
            <a:pPr marL="0" indent="0" algn="l">
              <a:lnSpc>
                <a:spcPts val="2800"/>
              </a:lnSpc>
              <a:buNone/>
            </a:pPr>
            <a:r>
              <a:rPr lang="en-US" sz="2000" b="1" dirty="0">
                <a:solidFill>
                  <a:srgbClr val="133785"/>
                </a:solidFill>
                <a:latin typeface="IBM Plex Sans" pitchFamily="34" charset="0"/>
                <a:ea typeface="IBM Plex Sans" pitchFamily="34" charset="-122"/>
                <a:cs typeface="IBM Plex Sans" pitchFamily="34" charset="-120"/>
              </a:rPr>
              <a:t>99%</a:t>
            </a:r>
            <a:endParaRPr lang="en-US" sz="2000" dirty="0"/>
          </a:p>
        </p:txBody>
      </p:sp>
      <p:sp>
        <p:nvSpPr>
          <p:cNvPr id="37" name="Text 35"/>
          <p:cNvSpPr/>
          <p:nvPr/>
        </p:nvSpPr>
        <p:spPr>
          <a:xfrm>
            <a:off x="6924080" y="5572720"/>
            <a:ext cx="1130498" cy="220960"/>
          </a:xfrm>
          <a:prstGeom prst="rect">
            <a:avLst/>
          </a:prstGeom>
          <a:noFill/>
          <a:ln/>
        </p:spPr>
        <p:txBody>
          <a:bodyPr wrap="square" lIns="0" tIns="0" rIns="0" bIns="0" rtlCol="0" anchor="t">
            <a:normAutofit/>
          </a:bodyPr>
          <a:lstStyle/>
          <a:p>
            <a:pPr marL="0" indent="0" algn="l">
              <a:lnSpc>
                <a:spcPts val="1540"/>
              </a:lnSpc>
              <a:buNone/>
            </a:pPr>
            <a:r>
              <a:rPr lang="en-US" sz="1100" dirty="0">
                <a:solidFill>
                  <a:srgbClr val="2E3F55"/>
                </a:solidFill>
                <a:latin typeface="IBM Plex Sans" pitchFamily="34" charset="0"/>
                <a:ea typeface="IBM Plex Sans" pitchFamily="34" charset="-122"/>
                <a:cs typeface="IBM Plex Sans" pitchFamily="34" charset="-120"/>
              </a:rPr>
              <a:t>of flows steady</a:t>
            </a:r>
            <a:endParaRPr lang="en-US" sz="1100" dirty="0"/>
          </a:p>
        </p:txBody>
      </p:sp>
      <p:sp>
        <p:nvSpPr>
          <p:cNvPr id="38" name="Shape 36"/>
          <p:cNvSpPr/>
          <p:nvPr/>
        </p:nvSpPr>
        <p:spPr>
          <a:xfrm>
            <a:off x="8813800" y="5356820"/>
            <a:ext cx="2565400" cy="533400"/>
          </a:xfrm>
          <a:prstGeom prst="roundRect">
            <a:avLst>
              <a:gd name="adj" fmla="val 14286"/>
            </a:avLst>
          </a:prstGeom>
          <a:solidFill>
            <a:srgbClr val="E7EEF6"/>
          </a:solidFill>
          <a:ln/>
        </p:spPr>
        <p:txBody>
          <a:bodyPr/>
          <a:lstStyle/>
          <a:p>
            <a:endParaRPr lang="en-US"/>
          </a:p>
        </p:txBody>
      </p:sp>
      <p:sp>
        <p:nvSpPr>
          <p:cNvPr id="39" name="Text 37"/>
          <p:cNvSpPr/>
          <p:nvPr/>
        </p:nvSpPr>
        <p:spPr>
          <a:xfrm>
            <a:off x="8953500" y="5445720"/>
            <a:ext cx="456962" cy="381000"/>
          </a:xfrm>
          <a:prstGeom prst="rect">
            <a:avLst/>
          </a:prstGeom>
          <a:noFill/>
          <a:ln/>
        </p:spPr>
        <p:txBody>
          <a:bodyPr wrap="square" lIns="0" tIns="0" rIns="0" bIns="0" rtlCol="0" anchor="t">
            <a:normAutofit/>
          </a:bodyPr>
          <a:lstStyle/>
          <a:p>
            <a:pPr marL="0" indent="0" algn="l">
              <a:lnSpc>
                <a:spcPts val="2800"/>
              </a:lnSpc>
              <a:buNone/>
            </a:pPr>
            <a:r>
              <a:rPr lang="en-US" sz="2000" b="1" dirty="0">
                <a:solidFill>
                  <a:srgbClr val="133785"/>
                </a:solidFill>
                <a:latin typeface="IBM Plex Sans" pitchFamily="34" charset="0"/>
                <a:ea typeface="IBM Plex Sans" pitchFamily="34" charset="-122"/>
                <a:cs typeface="IBM Plex Sans" pitchFamily="34" charset="-120"/>
              </a:rPr>
              <a:t>3.5</a:t>
            </a:r>
            <a:endParaRPr lang="en-US" sz="2000" dirty="0"/>
          </a:p>
        </p:txBody>
      </p:sp>
      <p:sp>
        <p:nvSpPr>
          <p:cNvPr id="40" name="Text 38"/>
          <p:cNvSpPr/>
          <p:nvPr/>
        </p:nvSpPr>
        <p:spPr>
          <a:xfrm>
            <a:off x="9423202" y="5572720"/>
            <a:ext cx="1577697" cy="220960"/>
          </a:xfrm>
          <a:prstGeom prst="rect">
            <a:avLst/>
          </a:prstGeom>
          <a:noFill/>
          <a:ln/>
        </p:spPr>
        <p:txBody>
          <a:bodyPr wrap="square" lIns="0" tIns="0" rIns="0" bIns="0" rtlCol="0" anchor="t">
            <a:normAutofit/>
          </a:bodyPr>
          <a:lstStyle/>
          <a:p>
            <a:pPr marL="0" indent="0" algn="l">
              <a:lnSpc>
                <a:spcPts val="1540"/>
              </a:lnSpc>
              <a:buNone/>
            </a:pPr>
            <a:r>
              <a:rPr lang="en-US" sz="1100" dirty="0">
                <a:solidFill>
                  <a:srgbClr val="2E3F55"/>
                </a:solidFill>
                <a:latin typeface="IBM Plex Sans" pitchFamily="34" charset="0"/>
                <a:ea typeface="IBM Plex Sans" pitchFamily="34" charset="-122"/>
                <a:cs typeface="IBM Plex Sans" pitchFamily="34" charset="-120"/>
              </a:rPr>
              <a:t>core-hours per reach</a:t>
            </a:r>
            <a:endParaRPr lang="en-US" sz="1100" dirty="0"/>
          </a:p>
        </p:txBody>
      </p:sp>
      <p:sp>
        <p:nvSpPr>
          <p:cNvPr id="41" name="Text 39"/>
          <p:cNvSpPr/>
          <p:nvPr/>
        </p:nvSpPr>
        <p:spPr>
          <a:xfrm>
            <a:off x="812800" y="6306840"/>
            <a:ext cx="7194550" cy="220960"/>
          </a:xfrm>
          <a:prstGeom prst="rect">
            <a:avLst/>
          </a:prstGeom>
          <a:noFill/>
          <a:ln/>
        </p:spPr>
        <p:txBody>
          <a:bodyPr wrap="square" lIns="0" tIns="0" rIns="0" bIns="0" rtlCol="0" anchor="t">
            <a:normAutofit/>
          </a:bodyPr>
          <a:lstStyle/>
          <a:p>
            <a:pPr marL="0" indent="0" algn="l">
              <a:lnSpc>
                <a:spcPts val="1540"/>
              </a:lnSpc>
              <a:buNone/>
            </a:pPr>
            <a:r>
              <a:rPr lang="en-US" sz="1100" dirty="0">
                <a:solidFill>
                  <a:srgbClr val="5A6B80"/>
                </a:solidFill>
                <a:latin typeface="IBM Plex Sans" pitchFamily="34" charset="0"/>
                <a:ea typeface="IBM Plex Sans" pitchFamily="34" charset="-122"/>
                <a:cs typeface="IBM Plex Sans" pitchFamily="34" charset="-120"/>
              </a:rPr>
              <a:t>RAS2FIM-2D · Michael Pantell, P.E., CFM · Builds on Andy Carter’s RAS2FIM · 1</a:t>
            </a:r>
            <a:endParaRPr lang="en-US" sz="1100" dirty="0"/>
          </a:p>
        </p:txBody>
      </p:sp>
      <p:pic>
        <p:nvPicPr>
          <p:cNvPr id="42" name="Image 0" descr="Waterway Engineering"/>
          <p:cNvPicPr>
            <a:picLocks noChangeAspect="1"/>
          </p:cNvPicPr>
          <p:nvPr/>
        </p:nvPicPr>
        <p:blipFill>
          <a:blip r:embed="rId3"/>
          <a:srcRect t="-6824" b="-6824"/>
          <a:stretch/>
        </p:blipFill>
        <p:spPr>
          <a:xfrm>
            <a:off x="10109200" y="6286500"/>
            <a:ext cx="1270000" cy="26670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p:nvPr>
        </p:nvSpPr>
        <p:spPr>
          <a:xfrm>
            <a:off x="812800" y="812800"/>
            <a:ext cx="6540500" cy="47238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33785"/>
                </a:solidFill>
                <a:latin typeface="Source Serif 4" pitchFamily="18" charset="0"/>
                <a:ea typeface="Source Serif 4" pitchFamily="18" charset="-122"/>
                <a:cs typeface="Source Serif 4" pitchFamily="18" charset="-120"/>
              </a:rPr>
              <a:t>Mesh generation</a:t>
            </a:r>
            <a:endParaRPr lang="en-US" sz="3200" dirty="0"/>
          </a:p>
        </p:txBody>
      </p:sp>
      <p:sp>
        <p:nvSpPr>
          <p:cNvPr id="3" name="Shape 1"/>
          <p:cNvSpPr/>
          <p:nvPr/>
        </p:nvSpPr>
        <p:spPr>
          <a:xfrm>
            <a:off x="812800" y="1348680"/>
            <a:ext cx="6350000" cy="4191000"/>
          </a:xfrm>
          <a:prstGeom prst="roundRect">
            <a:avLst>
              <a:gd name="adj" fmla="val 1818"/>
            </a:avLst>
          </a:prstGeom>
          <a:solidFill>
            <a:srgbClr val="FFFFFF"/>
          </a:solidFill>
          <a:ln/>
        </p:spPr>
        <p:txBody>
          <a:bodyPr/>
          <a:lstStyle/>
          <a:p>
            <a:endParaRPr lang="en-US"/>
          </a:p>
        </p:txBody>
      </p:sp>
      <p:pic>
        <p:nvPicPr>
          <p:cNvPr id="4" name="Image 0" descr="Generated region layout at IH 10 over Bear Creek, Kimble County: channel corridor quads, outer band quads, region arcs and both IH 10 carriageways as break lines"/>
          <p:cNvPicPr>
            <a:picLocks noChangeAspect="1"/>
          </p:cNvPicPr>
          <p:nvPr/>
        </p:nvPicPr>
        <p:blipFill>
          <a:blip r:embed="rId3"/>
          <a:srcRect t="-234" b="-234"/>
          <a:stretch/>
        </p:blipFill>
        <p:spPr>
          <a:xfrm>
            <a:off x="819150" y="1355030"/>
            <a:ext cx="6337300" cy="4178300"/>
          </a:xfrm>
          <a:prstGeom prst="roundRect">
            <a:avLst>
              <a:gd name="adj" fmla="val 1672"/>
            </a:avLst>
          </a:prstGeom>
        </p:spPr>
      </p:pic>
      <p:sp>
        <p:nvSpPr>
          <p:cNvPr id="5" name="Shape 2"/>
          <p:cNvSpPr/>
          <p:nvPr/>
        </p:nvSpPr>
        <p:spPr>
          <a:xfrm>
            <a:off x="815975" y="1351855"/>
            <a:ext cx="6343650" cy="4184650"/>
          </a:xfrm>
          <a:prstGeom prst="roundRect">
            <a:avLst>
              <a:gd name="adj" fmla="val 1745"/>
            </a:avLst>
          </a:prstGeom>
          <a:noFill/>
          <a:ln w="6350">
            <a:solidFill>
              <a:srgbClr val="D5DDE6"/>
            </a:solidFill>
            <a:prstDash val="solid"/>
          </a:ln>
        </p:spPr>
        <p:txBody>
          <a:bodyPr/>
          <a:lstStyle/>
          <a:p>
            <a:endParaRPr lang="en-US"/>
          </a:p>
        </p:txBody>
      </p:sp>
      <p:sp>
        <p:nvSpPr>
          <p:cNvPr id="6" name="Text 3"/>
          <p:cNvSpPr/>
          <p:nvPr/>
        </p:nvSpPr>
        <p:spPr>
          <a:xfrm>
            <a:off x="812800" y="5628580"/>
            <a:ext cx="6540500"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5A6B80"/>
                </a:solidFill>
                <a:latin typeface="IBM Plex Sans" pitchFamily="34" charset="0"/>
                <a:ea typeface="IBM Plex Sans" pitchFamily="34" charset="-122"/>
                <a:cs typeface="IBM Plex Sans" pitchFamily="34" charset="-120"/>
              </a:rPr>
              <a:t>Kimble 1912838_04, IH 10 over Bear Creek: generated regions on lidar hillshade</a:t>
            </a:r>
            <a:endParaRPr lang="en-US" sz="1200" dirty="0"/>
          </a:p>
        </p:txBody>
      </p:sp>
      <p:sp>
        <p:nvSpPr>
          <p:cNvPr id="7" name="Text 4"/>
          <p:cNvSpPr/>
          <p:nvPr/>
        </p:nvSpPr>
        <p:spPr>
          <a:xfrm>
            <a:off x="7467600" y="1422400"/>
            <a:ext cx="4028948" cy="708819"/>
          </a:xfrm>
          <a:prstGeom prst="rect">
            <a:avLst/>
          </a:prstGeom>
          <a:noFill/>
          <a:ln/>
        </p:spPr>
        <p:txBody>
          <a:bodyPr wrap="square" lIns="0" tIns="0" rIns="0" bIns="0" rtlCol="0" anchor="t">
            <a:normAutofit/>
          </a:bodyPr>
          <a:lstStyle/>
          <a:p>
            <a:pPr marL="0" indent="0" algn="l">
              <a:lnSpc>
                <a:spcPts val="1794"/>
              </a:lnSpc>
              <a:buNone/>
            </a:pPr>
            <a:r>
              <a:rPr lang="en-US" sz="1300" b="1" dirty="0">
                <a:solidFill>
                  <a:srgbClr val="2E3F55"/>
                </a:solidFill>
                <a:latin typeface="IBM Plex Sans" pitchFamily="34" charset="0"/>
                <a:ea typeface="IBM Plex Sans" pitchFamily="34" charset="-122"/>
                <a:cs typeface="IBM Plex Sans" pitchFamily="34" charset="-120"/>
              </a:rPr>
              <a:t>Channel corridor.</a:t>
            </a:r>
            <a:r>
              <a:rPr lang="en-US" sz="1300" dirty="0">
                <a:solidFill>
                  <a:srgbClr val="2E3F55"/>
                </a:solidFill>
                <a:latin typeface="IBM Plex Sans" pitchFamily="34" charset="0"/>
                <a:ea typeface="IBM Plex Sans" pitchFamily="34" charset="-122"/>
                <a:cs typeface="IBM Plex Sans" pitchFamily="34" charset="-120"/>
              </a:rPr>
              <a:t> Bank-full width from lidar sections, capped at 2.5 × median, narrowed (not smoothed) at tight bends.</a:t>
            </a:r>
            <a:endParaRPr lang="en-US" sz="1300" dirty="0"/>
          </a:p>
        </p:txBody>
      </p:sp>
      <p:sp>
        <p:nvSpPr>
          <p:cNvPr id="8" name="Text 5"/>
          <p:cNvSpPr/>
          <p:nvPr/>
        </p:nvSpPr>
        <p:spPr>
          <a:xfrm>
            <a:off x="7467600" y="2232819"/>
            <a:ext cx="4028948" cy="481012"/>
          </a:xfrm>
          <a:prstGeom prst="rect">
            <a:avLst/>
          </a:prstGeom>
          <a:noFill/>
          <a:ln/>
        </p:spPr>
        <p:txBody>
          <a:bodyPr wrap="square" lIns="0" tIns="0" rIns="0" bIns="0" rtlCol="0" anchor="t">
            <a:normAutofit/>
          </a:bodyPr>
          <a:lstStyle/>
          <a:p>
            <a:pPr marL="0" indent="0" algn="l">
              <a:lnSpc>
                <a:spcPts val="1794"/>
              </a:lnSpc>
              <a:buNone/>
            </a:pPr>
            <a:r>
              <a:rPr lang="en-US" sz="1300" b="1" dirty="0">
                <a:solidFill>
                  <a:srgbClr val="2E3F55"/>
                </a:solidFill>
                <a:latin typeface="IBM Plex Sans" pitchFamily="34" charset="0"/>
                <a:ea typeface="IBM Plex Sans" pitchFamily="34" charset="-122"/>
                <a:cs typeface="IBM Plex Sans" pitchFamily="34" charset="-120"/>
              </a:rPr>
              <a:t>Outer band.</a:t>
            </a:r>
            <a:r>
              <a:rPr lang="en-US" sz="1300" dirty="0">
                <a:solidFill>
                  <a:srgbClr val="2E3F55"/>
                </a:solidFill>
                <a:latin typeface="IBM Plex Sans" pitchFamily="34" charset="0"/>
                <a:ea typeface="IBM Plex Sans" pitchFamily="34" charset="-122"/>
                <a:cs typeface="IBM Plex Sans" pitchFamily="34" charset="-120"/>
              </a:rPr>
              <a:t> Normal depth at the top flow + 5 ft; edges held to arcs at meander lobes.</a:t>
            </a:r>
            <a:endParaRPr lang="en-US" sz="1300" dirty="0"/>
          </a:p>
        </p:txBody>
      </p:sp>
      <p:sp>
        <p:nvSpPr>
          <p:cNvPr id="9" name="Text 6"/>
          <p:cNvSpPr/>
          <p:nvPr/>
        </p:nvSpPr>
        <p:spPr>
          <a:xfrm>
            <a:off x="7467600" y="2815431"/>
            <a:ext cx="4028948" cy="481012"/>
          </a:xfrm>
          <a:prstGeom prst="rect">
            <a:avLst/>
          </a:prstGeom>
          <a:noFill/>
          <a:ln/>
        </p:spPr>
        <p:txBody>
          <a:bodyPr wrap="square" lIns="0" tIns="0" rIns="0" bIns="0" rtlCol="0" anchor="t">
            <a:normAutofit/>
          </a:bodyPr>
          <a:lstStyle/>
          <a:p>
            <a:pPr marL="0" indent="0" algn="l">
              <a:lnSpc>
                <a:spcPts val="1794"/>
              </a:lnSpc>
              <a:buNone/>
            </a:pPr>
            <a:r>
              <a:rPr lang="en-US" sz="1300" b="1" dirty="0">
                <a:solidFill>
                  <a:srgbClr val="2E3F55"/>
                </a:solidFill>
                <a:latin typeface="IBM Plex Sans" pitchFamily="34" charset="0"/>
                <a:ea typeface="IBM Plex Sans" pitchFamily="34" charset="-122"/>
                <a:cs typeface="IBM Plex Sans" pitchFamily="34" charset="-120"/>
              </a:rPr>
              <a:t>Quads.</a:t>
            </a:r>
            <a:r>
              <a:rPr lang="en-US" sz="1300" dirty="0">
                <a:solidFill>
                  <a:srgbClr val="2E3F55"/>
                </a:solidFill>
                <a:latin typeface="IBM Plex Sans" pitchFamily="34" charset="0"/>
                <a:ea typeface="IBM Plex Sans" pitchFamily="34" charset="-122"/>
                <a:cs typeface="IBM Plex Sans" pitchFamily="34" charset="-120"/>
              </a:rPr>
              <a:t> Every quad region has 4 corners; road cuts carried across the band.</a:t>
            </a:r>
            <a:endParaRPr lang="en-US" sz="1300" dirty="0"/>
          </a:p>
        </p:txBody>
      </p:sp>
      <p:sp>
        <p:nvSpPr>
          <p:cNvPr id="10" name="Text 7"/>
          <p:cNvSpPr/>
          <p:nvPr/>
        </p:nvSpPr>
        <p:spPr>
          <a:xfrm>
            <a:off x="7467600" y="3398044"/>
            <a:ext cx="4028948" cy="253206"/>
          </a:xfrm>
          <a:prstGeom prst="rect">
            <a:avLst/>
          </a:prstGeom>
          <a:noFill/>
          <a:ln/>
        </p:spPr>
        <p:txBody>
          <a:bodyPr wrap="square" lIns="0" tIns="0" rIns="0" bIns="0" rtlCol="0" anchor="t">
            <a:normAutofit/>
          </a:bodyPr>
          <a:lstStyle/>
          <a:p>
            <a:pPr marL="0" indent="0" algn="l">
              <a:lnSpc>
                <a:spcPts val="1794"/>
              </a:lnSpc>
              <a:buNone/>
            </a:pPr>
            <a:r>
              <a:rPr lang="en-US" sz="1300" b="1" dirty="0">
                <a:solidFill>
                  <a:srgbClr val="2E3F55"/>
                </a:solidFill>
                <a:latin typeface="IBM Plex Sans" pitchFamily="34" charset="0"/>
                <a:ea typeface="IBM Plex Sans" pitchFamily="34" charset="-122"/>
                <a:cs typeface="IBM Plex Sans" pitchFamily="34" charset="-120"/>
              </a:rPr>
              <a:t>Cells.</a:t>
            </a:r>
            <a:r>
              <a:rPr lang="en-US" sz="1300" dirty="0">
                <a:solidFill>
                  <a:srgbClr val="2E3F55"/>
                </a:solidFill>
                <a:latin typeface="IBM Plex Sans" pitchFamily="34" charset="0"/>
                <a:ea typeface="IBM Plex Sans" pitchFamily="34" charset="-122"/>
                <a:cs typeface="IBM Plex Sans" pitchFamily="34" charset="-120"/>
              </a:rPr>
              <a:t> 100 ft × 2ⁿ; neighbors meet at 1:1 or 1:2.</a:t>
            </a:r>
            <a:endParaRPr lang="en-US" sz="1300" dirty="0"/>
          </a:p>
        </p:txBody>
      </p:sp>
      <p:sp>
        <p:nvSpPr>
          <p:cNvPr id="11" name="Text 8"/>
          <p:cNvSpPr/>
          <p:nvPr/>
        </p:nvSpPr>
        <p:spPr>
          <a:xfrm>
            <a:off x="7467600" y="3752850"/>
            <a:ext cx="4028948" cy="481012"/>
          </a:xfrm>
          <a:prstGeom prst="rect">
            <a:avLst/>
          </a:prstGeom>
          <a:noFill/>
          <a:ln/>
        </p:spPr>
        <p:txBody>
          <a:bodyPr wrap="square" lIns="0" tIns="0" rIns="0" bIns="0" rtlCol="0" anchor="t">
            <a:normAutofit/>
          </a:bodyPr>
          <a:lstStyle/>
          <a:p>
            <a:pPr marL="0" indent="0" algn="l">
              <a:lnSpc>
                <a:spcPts val="1794"/>
              </a:lnSpc>
              <a:buNone/>
            </a:pPr>
            <a:r>
              <a:rPr lang="en-US" sz="1300" b="1" dirty="0">
                <a:solidFill>
                  <a:srgbClr val="2E3F55"/>
                </a:solidFill>
                <a:latin typeface="IBM Plex Sans" pitchFamily="34" charset="0"/>
                <a:ea typeface="IBM Plex Sans" pitchFamily="34" charset="-122"/>
                <a:cs typeface="IBM Plex Sans" pitchFamily="34" charset="-120"/>
              </a:rPr>
              <a:t>Roads.</a:t>
            </a:r>
            <a:r>
              <a:rPr lang="en-US" sz="1300" dirty="0">
                <a:solidFill>
                  <a:srgbClr val="2E3F55"/>
                </a:solidFill>
                <a:latin typeface="IBM Plex Sans" pitchFamily="34" charset="0"/>
                <a:ea typeface="IBM Plex Sans" pitchFamily="34" charset="-122"/>
                <a:cs typeface="IBM Plex Sans" pitchFamily="34" charset="-120"/>
              </a:rPr>
              <a:t> Cuts follow the road to 55° off square; both carriageways kept.</a:t>
            </a:r>
            <a:endParaRPr lang="en-US" sz="1300" dirty="0"/>
          </a:p>
        </p:txBody>
      </p:sp>
      <p:sp>
        <p:nvSpPr>
          <p:cNvPr id="12" name="Text 9"/>
          <p:cNvSpPr/>
          <p:nvPr/>
        </p:nvSpPr>
        <p:spPr>
          <a:xfrm>
            <a:off x="7467600" y="4335463"/>
            <a:ext cx="4028948" cy="481012"/>
          </a:xfrm>
          <a:prstGeom prst="rect">
            <a:avLst/>
          </a:prstGeom>
          <a:noFill/>
          <a:ln/>
        </p:spPr>
        <p:txBody>
          <a:bodyPr wrap="square" lIns="0" tIns="0" rIns="0" bIns="0" rtlCol="0" anchor="t">
            <a:normAutofit/>
          </a:bodyPr>
          <a:lstStyle/>
          <a:p>
            <a:pPr marL="0" indent="0" algn="l">
              <a:lnSpc>
                <a:spcPts val="1794"/>
              </a:lnSpc>
              <a:buNone/>
            </a:pPr>
            <a:r>
              <a:rPr lang="en-US" sz="1300" b="1" dirty="0">
                <a:solidFill>
                  <a:srgbClr val="2E3F55"/>
                </a:solidFill>
                <a:latin typeface="IBM Plex Sans" pitchFamily="34" charset="0"/>
                <a:ea typeface="IBM Plex Sans" pitchFamily="34" charset="-122"/>
                <a:cs typeface="IBM Plex Sans" pitchFamily="34" charset="-120"/>
              </a:rPr>
              <a:t>Fallback.</a:t>
            </a:r>
            <a:r>
              <a:rPr lang="en-US" sz="1300" dirty="0">
                <a:solidFill>
                  <a:srgbClr val="2E3F55"/>
                </a:solidFill>
                <a:latin typeface="IBM Plex Sans" pitchFamily="34" charset="0"/>
                <a:ea typeface="IBM Plex Sans" pitchFamily="34" charset="-122"/>
                <a:cs typeface="IBM Plex Sans" pitchFamily="34" charset="-120"/>
              </a:rPr>
              <a:t> RAS 2025 failure: outline fix, then gen16 mesh, then triangles.</a:t>
            </a:r>
            <a:endParaRPr lang="en-US" sz="1300" dirty="0"/>
          </a:p>
        </p:txBody>
      </p:sp>
      <p:sp>
        <p:nvSpPr>
          <p:cNvPr id="13" name="Text 10"/>
          <p:cNvSpPr/>
          <p:nvPr/>
        </p:nvSpPr>
        <p:spPr>
          <a:xfrm>
            <a:off x="812800" y="6238280"/>
            <a:ext cx="7194550"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5A6B80"/>
                </a:solidFill>
                <a:latin typeface="IBM Plex Sans" pitchFamily="34" charset="0"/>
                <a:ea typeface="IBM Plex Sans" pitchFamily="34" charset="-122"/>
                <a:cs typeface="IBM Plex Sans" pitchFamily="34" charset="-120"/>
              </a:rPr>
              <a:t>RAS2FIM-2D · 2</a:t>
            </a:r>
            <a:endParaRPr lang="en-US" sz="1200" dirty="0"/>
          </a:p>
        </p:txBody>
      </p:sp>
      <p:pic>
        <p:nvPicPr>
          <p:cNvPr id="14" name="Image 1" descr="Waterway Engineering"/>
          <p:cNvPicPr>
            <a:picLocks noChangeAspect="1"/>
          </p:cNvPicPr>
          <p:nvPr/>
        </p:nvPicPr>
        <p:blipFill>
          <a:blip r:embed="rId4"/>
          <a:srcRect t="-6824" b="-6824"/>
          <a:stretch/>
        </p:blipFill>
        <p:spPr>
          <a:xfrm>
            <a:off x="10109200" y="6235700"/>
            <a:ext cx="1270000" cy="26670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p:nvPr>
        </p:nvSpPr>
        <p:spPr>
          <a:xfrm>
            <a:off x="812800" y="812800"/>
            <a:ext cx="10883392" cy="47238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133785"/>
                </a:solidFill>
                <a:latin typeface="Source Serif 4" pitchFamily="18" charset="0"/>
                <a:ea typeface="Source Serif 4" pitchFamily="18" charset="-122"/>
                <a:cs typeface="Source Serif 4" pitchFamily="18" charset="-120"/>
              </a:rPr>
              <a:t>Bridges, culverts and roads</a:t>
            </a:r>
            <a:endParaRPr lang="en-US" sz="3200" dirty="0"/>
          </a:p>
        </p:txBody>
      </p:sp>
      <p:sp>
        <p:nvSpPr>
          <p:cNvPr id="3" name="Text 1"/>
          <p:cNvSpPr/>
          <p:nvPr/>
        </p:nvSpPr>
        <p:spPr>
          <a:xfrm>
            <a:off x="812800" y="1462980"/>
            <a:ext cx="5284724" cy="523081"/>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2E3F55"/>
                </a:solidFill>
                <a:latin typeface="IBM Plex Sans" pitchFamily="34" charset="0"/>
                <a:ea typeface="IBM Plex Sans" pitchFamily="34" charset="-122"/>
                <a:cs typeface="IBM Plex Sans" pitchFamily="34" charset="-120"/>
              </a:rPr>
              <a:t>Sources.</a:t>
            </a:r>
            <a:r>
              <a:rPr lang="en-US" sz="1400" dirty="0">
                <a:solidFill>
                  <a:srgbClr val="2E3F55"/>
                </a:solidFill>
                <a:latin typeface="IBM Plex Sans" pitchFamily="34" charset="0"/>
                <a:ea typeface="IBM Plex Sans" pitchFamily="34" charset="-122"/>
                <a:cs typeface="IBM Plex Sans" pitchFamily="34" charset="-120"/>
              </a:rPr>
              <a:t> NBI, TxDOT roadway linework, TxDOT road lidar (road3d DSM), TNRIS low-water crossings.</a:t>
            </a:r>
            <a:endParaRPr lang="en-US" sz="1400" dirty="0"/>
          </a:p>
        </p:txBody>
      </p:sp>
      <p:sp>
        <p:nvSpPr>
          <p:cNvPr id="4" name="Text 2"/>
          <p:cNvSpPr/>
          <p:nvPr/>
        </p:nvSpPr>
        <p:spPr>
          <a:xfrm>
            <a:off x="812800" y="2074962"/>
            <a:ext cx="5284724" cy="771922"/>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2E3F55"/>
                </a:solidFill>
                <a:latin typeface="IBM Plex Sans" pitchFamily="34" charset="0"/>
                <a:ea typeface="IBM Plex Sans" pitchFamily="34" charset="-122"/>
                <a:cs typeface="IBM Plex Sans" pitchFamily="34" charset="-120"/>
              </a:rPr>
              <a:t>Bridges.</a:t>
            </a:r>
            <a:r>
              <a:rPr lang="en-US" sz="1400" dirty="0">
                <a:solidFill>
                  <a:srgbClr val="2E3F55"/>
                </a:solidFill>
                <a:latin typeface="IBM Plex Sans" pitchFamily="34" charset="0"/>
                <a:ea typeface="IBM Plex Sans" pitchFamily="34" charset="-122"/>
                <a:cs typeface="IBM Plex Sans" pitchFamily="34" charset="-120"/>
              </a:rPr>
              <a:t> SA/2D connections: deck length, spans and piers from NBI; deck top a straight line between the road at each end; openings from lidar.</a:t>
            </a:r>
            <a:endParaRPr lang="en-US" sz="1400" dirty="0"/>
          </a:p>
        </p:txBody>
      </p:sp>
      <p:sp>
        <p:nvSpPr>
          <p:cNvPr id="5" name="Text 3"/>
          <p:cNvSpPr/>
          <p:nvPr/>
        </p:nvSpPr>
        <p:spPr>
          <a:xfrm>
            <a:off x="812800" y="2935784"/>
            <a:ext cx="5284724" cy="523081"/>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2E3F55"/>
                </a:solidFill>
                <a:latin typeface="IBM Plex Sans" pitchFamily="34" charset="0"/>
                <a:ea typeface="IBM Plex Sans" pitchFamily="34" charset="-122"/>
                <a:cs typeface="IBM Plex Sans" pitchFamily="34" charset="-120"/>
              </a:rPr>
              <a:t>Culverts.</a:t>
            </a:r>
            <a:r>
              <a:rPr lang="en-US" sz="1400" dirty="0">
                <a:solidFill>
                  <a:srgbClr val="2E3F55"/>
                </a:solidFill>
                <a:latin typeface="IBM Plex Sans" pitchFamily="34" charset="0"/>
                <a:ea typeface="IBM Plex Sans" pitchFamily="34" charset="-122"/>
                <a:cs typeface="IBM Plex Sans" pitchFamily="34" charset="-120"/>
              </a:rPr>
              <a:t> Barrels by road class; inverts kept above the cell bottom.</a:t>
            </a:r>
            <a:endParaRPr lang="en-US" sz="1400" dirty="0"/>
          </a:p>
        </p:txBody>
      </p:sp>
      <p:sp>
        <p:nvSpPr>
          <p:cNvPr id="6" name="Text 4"/>
          <p:cNvSpPr/>
          <p:nvPr/>
        </p:nvSpPr>
        <p:spPr>
          <a:xfrm>
            <a:off x="812800" y="3547765"/>
            <a:ext cx="5284724" cy="771922"/>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2E3F55"/>
                </a:solidFill>
                <a:latin typeface="IBM Plex Sans" pitchFamily="34" charset="0"/>
                <a:ea typeface="IBM Plex Sans" pitchFamily="34" charset="-122"/>
                <a:cs typeface="IBM Plex Sans" pitchFamily="34" charset="-120"/>
              </a:rPr>
              <a:t>Lidar check.</a:t>
            </a:r>
            <a:r>
              <a:rPr lang="en-US" sz="1400" dirty="0">
                <a:solidFill>
                  <a:srgbClr val="2E3F55"/>
                </a:solidFill>
                <a:latin typeface="IBM Plex Sans" pitchFamily="34" charset="0"/>
                <a:ea typeface="IBM Plex Sans" pitchFamily="34" charset="-122"/>
                <a:cs typeface="IBM Plex Sans" pitchFamily="34" charset="-120"/>
              </a:rPr>
              <a:t> A road grade that drops 4 ft or more at 6:1 or steeper and comes back up is a bridge deck the bare-earth lidar removed, even where NBI says culvert.</a:t>
            </a:r>
            <a:endParaRPr lang="en-US" sz="1400" dirty="0"/>
          </a:p>
        </p:txBody>
      </p:sp>
      <p:sp>
        <p:nvSpPr>
          <p:cNvPr id="7" name="Text 5"/>
          <p:cNvSpPr/>
          <p:nvPr/>
        </p:nvSpPr>
        <p:spPr>
          <a:xfrm>
            <a:off x="812800" y="4408587"/>
            <a:ext cx="5435600" cy="274241"/>
          </a:xfrm>
          <a:prstGeom prst="rect">
            <a:avLst/>
          </a:prstGeom>
          <a:noFill/>
          <a:ln/>
        </p:spPr>
        <p:txBody>
          <a:bodyPr wrap="square" lIns="0" tIns="0" rIns="0" bIns="0" rtlCol="0" anchor="t">
            <a:normAutofit/>
          </a:bodyPr>
          <a:lstStyle/>
          <a:p>
            <a:pPr marL="0" indent="0" algn="l">
              <a:lnSpc>
                <a:spcPts val="1960"/>
              </a:lnSpc>
              <a:buNone/>
            </a:pPr>
            <a:r>
              <a:rPr lang="en-US" sz="1400" b="1" dirty="0">
                <a:solidFill>
                  <a:srgbClr val="2E3F55"/>
                </a:solidFill>
                <a:latin typeface="IBM Plex Sans" pitchFamily="34" charset="0"/>
                <a:ea typeface="IBM Plex Sans" pitchFamily="34" charset="-122"/>
                <a:cs typeface="IBM Plex Sans" pitchFamily="34" charset="-120"/>
              </a:rPr>
              <a:t>Break lines</a:t>
            </a:r>
            <a:r>
              <a:rPr lang="en-US" sz="1400" dirty="0">
                <a:solidFill>
                  <a:srgbClr val="2E3F55"/>
                </a:solidFill>
                <a:latin typeface="IBM Plex Sans" pitchFamily="34" charset="0"/>
                <a:ea typeface="IBM Plex Sans" pitchFamily="34" charset="-122"/>
                <a:cs typeface="IBM Plex Sans" pitchFamily="34" charset="-120"/>
              </a:rPr>
              <a:t> follow embanked roads on both sides of a crossing.</a:t>
            </a:r>
            <a:endParaRPr lang="en-US" sz="1400" dirty="0"/>
          </a:p>
        </p:txBody>
      </p:sp>
      <p:sp>
        <p:nvSpPr>
          <p:cNvPr id="8" name="Shape 6"/>
          <p:cNvSpPr/>
          <p:nvPr/>
        </p:nvSpPr>
        <p:spPr>
          <a:xfrm>
            <a:off x="6248400" y="1462980"/>
            <a:ext cx="5130800" cy="2667000"/>
          </a:xfrm>
          <a:prstGeom prst="roundRect">
            <a:avLst>
              <a:gd name="adj" fmla="val 2857"/>
            </a:avLst>
          </a:prstGeom>
          <a:solidFill>
            <a:srgbClr val="FFFFFF"/>
          </a:solidFill>
          <a:ln/>
        </p:spPr>
        <p:txBody>
          <a:bodyPr/>
          <a:lstStyle/>
          <a:p>
            <a:endParaRPr lang="en-US"/>
          </a:p>
        </p:txBody>
      </p:sp>
      <p:pic>
        <p:nvPicPr>
          <p:cNvPr id="9" name="Image 0" descr="Bare-earth profile along US 83 at Flat Creek: the road grade holds near 1,558 ft and drops about 10 ft into two notches"/>
          <p:cNvPicPr>
            <a:picLocks noChangeAspect="1"/>
          </p:cNvPicPr>
          <p:nvPr/>
        </p:nvPicPr>
        <p:blipFill>
          <a:blip r:embed="rId3"/>
          <a:stretch>
            <a:fillRect/>
          </a:stretch>
        </p:blipFill>
        <p:spPr>
          <a:xfrm>
            <a:off x="6254750" y="2009080"/>
            <a:ext cx="5118100" cy="1574800"/>
          </a:xfrm>
          <a:prstGeom prst="rect">
            <a:avLst/>
          </a:prstGeom>
        </p:spPr>
      </p:pic>
      <p:sp>
        <p:nvSpPr>
          <p:cNvPr id="10" name="Shape 7"/>
          <p:cNvSpPr/>
          <p:nvPr/>
        </p:nvSpPr>
        <p:spPr>
          <a:xfrm>
            <a:off x="6251575" y="1466155"/>
            <a:ext cx="5124450" cy="2660650"/>
          </a:xfrm>
          <a:prstGeom prst="roundRect">
            <a:avLst>
              <a:gd name="adj" fmla="val 2745"/>
            </a:avLst>
          </a:prstGeom>
          <a:noFill/>
          <a:ln w="6350">
            <a:solidFill>
              <a:srgbClr val="D5DDE6"/>
            </a:solidFill>
            <a:prstDash val="solid"/>
          </a:ln>
        </p:spPr>
        <p:txBody>
          <a:bodyPr/>
          <a:lstStyle/>
          <a:p>
            <a:endParaRPr lang="en-US"/>
          </a:p>
        </p:txBody>
      </p:sp>
      <p:sp>
        <p:nvSpPr>
          <p:cNvPr id="11" name="Text 8"/>
          <p:cNvSpPr/>
          <p:nvPr/>
        </p:nvSpPr>
        <p:spPr>
          <a:xfrm>
            <a:off x="6248400" y="4206180"/>
            <a:ext cx="5284724" cy="642441"/>
          </a:xfrm>
          <a:prstGeom prst="rect">
            <a:avLst/>
          </a:prstGeom>
          <a:noFill/>
          <a:ln/>
        </p:spPr>
        <p:txBody>
          <a:bodyPr wrap="square" lIns="0" tIns="0" rIns="0" bIns="0" rtlCol="0" anchor="t">
            <a:normAutofit/>
          </a:bodyPr>
          <a:lstStyle/>
          <a:p>
            <a:pPr marL="0" indent="0" algn="l">
              <a:lnSpc>
                <a:spcPts val="1620"/>
              </a:lnSpc>
              <a:buNone/>
            </a:pPr>
            <a:r>
              <a:rPr lang="en-US" sz="1200" dirty="0">
                <a:solidFill>
                  <a:srgbClr val="5A6B80"/>
                </a:solidFill>
                <a:latin typeface="IBM Plex Sans" pitchFamily="34" charset="0"/>
                <a:ea typeface="IBM Plex Sans" pitchFamily="34" charset="-122"/>
                <a:cs typeface="IBM Plex Sans" pitchFamily="34" charset="-120"/>
              </a:rPr>
              <a:t>US 83 over Flat Creek (Real): NBI codes all three structures as culverts; bare-earth lidar shows two 9–10 ft notches at 4:1–5:1, so they are modeled as bridges</a:t>
            </a:r>
            <a:endParaRPr lang="en-US" sz="1200" dirty="0"/>
          </a:p>
        </p:txBody>
      </p:sp>
      <p:sp>
        <p:nvSpPr>
          <p:cNvPr id="12" name="Text 9"/>
          <p:cNvSpPr/>
          <p:nvPr/>
        </p:nvSpPr>
        <p:spPr>
          <a:xfrm>
            <a:off x="812800" y="6238280"/>
            <a:ext cx="7194550"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5A6B80"/>
                </a:solidFill>
                <a:latin typeface="IBM Plex Sans" pitchFamily="34" charset="0"/>
                <a:ea typeface="IBM Plex Sans" pitchFamily="34" charset="-122"/>
                <a:cs typeface="IBM Plex Sans" pitchFamily="34" charset="-120"/>
              </a:rPr>
              <a:t>RAS2FIM-2D · 3</a:t>
            </a:r>
            <a:endParaRPr lang="en-US" sz="1200" dirty="0"/>
          </a:p>
        </p:txBody>
      </p:sp>
      <p:pic>
        <p:nvPicPr>
          <p:cNvPr id="13" name="Image 1" descr="Waterway Engineering"/>
          <p:cNvPicPr>
            <a:picLocks noChangeAspect="1"/>
          </p:cNvPicPr>
          <p:nvPr/>
        </p:nvPicPr>
        <p:blipFill>
          <a:blip r:embed="rId4"/>
          <a:srcRect t="-6824" b="-6824"/>
          <a:stretch/>
        </p:blipFill>
        <p:spPr>
          <a:xfrm>
            <a:off x="10109200" y="6235700"/>
            <a:ext cx="1270000" cy="26670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a:spLocks noGrp="1"/>
          </p:cNvSpPr>
          <p:nvPr>
            <p:ph type="title"/>
          </p:nvPr>
        </p:nvSpPr>
        <p:spPr>
          <a:xfrm>
            <a:off x="812800" y="711200"/>
            <a:ext cx="4970780" cy="444500"/>
          </a:xfrm>
          <a:prstGeom prst="rect">
            <a:avLst/>
          </a:prstGeom>
          <a:noFill/>
          <a:ln/>
        </p:spPr>
        <p:txBody>
          <a:bodyPr wrap="square" lIns="0" tIns="0" rIns="0" bIns="0" rtlCol="0" anchor="t">
            <a:normAutofit/>
          </a:bodyPr>
          <a:lstStyle/>
          <a:p>
            <a:pPr marL="0" indent="0" algn="l">
              <a:lnSpc>
                <a:spcPts val="3300"/>
              </a:lnSpc>
              <a:buNone/>
            </a:pPr>
            <a:r>
              <a:rPr lang="en-US" sz="3000" b="1" i="0" dirty="0">
                <a:solidFill>
                  <a:srgbClr val="133785"/>
                </a:solidFill>
                <a:latin typeface="Source Serif 4" pitchFamily="18" charset="0"/>
                <a:ea typeface="Source Serif 4" pitchFamily="18" charset="-122"/>
                <a:cs typeface="Source Serif 4" pitchFamily="18" charset="-120"/>
              </a:rPr>
              <a:t>Results and why</a:t>
            </a:r>
            <a:endParaRPr lang="en-US" sz="3000" dirty="0"/>
          </a:p>
        </p:txBody>
      </p:sp>
      <p:pic>
        <p:nvPicPr>
          <p:cNvPr id="3" name="Image 0" descr="FIM2D site: velocity at 24,652 cfs with the model mesh, Mason ms1912972_03 at TX 29: quad corridor through the bridge, triangles on the overbank, bridge and culvert lines"/>
          <p:cNvPicPr>
            <a:picLocks noChangeAspect="1"/>
          </p:cNvPicPr>
          <p:nvPr/>
        </p:nvPicPr>
        <p:blipFill>
          <a:blip r:embed="rId3"/>
          <a:srcRect t="16" b="16"/>
          <a:stretch/>
        </p:blipFill>
        <p:spPr>
          <a:xfrm>
            <a:off x="819150" y="1276350"/>
            <a:ext cx="4813300" cy="3251200"/>
          </a:xfrm>
          <a:prstGeom prst="roundRect">
            <a:avLst>
              <a:gd name="adj" fmla="val 2148"/>
            </a:avLst>
          </a:prstGeom>
        </p:spPr>
      </p:pic>
      <p:sp>
        <p:nvSpPr>
          <p:cNvPr id="4" name="Shape 1"/>
          <p:cNvSpPr/>
          <p:nvPr/>
        </p:nvSpPr>
        <p:spPr>
          <a:xfrm>
            <a:off x="815975" y="1273175"/>
            <a:ext cx="4819650" cy="3257550"/>
          </a:xfrm>
          <a:prstGeom prst="roundRect">
            <a:avLst>
              <a:gd name="adj" fmla="val 2242"/>
            </a:avLst>
          </a:prstGeom>
          <a:noFill/>
          <a:ln w="6350">
            <a:solidFill>
              <a:srgbClr val="D5DDE6"/>
            </a:solidFill>
            <a:prstDash val="solid"/>
          </a:ln>
        </p:spPr>
        <p:txBody>
          <a:bodyPr/>
          <a:lstStyle/>
          <a:p>
            <a:endParaRPr lang="en-US"/>
          </a:p>
        </p:txBody>
      </p:sp>
      <p:sp>
        <p:nvSpPr>
          <p:cNvPr id="5" name="Text 2"/>
          <p:cNvSpPr/>
          <p:nvPr/>
        </p:nvSpPr>
        <p:spPr>
          <a:xfrm>
            <a:off x="812800" y="4673600"/>
            <a:ext cx="4970780" cy="416520"/>
          </a:xfrm>
          <a:prstGeom prst="rect">
            <a:avLst/>
          </a:prstGeom>
          <a:noFill/>
          <a:ln/>
        </p:spPr>
        <p:txBody>
          <a:bodyPr wrap="square" lIns="0" tIns="0" rIns="0" bIns="0" rtlCol="0" anchor="t">
            <a:normAutofit/>
          </a:bodyPr>
          <a:lstStyle/>
          <a:p>
            <a:pPr marL="0" indent="0" algn="l">
              <a:lnSpc>
                <a:spcPts val="1540"/>
              </a:lnSpc>
              <a:buNone/>
            </a:pPr>
            <a:r>
              <a:rPr lang="en-US" sz="1100" dirty="0">
                <a:solidFill>
                  <a:srgbClr val="5A6B80"/>
                </a:solidFill>
                <a:latin typeface="IBM Plex Sans" pitchFamily="34" charset="0"/>
                <a:ea typeface="IBM Plex Sans" pitchFamily="34" charset="-122"/>
                <a:cs typeface="IBM Plex Sans" pitchFamily="34" charset="-120"/>
              </a:rPr>
              <a:t>Mason ms1912972_03 at TX 29: velocity at 24,652 cfs with the mesh, as published on flood.waterwayeng.com/FIM2D</a:t>
            </a:r>
            <a:endParaRPr lang="en-US" sz="1100" dirty="0"/>
          </a:p>
        </p:txBody>
      </p:sp>
      <p:sp>
        <p:nvSpPr>
          <p:cNvPr id="6" name="Shape 3"/>
          <p:cNvSpPr/>
          <p:nvPr/>
        </p:nvSpPr>
        <p:spPr>
          <a:xfrm>
            <a:off x="5943600" y="762000"/>
            <a:ext cx="5435600" cy="1288355"/>
          </a:xfrm>
          <a:prstGeom prst="roundRect">
            <a:avLst>
              <a:gd name="adj" fmla="val 5915"/>
            </a:avLst>
          </a:prstGeom>
          <a:solidFill>
            <a:srgbClr val="FBFBF8"/>
          </a:solidFill>
          <a:ln/>
        </p:spPr>
        <p:txBody>
          <a:bodyPr/>
          <a:lstStyle/>
          <a:p>
            <a:endParaRPr lang="en-US"/>
          </a:p>
        </p:txBody>
      </p:sp>
      <p:sp>
        <p:nvSpPr>
          <p:cNvPr id="7" name="Shape 4"/>
          <p:cNvSpPr/>
          <p:nvPr/>
        </p:nvSpPr>
        <p:spPr>
          <a:xfrm>
            <a:off x="5943600" y="762000"/>
            <a:ext cx="5435600" cy="1288355"/>
          </a:xfrm>
          <a:custGeom>
            <a:avLst/>
            <a:gdLst/>
            <a:ahLst/>
            <a:cxnLst/>
            <a:rect l="l" t="t" r="r" b="b"/>
            <a:pathLst>
              <a:path w="5435600" h="1288355">
                <a:moveTo>
                  <a:pt x="76200" y="1288355"/>
                </a:moveTo>
                <a:lnTo>
                  <a:pt x="76200" y="1288355"/>
                </a:lnTo>
                <a:arcTo wR="76200" hR="76200" stAng="5400000" swAng="5400000"/>
                <a:lnTo>
                  <a:pt x="0" y="76200"/>
                </a:lnTo>
                <a:arcTo wR="76200" hR="76200" stAng="10800000" swAng="5400000"/>
                <a:lnTo>
                  <a:pt x="76200" y="0"/>
                </a:lnTo>
                <a:arcTo wR="25400" hR="76200" stAng="16200000" swAng="-5400000"/>
                <a:lnTo>
                  <a:pt x="50800" y="1212155"/>
                </a:lnTo>
                <a:arcTo wR="25400" hR="76200" stAng="10800000" swAng="-5400000"/>
                <a:close/>
              </a:path>
            </a:pathLst>
          </a:custGeom>
          <a:solidFill>
            <a:srgbClr val="133785"/>
          </a:solidFill>
          <a:ln/>
        </p:spPr>
        <p:txBody>
          <a:bodyPr/>
          <a:lstStyle/>
          <a:p>
            <a:endParaRPr lang="en-US"/>
          </a:p>
        </p:txBody>
      </p:sp>
      <p:sp>
        <p:nvSpPr>
          <p:cNvPr id="8" name="Text 5"/>
          <p:cNvSpPr/>
          <p:nvPr/>
        </p:nvSpPr>
        <p:spPr>
          <a:xfrm>
            <a:off x="6184900" y="914400"/>
            <a:ext cx="5153914" cy="28823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133785"/>
                </a:solidFill>
                <a:latin typeface="Source Serif 4" pitchFamily="18" charset="0"/>
                <a:ea typeface="Source Serif 4" pitchFamily="18" charset="-122"/>
                <a:cs typeface="Source Serif 4" pitchFamily="18" charset="-120"/>
              </a:rPr>
              <a:t>SB3 emergency management</a:t>
            </a:r>
            <a:endParaRPr lang="en-US" sz="1800" dirty="0"/>
          </a:p>
        </p:txBody>
      </p:sp>
      <p:sp>
        <p:nvSpPr>
          <p:cNvPr id="9" name="Text 6"/>
          <p:cNvSpPr/>
          <p:nvPr/>
        </p:nvSpPr>
        <p:spPr>
          <a:xfrm>
            <a:off x="6184900" y="1240730"/>
            <a:ext cx="5153914" cy="682625"/>
          </a:xfrm>
          <a:prstGeom prst="rect">
            <a:avLst/>
          </a:prstGeom>
          <a:noFill/>
          <a:ln/>
        </p:spPr>
        <p:txBody>
          <a:bodyPr wrap="square" lIns="0" tIns="0" rIns="0" bIns="0" rtlCol="0" anchor="t">
            <a:normAutofit/>
          </a:bodyPr>
          <a:lstStyle/>
          <a:p>
            <a:pPr marL="0" indent="0" algn="l">
              <a:lnSpc>
                <a:spcPts val="1725"/>
              </a:lnSpc>
              <a:buNone/>
            </a:pPr>
            <a:r>
              <a:rPr lang="en-US" sz="1250" dirty="0">
                <a:solidFill>
                  <a:srgbClr val="2E3F55"/>
                </a:solidFill>
                <a:latin typeface="IBM Plex Sans" pitchFamily="34" charset="0"/>
                <a:ea typeface="IBM Plex Sans" pitchFamily="34" charset="-122"/>
                <a:cs typeface="IBM Plex Sans" pitchFamily="34" charset="-120"/>
              </a:rPr>
              <a:t>Inundation for every reach behind the county flood warning systems: siren and gauge trigger stages, EAP inundation maps, and real-time flood maps driven by NextGen and gauge flows.</a:t>
            </a:r>
            <a:endParaRPr lang="en-US" sz="1250" dirty="0"/>
          </a:p>
        </p:txBody>
      </p:sp>
      <p:sp>
        <p:nvSpPr>
          <p:cNvPr id="10" name="Shape 7"/>
          <p:cNvSpPr/>
          <p:nvPr/>
        </p:nvSpPr>
        <p:spPr>
          <a:xfrm>
            <a:off x="5943600" y="2177355"/>
            <a:ext cx="5435600" cy="1069280"/>
          </a:xfrm>
          <a:prstGeom prst="roundRect">
            <a:avLst>
              <a:gd name="adj" fmla="val 7126"/>
            </a:avLst>
          </a:prstGeom>
          <a:solidFill>
            <a:srgbClr val="FBFBF8"/>
          </a:solidFill>
          <a:ln/>
        </p:spPr>
        <p:txBody>
          <a:bodyPr/>
          <a:lstStyle/>
          <a:p>
            <a:endParaRPr lang="en-US"/>
          </a:p>
        </p:txBody>
      </p:sp>
      <p:sp>
        <p:nvSpPr>
          <p:cNvPr id="11" name="Shape 8"/>
          <p:cNvSpPr/>
          <p:nvPr/>
        </p:nvSpPr>
        <p:spPr>
          <a:xfrm>
            <a:off x="5943600" y="2177355"/>
            <a:ext cx="5435600" cy="1069280"/>
          </a:xfrm>
          <a:custGeom>
            <a:avLst/>
            <a:gdLst/>
            <a:ahLst/>
            <a:cxnLst/>
            <a:rect l="l" t="t" r="r" b="b"/>
            <a:pathLst>
              <a:path w="5435600" h="1069280">
                <a:moveTo>
                  <a:pt x="76200" y="1069280"/>
                </a:moveTo>
                <a:lnTo>
                  <a:pt x="76200" y="1069280"/>
                </a:lnTo>
                <a:arcTo wR="76200" hR="76200" stAng="5400000" swAng="5400000"/>
                <a:lnTo>
                  <a:pt x="0" y="76200"/>
                </a:lnTo>
                <a:arcTo wR="76200" hR="76200" stAng="10800000" swAng="5400000"/>
                <a:lnTo>
                  <a:pt x="76200" y="0"/>
                </a:lnTo>
                <a:arcTo wR="25400" hR="76200" stAng="16200000" swAng="-5400000"/>
                <a:lnTo>
                  <a:pt x="50800" y="993080"/>
                </a:lnTo>
                <a:arcTo wR="25400" hR="76200" stAng="10800000" swAng="-5400000"/>
                <a:close/>
              </a:path>
            </a:pathLst>
          </a:custGeom>
          <a:solidFill>
            <a:srgbClr val="4294CE"/>
          </a:solidFill>
          <a:ln/>
        </p:spPr>
        <p:txBody>
          <a:bodyPr/>
          <a:lstStyle/>
          <a:p>
            <a:endParaRPr lang="en-US"/>
          </a:p>
        </p:txBody>
      </p:sp>
      <p:sp>
        <p:nvSpPr>
          <p:cNvPr id="12" name="Text 9"/>
          <p:cNvSpPr/>
          <p:nvPr/>
        </p:nvSpPr>
        <p:spPr>
          <a:xfrm>
            <a:off x="6184900" y="2329755"/>
            <a:ext cx="5153914" cy="28823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133785"/>
                </a:solidFill>
                <a:latin typeface="Source Serif 4" pitchFamily="18" charset="0"/>
                <a:ea typeface="Source Serif 4" pitchFamily="18" charset="-122"/>
                <a:cs typeface="Source Serif 4" pitchFamily="18" charset="-120"/>
              </a:rPr>
              <a:t>Planning-level work</a:t>
            </a:r>
            <a:endParaRPr lang="en-US" sz="1800" dirty="0"/>
          </a:p>
        </p:txBody>
      </p:sp>
      <p:sp>
        <p:nvSpPr>
          <p:cNvPr id="13" name="Text 10"/>
          <p:cNvSpPr/>
          <p:nvPr/>
        </p:nvSpPr>
        <p:spPr>
          <a:xfrm>
            <a:off x="6184900" y="2656086"/>
            <a:ext cx="5153914" cy="463550"/>
          </a:xfrm>
          <a:prstGeom prst="rect">
            <a:avLst/>
          </a:prstGeom>
          <a:noFill/>
          <a:ln/>
        </p:spPr>
        <p:txBody>
          <a:bodyPr wrap="square" lIns="0" tIns="0" rIns="0" bIns="0" rtlCol="0" anchor="t">
            <a:normAutofit/>
          </a:bodyPr>
          <a:lstStyle/>
          <a:p>
            <a:pPr marL="0" indent="0" algn="l">
              <a:lnSpc>
                <a:spcPts val="1725"/>
              </a:lnSpc>
              <a:buNone/>
            </a:pPr>
            <a:r>
              <a:rPr lang="en-US" sz="1250" dirty="0">
                <a:solidFill>
                  <a:srgbClr val="2E3F55"/>
                </a:solidFill>
                <a:latin typeface="IBM Plex Sans" pitchFamily="34" charset="0"/>
                <a:ea typeface="IBM Plex Sans" pitchFamily="34" charset="-122"/>
                <a:cs typeface="IBM Plex Sans" pitchFamily="34" charset="-120"/>
              </a:rPr>
              <a:t>2D depth and velocity on every reach of a county with one method, for county and regional flood plans.</a:t>
            </a:r>
            <a:endParaRPr lang="en-US" sz="1250" dirty="0"/>
          </a:p>
        </p:txBody>
      </p:sp>
      <p:sp>
        <p:nvSpPr>
          <p:cNvPr id="14" name="Shape 11"/>
          <p:cNvSpPr/>
          <p:nvPr/>
        </p:nvSpPr>
        <p:spPr>
          <a:xfrm>
            <a:off x="5943600" y="3373636"/>
            <a:ext cx="5435600" cy="1069280"/>
          </a:xfrm>
          <a:prstGeom prst="roundRect">
            <a:avLst>
              <a:gd name="adj" fmla="val 7126"/>
            </a:avLst>
          </a:prstGeom>
          <a:solidFill>
            <a:srgbClr val="FBFBF8"/>
          </a:solidFill>
          <a:ln/>
        </p:spPr>
        <p:txBody>
          <a:bodyPr/>
          <a:lstStyle/>
          <a:p>
            <a:endParaRPr lang="en-US"/>
          </a:p>
        </p:txBody>
      </p:sp>
      <p:sp>
        <p:nvSpPr>
          <p:cNvPr id="15" name="Shape 12"/>
          <p:cNvSpPr/>
          <p:nvPr/>
        </p:nvSpPr>
        <p:spPr>
          <a:xfrm>
            <a:off x="5943600" y="3373636"/>
            <a:ext cx="5435600" cy="1069280"/>
          </a:xfrm>
          <a:custGeom>
            <a:avLst/>
            <a:gdLst/>
            <a:ahLst/>
            <a:cxnLst/>
            <a:rect l="l" t="t" r="r" b="b"/>
            <a:pathLst>
              <a:path w="5435600" h="1069280">
                <a:moveTo>
                  <a:pt x="76200" y="1069280"/>
                </a:moveTo>
                <a:lnTo>
                  <a:pt x="76200" y="1069280"/>
                </a:lnTo>
                <a:arcTo wR="76200" hR="76200" stAng="5400000" swAng="5400000"/>
                <a:lnTo>
                  <a:pt x="0" y="76200"/>
                </a:lnTo>
                <a:arcTo wR="76200" hR="76200" stAng="10800000" swAng="5400000"/>
                <a:lnTo>
                  <a:pt x="76200" y="0"/>
                </a:lnTo>
                <a:arcTo wR="25400" hR="76200" stAng="16200000" swAng="-5400000"/>
                <a:lnTo>
                  <a:pt x="50800" y="993080"/>
                </a:lnTo>
                <a:arcTo wR="25400" hR="76200" stAng="10800000" swAng="-5400000"/>
                <a:close/>
              </a:path>
            </a:pathLst>
          </a:custGeom>
          <a:solidFill>
            <a:srgbClr val="E07A1F"/>
          </a:solidFill>
          <a:ln/>
        </p:spPr>
        <p:txBody>
          <a:bodyPr/>
          <a:lstStyle/>
          <a:p>
            <a:endParaRPr lang="en-US"/>
          </a:p>
        </p:txBody>
      </p:sp>
      <p:sp>
        <p:nvSpPr>
          <p:cNvPr id="16" name="Text 13"/>
          <p:cNvSpPr/>
          <p:nvPr/>
        </p:nvSpPr>
        <p:spPr>
          <a:xfrm>
            <a:off x="6184900" y="3526036"/>
            <a:ext cx="5153914" cy="288230"/>
          </a:xfrm>
          <a:prstGeom prst="rect">
            <a:avLst/>
          </a:prstGeom>
          <a:noFill/>
          <a:ln/>
        </p:spPr>
        <p:txBody>
          <a:bodyPr wrap="square" lIns="0" tIns="0" rIns="0" bIns="0" rtlCol="0" anchor="t">
            <a:normAutofit/>
          </a:bodyPr>
          <a:lstStyle/>
          <a:p>
            <a:pPr marL="0" indent="0" algn="l">
              <a:lnSpc>
                <a:spcPts val="2070"/>
              </a:lnSpc>
              <a:buNone/>
            </a:pPr>
            <a:r>
              <a:rPr lang="en-US" sz="1800" b="1" dirty="0">
                <a:solidFill>
                  <a:srgbClr val="133785"/>
                </a:solidFill>
                <a:latin typeface="Source Serif 4" pitchFamily="18" charset="0"/>
                <a:ea typeface="Source Serif 4" pitchFamily="18" charset="-122"/>
                <a:cs typeface="Source Serif 4" pitchFamily="18" charset="-120"/>
              </a:rPr>
              <a:t>BCA and grant impacts</a:t>
            </a:r>
            <a:endParaRPr lang="en-US" sz="1800" dirty="0"/>
          </a:p>
        </p:txBody>
      </p:sp>
      <p:sp>
        <p:nvSpPr>
          <p:cNvPr id="17" name="Text 14"/>
          <p:cNvSpPr/>
          <p:nvPr/>
        </p:nvSpPr>
        <p:spPr>
          <a:xfrm>
            <a:off x="6184900" y="3852366"/>
            <a:ext cx="5153914" cy="463550"/>
          </a:xfrm>
          <a:prstGeom prst="rect">
            <a:avLst/>
          </a:prstGeom>
          <a:noFill/>
          <a:ln/>
        </p:spPr>
        <p:txBody>
          <a:bodyPr wrap="square" lIns="0" tIns="0" rIns="0" bIns="0" rtlCol="0" anchor="t">
            <a:normAutofit/>
          </a:bodyPr>
          <a:lstStyle/>
          <a:p>
            <a:pPr marL="0" indent="0" algn="l">
              <a:lnSpc>
                <a:spcPts val="1725"/>
              </a:lnSpc>
              <a:buNone/>
            </a:pPr>
            <a:r>
              <a:rPr lang="en-US" sz="1250" dirty="0">
                <a:solidFill>
                  <a:srgbClr val="2E3F55"/>
                </a:solidFill>
                <a:latin typeface="IBM Plex Sans" pitchFamily="34" charset="0"/>
                <a:ea typeface="IBM Plex Sans" pitchFamily="34" charset="-122"/>
                <a:cs typeface="IBM Plex Sans" pitchFamily="34" charset="-120"/>
              </a:rPr>
              <a:t>Depth and velocity by return period for damage estimates; before / after runs for FIF, FMA and HMGP.</a:t>
            </a:r>
            <a:endParaRPr lang="en-US" sz="1250" dirty="0"/>
          </a:p>
        </p:txBody>
      </p:sp>
      <p:sp>
        <p:nvSpPr>
          <p:cNvPr id="18" name="Shape 15"/>
          <p:cNvSpPr/>
          <p:nvPr/>
        </p:nvSpPr>
        <p:spPr>
          <a:xfrm>
            <a:off x="5943600" y="4569916"/>
            <a:ext cx="5435600" cy="946249"/>
          </a:xfrm>
          <a:prstGeom prst="roundRect">
            <a:avLst>
              <a:gd name="adj" fmla="val 8053"/>
            </a:avLst>
          </a:prstGeom>
          <a:solidFill>
            <a:srgbClr val="0E2246"/>
          </a:solidFill>
          <a:ln/>
        </p:spPr>
        <p:txBody>
          <a:bodyPr/>
          <a:lstStyle/>
          <a:p>
            <a:endParaRPr lang="en-US"/>
          </a:p>
        </p:txBody>
      </p:sp>
      <p:sp>
        <p:nvSpPr>
          <p:cNvPr id="19" name="Text 16"/>
          <p:cNvSpPr/>
          <p:nvPr/>
        </p:nvSpPr>
        <p:spPr>
          <a:xfrm>
            <a:off x="6134100" y="4709616"/>
            <a:ext cx="5206238" cy="220960"/>
          </a:xfrm>
          <a:prstGeom prst="rect">
            <a:avLst/>
          </a:prstGeom>
          <a:noFill/>
          <a:ln/>
        </p:spPr>
        <p:txBody>
          <a:bodyPr wrap="square" lIns="0" tIns="0" rIns="0" bIns="0" rtlCol="0" anchor="t">
            <a:normAutofit/>
          </a:bodyPr>
          <a:lstStyle/>
          <a:p>
            <a:pPr marL="0" indent="0" algn="l">
              <a:lnSpc>
                <a:spcPts val="1540"/>
              </a:lnSpc>
              <a:buNone/>
            </a:pPr>
            <a:r>
              <a:rPr lang="en-US" sz="1100" b="1" kern="0" spc="100" dirty="0">
                <a:solidFill>
                  <a:srgbClr val="9CC9EA"/>
                </a:solidFill>
                <a:latin typeface="IBM Plex Sans" pitchFamily="34" charset="0"/>
                <a:ea typeface="IBM Plex Sans" pitchFamily="34" charset="-122"/>
                <a:cs typeface="IBM Plex Sans" pitchFamily="34" charset="-120"/>
              </a:rPr>
              <a:t>WHY AUTOMATED</a:t>
            </a:r>
            <a:endParaRPr lang="en-US" sz="1100" dirty="0"/>
          </a:p>
        </p:txBody>
      </p:sp>
      <p:sp>
        <p:nvSpPr>
          <p:cNvPr id="20" name="Text 17"/>
          <p:cNvSpPr/>
          <p:nvPr/>
        </p:nvSpPr>
        <p:spPr>
          <a:xfrm>
            <a:off x="6134100" y="4955977"/>
            <a:ext cx="5206238" cy="445889"/>
          </a:xfrm>
          <a:prstGeom prst="rect">
            <a:avLst/>
          </a:prstGeom>
          <a:noFill/>
          <a:ln/>
        </p:spPr>
        <p:txBody>
          <a:bodyPr wrap="square" lIns="0" tIns="0" rIns="0" bIns="0" rtlCol="0" anchor="t">
            <a:normAutofit/>
          </a:bodyPr>
          <a:lstStyle/>
          <a:p>
            <a:pPr marL="0" indent="0" algn="l">
              <a:lnSpc>
                <a:spcPts val="1656"/>
              </a:lnSpc>
              <a:buNone/>
            </a:pPr>
            <a:r>
              <a:rPr lang="en-US" sz="1200" dirty="0">
                <a:solidFill>
                  <a:srgbClr val="F6F7F9"/>
                </a:solidFill>
                <a:latin typeface="IBM Plex Sans" pitchFamily="34" charset="0"/>
                <a:ea typeface="IBM Plex Sans" pitchFamily="34" charset="-122"/>
                <a:cs typeface="IBM Plex Sans" pitchFamily="34" charset="-120"/>
              </a:rPr>
              <a:t>About 6,000 reaches in the 20 SB3 counties; about $0.30 of EC2 time per reach; a county runs in about a day on one machine.</a:t>
            </a:r>
            <a:endParaRPr lang="en-US" sz="1200" dirty="0"/>
          </a:p>
        </p:txBody>
      </p:sp>
      <p:sp>
        <p:nvSpPr>
          <p:cNvPr id="21" name="Text 18"/>
          <p:cNvSpPr/>
          <p:nvPr/>
        </p:nvSpPr>
        <p:spPr>
          <a:xfrm>
            <a:off x="812800" y="6289080"/>
            <a:ext cx="7194550" cy="238720"/>
          </a:xfrm>
          <a:prstGeom prst="rect">
            <a:avLst/>
          </a:prstGeom>
          <a:noFill/>
          <a:ln/>
        </p:spPr>
        <p:txBody>
          <a:bodyPr wrap="square" lIns="0" tIns="0" rIns="0" bIns="0" rtlCol="0" anchor="t">
            <a:normAutofit/>
          </a:bodyPr>
          <a:lstStyle/>
          <a:p>
            <a:pPr marL="0" indent="0" algn="l">
              <a:lnSpc>
                <a:spcPts val="1680"/>
              </a:lnSpc>
              <a:buNone/>
            </a:pPr>
            <a:r>
              <a:rPr lang="en-US" sz="1200" dirty="0">
                <a:solidFill>
                  <a:srgbClr val="5A6B80"/>
                </a:solidFill>
                <a:latin typeface="IBM Plex Sans" pitchFamily="34" charset="0"/>
                <a:ea typeface="IBM Plex Sans" pitchFamily="34" charset="-122"/>
                <a:cs typeface="IBM Plex Sans" pitchFamily="34" charset="-120"/>
              </a:rPr>
              <a:t>RAS2FIM-2D · 4</a:t>
            </a:r>
            <a:endParaRPr lang="en-US" sz="1200" dirty="0"/>
          </a:p>
        </p:txBody>
      </p:sp>
      <p:pic>
        <p:nvPicPr>
          <p:cNvPr id="22" name="Image 1" descr="Waterway Engineering"/>
          <p:cNvPicPr>
            <a:picLocks noChangeAspect="1"/>
          </p:cNvPicPr>
          <p:nvPr/>
        </p:nvPicPr>
        <p:blipFill>
          <a:blip r:embed="rId4"/>
          <a:srcRect t="-6824" b="-6824"/>
          <a:stretch/>
        </p:blipFill>
        <p:spPr>
          <a:xfrm>
            <a:off x="10109200" y="6286500"/>
            <a:ext cx="1270000" cy="266700"/>
          </a:xfrm>
          <a:prstGeom prst="rect">
            <a:avLst/>
          </a:prstGeom>
        </p:spPr>
      </p:pic>
    </p:spTree>
  </p:cSld>
  <p:clrMapOvr>
    <a:masterClrMapping/>
  </p:clrMapOvr>
</p:sld>
</file>

<file path=ppt/theme/theme1.xml><?xml version="1.0" encoding="utf-8"?>
<a:theme xmlns:a="http://schemas.openxmlformats.org/drawingml/2006/main" name="Optional_Corporate_PPT_Template-Arial">
  <a:themeElements>
    <a:clrScheme name="EsriMarketing">
      <a:dk1>
        <a:sysClr val="windowText" lastClr="000000"/>
      </a:dk1>
      <a:lt1>
        <a:sysClr val="window" lastClr="FFFFFF"/>
      </a:lt1>
      <a:dk2>
        <a:srgbClr val="001446"/>
      </a:dk2>
      <a:lt2>
        <a:srgbClr val="FFFF96"/>
      </a:lt2>
      <a:accent1>
        <a:srgbClr val="A3CA4B"/>
      </a:accent1>
      <a:accent2>
        <a:srgbClr val="FAC15A"/>
      </a:accent2>
      <a:accent3>
        <a:srgbClr val="ED982D"/>
      </a:accent3>
      <a:accent4>
        <a:srgbClr val="5EB4E6"/>
      </a:accent4>
      <a:accent5>
        <a:srgbClr val="8DA3E8"/>
      </a:accent5>
      <a:accent6>
        <a:srgbClr val="B996D5"/>
      </a:accent6>
      <a:hlink>
        <a:srgbClr val="9BCDFF"/>
      </a:hlink>
      <a:folHlink>
        <a:srgbClr val="8C8C8C"/>
      </a:folHlink>
    </a:clrScheme>
    <a:fontScheme name="Esri-Arial">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none" lIns="91440" tIns="45720" rIns="91440" bIns="45720" numCol="1" rtlCol="0" anchor="ctr" anchorCtr="0" compatLnSpc="1">
        <a:prstTxWarp prst="textNoShape">
          <a:avLst/>
        </a:prstTxWarp>
      </a:bodyPr>
      <a:lstStyle>
        <a:defPPr algn="ctr" eaLnBrk="0" fontAlgn="base" hangingPunct="0">
          <a:spcBef>
            <a:spcPct val="0"/>
          </a:spcBef>
          <a:spcAft>
            <a:spcPct val="0"/>
          </a:spcAft>
          <a:defRPr sz="1400" b="1" dirty="0">
            <a:solidFill>
              <a:srgbClr val="000000"/>
            </a:solidFill>
            <a:latin typeface="Arial" charset="0"/>
            <a:ea typeface="ＭＳ Ｐゴシック" pitchFamily="16" charset="-128"/>
            <a:cs typeface="ＭＳ Ｐゴシック" pitchFamily="-97" charset="-128"/>
          </a:defRPr>
        </a:defPPr>
      </a:lstStyle>
      <a:style>
        <a:lnRef idx="1">
          <a:schemeClr val="accent1"/>
        </a:lnRef>
        <a:fillRef idx="3">
          <a:schemeClr val="accent1"/>
        </a:fillRef>
        <a:effectRef idx="2">
          <a:schemeClr val="accent1"/>
        </a:effectRef>
        <a:fontRef idx="minor">
          <a:schemeClr val="lt1"/>
        </a:fontRef>
      </a:style>
    </a:spDef>
    <a:lnDef>
      <a:spPr bwMode="auto">
        <a:noFill/>
        <a:ln w="19050" cap="flat" cmpd="sng" algn="ctr">
          <a:solidFill>
            <a:schemeClr val="tx2"/>
          </a:solidFill>
          <a:prstDash val="solid"/>
          <a:round/>
          <a:headEnd type="none" w="med" len="med"/>
          <a:tailEnd type="none" w="med" len="med"/>
        </a:ln>
        <a:effectLst/>
      </a:spPr>
      <a:bodyPr/>
      <a:lstStyle/>
    </a:lnDef>
    <a:txDef>
      <a:spPr>
        <a:noFill/>
        <a:effectLst/>
      </a:spPr>
      <a:bodyPr wrap="square" lIns="0" tIns="0" rIns="0" bIns="0" rtlCol="0">
        <a:noAutofit/>
      </a:bodyPr>
      <a:lstStyle>
        <a:defPPr algn="l" eaLnBrk="0" hangingPunct="0">
          <a:lnSpc>
            <a:spcPts val="1800"/>
          </a:lnSpc>
          <a:defRPr sz="1400" b="1" dirty="0" smtClean="0">
            <a:ea typeface="+mn-ea"/>
            <a:cs typeface="+mn-cs"/>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22951</TotalTime>
  <Words>19028</Words>
  <Application>Microsoft Office PowerPoint</Application>
  <PresentationFormat>Widescreen</PresentationFormat>
  <Paragraphs>470</Paragraphs>
  <Slides>44</Slides>
  <Notes>9</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44</vt:i4>
      </vt:variant>
    </vt:vector>
  </HeadingPairs>
  <TitlesOfParts>
    <vt:vector size="58" baseType="lpstr">
      <vt:lpstr>ＭＳ Ｐゴシック</vt:lpstr>
      <vt:lpstr>Aptos</vt:lpstr>
      <vt:lpstr>Aptos Display</vt:lpstr>
      <vt:lpstr>Arial</vt:lpstr>
      <vt:lpstr>Avenir LT Std 55 Roman</vt:lpstr>
      <vt:lpstr>Avenir LT Std 65 Medium</vt:lpstr>
      <vt:lpstr>Calibri</vt:lpstr>
      <vt:lpstr>IBM Plex Sans</vt:lpstr>
      <vt:lpstr>Lucida Grande</vt:lpstr>
      <vt:lpstr>Source Serif 4</vt:lpstr>
      <vt:lpstr>Symbol</vt:lpstr>
      <vt:lpstr>Times New Roman</vt:lpstr>
      <vt:lpstr>Wingdings</vt:lpstr>
      <vt:lpstr>Optional_Corporate_PPT_Template-Arial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Direct Contributions to RAS2FIM-2D Linux + Wine Containerization and LLM Agent Adoption</vt:lpstr>
      <vt:lpstr>PowerPoint Presentation</vt:lpstr>
      <vt:lpstr>PowerPoint Presentation</vt:lpstr>
      <vt:lpstr>PowerPoint Presentation</vt:lpstr>
      <vt:lpstr>CLB Engineering Needs Your Support</vt:lpstr>
      <vt:lpstr>A 2D model for every reach, no hand steps</vt:lpstr>
      <vt:lpstr>Mesh generation</vt:lpstr>
      <vt:lpstr>Bridges, culverts and roads</vt:lpstr>
      <vt:lpstr>Results and why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 are improving flood forecasting with:</dc:title>
  <dc:creator>Maidment, David R</dc:creator>
  <cp:lastModifiedBy>Maidment, David R</cp:lastModifiedBy>
  <cp:revision>442</cp:revision>
  <cp:lastPrinted>2022-10-14T15:03:12Z</cp:lastPrinted>
  <dcterms:created xsi:type="dcterms:W3CDTF">2022-09-20T22:59:33Z</dcterms:created>
  <dcterms:modified xsi:type="dcterms:W3CDTF">2026-11-06T21:04:40Z</dcterms:modified>
</cp:coreProperties>
</file>