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748" r:id="rId4"/>
    <p:sldMasterId id="2147483757" r:id="rId5"/>
    <p:sldMasterId id="2147483789" r:id="rId6"/>
    <p:sldMasterId id="2147483979" r:id="rId7"/>
  </p:sldMasterIdLst>
  <p:notesMasterIdLst>
    <p:notesMasterId r:id="rId27"/>
  </p:notesMasterIdLst>
  <p:sldIdLst>
    <p:sldId id="6414" r:id="rId8"/>
    <p:sldId id="6884" r:id="rId9"/>
    <p:sldId id="7012" r:id="rId10"/>
    <p:sldId id="7011" r:id="rId11"/>
    <p:sldId id="7073" r:id="rId12"/>
    <p:sldId id="7013" r:id="rId13"/>
    <p:sldId id="7015" r:id="rId14"/>
    <p:sldId id="7075" r:id="rId15"/>
    <p:sldId id="7086" r:id="rId16"/>
    <p:sldId id="7035" r:id="rId17"/>
    <p:sldId id="6888" r:id="rId18"/>
    <p:sldId id="7084" r:id="rId19"/>
    <p:sldId id="7023" r:id="rId20"/>
    <p:sldId id="266" r:id="rId21"/>
    <p:sldId id="260" r:id="rId22"/>
    <p:sldId id="7016" r:id="rId23"/>
    <p:sldId id="7074" r:id="rId24"/>
    <p:sldId id="7087" r:id="rId25"/>
    <p:sldId id="70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6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86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A5320-3C14-4376-967B-2D341F09D78A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FA659-1160-4917-88E1-A195C79AD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3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C57F8-489F-4D50-87AA-9BFB6205B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ED13FB-49B0-4488-9672-3894BBC05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B2737-28EA-40F2-B6A9-5CA9CEC9C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B0955-2987-485C-9E83-C060F8D49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F1D88-6F65-43FF-8939-A259DD6F0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5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09876-C262-462D-BA2E-FDD10D22B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8601E-D005-4B95-BDAC-DA19006E9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772B8-B63E-4DAB-A790-DE55C0FCE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2D5E8-7230-467C-BD7D-BC082D8A9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6E9E8-B504-4B48-88AE-5C43B31D9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0AF021-8B59-4B7E-B2AB-21F5449A69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D878C-3AC4-446A-B9BF-9C02EA808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98F39-CEB5-43B9-9DD4-A61549F9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E8B51-82D5-4EEA-868E-3A88265B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EDC5C-C343-494F-BAE7-DB0A9D39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2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/>
          </p:cNvSpPr>
          <p:nvPr/>
        </p:nvSpPr>
        <p:spPr bwMode="hidden">
          <a:xfrm>
            <a:off x="0" y="0"/>
            <a:ext cx="12192000" cy="5257800"/>
          </a:xfrm>
          <a:prstGeom prst="rect">
            <a:avLst/>
          </a:prstGeom>
          <a:gradFill rotWithShape="0">
            <a:gsLst>
              <a:gs pos="0">
                <a:srgbClr val="004575"/>
              </a:gs>
              <a:gs pos="100000">
                <a:srgbClr val="007AC2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1828800"/>
            <a:ext cx="8534400" cy="1271016"/>
          </a:xfrm>
        </p:spPr>
        <p:txBody>
          <a:bodyPr rIns="0" anchor="b">
            <a:noAutofit/>
          </a:bodyPr>
          <a:lstStyle>
            <a:lvl1pPr algn="l">
              <a:defRPr sz="4050" b="1" i="0">
                <a:solidFill>
                  <a:srgbClr val="FFFFFF"/>
                </a:solidFill>
                <a:latin typeface="+mj-lt"/>
                <a:cs typeface="Avenir LT Std 55 Roman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246120"/>
            <a:ext cx="8534400" cy="75895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225"/>
              </a:spcAft>
              <a:buNone/>
              <a:defRPr sz="1800" b="0" i="0">
                <a:solidFill>
                  <a:schemeClr val="bg1"/>
                </a:solidFill>
                <a:latin typeface="+mn-lt"/>
                <a:cs typeface="Avenir LT Std 65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of Presenter(s)</a:t>
            </a:r>
          </a:p>
        </p:txBody>
      </p:sp>
    </p:spTree>
    <p:extLst>
      <p:ext uri="{BB962C8B-B14F-4D97-AF65-F5344CB8AC3E}">
        <p14:creationId xmlns:p14="http://schemas.microsoft.com/office/powerpoint/2010/main" val="334593595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/>
          </p:cNvSpPr>
          <p:nvPr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57203"/>
            <a:ext cx="9753600" cy="484631"/>
          </a:xfrm>
        </p:spPr>
        <p:txBody>
          <a:bodyPr anchor="t"/>
          <a:lstStyle>
            <a:lvl1pPr>
              <a:defRPr lang="en-US" sz="2250" b="1" i="0" kern="1200" dirty="0">
                <a:solidFill>
                  <a:srgbClr val="007AC2"/>
                </a:solidFill>
                <a:latin typeface="+mj-lt"/>
                <a:ea typeface="+mj-ea"/>
                <a:cs typeface="Avenir LT Std 55 Roman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602421"/>
            <a:ext cx="7315200" cy="2286000"/>
          </a:xfrm>
        </p:spPr>
        <p:txBody>
          <a:bodyPr/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Tx/>
              <a:buNone/>
              <a:tabLst/>
              <a:defRPr lang="en-US" sz="1950" b="0" i="0" kern="1200">
                <a:solidFill>
                  <a:schemeClr val="tx1"/>
                </a:solidFill>
                <a:latin typeface="+mn-lt"/>
                <a:ea typeface="+mn-ea"/>
                <a:cs typeface="Avenir LT Std 65 Medium" pitchFamily="34" charset="0"/>
              </a:defRPr>
            </a:lvl1pPr>
            <a:lvl2pPr marL="129779" indent="-129779">
              <a:defRPr/>
            </a:lvl2pPr>
            <a:lvl3pPr>
              <a:buFontTx/>
              <a:buNone/>
              <a:defRPr lang="en-US" sz="180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3pPr>
            <a:lvl4pPr>
              <a:defRPr/>
            </a:lvl4pPr>
            <a:lvl5pPr>
              <a:lnSpc>
                <a:spcPts val="1350"/>
              </a:lnSpc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65 Medium"/>
                <a:ea typeface="+mn-ea"/>
                <a:cs typeface="Avenir LT Std 65 Medium"/>
              </a:rPr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4127196700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ulle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 userDrawn="1"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Rectangle 1"/>
          <p:cNvSpPr>
            <a:spLocks/>
          </p:cNvSpPr>
          <p:nvPr userDrawn="1"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50" b="1" i="0" kern="1200">
                <a:solidFill>
                  <a:srgbClr val="007AC2"/>
                </a:solidFill>
                <a:latin typeface="+mj-lt"/>
                <a:ea typeface="+mj-ea"/>
                <a:cs typeface="Avenir LT Std 55 Roman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301752" indent="-130302">
              <a:lnSpc>
                <a:spcPts val="2025"/>
              </a:lnSpc>
              <a:spcAft>
                <a:spcPts val="900"/>
              </a:spcAft>
              <a:defRPr sz="1800">
                <a:latin typeface="+mn-lt"/>
              </a:defRPr>
            </a:lvl2pPr>
            <a:lvl3pPr marL="427435" indent="-82154">
              <a:lnSpc>
                <a:spcPct val="100000"/>
              </a:lnSpc>
              <a:spcAft>
                <a:spcPts val="450"/>
              </a:spcAft>
              <a:defRPr sz="1800">
                <a:latin typeface="+mn-lt"/>
              </a:defRPr>
            </a:lvl3pPr>
            <a:lvl4pPr marL="600075" indent="-130969">
              <a:lnSpc>
                <a:spcPct val="100000"/>
              </a:lnSpc>
              <a:spcAft>
                <a:spcPts val="450"/>
              </a:spcAft>
              <a:defRPr sz="1800">
                <a:latin typeface="+mn-lt"/>
              </a:defRPr>
            </a:lvl4pPr>
            <a:lvl5pPr>
              <a:lnSpc>
                <a:spcPct val="100000"/>
              </a:lnSpc>
              <a:spcAft>
                <a:spcPts val="450"/>
              </a:spcAft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523457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titl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8" name="Rectangle 1"/>
          <p:cNvSpPr>
            <a:spLocks/>
          </p:cNvSpPr>
          <p:nvPr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600200"/>
            <a:ext cx="9753600" cy="2057400"/>
          </a:xfrm>
        </p:spPr>
        <p:txBody>
          <a:bodyPr anchor="t"/>
          <a:lstStyle>
            <a:lvl1pPr>
              <a:defRPr lang="en-US" sz="5400" b="1" i="0" kern="1200" baseline="0" dirty="0">
                <a:solidFill>
                  <a:srgbClr val="007AC2"/>
                </a:solidFill>
                <a:latin typeface="+mj-lt"/>
                <a:ea typeface="+mj-ea"/>
                <a:cs typeface="Avenir LT Std 55 Roman" pitchFamily="34" charset="0"/>
              </a:defRPr>
            </a:lvl1pPr>
          </a:lstStyle>
          <a:p>
            <a:r>
              <a:rPr lang="en-US" dirty="0"/>
              <a:t>BIG but short</a:t>
            </a:r>
            <a:br>
              <a:rPr lang="en-US" dirty="0"/>
            </a:br>
            <a:r>
              <a:rPr lang="en-US" dirty="0"/>
              <a:t>message here</a:t>
            </a:r>
          </a:p>
        </p:txBody>
      </p:sp>
    </p:spTree>
    <p:extLst>
      <p:ext uri="{BB962C8B-B14F-4D97-AF65-F5344CB8AC3E}">
        <p14:creationId xmlns:p14="http://schemas.microsoft.com/office/powerpoint/2010/main" val="1902177019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8" name="Rectangle 1"/>
          <p:cNvSpPr>
            <a:spLocks/>
          </p:cNvSpPr>
          <p:nvPr userDrawn="1"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600200"/>
            <a:ext cx="7315200" cy="2057400"/>
          </a:xfrm>
        </p:spPr>
        <p:txBody>
          <a:bodyPr anchor="t"/>
          <a:lstStyle>
            <a:lvl1pPr marL="127397" indent="-127397">
              <a:lnSpc>
                <a:spcPts val="2775"/>
              </a:lnSpc>
              <a:spcAft>
                <a:spcPts val="225"/>
              </a:spcAft>
              <a:defRPr sz="2250" b="0" i="0" baseline="0">
                <a:solidFill>
                  <a:srgbClr val="000000"/>
                </a:solidFill>
                <a:latin typeface="+mn-lt"/>
                <a:cs typeface="Avenir LT Std 65 Medium"/>
              </a:defRPr>
            </a:lvl1pPr>
          </a:lstStyle>
          <a:p>
            <a:r>
              <a:rPr lang="en-US" dirty="0"/>
              <a:t>“Click to edit quote”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98760" y="4114800"/>
            <a:ext cx="4267200" cy="728662"/>
          </a:xfrm>
        </p:spPr>
        <p:txBody>
          <a:bodyPr anchor="t"/>
          <a:lstStyle>
            <a:lvl1pPr marL="0" indent="0" algn="r">
              <a:spcBef>
                <a:spcPts val="0"/>
              </a:spcBef>
              <a:spcAft>
                <a:spcPts val="225"/>
              </a:spcAft>
              <a:buFontTx/>
              <a:buNone/>
              <a:defRPr lang="en-US" sz="1950" b="0" i="0" kern="1200" baseline="0" dirty="0">
                <a:solidFill>
                  <a:srgbClr val="007AC2"/>
                </a:solidFill>
                <a:latin typeface="+mn-lt"/>
                <a:ea typeface="+mn-ea"/>
                <a:cs typeface="Avenir LT Std 65 Medium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013659535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2" y="457200"/>
            <a:ext cx="9750655" cy="484632"/>
          </a:xfrm>
        </p:spPr>
        <p:txBody>
          <a:bodyPr/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1068632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wa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2" y="457200"/>
            <a:ext cx="9750655" cy="484632"/>
          </a:xfrm>
        </p:spPr>
        <p:txBody>
          <a:bodyPr/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4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205"/>
          <a:stretch/>
        </p:blipFill>
        <p:spPr>
          <a:xfrm>
            <a:off x="0" y="2947252"/>
            <a:ext cx="12192000" cy="3910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7479553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DCE4E8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58227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25720-78FF-403A-ADA3-5447E0DD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6DE58-DF30-41E8-AEB3-9E1D72D39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4CD3B-DA7B-4F8A-B013-3BC8F04C9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B1803-BCF0-4783-9E85-198A4BE0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65C59-A4F5-4B85-BCC8-3F32D73FF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43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662506"/>
              </a:gs>
              <a:gs pos="100000">
                <a:srgbClr val="C35327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342900"/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462594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085" y="687388"/>
            <a:ext cx="9751483" cy="365760"/>
          </a:xfrm>
        </p:spPr>
        <p:txBody>
          <a:bodyPr lIns="0" tIns="0" rIns="0" bIns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17085" y="1078992"/>
            <a:ext cx="9751483" cy="342900"/>
          </a:xfrm>
        </p:spPr>
        <p:txBody>
          <a:bodyPr lIns="0" tIns="0" rIns="0" bIns="0"/>
          <a:lstStyle>
            <a:lvl1pPr marL="0" indent="0">
              <a:buFontTx/>
              <a:buNone/>
              <a:defRPr lang="en-US" sz="1200" b="1" i="1">
                <a:solidFill>
                  <a:schemeClr val="accent2"/>
                </a:solidFill>
                <a:effectLst>
                  <a:outerShdw blurRad="50800" dist="38100" dir="2700000" algn="tl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ＭＳ Ｐゴシック" pitchFamily="-110" charset="-128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967" y="5716588"/>
            <a:ext cx="9753600" cy="457200"/>
          </a:xfrm>
        </p:spPr>
        <p:txBody>
          <a:bodyPr anchor="b"/>
          <a:lstStyle>
            <a:lvl1pPr algn="r">
              <a:buFontTx/>
              <a:buNone/>
              <a:defRPr sz="975" i="1">
                <a:solidFill>
                  <a:schemeClr val="accent2"/>
                </a:solidFill>
                <a:effectLst>
                  <a:outerShdw blurRad="50800" dist="38100" dir="2700000" algn="tl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Click to edit tagline</a:t>
            </a:r>
          </a:p>
        </p:txBody>
      </p:sp>
    </p:spTree>
    <p:extLst>
      <p:ext uri="{BB962C8B-B14F-4D97-AF65-F5344CB8AC3E}">
        <p14:creationId xmlns:p14="http://schemas.microsoft.com/office/powerpoint/2010/main" val="1185906709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27A5F68-4AF6-4D13-8A4C-F1F90296B2F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3795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/>
          </p:cNvSpPr>
          <p:nvPr/>
        </p:nvSpPr>
        <p:spPr bwMode="hidden">
          <a:xfrm>
            <a:off x="0" y="0"/>
            <a:ext cx="12192000" cy="5257800"/>
          </a:xfrm>
          <a:prstGeom prst="rect">
            <a:avLst/>
          </a:prstGeom>
          <a:gradFill rotWithShape="0">
            <a:gsLst>
              <a:gs pos="0">
                <a:srgbClr val="004575"/>
              </a:gs>
              <a:gs pos="100000">
                <a:srgbClr val="007AC2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1828800"/>
            <a:ext cx="8534400" cy="1271016"/>
          </a:xfrm>
        </p:spPr>
        <p:txBody>
          <a:bodyPr rIns="0" anchor="b">
            <a:noAutofit/>
          </a:bodyPr>
          <a:lstStyle>
            <a:lvl1pPr algn="l">
              <a:defRPr sz="5400" b="1" i="0">
                <a:solidFill>
                  <a:srgbClr val="FFFFFF"/>
                </a:solidFill>
                <a:latin typeface="+mj-lt"/>
                <a:cs typeface="Avenir LT Std 55 Roman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246120"/>
            <a:ext cx="8534400" cy="75895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None/>
              <a:defRPr sz="2400" b="0" i="0">
                <a:solidFill>
                  <a:schemeClr val="bg1"/>
                </a:solidFill>
                <a:latin typeface="+mn-lt"/>
                <a:cs typeface="Avenir LT Std 65 Medium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of Presenter(s)</a:t>
            </a:r>
          </a:p>
        </p:txBody>
      </p:sp>
    </p:spTree>
    <p:extLst>
      <p:ext uri="{BB962C8B-B14F-4D97-AF65-F5344CB8AC3E}">
        <p14:creationId xmlns:p14="http://schemas.microsoft.com/office/powerpoint/2010/main" val="3464953067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/>
          </p:cNvSpPr>
          <p:nvPr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57201"/>
            <a:ext cx="9753600" cy="484631"/>
          </a:xfrm>
        </p:spPr>
        <p:txBody>
          <a:bodyPr anchor="t"/>
          <a:lstStyle>
            <a:lvl1pPr>
              <a:defRPr lang="en-US" sz="3000" b="1" i="0" kern="1200" dirty="0">
                <a:solidFill>
                  <a:srgbClr val="007AC2"/>
                </a:solidFill>
                <a:latin typeface="+mj-lt"/>
                <a:ea typeface="+mj-ea"/>
                <a:cs typeface="Avenir LT Std 55 Roman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602421"/>
            <a:ext cx="7315200" cy="228600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Tx/>
              <a:buSzPct val="80000"/>
              <a:buFontTx/>
              <a:buNone/>
              <a:tabLst/>
              <a:defRPr lang="en-US" sz="2600" b="0" i="0" kern="1200">
                <a:solidFill>
                  <a:schemeClr val="tx1"/>
                </a:solidFill>
                <a:latin typeface="+mn-lt"/>
                <a:ea typeface="+mn-ea"/>
                <a:cs typeface="Avenir LT Std 65 Medium" pitchFamily="34" charset="0"/>
              </a:defRPr>
            </a:lvl1pPr>
            <a:lvl2pPr marL="173038" indent="-173038">
              <a:defRPr/>
            </a:lvl2pPr>
            <a:lvl3pPr>
              <a:buFontTx/>
              <a:buNone/>
              <a:defRPr lang="en-US" sz="240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3pPr>
            <a:lvl4pPr>
              <a:defRPr/>
            </a:lvl4pPr>
            <a:lvl5pPr>
              <a:lnSpc>
                <a:spcPts val="1800"/>
              </a:lnSpc>
              <a:defRPr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65 Medium"/>
                <a:ea typeface="+mn-ea"/>
                <a:cs typeface="Avenir LT Std 65 Medium"/>
              </a:rPr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2412036235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ulle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 userDrawn="1"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Rectangle 1"/>
          <p:cNvSpPr>
            <a:spLocks/>
          </p:cNvSpPr>
          <p:nvPr userDrawn="1"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000" b="1" i="0" kern="1200">
                <a:solidFill>
                  <a:srgbClr val="007AC2"/>
                </a:solidFill>
                <a:latin typeface="+mj-lt"/>
                <a:ea typeface="+mj-ea"/>
                <a:cs typeface="Avenir LT Std 55 Roman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02336" indent="-173736">
              <a:lnSpc>
                <a:spcPts val="2700"/>
              </a:lnSpc>
              <a:spcAft>
                <a:spcPts val="1200"/>
              </a:spcAft>
              <a:defRPr sz="2400">
                <a:latin typeface="+mn-lt"/>
              </a:defRPr>
            </a:lvl2pPr>
            <a:lvl3pPr marL="569913" indent="-109538">
              <a:lnSpc>
                <a:spcPct val="100000"/>
              </a:lnSpc>
              <a:spcAft>
                <a:spcPts val="600"/>
              </a:spcAft>
              <a:defRPr sz="2400">
                <a:latin typeface="+mn-lt"/>
              </a:defRPr>
            </a:lvl3pPr>
            <a:lvl4pPr marL="800100" indent="-174625">
              <a:lnSpc>
                <a:spcPct val="100000"/>
              </a:lnSpc>
              <a:spcAft>
                <a:spcPts val="600"/>
              </a:spcAft>
              <a:defRPr sz="2400">
                <a:latin typeface="+mn-lt"/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12774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titl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Rectangle 1"/>
          <p:cNvSpPr>
            <a:spLocks/>
          </p:cNvSpPr>
          <p:nvPr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600200"/>
            <a:ext cx="9753600" cy="2057400"/>
          </a:xfrm>
        </p:spPr>
        <p:txBody>
          <a:bodyPr anchor="t"/>
          <a:lstStyle>
            <a:lvl1pPr>
              <a:defRPr lang="en-US" sz="7200" b="1" i="0" kern="1200" baseline="0" dirty="0">
                <a:solidFill>
                  <a:srgbClr val="007AC2"/>
                </a:solidFill>
                <a:latin typeface="+mj-lt"/>
                <a:ea typeface="+mj-ea"/>
                <a:cs typeface="Avenir LT Std 55 Roman" pitchFamily="34" charset="0"/>
              </a:defRPr>
            </a:lvl1pPr>
          </a:lstStyle>
          <a:p>
            <a:r>
              <a:rPr lang="en-US" dirty="0"/>
              <a:t>BIG but short</a:t>
            </a:r>
            <a:br>
              <a:rPr lang="en-US" dirty="0"/>
            </a:br>
            <a:r>
              <a:rPr lang="en-US" dirty="0"/>
              <a:t>message here</a:t>
            </a:r>
          </a:p>
        </p:txBody>
      </p:sp>
    </p:spTree>
    <p:extLst>
      <p:ext uri="{BB962C8B-B14F-4D97-AF65-F5344CB8AC3E}">
        <p14:creationId xmlns:p14="http://schemas.microsoft.com/office/powerpoint/2010/main" val="288855888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003053"/>
              </a:gs>
              <a:gs pos="100000">
                <a:srgbClr val="0083D4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Rectangle 1"/>
          <p:cNvSpPr>
            <a:spLocks/>
          </p:cNvSpPr>
          <p:nvPr userDrawn="1"/>
        </p:nvSpPr>
        <p:spPr bwMode="auto">
          <a:xfrm>
            <a:off x="0" y="0"/>
            <a:ext cx="12192000" cy="52578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600200"/>
            <a:ext cx="7315200" cy="2057400"/>
          </a:xfrm>
        </p:spPr>
        <p:txBody>
          <a:bodyPr anchor="t"/>
          <a:lstStyle>
            <a:lvl1pPr marL="169863" indent="-169863">
              <a:lnSpc>
                <a:spcPts val="3700"/>
              </a:lnSpc>
              <a:spcAft>
                <a:spcPts val="300"/>
              </a:spcAft>
              <a:defRPr sz="3000" b="0" i="0" baseline="0">
                <a:solidFill>
                  <a:srgbClr val="000000"/>
                </a:solidFill>
                <a:latin typeface="+mn-lt"/>
                <a:cs typeface="Avenir LT Std 65 Medium"/>
              </a:defRPr>
            </a:lvl1pPr>
          </a:lstStyle>
          <a:p>
            <a:r>
              <a:rPr lang="en-US" dirty="0"/>
              <a:t>“Click to edit quote”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98760" y="4114800"/>
            <a:ext cx="4267200" cy="728662"/>
          </a:xfrm>
        </p:spPr>
        <p:txBody>
          <a:bodyPr anchor="t"/>
          <a:lstStyle>
            <a:lvl1pPr marL="0" indent="0" algn="r">
              <a:spcBef>
                <a:spcPts val="0"/>
              </a:spcBef>
              <a:spcAft>
                <a:spcPts val="300"/>
              </a:spcAft>
              <a:buFontTx/>
              <a:buNone/>
              <a:defRPr lang="en-US" sz="2600" b="0" i="0" kern="1200" baseline="0" dirty="0">
                <a:solidFill>
                  <a:srgbClr val="007AC2"/>
                </a:solidFill>
                <a:latin typeface="+mn-lt"/>
                <a:ea typeface="+mn-ea"/>
                <a:cs typeface="Avenir LT Std 65 Medium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11182011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B9E0F7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1" y="457200"/>
            <a:ext cx="9750655" cy="484632"/>
          </a:xfrm>
        </p:spPr>
        <p:txBody>
          <a:bodyPr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5352707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wa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1" y="457200"/>
            <a:ext cx="9750655" cy="484632"/>
          </a:xfrm>
        </p:spPr>
        <p:txBody>
          <a:bodyPr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4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205"/>
          <a:stretch/>
        </p:blipFill>
        <p:spPr>
          <a:xfrm>
            <a:off x="0" y="2947250"/>
            <a:ext cx="12192000" cy="3910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520337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23383-C385-4DDA-8516-7FF0DC3D3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154A3-09D7-4831-B7C5-71DB339F2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8DBD3-83CE-43FE-9C10-4D805A33B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2DE45-8E24-4834-9FE9-BB0886AE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13F27-0A8C-4393-9DA4-A72A9A87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369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DCE4E8">
              <a:alpha val="60000"/>
            </a:srgbClr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srgbClr val="A3CA4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19548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/>
        </p:nvSpPr>
        <p:spPr bwMode="ltGray">
          <a:xfrm>
            <a:off x="0" y="5257800"/>
            <a:ext cx="12192000" cy="1600200"/>
          </a:xfrm>
          <a:prstGeom prst="rect">
            <a:avLst/>
          </a:prstGeom>
          <a:gradFill rotWithShape="0">
            <a:gsLst>
              <a:gs pos="0">
                <a:srgbClr val="662506"/>
              </a:gs>
              <a:gs pos="100000">
                <a:srgbClr val="C35327"/>
              </a:gs>
            </a:gsLst>
            <a:lin ang="2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defTabSz="457200"/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962854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084" y="687388"/>
            <a:ext cx="9751483" cy="365760"/>
          </a:xfrm>
        </p:spPr>
        <p:txBody>
          <a:bodyPr lIns="0" tIns="0" rIns="0" bIns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17084" y="1078992"/>
            <a:ext cx="9751483" cy="342900"/>
          </a:xfrm>
        </p:spPr>
        <p:txBody>
          <a:bodyPr lIns="0" tIns="0" rIns="0" bIns="0"/>
          <a:lstStyle>
            <a:lvl1pPr marL="0" indent="0">
              <a:buFontTx/>
              <a:buNone/>
              <a:defRPr lang="en-US" sz="1600" b="1" i="1">
                <a:solidFill>
                  <a:schemeClr val="accent2"/>
                </a:solidFill>
                <a:effectLst>
                  <a:outerShdw blurRad="50800" dist="38100" dir="2700000" algn="tl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ＭＳ Ｐゴシック" pitchFamily="-110" charset="-128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967" y="5716588"/>
            <a:ext cx="9753600" cy="457200"/>
          </a:xfrm>
        </p:spPr>
        <p:txBody>
          <a:bodyPr anchor="b"/>
          <a:lstStyle>
            <a:lvl1pPr algn="r">
              <a:buFontTx/>
              <a:buNone/>
              <a:defRPr sz="1300" i="1">
                <a:solidFill>
                  <a:schemeClr val="accent2"/>
                </a:solidFill>
                <a:effectLst>
                  <a:outerShdw blurRad="50800" dist="38100" dir="2700000" algn="tl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Click to edit tagline</a:t>
            </a:r>
          </a:p>
        </p:txBody>
      </p:sp>
    </p:spTree>
    <p:extLst>
      <p:ext uri="{BB962C8B-B14F-4D97-AF65-F5344CB8AC3E}">
        <p14:creationId xmlns:p14="http://schemas.microsoft.com/office/powerpoint/2010/main" val="4250403729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B9026DB-8994-4DE0-9201-8E1F33B7029B}" type="datetimeFigureOut">
              <a:rPr lang="en-US">
                <a:solidFill>
                  <a:prstClr val="black"/>
                </a:solidFill>
              </a:rPr>
              <a:pPr/>
              <a:t>9/4/2026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7A5F68-4AF6-4D13-8A4C-F1F90296B2F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409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B9026DB-8994-4DE0-9201-8E1F33B7029B}" type="datetimeFigureOut">
              <a:rPr lang="en-US">
                <a:solidFill>
                  <a:prstClr val="black"/>
                </a:solidFill>
              </a:rPr>
              <a:pPr/>
              <a:t>9/4/2026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7A5F68-4AF6-4D13-8A4C-F1F90296B2F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28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B0137A9-D694-462A-8D4B-E6977FCA3F20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740BC7D-083F-42FD-8C15-B8E989523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795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 noChangeArrowheads="1"/>
          </p:cNvPicPr>
          <p:nvPr userDrawn="1"/>
        </p:nvPicPr>
        <p:blipFill rotWithShape="1">
          <a:blip r:embed="rId2" cstate="screen">
            <a:lum bright="20000" contrast="20000"/>
          </a:blip>
          <a:srcRect l="-61" t="26886" r="20827" b="9926"/>
          <a:stretch/>
        </p:blipFill>
        <p:spPr bwMode="auto">
          <a:xfrm>
            <a:off x="6471719" y="393505"/>
            <a:ext cx="5507768" cy="2855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</p:spPr>
      </p:pic>
      <p:sp>
        <p:nvSpPr>
          <p:cNvPr id="9" name="Text Placeholder 8"/>
          <p:cNvSpPr>
            <a:spLocks noGrp="1"/>
          </p:cNvSpPr>
          <p:nvPr userDrawn="1">
            <p:ph type="body" sz="quarter" idx="12"/>
          </p:nvPr>
        </p:nvSpPr>
        <p:spPr>
          <a:xfrm>
            <a:off x="615266" y="2748324"/>
            <a:ext cx="7714709" cy="15620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ea typeface="ＭＳ Ｐゴシック" pitchFamily="34" charset="-128"/>
              </a:rPr>
              <a:t> 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50260" y="-2704"/>
            <a:ext cx="11242114" cy="4032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UNCLASSIFIED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455410"/>
            <a:ext cx="12192000" cy="29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 algn="ctr">
              <a:buFontTx/>
            </a:pPr>
            <a:r>
              <a:rPr lang="en-US" dirty="0"/>
              <a:t>UNCLASSIFIED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665B91-8567-DD4A-BD2E-E719F20E35F0}"/>
              </a:ext>
            </a:extLst>
          </p:cNvPr>
          <p:cNvCxnSpPr/>
          <p:nvPr userDrawn="1"/>
        </p:nvCxnSpPr>
        <p:spPr>
          <a:xfrm flipH="1">
            <a:off x="1476587" y="6373877"/>
            <a:ext cx="1020741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9A2EE2D-7BB5-4F44-82C4-5CF4EE388EFF}"/>
              </a:ext>
            </a:extLst>
          </p:cNvPr>
          <p:cNvSpPr txBox="1"/>
          <p:nvPr userDrawn="1"/>
        </p:nvSpPr>
        <p:spPr>
          <a:xfrm>
            <a:off x="6224694" y="6442287"/>
            <a:ext cx="5567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000" i="1" dirty="0">
                <a:solidFill>
                  <a:prstClr val="black"/>
                </a:solidFill>
                <a:ea typeface="ＭＳ Ｐゴシック" pitchFamily="34" charset="-128"/>
              </a:rPr>
              <a:t>DISCOVER  |  DEVELOP  |  DELIVER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250BEA3-A8B0-0D4E-89DA-706909427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266" y="1667435"/>
            <a:ext cx="7707674" cy="1067766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Content Placeholder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3732" r="-192" b="5545"/>
          <a:stretch/>
        </p:blipFill>
        <p:spPr bwMode="auto">
          <a:xfrm>
            <a:off x="7315854" y="3046661"/>
            <a:ext cx="4512705" cy="2527524"/>
          </a:xfrm>
          <a:prstGeom prst="rect">
            <a:avLst/>
          </a:prstGeom>
          <a:noFill/>
          <a:ln w="57150">
            <a:solidFill>
              <a:srgbClr val="CBCBCB"/>
            </a:solidFill>
            <a:miter lim="800000"/>
            <a:headEnd/>
            <a:tailEnd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835CD1-F383-CC44-A44C-1353B1DC71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591"/>
            <a:ext cx="12166599" cy="685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83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42"/>
            <a:ext cx="11176000" cy="80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idx="1"/>
          </p:nvPr>
        </p:nvSpPr>
        <p:spPr bwMode="auto">
          <a:xfrm>
            <a:off x="406400" y="1225550"/>
            <a:ext cx="11176000" cy="471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257827-C34C-4251-B995-96C9C233CCC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482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38"/>
            <a:ext cx="1117600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idx="1"/>
          </p:nvPr>
        </p:nvSpPr>
        <p:spPr bwMode="auto">
          <a:xfrm>
            <a:off x="406403" y="5834379"/>
            <a:ext cx="8470900" cy="328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numCol="1"/>
          <a:lstStyle>
            <a:lvl1pPr marL="0" indent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rgbClr val="83847A"/>
                </a:solidFill>
              </a:defRPr>
            </a:lvl2pPr>
            <a:lvl3pPr>
              <a:defRPr sz="1500">
                <a:solidFill>
                  <a:srgbClr val="83847A"/>
                </a:solidFill>
              </a:defRPr>
            </a:lvl3pPr>
            <a:lvl4pPr>
              <a:defRPr sz="1500">
                <a:solidFill>
                  <a:srgbClr val="83847A"/>
                </a:solidFill>
              </a:defRPr>
            </a:lvl4pPr>
            <a:lvl5pPr>
              <a:defRPr sz="1500">
                <a:solidFill>
                  <a:srgbClr val="83847A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257827-C34C-4251-B995-96C9C233CCC8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06400" y="942975"/>
            <a:ext cx="11176000" cy="476122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517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4">
          <p15:clr>
            <a:srgbClr val="FBAE40"/>
          </p15:clr>
        </p15:guide>
        <p15:guide id="2" orient="horz" pos="51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42"/>
            <a:ext cx="11176000" cy="80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06400" y="1225550"/>
            <a:ext cx="5486400" cy="471805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6"/>
          </p:nvPr>
        </p:nvSpPr>
        <p:spPr>
          <a:xfrm>
            <a:off x="6096000" y="1225550"/>
            <a:ext cx="5486400" cy="471805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773CDB-7973-454B-9699-5CCFA043586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80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90AB0-2E42-44A7-A7D1-E56C507D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C77A0-2B09-4C69-BAEA-83EA06BE0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B5BDC7-898E-460E-BB3F-250D24140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1AABD-796A-467C-9480-5A4023BA3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34A48-5D24-41C3-AE35-208438A2B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30828-F45D-4DB1-B309-696187BBB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39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-Head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42"/>
            <a:ext cx="11176000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6096000" y="1230511"/>
            <a:ext cx="5486400" cy="663266"/>
          </a:xfrm>
        </p:spPr>
        <p:txBody>
          <a:bodyPr bIns="0" anchor="b"/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06400" y="1230516"/>
            <a:ext cx="5486400" cy="666241"/>
          </a:xfrm>
        </p:spPr>
        <p:txBody>
          <a:bodyPr bIns="0" anchor="b"/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06400" y="1981200"/>
            <a:ext cx="5486400" cy="3962400"/>
          </a:xfrm>
        </p:spPr>
        <p:txBody>
          <a:bodyPr tIns="0"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6"/>
          </p:nvPr>
        </p:nvSpPr>
        <p:spPr>
          <a:xfrm>
            <a:off x="6096000" y="1981200"/>
            <a:ext cx="5486400" cy="3962400"/>
          </a:xfrm>
        </p:spPr>
        <p:txBody>
          <a:bodyPr tIns="0"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773CDB-7973-454B-9699-5CCFA043586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1373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2 Odd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42"/>
            <a:ext cx="11176000" cy="80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06403" y="1225550"/>
            <a:ext cx="3594100" cy="471805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6"/>
          </p:nvPr>
        </p:nvSpPr>
        <p:spPr>
          <a:xfrm>
            <a:off x="4127503" y="1225550"/>
            <a:ext cx="7454900" cy="471805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773CDB-7973-454B-9699-5CCFA043586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700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Quad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42"/>
            <a:ext cx="11176000" cy="80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06400" y="1225550"/>
            <a:ext cx="5486400" cy="22860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6"/>
          </p:nvPr>
        </p:nvSpPr>
        <p:spPr>
          <a:xfrm>
            <a:off x="6096000" y="1225550"/>
            <a:ext cx="5486400" cy="22860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773CDB-7973-454B-9699-5CCFA043586B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8"/>
          </p:nvPr>
        </p:nvSpPr>
        <p:spPr>
          <a:xfrm>
            <a:off x="406400" y="3597275"/>
            <a:ext cx="5486400" cy="22860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9"/>
          </p:nvPr>
        </p:nvSpPr>
        <p:spPr>
          <a:xfrm>
            <a:off x="6096000" y="3597275"/>
            <a:ext cx="5486400" cy="22860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06400" y="3549650"/>
            <a:ext cx="11176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990527" y="1225554"/>
            <a:ext cx="0" cy="46577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4131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itle - Sub-Head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38"/>
            <a:ext cx="1117600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257827-C34C-4251-B995-96C9C233CCC8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6096000" y="942975"/>
            <a:ext cx="5486400" cy="663266"/>
          </a:xfrm>
        </p:spPr>
        <p:txBody>
          <a:bodyPr bIns="0" anchor="b"/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06400" y="942980"/>
            <a:ext cx="5486400" cy="666241"/>
          </a:xfrm>
        </p:spPr>
        <p:txBody>
          <a:bodyPr bIns="0" anchor="b"/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5"/>
          </p:nvPr>
        </p:nvSpPr>
        <p:spPr>
          <a:xfrm>
            <a:off x="406400" y="1693664"/>
            <a:ext cx="5486400" cy="4230886"/>
          </a:xfrm>
        </p:spPr>
        <p:txBody>
          <a:bodyPr tIns="0"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6"/>
          </p:nvPr>
        </p:nvSpPr>
        <p:spPr>
          <a:xfrm>
            <a:off x="6096000" y="1693664"/>
            <a:ext cx="5486400" cy="4230886"/>
          </a:xfrm>
        </p:spPr>
        <p:txBody>
          <a:bodyPr tIns="0"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557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4">
          <p15:clr>
            <a:srgbClr val="FBAE40"/>
          </p15:clr>
        </p15:guide>
        <p15:guide id="2" orient="horz" pos="51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0332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604" y="770592"/>
            <a:ext cx="12090400" cy="1143000"/>
          </a:xfrm>
          <a:prstGeom prst="rect">
            <a:avLst/>
          </a:prstGeo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5325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70471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152400"/>
            <a:ext cx="843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4236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5441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6982"/>
            <a:ext cx="11988800" cy="1143000"/>
          </a:xfrm>
          <a:prstGeom prst="rect">
            <a:avLst/>
          </a:prstGeo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997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00D1-73AD-4403-9817-107305ADF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D3F52-4772-4810-9306-0EDFF87E8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FA2B7-7D82-4809-8F32-38887E38D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91605F-645C-4658-B60D-972EFCBE0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DC7154-FBFA-4A81-9E0A-76C9358CF0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BFCB1C-5E03-4886-B9D5-3DD32BA7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BDF21B-DF3B-48E8-BE0D-0318B8301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69BCB-1DC1-46F1-8DAD-17815FFBB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619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6215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0884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6369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152400"/>
            <a:ext cx="843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07674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/>
          <p:cNvGrpSpPr>
            <a:grpSpLocks noChangeAspect="1"/>
          </p:cNvGrpSpPr>
          <p:nvPr userDrawn="1"/>
        </p:nvGrpSpPr>
        <p:grpSpPr bwMode="auto">
          <a:xfrm>
            <a:off x="0" y="0"/>
            <a:ext cx="12192000" cy="827088"/>
            <a:chOff x="35171549" y="0"/>
            <a:chExt cx="15992945" cy="1446981"/>
          </a:xfrm>
        </p:grpSpPr>
        <p:pic>
          <p:nvPicPr>
            <p:cNvPr id="6" name="Picture 3" descr="CZMIL Header"/>
            <p:cNvPicPr>
              <a:picLocks noChangeAspect="1" noChangeArrowheads="1"/>
            </p:cNvPicPr>
            <p:nvPr userDrawn="1"/>
          </p:nvPicPr>
          <p:blipFill>
            <a:blip r:embed="rId2" cstate="email">
              <a:clrChange>
                <a:clrFrom>
                  <a:srgbClr val="BCBAA3"/>
                </a:clrFrom>
                <a:clrTo>
                  <a:srgbClr val="BCBAA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171549" y="0"/>
              <a:ext cx="15992945" cy="1425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itle 15"/>
            <p:cNvSpPr txBox="1">
              <a:spLocks/>
            </p:cNvSpPr>
            <p:nvPr userDrawn="1"/>
          </p:nvSpPr>
          <p:spPr>
            <a:xfrm>
              <a:off x="39208657" y="0"/>
              <a:ext cx="11955837" cy="1446981"/>
            </a:xfrm>
            <a:prstGeom prst="rect">
              <a:avLst/>
            </a:prstGeom>
          </p:spPr>
          <p:txBody>
            <a:bodyPr anchor="b">
              <a:normAutofit/>
            </a:bodyPr>
            <a:lstStyle/>
            <a:p>
              <a:pPr algn="ctr" defTabSz="3657600">
                <a:spcBef>
                  <a:spcPct val="0"/>
                </a:spcBef>
                <a:defRPr/>
              </a:pPr>
              <a:r>
                <a:rPr lang="en-US" sz="2800" dirty="0">
                  <a:solidFill>
                    <a:srgbClr val="000000"/>
                  </a:solidFill>
                  <a:latin typeface="Helvetica Narrow" pitchFamily="34" charset="0"/>
                </a:rPr>
                <a:t>Coastal Zone Mapping and Imaging Lidar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838200"/>
            <a:ext cx="12090400" cy="45720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EF4653-631D-4855-ACAD-97BB826CA08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943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2200" y="152401"/>
            <a:ext cx="2870200" cy="597376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" y="152401"/>
            <a:ext cx="8407400" cy="5973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3438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60012E-BE32-4433-B1C8-65803A547C9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0776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79" y="137706"/>
            <a:ext cx="9791355" cy="8463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36443" y="1652461"/>
            <a:ext cx="5764220" cy="4406562"/>
          </a:xfrm>
          <a:prstGeom prst="rect">
            <a:avLst/>
          </a:prstGeom>
        </p:spPr>
        <p:txBody>
          <a:bodyPr lIns="82479" tIns="41239" rIns="82479" bIns="4123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3714" y="1652461"/>
            <a:ext cx="5766125" cy="4406562"/>
          </a:xfrm>
          <a:prstGeom prst="rect">
            <a:avLst/>
          </a:prstGeom>
        </p:spPr>
        <p:txBody>
          <a:bodyPr lIns="82479" tIns="41239" rIns="82479" bIns="4123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5934" y="6248369"/>
            <a:ext cx="2539841" cy="457583"/>
          </a:xfrm>
          <a:prstGeom prst="rect">
            <a:avLst/>
          </a:prstGeom>
        </p:spPr>
        <p:txBody>
          <a:bodyPr lIns="82479" tIns="41239" rIns="82479" bIns="41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10187" y="6248369"/>
            <a:ext cx="3859339" cy="457583"/>
          </a:xfrm>
          <a:prstGeom prst="rect">
            <a:avLst/>
          </a:prstGeom>
        </p:spPr>
        <p:txBody>
          <a:bodyPr lIns="82479" tIns="41239" rIns="82479" bIns="41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27158" y="6221114"/>
            <a:ext cx="2539841" cy="457582"/>
          </a:xfrm>
          <a:prstGeom prst="rect">
            <a:avLst/>
          </a:prstGeom>
        </p:spPr>
        <p:txBody>
          <a:bodyPr lIns="82479" tIns="41239" rIns="82479" bIns="41239"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44514A-F548-4206-B12C-DE5697085DE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593381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0926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0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2BEDE-D8EF-48FC-8513-D14B81044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233512-FD1B-48B9-A472-F75A77D8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7D29B-1B52-442F-9015-EF0E9F177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0956FE-1297-4318-8774-8A433603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543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3970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3422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030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8893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597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Franklin Gothic Medium" panose="020B06030201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1850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Franklin Gothic Medium" panose="020B06030201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285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1338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2BB72E-53AC-40BC-833D-33651C9AB553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28AC18-B712-4933-ACAD-BE46083C66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8392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5100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A5315A-4EC2-46EB-8523-0EBF87173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A5E35-A308-4EE0-9452-2755EB62E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F6BA7-5118-4EC8-B1E2-5AD371B1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140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36637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0"/>
            <a:ext cx="10972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69165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47384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7471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60918" y="85534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66733" y="1227845"/>
            <a:ext cx="6815667" cy="540155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918" y="2135506"/>
            <a:ext cx="4011084" cy="4189095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85714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9717" y="5105400"/>
            <a:ext cx="7315200" cy="56769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400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73090"/>
            <a:ext cx="7315200" cy="80391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18578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295AF7-82D8-6A7B-364C-E3711FB3EF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14D4FB4E-08E8-47B7-9346-4F9A69959E4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3AD6B2-76E8-2410-16EA-CA9990E3E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70E52-2D3E-EFAF-EE05-50613A87E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29C6382D-E95A-43BA-8566-6F11C838F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8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A84CB-D776-45A9-8198-286A9892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5E8D8-54B4-4886-8441-A68688DB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C260DD-956E-47FA-978B-59900C908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AA70F-86A1-4515-861F-647F0DB25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BB1EA-3C64-410C-8EE0-A1082C855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03A79-B296-4122-9A09-DCAA18A1B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5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7856-2BFC-4806-B866-40F2B9C37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A90D47-A869-434F-A99A-101FA198BF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960F9-6E11-4CD5-B79B-1C5988600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194102-C0ED-4A01-A6C8-B2262BAC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33293-AA7C-4074-A0D6-C9455FAA5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F541B-81E7-47E9-8BC8-A6F36E529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3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hyperlink" Target="http://upload.wikimedia.org/wikipedia/commons/0/08/USGS_logo.png" TargetMode="External"/><Relationship Id="rId3" Type="http://schemas.openxmlformats.org/officeDocument/2006/relationships/slideLayout" Target="../slideLayouts/slideLayout46.xml"/><Relationship Id="rId21" Type="http://schemas.openxmlformats.org/officeDocument/2006/relationships/image" Target="../media/image10.jpeg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6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image" Target="../media/image13.jpeg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5.xml"/><Relationship Id="rId23" Type="http://schemas.openxmlformats.org/officeDocument/2006/relationships/image" Target="../media/image12.png"/><Relationship Id="rId10" Type="http://schemas.openxmlformats.org/officeDocument/2006/relationships/slideLayout" Target="../slideLayouts/slideLayout53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9" Type="http://schemas.openxmlformats.org/officeDocument/2006/relationships/image" Target="../media/image1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54A08B-3B37-4F75-AB06-093640437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F7941-7C03-4264-8A6B-A1917B439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137AE-196C-44BD-876F-4B33BA4E88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A5A8D-FA84-441D-A03C-224F9842353C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3F518-E205-4D4A-A8E5-D5DA38D38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2BB16-BEE2-4F41-BADA-00B8A686B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A86C-CD1A-4E0E-B872-BBC38DA3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3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57203"/>
            <a:ext cx="9753600" cy="4846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02421"/>
            <a:ext cx="7315200" cy="274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65 Medium"/>
                <a:ea typeface="+mn-ea"/>
                <a:cs typeface="Avenir LT Std 65 Medium"/>
              </a:rPr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0985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hf hdr="0" ftr="0" dt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2100" b="1" i="0" kern="1200">
          <a:solidFill>
            <a:schemeClr val="tx1"/>
          </a:solidFill>
          <a:latin typeface="+mj-lt"/>
          <a:ea typeface="+mj-ea"/>
          <a:cs typeface="Avenir LT Std 55 Roman" pitchFamily="34" charset="0"/>
        </a:defRPr>
      </a:lvl1pPr>
    </p:titleStyle>
    <p:bodyStyle>
      <a:lvl1pPr marL="130302" marR="0" indent="-130302" algn="l" defTabSz="342900" rtl="0" eaLnBrk="1" fontAlgn="auto" latinLnBrk="0" hangingPunct="1">
        <a:lnSpc>
          <a:spcPct val="100000"/>
        </a:lnSpc>
        <a:spcBef>
          <a:spcPts val="225"/>
        </a:spcBef>
        <a:spcAft>
          <a:spcPts val="900"/>
        </a:spcAft>
        <a:buClrTx/>
        <a:buSzPct val="80000"/>
        <a:buFont typeface="Arial"/>
        <a:buChar char="•"/>
        <a:tabLst/>
        <a:defRPr lang="en-US" sz="1950" b="0" i="0" kern="1200">
          <a:solidFill>
            <a:schemeClr val="tx1"/>
          </a:solidFill>
          <a:latin typeface="+mn-lt"/>
          <a:ea typeface="+mn-ea"/>
          <a:cs typeface="Avenir LT Std 55 Roman"/>
        </a:defRPr>
      </a:lvl1pPr>
      <a:lvl2pPr marL="129779" indent="-129779" algn="l" defTabSz="342900" rtl="0" eaLnBrk="1" latinLnBrk="0" hangingPunct="1">
        <a:lnSpc>
          <a:spcPts val="1650"/>
        </a:lnSpc>
        <a:spcBef>
          <a:spcPts val="0"/>
        </a:spcBef>
        <a:spcAft>
          <a:spcPts val="45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1650" b="0" i="0" kern="1200">
          <a:solidFill>
            <a:schemeClr val="tx1"/>
          </a:solidFill>
          <a:latin typeface="Avenir LT Std 55 Roman"/>
          <a:ea typeface="+mn-ea"/>
          <a:cs typeface="Avenir LT Std 55 Roman"/>
        </a:defRPr>
      </a:lvl2pPr>
      <a:lvl3pPr marL="301229" indent="-129779" algn="l" defTabSz="342900" rtl="0" eaLnBrk="1" latinLnBrk="0" hangingPunct="1">
        <a:lnSpc>
          <a:spcPts val="2025"/>
        </a:lnSpc>
        <a:spcBef>
          <a:spcPts val="0"/>
        </a:spcBef>
        <a:spcAft>
          <a:spcPts val="90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1800" b="0" i="0" kern="1200">
          <a:solidFill>
            <a:schemeClr val="tx1"/>
          </a:solidFill>
          <a:latin typeface="+mn-lt"/>
          <a:ea typeface="+mn-ea"/>
          <a:cs typeface="Avenir LT Std 65 Medium"/>
        </a:defRPr>
      </a:lvl3pPr>
      <a:lvl4pPr marL="557213" indent="-129779" algn="l" defTabSz="342900" rtl="0" eaLnBrk="1" latinLnBrk="0" hangingPunct="1">
        <a:lnSpc>
          <a:spcPts val="1350"/>
        </a:lnSpc>
        <a:spcBef>
          <a:spcPts val="0"/>
        </a:spcBef>
        <a:spcAft>
          <a:spcPts val="45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1350" b="0" i="0" kern="1200">
          <a:solidFill>
            <a:schemeClr val="tx1"/>
          </a:solidFill>
          <a:latin typeface="Avenir LT Std 55 Roman"/>
          <a:ea typeface="+mn-ea"/>
          <a:cs typeface="Avenir LT Std 55 Roman"/>
        </a:defRPr>
      </a:lvl4pPr>
      <a:lvl5pPr marL="812006" indent="-132160" algn="l" defTabSz="342900" rtl="0" eaLnBrk="1" latinLnBrk="0" hangingPunct="1">
        <a:lnSpc>
          <a:spcPts val="1425"/>
        </a:lnSpc>
        <a:spcBef>
          <a:spcPts val="0"/>
        </a:spcBef>
        <a:spcAft>
          <a:spcPts val="45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1200" b="0" i="0" kern="1200">
          <a:solidFill>
            <a:schemeClr val="tx1"/>
          </a:solidFill>
          <a:latin typeface="Avenir LT Std 55 Roman"/>
          <a:ea typeface="+mn-ea"/>
          <a:cs typeface="Avenir LT Std 55 Roman"/>
        </a:defRPr>
      </a:lvl5pPr>
      <a:lvl6pPr marL="1329929" indent="-133350" algn="l" defTabSz="301229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tabLst>
          <a:tab pos="1113235" algn="l"/>
        </a:tabLst>
        <a:defRPr sz="1050" b="1" kern="1200">
          <a:solidFill>
            <a:schemeClr val="tx1"/>
          </a:solidFill>
          <a:latin typeface="Arial"/>
          <a:ea typeface="+mn-ea"/>
          <a:cs typeface="Arial"/>
        </a:defRPr>
      </a:lvl6pPr>
      <a:lvl7pPr marL="1546622" indent="-132160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7pPr>
      <a:lvl8pPr marL="1714500" indent="-129779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8pPr>
      <a:lvl9pPr marL="1839516" indent="-122635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57201"/>
            <a:ext cx="9753600" cy="4846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02421"/>
            <a:ext cx="7315200" cy="274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173736" marR="0" lvl="0" indent="-173736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Tx/>
              <a:buSzPct val="80000"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65 Medium"/>
                <a:ea typeface="+mn-ea"/>
                <a:cs typeface="Avenir LT Std 65 Medium"/>
              </a:rPr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53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ransition spd="med">
    <p:fade/>
  </p:transition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+mj-lt"/>
          <a:ea typeface="+mj-ea"/>
          <a:cs typeface="Avenir LT Std 55 Roman" pitchFamily="34" charset="0"/>
        </a:defRPr>
      </a:lvl1pPr>
    </p:titleStyle>
    <p:bodyStyle>
      <a:lvl1pPr marL="173736" marR="0" indent="-173736" algn="l" defTabSz="457200" rtl="0" eaLnBrk="1" fontAlgn="auto" latinLnBrk="0" hangingPunct="1">
        <a:lnSpc>
          <a:spcPct val="100000"/>
        </a:lnSpc>
        <a:spcBef>
          <a:spcPts val="300"/>
        </a:spcBef>
        <a:spcAft>
          <a:spcPts val="1200"/>
        </a:spcAft>
        <a:buClrTx/>
        <a:buSzPct val="80000"/>
        <a:buFont typeface="Arial"/>
        <a:buChar char="•"/>
        <a:tabLst/>
        <a:defRPr lang="en-US" sz="2600" b="0" i="0" kern="1200">
          <a:solidFill>
            <a:schemeClr val="tx1"/>
          </a:solidFill>
          <a:latin typeface="+mn-lt"/>
          <a:ea typeface="+mn-ea"/>
          <a:cs typeface="Avenir LT Std 55 Roman"/>
        </a:defRPr>
      </a:lvl1pPr>
      <a:lvl2pPr marL="173038" indent="-173038" algn="l" defTabSz="457200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2200" b="0" i="0" kern="1200">
          <a:solidFill>
            <a:schemeClr val="tx1"/>
          </a:solidFill>
          <a:latin typeface="Avenir LT Std 55 Roman"/>
          <a:ea typeface="+mn-ea"/>
          <a:cs typeface="Avenir LT Std 55 Roman"/>
        </a:defRPr>
      </a:lvl2pPr>
      <a:lvl3pPr marL="401638" indent="-173038" algn="l" defTabSz="4572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2400" b="0" i="0" kern="1200">
          <a:solidFill>
            <a:schemeClr val="tx1"/>
          </a:solidFill>
          <a:latin typeface="+mn-lt"/>
          <a:ea typeface="+mn-ea"/>
          <a:cs typeface="Avenir LT Std 65 Medium"/>
        </a:defRPr>
      </a:lvl3pPr>
      <a:lvl4pPr marL="742950" indent="-173038" algn="l" defTabSz="4572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1800" b="0" i="0" kern="1200">
          <a:solidFill>
            <a:schemeClr val="tx1"/>
          </a:solidFill>
          <a:latin typeface="Avenir LT Std 55 Roman"/>
          <a:ea typeface="+mn-ea"/>
          <a:cs typeface="Avenir LT Std 55 Roman"/>
        </a:defRPr>
      </a:lvl4pPr>
      <a:lvl5pPr marL="1082675" indent="-176213" algn="l" defTabSz="457200" rtl="0" eaLnBrk="1" latinLnBrk="0" hangingPunct="1">
        <a:lnSpc>
          <a:spcPts val="1900"/>
        </a:lnSpc>
        <a:spcBef>
          <a:spcPts val="0"/>
        </a:spcBef>
        <a:spcAft>
          <a:spcPts val="600"/>
        </a:spcAft>
        <a:buClr>
          <a:schemeClr val="tx1">
            <a:lumMod val="65000"/>
          </a:schemeClr>
        </a:buClr>
        <a:buSzPct val="80000"/>
        <a:buFont typeface="Lucida Grande"/>
        <a:buChar char="-"/>
        <a:defRPr sz="1600" b="0" i="0" kern="1200">
          <a:solidFill>
            <a:schemeClr val="tx1"/>
          </a:solidFill>
          <a:latin typeface="Avenir LT Std 55 Roman"/>
          <a:ea typeface="+mn-ea"/>
          <a:cs typeface="Avenir LT Std 55 Roman"/>
        </a:defRPr>
      </a:lvl5pPr>
      <a:lvl6pPr marL="1773238" indent="-177800" algn="l" defTabSz="401638" rtl="0" eaLnBrk="1" latinLnBrk="0" hangingPunct="1">
        <a:lnSpc>
          <a:spcPts val="1700"/>
        </a:lnSpc>
        <a:spcBef>
          <a:spcPts val="300"/>
        </a:spcBef>
        <a:spcAft>
          <a:spcPts val="300"/>
        </a:spcAft>
        <a:buSzPct val="80000"/>
        <a:buFont typeface="Lucida Grande"/>
        <a:buChar char="-"/>
        <a:tabLst>
          <a:tab pos="1484313" algn="l"/>
        </a:tabLst>
        <a:defRPr sz="1400" b="1" kern="1200">
          <a:solidFill>
            <a:schemeClr val="tx1"/>
          </a:solidFill>
          <a:latin typeface="Arial"/>
          <a:ea typeface="+mn-ea"/>
          <a:cs typeface="Arial"/>
        </a:defRPr>
      </a:lvl6pPr>
      <a:lvl7pPr marL="2062163" indent="-176213" algn="l" defTabSz="457200" rtl="0" eaLnBrk="1" latinLnBrk="0" hangingPunct="1">
        <a:lnSpc>
          <a:spcPts val="1700"/>
        </a:lnSpc>
        <a:spcBef>
          <a:spcPts val="300"/>
        </a:spcBef>
        <a:spcAft>
          <a:spcPts val="300"/>
        </a:spcAft>
        <a:buSzPct val="80000"/>
        <a:buFont typeface="Lucida Grande"/>
        <a:buChar char="-"/>
        <a:defRPr sz="1400" b="1" kern="1200">
          <a:solidFill>
            <a:schemeClr val="tx1"/>
          </a:solidFill>
          <a:latin typeface="Arial"/>
          <a:ea typeface="+mn-ea"/>
          <a:cs typeface="Arial"/>
        </a:defRPr>
      </a:lvl7pPr>
      <a:lvl8pPr marL="2286000" indent="-173038" algn="l" defTabSz="457200" rtl="0" eaLnBrk="1" latinLnBrk="0" hangingPunct="1">
        <a:lnSpc>
          <a:spcPts val="1700"/>
        </a:lnSpc>
        <a:spcBef>
          <a:spcPts val="300"/>
        </a:spcBef>
        <a:spcAft>
          <a:spcPts val="300"/>
        </a:spcAft>
        <a:buSzPct val="80000"/>
        <a:buFont typeface="Lucida Grande"/>
        <a:buChar char="-"/>
        <a:defRPr sz="1400" b="1" kern="1200">
          <a:solidFill>
            <a:schemeClr val="tx1"/>
          </a:solidFill>
          <a:latin typeface="Arial"/>
          <a:ea typeface="+mn-ea"/>
          <a:cs typeface="Arial"/>
        </a:defRPr>
      </a:lvl8pPr>
      <a:lvl9pPr marL="2452688" indent="-163513" algn="l" defTabSz="457200" rtl="0" eaLnBrk="1" latinLnBrk="0" hangingPunct="1">
        <a:lnSpc>
          <a:spcPts val="1700"/>
        </a:lnSpc>
        <a:spcBef>
          <a:spcPts val="300"/>
        </a:spcBef>
        <a:spcAft>
          <a:spcPts val="300"/>
        </a:spcAft>
        <a:buSzPct val="80000"/>
        <a:buFont typeface="Lucida Grande"/>
        <a:buChar char="-"/>
        <a:defRPr sz="1400" b="1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0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 userDrawn="1"/>
        </p:nvSpPr>
        <p:spPr>
          <a:xfrm>
            <a:off x="182880" y="217300"/>
            <a:ext cx="11788140" cy="6351139"/>
          </a:xfrm>
          <a:prstGeom prst="roundRect">
            <a:avLst>
              <a:gd name="adj" fmla="val 2258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274638"/>
            <a:ext cx="1117600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Slide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06400" y="1233932"/>
            <a:ext cx="11176000" cy="470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17522" y="-1985"/>
            <a:ext cx="96943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750" b="1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9BD942-CC14-44A4-87FB-46239297AFE5}" type="slidenum">
              <a:rPr lang="en-US" smtClean="0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171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 cap="none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cs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cs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cs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ts val="225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b="1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571500" indent="-214313" algn="l" rtl="0" eaLnBrk="1" fontAlgn="base" hangingPunct="1">
        <a:spcBef>
          <a:spcPts val="225"/>
        </a:spcBef>
        <a:spcAft>
          <a:spcPct val="0"/>
        </a:spcAft>
        <a:buClr>
          <a:srgbClr val="FF0000"/>
        </a:buClr>
        <a:buFont typeface="Arial" pitchFamily="34" charset="0"/>
        <a:buChar char="•"/>
        <a:defRPr sz="1800" b="1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Arial" charset="0"/>
          <a:cs typeface="Arial" pitchFamily="34" charset="0"/>
        </a:defRPr>
      </a:lvl2pPr>
      <a:lvl3pPr marL="860425" indent="-171450" algn="l" rtl="0" eaLnBrk="1" fontAlgn="base" hangingPunct="1">
        <a:spcBef>
          <a:spcPts val="225"/>
        </a:spcBef>
        <a:spcAft>
          <a:spcPct val="0"/>
        </a:spcAft>
        <a:buClr>
          <a:srgbClr val="FF0000"/>
        </a:buClr>
        <a:buSzPct val="70000"/>
        <a:buFont typeface="Arial" panose="020B0604020202020204" pitchFamily="34" charset="0"/>
        <a:buChar char="►"/>
        <a:defRPr sz="1600" b="1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Arial" charset="0"/>
          <a:cs typeface="Arial" pitchFamily="34" charset="0"/>
        </a:defRPr>
      </a:lvl3pPr>
      <a:lvl4pPr marL="1143000" indent="-171450" algn="l" rtl="0" eaLnBrk="1" fontAlgn="base" hangingPunct="1">
        <a:spcBef>
          <a:spcPts val="225"/>
        </a:spcBef>
        <a:spcAft>
          <a:spcPct val="0"/>
        </a:spcAft>
        <a:buFont typeface="Arial" pitchFamily="34" charset="0"/>
        <a:buChar char="–"/>
        <a:defRPr sz="1600" b="1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Arial" charset="0"/>
          <a:cs typeface="Arial" pitchFamily="34" charset="0"/>
        </a:defRPr>
      </a:lvl4pPr>
      <a:lvl5pPr marL="1371600" indent="-171450" algn="l" rtl="0" eaLnBrk="1" fontAlgn="base" hangingPunct="1">
        <a:spcBef>
          <a:spcPts val="225"/>
        </a:spcBef>
        <a:spcAft>
          <a:spcPct val="0"/>
        </a:spcAft>
        <a:buFont typeface="Arial" pitchFamily="34" charset="0"/>
        <a:buChar char="»"/>
        <a:defRPr sz="1600" b="1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Arial" charset="0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6">
          <p15:clr>
            <a:srgbClr val="5ACBF0"/>
          </p15:clr>
        </p15:guide>
        <p15:guide id="2" pos="7296">
          <p15:clr>
            <a:srgbClr val="5ACBF0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ppt_camo_bkgrnd-02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8" descr="USACE_logo"/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10672234" y="5635626"/>
            <a:ext cx="101176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8297334" y="6337300"/>
            <a:ext cx="347556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>
                <a:solidFill>
                  <a:srgbClr val="000000"/>
                </a:solidFill>
              </a:rPr>
              <a:t>BUILDING STRONG</a:t>
            </a:r>
            <a:r>
              <a:rPr lang="en-US" sz="1400" b="1" baseline="-25000">
                <a:solidFill>
                  <a:srgbClr val="000000"/>
                </a:solidFill>
              </a:rPr>
              <a:t>®</a:t>
            </a:r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 flipH="1">
            <a:off x="609600" y="6248400"/>
            <a:ext cx="1097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" y="474375"/>
            <a:ext cx="843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PRESENTATION TITLE</a:t>
            </a:r>
          </a:p>
        </p:txBody>
      </p:sp>
      <p:grpSp>
        <p:nvGrpSpPr>
          <p:cNvPr id="2" name="Group 14"/>
          <p:cNvGrpSpPr>
            <a:grpSpLocks noChangeAspect="1"/>
          </p:cNvGrpSpPr>
          <p:nvPr userDrawn="1"/>
        </p:nvGrpSpPr>
        <p:grpSpPr>
          <a:xfrm>
            <a:off x="-184173" y="6288258"/>
            <a:ext cx="4560573" cy="555674"/>
            <a:chOff x="-184790" y="211138"/>
            <a:chExt cx="6605746" cy="1073150"/>
          </a:xfrm>
        </p:grpSpPr>
        <p:sp>
          <p:nvSpPr>
            <p:cNvPr id="16" name="Rectangle 15"/>
            <p:cNvSpPr/>
            <p:nvPr/>
          </p:nvSpPr>
          <p:spPr>
            <a:xfrm>
              <a:off x="4823358" y="359505"/>
              <a:ext cx="867341" cy="6736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>
                <a:solidFill>
                  <a:srgbClr val="FFFFFF"/>
                </a:solidFill>
              </a:endParaRPr>
            </a:p>
          </p:txBody>
        </p:sp>
        <p:pic>
          <p:nvPicPr>
            <p:cNvPr id="21" name="Picture 41" descr="Image:USGS logo.png">
              <a:hlinkClick r:id="rId18"/>
            </p:cNvPr>
            <p:cNvPicPr>
              <a:picLocks noChangeAspect="1" noChangeArrowheads="1"/>
            </p:cNvPicPr>
            <p:nvPr/>
          </p:nvPicPr>
          <p:blipFill>
            <a:blip r:embed="rId19" cstate="email"/>
            <a:srcRect/>
            <a:stretch>
              <a:fillRect/>
            </a:stretch>
          </p:blipFill>
          <p:spPr bwMode="auto">
            <a:xfrm>
              <a:off x="4819316" y="269875"/>
              <a:ext cx="882650" cy="917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Oval 16"/>
            <p:cNvSpPr/>
            <p:nvPr/>
          </p:nvSpPr>
          <p:spPr>
            <a:xfrm>
              <a:off x="3740150" y="231775"/>
              <a:ext cx="1050925" cy="10525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>
                <a:solidFill>
                  <a:srgbClr val="FFFFFF"/>
                </a:solidFill>
              </a:endParaRPr>
            </a:p>
          </p:txBody>
        </p:sp>
        <p:sp>
          <p:nvSpPr>
            <p:cNvPr id="18" name="Isosceles Triangle 17"/>
            <p:cNvSpPr/>
            <p:nvPr/>
          </p:nvSpPr>
          <p:spPr>
            <a:xfrm>
              <a:off x="2784475" y="327025"/>
              <a:ext cx="1060450" cy="9144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>
                <a:solidFill>
                  <a:srgbClr val="FFFFFF"/>
                </a:solidFill>
              </a:endParaRPr>
            </a:p>
          </p:txBody>
        </p:sp>
        <p:pic>
          <p:nvPicPr>
            <p:cNvPr id="19" name="Picture 18" descr="USACE_logo"/>
            <p:cNvPicPr>
              <a:picLocks noChangeAspect="1" noChangeArrowheads="1"/>
            </p:cNvPicPr>
            <p:nvPr/>
          </p:nvPicPr>
          <p:blipFill>
            <a:blip r:embed="rId20" cstate="email"/>
            <a:srcRect/>
            <a:stretch>
              <a:fillRect/>
            </a:stretch>
          </p:blipFill>
          <p:spPr bwMode="auto">
            <a:xfrm>
              <a:off x="525463" y="277813"/>
              <a:ext cx="1312862" cy="98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36" descr="noaa_large"/>
            <p:cNvPicPr>
              <a:picLocks noChangeAspect="1" noChangeArrowheads="1"/>
            </p:cNvPicPr>
            <p:nvPr/>
          </p:nvPicPr>
          <p:blipFill>
            <a:blip r:embed="rId21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49511" y="231611"/>
              <a:ext cx="1038225" cy="1049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9"/>
            <p:cNvPicPr>
              <a:picLocks noChangeAspect="1" noChangeArrowheads="1"/>
            </p:cNvPicPr>
            <p:nvPr/>
          </p:nvPicPr>
          <p:blipFill>
            <a:blip r:embed="rId22" cstate="email">
              <a:clrChange>
                <a:clrFrom>
                  <a:srgbClr val="70630E"/>
                </a:clrFrom>
                <a:clrTo>
                  <a:srgbClr val="70630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65313" y="211138"/>
              <a:ext cx="1046162" cy="1049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32" descr="CNMOC3"/>
            <p:cNvPicPr>
              <a:picLocks noChangeAspect="1" noChangeArrowheads="1"/>
            </p:cNvPicPr>
            <p:nvPr/>
          </p:nvPicPr>
          <p:blipFill>
            <a:blip r:embed="rId2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053" t="970" r="2644" b="9401"/>
            <a:stretch>
              <a:fillRect/>
            </a:stretch>
          </p:blipFill>
          <p:spPr bwMode="auto">
            <a:xfrm>
              <a:off x="2705757" y="295275"/>
              <a:ext cx="1206500" cy="98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 bwMode="auto">
            <a:xfrm>
              <a:off x="496878" y="658427"/>
              <a:ext cx="5214052" cy="2483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>
                <a:solidFill>
                  <a:srgbClr val="FFFFFF"/>
                </a:solidFill>
              </a:endParaRPr>
            </a:p>
          </p:txBody>
        </p:sp>
        <p:sp>
          <p:nvSpPr>
            <p:cNvPr id="25" name="TextBox 7"/>
            <p:cNvSpPr txBox="1">
              <a:spLocks noChangeArrowheads="1"/>
            </p:cNvSpPr>
            <p:nvPr/>
          </p:nvSpPr>
          <p:spPr bwMode="auto">
            <a:xfrm>
              <a:off x="-184790" y="571408"/>
              <a:ext cx="6605746" cy="416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>
                  <a:solidFill>
                    <a:srgbClr val="000000"/>
                  </a:solidFill>
                  <a:cs typeface="Arial" charset="0"/>
                </a:rPr>
                <a:t>Joint Airborne Lidar Bathymetry Technical Center of Expertise</a:t>
              </a:r>
            </a:p>
          </p:txBody>
        </p:sp>
      </p:grpSp>
      <p:grpSp>
        <p:nvGrpSpPr>
          <p:cNvPr id="3" name="Group 32"/>
          <p:cNvGrpSpPr>
            <a:grpSpLocks noChangeAspect="1"/>
          </p:cNvGrpSpPr>
          <p:nvPr userDrawn="1"/>
        </p:nvGrpSpPr>
        <p:grpSpPr bwMode="auto">
          <a:xfrm>
            <a:off x="0" y="0"/>
            <a:ext cx="12192000" cy="827088"/>
            <a:chOff x="35171549" y="0"/>
            <a:chExt cx="15992945" cy="1446981"/>
          </a:xfrm>
        </p:grpSpPr>
        <p:pic>
          <p:nvPicPr>
            <p:cNvPr id="27" name="Picture 3" descr="CZMIL Header"/>
            <p:cNvPicPr>
              <a:picLocks noChangeAspect="1" noChangeArrowheads="1"/>
            </p:cNvPicPr>
            <p:nvPr userDrawn="1"/>
          </p:nvPicPr>
          <p:blipFill>
            <a:blip r:embed="rId24" cstate="email">
              <a:clrChange>
                <a:clrFrom>
                  <a:srgbClr val="BCBAA3"/>
                </a:clrFrom>
                <a:clrTo>
                  <a:srgbClr val="BCBAA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171549" y="0"/>
              <a:ext cx="15992945" cy="1425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itle 15"/>
            <p:cNvSpPr txBox="1">
              <a:spLocks/>
            </p:cNvSpPr>
            <p:nvPr userDrawn="1"/>
          </p:nvSpPr>
          <p:spPr>
            <a:xfrm>
              <a:off x="39208657" y="0"/>
              <a:ext cx="11955837" cy="1446981"/>
            </a:xfrm>
            <a:prstGeom prst="rect">
              <a:avLst/>
            </a:prstGeom>
          </p:spPr>
          <p:txBody>
            <a:bodyPr anchor="b">
              <a:normAutofit/>
            </a:bodyPr>
            <a:lstStyle/>
            <a:p>
              <a:pPr algn="ctr" defTabSz="3657600">
                <a:spcBef>
                  <a:spcPct val="0"/>
                </a:spcBef>
                <a:defRPr/>
              </a:pPr>
              <a:r>
                <a:rPr lang="en-US" sz="2800" dirty="0">
                  <a:solidFill>
                    <a:srgbClr val="000000"/>
                  </a:solidFill>
                  <a:latin typeface="Helvetica Narrow" pitchFamily="34" charset="0"/>
                </a:rPr>
                <a:t>Coastal Zone Mapping and Imaging Lidar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104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2F2F2"/>
            </a:gs>
            <a:gs pos="100000">
              <a:srgbClr val="D8CCAB"/>
            </a:gs>
            <a:gs pos="79000">
              <a:srgbClr val="F0EBD5"/>
            </a:gs>
            <a:gs pos="100000">
              <a:srgbClr val="D1C39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028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0" y="5948420"/>
            <a:ext cx="12192000" cy="909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" y="990600"/>
            <a:ext cx="12192000" cy="0"/>
          </a:xfrm>
          <a:prstGeom prst="line">
            <a:avLst/>
          </a:prstGeom>
          <a:ln w="38100">
            <a:solidFill>
              <a:srgbClr val="FDB913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5948419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56287"/>
            <a:ext cx="2539999" cy="70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8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39963"/>
            <a:ext cx="109728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509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</p:sldLayoutIdLst>
  <p:txStyles>
    <p:titleStyle>
      <a:lvl1pPr algn="l" defTabSz="609585" rtl="0" eaLnBrk="1" latinLnBrk="0" hangingPunct="1">
        <a:spcBef>
          <a:spcPct val="0"/>
        </a:spcBef>
        <a:buNone/>
        <a:defRPr sz="5867" kern="1200">
          <a:solidFill>
            <a:schemeClr val="tx1">
              <a:lumMod val="75000"/>
              <a:lumOff val="25000"/>
            </a:schemeClr>
          </a:solidFill>
          <a:latin typeface="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wilcomaps.wilco.org/vertigisstudio/web/?app=f9563f4ce02f4fdd8f7f84249b500ec9" TargetMode="Externa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gis.wilco.org/maps/?viewer=floodzon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hyperlink" Target="https://nam12.safelinks.protection.outlook.com/?url=https%3A%2F%2Fgis.clbengineering.com%2Fmaps%2Ftx%2Frbfs%2F&amp;data=05%7C02%7C%7C93359bac3f86474d83be08deff8f3e98%7C31d7e2a5bdd8414e9e97bea998ebdfe1%7C0%7C0%7C639229187891875200%7CUnknown%7CTWFpbGZsb3d8eyJFbXB0eU1hcGkiOnRydWUsIlYiOiIwLjAuMDAwMCIsIlAiOiJXaW4zMiIsIkFOIjoiTWFpbCIsIldUIjoyfQ%3D%3D%7C0%7C%7C%7C&amp;sdata=1P4tPuduLiQzlIwlOdforZ7w7OvlTXuCFbhRYmR4zoI%3D&amp;reserved=0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0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pin2flood.tdem.texas.gov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youtube.com/watch?v=iGNwjI4k4qM" TargetMode="Externa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A18CC24-61A6-1B2A-F1D6-DE50ACC2F1AF}"/>
              </a:ext>
            </a:extLst>
          </p:cNvPr>
          <p:cNvSpPr txBox="1"/>
          <p:nvPr/>
        </p:nvSpPr>
        <p:spPr>
          <a:xfrm>
            <a:off x="190983" y="229317"/>
            <a:ext cx="11810034" cy="70788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Real-Time Flood Engineering</a:t>
            </a:r>
          </a:p>
        </p:txBody>
      </p:sp>
      <p:sp>
        <p:nvSpPr>
          <p:cNvPr id="16" name="Subtitle 1">
            <a:extLst>
              <a:ext uri="{FF2B5EF4-FFF2-40B4-BE49-F238E27FC236}">
                <a16:creationId xmlns:a16="http://schemas.microsoft.com/office/drawing/2014/main" id="{D23D6F75-854E-4418-10D8-C6297EDEAFE7}"/>
              </a:ext>
            </a:extLst>
          </p:cNvPr>
          <p:cNvSpPr txBox="1">
            <a:spLocks/>
          </p:cNvSpPr>
          <p:nvPr/>
        </p:nvSpPr>
        <p:spPr>
          <a:xfrm>
            <a:off x="2671927" y="1060655"/>
            <a:ext cx="7281755" cy="5797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/>
                <a:cs typeface="Arial" panose="020B0604020202020204" pitchFamily="34" charset="0"/>
              </a:rPr>
              <a:t>Presented by David Maidment, </a:t>
            </a:r>
            <a:b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ＭＳ Ｐゴシック"/>
                <a:cs typeface="Arial" panose="020B0604020202020204" pitchFamily="34" charset="0"/>
              </a:rPr>
            </a:br>
            <a:r>
              <a:rPr lang="en-US" b="1" i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Center for Water and the Environment</a:t>
            </a:r>
            <a:br>
              <a:rPr lang="en-US" b="1" i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University of Texas at Austin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i="1" dirty="0">
              <a:solidFill>
                <a:prstClr val="black"/>
              </a:solidFill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i="1" dirty="0">
              <a:solidFill>
                <a:prstClr val="black"/>
              </a:solidFill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i="1" dirty="0">
              <a:solidFill>
                <a:prstClr val="black"/>
              </a:solidFill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Presented to Texas FLOG/FIM Subcommittee</a:t>
            </a:r>
            <a:br>
              <a:rPr kumimoji="0" lang="en-US" sz="2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</a:br>
            <a:r>
              <a:rPr kumimoji="0" lang="en-US" sz="17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Friday 4 September, 2026</a:t>
            </a:r>
            <a:b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</a:b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/>
              <a:cs typeface="Times New Roman" panose="02020603050405020304" pitchFamily="18" charset="0"/>
            </a:endParaRPr>
          </a:p>
        </p:txBody>
      </p:sp>
      <p:sp>
        <p:nvSpPr>
          <p:cNvPr id="14" name="Subtitle 1">
            <a:extLst>
              <a:ext uri="{FF2B5EF4-FFF2-40B4-BE49-F238E27FC236}">
                <a16:creationId xmlns:a16="http://schemas.microsoft.com/office/drawing/2014/main" id="{F221F60B-EAD9-2618-77B3-BFDE24EF3139}"/>
              </a:ext>
            </a:extLst>
          </p:cNvPr>
          <p:cNvSpPr txBox="1">
            <a:spLocks/>
          </p:cNvSpPr>
          <p:nvPr/>
        </p:nvSpPr>
        <p:spPr>
          <a:xfrm>
            <a:off x="2225226" y="3870493"/>
            <a:ext cx="4032227" cy="1189229"/>
          </a:xfrm>
          <a:prstGeom prst="rect">
            <a:avLst/>
          </a:prstGeom>
        </p:spPr>
        <p:txBody>
          <a:bodyPr>
            <a:normAutofit/>
          </a:bodyPr>
          <a:lstStyle>
            <a:lvl1pPr marL="130302" marR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 lang="en-US" sz="1950" b="0" i="0" kern="1200">
                <a:solidFill>
                  <a:schemeClr val="tx1"/>
                </a:solidFill>
                <a:latin typeface="+mn-lt"/>
                <a:ea typeface="+mn-ea"/>
                <a:cs typeface="Avenir LT Std 55 Roman"/>
              </a:defRPr>
            </a:lvl1pPr>
            <a:lvl2pPr marL="129779" indent="-129779" algn="l" defTabSz="342900" rtl="0" eaLnBrk="1" latinLnBrk="0" hangingPunct="1">
              <a:lnSpc>
                <a:spcPts val="1650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65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2pPr>
            <a:lvl3pPr marL="301229" indent="-129779" algn="l" defTabSz="342900" rtl="0" eaLnBrk="1" latinLnBrk="0" hangingPunct="1">
              <a:lnSpc>
                <a:spcPts val="2025"/>
              </a:lnSpc>
              <a:spcBef>
                <a:spcPts val="0"/>
              </a:spcBef>
              <a:spcAft>
                <a:spcPts val="90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Avenir LT Std 65 Medium"/>
              </a:defRPr>
            </a:lvl3pPr>
            <a:lvl4pPr marL="557213" indent="-129779" algn="l" defTabSz="342900" rtl="0" eaLnBrk="1" latinLnBrk="0" hangingPunct="1">
              <a:lnSpc>
                <a:spcPts val="1350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35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4pPr>
            <a:lvl5pPr marL="812006" indent="-132160" algn="l" defTabSz="342900" rtl="0" eaLnBrk="1" latinLnBrk="0" hangingPunct="1">
              <a:lnSpc>
                <a:spcPts val="1425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20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5pPr>
            <a:lvl6pPr marL="1329929" indent="-133350" algn="l" defTabSz="301229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tabLst>
                <a:tab pos="1113235" algn="l"/>
              </a:tabLst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1546622" indent="-132160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1714500" indent="-129779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1839516" indent="-122635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Arial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0E1C85-BB0E-FA94-7092-5AEB73C75480}"/>
              </a:ext>
            </a:extLst>
          </p:cNvPr>
          <p:cNvSpPr txBox="1"/>
          <p:nvPr/>
        </p:nvSpPr>
        <p:spPr>
          <a:xfrm>
            <a:off x="1217646" y="5720742"/>
            <a:ext cx="10378983" cy="55399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Acknowledgments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: Colleagues and students at University of Texas at Austin, NOAA National Weather Service,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Texas Division for Emergency Management, Texas Department of Transportation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, ESRI, KISTERS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559C18-40F4-45E6-87F3-2C4CB5BD3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801" y="2006731"/>
            <a:ext cx="8314626" cy="2996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2837FD-B665-4262-8E77-FE2149CAD9B1}"/>
              </a:ext>
            </a:extLst>
          </p:cNvPr>
          <p:cNvSpPr txBox="1"/>
          <p:nvPr/>
        </p:nvSpPr>
        <p:spPr>
          <a:xfrm>
            <a:off x="8556171" y="2645229"/>
            <a:ext cx="1411925" cy="675634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>
            <a:spAutoFit/>
          </a:bodyPr>
          <a:lstStyle/>
          <a:p>
            <a:pPr algn="ctr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  <a:ea typeface="+mn-ea"/>
                <a:cs typeface="+mn-cs"/>
              </a:rPr>
              <a:t>TFMA Workshop</a:t>
            </a:r>
          </a:p>
          <a:p>
            <a:pPr algn="ctr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</a:rPr>
              <a:t>28 August 2026</a:t>
            </a:r>
          </a:p>
          <a:p>
            <a:pPr algn="ctr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  <a:ea typeface="+mn-ea"/>
                <a:cs typeface="+mn-cs"/>
              </a:rPr>
              <a:t>UT-USGS</a:t>
            </a:r>
          </a:p>
        </p:txBody>
      </p:sp>
    </p:spTree>
    <p:extLst>
      <p:ext uri="{BB962C8B-B14F-4D97-AF65-F5344CB8AC3E}">
        <p14:creationId xmlns:p14="http://schemas.microsoft.com/office/powerpoint/2010/main" val="244345956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374CE79A-DC34-4710-AFAB-65D8FDB33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268" y="1685049"/>
            <a:ext cx="2510732" cy="1286751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BA078C-5B34-462C-A6CE-C8B0F40BB7DA}"/>
              </a:ext>
            </a:extLst>
          </p:cNvPr>
          <p:cNvCxnSpPr>
            <a:cxnSpLocks/>
          </p:cNvCxnSpPr>
          <p:nvPr/>
        </p:nvCxnSpPr>
        <p:spPr>
          <a:xfrm>
            <a:off x="355107" y="6567189"/>
            <a:ext cx="11469949" cy="4736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1BBE9D-F85A-4874-93CB-C2C1914F6C67}"/>
              </a:ext>
            </a:extLst>
          </p:cNvPr>
          <p:cNvSpPr txBox="1"/>
          <p:nvPr/>
        </p:nvSpPr>
        <p:spPr>
          <a:xfrm>
            <a:off x="8910226" y="6595222"/>
            <a:ext cx="30627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badi Extra Light" panose="020B0604020202020204" pitchFamily="34" charset="0"/>
                <a:ea typeface="ＭＳ Ｐゴシック"/>
              </a:rPr>
              <a:t>University of Texas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badi Extra Light" panose="020B0604020202020204" pitchFamily="34" charset="0"/>
                <a:ea typeface="ＭＳ Ｐゴシック"/>
              </a:rPr>
              <a:t>Center for Water and the Environment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E27271-4745-46E7-B919-7AB5CD4D0F26}"/>
              </a:ext>
            </a:extLst>
          </p:cNvPr>
          <p:cNvSpPr txBox="1"/>
          <p:nvPr/>
        </p:nvSpPr>
        <p:spPr>
          <a:xfrm>
            <a:off x="254492" y="6549344"/>
            <a:ext cx="30627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badi Extra Light" panose="020B0604020202020204" pitchFamily="34" charset="0"/>
                <a:ea typeface="ＭＳ Ｐゴシック"/>
              </a:rPr>
              <a:t>Emergency Management Flood Project –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badi Extra Light" panose="020B0604020202020204" pitchFamily="34" charset="0"/>
                <a:ea typeface="ＭＳ Ｐゴシック"/>
              </a:rPr>
              <a:t>Pin2Flood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E4D8B69-1648-452A-93B3-2EF0747C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2" y="423870"/>
            <a:ext cx="11895478" cy="484632"/>
          </a:xfrm>
        </p:spPr>
        <p:txBody>
          <a:bodyPr/>
          <a:lstStyle/>
          <a:p>
            <a:pPr algn="ctr"/>
            <a:r>
              <a:rPr lang="en-US" dirty="0"/>
              <a:t>Combining Predictive and Observational Mapping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C6671EF-A746-4482-A9AA-D9770E4FA6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123" y="1553290"/>
            <a:ext cx="1534328" cy="151301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56A26C2-EF4D-4295-936E-64DD6ADB93CE}"/>
              </a:ext>
            </a:extLst>
          </p:cNvPr>
          <p:cNvSpPr txBox="1"/>
          <p:nvPr/>
        </p:nvSpPr>
        <p:spPr>
          <a:xfrm>
            <a:off x="1527123" y="2971800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National Water Center</a:t>
            </a:r>
          </a:p>
        </p:txBody>
      </p:sp>
      <p:sp>
        <p:nvSpPr>
          <p:cNvPr id="37" name="Right Arrow 5">
            <a:extLst>
              <a:ext uri="{FF2B5EF4-FFF2-40B4-BE49-F238E27FC236}">
                <a16:creationId xmlns:a16="http://schemas.microsoft.com/office/drawing/2014/main" id="{AC287C86-97EB-463F-A29F-8775C964A815}"/>
              </a:ext>
            </a:extLst>
          </p:cNvPr>
          <p:cNvSpPr/>
          <p:nvPr/>
        </p:nvSpPr>
        <p:spPr bwMode="auto">
          <a:xfrm>
            <a:off x="4476730" y="3007537"/>
            <a:ext cx="1009893" cy="56755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431976-87F6-4F06-8C6A-D2CF7C969727}"/>
              </a:ext>
            </a:extLst>
          </p:cNvPr>
          <p:cNvSpPr txBox="1"/>
          <p:nvPr/>
        </p:nvSpPr>
        <p:spPr>
          <a:xfrm>
            <a:off x="4383434" y="2083238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Predictive Flood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Mapping</a:t>
            </a:r>
          </a:p>
        </p:txBody>
      </p:sp>
      <p:sp>
        <p:nvSpPr>
          <p:cNvPr id="40" name="Down Arrow 7">
            <a:extLst>
              <a:ext uri="{FF2B5EF4-FFF2-40B4-BE49-F238E27FC236}">
                <a16:creationId xmlns:a16="http://schemas.microsoft.com/office/drawing/2014/main" id="{91B04BBE-AA04-4C7E-A3D4-823BDF92A7DB}"/>
              </a:ext>
            </a:extLst>
          </p:cNvPr>
          <p:cNvSpPr/>
          <p:nvPr/>
        </p:nvSpPr>
        <p:spPr bwMode="auto">
          <a:xfrm flipV="1">
            <a:off x="7517918" y="3395452"/>
            <a:ext cx="567559" cy="87700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08BC4FA-A522-4A2E-A3C5-BE3382E7FECA}"/>
              </a:ext>
            </a:extLst>
          </p:cNvPr>
          <p:cNvSpPr txBox="1"/>
          <p:nvPr/>
        </p:nvSpPr>
        <p:spPr>
          <a:xfrm>
            <a:off x="5043568" y="3928176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Observational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Flood Mapping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A534172-11A3-4890-A822-2874F8BBE7B0}"/>
              </a:ext>
            </a:extLst>
          </p:cNvPr>
          <p:cNvSpPr txBox="1"/>
          <p:nvPr/>
        </p:nvSpPr>
        <p:spPr>
          <a:xfrm>
            <a:off x="9234093" y="4385376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State Operations Center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Local EOC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First responders in field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A3B0CD-D96F-4E97-92E0-2C1C3A86ED12}"/>
              </a:ext>
            </a:extLst>
          </p:cNvPr>
          <p:cNvSpPr txBox="1"/>
          <p:nvPr/>
        </p:nvSpPr>
        <p:spPr>
          <a:xfrm>
            <a:off x="9003002" y="1852599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State Operations Center</a:t>
            </a:r>
          </a:p>
        </p:txBody>
      </p:sp>
      <p:sp>
        <p:nvSpPr>
          <p:cNvPr id="45" name="Down Arrow 2">
            <a:extLst>
              <a:ext uri="{FF2B5EF4-FFF2-40B4-BE49-F238E27FC236}">
                <a16:creationId xmlns:a16="http://schemas.microsoft.com/office/drawing/2014/main" id="{0ED82BDE-721C-4A8A-88A0-99FDD9E3960C}"/>
              </a:ext>
            </a:extLst>
          </p:cNvPr>
          <p:cNvSpPr/>
          <p:nvPr/>
        </p:nvSpPr>
        <p:spPr bwMode="auto">
          <a:xfrm flipV="1">
            <a:off x="9460202" y="4842577"/>
            <a:ext cx="217377" cy="35986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46" name="Down Arrow 20">
            <a:extLst>
              <a:ext uri="{FF2B5EF4-FFF2-40B4-BE49-F238E27FC236}">
                <a16:creationId xmlns:a16="http://schemas.microsoft.com/office/drawing/2014/main" id="{8982ECA2-2079-4124-B410-7D9399F66E12}"/>
              </a:ext>
            </a:extLst>
          </p:cNvPr>
          <p:cNvSpPr/>
          <p:nvPr/>
        </p:nvSpPr>
        <p:spPr bwMode="auto">
          <a:xfrm flipV="1">
            <a:off x="9460202" y="5580348"/>
            <a:ext cx="217377" cy="35986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0D74F7E-A32C-43F6-93DD-58AED27CA6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704" y="4435416"/>
            <a:ext cx="1245983" cy="1942962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F92D100-1459-44E4-9B52-5FE492902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434" y="4593958"/>
            <a:ext cx="2100687" cy="168898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127CDC-2678-4EEF-9B34-643A548E83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34" y="4597638"/>
            <a:ext cx="1464916" cy="5875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26" name="Picture 2" descr="Texas Division of Emergency Management - Wikipedia">
            <a:extLst>
              <a:ext uri="{FF2B5EF4-FFF2-40B4-BE49-F238E27FC236}">
                <a16:creationId xmlns:a16="http://schemas.microsoft.com/office/drawing/2014/main" id="{819C55BD-C256-4B2E-B699-93D566E31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34" y="1397787"/>
            <a:ext cx="1855540" cy="185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12605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C2584-0266-46CA-8DF6-6FEAB2B59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E2A002-FEFB-43A0-88B4-AA73DE59A29C}"/>
              </a:ext>
            </a:extLst>
          </p:cNvPr>
          <p:cNvSpPr/>
          <p:nvPr/>
        </p:nvSpPr>
        <p:spPr>
          <a:xfrm>
            <a:off x="0" y="3781425"/>
            <a:ext cx="3145971" cy="11974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B52F5-2561-40EB-956D-DBE75F230452}"/>
              </a:ext>
            </a:extLst>
          </p:cNvPr>
          <p:cNvSpPr txBox="1"/>
          <p:nvPr/>
        </p:nvSpPr>
        <p:spPr>
          <a:xfrm>
            <a:off x="6248400" y="5519057"/>
            <a:ext cx="3984171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Flood Inundation Mapping deployed on 21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889807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51804-DB4F-456C-9F99-CD64C96D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6" y="299974"/>
            <a:ext cx="9750655" cy="511934"/>
          </a:xfrm>
        </p:spPr>
        <p:txBody>
          <a:bodyPr/>
          <a:lstStyle/>
          <a:p>
            <a:r>
              <a:rPr lang="en-US" sz="2400" dirty="0"/>
              <a:t>Standard, Real-Time, National Flood Inundation Maps</a:t>
            </a:r>
          </a:p>
        </p:txBody>
      </p:sp>
      <p:pic>
        <p:nvPicPr>
          <p:cNvPr id="5" name="wateryear_2015_2016_CONUS_1920x1166_short">
            <a:hlinkClick r:id="" action="ppaction://media"/>
            <a:extLst>
              <a:ext uri="{FF2B5EF4-FFF2-40B4-BE49-F238E27FC236}">
                <a16:creationId xmlns:a16="http://schemas.microsoft.com/office/drawing/2014/main" id="{933D4DC3-BB68-49A3-9616-42EE6E60B4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4359982"/>
            <a:ext cx="3998115" cy="24280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Arrow: Bent 6">
            <a:extLst>
              <a:ext uri="{FF2B5EF4-FFF2-40B4-BE49-F238E27FC236}">
                <a16:creationId xmlns:a16="http://schemas.microsoft.com/office/drawing/2014/main" id="{E9EAF738-D170-4756-8F15-0660E5AFF81C}"/>
              </a:ext>
            </a:extLst>
          </p:cNvPr>
          <p:cNvSpPr/>
          <p:nvPr/>
        </p:nvSpPr>
        <p:spPr bwMode="auto">
          <a:xfrm rot="5400000" flipH="1">
            <a:off x="4529713" y="4490675"/>
            <a:ext cx="1080859" cy="1085850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rgbClr val="000000"/>
              </a:solidFill>
              <a:latin typeface="Arial" charset="0"/>
              <a:ea typeface="ＭＳ Ｐゴシック" pitchFamily="16" charset="-128"/>
              <a:cs typeface="ＭＳ Ｐゴシック" pitchFamily="-97" charset="-128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1430757-A77E-4E7E-AEE3-A0BFCACFDE00}"/>
              </a:ext>
            </a:extLst>
          </p:cNvPr>
          <p:cNvSpPr/>
          <p:nvPr/>
        </p:nvSpPr>
        <p:spPr bwMode="auto">
          <a:xfrm>
            <a:off x="6381679" y="2691768"/>
            <a:ext cx="978688" cy="38988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rgbClr val="000000"/>
              </a:solidFill>
              <a:latin typeface="Arial" charset="0"/>
              <a:ea typeface="ＭＳ Ｐゴシック" pitchFamily="16" charset="-128"/>
              <a:cs typeface="ＭＳ Ｐゴシック" pitchFamily="-97" charset="-12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A1E0D2-4925-42BF-B58D-1A700D0983AD}"/>
              </a:ext>
            </a:extLst>
          </p:cNvPr>
          <p:cNvGrpSpPr/>
          <p:nvPr/>
        </p:nvGrpSpPr>
        <p:grpSpPr>
          <a:xfrm>
            <a:off x="1062968" y="903565"/>
            <a:ext cx="5191079" cy="3993407"/>
            <a:chOff x="1623712" y="903564"/>
            <a:chExt cx="5191079" cy="399340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84D1F3D-2B4B-433C-94D0-391E75AA6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43439" y="903564"/>
              <a:ext cx="4871352" cy="31889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07536D-33EC-4A8E-A957-8BABE48F23C0}"/>
                </a:ext>
              </a:extLst>
            </p:cNvPr>
            <p:cNvSpPr txBox="1"/>
            <p:nvPr/>
          </p:nvSpPr>
          <p:spPr>
            <a:xfrm rot="16200000">
              <a:off x="1623712" y="2498018"/>
              <a:ext cx="914400" cy="914400"/>
            </a:xfrm>
            <a:prstGeom prst="rect">
              <a:avLst/>
            </a:prstGeom>
            <a:noFill/>
            <a:effectLst/>
          </p:spPr>
          <p:txBody>
            <a:bodyPr wrap="none" lIns="0" tIns="0" rIns="0" bIns="0" rtlCol="0">
              <a:noAutofit/>
            </a:bodyPr>
            <a:lstStyle/>
            <a:p>
              <a:pPr algn="l" eaLnBrk="0" hangingPunct="0">
                <a:lnSpc>
                  <a:spcPts val="1800"/>
                </a:lnSpc>
              </a:pPr>
              <a:r>
                <a:rPr lang="en-US" b="1" dirty="0">
                  <a:ea typeface="+mn-ea"/>
                  <a:cs typeface="+mn-cs"/>
                </a:rPr>
                <a:t>Stage Height (ft)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F21F09-154B-457A-B7A0-F0C7BA3DEACA}"/>
                </a:ext>
              </a:extLst>
            </p:cNvPr>
            <p:cNvSpPr txBox="1"/>
            <p:nvPr/>
          </p:nvSpPr>
          <p:spPr>
            <a:xfrm>
              <a:off x="4807529" y="4093500"/>
              <a:ext cx="914400" cy="803471"/>
            </a:xfrm>
            <a:prstGeom prst="rect">
              <a:avLst/>
            </a:prstGeom>
            <a:noFill/>
            <a:effectLst/>
          </p:spPr>
          <p:txBody>
            <a:bodyPr wrap="none" lIns="0" tIns="0" rIns="0" bIns="0" rtlCol="0">
              <a:noAutofit/>
            </a:bodyPr>
            <a:lstStyle/>
            <a:p>
              <a:pPr algn="l" eaLnBrk="0" hangingPunct="0">
                <a:lnSpc>
                  <a:spcPts val="1800"/>
                </a:lnSpc>
              </a:pPr>
              <a:r>
                <a:rPr lang="en-US" b="1" dirty="0">
                  <a:ea typeface="+mn-ea"/>
                  <a:cs typeface="+mn-cs"/>
                </a:rPr>
                <a:t>Discharge (</a:t>
              </a:r>
              <a:r>
                <a:rPr lang="en-US" b="1" dirty="0" err="1">
                  <a:ea typeface="+mn-ea"/>
                  <a:cs typeface="+mn-cs"/>
                </a:rPr>
                <a:t>cfs</a:t>
              </a:r>
              <a:r>
                <a:rPr lang="en-US" b="1" dirty="0">
                  <a:ea typeface="+mn-ea"/>
                  <a:cs typeface="+mn-cs"/>
                </a:rPr>
                <a:t>)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4B42B9B-6A65-4819-9516-19ABAAFC8F3C}"/>
              </a:ext>
            </a:extLst>
          </p:cNvPr>
          <p:cNvSpPr txBox="1"/>
          <p:nvPr/>
        </p:nvSpPr>
        <p:spPr>
          <a:xfrm>
            <a:off x="2887484" y="1759471"/>
            <a:ext cx="914400" cy="80347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b="1" dirty="0">
                <a:ea typeface="+mn-ea"/>
                <a:cs typeface="+mn-cs"/>
              </a:rPr>
              <a:t>Synthetic Rating Curve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4F10B1-3166-4617-A8F0-32C62B0C34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0367" y="1134377"/>
            <a:ext cx="4721929" cy="50858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750545-4B7C-4330-A1BC-5C0445AD32D9}"/>
              </a:ext>
            </a:extLst>
          </p:cNvPr>
          <p:cNvSpPr txBox="1"/>
          <p:nvPr/>
        </p:nvSpPr>
        <p:spPr>
          <a:xfrm>
            <a:off x="8648700" y="978455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  <a:ea typeface="+mn-ea"/>
                <a:cs typeface="+mn-cs"/>
              </a:rPr>
              <a:t>Freely available </a:t>
            </a:r>
            <a:r>
              <a:rPr lang="en-US" sz="1400" b="1" i="1" u="sng" dirty="0">
                <a:solidFill>
                  <a:srgbClr val="0070C0"/>
                </a:solidFill>
                <a:ea typeface="+mn-ea"/>
                <a:cs typeface="+mn-cs"/>
              </a:rPr>
              <a:t>map services</a:t>
            </a:r>
          </a:p>
        </p:txBody>
      </p:sp>
    </p:spTree>
    <p:extLst>
      <p:ext uri="{BB962C8B-B14F-4D97-AF65-F5344CB8AC3E}">
        <p14:creationId xmlns:p14="http://schemas.microsoft.com/office/powerpoint/2010/main" val="41238087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D5BBD-A9F1-4F2A-B1D9-362263455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Flood Decision Support System for Williamson County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458928-F65A-49A6-A543-BC4D68C9F28A}"/>
              </a:ext>
            </a:extLst>
          </p:cNvPr>
          <p:cNvSpPr txBox="1"/>
          <p:nvPr/>
        </p:nvSpPr>
        <p:spPr>
          <a:xfrm>
            <a:off x="813243" y="830035"/>
            <a:ext cx="10105372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hlinkClick r:id="rId2"/>
              </a:rPr>
              <a:t>https://wilcomaps.wilco.org/vertigisstudio/web/?app=f9563f4ce02f4fdd8f7f84249b500ec9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F8F4FC-DD8A-4454-9DA4-16B51F87F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04" y="1885167"/>
            <a:ext cx="11177392" cy="48168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8364E7-9415-43B9-831E-5359BC5C7FF0}"/>
              </a:ext>
            </a:extLst>
          </p:cNvPr>
          <p:cNvSpPr txBox="1"/>
          <p:nvPr/>
        </p:nvSpPr>
        <p:spPr>
          <a:xfrm>
            <a:off x="914402" y="1427967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Flood map services assembled by Frank Martin and George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Strebel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, Wilco GIS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E0298-8DE1-4482-A1BC-13359AE71D6F}"/>
              </a:ext>
            </a:extLst>
          </p:cNvPr>
          <p:cNvSpPr txBox="1"/>
          <p:nvPr/>
        </p:nvSpPr>
        <p:spPr>
          <a:xfrm>
            <a:off x="6838952" y="2514600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Four Components:</a:t>
            </a:r>
          </a:p>
          <a:p>
            <a:pPr marL="342900" indent="-342900" eaLnBrk="0" hangingPunct="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NOAA Flood Map Services</a:t>
            </a: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Local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reference 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ata</a:t>
            </a: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rial"/>
                <a:ea typeface="ＭＳ Ｐゴシック"/>
              </a:rPr>
              <a:t>Precipitation (past and future)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Local flood services (including SB3)</a:t>
            </a:r>
          </a:p>
        </p:txBody>
      </p:sp>
    </p:spTree>
    <p:extLst>
      <p:ext uri="{BB962C8B-B14F-4D97-AF65-F5344CB8AC3E}">
        <p14:creationId xmlns:p14="http://schemas.microsoft.com/office/powerpoint/2010/main" val="71482070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94C80-271D-42FB-AF8C-D0CE51C63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Williamson County Flooding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B5CBC6-B316-4487-AD4B-0836BE24B4DF}"/>
              </a:ext>
            </a:extLst>
          </p:cNvPr>
          <p:cNvSpPr txBox="1"/>
          <p:nvPr/>
        </p:nvSpPr>
        <p:spPr>
          <a:xfrm>
            <a:off x="838200" y="3886200"/>
            <a:ext cx="1950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30D9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Williamson County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D0BA6E-1C10-42F1-BAA9-C13617F5221F}"/>
              </a:ext>
            </a:extLst>
          </p:cNvPr>
          <p:cNvCxnSpPr/>
          <p:nvPr/>
        </p:nvCxnSpPr>
        <p:spPr>
          <a:xfrm flipV="1">
            <a:off x="2790825" y="3867150"/>
            <a:ext cx="1447800" cy="200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2858D29-9BFD-4846-BF8B-512F86E54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91" y="1373876"/>
            <a:ext cx="4859714" cy="3733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6EFF5D-725D-4917-BDE9-934DD1D99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6296" y="2610613"/>
            <a:ext cx="6707122" cy="40866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2DAF1E-6C0A-4EE8-B37C-96FE49232CAA}"/>
              </a:ext>
            </a:extLst>
          </p:cNvPr>
          <p:cNvSpPr txBox="1"/>
          <p:nvPr/>
        </p:nvSpPr>
        <p:spPr>
          <a:xfrm>
            <a:off x="8104093" y="2764051"/>
            <a:ext cx="2879592" cy="675634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ctr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  <a:ea typeface="+mn-ea"/>
                <a:cs typeface="+mn-cs"/>
              </a:rPr>
              <a:t>National Water Model Hydrofabric for Williamson County</a:t>
            </a:r>
          </a:p>
          <a:p>
            <a:pPr algn="ctr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</a:rPr>
              <a:t> (HUC8 12070205)</a:t>
            </a:r>
            <a:endParaRPr lang="en-US" sz="1400" b="1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79316A3D-B714-47DA-BC86-9B4DA9AD8B42}"/>
              </a:ext>
            </a:extLst>
          </p:cNvPr>
          <p:cNvSpPr/>
          <p:nvPr/>
        </p:nvSpPr>
        <p:spPr bwMode="auto">
          <a:xfrm rot="5400000">
            <a:off x="5720765" y="1768462"/>
            <a:ext cx="696686" cy="675634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rgbClr val="000000"/>
              </a:solidFill>
              <a:latin typeface="Arial" charset="0"/>
              <a:ea typeface="ＭＳ Ｐゴシック" pitchFamily="16" charset="-128"/>
              <a:cs typeface="ＭＳ Ｐゴシック" pitchFamily="-97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E290C9-D24A-49A1-8151-17F054A99BFC}"/>
              </a:ext>
            </a:extLst>
          </p:cNvPr>
          <p:cNvSpPr txBox="1"/>
          <p:nvPr/>
        </p:nvSpPr>
        <p:spPr>
          <a:xfrm>
            <a:off x="1552272" y="5445289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sz="1600" b="1" dirty="0">
                <a:ea typeface="+mn-ea"/>
                <a:cs typeface="+mn-cs"/>
              </a:rPr>
              <a:t>&gt; $10 million investment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D010C3-EDBB-4267-BF4F-10335F15EF08}"/>
              </a:ext>
            </a:extLst>
          </p:cNvPr>
          <p:cNvSpPr txBox="1"/>
          <p:nvPr/>
        </p:nvSpPr>
        <p:spPr>
          <a:xfrm>
            <a:off x="648582" y="5090558"/>
            <a:ext cx="3792789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https://gis.wilco.org/maps/?viewer=floodzone</a:t>
            </a:r>
            <a:r>
              <a:rPr lang="en-US" sz="14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9E7921-E583-49C6-AB54-60889DFC73CA}"/>
              </a:ext>
            </a:extLst>
          </p:cNvPr>
          <p:cNvSpPr txBox="1"/>
          <p:nvPr/>
        </p:nvSpPr>
        <p:spPr>
          <a:xfrm>
            <a:off x="1639360" y="1083273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sz="1600" b="1" dirty="0"/>
              <a:t>Risk-Based Flood Engineering</a:t>
            </a:r>
            <a:endParaRPr lang="en-US" sz="1600" b="1" dirty="0"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CFFBC0-3661-45E5-BA22-68B3498B0BD0}"/>
              </a:ext>
            </a:extLst>
          </p:cNvPr>
          <p:cNvSpPr txBox="1"/>
          <p:nvPr/>
        </p:nvSpPr>
        <p:spPr>
          <a:xfrm>
            <a:off x="7004596" y="2306851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sz="1600" b="1" dirty="0"/>
              <a:t>Real-Time Flood Engineering</a:t>
            </a:r>
            <a:endParaRPr lang="en-US" sz="1600" b="1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2383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8A298-60B7-4447-8434-81E1B0BD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3" y="457200"/>
            <a:ext cx="4365168" cy="484632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National Water Model Hydrofabric for Texas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F1320A-29F8-40D0-BC91-E5E255085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2335440"/>
            <a:ext cx="5472541" cy="41574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104089-BAB7-4D08-8559-4518A5C8D273}"/>
              </a:ext>
            </a:extLst>
          </p:cNvPr>
          <p:cNvSpPr txBox="1"/>
          <p:nvPr/>
        </p:nvSpPr>
        <p:spPr>
          <a:xfrm>
            <a:off x="1158910" y="2018815"/>
            <a:ext cx="466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Resolution Flow Network (287,935 reaches)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A0A513-631D-40BF-AEC3-A8C5E7D95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167" y="3046978"/>
            <a:ext cx="4255850" cy="33086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364962-017B-4F89-9F59-7BFA18D53DFF}"/>
              </a:ext>
            </a:extLst>
          </p:cNvPr>
          <p:cNvSpPr txBox="1"/>
          <p:nvPr/>
        </p:nvSpPr>
        <p:spPr>
          <a:xfrm>
            <a:off x="7757736" y="2677646"/>
            <a:ext cx="2783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Mainstems(49,207 reaches)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9C389D-07C6-40C3-8FF9-9FCBE3378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1578" y="365126"/>
            <a:ext cx="3795387" cy="2312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5D480C-5015-4B32-AC99-47AC0F86C9B3}"/>
              </a:ext>
            </a:extLst>
          </p:cNvPr>
          <p:cNvSpPr txBox="1"/>
          <p:nvPr/>
        </p:nvSpPr>
        <p:spPr>
          <a:xfrm>
            <a:off x="914403" y="1398837"/>
            <a:ext cx="2114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209 HUC8 units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617261-EBB1-4E9F-AC97-3A528A49F755}"/>
              </a:ext>
            </a:extLst>
          </p:cNvPr>
          <p:cNvSpPr txBox="1"/>
          <p:nvPr/>
        </p:nvSpPr>
        <p:spPr>
          <a:xfrm>
            <a:off x="8618095" y="371023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HUC8 = 12070205</a:t>
            </a:r>
          </a:p>
        </p:txBody>
      </p:sp>
    </p:spTree>
    <p:extLst>
      <p:ext uri="{BB962C8B-B14F-4D97-AF65-F5344CB8AC3E}">
        <p14:creationId xmlns:p14="http://schemas.microsoft.com/office/powerpoint/2010/main" val="179839922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87B29-BFA1-400B-8A06-B02C66EE8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Flood Modeling in Texas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826C40-F804-4765-B140-FDC5EB994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2" y="2177544"/>
            <a:ext cx="4410691" cy="40486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62B775-C9EA-4B04-A322-DC6A75F02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573" y="2050522"/>
            <a:ext cx="1352739" cy="11241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CA660B-26D1-4178-AFA4-0CBEC5506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70" y="1558333"/>
            <a:ext cx="4686954" cy="6192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E5D9C3-EA1D-4431-80FE-06FF03F1F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7157" y="1536560"/>
            <a:ext cx="4343394" cy="4667901"/>
          </a:xfrm>
          <a:prstGeom prst="rect">
            <a:avLst/>
          </a:prstGeom>
        </p:spPr>
      </p:pic>
      <p:pic>
        <p:nvPicPr>
          <p:cNvPr id="1026" name="Picture 2" descr="General Land Office gets new seal">
            <a:extLst>
              <a:ext uri="{FF2B5EF4-FFF2-40B4-BE49-F238E27FC236}">
                <a16:creationId xmlns:a16="http://schemas.microsoft.com/office/drawing/2014/main" id="{84DFD165-19B9-488C-8239-C4339C276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034" y="138340"/>
            <a:ext cx="1606984" cy="16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’re pleased to introduce our new Texas Water Development Board logo ...">
            <a:extLst>
              <a:ext uri="{FF2B5EF4-FFF2-40B4-BE49-F238E27FC236}">
                <a16:creationId xmlns:a16="http://schemas.microsoft.com/office/drawing/2014/main" id="{C81411B0-EEE0-4851-8ACC-65C550D2F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48" y="2177543"/>
            <a:ext cx="1500751" cy="134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E429D6-9B86-4681-9F9F-BC06A385F56B}"/>
              </a:ext>
            </a:extLst>
          </p:cNvPr>
          <p:cNvSpPr txBox="1"/>
          <p:nvPr/>
        </p:nvSpPr>
        <p:spPr>
          <a:xfrm>
            <a:off x="1042871" y="1256247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Base Level Engineering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BADEB9-2F21-4482-B4B3-CEEFBE909744}"/>
              </a:ext>
            </a:extLst>
          </p:cNvPr>
          <p:cNvSpPr txBox="1"/>
          <p:nvPr/>
        </p:nvSpPr>
        <p:spPr>
          <a:xfrm>
            <a:off x="6987157" y="1038858"/>
            <a:ext cx="1898969" cy="4616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Hurricane Harvey Recovery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224E08-84C3-4560-9381-9B0AB53A46BF}"/>
              </a:ext>
            </a:extLst>
          </p:cNvPr>
          <p:cNvSpPr txBox="1"/>
          <p:nvPr/>
        </p:nvSpPr>
        <p:spPr>
          <a:xfrm>
            <a:off x="912244" y="812490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&gt; $100 million investment</a:t>
            </a:r>
          </a:p>
        </p:txBody>
      </p:sp>
    </p:spTree>
    <p:extLst>
      <p:ext uri="{BB962C8B-B14F-4D97-AF65-F5344CB8AC3E}">
        <p14:creationId xmlns:p14="http://schemas.microsoft.com/office/powerpoint/2010/main" val="2506119088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1DA00E3-A5D8-7461-965E-9E6BBB14E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463" y="1860392"/>
            <a:ext cx="6895366" cy="43588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BC7C1F-9072-4552-9EC0-D3AD809E2132}"/>
              </a:ext>
            </a:extLst>
          </p:cNvPr>
          <p:cNvSpPr txBox="1"/>
          <p:nvPr/>
        </p:nvSpPr>
        <p:spPr>
          <a:xfrm>
            <a:off x="6207239" y="6247370"/>
            <a:ext cx="50971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Texas RBFS Model Data and Results Mapping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679F34-6BEE-4B74-971C-201650010BE5}"/>
              </a:ext>
            </a:extLst>
          </p:cNvPr>
          <p:cNvSpPr txBox="1">
            <a:spLocks/>
          </p:cNvSpPr>
          <p:nvPr/>
        </p:nvSpPr>
        <p:spPr>
          <a:xfrm>
            <a:off x="643518" y="457200"/>
            <a:ext cx="10660878" cy="4846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RBFS Model Results Data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 Scale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B3F627-C20E-00F3-3C2E-5225F979A868}"/>
              </a:ext>
            </a:extLst>
          </p:cNvPr>
          <p:cNvSpPr txBox="1"/>
          <p:nvPr/>
        </p:nvSpPr>
        <p:spPr>
          <a:xfrm>
            <a:off x="547193" y="1418284"/>
            <a:ext cx="43439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Open Source, Non-Proprietary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Robust API for Boundary Conditions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Solves HEC-RAS Linux Limitations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HDF Results  &gt;&gt; Direct to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Dataframe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prstClr val="black"/>
                </a:solidFill>
              </a:rPr>
              <a:t>Automated Meshing and Stored Maps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prstClr val="black"/>
                </a:solidFill>
              </a:rPr>
              <a:t>Cloud Native Mapping Outputs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869A91-9CFF-1F6C-D9E2-88B5F9C6E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48" y="941832"/>
            <a:ext cx="1994333" cy="8457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96FAA2-CF12-3CA0-D55D-141976C7F061}"/>
              </a:ext>
            </a:extLst>
          </p:cNvPr>
          <p:cNvSpPr txBox="1"/>
          <p:nvPr/>
        </p:nvSpPr>
        <p:spPr>
          <a:xfrm>
            <a:off x="402731" y="5377425"/>
            <a:ext cx="21771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RBFS 100% Models via TDIS DQMT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FEF1EDF-B02B-AC51-B31C-E140E2134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7612" y="1860392"/>
            <a:ext cx="6905217" cy="435885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FF66667-9854-7DED-0781-4ECDF3EE0485}"/>
              </a:ext>
            </a:extLst>
          </p:cNvPr>
          <p:cNvSpPr txBox="1"/>
          <p:nvPr/>
        </p:nvSpPr>
        <p:spPr>
          <a:xfrm>
            <a:off x="569744" y="995392"/>
            <a:ext cx="482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Key Features for Flood Forecasting Workflows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07AFDC76-22F3-53B3-7A74-3ADEDF013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0254" y="420813"/>
            <a:ext cx="3139093" cy="4846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266BB23-AE1B-4903-8218-E500014858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9914" y="4550228"/>
            <a:ext cx="2035920" cy="218802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AFC088B-4FAE-4F3D-BE33-F355C29ABF85}"/>
              </a:ext>
            </a:extLst>
          </p:cNvPr>
          <p:cNvSpPr txBox="1"/>
          <p:nvPr/>
        </p:nvSpPr>
        <p:spPr>
          <a:xfrm>
            <a:off x="5208396" y="1418284"/>
            <a:ext cx="6096000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rgbClr val="000000"/>
                </a:solidFill>
                <a:effectLst/>
                <a:latin typeface="Aptos"/>
                <a:ea typeface="Times New Roman" panose="02020603050405020304" pitchFamily="18" charset="0"/>
                <a:hlinkClick r:id="rId7"/>
              </a:rPr>
              <a:t>https://gis.clbengineering.com/maps/tx/rbfs/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AE5698-7AFE-46A5-8197-5BB743D79C3B}"/>
              </a:ext>
            </a:extLst>
          </p:cNvPr>
          <p:cNvSpPr txBox="1"/>
          <p:nvPr/>
        </p:nvSpPr>
        <p:spPr>
          <a:xfrm>
            <a:off x="7300909" y="1180058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sz="1400" dirty="0">
                <a:ea typeface="+mn-ea"/>
                <a:cs typeface="+mn-cs"/>
              </a:rPr>
              <a:t>Bill Katzenmeyer, President</a:t>
            </a:r>
          </a:p>
        </p:txBody>
      </p:sp>
    </p:spTree>
    <p:extLst>
      <p:ext uri="{BB962C8B-B14F-4D97-AF65-F5344CB8AC3E}">
        <p14:creationId xmlns:p14="http://schemas.microsoft.com/office/powerpoint/2010/main" val="18049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9036D-DF0D-427C-9403-5FFB4A9F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Flood Engineering: Two Approaches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37EB7-FBD8-4C81-9920-EAB290509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642" y="1379916"/>
            <a:ext cx="4461433" cy="42388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65389F-14A1-46A9-AA3C-86A62450928A}"/>
              </a:ext>
            </a:extLst>
          </p:cNvPr>
          <p:cNvSpPr txBox="1"/>
          <p:nvPr/>
        </p:nvSpPr>
        <p:spPr>
          <a:xfrm>
            <a:off x="914402" y="2161539"/>
            <a:ext cx="2601292" cy="6924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Risk-based flood engineering</a:t>
            </a:r>
          </a:p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DC02E7-A64B-4BCA-8EA4-53C3C81F6848}"/>
              </a:ext>
            </a:extLst>
          </p:cNvPr>
          <p:cNvCxnSpPr>
            <a:cxnSpLocks/>
            <a:stCxn id="5" idx="3"/>
          </p:cNvCxnSpPr>
          <p:nvPr/>
        </p:nvCxnSpPr>
        <p:spPr bwMode="auto">
          <a:xfrm>
            <a:off x="3515694" y="2507788"/>
            <a:ext cx="1183637" cy="357015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0ACFC59-7408-4C14-AF37-94C2526EA8C5}"/>
              </a:ext>
            </a:extLst>
          </p:cNvPr>
          <p:cNvSpPr txBox="1"/>
          <p:nvPr/>
        </p:nvSpPr>
        <p:spPr>
          <a:xfrm>
            <a:off x="9153331" y="2908468"/>
            <a:ext cx="2450839" cy="61555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Real-Time Flood  Engineering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064AA1-B6B0-4ED3-8494-AE5EE86D801F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 flipV="1">
            <a:off x="7647711" y="2854037"/>
            <a:ext cx="1505620" cy="362208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1255B6-18A5-405D-B404-0167EEA2EE80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>
            <a:off x="7647709" y="3216245"/>
            <a:ext cx="1505622" cy="952968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DC60DAA-072F-426F-ADA6-124DBE7AEEFE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>
            <a:off x="5677601" y="3216245"/>
            <a:ext cx="3475730" cy="74687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2" name="Picture 4" descr="Hurricane Harvey: A Tribute to First Responders - Extreme Tactical Dynamics">
            <a:extLst>
              <a:ext uri="{FF2B5EF4-FFF2-40B4-BE49-F238E27FC236}">
                <a16:creationId xmlns:a16="http://schemas.microsoft.com/office/drawing/2014/main" id="{C8FF8A0B-7566-42F3-B427-C63F8D4DD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218" y="406938"/>
            <a:ext cx="4057500" cy="22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88B326-A710-47BC-A169-184D42434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74" y="2971162"/>
            <a:ext cx="3413965" cy="237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9130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314C1-BDDE-48CA-9EF9-F44225B89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Discussion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9ADD0-444B-4782-93E5-6B7DC8F0506D}"/>
              </a:ext>
            </a:extLst>
          </p:cNvPr>
          <p:cNvSpPr txBox="1"/>
          <p:nvPr/>
        </p:nvSpPr>
        <p:spPr>
          <a:xfrm>
            <a:off x="914402" y="1173678"/>
            <a:ext cx="9231084" cy="492442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342900" indent="-342900" eaLnBrk="0" hangingPunct="0">
              <a:lnSpc>
                <a:spcPts val="24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How do we convert our inventory of engineering-based flood modeling into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stage-based flood inundation map libraries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for Texas?</a:t>
            </a:r>
          </a:p>
          <a:p>
            <a:pPr eaLnBrk="0" hangingPunct="0">
              <a:lnSpc>
                <a:spcPts val="2400"/>
              </a:lnSpc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rial"/>
                <a:ea typeface="ＭＳ Ｐゴシック"/>
              </a:rPr>
              <a:t>Is this a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ＭＳ Ｐゴシック"/>
              </a:rPr>
              <a:t>state-level responsibility?</a:t>
            </a: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srgbClr val="0070C0"/>
              </a:solidFill>
              <a:latin typeface="Arial"/>
              <a:ea typeface="ＭＳ Ｐゴシック"/>
            </a:endParaRP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>
                <a:latin typeface="Arial"/>
                <a:ea typeface="ＭＳ Ｐゴシック"/>
              </a:rPr>
              <a:t>Are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ＭＳ Ｐゴシック"/>
              </a:rPr>
              <a:t> cities and counties </a:t>
            </a:r>
            <a:r>
              <a:rPr lang="en-US" sz="2000" b="1" dirty="0">
                <a:latin typeface="Arial"/>
                <a:ea typeface="ＭＳ Ｐゴシック"/>
              </a:rPr>
              <a:t>involved?</a:t>
            </a:r>
          </a:p>
          <a:p>
            <a:pPr marR="0" lvl="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What are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limitations of the National Water Model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and its FIM and how can these be overcome at the local level?</a:t>
            </a: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How does all this relate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SB3, SB5 and flood sirens?</a:t>
            </a: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…..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</a:rPr>
              <a:t>your ideas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and comments are welcome!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26597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7059-FCA1-4BE8-95EC-9A7E633B9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Catastrophe in the Texas Hill Country</a:t>
            </a:r>
          </a:p>
        </p:txBody>
      </p:sp>
      <p:pic>
        <p:nvPicPr>
          <p:cNvPr id="2052" name="Picture 4" descr="&quot;We are better than that&quot;: Texas lawmakers hear testimony on July 4 floods">
            <a:extLst>
              <a:ext uri="{FF2B5EF4-FFF2-40B4-BE49-F238E27FC236}">
                <a16:creationId xmlns:a16="http://schemas.microsoft.com/office/drawing/2014/main" id="{B233E664-80AD-41A9-901B-2C01D07AE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218" y="2041392"/>
            <a:ext cx="7315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52B6B6-D8E0-40CD-B77E-A0354BFBC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47" y="1355496"/>
            <a:ext cx="8221222" cy="137179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12EB4-8B6C-48B7-B45D-5567BB106C76}"/>
              </a:ext>
            </a:extLst>
          </p:cNvPr>
          <p:cNvSpPr txBox="1"/>
          <p:nvPr/>
        </p:nvSpPr>
        <p:spPr>
          <a:xfrm>
            <a:off x="1028059" y="3109204"/>
            <a:ext cx="28328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A failure in flood communications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black"/>
              </a:solidFill>
              <a:latin typeface="Arial"/>
              <a:ea typeface="ＭＳ Ｐゴシック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137 died, including many children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</a:rPr>
              <a:t>“How can we do better?”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78FF2D-CF03-4C8E-B0F4-C0AAE7B93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6" y="92868"/>
            <a:ext cx="12144024" cy="66722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8A7ACA-0683-4813-B3A3-7EDBEE455EE3}"/>
              </a:ext>
            </a:extLst>
          </p:cNvPr>
          <p:cNvSpPr txBox="1"/>
          <p:nvPr/>
        </p:nvSpPr>
        <p:spPr>
          <a:xfrm>
            <a:off x="4365523" y="244731"/>
            <a:ext cx="37313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Legislative Hearing in Kerrville on</a:t>
            </a:r>
          </a:p>
          <a:p>
            <a:pPr algn="ctr"/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31 July 2025</a:t>
            </a:r>
          </a:p>
        </p:txBody>
      </p:sp>
    </p:spTree>
    <p:extLst>
      <p:ext uri="{BB962C8B-B14F-4D97-AF65-F5344CB8AC3E}">
        <p14:creationId xmlns:p14="http://schemas.microsoft.com/office/powerpoint/2010/main" val="41895487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039D5-BFF5-4EF1-B326-EEBA9D22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372" y="465111"/>
            <a:ext cx="9750655" cy="484632"/>
          </a:xfrm>
        </p:spPr>
        <p:txBody>
          <a:bodyPr/>
          <a:lstStyle/>
          <a:p>
            <a:r>
              <a:rPr lang="en-US" sz="3200" dirty="0"/>
              <a:t>Flood Engineering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DC6CD-1F01-485B-BC53-8A26F3366D8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2452" y="1549298"/>
            <a:ext cx="5157788" cy="823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Traditional Flood Engineering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AD2E8-34E9-4705-88C6-5F871866921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2452" y="2219561"/>
            <a:ext cx="5157788" cy="3684588"/>
          </a:xfrm>
        </p:spPr>
        <p:txBody>
          <a:bodyPr/>
          <a:lstStyle/>
          <a:p>
            <a:r>
              <a:rPr lang="en-US" sz="2800" dirty="0">
                <a:solidFill>
                  <a:srgbClr val="0070C0"/>
                </a:solidFill>
              </a:rPr>
              <a:t>Accurate</a:t>
            </a:r>
          </a:p>
          <a:p>
            <a:pPr marL="0" indent="0">
              <a:buNone/>
            </a:pPr>
            <a:r>
              <a:rPr lang="en-US" sz="2400" dirty="0"/>
              <a:t>Engineer: “I worry if I am wrong”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36755E-D7C4-4AD0-932A-7C214C2DB55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86142" y="1549297"/>
            <a:ext cx="5183187" cy="823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Real-Time Flood Engineering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C0C7EF-33DA-4EFA-ADA3-B44E6D626BB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74658" y="2219561"/>
            <a:ext cx="6096000" cy="3684588"/>
          </a:xfrm>
        </p:spPr>
        <p:txBody>
          <a:bodyPr/>
          <a:lstStyle/>
          <a:p>
            <a:r>
              <a:rPr lang="en-US" sz="2800" dirty="0">
                <a:solidFill>
                  <a:srgbClr val="0070C0"/>
                </a:solidFill>
              </a:rPr>
              <a:t>Accurate, reliable and timely</a:t>
            </a:r>
          </a:p>
          <a:p>
            <a:pPr marL="0" indent="0">
              <a:buNone/>
            </a:pPr>
            <a:r>
              <a:rPr lang="en-US" sz="2400" dirty="0"/>
              <a:t>First responder: “I worry if I am late”</a:t>
            </a:r>
          </a:p>
        </p:txBody>
      </p:sp>
      <p:sp>
        <p:nvSpPr>
          <p:cNvPr id="7" name="AutoShape 2" descr="23 girls missing after Camp Mystic evacuation in Texas flood">
            <a:extLst>
              <a:ext uri="{FF2B5EF4-FFF2-40B4-BE49-F238E27FC236}">
                <a16:creationId xmlns:a16="http://schemas.microsoft.com/office/drawing/2014/main" id="{534811D0-A9B1-438C-B698-E9CF7E8283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69858" y="339849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D95FF-DAE6-445D-933F-09E24B636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599" y="4185584"/>
            <a:ext cx="4101505" cy="24291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4B1F11-7D23-46B5-8C42-E9913CF5B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914" y="4164169"/>
            <a:ext cx="4554003" cy="25300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E36B47-ABEE-48D5-9C18-5BC4DB65BB2E}"/>
              </a:ext>
            </a:extLst>
          </p:cNvPr>
          <p:cNvSpPr txBox="1"/>
          <p:nvPr/>
        </p:nvSpPr>
        <p:spPr>
          <a:xfrm>
            <a:off x="1292599" y="3476461"/>
            <a:ext cx="8669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</a:rPr>
              <a:t>Terrible lesson of 4 July flood at Camp Mystic – the warning was late</a:t>
            </a:r>
          </a:p>
        </p:txBody>
      </p:sp>
    </p:spTree>
    <p:extLst>
      <p:ext uri="{BB962C8B-B14F-4D97-AF65-F5344CB8AC3E}">
        <p14:creationId xmlns:p14="http://schemas.microsoft.com/office/powerpoint/2010/main" val="264377637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9036D-DF0D-427C-9403-5FFB4A9F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Flood Engineering: Two Approaches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37EB7-FBD8-4C81-9920-EAB290509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642" y="1379916"/>
            <a:ext cx="4461433" cy="42388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65389F-14A1-46A9-AA3C-86A62450928A}"/>
              </a:ext>
            </a:extLst>
          </p:cNvPr>
          <p:cNvSpPr txBox="1"/>
          <p:nvPr/>
        </p:nvSpPr>
        <p:spPr>
          <a:xfrm>
            <a:off x="914402" y="2161539"/>
            <a:ext cx="2601292" cy="6924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ctr" eaLnBrk="0" hangingPunct="0">
              <a:lnSpc>
                <a:spcPts val="1800"/>
              </a:lnSpc>
            </a:pPr>
            <a:r>
              <a:rPr lang="en-US" sz="2400" b="1" dirty="0">
                <a:solidFill>
                  <a:srgbClr val="0070C0"/>
                </a:solidFill>
                <a:ea typeface="+mn-ea"/>
                <a:cs typeface="+mn-cs"/>
              </a:rPr>
              <a:t>Risk-based flood engineering</a:t>
            </a:r>
          </a:p>
          <a:p>
            <a:pPr algn="l" eaLnBrk="0" hangingPunct="0">
              <a:lnSpc>
                <a:spcPts val="1800"/>
              </a:lnSpc>
            </a:pPr>
            <a:endParaRPr lang="en-US" b="1" dirty="0"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DC02E7-A64B-4BCA-8EA4-53C3C81F6848}"/>
              </a:ext>
            </a:extLst>
          </p:cNvPr>
          <p:cNvCxnSpPr>
            <a:cxnSpLocks/>
            <a:stCxn id="5" idx="3"/>
          </p:cNvCxnSpPr>
          <p:nvPr/>
        </p:nvCxnSpPr>
        <p:spPr bwMode="auto">
          <a:xfrm>
            <a:off x="3515694" y="2507788"/>
            <a:ext cx="1183637" cy="357015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0ACFC59-7408-4C14-AF37-94C2526EA8C5}"/>
              </a:ext>
            </a:extLst>
          </p:cNvPr>
          <p:cNvSpPr txBox="1"/>
          <p:nvPr/>
        </p:nvSpPr>
        <p:spPr>
          <a:xfrm>
            <a:off x="9153331" y="2908468"/>
            <a:ext cx="2450839" cy="61555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ctr" eaLnBrk="0" hangingPunct="0">
              <a:lnSpc>
                <a:spcPts val="2400"/>
              </a:lnSpc>
            </a:pPr>
            <a:r>
              <a:rPr lang="en-US" sz="2400" b="1" dirty="0">
                <a:solidFill>
                  <a:srgbClr val="0070C0"/>
                </a:solidFill>
                <a:ea typeface="+mn-ea"/>
                <a:cs typeface="+mn-cs"/>
              </a:rPr>
              <a:t>Real-Time Flood  Engineering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064AA1-B6B0-4ED3-8494-AE5EE86D801F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 flipV="1">
            <a:off x="7647711" y="2854037"/>
            <a:ext cx="1505620" cy="362208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1255B6-18A5-405D-B404-0167EEA2EE80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>
            <a:off x="7647709" y="3216245"/>
            <a:ext cx="1505622" cy="952968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DC60DAA-072F-426F-ADA6-124DBE7AEEFE}"/>
              </a:ext>
            </a:extLst>
          </p:cNvPr>
          <p:cNvCxnSpPr>
            <a:cxnSpLocks/>
            <a:stCxn id="8" idx="1"/>
          </p:cNvCxnSpPr>
          <p:nvPr/>
        </p:nvCxnSpPr>
        <p:spPr bwMode="auto">
          <a:xfrm flipH="1">
            <a:off x="5677601" y="3216245"/>
            <a:ext cx="3475730" cy="74687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2" name="Picture 4" descr="Hurricane Harvey: A Tribute to First Responders - Extreme Tactical Dynamics">
            <a:extLst>
              <a:ext uri="{FF2B5EF4-FFF2-40B4-BE49-F238E27FC236}">
                <a16:creationId xmlns:a16="http://schemas.microsoft.com/office/drawing/2014/main" id="{C8FF8A0B-7566-42F3-B427-C63F8D4DD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218" y="406938"/>
            <a:ext cx="4057500" cy="22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88B326-A710-47BC-A169-184D42434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74" y="2971162"/>
            <a:ext cx="3413965" cy="237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1412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8ACD-3DB9-4416-8242-B07B3CA1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Two Kinds of Rainfall Inputs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26576A-5317-4FEE-B475-524B3735E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06" y="1228886"/>
            <a:ext cx="5542794" cy="2923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806903-76E7-4A94-92F2-CB3350CB7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357" y="457200"/>
            <a:ext cx="3780241" cy="3397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6A0296-4235-4AA3-8B1D-B8AE9E0ED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753" y="3332114"/>
            <a:ext cx="4411151" cy="31982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C33395-5442-4502-88EC-AA3461ECF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06" y="3429000"/>
            <a:ext cx="1383423" cy="30686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5C65E7-A2F5-4D03-91E3-52720ECDF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5634" y="1622205"/>
            <a:ext cx="1828909" cy="1754563"/>
          </a:xfrm>
          <a:prstGeom prst="rect">
            <a:avLst/>
          </a:prstGeom>
        </p:spPr>
      </p:pic>
      <p:sp>
        <p:nvSpPr>
          <p:cNvPr id="15" name="AutoShape 2" descr="Real rainfall pattern | Download Scientific Diagram">
            <a:extLst>
              <a:ext uri="{FF2B5EF4-FFF2-40B4-BE49-F238E27FC236}">
                <a16:creationId xmlns:a16="http://schemas.microsoft.com/office/drawing/2014/main" id="{48B3FBB5-EC04-4125-94E1-B4286759B2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E0FA92-A5FE-402B-A911-64697F37F2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9583" y="4395330"/>
            <a:ext cx="3795886" cy="22441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B3CFD26-6C3F-4F87-90CD-6F96E4D7D40A}"/>
              </a:ext>
            </a:extLst>
          </p:cNvPr>
          <p:cNvSpPr txBox="1"/>
          <p:nvPr/>
        </p:nvSpPr>
        <p:spPr>
          <a:xfrm>
            <a:off x="152400" y="2056953"/>
            <a:ext cx="6096000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Design Storms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7659F8-F03D-4E74-BD59-B1F317FF56E5}"/>
              </a:ext>
            </a:extLst>
          </p:cNvPr>
          <p:cNvSpPr txBox="1"/>
          <p:nvPr/>
        </p:nvSpPr>
        <p:spPr>
          <a:xfrm>
            <a:off x="4909459" y="2115548"/>
            <a:ext cx="6096000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Real-Time Storms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80B25C-4BD5-41C6-804C-B9F8F7B7BFC4}"/>
              </a:ext>
            </a:extLst>
          </p:cNvPr>
          <p:cNvSpPr txBox="1"/>
          <p:nvPr/>
        </p:nvSpPr>
        <p:spPr>
          <a:xfrm>
            <a:off x="7381875" y="3992011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r>
              <a:rPr lang="en-US" sz="1400" b="1" dirty="0">
                <a:solidFill>
                  <a:srgbClr val="0070C0"/>
                </a:solidFill>
                <a:ea typeface="+mn-ea"/>
                <a:cs typeface="+mn-cs"/>
              </a:rPr>
              <a:t>Dynamic, moving, spatially complex, uncertain</a:t>
            </a:r>
          </a:p>
        </p:txBody>
      </p:sp>
    </p:spTree>
    <p:extLst>
      <p:ext uri="{BB962C8B-B14F-4D97-AF65-F5344CB8AC3E}">
        <p14:creationId xmlns:p14="http://schemas.microsoft.com/office/powerpoint/2010/main" val="115296646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5DE2C-C8E3-45C6-96AE-97EE099C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Inundation Mapping – two national systems in the 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6A1841-8E8A-4EAB-9021-1B02FFC9C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592041"/>
            <a:ext cx="5486401" cy="2641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474D7F-FB56-434A-935F-04511847E998}"/>
              </a:ext>
            </a:extLst>
          </p:cNvPr>
          <p:cNvSpPr txBox="1"/>
          <p:nvPr/>
        </p:nvSpPr>
        <p:spPr>
          <a:xfrm>
            <a:off x="762000" y="1095375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FEMA’s National Flood Hazard Layer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0BE578-A829-4488-B0D1-D8DBF2E34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4066208"/>
            <a:ext cx="3686175" cy="25896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A24858-B1B3-4D2E-8CF9-E4EBE6BAB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1" y="1552575"/>
            <a:ext cx="4714874" cy="2645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618AA4-8C86-4556-AE6D-30850509E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7261" y="4233423"/>
            <a:ext cx="4527014" cy="23345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2C2888-059B-47A7-95CF-A64F1C9037E7}"/>
              </a:ext>
            </a:extLst>
          </p:cNvPr>
          <p:cNvSpPr txBox="1"/>
          <p:nvPr/>
        </p:nvSpPr>
        <p:spPr>
          <a:xfrm>
            <a:off x="3581401" y="5980175"/>
            <a:ext cx="1247774" cy="675634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Salado Creek, San Antonio, Texas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BD77B9-1C6E-43F5-A86E-E837C6D1155E}"/>
              </a:ext>
            </a:extLst>
          </p:cNvPr>
          <p:cNvSpPr txBox="1"/>
          <p:nvPr/>
        </p:nvSpPr>
        <p:spPr>
          <a:xfrm>
            <a:off x="8806544" y="5892381"/>
            <a:ext cx="2537732" cy="675634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Wabash and White Rivers, 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Illinois and Indiana, 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23 August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5F39AA-4EA2-417E-B0C8-5B180DE6852B}"/>
              </a:ext>
            </a:extLst>
          </p:cNvPr>
          <p:cNvSpPr txBox="1"/>
          <p:nvPr/>
        </p:nvSpPr>
        <p:spPr>
          <a:xfrm>
            <a:off x="6520543" y="1134841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NOAA’s Real-Time Flood Inundation Mapping</a:t>
            </a:r>
          </a:p>
        </p:txBody>
      </p:sp>
    </p:spTree>
    <p:extLst>
      <p:ext uri="{BB962C8B-B14F-4D97-AF65-F5344CB8AC3E}">
        <p14:creationId xmlns:p14="http://schemas.microsoft.com/office/powerpoint/2010/main" val="244455119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2FAD298-30DB-4B4C-AA81-EF14E6DD7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72" y="1888518"/>
            <a:ext cx="4856834" cy="4661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FAF779-0F43-4863-8316-51149DFA9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Inundation Mapping (FIM) – two methodologies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9DD49C-FEFD-4A48-AF72-96723B9BC2ED}"/>
              </a:ext>
            </a:extLst>
          </p:cNvPr>
          <p:cNvSpPr txBox="1"/>
          <p:nvPr/>
        </p:nvSpPr>
        <p:spPr>
          <a:xfrm>
            <a:off x="914402" y="1095375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Frequency FIMs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C78A44-D270-4E45-B6A5-3719F187E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69" y="1844975"/>
            <a:ext cx="3191320" cy="22101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78A58A-5E9C-4306-B229-CCEFBE60A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2" y="5822305"/>
            <a:ext cx="3191320" cy="7273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6A5B8E-C6B6-4E96-9101-6535FF6AF3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685" y="1888518"/>
            <a:ext cx="5410201" cy="473154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DE8BBA8-F4D6-401F-AB0A-68C3F3822937}"/>
              </a:ext>
            </a:extLst>
          </p:cNvPr>
          <p:cNvSpPr txBox="1"/>
          <p:nvPr/>
        </p:nvSpPr>
        <p:spPr>
          <a:xfrm>
            <a:off x="8332113" y="1095375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FIM Libraries</a:t>
            </a:r>
          </a:p>
        </p:txBody>
      </p:sp>
    </p:spTree>
    <p:extLst>
      <p:ext uri="{BB962C8B-B14F-4D97-AF65-F5344CB8AC3E}">
        <p14:creationId xmlns:p14="http://schemas.microsoft.com/office/powerpoint/2010/main" val="296452959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n2Flood - Instant Flood Maps for First Responders">
            <a:hlinkClick r:id="" action="ppaction://media"/>
            <a:extLst>
              <a:ext uri="{FF2B5EF4-FFF2-40B4-BE49-F238E27FC236}">
                <a16:creationId xmlns:a16="http://schemas.microsoft.com/office/drawing/2014/main" id="{961AFB0A-E8F1-4D66-8A6D-038740B0C7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7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74311-37BD-46E3-B141-155CFFB9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Observational Flood Mapping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4EC471-E702-4246-A9C1-1C642BC7419A}"/>
              </a:ext>
            </a:extLst>
          </p:cNvPr>
          <p:cNvSpPr txBox="1"/>
          <p:nvPr/>
        </p:nvSpPr>
        <p:spPr>
          <a:xfrm>
            <a:off x="770583" y="4107800"/>
            <a:ext cx="3605692" cy="255454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Times New Roman" panose="02020603050405020304" pitchFamily="18" charset="0"/>
                <a:cs typeface="+mn-cs"/>
              </a:rPr>
              <a:t>“TDEM has launched an SSO [Single Sign-On] process that allows for access by approved individuals to the Pin2Flood application outside of the TDEM Staff and TXTF Squads who currently have access.” 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Times New Roman" panose="02020603050405020304" pitchFamily="18" charset="0"/>
                <a:cs typeface="+mn-cs"/>
              </a:rPr>
              <a:t>Melissa Ruiz, TDEM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5D71A1-C877-484B-88B3-5F151B0534CA}"/>
              </a:ext>
            </a:extLst>
          </p:cNvPr>
          <p:cNvSpPr txBox="1"/>
          <p:nvPr/>
        </p:nvSpPr>
        <p:spPr>
          <a:xfrm>
            <a:off x="770583" y="1472927"/>
            <a:ext cx="4158766" cy="255454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“P2F was a huge hit with the teams, from around the country that responded to the July 4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 and 5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 flood event in 2025. They all saw the practical applications for the incident managers and simplistic entry for the responders.”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Jeff Saunders, Director, Texas Task Force 1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8480A7-D91F-4C48-BA51-1857DC3426CA}"/>
              </a:ext>
            </a:extLst>
          </p:cNvPr>
          <p:cNvSpPr txBox="1"/>
          <p:nvPr/>
        </p:nvSpPr>
        <p:spPr>
          <a:xfrm>
            <a:off x="885507" y="913085"/>
            <a:ext cx="6094324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Times New Roman" panose="02020603050405020304" pitchFamily="18" charset="0"/>
                <a:cs typeface="+mn-cs"/>
                <a:hlinkClick r:id="rId2"/>
              </a:rPr>
              <a:t>https://pin2flood.tdem.texas.gov/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0A4C03-C935-4B1E-95ED-B500ABC7A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464" y="1047350"/>
            <a:ext cx="5867029" cy="246864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2C658A-1610-4BEF-8025-BA7E939DB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464" y="3791889"/>
            <a:ext cx="5898315" cy="2735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31CB19-17AA-4610-9CB7-0F22383F3C14}"/>
              </a:ext>
            </a:extLst>
          </p:cNvPr>
          <p:cNvSpPr txBox="1"/>
          <p:nvPr/>
        </p:nvSpPr>
        <p:spPr>
          <a:xfrm>
            <a:off x="5439464" y="3469274"/>
            <a:ext cx="6100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https://www.youtube.com/watch?v=iGNwjI4k4qM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0773597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ptional_Corporate_PPT_Template-Arial">
  <a:themeElements>
    <a:clrScheme name="EsriMarketing">
      <a:dk1>
        <a:sysClr val="windowText" lastClr="000000"/>
      </a:dk1>
      <a:lt1>
        <a:sysClr val="window" lastClr="FFFFFF"/>
      </a:lt1>
      <a:dk2>
        <a:srgbClr val="001446"/>
      </a:dk2>
      <a:lt2>
        <a:srgbClr val="FFFF96"/>
      </a:lt2>
      <a:accent1>
        <a:srgbClr val="A3CA4B"/>
      </a:accent1>
      <a:accent2>
        <a:srgbClr val="FAC15A"/>
      </a:accent2>
      <a:accent3>
        <a:srgbClr val="ED982D"/>
      </a:accent3>
      <a:accent4>
        <a:srgbClr val="5EB4E6"/>
      </a:accent4>
      <a:accent5>
        <a:srgbClr val="8DA3E8"/>
      </a:accent5>
      <a:accent6>
        <a:srgbClr val="B996D5"/>
      </a:accent6>
      <a:hlink>
        <a:srgbClr val="9BCDFF"/>
      </a:hlink>
      <a:folHlink>
        <a:srgbClr val="8C8C8C"/>
      </a:folHlink>
    </a:clrScheme>
    <a:fontScheme name="Esri-Arial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algn="ctr" eaLnBrk="0" fontAlgn="base" hangingPunct="0">
          <a:spcBef>
            <a:spcPct val="0"/>
          </a:spcBef>
          <a:spcAft>
            <a:spcPct val="0"/>
          </a:spcAft>
          <a:defRPr sz="1400" b="1" dirty="0">
            <a:solidFill>
              <a:srgbClr val="000000"/>
            </a:solidFill>
            <a:latin typeface="Arial" charset="0"/>
            <a:ea typeface="ＭＳ Ｐゴシック" pitchFamily="16" charset="-128"/>
            <a:cs typeface="ＭＳ Ｐゴシック" pitchFamily="-97" charset="-128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effectLst/>
      </a:spPr>
      <a:bodyPr wrap="square" lIns="0" tIns="0" rIns="0" bIns="0" rtlCol="0">
        <a:noAutofit/>
      </a:bodyPr>
      <a:lstStyle>
        <a:defPPr algn="l" eaLnBrk="0" hangingPunct="0">
          <a:lnSpc>
            <a:spcPts val="1800"/>
          </a:lnSpc>
          <a:defRPr sz="1400" b="1" dirty="0" smtClean="0">
            <a:ea typeface="+mn-ea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ptional_Corporate_PPT_Template-Arial">
  <a:themeElements>
    <a:clrScheme name="EsriMarketing">
      <a:dk1>
        <a:sysClr val="windowText" lastClr="000000"/>
      </a:dk1>
      <a:lt1>
        <a:sysClr val="window" lastClr="FFFFFF"/>
      </a:lt1>
      <a:dk2>
        <a:srgbClr val="001446"/>
      </a:dk2>
      <a:lt2>
        <a:srgbClr val="FFFF96"/>
      </a:lt2>
      <a:accent1>
        <a:srgbClr val="A3CA4B"/>
      </a:accent1>
      <a:accent2>
        <a:srgbClr val="FAC15A"/>
      </a:accent2>
      <a:accent3>
        <a:srgbClr val="ED982D"/>
      </a:accent3>
      <a:accent4>
        <a:srgbClr val="5EB4E6"/>
      </a:accent4>
      <a:accent5>
        <a:srgbClr val="8DA3E8"/>
      </a:accent5>
      <a:accent6>
        <a:srgbClr val="B996D5"/>
      </a:accent6>
      <a:hlink>
        <a:srgbClr val="9BCDFF"/>
      </a:hlink>
      <a:folHlink>
        <a:srgbClr val="8C8C8C"/>
      </a:folHlink>
    </a:clrScheme>
    <a:fontScheme name="Esri-Arial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algn="ctr" eaLnBrk="0" fontAlgn="base" hangingPunct="0">
          <a:spcBef>
            <a:spcPct val="0"/>
          </a:spcBef>
          <a:spcAft>
            <a:spcPct val="0"/>
          </a:spcAft>
          <a:defRPr sz="1400" b="1" dirty="0">
            <a:solidFill>
              <a:srgbClr val="000000"/>
            </a:solidFill>
            <a:latin typeface="Arial" charset="0"/>
            <a:ea typeface="ＭＳ Ｐゴシック" pitchFamily="16" charset="-128"/>
            <a:cs typeface="ＭＳ Ｐゴシック" pitchFamily="-97" charset="-128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effectLst/>
      </a:spPr>
      <a:bodyPr wrap="square" lIns="0" tIns="0" rIns="0" bIns="0" rtlCol="0">
        <a:noAutofit/>
      </a:bodyPr>
      <a:lstStyle>
        <a:defPPr algn="l" eaLnBrk="0" hangingPunct="0">
          <a:lnSpc>
            <a:spcPts val="1800"/>
          </a:lnSpc>
          <a:defRPr sz="1400" b="1" dirty="0" smtClean="0">
            <a:ea typeface="+mn-ea"/>
            <a:cs typeface="+mn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Standard White Theme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B0F0"/>
      </a:hlink>
      <a:folHlink>
        <a:srgbClr val="0070C0"/>
      </a:folHlink>
    </a:clrScheme>
    <a:fontScheme name="USACE TEMPLAT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F4339">
            <a:alpha val="89000"/>
          </a:srgbClr>
        </a:soli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RDC Powerpoint-Updated 05.2018" id="{4918AFDB-ED34-6D4D-A6BA-60C723C37DB0}" vid="{429068CB-FD0D-5648-A256-07D27F5D9604}"/>
    </a:ext>
  </a:extLst>
</a:theme>
</file>

<file path=ppt/theme/theme5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Office Theme">
  <a:themeElements>
    <a:clrScheme name="WES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89B9"/>
      </a:accent1>
      <a:accent2>
        <a:srgbClr val="384FA2"/>
      </a:accent2>
      <a:accent3>
        <a:srgbClr val="FDB913"/>
      </a:accent3>
      <a:accent4>
        <a:srgbClr val="53803A"/>
      </a:accent4>
      <a:accent5>
        <a:srgbClr val="595959"/>
      </a:accent5>
      <a:accent6>
        <a:srgbClr val="F2F2F2"/>
      </a:accent6>
      <a:hlink>
        <a:srgbClr val="384FA2"/>
      </a:hlink>
      <a:folHlink>
        <a:srgbClr val="53803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Blue_and_yellow_Standard" id="{95D2A6EC-DC9C-40AD-B77F-FEDD3F905428}" vid="{FA1AAD8A-9703-481B-A122-6D1E5BF2CE5A}"/>
    </a:ext>
  </a:extLst>
</a:theme>
</file>

<file path=ppt/theme/theme7.xml><?xml version="1.0" encoding="utf-8"?>
<a:theme xmlns:a="http://schemas.openxmlformats.org/drawingml/2006/main" name="16-9 White Backgrou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3325</TotalTime>
  <Words>728</Words>
  <Application>Microsoft Office PowerPoint</Application>
  <PresentationFormat>Widescreen</PresentationFormat>
  <Paragraphs>137</Paragraphs>
  <Slides>19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Abadi Extra Light</vt:lpstr>
      <vt:lpstr>Aptos</vt:lpstr>
      <vt:lpstr>Arial</vt:lpstr>
      <vt:lpstr>Avenir LT Std 55 Roman</vt:lpstr>
      <vt:lpstr>Avenir LT Std 65 Medium</vt:lpstr>
      <vt:lpstr>Calibri</vt:lpstr>
      <vt:lpstr>Calibri Light</vt:lpstr>
      <vt:lpstr>Franklin Gothic Medium</vt:lpstr>
      <vt:lpstr>Helvetica Narrow</vt:lpstr>
      <vt:lpstr>Lucida Grande</vt:lpstr>
      <vt:lpstr>Times New Roman</vt:lpstr>
      <vt:lpstr>Wingdings</vt:lpstr>
      <vt:lpstr>Office Theme</vt:lpstr>
      <vt:lpstr>Optional_Corporate_PPT_Template-Arial</vt:lpstr>
      <vt:lpstr>1_Optional_Corporate_PPT_Template-Arial</vt:lpstr>
      <vt:lpstr>Standard White Theme</vt:lpstr>
      <vt:lpstr>16_Default Design</vt:lpstr>
      <vt:lpstr>4_Office Theme</vt:lpstr>
      <vt:lpstr>16-9 White Backgroud</vt:lpstr>
      <vt:lpstr>PowerPoint Presentation</vt:lpstr>
      <vt:lpstr>Flood Catastrophe in the Texas Hill Country</vt:lpstr>
      <vt:lpstr>Flood Engineering</vt:lpstr>
      <vt:lpstr>Flood Engineering: Two Approaches</vt:lpstr>
      <vt:lpstr>Two Kinds of Rainfall Inputs</vt:lpstr>
      <vt:lpstr>Flood Inundation Mapping – two national systems in the US</vt:lpstr>
      <vt:lpstr>Flood Inundation Mapping (FIM) – two methodologies</vt:lpstr>
      <vt:lpstr>PowerPoint Presentation</vt:lpstr>
      <vt:lpstr>Observational Flood Mapping</vt:lpstr>
      <vt:lpstr>Combining Predictive and Observational Mapping</vt:lpstr>
      <vt:lpstr>PowerPoint Presentation</vt:lpstr>
      <vt:lpstr>Standard, Real-Time, National Flood Inundation Maps</vt:lpstr>
      <vt:lpstr>Flood Decision Support System for Williamson County</vt:lpstr>
      <vt:lpstr>Williamson County Flooding</vt:lpstr>
      <vt:lpstr>National Water Model Hydrofabric for Texas</vt:lpstr>
      <vt:lpstr>Risk-Based Flood Modeling in Texas</vt:lpstr>
      <vt:lpstr>PowerPoint Presentation</vt:lpstr>
      <vt:lpstr>Flood Engineering: Two Approaches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Maidment, David R</dc:creator>
  <cp:lastModifiedBy>Maidment, David R</cp:lastModifiedBy>
  <cp:revision>230</cp:revision>
  <dcterms:created xsi:type="dcterms:W3CDTF">2024-05-02T16:19:52Z</dcterms:created>
  <dcterms:modified xsi:type="dcterms:W3CDTF">2026-09-04T15:57:31Z</dcterms:modified>
</cp:coreProperties>
</file>