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09" r:id="rId2"/>
  </p:sldMasterIdLst>
  <p:notesMasterIdLst>
    <p:notesMasterId r:id="rId37"/>
  </p:notesMasterIdLst>
  <p:sldIdLst>
    <p:sldId id="6872" r:id="rId3"/>
    <p:sldId id="6902" r:id="rId4"/>
    <p:sldId id="6984" r:id="rId5"/>
    <p:sldId id="257" r:id="rId6"/>
    <p:sldId id="6986" r:id="rId7"/>
    <p:sldId id="6975" r:id="rId8"/>
    <p:sldId id="6873" r:id="rId9"/>
    <p:sldId id="6875" r:id="rId10"/>
    <p:sldId id="6877" r:id="rId11"/>
    <p:sldId id="6881" r:id="rId12"/>
    <p:sldId id="6878" r:id="rId13"/>
    <p:sldId id="6879" r:id="rId14"/>
    <p:sldId id="6880" r:id="rId15"/>
    <p:sldId id="6882" r:id="rId16"/>
    <p:sldId id="6898" r:id="rId17"/>
    <p:sldId id="6876" r:id="rId18"/>
    <p:sldId id="6886" r:id="rId19"/>
    <p:sldId id="6901" r:id="rId20"/>
    <p:sldId id="6888" r:id="rId21"/>
    <p:sldId id="6887" r:id="rId22"/>
    <p:sldId id="6883" r:id="rId23"/>
    <p:sldId id="6885" r:id="rId24"/>
    <p:sldId id="6889" r:id="rId25"/>
    <p:sldId id="6890" r:id="rId26"/>
    <p:sldId id="6891" r:id="rId27"/>
    <p:sldId id="6884" r:id="rId28"/>
    <p:sldId id="6894" r:id="rId29"/>
    <p:sldId id="6892" r:id="rId30"/>
    <p:sldId id="6893" r:id="rId31"/>
    <p:sldId id="6896" r:id="rId32"/>
    <p:sldId id="6895" r:id="rId33"/>
    <p:sldId id="6982" r:id="rId34"/>
    <p:sldId id="6985" r:id="rId35"/>
    <p:sldId id="690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47" autoAdjust="0"/>
    <p:restoredTop sz="94660"/>
  </p:normalViewPr>
  <p:slideViewPr>
    <p:cSldViewPr snapToGrid="0">
      <p:cViewPr varScale="1">
        <p:scale>
          <a:sx n="105" d="100"/>
          <a:sy n="105" d="100"/>
        </p:scale>
        <p:origin x="966"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DCA67-9BAF-4BB6-9F4B-A0953CE02713}"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068A9-4B9B-4B78-8586-911DE3D92DFE}" type="slidenum">
              <a:rPr lang="en-US" smtClean="0"/>
              <a:t>‹#›</a:t>
            </a:fld>
            <a:endParaRPr lang="en-US"/>
          </a:p>
        </p:txBody>
      </p:sp>
    </p:spTree>
    <p:extLst>
      <p:ext uri="{BB962C8B-B14F-4D97-AF65-F5344CB8AC3E}">
        <p14:creationId xmlns:p14="http://schemas.microsoft.com/office/powerpoint/2010/main" val="3064493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A5BD9-600E-ACD3-8CF5-CA498F124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840AD-BFDB-32BE-72D8-7C765AA21ED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EBE2D5B-199B-C084-4DD9-455906B53D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D38857-9157-D0DF-79AE-34270113DE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72DD2-913A-4E49-96D1-7D2F01A64AA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5954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The river and stream network is broken into reaches, each of which has a unique identifying number, and is surrounded by a local catchment area.  NOAA has a Weather and Climate Operational Supercomputer (WCOSS) which is used to forecast the nation’s weather.  In one part of the WCOSS resides the National Water Model which calculates flow in all the individual stream reaches of Kerr County, and of the nation as a whole (about 2.7 million stream reaches in all).  Several forecast water forecast models are run, one for current conditions, another for short range forecasts out to 18 hours ahead, a third for long-range forecasts 10 days ahead.  The current condition and short range forecasts are updated hourly.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959C20-9BD7-4757-AEFC-88B23CE6A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540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A1CC9-5807-04D2-9EAE-D3DCA0F928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3C03E5-5B2F-8661-F0AA-BF681BEE33C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E9380FA-2B34-0422-A5DB-C608997511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A96205-256D-6281-2AC6-E0066C812F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72DD2-913A-4E49-96D1-7D2F01A64AA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0317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12192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dirty="0">
              <a:solidFill>
                <a:prstClr val="black"/>
              </a:solidFill>
            </a:endParaRPr>
          </a:p>
        </p:txBody>
      </p:sp>
      <p:sp>
        <p:nvSpPr>
          <p:cNvPr id="2" name="Title 1"/>
          <p:cNvSpPr>
            <a:spLocks noGrp="1"/>
          </p:cNvSpPr>
          <p:nvPr>
            <p:ph type="ctrTitle" hasCustomPrompt="1"/>
          </p:nvPr>
        </p:nvSpPr>
        <p:spPr>
          <a:xfrm>
            <a:off x="1828800" y="1828800"/>
            <a:ext cx="8534400" cy="1271016"/>
          </a:xfrm>
        </p:spPr>
        <p:txBody>
          <a:bodyPr rIns="0" anchor="b">
            <a:noAutofit/>
          </a:bodyPr>
          <a:lstStyle>
            <a:lvl1pPr algn="l">
              <a:defRPr sz="405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828800" y="3246120"/>
            <a:ext cx="8534400" cy="758952"/>
          </a:xfrm>
        </p:spPr>
        <p:txBody>
          <a:bodyPr>
            <a:noAutofit/>
          </a:bodyPr>
          <a:lstStyle>
            <a:lvl1pPr marL="0" indent="0" algn="l">
              <a:spcBef>
                <a:spcPts val="0"/>
              </a:spcBef>
              <a:spcAft>
                <a:spcPts val="225"/>
              </a:spcAft>
              <a:buNone/>
              <a:defRPr sz="1800" b="0" i="0">
                <a:solidFill>
                  <a:schemeClr val="bg1"/>
                </a:solidFill>
                <a:latin typeface="+mn-lt"/>
                <a:cs typeface="Avenir LT Std 65 Medium"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782433516"/>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085" y="687388"/>
            <a:ext cx="9751483"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1217085" y="1078992"/>
            <a:ext cx="9751483" cy="342900"/>
          </a:xfrm>
        </p:spPr>
        <p:txBody>
          <a:bodyPr lIns="0" tIns="0" rIns="0" bIns="0"/>
          <a:lstStyle>
            <a:lvl1pPr marL="0" indent="0">
              <a:buFontTx/>
              <a:buNone/>
              <a:defRPr lang="en-US" sz="12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1214967" y="5716588"/>
            <a:ext cx="9753600" cy="457200"/>
          </a:xfrm>
        </p:spPr>
        <p:txBody>
          <a:bodyPr anchor="b"/>
          <a:lstStyle>
            <a:lvl1pPr algn="r">
              <a:buFontTx/>
              <a:buNone/>
              <a:defRPr sz="975"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263106032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4"/>
            <a:ext cx="2743200" cy="365125"/>
          </a:xfrm>
          <a:prstGeom prst="rect">
            <a:avLst/>
          </a:prstGeom>
        </p:spPr>
        <p:txBody>
          <a:bodyPr/>
          <a:lstStyle/>
          <a:p>
            <a:endParaRPr lang="en-US" dirty="0">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p>
            <a:fld id="{527A5F68-4AF6-4D13-8A4C-F1F90296B2F0}"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95505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_water">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BEBA8EAE-BF5A-486C-A8C5-ECC9F3942E4B}">
                <a14:imgProps xmlns:a14="http://schemas.microsoft.com/office/drawing/2010/main">
                  <a14:imgLayer r:embed="rId3">
                    <a14:imgEffect>
                      <a14:sharpenSoften amount="-22000"/>
                    </a14:imgEffect>
                  </a14:imgLayer>
                </a14:imgProps>
              </a:ext>
              <a:ext uri="{28A0092B-C50C-407E-A947-70E740481C1C}">
                <a14:useLocalDpi xmlns:a14="http://schemas.microsoft.com/office/drawing/2010/main" val="0"/>
              </a:ext>
            </a:extLst>
          </a:blip>
          <a:srcRect b="42205"/>
          <a:stretch/>
        </p:blipFill>
        <p:spPr>
          <a:xfrm>
            <a:off x="0" y="2947252"/>
            <a:ext cx="12192000" cy="3910751"/>
          </a:xfrm>
          <a:prstGeom prst="rect">
            <a:avLst/>
          </a:prstGeom>
          <a:noFill/>
        </p:spPr>
      </p:pic>
    </p:spTree>
    <p:extLst>
      <p:ext uri="{BB962C8B-B14F-4D97-AF65-F5344CB8AC3E}">
        <p14:creationId xmlns:p14="http://schemas.microsoft.com/office/powerpoint/2010/main" val="76494490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12192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2" name="Title 1"/>
          <p:cNvSpPr>
            <a:spLocks noGrp="1"/>
          </p:cNvSpPr>
          <p:nvPr>
            <p:ph type="ctrTitle" hasCustomPrompt="1"/>
          </p:nvPr>
        </p:nvSpPr>
        <p:spPr>
          <a:xfrm>
            <a:off x="1828800" y="1828800"/>
            <a:ext cx="8534400" cy="1271016"/>
          </a:xfrm>
        </p:spPr>
        <p:txBody>
          <a:bodyPr rIns="0" anchor="b">
            <a:noAutofit/>
          </a:bodyPr>
          <a:lstStyle>
            <a:lvl1pPr algn="l">
              <a:defRPr sz="405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828800" y="3246120"/>
            <a:ext cx="8534400" cy="758952"/>
          </a:xfrm>
        </p:spPr>
        <p:txBody>
          <a:bodyPr>
            <a:noAutofit/>
          </a:bodyPr>
          <a:lstStyle>
            <a:lvl1pPr marL="0" indent="0" algn="l">
              <a:spcBef>
                <a:spcPts val="0"/>
              </a:spcBef>
              <a:spcAft>
                <a:spcPts val="225"/>
              </a:spcAft>
              <a:buNone/>
              <a:defRPr sz="1800" b="0" i="0">
                <a:solidFill>
                  <a:schemeClr val="bg1"/>
                </a:solidFill>
                <a:latin typeface="+mn-lt"/>
                <a:cs typeface="Avenir LT Std 65 Medium"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2008265576"/>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2" name="Title 1"/>
          <p:cNvSpPr>
            <a:spLocks noGrp="1"/>
          </p:cNvSpPr>
          <p:nvPr>
            <p:ph type="title" hasCustomPrompt="1"/>
          </p:nvPr>
        </p:nvSpPr>
        <p:spPr>
          <a:xfrm>
            <a:off x="914400" y="457203"/>
            <a:ext cx="9753600" cy="484631"/>
          </a:xfrm>
        </p:spPr>
        <p:txBody>
          <a:bodyPr anchor="t"/>
          <a:lstStyle>
            <a:lvl1pPr>
              <a:defRPr lang="en-US" sz="225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602421"/>
            <a:ext cx="7315200" cy="2286000"/>
          </a:xfrm>
        </p:spPr>
        <p:txBody>
          <a:bodyPr/>
          <a:lstStyle>
            <a:lvl1pPr marL="0" marR="0" indent="0" algn="l" defTabSz="342900" rtl="0" eaLnBrk="1" fontAlgn="auto" latinLnBrk="0" hangingPunct="1">
              <a:lnSpc>
                <a:spcPct val="100000"/>
              </a:lnSpc>
              <a:spcBef>
                <a:spcPts val="225"/>
              </a:spcBef>
              <a:spcAft>
                <a:spcPts val="900"/>
              </a:spcAft>
              <a:buClrTx/>
              <a:buSzPct val="80000"/>
              <a:buFontTx/>
              <a:buNone/>
              <a:tabLst/>
              <a:defRPr lang="en-US" sz="1950" b="0" i="0" kern="1200">
                <a:solidFill>
                  <a:schemeClr val="tx1"/>
                </a:solidFill>
                <a:latin typeface="+mn-lt"/>
                <a:ea typeface="+mn-ea"/>
                <a:cs typeface="Avenir LT Std 65 Medium" pitchFamily="34" charset="0"/>
              </a:defRPr>
            </a:lvl1pPr>
            <a:lvl2pPr marL="129779" indent="-129779">
              <a:defRPr/>
            </a:lvl2pPr>
            <a:lvl3pPr>
              <a:buFontTx/>
              <a:buNone/>
              <a:defRPr lang="en-US" sz="1800" b="0" i="0" kern="1200">
                <a:solidFill>
                  <a:schemeClr val="tx1"/>
                </a:solidFill>
                <a:latin typeface="Avenir LT Std 55 Roman"/>
                <a:ea typeface="+mn-ea"/>
                <a:cs typeface="Avenir LT Std 55 Roman"/>
              </a:defRPr>
            </a:lvl3pPr>
            <a:lvl4pPr>
              <a:defRPr/>
            </a:lvl4pPr>
            <a:lvl5pPr>
              <a:lnSpc>
                <a:spcPts val="1350"/>
              </a:lnSpc>
              <a:defRPr/>
            </a:lvl5pPr>
          </a:lstStyle>
          <a:p>
            <a:pPr marL="0" marR="0" lvl="0" indent="0" algn="l" defTabSz="342900" rtl="0" eaLnBrk="1" fontAlgn="auto" latinLnBrk="0" hangingPunct="1">
              <a:lnSpc>
                <a:spcPct val="100000"/>
              </a:lnSpc>
              <a:spcBef>
                <a:spcPts val="225"/>
              </a:spcBef>
              <a:spcAft>
                <a:spcPts val="900"/>
              </a:spcAft>
              <a:buClrTx/>
              <a:buSzPct val="80000"/>
              <a:buFontTx/>
              <a:buNone/>
              <a:tabLst/>
              <a:defRPr/>
            </a:pPr>
            <a:r>
              <a:rPr kumimoji="0" lang="en-US" sz="195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361379142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5" name="Rectangle 1"/>
          <p:cNvSpPr>
            <a:spLocks/>
          </p:cNvSpPr>
          <p:nvPr userDrawn="1"/>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2" name="Title 1"/>
          <p:cNvSpPr>
            <a:spLocks noGrp="1"/>
          </p:cNvSpPr>
          <p:nvPr>
            <p:ph type="title" hasCustomPrompt="1"/>
          </p:nvPr>
        </p:nvSpPr>
        <p:spPr/>
        <p:txBody>
          <a:bodyPr/>
          <a:lstStyle>
            <a:lvl1pPr algn="l" defTabSz="342900" rtl="0" eaLnBrk="1" latinLnBrk="0" hangingPunct="1">
              <a:lnSpc>
                <a:spcPct val="100000"/>
              </a:lnSpc>
              <a:spcBef>
                <a:spcPct val="0"/>
              </a:spcBef>
              <a:buNone/>
              <a:defRPr lang="en-US" sz="225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301752" indent="-130302">
              <a:lnSpc>
                <a:spcPts val="2025"/>
              </a:lnSpc>
              <a:spcAft>
                <a:spcPts val="900"/>
              </a:spcAft>
              <a:defRPr sz="1800">
                <a:latin typeface="+mn-lt"/>
              </a:defRPr>
            </a:lvl2pPr>
            <a:lvl3pPr marL="427435" indent="-82154">
              <a:lnSpc>
                <a:spcPct val="100000"/>
              </a:lnSpc>
              <a:spcAft>
                <a:spcPts val="450"/>
              </a:spcAft>
              <a:defRPr sz="1800">
                <a:latin typeface="+mn-lt"/>
              </a:defRPr>
            </a:lvl3pPr>
            <a:lvl4pPr marL="600075" indent="-130969">
              <a:lnSpc>
                <a:spcPct val="100000"/>
              </a:lnSpc>
              <a:spcAft>
                <a:spcPts val="450"/>
              </a:spcAft>
              <a:defRPr sz="1800">
                <a:latin typeface="+mn-lt"/>
              </a:defRPr>
            </a:lvl4pPr>
            <a:lvl5pPr>
              <a:lnSpc>
                <a:spcPct val="100000"/>
              </a:lnSpc>
              <a:spcAft>
                <a:spcPts val="450"/>
              </a:spcAft>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0475266"/>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2" name="Title 1"/>
          <p:cNvSpPr>
            <a:spLocks noGrp="1"/>
          </p:cNvSpPr>
          <p:nvPr>
            <p:ph type="title" hasCustomPrompt="1"/>
          </p:nvPr>
        </p:nvSpPr>
        <p:spPr>
          <a:xfrm>
            <a:off x="1219200" y="1600200"/>
            <a:ext cx="9753600" cy="2057400"/>
          </a:xfrm>
        </p:spPr>
        <p:txBody>
          <a:bodyPr anchor="t"/>
          <a:lstStyle>
            <a:lvl1pPr>
              <a:defRPr lang="en-US" sz="54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2013129777"/>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
        <p:nvSpPr>
          <p:cNvPr id="8"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2" name="Title 1"/>
          <p:cNvSpPr>
            <a:spLocks noGrp="1"/>
          </p:cNvSpPr>
          <p:nvPr>
            <p:ph type="title" hasCustomPrompt="1"/>
          </p:nvPr>
        </p:nvSpPr>
        <p:spPr>
          <a:xfrm>
            <a:off x="1219200" y="1600200"/>
            <a:ext cx="7315200" cy="2057400"/>
          </a:xfrm>
        </p:spPr>
        <p:txBody>
          <a:bodyPr anchor="t"/>
          <a:lstStyle>
            <a:lvl1pPr marL="127397" indent="-127397">
              <a:lnSpc>
                <a:spcPts val="2775"/>
              </a:lnSpc>
              <a:spcAft>
                <a:spcPts val="225"/>
              </a:spcAft>
              <a:defRPr sz="225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4198760" y="4114800"/>
            <a:ext cx="4267200" cy="728662"/>
          </a:xfrm>
        </p:spPr>
        <p:txBody>
          <a:bodyPr anchor="t"/>
          <a:lstStyle>
            <a:lvl1pPr marL="0" indent="0" algn="r">
              <a:spcBef>
                <a:spcPts val="0"/>
              </a:spcBef>
              <a:spcAft>
                <a:spcPts val="225"/>
              </a:spcAft>
              <a:buFontTx/>
              <a:buNone/>
              <a:defRPr lang="en-US" sz="195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100427690"/>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
        <p:nvSpPr>
          <p:cNvPr id="2" name="Title 1"/>
          <p:cNvSpPr>
            <a:spLocks noGrp="1"/>
          </p:cNvSpPr>
          <p:nvPr>
            <p:ph type="title" hasCustomPrompt="1"/>
          </p:nvPr>
        </p:nvSpPr>
        <p:spPr>
          <a:xfrm>
            <a:off x="914402" y="457200"/>
            <a:ext cx="9750655" cy="484632"/>
          </a:xfrm>
        </p:spPr>
        <p:txBody>
          <a:bodyPr/>
          <a:lstStyle>
            <a:lvl1pPr algn="l" defTabSz="342900" rtl="0" eaLnBrk="1" latinLnBrk="0" hangingPunct="1">
              <a:lnSpc>
                <a:spcPct val="100000"/>
              </a:lnSpc>
              <a:spcBef>
                <a:spcPct val="0"/>
              </a:spcBef>
              <a:buNone/>
              <a:defRPr lang="en-US" sz="2100" b="1" i="0" kern="1200" baseline="0" dirty="0" smtClean="0">
                <a:solidFill>
                  <a:srgbClr val="007AC2"/>
                </a:solidFill>
                <a:latin typeface="+mj-lt"/>
                <a:ea typeface="+mj-ea"/>
                <a:cs typeface="Avenir LT Std 85 Heavy"/>
              </a:defRPr>
            </a:lvl1pPr>
          </a:lstStyle>
          <a:p>
            <a:r>
              <a:rPr lang="en-US" dirty="0"/>
              <a:t>Click to edit master title style</a:t>
            </a:r>
          </a:p>
        </p:txBody>
      </p:sp>
    </p:spTree>
    <p:extLst>
      <p:ext uri="{BB962C8B-B14F-4D97-AF65-F5344CB8AC3E}">
        <p14:creationId xmlns:p14="http://schemas.microsoft.com/office/powerpoint/2010/main" val="2738458119"/>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_water">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BEBA8EAE-BF5A-486C-A8C5-ECC9F3942E4B}">
                <a14:imgProps xmlns:a14="http://schemas.microsoft.com/office/drawing/2010/main">
                  <a14:imgLayer r:embed="rId3">
                    <a14:imgEffect>
                      <a14:sharpenSoften amount="-22000"/>
                    </a14:imgEffect>
                  </a14:imgLayer>
                </a14:imgProps>
              </a:ext>
              <a:ext uri="{28A0092B-C50C-407E-A947-70E740481C1C}">
                <a14:useLocalDpi xmlns:a14="http://schemas.microsoft.com/office/drawing/2010/main" val="0"/>
              </a:ext>
            </a:extLst>
          </a:blip>
          <a:srcRect b="42205"/>
          <a:stretch/>
        </p:blipFill>
        <p:spPr>
          <a:xfrm>
            <a:off x="0" y="2947252"/>
            <a:ext cx="12192000" cy="3910751"/>
          </a:xfrm>
          <a:prstGeom prst="rect">
            <a:avLst/>
          </a:prstGeom>
          <a:noFill/>
        </p:spPr>
      </p:pic>
    </p:spTree>
    <p:extLst>
      <p:ext uri="{BB962C8B-B14F-4D97-AF65-F5344CB8AC3E}">
        <p14:creationId xmlns:p14="http://schemas.microsoft.com/office/powerpoint/2010/main" val="384835891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dirty="0">
              <a:solidFill>
                <a:srgbClr val="A3CA4B">
                  <a:lumMod val="60000"/>
                  <a:lumOff val="40000"/>
                </a:srgbClr>
              </a:solidFill>
            </a:endParaRPr>
          </a:p>
        </p:txBody>
      </p:sp>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dirty="0">
              <a:solidFill>
                <a:prstClr val="black"/>
              </a:solidFill>
            </a:endParaRPr>
          </a:p>
        </p:txBody>
      </p:sp>
      <p:sp>
        <p:nvSpPr>
          <p:cNvPr id="2" name="Title 1"/>
          <p:cNvSpPr>
            <a:spLocks noGrp="1"/>
          </p:cNvSpPr>
          <p:nvPr>
            <p:ph type="title" hasCustomPrompt="1"/>
          </p:nvPr>
        </p:nvSpPr>
        <p:spPr>
          <a:xfrm>
            <a:off x="914400" y="457203"/>
            <a:ext cx="9753600" cy="484631"/>
          </a:xfrm>
        </p:spPr>
        <p:txBody>
          <a:bodyPr anchor="t"/>
          <a:lstStyle>
            <a:lvl1pPr>
              <a:defRPr lang="en-US" sz="225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602421"/>
            <a:ext cx="7315200" cy="2286000"/>
          </a:xfrm>
        </p:spPr>
        <p:txBody>
          <a:bodyPr/>
          <a:lstStyle>
            <a:lvl1pPr marL="0" marR="0" indent="0" algn="l" defTabSz="342900" rtl="0" eaLnBrk="1" fontAlgn="auto" latinLnBrk="0" hangingPunct="1">
              <a:lnSpc>
                <a:spcPct val="100000"/>
              </a:lnSpc>
              <a:spcBef>
                <a:spcPts val="225"/>
              </a:spcBef>
              <a:spcAft>
                <a:spcPts val="900"/>
              </a:spcAft>
              <a:buClrTx/>
              <a:buSzPct val="80000"/>
              <a:buFontTx/>
              <a:buNone/>
              <a:tabLst/>
              <a:defRPr lang="en-US" sz="1950" b="0" i="0" kern="1200">
                <a:solidFill>
                  <a:schemeClr val="tx1"/>
                </a:solidFill>
                <a:latin typeface="+mn-lt"/>
                <a:ea typeface="+mn-ea"/>
                <a:cs typeface="Avenir LT Std 65 Medium" pitchFamily="34" charset="0"/>
              </a:defRPr>
            </a:lvl1pPr>
            <a:lvl2pPr marL="129779" indent="-129779">
              <a:defRPr/>
            </a:lvl2pPr>
            <a:lvl3pPr>
              <a:buFontTx/>
              <a:buNone/>
              <a:defRPr lang="en-US" sz="1800" b="0" i="0" kern="1200">
                <a:solidFill>
                  <a:schemeClr val="tx1"/>
                </a:solidFill>
                <a:latin typeface="Avenir LT Std 55 Roman"/>
                <a:ea typeface="+mn-ea"/>
                <a:cs typeface="Avenir LT Std 55 Roman"/>
              </a:defRPr>
            </a:lvl3pPr>
            <a:lvl4pPr>
              <a:defRPr/>
            </a:lvl4pPr>
            <a:lvl5pPr>
              <a:lnSpc>
                <a:spcPts val="1350"/>
              </a:lnSpc>
              <a:defRPr/>
            </a:lvl5pPr>
          </a:lstStyle>
          <a:p>
            <a:pPr marL="0" marR="0" lvl="0" indent="0" algn="l" defTabSz="342900" rtl="0" eaLnBrk="1" fontAlgn="auto" latinLnBrk="0" hangingPunct="1">
              <a:lnSpc>
                <a:spcPct val="100000"/>
              </a:lnSpc>
              <a:spcBef>
                <a:spcPts val="225"/>
              </a:spcBef>
              <a:spcAft>
                <a:spcPts val="900"/>
              </a:spcAft>
              <a:buClrTx/>
              <a:buSzPct val="80000"/>
              <a:buFontTx/>
              <a:buNone/>
              <a:tabLst/>
              <a:defRPr/>
            </a:pPr>
            <a:r>
              <a:rPr kumimoji="0" lang="en-US" sz="195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364994563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DCE4E8">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srgbClr val="A3CA4B">
                  <a:lumMod val="60000"/>
                  <a:lumOff val="40000"/>
                </a:srgbClr>
              </a:solidFill>
            </a:endParaRPr>
          </a:p>
        </p:txBody>
      </p:sp>
    </p:spTree>
    <p:extLst>
      <p:ext uri="{BB962C8B-B14F-4D97-AF65-F5344CB8AC3E}">
        <p14:creationId xmlns:p14="http://schemas.microsoft.com/office/powerpoint/2010/main" val="2926501622"/>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12192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a:solidFill>
                <a:prstClr val="black"/>
              </a:solidFill>
            </a:endParaRPr>
          </a:p>
        </p:txBody>
      </p:sp>
    </p:spTree>
    <p:extLst>
      <p:ext uri="{BB962C8B-B14F-4D97-AF65-F5344CB8AC3E}">
        <p14:creationId xmlns:p14="http://schemas.microsoft.com/office/powerpoint/2010/main" val="207117838"/>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085" y="687388"/>
            <a:ext cx="9751483"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1217085" y="1078992"/>
            <a:ext cx="9751483" cy="342900"/>
          </a:xfrm>
        </p:spPr>
        <p:txBody>
          <a:bodyPr lIns="0" tIns="0" rIns="0" bIns="0"/>
          <a:lstStyle>
            <a:lvl1pPr marL="0" indent="0">
              <a:buFontTx/>
              <a:buNone/>
              <a:defRPr lang="en-US" sz="12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1214967" y="5716588"/>
            <a:ext cx="9753600" cy="457200"/>
          </a:xfrm>
        </p:spPr>
        <p:txBody>
          <a:bodyPr anchor="b"/>
          <a:lstStyle>
            <a:lvl1pPr algn="r">
              <a:buFontTx/>
              <a:buNone/>
              <a:defRPr sz="975"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420756620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dirty="0">
              <a:solidFill>
                <a:srgbClr val="A3CA4B">
                  <a:lumMod val="60000"/>
                  <a:lumOff val="40000"/>
                </a:srgbClr>
              </a:solidFill>
            </a:endParaRPr>
          </a:p>
        </p:txBody>
      </p:sp>
      <p:sp>
        <p:nvSpPr>
          <p:cNvPr id="5" name="Rectangle 1"/>
          <p:cNvSpPr>
            <a:spLocks/>
          </p:cNvSpPr>
          <p:nvPr userDrawn="1"/>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dirty="0">
              <a:solidFill>
                <a:prstClr val="black"/>
              </a:solidFill>
            </a:endParaRPr>
          </a:p>
        </p:txBody>
      </p:sp>
      <p:sp>
        <p:nvSpPr>
          <p:cNvPr id="2" name="Title 1"/>
          <p:cNvSpPr>
            <a:spLocks noGrp="1"/>
          </p:cNvSpPr>
          <p:nvPr>
            <p:ph type="title" hasCustomPrompt="1"/>
          </p:nvPr>
        </p:nvSpPr>
        <p:spPr/>
        <p:txBody>
          <a:bodyPr/>
          <a:lstStyle>
            <a:lvl1pPr algn="l" defTabSz="342900" rtl="0" eaLnBrk="1" latinLnBrk="0" hangingPunct="1">
              <a:lnSpc>
                <a:spcPct val="100000"/>
              </a:lnSpc>
              <a:spcBef>
                <a:spcPct val="0"/>
              </a:spcBef>
              <a:buNone/>
              <a:defRPr lang="en-US" sz="225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301752" indent="-130302">
              <a:lnSpc>
                <a:spcPts val="2025"/>
              </a:lnSpc>
              <a:spcAft>
                <a:spcPts val="900"/>
              </a:spcAft>
              <a:defRPr sz="1800">
                <a:latin typeface="+mn-lt"/>
              </a:defRPr>
            </a:lvl2pPr>
            <a:lvl3pPr marL="427435" indent="-82154">
              <a:lnSpc>
                <a:spcPct val="100000"/>
              </a:lnSpc>
              <a:spcAft>
                <a:spcPts val="450"/>
              </a:spcAft>
              <a:defRPr sz="1800">
                <a:latin typeface="+mn-lt"/>
              </a:defRPr>
            </a:lvl3pPr>
            <a:lvl4pPr marL="600075" indent="-130969">
              <a:lnSpc>
                <a:spcPct val="100000"/>
              </a:lnSpc>
              <a:spcAft>
                <a:spcPts val="450"/>
              </a:spcAft>
              <a:defRPr sz="1800">
                <a:latin typeface="+mn-lt"/>
              </a:defRPr>
            </a:lvl4pPr>
            <a:lvl5pPr>
              <a:lnSpc>
                <a:spcPct val="100000"/>
              </a:lnSpc>
              <a:spcAft>
                <a:spcPts val="450"/>
              </a:spcAft>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087085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dirty="0">
              <a:solidFill>
                <a:prstClr val="black"/>
              </a:solidFill>
            </a:endParaRPr>
          </a:p>
        </p:txBody>
      </p:sp>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dirty="0">
              <a:solidFill>
                <a:srgbClr val="A3CA4B">
                  <a:lumMod val="60000"/>
                  <a:lumOff val="40000"/>
                </a:srgbClr>
              </a:solidFill>
            </a:endParaRPr>
          </a:p>
        </p:txBody>
      </p:sp>
      <p:sp>
        <p:nvSpPr>
          <p:cNvPr id="2" name="Title 1"/>
          <p:cNvSpPr>
            <a:spLocks noGrp="1"/>
          </p:cNvSpPr>
          <p:nvPr>
            <p:ph type="title" hasCustomPrompt="1"/>
          </p:nvPr>
        </p:nvSpPr>
        <p:spPr>
          <a:xfrm>
            <a:off x="1219200" y="1600200"/>
            <a:ext cx="9753600" cy="2057400"/>
          </a:xfrm>
        </p:spPr>
        <p:txBody>
          <a:bodyPr anchor="t"/>
          <a:lstStyle>
            <a:lvl1pPr>
              <a:defRPr lang="en-US" sz="54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166464159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dirty="0">
              <a:solidFill>
                <a:prstClr val="black"/>
              </a:solidFill>
            </a:endParaRPr>
          </a:p>
        </p:txBody>
      </p:sp>
      <p:sp>
        <p:nvSpPr>
          <p:cNvPr id="8"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dirty="0">
              <a:solidFill>
                <a:srgbClr val="A3CA4B">
                  <a:lumMod val="60000"/>
                  <a:lumOff val="40000"/>
                </a:srgbClr>
              </a:solidFill>
            </a:endParaRPr>
          </a:p>
        </p:txBody>
      </p:sp>
      <p:sp>
        <p:nvSpPr>
          <p:cNvPr id="2" name="Title 1"/>
          <p:cNvSpPr>
            <a:spLocks noGrp="1"/>
          </p:cNvSpPr>
          <p:nvPr>
            <p:ph type="title" hasCustomPrompt="1"/>
          </p:nvPr>
        </p:nvSpPr>
        <p:spPr>
          <a:xfrm>
            <a:off x="1219200" y="1600200"/>
            <a:ext cx="7315200" cy="2057400"/>
          </a:xfrm>
        </p:spPr>
        <p:txBody>
          <a:bodyPr anchor="t"/>
          <a:lstStyle>
            <a:lvl1pPr marL="127397" indent="-127397">
              <a:lnSpc>
                <a:spcPts val="2775"/>
              </a:lnSpc>
              <a:spcAft>
                <a:spcPts val="225"/>
              </a:spcAft>
              <a:defRPr sz="225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4198760" y="4114800"/>
            <a:ext cx="4267200" cy="728662"/>
          </a:xfrm>
        </p:spPr>
        <p:txBody>
          <a:bodyPr anchor="t"/>
          <a:lstStyle>
            <a:lvl1pPr marL="0" indent="0" algn="r">
              <a:spcBef>
                <a:spcPts val="0"/>
              </a:spcBef>
              <a:spcAft>
                <a:spcPts val="225"/>
              </a:spcAft>
              <a:buFontTx/>
              <a:buNone/>
              <a:defRPr lang="en-US" sz="195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125665825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dirty="0">
              <a:solidFill>
                <a:srgbClr val="A3CA4B">
                  <a:lumMod val="60000"/>
                  <a:lumOff val="40000"/>
                </a:srgbClr>
              </a:solidFill>
            </a:endParaRPr>
          </a:p>
        </p:txBody>
      </p:sp>
      <p:sp>
        <p:nvSpPr>
          <p:cNvPr id="2" name="Title 1"/>
          <p:cNvSpPr>
            <a:spLocks noGrp="1"/>
          </p:cNvSpPr>
          <p:nvPr>
            <p:ph type="title" hasCustomPrompt="1"/>
          </p:nvPr>
        </p:nvSpPr>
        <p:spPr>
          <a:xfrm>
            <a:off x="914402" y="457200"/>
            <a:ext cx="9750655" cy="484632"/>
          </a:xfrm>
        </p:spPr>
        <p:txBody>
          <a:bodyPr/>
          <a:lstStyle>
            <a:lvl1pPr algn="l" defTabSz="342900" rtl="0" eaLnBrk="1" latinLnBrk="0" hangingPunct="1">
              <a:lnSpc>
                <a:spcPct val="100000"/>
              </a:lnSpc>
              <a:spcBef>
                <a:spcPct val="0"/>
              </a:spcBef>
              <a:buNone/>
              <a:defRPr lang="en-US" sz="2100" b="1" i="0" kern="1200" baseline="0" dirty="0" smtClean="0">
                <a:solidFill>
                  <a:srgbClr val="007AC2"/>
                </a:solidFill>
                <a:latin typeface="+mj-lt"/>
                <a:ea typeface="+mj-ea"/>
                <a:cs typeface="Avenir LT Std 85 Heavy"/>
              </a:defRPr>
            </a:lvl1pPr>
          </a:lstStyle>
          <a:p>
            <a:r>
              <a:rPr lang="en-US" dirty="0"/>
              <a:t>Click to edit master title style</a:t>
            </a:r>
          </a:p>
        </p:txBody>
      </p:sp>
    </p:spTree>
    <p:extLst>
      <p:ext uri="{BB962C8B-B14F-4D97-AF65-F5344CB8AC3E}">
        <p14:creationId xmlns:p14="http://schemas.microsoft.com/office/powerpoint/2010/main" val="250744261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_wa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2" y="457200"/>
            <a:ext cx="9750655" cy="484632"/>
          </a:xfrm>
        </p:spPr>
        <p:txBody>
          <a:bodyPr/>
          <a:lstStyle>
            <a:lvl1pPr algn="l" defTabSz="342900" rtl="0" eaLnBrk="1" latinLnBrk="0" hangingPunct="1">
              <a:lnSpc>
                <a:spcPct val="100000"/>
              </a:lnSpc>
              <a:spcBef>
                <a:spcPct val="0"/>
              </a:spcBef>
              <a:buNone/>
              <a:defRPr lang="en-US" sz="2100" b="1" i="0" kern="1200" baseline="0" dirty="0" smtClean="0">
                <a:solidFill>
                  <a:srgbClr val="007AC2"/>
                </a:solidFill>
                <a:latin typeface="+mj-lt"/>
                <a:ea typeface="+mj-ea"/>
                <a:cs typeface="Avenir LT Std 85 Heavy"/>
              </a:defRPr>
            </a:lvl1pPr>
          </a:lstStyle>
          <a:p>
            <a:r>
              <a:rPr lang="en-US" dirty="0"/>
              <a:t>Click to edit master title style</a:t>
            </a:r>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BEBA8EAE-BF5A-486C-A8C5-ECC9F3942E4B}">
                <a14:imgProps xmlns:a14="http://schemas.microsoft.com/office/drawing/2010/main">
                  <a14:imgLayer r:embed="rId3">
                    <a14:imgEffect>
                      <a14:sharpenSoften amount="-22000"/>
                    </a14:imgEffect>
                  </a14:imgLayer>
                </a14:imgProps>
              </a:ext>
              <a:ext uri="{28A0092B-C50C-407E-A947-70E740481C1C}">
                <a14:useLocalDpi xmlns:a14="http://schemas.microsoft.com/office/drawing/2010/main" val="0"/>
              </a:ext>
            </a:extLst>
          </a:blip>
          <a:srcRect b="42205"/>
          <a:stretch/>
        </p:blipFill>
        <p:spPr>
          <a:xfrm>
            <a:off x="0" y="2947252"/>
            <a:ext cx="12192000" cy="3910751"/>
          </a:xfrm>
          <a:prstGeom prst="rect">
            <a:avLst/>
          </a:prstGeom>
          <a:noFill/>
        </p:spPr>
      </p:pic>
    </p:spTree>
    <p:extLst>
      <p:ext uri="{BB962C8B-B14F-4D97-AF65-F5344CB8AC3E}">
        <p14:creationId xmlns:p14="http://schemas.microsoft.com/office/powerpoint/2010/main" val="242727133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DCE4E8">
              <a:alpha val="60000"/>
            </a:srgbClr>
          </a:solidFill>
          <a:ln w="25400" cap="flat">
            <a:noFill/>
            <a:miter lim="800000"/>
            <a:headEnd type="none" w="med" len="med"/>
            <a:tailEnd type="none" w="med" len="med"/>
          </a:ln>
        </p:spPr>
        <p:txBody>
          <a:bodyPr lIns="0" tIns="0" rIns="0" bIns="0">
            <a:prstTxWarp prst="textNoShape">
              <a:avLst/>
            </a:prstTxWarp>
          </a:bodyPr>
          <a:lstStyle/>
          <a:p>
            <a:pPr defTabSz="342900"/>
            <a:endParaRPr lang="en-US" sz="1350" dirty="0">
              <a:solidFill>
                <a:srgbClr val="A3CA4B">
                  <a:lumMod val="60000"/>
                  <a:lumOff val="40000"/>
                </a:srgbClr>
              </a:solidFill>
            </a:endParaRPr>
          </a:p>
        </p:txBody>
      </p:sp>
    </p:spTree>
    <p:extLst>
      <p:ext uri="{BB962C8B-B14F-4D97-AF65-F5344CB8AC3E}">
        <p14:creationId xmlns:p14="http://schemas.microsoft.com/office/powerpoint/2010/main" val="380120142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12192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342900"/>
            <a:endParaRPr lang="en-US" sz="1350" dirty="0">
              <a:solidFill>
                <a:prstClr val="black"/>
              </a:solidFill>
            </a:endParaRPr>
          </a:p>
        </p:txBody>
      </p:sp>
    </p:spTree>
    <p:extLst>
      <p:ext uri="{BB962C8B-B14F-4D97-AF65-F5344CB8AC3E}">
        <p14:creationId xmlns:p14="http://schemas.microsoft.com/office/powerpoint/2010/main" val="318042963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03"/>
            <a:ext cx="9753600" cy="484631"/>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914400" y="1602421"/>
            <a:ext cx="7315200" cy="2743200"/>
          </a:xfrm>
          <a:prstGeom prst="rect">
            <a:avLst/>
          </a:prstGeom>
        </p:spPr>
        <p:txBody>
          <a:bodyPr vert="horz" lIns="0" tIns="0" rIns="0" bIns="0" rtlCol="0">
            <a:noAutofit/>
          </a:bodyPr>
          <a:lstStyle/>
          <a:p>
            <a:pPr marL="130302" marR="0" lvl="0" indent="-130302" algn="l" defTabSz="342900" rtl="0" eaLnBrk="1" fontAlgn="auto" latinLnBrk="0" hangingPunct="1">
              <a:lnSpc>
                <a:spcPct val="100000"/>
              </a:lnSpc>
              <a:spcBef>
                <a:spcPts val="225"/>
              </a:spcBef>
              <a:spcAft>
                <a:spcPts val="900"/>
              </a:spcAft>
              <a:buClrTx/>
              <a:buSzPct val="80000"/>
              <a:buFont typeface="Arial"/>
              <a:buChar char="•"/>
              <a:tabLst/>
              <a:defRPr/>
            </a:pPr>
            <a:r>
              <a:rPr kumimoji="0" lang="en-US" sz="195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149948404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720" r:id="rId12"/>
  </p:sldLayoutIdLst>
  <p:transition spd="med">
    <p:fade/>
  </p:transition>
  <p:hf hdr="0" ftr="0" dt="0"/>
  <p:txStyles>
    <p:title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p:titleStyle>
    <p:bodyStyle>
      <a:lvl1pPr marL="130302" marR="0" indent="-130302" algn="l" defTabSz="342900" rtl="0" eaLnBrk="1" fontAlgn="auto" latinLnBrk="0" hangingPunct="1">
        <a:lnSpc>
          <a:spcPct val="100000"/>
        </a:lnSpc>
        <a:spcBef>
          <a:spcPts val="225"/>
        </a:spcBef>
        <a:spcAft>
          <a:spcPts val="900"/>
        </a:spcAft>
        <a:buClrTx/>
        <a:buSzPct val="80000"/>
        <a:buFont typeface="Arial"/>
        <a:buChar char="•"/>
        <a:tabLst/>
        <a:defRPr lang="en-US" sz="1950" b="0" i="0" kern="1200">
          <a:solidFill>
            <a:schemeClr val="tx1"/>
          </a:solidFill>
          <a:latin typeface="+mn-lt"/>
          <a:ea typeface="+mn-ea"/>
          <a:cs typeface="Avenir LT Std 55 Roman"/>
        </a:defRPr>
      </a:lvl1pPr>
      <a:lvl2pPr marL="129779" indent="-129779" algn="l" defTabSz="342900" rtl="0" eaLnBrk="1" latinLnBrk="0" hangingPunct="1">
        <a:lnSpc>
          <a:spcPts val="1650"/>
        </a:lnSpc>
        <a:spcBef>
          <a:spcPts val="0"/>
        </a:spcBef>
        <a:spcAft>
          <a:spcPts val="450"/>
        </a:spcAft>
        <a:buClr>
          <a:schemeClr val="tx1">
            <a:lumMod val="65000"/>
          </a:schemeClr>
        </a:buClr>
        <a:buSzPct val="80000"/>
        <a:buFont typeface="Lucida Grande"/>
        <a:buChar char="-"/>
        <a:defRPr sz="1650" b="0" i="0" kern="1200">
          <a:solidFill>
            <a:schemeClr val="tx1"/>
          </a:solidFill>
          <a:latin typeface="Avenir LT Std 55 Roman"/>
          <a:ea typeface="+mn-ea"/>
          <a:cs typeface="Avenir LT Std 55 Roman"/>
        </a:defRPr>
      </a:lvl2pPr>
      <a:lvl3pPr marL="301229" indent="-129779" algn="l" defTabSz="342900" rtl="0" eaLnBrk="1" latinLnBrk="0" hangingPunct="1">
        <a:lnSpc>
          <a:spcPts val="2025"/>
        </a:lnSpc>
        <a:spcBef>
          <a:spcPts val="0"/>
        </a:spcBef>
        <a:spcAft>
          <a:spcPts val="900"/>
        </a:spcAft>
        <a:buClr>
          <a:schemeClr val="tx1">
            <a:lumMod val="65000"/>
          </a:schemeClr>
        </a:buClr>
        <a:buSzPct val="80000"/>
        <a:buFont typeface="Lucida Grande"/>
        <a:buChar char="-"/>
        <a:defRPr sz="1800" b="0" i="0" kern="1200">
          <a:solidFill>
            <a:schemeClr val="tx1"/>
          </a:solidFill>
          <a:latin typeface="+mn-lt"/>
          <a:ea typeface="+mn-ea"/>
          <a:cs typeface="Avenir LT Std 65 Medium"/>
        </a:defRPr>
      </a:lvl3pPr>
      <a:lvl4pPr marL="557213" indent="-129779" algn="l" defTabSz="342900" rtl="0" eaLnBrk="1" latinLnBrk="0" hangingPunct="1">
        <a:lnSpc>
          <a:spcPts val="1350"/>
        </a:lnSpc>
        <a:spcBef>
          <a:spcPts val="0"/>
        </a:spcBef>
        <a:spcAft>
          <a:spcPts val="450"/>
        </a:spcAft>
        <a:buClr>
          <a:schemeClr val="tx1">
            <a:lumMod val="65000"/>
          </a:schemeClr>
        </a:buClr>
        <a:buSzPct val="80000"/>
        <a:buFont typeface="Lucida Grande"/>
        <a:buChar char="-"/>
        <a:defRPr sz="1350" b="0" i="0" kern="1200">
          <a:solidFill>
            <a:schemeClr val="tx1"/>
          </a:solidFill>
          <a:latin typeface="Avenir LT Std 55 Roman"/>
          <a:ea typeface="+mn-ea"/>
          <a:cs typeface="Avenir LT Std 55 Roman"/>
        </a:defRPr>
      </a:lvl4pPr>
      <a:lvl5pPr marL="812006" indent="-132160" algn="l" defTabSz="342900" rtl="0" eaLnBrk="1" latinLnBrk="0" hangingPunct="1">
        <a:lnSpc>
          <a:spcPts val="1425"/>
        </a:lnSpc>
        <a:spcBef>
          <a:spcPts val="0"/>
        </a:spcBef>
        <a:spcAft>
          <a:spcPts val="450"/>
        </a:spcAft>
        <a:buClr>
          <a:schemeClr val="tx1">
            <a:lumMod val="65000"/>
          </a:schemeClr>
        </a:buClr>
        <a:buSzPct val="80000"/>
        <a:buFont typeface="Lucida Grande"/>
        <a:buChar char="-"/>
        <a:defRPr sz="1200" b="0" i="0" kern="1200">
          <a:solidFill>
            <a:schemeClr val="tx1"/>
          </a:solidFill>
          <a:latin typeface="Avenir LT Std 55 Roman"/>
          <a:ea typeface="+mn-ea"/>
          <a:cs typeface="Avenir LT Std 55 Roman"/>
        </a:defRPr>
      </a:lvl5pPr>
      <a:lvl6pPr marL="1329929" indent="-133350" algn="l" defTabSz="301229" rtl="0" eaLnBrk="1" latinLnBrk="0" hangingPunct="1">
        <a:lnSpc>
          <a:spcPts val="1275"/>
        </a:lnSpc>
        <a:spcBef>
          <a:spcPts val="225"/>
        </a:spcBef>
        <a:spcAft>
          <a:spcPts val="225"/>
        </a:spcAft>
        <a:buSzPct val="80000"/>
        <a:buFont typeface="Lucida Grande"/>
        <a:buChar char="-"/>
        <a:tabLst>
          <a:tab pos="1113235" algn="l"/>
        </a:tabLst>
        <a:defRPr sz="1050" b="1" kern="1200">
          <a:solidFill>
            <a:schemeClr val="tx1"/>
          </a:solidFill>
          <a:latin typeface="Arial"/>
          <a:ea typeface="+mn-ea"/>
          <a:cs typeface="Arial"/>
        </a:defRPr>
      </a:lvl6pPr>
      <a:lvl7pPr marL="1546622" indent="-132160"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7pPr>
      <a:lvl8pPr marL="1714500" indent="-129779"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8pPr>
      <a:lvl9pPr marL="1839516" indent="-122635"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03"/>
            <a:ext cx="9753600" cy="484631"/>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914400" y="1602421"/>
            <a:ext cx="7315200" cy="2743200"/>
          </a:xfrm>
          <a:prstGeom prst="rect">
            <a:avLst/>
          </a:prstGeom>
        </p:spPr>
        <p:txBody>
          <a:bodyPr vert="horz" lIns="0" tIns="0" rIns="0" bIns="0" rtlCol="0">
            <a:noAutofit/>
          </a:bodyPr>
          <a:lstStyle/>
          <a:p>
            <a:pPr marL="130302" marR="0" lvl="0" indent="-130302" algn="l" defTabSz="342900" rtl="0" eaLnBrk="1" fontAlgn="auto" latinLnBrk="0" hangingPunct="1">
              <a:lnSpc>
                <a:spcPct val="100000"/>
              </a:lnSpc>
              <a:spcBef>
                <a:spcPts val="225"/>
              </a:spcBef>
              <a:spcAft>
                <a:spcPts val="900"/>
              </a:spcAft>
              <a:buClrTx/>
              <a:buSzPct val="80000"/>
              <a:buFont typeface="Arial"/>
              <a:buChar char="•"/>
              <a:tabLst/>
              <a:defRPr/>
            </a:pPr>
            <a:r>
              <a:rPr kumimoji="0" lang="en-US" sz="195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316118844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transition spd="med">
    <p:fade/>
  </p:transition>
  <p:hf hdr="0" ftr="0" dt="0"/>
  <p:txStyles>
    <p:title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p:titleStyle>
    <p:bodyStyle>
      <a:lvl1pPr marL="130302" marR="0" indent="-130302" algn="l" defTabSz="342900" rtl="0" eaLnBrk="1" fontAlgn="auto" latinLnBrk="0" hangingPunct="1">
        <a:lnSpc>
          <a:spcPct val="100000"/>
        </a:lnSpc>
        <a:spcBef>
          <a:spcPts val="225"/>
        </a:spcBef>
        <a:spcAft>
          <a:spcPts val="900"/>
        </a:spcAft>
        <a:buClrTx/>
        <a:buSzPct val="80000"/>
        <a:buFont typeface="Arial"/>
        <a:buChar char="•"/>
        <a:tabLst/>
        <a:defRPr lang="en-US" sz="1950" b="0" i="0" kern="1200">
          <a:solidFill>
            <a:schemeClr val="tx1"/>
          </a:solidFill>
          <a:latin typeface="+mn-lt"/>
          <a:ea typeface="+mn-ea"/>
          <a:cs typeface="Avenir LT Std 55 Roman"/>
        </a:defRPr>
      </a:lvl1pPr>
      <a:lvl2pPr marL="129779" indent="-129779" algn="l" defTabSz="342900" rtl="0" eaLnBrk="1" latinLnBrk="0" hangingPunct="1">
        <a:lnSpc>
          <a:spcPts val="1650"/>
        </a:lnSpc>
        <a:spcBef>
          <a:spcPts val="0"/>
        </a:spcBef>
        <a:spcAft>
          <a:spcPts val="450"/>
        </a:spcAft>
        <a:buClr>
          <a:schemeClr val="tx1">
            <a:lumMod val="65000"/>
          </a:schemeClr>
        </a:buClr>
        <a:buSzPct val="80000"/>
        <a:buFont typeface="Lucida Grande"/>
        <a:buChar char="-"/>
        <a:defRPr sz="1650" b="0" i="0" kern="1200">
          <a:solidFill>
            <a:schemeClr val="tx1"/>
          </a:solidFill>
          <a:latin typeface="Avenir LT Std 55 Roman"/>
          <a:ea typeface="+mn-ea"/>
          <a:cs typeface="Avenir LT Std 55 Roman"/>
        </a:defRPr>
      </a:lvl2pPr>
      <a:lvl3pPr marL="301229" indent="-129779" algn="l" defTabSz="342900" rtl="0" eaLnBrk="1" latinLnBrk="0" hangingPunct="1">
        <a:lnSpc>
          <a:spcPts val="2025"/>
        </a:lnSpc>
        <a:spcBef>
          <a:spcPts val="0"/>
        </a:spcBef>
        <a:spcAft>
          <a:spcPts val="900"/>
        </a:spcAft>
        <a:buClr>
          <a:schemeClr val="tx1">
            <a:lumMod val="65000"/>
          </a:schemeClr>
        </a:buClr>
        <a:buSzPct val="80000"/>
        <a:buFont typeface="Lucida Grande"/>
        <a:buChar char="-"/>
        <a:defRPr sz="1800" b="0" i="0" kern="1200">
          <a:solidFill>
            <a:schemeClr val="tx1"/>
          </a:solidFill>
          <a:latin typeface="+mn-lt"/>
          <a:ea typeface="+mn-ea"/>
          <a:cs typeface="Avenir LT Std 65 Medium"/>
        </a:defRPr>
      </a:lvl3pPr>
      <a:lvl4pPr marL="557213" indent="-129779" algn="l" defTabSz="342900" rtl="0" eaLnBrk="1" latinLnBrk="0" hangingPunct="1">
        <a:lnSpc>
          <a:spcPts val="1350"/>
        </a:lnSpc>
        <a:spcBef>
          <a:spcPts val="0"/>
        </a:spcBef>
        <a:spcAft>
          <a:spcPts val="450"/>
        </a:spcAft>
        <a:buClr>
          <a:schemeClr val="tx1">
            <a:lumMod val="65000"/>
          </a:schemeClr>
        </a:buClr>
        <a:buSzPct val="80000"/>
        <a:buFont typeface="Lucida Grande"/>
        <a:buChar char="-"/>
        <a:defRPr sz="1350" b="0" i="0" kern="1200">
          <a:solidFill>
            <a:schemeClr val="tx1"/>
          </a:solidFill>
          <a:latin typeface="Avenir LT Std 55 Roman"/>
          <a:ea typeface="+mn-ea"/>
          <a:cs typeface="Avenir LT Std 55 Roman"/>
        </a:defRPr>
      </a:lvl4pPr>
      <a:lvl5pPr marL="812006" indent="-132160" algn="l" defTabSz="342900" rtl="0" eaLnBrk="1" latinLnBrk="0" hangingPunct="1">
        <a:lnSpc>
          <a:spcPts val="1425"/>
        </a:lnSpc>
        <a:spcBef>
          <a:spcPts val="0"/>
        </a:spcBef>
        <a:spcAft>
          <a:spcPts val="450"/>
        </a:spcAft>
        <a:buClr>
          <a:schemeClr val="tx1">
            <a:lumMod val="65000"/>
          </a:schemeClr>
        </a:buClr>
        <a:buSzPct val="80000"/>
        <a:buFont typeface="Lucida Grande"/>
        <a:buChar char="-"/>
        <a:defRPr sz="1200" b="0" i="0" kern="1200">
          <a:solidFill>
            <a:schemeClr val="tx1"/>
          </a:solidFill>
          <a:latin typeface="Avenir LT Std 55 Roman"/>
          <a:ea typeface="+mn-ea"/>
          <a:cs typeface="Avenir LT Std 55 Roman"/>
        </a:defRPr>
      </a:lvl5pPr>
      <a:lvl6pPr marL="1329929" indent="-133350" algn="l" defTabSz="301229" rtl="0" eaLnBrk="1" latinLnBrk="0" hangingPunct="1">
        <a:lnSpc>
          <a:spcPts val="1275"/>
        </a:lnSpc>
        <a:spcBef>
          <a:spcPts val="225"/>
        </a:spcBef>
        <a:spcAft>
          <a:spcPts val="225"/>
        </a:spcAft>
        <a:buSzPct val="80000"/>
        <a:buFont typeface="Lucida Grande"/>
        <a:buChar char="-"/>
        <a:tabLst>
          <a:tab pos="1113235" algn="l"/>
        </a:tabLst>
        <a:defRPr sz="1050" b="1" kern="1200">
          <a:solidFill>
            <a:schemeClr val="tx1"/>
          </a:solidFill>
          <a:latin typeface="Arial"/>
          <a:ea typeface="+mn-ea"/>
          <a:cs typeface="Arial"/>
        </a:defRPr>
      </a:lvl6pPr>
      <a:lvl7pPr marL="1546622" indent="-132160"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7pPr>
      <a:lvl8pPr marL="1714500" indent="-129779"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8pPr>
      <a:lvl9pPr marL="1839516" indent="-122635" algn="l" defTabSz="342900" rtl="0" eaLnBrk="1" latinLnBrk="0" hangingPunct="1">
        <a:lnSpc>
          <a:spcPts val="1275"/>
        </a:lnSpc>
        <a:spcBef>
          <a:spcPts val="225"/>
        </a:spcBef>
        <a:spcAft>
          <a:spcPts val="225"/>
        </a:spcAft>
        <a:buSzPct val="80000"/>
        <a:buFont typeface="Lucida Grande"/>
        <a:buChar char="-"/>
        <a:defRPr sz="1050" b="1" kern="1200">
          <a:solidFill>
            <a:schemeClr val="tx1"/>
          </a:solidFill>
          <a:latin typeface="Arial"/>
          <a:ea typeface="+mn-ea"/>
          <a:cs typeface="Arial"/>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9.png"/><Relationship Id="rId1" Type="http://schemas.openxmlformats.org/officeDocument/2006/relationships/slideLayout" Target="../slideLayouts/slideLayout19.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9.xml"/><Relationship Id="rId5" Type="http://schemas.openxmlformats.org/officeDocument/2006/relationships/image" Target="../media/image41.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slideLayout" Target="../slideLayouts/slideLayout19.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9.png"/><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9.png"/><Relationship Id="rId1" Type="http://schemas.openxmlformats.org/officeDocument/2006/relationships/slideLayout" Target="../slideLayouts/slideLayout19.xml"/><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9.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9.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9.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7.jpeg"/><Relationship Id="rId7" Type="http://schemas.openxmlformats.org/officeDocument/2006/relationships/image" Target="../media/image13.jpeg"/><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76.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slideLayout" Target="../slideLayouts/slideLayout19.xm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hyperlink" Target="https://www.caee.utexas.edu/prof/maidment/TWDB/FLOGFIM/Meetings/FLOGFIM10Jan25.pptx" TargetMode="External"/><Relationship Id="rId5" Type="http://schemas.openxmlformats.org/officeDocument/2006/relationships/hyperlink" Target="https://www.caee.utexas.edu/prof/maidment/TWDB/FLOGFIM/Meetings/FLOGFIM5Apr24.pptx" TargetMode="Externa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bridges.txdot.kisters.cloud/eval/fast/fast_dash.html" TargetMode="External"/><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hyperlink" Target="https://roadflood.com/fast_historic_20250705_0900_12070205.html" TargetMode="External"/><Relationship Id="rId2" Type="http://schemas.openxmlformats.org/officeDocument/2006/relationships/image" Target="../media/image34.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41C5F-504C-4084-B75A-62398EFE7A3F}"/>
              </a:ext>
            </a:extLst>
          </p:cNvPr>
          <p:cNvSpPr>
            <a:spLocks noGrp="1"/>
          </p:cNvSpPr>
          <p:nvPr>
            <p:ph type="title"/>
          </p:nvPr>
        </p:nvSpPr>
        <p:spPr>
          <a:xfrm>
            <a:off x="1220672" y="319812"/>
            <a:ext cx="9750655" cy="484632"/>
          </a:xfrm>
        </p:spPr>
        <p:txBody>
          <a:bodyPr/>
          <a:lstStyle/>
          <a:p>
            <a:pPr algn="ctr"/>
            <a:r>
              <a:rPr lang="en-US" dirty="0"/>
              <a:t>Flood Assessment System for TxDOT (FAST)</a:t>
            </a:r>
            <a:endParaRPr lang="en-US" sz="2400" dirty="0"/>
          </a:p>
        </p:txBody>
      </p:sp>
      <p:sp>
        <p:nvSpPr>
          <p:cNvPr id="3" name="TextBox 2">
            <a:extLst>
              <a:ext uri="{FF2B5EF4-FFF2-40B4-BE49-F238E27FC236}">
                <a16:creationId xmlns:a16="http://schemas.microsoft.com/office/drawing/2014/main" id="{3BC02B03-425E-4D76-8A25-E52FB5C99987}"/>
              </a:ext>
            </a:extLst>
          </p:cNvPr>
          <p:cNvSpPr txBox="1"/>
          <p:nvPr/>
        </p:nvSpPr>
        <p:spPr>
          <a:xfrm>
            <a:off x="5638798" y="3345293"/>
            <a:ext cx="914400" cy="914400"/>
          </a:xfrm>
          <a:prstGeom prst="rect">
            <a:avLst/>
          </a:prstGeom>
          <a:noFill/>
          <a:effectLst/>
        </p:spPr>
        <p:txBody>
          <a:bodyPr wrap="none" lIns="0" tIns="0" rIns="0" bIns="0" rtlCol="0">
            <a:noAutofit/>
          </a:bodyPr>
          <a:lstStyle/>
          <a:p>
            <a:pPr algn="ctr" eaLnBrk="0" hangingPunct="0">
              <a:lnSpc>
                <a:spcPts val="1800"/>
              </a:lnSpc>
            </a:pPr>
            <a:r>
              <a:rPr lang="en-US" sz="1400" b="1" dirty="0">
                <a:ea typeface="+mn-ea"/>
                <a:cs typeface="+mn-cs"/>
              </a:rPr>
              <a:t>Presented by Andy Carter and David Maidment</a:t>
            </a:r>
          </a:p>
          <a:p>
            <a:pPr algn="ctr" eaLnBrk="0" hangingPunct="0">
              <a:lnSpc>
                <a:spcPts val="1800"/>
              </a:lnSpc>
            </a:pPr>
            <a:endParaRPr lang="en-US" sz="1400" b="1" dirty="0"/>
          </a:p>
          <a:p>
            <a:pPr algn="ctr" eaLnBrk="0" hangingPunct="0">
              <a:lnSpc>
                <a:spcPts val="2400"/>
              </a:lnSpc>
            </a:pPr>
            <a:endParaRPr lang="en-US" sz="1400" b="1" dirty="0">
              <a:ea typeface="+mn-ea"/>
              <a:cs typeface="+mn-cs"/>
            </a:endParaRPr>
          </a:p>
          <a:p>
            <a:pPr algn="ctr" eaLnBrk="0" hangingPunct="0">
              <a:lnSpc>
                <a:spcPts val="2400"/>
              </a:lnSpc>
            </a:pPr>
            <a:r>
              <a:rPr lang="en-US" sz="1400" b="1" dirty="0">
                <a:ea typeface="+mn-ea"/>
                <a:cs typeface="+mn-cs"/>
              </a:rPr>
              <a:t>Center for Water and Environment</a:t>
            </a:r>
            <a:br>
              <a:rPr lang="en-US" sz="1400" b="1" dirty="0">
                <a:ea typeface="+mn-ea"/>
                <a:cs typeface="+mn-cs"/>
              </a:rPr>
            </a:br>
            <a:r>
              <a:rPr lang="en-US" sz="1400" b="1" dirty="0"/>
              <a:t>University of Texas at Austin</a:t>
            </a:r>
          </a:p>
          <a:p>
            <a:pPr algn="ctr" eaLnBrk="0" hangingPunct="0">
              <a:lnSpc>
                <a:spcPts val="2400"/>
              </a:lnSpc>
            </a:pPr>
            <a:endParaRPr lang="en-US" sz="1400" b="1" dirty="0"/>
          </a:p>
          <a:p>
            <a:pPr algn="ctr" eaLnBrk="0" hangingPunct="0">
              <a:lnSpc>
                <a:spcPts val="2400"/>
              </a:lnSpc>
            </a:pPr>
            <a:r>
              <a:rPr lang="en-US" sz="1400" b="1" dirty="0">
                <a:ea typeface="+mn-ea"/>
                <a:cs typeface="+mn-cs"/>
              </a:rPr>
              <a:t>To the TWDB Flood Organizing Group, </a:t>
            </a:r>
          </a:p>
          <a:p>
            <a:pPr algn="ctr" eaLnBrk="0" hangingPunct="0">
              <a:lnSpc>
                <a:spcPts val="2400"/>
              </a:lnSpc>
            </a:pPr>
            <a:r>
              <a:rPr lang="en-US" sz="1400" b="1" dirty="0">
                <a:ea typeface="+mn-ea"/>
                <a:cs typeface="+mn-cs"/>
              </a:rPr>
              <a:t>Flood Inundation Mapping Committee</a:t>
            </a:r>
          </a:p>
          <a:p>
            <a:pPr algn="ctr" eaLnBrk="0" hangingPunct="0">
              <a:lnSpc>
                <a:spcPts val="2400"/>
              </a:lnSpc>
            </a:pPr>
            <a:endParaRPr lang="en-US" sz="1400" b="1" dirty="0">
              <a:ea typeface="+mn-ea"/>
              <a:cs typeface="+mn-cs"/>
            </a:endParaRPr>
          </a:p>
          <a:p>
            <a:pPr algn="ctr" eaLnBrk="0" hangingPunct="0">
              <a:lnSpc>
                <a:spcPts val="1800"/>
              </a:lnSpc>
            </a:pPr>
            <a:endParaRPr lang="en-US" sz="1400" b="1" dirty="0"/>
          </a:p>
          <a:p>
            <a:pPr algn="ctr" eaLnBrk="0" hangingPunct="0">
              <a:lnSpc>
                <a:spcPts val="1800"/>
              </a:lnSpc>
            </a:pPr>
            <a:r>
              <a:rPr lang="en-US" sz="1400" b="1" dirty="0">
                <a:ea typeface="+mn-ea"/>
                <a:cs typeface="+mn-cs"/>
              </a:rPr>
              <a:t>7 November 2025</a:t>
            </a:r>
          </a:p>
        </p:txBody>
      </p:sp>
      <p:pic>
        <p:nvPicPr>
          <p:cNvPr id="8" name="Picture 7">
            <a:extLst>
              <a:ext uri="{FF2B5EF4-FFF2-40B4-BE49-F238E27FC236}">
                <a16:creationId xmlns:a16="http://schemas.microsoft.com/office/drawing/2014/main" id="{6E58581A-0C92-5586-F0DC-3DCDB4212D5F}"/>
              </a:ext>
            </a:extLst>
          </p:cNvPr>
          <p:cNvPicPr>
            <a:picLocks noChangeAspect="1"/>
          </p:cNvPicPr>
          <p:nvPr/>
        </p:nvPicPr>
        <p:blipFill>
          <a:blip r:embed="rId2"/>
          <a:stretch>
            <a:fillRect/>
          </a:stretch>
        </p:blipFill>
        <p:spPr>
          <a:xfrm>
            <a:off x="3054142" y="855208"/>
            <a:ext cx="6083712" cy="2163893"/>
          </a:xfrm>
          <a:prstGeom prst="rect">
            <a:avLst/>
          </a:prstGeom>
          <a:effectLst>
            <a:outerShdw blurRad="50800" dist="38100" dir="8100000" algn="tr" rotWithShape="0">
              <a:prstClr val="black">
                <a:alpha val="40000"/>
              </a:prstClr>
            </a:outerShdw>
          </a:effectLst>
        </p:spPr>
      </p:pic>
      <p:pic>
        <p:nvPicPr>
          <p:cNvPr id="9" name="Picture 8">
            <a:extLst>
              <a:ext uri="{FF2B5EF4-FFF2-40B4-BE49-F238E27FC236}">
                <a16:creationId xmlns:a16="http://schemas.microsoft.com/office/drawing/2014/main" id="{561D7AF5-7DF4-A5BB-3B53-A16AA697709D}"/>
              </a:ext>
            </a:extLst>
          </p:cNvPr>
          <p:cNvPicPr>
            <a:picLocks noChangeAspect="1"/>
          </p:cNvPicPr>
          <p:nvPr/>
        </p:nvPicPr>
        <p:blipFill rotWithShape="1">
          <a:blip r:embed="rId3"/>
          <a:srcRect r="59527"/>
          <a:stretch/>
        </p:blipFill>
        <p:spPr>
          <a:xfrm>
            <a:off x="1957589" y="3248523"/>
            <a:ext cx="1096553" cy="1221665"/>
          </a:xfrm>
          <a:prstGeom prst="rect">
            <a:avLst/>
          </a:prstGeom>
        </p:spPr>
      </p:pic>
      <p:sp>
        <p:nvSpPr>
          <p:cNvPr id="10" name="TextBox 9">
            <a:extLst>
              <a:ext uri="{FF2B5EF4-FFF2-40B4-BE49-F238E27FC236}">
                <a16:creationId xmlns:a16="http://schemas.microsoft.com/office/drawing/2014/main" id="{8B20A4B3-FE5D-549A-3392-3441A4C8F8B8}"/>
              </a:ext>
            </a:extLst>
          </p:cNvPr>
          <p:cNvSpPr txBox="1"/>
          <p:nvPr/>
        </p:nvSpPr>
        <p:spPr>
          <a:xfrm>
            <a:off x="1900571" y="4470187"/>
            <a:ext cx="1210588" cy="307777"/>
          </a:xfrm>
          <a:prstGeom prst="rect">
            <a:avLst/>
          </a:prstGeom>
          <a:noFill/>
        </p:spPr>
        <p:txBody>
          <a:bodyPr wrap="none" rtlCol="0">
            <a:spAutoFit/>
          </a:bodyPr>
          <a:lstStyle/>
          <a:p>
            <a:r>
              <a:rPr lang="en-US" sz="1400" b="1" dirty="0"/>
              <a:t>Andy Carter</a:t>
            </a:r>
          </a:p>
        </p:txBody>
      </p:sp>
      <p:pic>
        <p:nvPicPr>
          <p:cNvPr id="11" name="Picture 10">
            <a:extLst>
              <a:ext uri="{FF2B5EF4-FFF2-40B4-BE49-F238E27FC236}">
                <a16:creationId xmlns:a16="http://schemas.microsoft.com/office/drawing/2014/main" id="{2DB0F29D-DB16-5719-1F31-73F6D37E1B1E}"/>
              </a:ext>
            </a:extLst>
          </p:cNvPr>
          <p:cNvPicPr>
            <a:picLocks noChangeAspect="1"/>
          </p:cNvPicPr>
          <p:nvPr/>
        </p:nvPicPr>
        <p:blipFill>
          <a:blip r:embed="rId4"/>
          <a:stretch>
            <a:fillRect/>
          </a:stretch>
        </p:blipFill>
        <p:spPr>
          <a:xfrm>
            <a:off x="8912555" y="3248523"/>
            <a:ext cx="1532336" cy="1410291"/>
          </a:xfrm>
          <a:prstGeom prst="rect">
            <a:avLst/>
          </a:prstGeom>
        </p:spPr>
      </p:pic>
      <p:sp>
        <p:nvSpPr>
          <p:cNvPr id="12" name="TextBox 11">
            <a:extLst>
              <a:ext uri="{FF2B5EF4-FFF2-40B4-BE49-F238E27FC236}">
                <a16:creationId xmlns:a16="http://schemas.microsoft.com/office/drawing/2014/main" id="{21CEE7D6-C332-532B-5E66-78722007E4FA}"/>
              </a:ext>
            </a:extLst>
          </p:cNvPr>
          <p:cNvSpPr txBox="1"/>
          <p:nvPr/>
        </p:nvSpPr>
        <p:spPr>
          <a:xfrm>
            <a:off x="8755361" y="4470187"/>
            <a:ext cx="1846724" cy="307777"/>
          </a:xfrm>
          <a:prstGeom prst="rect">
            <a:avLst/>
          </a:prstGeom>
          <a:noFill/>
        </p:spPr>
        <p:txBody>
          <a:bodyPr wrap="none" rtlCol="0">
            <a:spAutoFit/>
          </a:bodyPr>
          <a:lstStyle/>
          <a:p>
            <a:r>
              <a:rPr lang="en-US" sz="1400" b="1" dirty="0"/>
              <a:t>Dr. David Maidment</a:t>
            </a:r>
          </a:p>
        </p:txBody>
      </p:sp>
      <p:pic>
        <p:nvPicPr>
          <p:cNvPr id="13" name="Picture 12" descr="A close up of a sign&#10;&#10;Description automatically generated">
            <a:extLst>
              <a:ext uri="{FF2B5EF4-FFF2-40B4-BE49-F238E27FC236}">
                <a16:creationId xmlns:a16="http://schemas.microsoft.com/office/drawing/2014/main" id="{AEB12D40-CC48-A463-959D-29839F302F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7699" y="3431056"/>
            <a:ext cx="856598" cy="856598"/>
          </a:xfrm>
          <a:prstGeom prst="rect">
            <a:avLst/>
          </a:prstGeom>
        </p:spPr>
      </p:pic>
    </p:spTree>
    <p:extLst>
      <p:ext uri="{BB962C8B-B14F-4D97-AF65-F5344CB8AC3E}">
        <p14:creationId xmlns:p14="http://schemas.microsoft.com/office/powerpoint/2010/main" val="821946270"/>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FAAC1-55EB-2845-104A-C03F45D20E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96E2E8-88FD-40DD-2506-81F859B99513}"/>
              </a:ext>
            </a:extLst>
          </p:cNvPr>
          <p:cNvSpPr txBox="1">
            <a:spLocks/>
          </p:cNvSpPr>
          <p:nvPr/>
        </p:nvSpPr>
        <p:spPr>
          <a:xfrm>
            <a:off x="609600" y="274638"/>
            <a:ext cx="10972800" cy="517842"/>
          </a:xfrm>
          <a:prstGeom prst="rect">
            <a:avLst/>
          </a:prstGeom>
        </p:spPr>
        <p:txBody>
          <a:bodyPr>
            <a:normAutofit fontScale="97500"/>
          </a:bodyPr>
          <a:lst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ＭＳ Ｐゴシック"/>
              </a:rPr>
              <a:t>Forecast Window</a:t>
            </a:r>
            <a:endParaRPr kumimoji="0" lang="en-US" sz="2800" b="1" i="0" u="none" strike="noStrike" kern="1200" cap="none" spc="0" normalizeH="0" baseline="0" noProof="0" dirty="0">
              <a:ln>
                <a:noFill/>
              </a:ln>
              <a:solidFill>
                <a:prstClr val="black"/>
              </a:solidFill>
              <a:effectLst/>
              <a:uLnTx/>
              <a:uFillTx/>
              <a:latin typeface="Arial"/>
              <a:ea typeface="ＭＳ Ｐゴシック"/>
            </a:endParaRPr>
          </a:p>
        </p:txBody>
      </p:sp>
      <p:pic>
        <p:nvPicPr>
          <p:cNvPr id="4" name="Picture 3">
            <a:extLst>
              <a:ext uri="{FF2B5EF4-FFF2-40B4-BE49-F238E27FC236}">
                <a16:creationId xmlns:a16="http://schemas.microsoft.com/office/drawing/2014/main" id="{0049CC8B-A338-4EC0-01D2-24A1001748AD}"/>
              </a:ext>
            </a:extLst>
          </p:cNvPr>
          <p:cNvPicPr>
            <a:picLocks noChangeAspect="1"/>
          </p:cNvPicPr>
          <p:nvPr/>
        </p:nvPicPr>
        <p:blipFill>
          <a:blip r:embed="rId2"/>
          <a:stretch>
            <a:fillRect/>
          </a:stretch>
        </p:blipFill>
        <p:spPr>
          <a:xfrm>
            <a:off x="391459" y="1111108"/>
            <a:ext cx="11409082" cy="5041507"/>
          </a:xfrm>
          <a:prstGeom prst="rect">
            <a:avLst/>
          </a:prstGeom>
          <a:ln w="28575">
            <a:solidFill>
              <a:schemeClr val="tx1"/>
            </a:solidFill>
          </a:ln>
        </p:spPr>
      </p:pic>
    </p:spTree>
    <p:extLst>
      <p:ext uri="{BB962C8B-B14F-4D97-AF65-F5344CB8AC3E}">
        <p14:creationId xmlns:p14="http://schemas.microsoft.com/office/powerpoint/2010/main" val="428386286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3B8F0-F706-3328-C2E0-7D727DEE52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324F9F-1754-76F0-D272-4728DECBBDF6}"/>
              </a:ext>
            </a:extLst>
          </p:cNvPr>
          <p:cNvSpPr txBox="1">
            <a:spLocks/>
          </p:cNvSpPr>
          <p:nvPr/>
        </p:nvSpPr>
        <p:spPr>
          <a:xfrm>
            <a:off x="609600" y="274638"/>
            <a:ext cx="10972800" cy="517842"/>
          </a:xfrm>
          <a:prstGeom prst="rect">
            <a:avLst/>
          </a:prstGeom>
        </p:spPr>
        <p:txBody>
          <a:bodyPr>
            <a:normAutofit fontScale="97500"/>
          </a:bodyPr>
          <a:lst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ＭＳ Ｐゴシック"/>
              </a:rPr>
              <a:t>Model Information</a:t>
            </a:r>
            <a:endParaRPr kumimoji="0" lang="en-US" sz="2800" b="1" i="0" u="none" strike="noStrike" kern="1200" cap="none" spc="0" normalizeH="0" baseline="0" noProof="0" dirty="0">
              <a:ln>
                <a:noFill/>
              </a:ln>
              <a:solidFill>
                <a:prstClr val="black"/>
              </a:solidFill>
              <a:effectLst/>
              <a:uLnTx/>
              <a:uFillTx/>
              <a:latin typeface="Arial"/>
              <a:ea typeface="ＭＳ Ｐゴシック"/>
            </a:endParaRPr>
          </a:p>
        </p:txBody>
      </p:sp>
      <p:pic>
        <p:nvPicPr>
          <p:cNvPr id="32" name="Picture 31">
            <a:extLst>
              <a:ext uri="{FF2B5EF4-FFF2-40B4-BE49-F238E27FC236}">
                <a16:creationId xmlns:a16="http://schemas.microsoft.com/office/drawing/2014/main" id="{EA0A5FA8-268D-DA61-8873-D212548DA621}"/>
              </a:ext>
            </a:extLst>
          </p:cNvPr>
          <p:cNvPicPr>
            <a:picLocks noChangeAspect="1"/>
          </p:cNvPicPr>
          <p:nvPr/>
        </p:nvPicPr>
        <p:blipFill>
          <a:blip r:embed="rId2"/>
          <a:stretch>
            <a:fillRect/>
          </a:stretch>
        </p:blipFill>
        <p:spPr>
          <a:xfrm>
            <a:off x="358588" y="1123074"/>
            <a:ext cx="11474824" cy="4520563"/>
          </a:xfrm>
          <a:prstGeom prst="rect">
            <a:avLst/>
          </a:prstGeom>
          <a:ln w="28575">
            <a:solidFill>
              <a:schemeClr val="tx1"/>
            </a:solidFill>
          </a:ln>
        </p:spPr>
      </p:pic>
    </p:spTree>
    <p:extLst>
      <p:ext uri="{BB962C8B-B14F-4D97-AF65-F5344CB8AC3E}">
        <p14:creationId xmlns:p14="http://schemas.microsoft.com/office/powerpoint/2010/main" val="336257536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131C5-804B-6E77-A37E-71951250B1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D3B7E8-DB3E-BCAB-8347-880ADC69F50D}"/>
              </a:ext>
            </a:extLst>
          </p:cNvPr>
          <p:cNvSpPr txBox="1">
            <a:spLocks/>
          </p:cNvSpPr>
          <p:nvPr/>
        </p:nvSpPr>
        <p:spPr>
          <a:xfrm>
            <a:off x="609600" y="274638"/>
            <a:ext cx="10972800" cy="517842"/>
          </a:xfrm>
          <a:prstGeom prst="rect">
            <a:avLst/>
          </a:prstGeom>
        </p:spPr>
        <p:txBody>
          <a:bodyPr>
            <a:normAutofit fontScale="97500"/>
          </a:bodyPr>
          <a:lst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ＭＳ Ｐゴシック"/>
              </a:rPr>
              <a:t>Forecast Age</a:t>
            </a:r>
            <a:endParaRPr kumimoji="0" lang="en-US" sz="2800" b="1" i="0" u="none" strike="noStrike" kern="1200" cap="none" spc="0" normalizeH="0" baseline="0" noProof="0" dirty="0">
              <a:ln>
                <a:noFill/>
              </a:ln>
              <a:solidFill>
                <a:prstClr val="black"/>
              </a:solidFill>
              <a:effectLst/>
              <a:uLnTx/>
              <a:uFillTx/>
              <a:latin typeface="Arial"/>
              <a:ea typeface="ＭＳ Ｐゴシック"/>
            </a:endParaRPr>
          </a:p>
        </p:txBody>
      </p:sp>
      <p:pic>
        <p:nvPicPr>
          <p:cNvPr id="42" name="Picture 41">
            <a:extLst>
              <a:ext uri="{FF2B5EF4-FFF2-40B4-BE49-F238E27FC236}">
                <a16:creationId xmlns:a16="http://schemas.microsoft.com/office/drawing/2014/main" id="{32A7C6A9-4585-3D42-A5E4-F445B0F973AF}"/>
              </a:ext>
            </a:extLst>
          </p:cNvPr>
          <p:cNvPicPr>
            <a:picLocks noChangeAspect="1"/>
          </p:cNvPicPr>
          <p:nvPr/>
        </p:nvPicPr>
        <p:blipFill>
          <a:blip r:embed="rId2"/>
          <a:stretch>
            <a:fillRect/>
          </a:stretch>
        </p:blipFill>
        <p:spPr>
          <a:xfrm>
            <a:off x="528684" y="1036861"/>
            <a:ext cx="11134632" cy="4784278"/>
          </a:xfrm>
          <a:prstGeom prst="rect">
            <a:avLst/>
          </a:prstGeom>
          <a:ln w="28575">
            <a:solidFill>
              <a:schemeClr val="tx1"/>
            </a:solidFill>
          </a:ln>
        </p:spPr>
      </p:pic>
    </p:spTree>
    <p:extLst>
      <p:ext uri="{BB962C8B-B14F-4D97-AF65-F5344CB8AC3E}">
        <p14:creationId xmlns:p14="http://schemas.microsoft.com/office/powerpoint/2010/main" val="2116679152"/>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9097D-EECC-2A79-C2B2-7452E30EEF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66D051-4A34-659C-0322-F8D1E5A4D457}"/>
              </a:ext>
            </a:extLst>
          </p:cNvPr>
          <p:cNvSpPr txBox="1">
            <a:spLocks/>
          </p:cNvSpPr>
          <p:nvPr/>
        </p:nvSpPr>
        <p:spPr>
          <a:xfrm>
            <a:off x="609600" y="274638"/>
            <a:ext cx="10972800" cy="517842"/>
          </a:xfrm>
          <a:prstGeom prst="rect">
            <a:avLst/>
          </a:prstGeom>
        </p:spPr>
        <p:txBody>
          <a:bodyPr>
            <a:normAutofit fontScale="97500"/>
          </a:bodyPr>
          <a:lst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ＭＳ Ｐゴシック"/>
              </a:rPr>
              <a:t>Forecast Accuracy</a:t>
            </a:r>
            <a:endParaRPr kumimoji="0" lang="en-US" sz="2800" b="1" i="0" u="none" strike="noStrike" kern="1200" cap="none" spc="0" normalizeH="0" baseline="0" noProof="0" dirty="0">
              <a:ln>
                <a:noFill/>
              </a:ln>
              <a:solidFill>
                <a:prstClr val="black"/>
              </a:solidFill>
              <a:effectLst/>
              <a:uLnTx/>
              <a:uFillTx/>
              <a:latin typeface="Arial"/>
              <a:ea typeface="ＭＳ Ｐゴシック"/>
            </a:endParaRPr>
          </a:p>
        </p:txBody>
      </p:sp>
      <p:pic>
        <p:nvPicPr>
          <p:cNvPr id="6" name="Picture 5">
            <a:extLst>
              <a:ext uri="{FF2B5EF4-FFF2-40B4-BE49-F238E27FC236}">
                <a16:creationId xmlns:a16="http://schemas.microsoft.com/office/drawing/2014/main" id="{B2CEA6F3-CE71-34B7-6F07-189CC90887F8}"/>
              </a:ext>
            </a:extLst>
          </p:cNvPr>
          <p:cNvPicPr>
            <a:picLocks noChangeAspect="1"/>
          </p:cNvPicPr>
          <p:nvPr/>
        </p:nvPicPr>
        <p:blipFill>
          <a:blip r:embed="rId2"/>
          <a:stretch>
            <a:fillRect/>
          </a:stretch>
        </p:blipFill>
        <p:spPr>
          <a:xfrm>
            <a:off x="824753" y="1009740"/>
            <a:ext cx="10542494" cy="3977179"/>
          </a:xfrm>
          <a:prstGeom prst="rect">
            <a:avLst/>
          </a:prstGeom>
          <a:ln w="38100">
            <a:solidFill>
              <a:schemeClr val="tx1"/>
            </a:solidFill>
          </a:ln>
        </p:spPr>
      </p:pic>
    </p:spTree>
    <p:extLst>
      <p:ext uri="{BB962C8B-B14F-4D97-AF65-F5344CB8AC3E}">
        <p14:creationId xmlns:p14="http://schemas.microsoft.com/office/powerpoint/2010/main" val="3236261306"/>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D124C-5B5E-4231-AEC1-30DDD6CB7B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1805C1-6D3E-C738-213D-0F579044DC61}"/>
              </a:ext>
            </a:extLst>
          </p:cNvPr>
          <p:cNvSpPr txBox="1">
            <a:spLocks/>
          </p:cNvSpPr>
          <p:nvPr/>
        </p:nvSpPr>
        <p:spPr>
          <a:xfrm>
            <a:off x="609600" y="274638"/>
            <a:ext cx="10972800" cy="517842"/>
          </a:xfrm>
          <a:prstGeom prst="rect">
            <a:avLst/>
          </a:prstGeom>
        </p:spPr>
        <p:txBody>
          <a:bodyPr>
            <a:normAutofit fontScale="97500"/>
          </a:bodyPr>
          <a:lst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ＭＳ Ｐゴシック"/>
              </a:rPr>
              <a:t>Flood Transportation Database</a:t>
            </a:r>
            <a:endParaRPr kumimoji="0" lang="en-US" sz="2800" b="1" i="0" u="none" strike="noStrike" kern="1200" cap="none" spc="0" normalizeH="0" baseline="0" noProof="0" dirty="0">
              <a:ln>
                <a:noFill/>
              </a:ln>
              <a:solidFill>
                <a:prstClr val="black"/>
              </a:solidFill>
              <a:effectLst/>
              <a:uLnTx/>
              <a:uFillTx/>
              <a:latin typeface="Arial"/>
              <a:ea typeface="ＭＳ Ｐゴシック"/>
            </a:endParaRPr>
          </a:p>
        </p:txBody>
      </p:sp>
      <p:pic>
        <p:nvPicPr>
          <p:cNvPr id="27" name="Picture 26">
            <a:extLst>
              <a:ext uri="{FF2B5EF4-FFF2-40B4-BE49-F238E27FC236}">
                <a16:creationId xmlns:a16="http://schemas.microsoft.com/office/drawing/2014/main" id="{7D8D9697-B3F8-8F85-5826-07B12982E7A2}"/>
              </a:ext>
            </a:extLst>
          </p:cNvPr>
          <p:cNvPicPr>
            <a:picLocks noChangeAspect="1"/>
          </p:cNvPicPr>
          <p:nvPr/>
        </p:nvPicPr>
        <p:blipFill>
          <a:blip r:embed="rId2"/>
          <a:stretch>
            <a:fillRect/>
          </a:stretch>
        </p:blipFill>
        <p:spPr>
          <a:xfrm>
            <a:off x="3627719" y="792480"/>
            <a:ext cx="8440730" cy="1627991"/>
          </a:xfrm>
          <a:prstGeom prst="rect">
            <a:avLst/>
          </a:prstGeom>
        </p:spPr>
      </p:pic>
      <p:pic>
        <p:nvPicPr>
          <p:cNvPr id="25" name="Picture 24" descr="A map of a road with a plane&#10;&#10;Description automatically generated">
            <a:extLst>
              <a:ext uri="{FF2B5EF4-FFF2-40B4-BE49-F238E27FC236}">
                <a16:creationId xmlns:a16="http://schemas.microsoft.com/office/drawing/2014/main" id="{9A2335DC-17AC-ADB9-DCAB-B1518EAC7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55" y="792480"/>
            <a:ext cx="2974290" cy="2820337"/>
          </a:xfrm>
          <a:prstGeom prst="rect">
            <a:avLst/>
          </a:prstGeom>
        </p:spPr>
      </p:pic>
      <p:pic>
        <p:nvPicPr>
          <p:cNvPr id="28" name="Picture 27" descr="A blue and white background&#10;&#10;Description automatically generated">
            <a:extLst>
              <a:ext uri="{FF2B5EF4-FFF2-40B4-BE49-F238E27FC236}">
                <a16:creationId xmlns:a16="http://schemas.microsoft.com/office/drawing/2014/main" id="{C52C3CF5-2434-6F84-52F6-E932ABFAA2D6}"/>
              </a:ext>
            </a:extLst>
          </p:cNvPr>
          <p:cNvPicPr>
            <a:picLocks noChangeAspect="1"/>
          </p:cNvPicPr>
          <p:nvPr/>
        </p:nvPicPr>
        <p:blipFill rotWithShape="1">
          <a:blip r:embed="rId4">
            <a:alphaModFix amt="88000"/>
            <a:extLst>
              <a:ext uri="{28A0092B-C50C-407E-A947-70E740481C1C}">
                <a14:useLocalDpi xmlns:a14="http://schemas.microsoft.com/office/drawing/2010/main" val="0"/>
              </a:ext>
            </a:extLst>
          </a:blip>
          <a:srcRect l="1046" t="1966" r="2766" b="1785"/>
          <a:stretch/>
        </p:blipFill>
        <p:spPr>
          <a:xfrm>
            <a:off x="397932" y="3612817"/>
            <a:ext cx="3121335" cy="2970545"/>
          </a:xfrm>
          <a:prstGeom prst="rect">
            <a:avLst/>
          </a:prstGeom>
        </p:spPr>
      </p:pic>
      <p:sp>
        <p:nvSpPr>
          <p:cNvPr id="32" name="TextBox 31">
            <a:extLst>
              <a:ext uri="{FF2B5EF4-FFF2-40B4-BE49-F238E27FC236}">
                <a16:creationId xmlns:a16="http://schemas.microsoft.com/office/drawing/2014/main" id="{D490D3FD-D902-D680-0611-5076DE46A821}"/>
              </a:ext>
            </a:extLst>
          </p:cNvPr>
          <p:cNvSpPr txBox="1"/>
          <p:nvPr/>
        </p:nvSpPr>
        <p:spPr>
          <a:xfrm>
            <a:off x="1134686" y="6065520"/>
            <a:ext cx="1647825" cy="274320"/>
          </a:xfrm>
          <a:prstGeom prst="rect">
            <a:avLst/>
          </a:prstGeom>
          <a:solidFill>
            <a:schemeClr val="bg1"/>
          </a:solidFill>
          <a:effectLst/>
        </p:spPr>
        <p:txBody>
          <a:bodyPr wrap="none" lIns="0" tIns="0" rIns="0" bIns="0" rtlCol="0">
            <a:noAutofit/>
          </a:bodyPr>
          <a:lstStyle/>
          <a:p>
            <a:pPr algn="ctr" eaLnBrk="0" hangingPunct="0">
              <a:lnSpc>
                <a:spcPts val="1800"/>
              </a:lnSpc>
            </a:pPr>
            <a:r>
              <a:rPr lang="en-US" sz="1400" b="1" dirty="0">
                <a:ea typeface="+mn-ea"/>
                <a:cs typeface="+mn-cs"/>
              </a:rPr>
              <a:t>Flood Inundation</a:t>
            </a:r>
          </a:p>
        </p:txBody>
      </p:sp>
      <p:sp>
        <p:nvSpPr>
          <p:cNvPr id="34" name="TextBox 33">
            <a:extLst>
              <a:ext uri="{FF2B5EF4-FFF2-40B4-BE49-F238E27FC236}">
                <a16:creationId xmlns:a16="http://schemas.microsoft.com/office/drawing/2014/main" id="{7B157F9C-1EE5-E217-5831-841670D1FA3F}"/>
              </a:ext>
            </a:extLst>
          </p:cNvPr>
          <p:cNvSpPr txBox="1"/>
          <p:nvPr/>
        </p:nvSpPr>
        <p:spPr>
          <a:xfrm>
            <a:off x="3789375" y="3222365"/>
            <a:ext cx="8117418" cy="2169825"/>
          </a:xfrm>
          <a:prstGeom prst="rect">
            <a:avLst/>
          </a:prstGeom>
          <a:solidFill>
            <a:schemeClr val="bg1"/>
          </a:solidFill>
          <a:ln w="28575">
            <a:solidFill>
              <a:schemeClr val="tx1"/>
            </a:solidFill>
          </a:ln>
          <a:effectLst/>
        </p:spPr>
        <p:txBody>
          <a:bodyPr wrap="square">
            <a:spAutoFit/>
          </a:bodyPr>
          <a:lstStyle/>
          <a:p>
            <a:pPr>
              <a:buNone/>
            </a:pPr>
            <a:r>
              <a:rPr lang="en-US" sz="1500" b="1" dirty="0"/>
              <a:t>Preparing FAST for Real-Time Flood Warnings</a:t>
            </a:r>
          </a:p>
          <a:p>
            <a:pPr>
              <a:buNone/>
            </a:pPr>
            <a:endParaRPr lang="en-US" sz="1500" dirty="0"/>
          </a:p>
          <a:p>
            <a:r>
              <a:rPr lang="en-US" sz="1500" dirty="0"/>
              <a:t>  Relies on pre-processed </a:t>
            </a:r>
            <a:r>
              <a:rPr lang="en-US" sz="1500" b="1" dirty="0"/>
              <a:t>static geospatial &amp; tabular data</a:t>
            </a:r>
            <a:endParaRPr lang="en-US" sz="1500" dirty="0"/>
          </a:p>
          <a:p>
            <a:r>
              <a:rPr lang="en-US" sz="1500" dirty="0"/>
              <a:t>  Pre-computation establishes links between </a:t>
            </a:r>
            <a:r>
              <a:rPr lang="en-US" sz="1500" b="1" dirty="0"/>
              <a:t>forecasted hydrology</a:t>
            </a:r>
            <a:r>
              <a:rPr lang="en-US" sz="1500" dirty="0"/>
              <a:t> and </a:t>
            </a:r>
            <a:r>
              <a:rPr lang="en-US" sz="1500" b="1" dirty="0"/>
              <a:t>geospatial impacts</a:t>
            </a:r>
          </a:p>
          <a:p>
            <a:endParaRPr lang="en-US" sz="1500" dirty="0"/>
          </a:p>
          <a:p>
            <a:r>
              <a:rPr lang="en-US" sz="1500" dirty="0"/>
              <a:t>Key pre-processing steps:</a:t>
            </a:r>
          </a:p>
          <a:p>
            <a:pPr marL="742950" lvl="1" indent="-285750">
              <a:buFont typeface="Arial" panose="020B0604020202020204" pitchFamily="34" charset="0"/>
              <a:buChar char="•"/>
            </a:pPr>
            <a:r>
              <a:rPr lang="en-US" sz="1500" dirty="0"/>
              <a:t>Generate </a:t>
            </a:r>
            <a:r>
              <a:rPr lang="en-US" sz="1500" b="1" dirty="0"/>
              <a:t>flood inundation maps</a:t>
            </a:r>
            <a:r>
              <a:rPr lang="en-US" sz="1500" dirty="0"/>
              <a:t> using terrain, streams, and thresholds</a:t>
            </a:r>
          </a:p>
          <a:p>
            <a:pPr marL="742950" lvl="1" indent="-285750">
              <a:buFont typeface="Arial" panose="020B0604020202020204" pitchFamily="34" charset="0"/>
              <a:buChar char="•"/>
            </a:pPr>
            <a:r>
              <a:rPr lang="en-US" sz="1500" dirty="0"/>
              <a:t>Identify </a:t>
            </a:r>
            <a:r>
              <a:rPr lang="en-US" sz="1500" b="1" dirty="0"/>
              <a:t>roads and bridges</a:t>
            </a:r>
            <a:r>
              <a:rPr lang="en-US" sz="1500" dirty="0"/>
              <a:t> at risk of flooding</a:t>
            </a:r>
          </a:p>
          <a:p>
            <a:pPr marL="742950" lvl="1" indent="-285750">
              <a:buFont typeface="Arial" panose="020B0604020202020204" pitchFamily="34" charset="0"/>
              <a:buChar char="•"/>
            </a:pPr>
            <a:r>
              <a:rPr lang="en-US" sz="1500" dirty="0"/>
              <a:t>Assign </a:t>
            </a:r>
            <a:r>
              <a:rPr lang="en-US" sz="1500" b="1" dirty="0"/>
              <a:t>thresholds &amp; metadata</a:t>
            </a:r>
            <a:r>
              <a:rPr lang="en-US" sz="1500" dirty="0"/>
              <a:t> (road type, class, bridge elevation)</a:t>
            </a:r>
          </a:p>
        </p:txBody>
      </p:sp>
    </p:spTree>
    <p:extLst>
      <p:ext uri="{BB962C8B-B14F-4D97-AF65-F5344CB8AC3E}">
        <p14:creationId xmlns:p14="http://schemas.microsoft.com/office/powerpoint/2010/main" val="2372051548"/>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DF104D-2504-295E-981F-D7366803ED69}"/>
              </a:ext>
            </a:extLst>
          </p:cNvPr>
          <p:cNvPicPr>
            <a:picLocks noChangeAspect="1"/>
          </p:cNvPicPr>
          <p:nvPr/>
        </p:nvPicPr>
        <p:blipFill>
          <a:blip r:embed="rId2"/>
          <a:stretch>
            <a:fillRect/>
          </a:stretch>
        </p:blipFill>
        <p:spPr>
          <a:xfrm>
            <a:off x="987346" y="792480"/>
            <a:ext cx="10217307" cy="5790882"/>
          </a:xfrm>
          <a:prstGeom prst="rect">
            <a:avLst/>
          </a:prstGeom>
          <a:ln w="28575">
            <a:solidFill>
              <a:schemeClr val="tx1"/>
            </a:solidFill>
          </a:ln>
        </p:spPr>
      </p:pic>
      <p:sp>
        <p:nvSpPr>
          <p:cNvPr id="4" name="Title 1">
            <a:extLst>
              <a:ext uri="{FF2B5EF4-FFF2-40B4-BE49-F238E27FC236}">
                <a16:creationId xmlns:a16="http://schemas.microsoft.com/office/drawing/2014/main" id="{94FD7012-403E-E29C-37F5-AF50F20D32C5}"/>
              </a:ext>
            </a:extLst>
          </p:cNvPr>
          <p:cNvSpPr txBox="1">
            <a:spLocks/>
          </p:cNvSpPr>
          <p:nvPr/>
        </p:nvSpPr>
        <p:spPr>
          <a:xfrm>
            <a:off x="609600" y="274638"/>
            <a:ext cx="10972800" cy="517842"/>
          </a:xfrm>
          <a:prstGeom prst="rect">
            <a:avLst/>
          </a:prstGeom>
        </p:spPr>
        <p:txBody>
          <a:bodyPr>
            <a:normAutofit fontScale="97500"/>
          </a:bodyPr>
          <a:lst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lang="en-US" dirty="0">
                <a:solidFill>
                  <a:prstClr val="black"/>
                </a:solidFill>
                <a:latin typeface="Arial"/>
                <a:ea typeface="ＭＳ Ｐゴシック"/>
              </a:rPr>
              <a:t>Case Study Area</a:t>
            </a:r>
            <a:endParaRPr kumimoji="0" lang="en-US" sz="2800" b="1" i="0" u="none" strike="noStrike" kern="1200" cap="none" spc="0" normalizeH="0" baseline="0" noProof="0" dirty="0">
              <a:ln>
                <a:noFill/>
              </a:ln>
              <a:solidFill>
                <a:prstClr val="black"/>
              </a:solidFill>
              <a:effectLst/>
              <a:uLnTx/>
              <a:uFillTx/>
              <a:latin typeface="Arial"/>
              <a:ea typeface="ＭＳ Ｐゴシック"/>
            </a:endParaRPr>
          </a:p>
        </p:txBody>
      </p:sp>
    </p:spTree>
    <p:extLst>
      <p:ext uri="{BB962C8B-B14F-4D97-AF65-F5344CB8AC3E}">
        <p14:creationId xmlns:p14="http://schemas.microsoft.com/office/powerpoint/2010/main" val="2744171571"/>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9C20F-76C2-8B88-D89F-0C395E679F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B3E821-594F-1132-E345-6A3CEEE145A7}"/>
              </a:ext>
            </a:extLst>
          </p:cNvPr>
          <p:cNvSpPr txBox="1">
            <a:spLocks/>
          </p:cNvSpPr>
          <p:nvPr/>
        </p:nvSpPr>
        <p:spPr>
          <a:xfrm>
            <a:off x="609600" y="274638"/>
            <a:ext cx="10972800" cy="517842"/>
          </a:xfrm>
          <a:prstGeom prst="rect">
            <a:avLst/>
          </a:prstGeom>
        </p:spPr>
        <p:txBody>
          <a:bodyPr>
            <a:normAutofit fontScale="97500"/>
          </a:bodyPr>
          <a:lst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ＭＳ Ｐゴシック"/>
              </a:rPr>
              <a:t>Road Segment Lines</a:t>
            </a:r>
            <a:endParaRPr kumimoji="0" lang="en-US" sz="2800" b="1" i="0" u="none" strike="noStrike" kern="1200" cap="none" spc="0" normalizeH="0" baseline="0" noProof="0" dirty="0">
              <a:ln>
                <a:noFill/>
              </a:ln>
              <a:solidFill>
                <a:prstClr val="black"/>
              </a:solidFill>
              <a:effectLst/>
              <a:uLnTx/>
              <a:uFillTx/>
              <a:latin typeface="Arial"/>
              <a:ea typeface="ＭＳ Ｐゴシック"/>
            </a:endParaRPr>
          </a:p>
        </p:txBody>
      </p:sp>
      <p:pic>
        <p:nvPicPr>
          <p:cNvPr id="6" name="Picture 5">
            <a:extLst>
              <a:ext uri="{FF2B5EF4-FFF2-40B4-BE49-F238E27FC236}">
                <a16:creationId xmlns:a16="http://schemas.microsoft.com/office/drawing/2014/main" id="{FD055437-B772-BBC0-B6D0-5EFB5B3CDE98}"/>
              </a:ext>
            </a:extLst>
          </p:cNvPr>
          <p:cNvPicPr>
            <a:picLocks noChangeAspect="1"/>
          </p:cNvPicPr>
          <p:nvPr/>
        </p:nvPicPr>
        <p:blipFill>
          <a:blip r:embed="rId2"/>
          <a:srcRect r="79785"/>
          <a:stretch>
            <a:fillRect/>
          </a:stretch>
        </p:blipFill>
        <p:spPr>
          <a:xfrm>
            <a:off x="412079" y="792480"/>
            <a:ext cx="1706281" cy="1627991"/>
          </a:xfrm>
          <a:prstGeom prst="rect">
            <a:avLst/>
          </a:prstGeom>
        </p:spPr>
      </p:pic>
      <p:pic>
        <p:nvPicPr>
          <p:cNvPr id="8" name="Picture 7">
            <a:extLst>
              <a:ext uri="{FF2B5EF4-FFF2-40B4-BE49-F238E27FC236}">
                <a16:creationId xmlns:a16="http://schemas.microsoft.com/office/drawing/2014/main" id="{D24689CE-0606-64D1-4CAB-B37929756C36}"/>
              </a:ext>
            </a:extLst>
          </p:cNvPr>
          <p:cNvPicPr>
            <a:picLocks noChangeAspect="1"/>
          </p:cNvPicPr>
          <p:nvPr/>
        </p:nvPicPr>
        <p:blipFill>
          <a:blip r:embed="rId3"/>
          <a:stretch>
            <a:fillRect/>
          </a:stretch>
        </p:blipFill>
        <p:spPr>
          <a:xfrm>
            <a:off x="3237450" y="789230"/>
            <a:ext cx="6459000" cy="5938574"/>
          </a:xfrm>
          <a:prstGeom prst="rect">
            <a:avLst/>
          </a:prstGeom>
          <a:ln w="19050">
            <a:solidFill>
              <a:schemeClr val="tx1"/>
            </a:solidFill>
          </a:ln>
        </p:spPr>
      </p:pic>
      <p:sp>
        <p:nvSpPr>
          <p:cNvPr id="9" name="TextBox 8">
            <a:extLst>
              <a:ext uri="{FF2B5EF4-FFF2-40B4-BE49-F238E27FC236}">
                <a16:creationId xmlns:a16="http://schemas.microsoft.com/office/drawing/2014/main" id="{A01803AE-E943-1361-6463-DD90C9101D78}"/>
              </a:ext>
            </a:extLst>
          </p:cNvPr>
          <p:cNvSpPr txBox="1"/>
          <p:nvPr/>
        </p:nvSpPr>
        <p:spPr>
          <a:xfrm>
            <a:off x="4848225" y="6309042"/>
            <a:ext cx="3246120" cy="274320"/>
          </a:xfrm>
          <a:prstGeom prst="rect">
            <a:avLst/>
          </a:prstGeom>
          <a:solidFill>
            <a:schemeClr val="bg1"/>
          </a:solidFill>
          <a:effectLst/>
        </p:spPr>
        <p:txBody>
          <a:bodyPr wrap="none" lIns="0" tIns="0" rIns="0" bIns="0" rtlCol="0">
            <a:noAutofit/>
          </a:bodyPr>
          <a:lstStyle/>
          <a:p>
            <a:pPr algn="ctr" eaLnBrk="0" hangingPunct="0">
              <a:lnSpc>
                <a:spcPts val="1800"/>
              </a:lnSpc>
            </a:pPr>
            <a:r>
              <a:rPr lang="en-US" sz="1400" b="1" dirty="0">
                <a:ea typeface="+mn-ea"/>
                <a:cs typeface="+mn-cs"/>
              </a:rPr>
              <a:t>2.64 Million ‘Public’ Road Segments</a:t>
            </a:r>
          </a:p>
        </p:txBody>
      </p:sp>
      <p:sp>
        <p:nvSpPr>
          <p:cNvPr id="14" name="TextBox 13">
            <a:extLst>
              <a:ext uri="{FF2B5EF4-FFF2-40B4-BE49-F238E27FC236}">
                <a16:creationId xmlns:a16="http://schemas.microsoft.com/office/drawing/2014/main" id="{22B34401-DD55-5391-4118-6F38339E54E1}"/>
              </a:ext>
            </a:extLst>
          </p:cNvPr>
          <p:cNvSpPr txBox="1"/>
          <p:nvPr/>
        </p:nvSpPr>
        <p:spPr>
          <a:xfrm>
            <a:off x="412079" y="2568981"/>
            <a:ext cx="2479764" cy="369332"/>
          </a:xfrm>
          <a:prstGeom prst="rect">
            <a:avLst/>
          </a:prstGeom>
          <a:solidFill>
            <a:srgbClr val="FFC000"/>
          </a:solidFill>
          <a:ln w="12700">
            <a:solidFill>
              <a:schemeClr val="tx1"/>
            </a:solidFill>
          </a:ln>
        </p:spPr>
        <p:txBody>
          <a:bodyPr wrap="square" rtlCol="0">
            <a:spAutoFit/>
          </a:bodyPr>
          <a:lstStyle/>
          <a:p>
            <a:pPr algn="ctr"/>
            <a:r>
              <a:rPr lang="en-US" b="1" dirty="0"/>
              <a:t>s_road_segment_ln</a:t>
            </a:r>
          </a:p>
        </p:txBody>
      </p:sp>
    </p:spTree>
    <p:extLst>
      <p:ext uri="{BB962C8B-B14F-4D97-AF65-F5344CB8AC3E}">
        <p14:creationId xmlns:p14="http://schemas.microsoft.com/office/powerpoint/2010/main" val="60672755"/>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CD6DB88-2B40-8DC5-1E05-C82DE3378E7E}"/>
              </a:ext>
            </a:extLst>
          </p:cNvPr>
          <p:cNvGrpSpPr/>
          <p:nvPr/>
        </p:nvGrpSpPr>
        <p:grpSpPr>
          <a:xfrm>
            <a:off x="3133346" y="816597"/>
            <a:ext cx="8646575" cy="5766765"/>
            <a:chOff x="844379" y="700709"/>
            <a:chExt cx="8646575" cy="5766765"/>
          </a:xfrm>
        </p:grpSpPr>
        <p:pic>
          <p:nvPicPr>
            <p:cNvPr id="5" name="Picture 4">
              <a:extLst>
                <a:ext uri="{FF2B5EF4-FFF2-40B4-BE49-F238E27FC236}">
                  <a16:creationId xmlns:a16="http://schemas.microsoft.com/office/drawing/2014/main" id="{2E3728EF-BFF7-47C6-0534-71FEB4AEFA76}"/>
                </a:ext>
              </a:extLst>
            </p:cNvPr>
            <p:cNvPicPr>
              <a:picLocks noChangeAspect="1"/>
            </p:cNvPicPr>
            <p:nvPr/>
          </p:nvPicPr>
          <p:blipFill>
            <a:blip r:embed="rId2"/>
            <a:stretch>
              <a:fillRect/>
            </a:stretch>
          </p:blipFill>
          <p:spPr>
            <a:xfrm>
              <a:off x="844379" y="700709"/>
              <a:ext cx="8646575" cy="5766765"/>
            </a:xfrm>
            <a:prstGeom prst="rect">
              <a:avLst/>
            </a:prstGeom>
            <a:ln w="28575">
              <a:solidFill>
                <a:schemeClr val="tx1"/>
              </a:solidFill>
            </a:ln>
          </p:spPr>
        </p:pic>
        <p:pic>
          <p:nvPicPr>
            <p:cNvPr id="9" name="Picture 8">
              <a:extLst>
                <a:ext uri="{FF2B5EF4-FFF2-40B4-BE49-F238E27FC236}">
                  <a16:creationId xmlns:a16="http://schemas.microsoft.com/office/drawing/2014/main" id="{1D759247-0F7F-C806-C3B9-AB516E0D10A0}"/>
                </a:ext>
              </a:extLst>
            </p:cNvPr>
            <p:cNvPicPr>
              <a:picLocks noChangeAspect="1"/>
            </p:cNvPicPr>
            <p:nvPr/>
          </p:nvPicPr>
          <p:blipFill>
            <a:blip r:embed="rId3"/>
            <a:stretch>
              <a:fillRect/>
            </a:stretch>
          </p:blipFill>
          <p:spPr>
            <a:xfrm>
              <a:off x="974465" y="5563565"/>
              <a:ext cx="1914525" cy="723900"/>
            </a:xfrm>
            <a:prstGeom prst="rect">
              <a:avLst/>
            </a:prstGeom>
          </p:spPr>
        </p:pic>
      </p:grpSp>
      <p:sp>
        <p:nvSpPr>
          <p:cNvPr id="10" name="Title 1">
            <a:extLst>
              <a:ext uri="{FF2B5EF4-FFF2-40B4-BE49-F238E27FC236}">
                <a16:creationId xmlns:a16="http://schemas.microsoft.com/office/drawing/2014/main" id="{7E979432-4289-9A4D-BCED-8D83C8E590D8}"/>
              </a:ext>
            </a:extLst>
          </p:cNvPr>
          <p:cNvSpPr txBox="1">
            <a:spLocks/>
          </p:cNvSpPr>
          <p:nvPr/>
        </p:nvSpPr>
        <p:spPr>
          <a:xfrm>
            <a:off x="609600" y="274638"/>
            <a:ext cx="10972800" cy="517842"/>
          </a:xfrm>
          <a:prstGeom prst="rect">
            <a:avLst/>
          </a:prstGeom>
        </p:spPr>
        <p:txBody>
          <a:bodyPr>
            <a:normAutofit fontScale="97500"/>
          </a:bodyPr>
          <a:lst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ＭＳ Ｐゴシック"/>
              </a:rPr>
              <a:t>Road Segment Lines</a:t>
            </a:r>
            <a:endParaRPr kumimoji="0" lang="en-US" sz="2800" b="1" i="0" u="none" strike="noStrike" kern="1200" cap="none" spc="0" normalizeH="0" baseline="0" noProof="0" dirty="0">
              <a:ln>
                <a:noFill/>
              </a:ln>
              <a:solidFill>
                <a:prstClr val="black"/>
              </a:solidFill>
              <a:effectLst/>
              <a:uLnTx/>
              <a:uFillTx/>
              <a:latin typeface="Arial"/>
              <a:ea typeface="ＭＳ Ｐゴシック"/>
            </a:endParaRPr>
          </a:p>
        </p:txBody>
      </p:sp>
      <p:pic>
        <p:nvPicPr>
          <p:cNvPr id="11" name="Picture 10">
            <a:extLst>
              <a:ext uri="{FF2B5EF4-FFF2-40B4-BE49-F238E27FC236}">
                <a16:creationId xmlns:a16="http://schemas.microsoft.com/office/drawing/2014/main" id="{1F250582-FAEC-17D2-26DB-057EE04A29BA}"/>
              </a:ext>
            </a:extLst>
          </p:cNvPr>
          <p:cNvPicPr>
            <a:picLocks noChangeAspect="1"/>
          </p:cNvPicPr>
          <p:nvPr/>
        </p:nvPicPr>
        <p:blipFill>
          <a:blip r:embed="rId4"/>
          <a:srcRect r="79785"/>
          <a:stretch>
            <a:fillRect/>
          </a:stretch>
        </p:blipFill>
        <p:spPr>
          <a:xfrm>
            <a:off x="412079" y="792480"/>
            <a:ext cx="1706281" cy="1627991"/>
          </a:xfrm>
          <a:prstGeom prst="rect">
            <a:avLst/>
          </a:prstGeom>
        </p:spPr>
      </p:pic>
      <p:sp>
        <p:nvSpPr>
          <p:cNvPr id="13" name="TextBox 12">
            <a:extLst>
              <a:ext uri="{FF2B5EF4-FFF2-40B4-BE49-F238E27FC236}">
                <a16:creationId xmlns:a16="http://schemas.microsoft.com/office/drawing/2014/main" id="{F729F327-4F64-650B-389C-0578C0484FDD}"/>
              </a:ext>
            </a:extLst>
          </p:cNvPr>
          <p:cNvSpPr txBox="1"/>
          <p:nvPr/>
        </p:nvSpPr>
        <p:spPr>
          <a:xfrm>
            <a:off x="412079" y="2568981"/>
            <a:ext cx="2479764" cy="369332"/>
          </a:xfrm>
          <a:prstGeom prst="rect">
            <a:avLst/>
          </a:prstGeom>
          <a:solidFill>
            <a:srgbClr val="FFC000"/>
          </a:solidFill>
          <a:ln w="12700">
            <a:solidFill>
              <a:schemeClr val="tx1"/>
            </a:solidFill>
          </a:ln>
        </p:spPr>
        <p:txBody>
          <a:bodyPr wrap="square" rtlCol="0">
            <a:spAutoFit/>
          </a:bodyPr>
          <a:lstStyle/>
          <a:p>
            <a:pPr algn="ctr"/>
            <a:r>
              <a:rPr lang="en-US" b="1" dirty="0"/>
              <a:t>s_road_segment_ln</a:t>
            </a:r>
          </a:p>
        </p:txBody>
      </p:sp>
    </p:spTree>
    <p:extLst>
      <p:ext uri="{BB962C8B-B14F-4D97-AF65-F5344CB8AC3E}">
        <p14:creationId xmlns:p14="http://schemas.microsoft.com/office/powerpoint/2010/main" val="205016525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2436F-0F72-CFFA-1140-2A80114AC926}"/>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CB624B9C-007F-2ACF-B54C-E3CA8D7BEBE1}"/>
              </a:ext>
            </a:extLst>
          </p:cNvPr>
          <p:cNvPicPr>
            <a:picLocks noChangeAspect="1"/>
          </p:cNvPicPr>
          <p:nvPr/>
        </p:nvPicPr>
        <p:blipFill>
          <a:blip r:embed="rId2"/>
          <a:srcRect l="79785"/>
          <a:stretch>
            <a:fillRect/>
          </a:stretch>
        </p:blipFill>
        <p:spPr>
          <a:xfrm>
            <a:off x="412078" y="789230"/>
            <a:ext cx="1706281" cy="1627991"/>
          </a:xfrm>
          <a:prstGeom prst="rect">
            <a:avLst/>
          </a:prstGeom>
        </p:spPr>
      </p:pic>
      <p:sp>
        <p:nvSpPr>
          <p:cNvPr id="2" name="Title 1">
            <a:extLst>
              <a:ext uri="{FF2B5EF4-FFF2-40B4-BE49-F238E27FC236}">
                <a16:creationId xmlns:a16="http://schemas.microsoft.com/office/drawing/2014/main" id="{6BEB038E-4EFC-ABE6-99B3-65B6FE19877F}"/>
              </a:ext>
            </a:extLst>
          </p:cNvPr>
          <p:cNvSpPr txBox="1">
            <a:spLocks/>
          </p:cNvSpPr>
          <p:nvPr/>
        </p:nvSpPr>
        <p:spPr>
          <a:xfrm>
            <a:off x="609600" y="274638"/>
            <a:ext cx="10972800" cy="517842"/>
          </a:xfrm>
          <a:prstGeom prst="rect">
            <a:avLst/>
          </a:prstGeom>
        </p:spPr>
        <p:txBody>
          <a:bodyPr>
            <a:normAutofit fontScale="97500"/>
          </a:bodyPr>
          <a:lst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ＭＳ Ｐゴシック"/>
              </a:rPr>
              <a:t>Road Elevation Model (DEM)</a:t>
            </a:r>
            <a:endParaRPr kumimoji="0" lang="en-US" sz="2800" b="1" i="0" u="none" strike="noStrike" kern="1200" cap="none" spc="0" normalizeH="0" baseline="0" noProof="0" dirty="0">
              <a:ln>
                <a:noFill/>
              </a:ln>
              <a:solidFill>
                <a:prstClr val="black"/>
              </a:solidFill>
              <a:effectLst/>
              <a:uLnTx/>
              <a:uFillTx/>
              <a:latin typeface="Arial"/>
              <a:ea typeface="ＭＳ Ｐゴシック"/>
            </a:endParaRPr>
          </a:p>
        </p:txBody>
      </p:sp>
      <p:pic>
        <p:nvPicPr>
          <p:cNvPr id="3" name="Picture 2">
            <a:extLst>
              <a:ext uri="{FF2B5EF4-FFF2-40B4-BE49-F238E27FC236}">
                <a16:creationId xmlns:a16="http://schemas.microsoft.com/office/drawing/2014/main" id="{F1DA14C7-8B03-D7F5-D164-8B2C0A78BDD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9045" y="789230"/>
            <a:ext cx="9284955" cy="4398010"/>
          </a:xfrm>
          <a:prstGeom prst="rect">
            <a:avLst/>
          </a:prstGeom>
          <a:noFill/>
          <a:ln w="28575">
            <a:solidFill>
              <a:schemeClr val="tx1"/>
            </a:solidFill>
          </a:ln>
        </p:spPr>
      </p:pic>
      <p:pic>
        <p:nvPicPr>
          <p:cNvPr id="4" name="Picture 3">
            <a:extLst>
              <a:ext uri="{FF2B5EF4-FFF2-40B4-BE49-F238E27FC236}">
                <a16:creationId xmlns:a16="http://schemas.microsoft.com/office/drawing/2014/main" id="{2AEA2FEA-5C60-B85E-7F38-54F13CAF3057}"/>
              </a:ext>
            </a:extLst>
          </p:cNvPr>
          <p:cNvPicPr>
            <a:picLocks noChangeAspect="1"/>
          </p:cNvPicPr>
          <p:nvPr/>
        </p:nvPicPr>
        <p:blipFill>
          <a:blip r:embed="rId4"/>
          <a:stretch>
            <a:fillRect/>
          </a:stretch>
        </p:blipFill>
        <p:spPr>
          <a:xfrm>
            <a:off x="8072105" y="4627063"/>
            <a:ext cx="3441700" cy="2023936"/>
          </a:xfrm>
          <a:prstGeom prst="rect">
            <a:avLst/>
          </a:prstGeom>
          <a:ln w="38100">
            <a:solidFill>
              <a:schemeClr val="tx1"/>
            </a:solidFill>
          </a:ln>
        </p:spPr>
      </p:pic>
    </p:spTree>
    <p:extLst>
      <p:ext uri="{BB962C8B-B14F-4D97-AF65-F5344CB8AC3E}">
        <p14:creationId xmlns:p14="http://schemas.microsoft.com/office/powerpoint/2010/main" val="162613698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61B2B-C1B8-90FF-6EE2-A7434D849C09}"/>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15BFAF28-87F9-A2F6-5882-B517D3B20605}"/>
              </a:ext>
            </a:extLst>
          </p:cNvPr>
          <p:cNvPicPr>
            <a:picLocks noChangeAspect="1"/>
          </p:cNvPicPr>
          <p:nvPr/>
        </p:nvPicPr>
        <p:blipFill>
          <a:blip r:embed="rId2"/>
          <a:srcRect l="79785"/>
          <a:stretch>
            <a:fillRect/>
          </a:stretch>
        </p:blipFill>
        <p:spPr>
          <a:xfrm>
            <a:off x="412078" y="789230"/>
            <a:ext cx="1706281" cy="1627991"/>
          </a:xfrm>
          <a:prstGeom prst="rect">
            <a:avLst/>
          </a:prstGeom>
        </p:spPr>
      </p:pic>
      <p:sp>
        <p:nvSpPr>
          <p:cNvPr id="2" name="Title 1">
            <a:extLst>
              <a:ext uri="{FF2B5EF4-FFF2-40B4-BE49-F238E27FC236}">
                <a16:creationId xmlns:a16="http://schemas.microsoft.com/office/drawing/2014/main" id="{8F09B9C1-FFFB-C93D-6EDE-B6FDFD1BEDDF}"/>
              </a:ext>
            </a:extLst>
          </p:cNvPr>
          <p:cNvSpPr txBox="1">
            <a:spLocks/>
          </p:cNvSpPr>
          <p:nvPr/>
        </p:nvSpPr>
        <p:spPr>
          <a:xfrm>
            <a:off x="609600" y="274638"/>
            <a:ext cx="10972800" cy="517842"/>
          </a:xfrm>
          <a:prstGeom prst="rect">
            <a:avLst/>
          </a:prstGeom>
        </p:spPr>
        <p:txBody>
          <a:bodyPr>
            <a:normAutofit fontScale="97500"/>
          </a:bodyPr>
          <a:lst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ＭＳ Ｐゴシック"/>
              </a:rPr>
              <a:t>Road Elevation Model (DEM)</a:t>
            </a:r>
            <a:endParaRPr kumimoji="0" lang="en-US" sz="2800" b="1" i="0" u="none" strike="noStrike" kern="1200" cap="none" spc="0" normalizeH="0" baseline="0" noProof="0" dirty="0">
              <a:ln>
                <a:noFill/>
              </a:ln>
              <a:solidFill>
                <a:prstClr val="black"/>
              </a:solidFill>
              <a:effectLst/>
              <a:uLnTx/>
              <a:uFillTx/>
              <a:latin typeface="Arial"/>
              <a:ea typeface="ＭＳ Ｐゴシック"/>
            </a:endParaRPr>
          </a:p>
        </p:txBody>
      </p:sp>
      <p:pic>
        <p:nvPicPr>
          <p:cNvPr id="10" name="Picture 9">
            <a:extLst>
              <a:ext uri="{FF2B5EF4-FFF2-40B4-BE49-F238E27FC236}">
                <a16:creationId xmlns:a16="http://schemas.microsoft.com/office/drawing/2014/main" id="{EF87AE01-8496-3BE1-923F-CD41970A584C}"/>
              </a:ext>
            </a:extLst>
          </p:cNvPr>
          <p:cNvPicPr>
            <a:picLocks noChangeAspect="1"/>
          </p:cNvPicPr>
          <p:nvPr/>
        </p:nvPicPr>
        <p:blipFill>
          <a:blip r:embed="rId3"/>
          <a:stretch>
            <a:fillRect/>
          </a:stretch>
        </p:blipFill>
        <p:spPr>
          <a:xfrm>
            <a:off x="2924175" y="789230"/>
            <a:ext cx="8658225" cy="5839683"/>
          </a:xfrm>
          <a:prstGeom prst="rect">
            <a:avLst/>
          </a:prstGeom>
          <a:ln w="28575">
            <a:solidFill>
              <a:schemeClr val="tx1"/>
            </a:solidFill>
          </a:ln>
        </p:spPr>
      </p:pic>
    </p:spTree>
    <p:extLst>
      <p:ext uri="{BB962C8B-B14F-4D97-AF65-F5344CB8AC3E}">
        <p14:creationId xmlns:p14="http://schemas.microsoft.com/office/powerpoint/2010/main" val="3060056761"/>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23629-5A5B-94D6-FEF8-C3658E518B5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2A65F03-A043-9CD7-4197-E58471855336}"/>
              </a:ext>
            </a:extLst>
          </p:cNvPr>
          <p:cNvPicPr>
            <a:picLocks noChangeAspect="1"/>
          </p:cNvPicPr>
          <p:nvPr/>
        </p:nvPicPr>
        <p:blipFill>
          <a:blip r:embed="rId2"/>
          <a:stretch>
            <a:fillRect/>
          </a:stretch>
        </p:blipFill>
        <p:spPr>
          <a:xfrm>
            <a:off x="3183498" y="758358"/>
            <a:ext cx="5825004" cy="5825004"/>
          </a:xfrm>
          <a:prstGeom prst="rect">
            <a:avLst/>
          </a:prstGeom>
        </p:spPr>
      </p:pic>
      <p:sp>
        <p:nvSpPr>
          <p:cNvPr id="2" name="Title 1">
            <a:extLst>
              <a:ext uri="{FF2B5EF4-FFF2-40B4-BE49-F238E27FC236}">
                <a16:creationId xmlns:a16="http://schemas.microsoft.com/office/drawing/2014/main" id="{EDDFF416-9B7C-A259-DAC0-078175629D26}"/>
              </a:ext>
            </a:extLst>
          </p:cNvPr>
          <p:cNvSpPr txBox="1">
            <a:spLocks/>
          </p:cNvSpPr>
          <p:nvPr/>
        </p:nvSpPr>
        <p:spPr>
          <a:xfrm>
            <a:off x="609600" y="274638"/>
            <a:ext cx="10972800" cy="517842"/>
          </a:xfrm>
          <a:prstGeom prst="rect">
            <a:avLst/>
          </a:prstGeom>
        </p:spPr>
        <p:txBody>
          <a:bodyPr>
            <a:normAutofit fontScale="97500"/>
          </a:bodyPr>
          <a:lst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ＭＳ Ｐゴシック"/>
              </a:rPr>
              <a:t>Disclaimer</a:t>
            </a:r>
            <a:endParaRPr kumimoji="0" lang="en-US" sz="2800" b="1" i="0" u="none" strike="noStrike" kern="1200" cap="none" spc="0" normalizeH="0" baseline="0" noProof="0" dirty="0">
              <a:ln>
                <a:noFill/>
              </a:ln>
              <a:solidFill>
                <a:prstClr val="black"/>
              </a:solidFill>
              <a:effectLst/>
              <a:uLnTx/>
              <a:uFillTx/>
              <a:latin typeface="Arial"/>
              <a:ea typeface="ＭＳ Ｐゴシック"/>
            </a:endParaRPr>
          </a:p>
        </p:txBody>
      </p:sp>
    </p:spTree>
    <p:extLst>
      <p:ext uri="{BB962C8B-B14F-4D97-AF65-F5344CB8AC3E}">
        <p14:creationId xmlns:p14="http://schemas.microsoft.com/office/powerpoint/2010/main" val="42865195"/>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A97FE-F71E-372D-2CCC-7BEC8794D09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8C38181-C60B-48CD-BF00-E258DFBF520C}"/>
              </a:ext>
            </a:extLst>
          </p:cNvPr>
          <p:cNvPicPr>
            <a:picLocks noChangeAspect="1"/>
          </p:cNvPicPr>
          <p:nvPr/>
        </p:nvPicPr>
        <p:blipFill>
          <a:blip r:embed="rId2"/>
          <a:srcRect r="79785"/>
          <a:stretch>
            <a:fillRect/>
          </a:stretch>
        </p:blipFill>
        <p:spPr>
          <a:xfrm>
            <a:off x="412079" y="792480"/>
            <a:ext cx="1706281" cy="1627991"/>
          </a:xfrm>
          <a:prstGeom prst="rect">
            <a:avLst/>
          </a:prstGeom>
        </p:spPr>
      </p:pic>
      <p:sp>
        <p:nvSpPr>
          <p:cNvPr id="2" name="Title 1">
            <a:extLst>
              <a:ext uri="{FF2B5EF4-FFF2-40B4-BE49-F238E27FC236}">
                <a16:creationId xmlns:a16="http://schemas.microsoft.com/office/drawing/2014/main" id="{2B8AA8A7-9114-5284-3F67-DDF3E54FBAD7}"/>
              </a:ext>
            </a:extLst>
          </p:cNvPr>
          <p:cNvSpPr txBox="1">
            <a:spLocks/>
          </p:cNvSpPr>
          <p:nvPr/>
        </p:nvSpPr>
        <p:spPr>
          <a:xfrm>
            <a:off x="609600" y="274638"/>
            <a:ext cx="10972800" cy="517842"/>
          </a:xfrm>
          <a:prstGeom prst="rect">
            <a:avLst/>
          </a:prstGeom>
        </p:spPr>
        <p:txBody>
          <a:bodyPr>
            <a:normAutofit fontScale="97500"/>
          </a:bodyPr>
          <a:lst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ＭＳ Ｐゴシック"/>
              </a:rPr>
              <a:t>Streamlines</a:t>
            </a:r>
            <a:endParaRPr kumimoji="0" lang="en-US" sz="2800" b="1" i="0" u="none" strike="noStrike" kern="1200" cap="none" spc="0" normalizeH="0" baseline="0" noProof="0" dirty="0">
              <a:ln>
                <a:noFill/>
              </a:ln>
              <a:solidFill>
                <a:prstClr val="black"/>
              </a:solidFill>
              <a:effectLst/>
              <a:uLnTx/>
              <a:uFillTx/>
              <a:latin typeface="Arial"/>
              <a:ea typeface="ＭＳ Ｐゴシック"/>
            </a:endParaRPr>
          </a:p>
        </p:txBody>
      </p:sp>
      <p:pic>
        <p:nvPicPr>
          <p:cNvPr id="27" name="Picture 26">
            <a:extLst>
              <a:ext uri="{FF2B5EF4-FFF2-40B4-BE49-F238E27FC236}">
                <a16:creationId xmlns:a16="http://schemas.microsoft.com/office/drawing/2014/main" id="{4234A609-5CCC-3DC6-B42E-1115FD6FD1C7}"/>
              </a:ext>
            </a:extLst>
          </p:cNvPr>
          <p:cNvPicPr>
            <a:picLocks noChangeAspect="1"/>
          </p:cNvPicPr>
          <p:nvPr/>
        </p:nvPicPr>
        <p:blipFill>
          <a:blip r:embed="rId2"/>
          <a:srcRect l="40076" r="39709"/>
          <a:stretch>
            <a:fillRect/>
          </a:stretch>
        </p:blipFill>
        <p:spPr>
          <a:xfrm>
            <a:off x="412079" y="792479"/>
            <a:ext cx="1706281" cy="1627991"/>
          </a:xfrm>
          <a:prstGeom prst="rect">
            <a:avLst/>
          </a:prstGeom>
        </p:spPr>
      </p:pic>
      <p:sp>
        <p:nvSpPr>
          <p:cNvPr id="4" name="TextBox 3">
            <a:extLst>
              <a:ext uri="{FF2B5EF4-FFF2-40B4-BE49-F238E27FC236}">
                <a16:creationId xmlns:a16="http://schemas.microsoft.com/office/drawing/2014/main" id="{435ECF25-D4B4-2D8B-C00A-38CDEA50DDC6}"/>
              </a:ext>
            </a:extLst>
          </p:cNvPr>
          <p:cNvSpPr txBox="1"/>
          <p:nvPr/>
        </p:nvSpPr>
        <p:spPr>
          <a:xfrm>
            <a:off x="412079" y="2554878"/>
            <a:ext cx="2350171" cy="369332"/>
          </a:xfrm>
          <a:prstGeom prst="rect">
            <a:avLst/>
          </a:prstGeom>
          <a:solidFill>
            <a:schemeClr val="accent1"/>
          </a:solidFill>
          <a:ln w="12700">
            <a:solidFill>
              <a:schemeClr val="tx1"/>
            </a:solidFill>
          </a:ln>
        </p:spPr>
        <p:txBody>
          <a:bodyPr wrap="square" rtlCol="0">
            <a:spAutoFit/>
          </a:bodyPr>
          <a:lstStyle/>
          <a:p>
            <a:r>
              <a:rPr lang="en-US" b="1" dirty="0"/>
              <a:t>t_nextgen_to_nwm</a:t>
            </a:r>
          </a:p>
        </p:txBody>
      </p:sp>
      <p:pic>
        <p:nvPicPr>
          <p:cNvPr id="6" name="Picture 5">
            <a:extLst>
              <a:ext uri="{FF2B5EF4-FFF2-40B4-BE49-F238E27FC236}">
                <a16:creationId xmlns:a16="http://schemas.microsoft.com/office/drawing/2014/main" id="{1444E5BF-5396-5F1A-232E-2F2483AAEE4B}"/>
              </a:ext>
            </a:extLst>
          </p:cNvPr>
          <p:cNvPicPr>
            <a:picLocks noChangeAspect="1"/>
          </p:cNvPicPr>
          <p:nvPr/>
        </p:nvPicPr>
        <p:blipFill>
          <a:blip r:embed="rId3"/>
          <a:stretch>
            <a:fillRect/>
          </a:stretch>
        </p:blipFill>
        <p:spPr>
          <a:xfrm>
            <a:off x="609599" y="3300597"/>
            <a:ext cx="10972799" cy="3479568"/>
          </a:xfrm>
          <a:prstGeom prst="rect">
            <a:avLst/>
          </a:prstGeom>
          <a:ln w="28575">
            <a:solidFill>
              <a:schemeClr val="tx1"/>
            </a:solidFill>
          </a:ln>
        </p:spPr>
      </p:pic>
      <p:pic>
        <p:nvPicPr>
          <p:cNvPr id="7" name="Picture 6">
            <a:extLst>
              <a:ext uri="{FF2B5EF4-FFF2-40B4-BE49-F238E27FC236}">
                <a16:creationId xmlns:a16="http://schemas.microsoft.com/office/drawing/2014/main" id="{4EB7902E-B19A-F413-3633-0B4F263FA674}"/>
              </a:ext>
            </a:extLst>
          </p:cNvPr>
          <p:cNvPicPr>
            <a:picLocks noChangeAspect="1"/>
          </p:cNvPicPr>
          <p:nvPr/>
        </p:nvPicPr>
        <p:blipFill>
          <a:blip r:embed="rId4"/>
          <a:stretch>
            <a:fillRect/>
          </a:stretch>
        </p:blipFill>
        <p:spPr>
          <a:xfrm>
            <a:off x="4855843" y="469314"/>
            <a:ext cx="6726555" cy="2643090"/>
          </a:xfrm>
          <a:prstGeom prst="rect">
            <a:avLst/>
          </a:prstGeom>
          <a:ln w="19050">
            <a:solidFill>
              <a:schemeClr val="tx1"/>
            </a:solidFill>
          </a:ln>
        </p:spPr>
      </p:pic>
      <p:sp>
        <p:nvSpPr>
          <p:cNvPr id="8" name="TextBox 7">
            <a:extLst>
              <a:ext uri="{FF2B5EF4-FFF2-40B4-BE49-F238E27FC236}">
                <a16:creationId xmlns:a16="http://schemas.microsoft.com/office/drawing/2014/main" id="{3EEA9DC1-F949-D0DD-08B7-49DA9FA83AC7}"/>
              </a:ext>
            </a:extLst>
          </p:cNvPr>
          <p:cNvSpPr txBox="1"/>
          <p:nvPr/>
        </p:nvSpPr>
        <p:spPr>
          <a:xfrm>
            <a:off x="7258524" y="2753670"/>
            <a:ext cx="1921192" cy="274320"/>
          </a:xfrm>
          <a:prstGeom prst="rect">
            <a:avLst/>
          </a:prstGeom>
          <a:solidFill>
            <a:schemeClr val="bg1"/>
          </a:solidFill>
          <a:effectLst/>
        </p:spPr>
        <p:txBody>
          <a:bodyPr wrap="none" lIns="0" tIns="0" rIns="0" bIns="0" rtlCol="0">
            <a:noAutofit/>
          </a:bodyPr>
          <a:lstStyle/>
          <a:p>
            <a:pPr algn="ctr" eaLnBrk="0" hangingPunct="0">
              <a:lnSpc>
                <a:spcPts val="1800"/>
              </a:lnSpc>
            </a:pPr>
            <a:r>
              <a:rPr lang="en-US" sz="1400" b="1" dirty="0">
                <a:ea typeface="+mn-ea"/>
                <a:cs typeface="+mn-cs"/>
              </a:rPr>
              <a:t>NWM Reach: 5671577</a:t>
            </a:r>
          </a:p>
        </p:txBody>
      </p:sp>
      <p:sp>
        <p:nvSpPr>
          <p:cNvPr id="23" name="TextBox 22">
            <a:extLst>
              <a:ext uri="{FF2B5EF4-FFF2-40B4-BE49-F238E27FC236}">
                <a16:creationId xmlns:a16="http://schemas.microsoft.com/office/drawing/2014/main" id="{6BCB57CD-22E7-AADC-2893-C2E020E82695}"/>
              </a:ext>
            </a:extLst>
          </p:cNvPr>
          <p:cNvSpPr txBox="1"/>
          <p:nvPr/>
        </p:nvSpPr>
        <p:spPr>
          <a:xfrm>
            <a:off x="844550" y="3429000"/>
            <a:ext cx="3276600" cy="461665"/>
          </a:xfrm>
          <a:prstGeom prst="rect">
            <a:avLst/>
          </a:prstGeom>
          <a:noFill/>
          <a:effectLst/>
        </p:spPr>
        <p:txBody>
          <a:bodyPr wrap="square">
            <a:spAutoFit/>
          </a:bodyPr>
          <a:lstStyle/>
          <a:p>
            <a:r>
              <a:rPr lang="en-US" sz="1200" b="1" dirty="0"/>
              <a:t>Eight (8) hydraulic libraries</a:t>
            </a:r>
          </a:p>
          <a:p>
            <a:r>
              <a:rPr lang="en-US" sz="1200" b="1" dirty="0"/>
              <a:t>per this hydrologic reach (NWM: 5671577)</a:t>
            </a:r>
          </a:p>
        </p:txBody>
      </p:sp>
      <p:sp>
        <p:nvSpPr>
          <p:cNvPr id="9" name="TextBox 8">
            <a:extLst>
              <a:ext uri="{FF2B5EF4-FFF2-40B4-BE49-F238E27FC236}">
                <a16:creationId xmlns:a16="http://schemas.microsoft.com/office/drawing/2014/main" id="{847B2572-965A-5222-D541-DCE30DC15759}"/>
              </a:ext>
            </a:extLst>
          </p:cNvPr>
          <p:cNvSpPr txBox="1"/>
          <p:nvPr/>
        </p:nvSpPr>
        <p:spPr>
          <a:xfrm>
            <a:off x="920750" y="4087881"/>
            <a:ext cx="2794000" cy="509519"/>
          </a:xfrm>
          <a:prstGeom prst="rect">
            <a:avLst/>
          </a:prstGeom>
          <a:solidFill>
            <a:schemeClr val="bg1"/>
          </a:solidFill>
          <a:ln w="19050">
            <a:solidFill>
              <a:schemeClr val="tx1"/>
            </a:solidFill>
          </a:ln>
          <a:effectLst/>
        </p:spPr>
        <p:txBody>
          <a:bodyPr wrap="none" lIns="0" tIns="0" rIns="0" bIns="0" rtlCol="0">
            <a:noAutofit/>
          </a:bodyPr>
          <a:lstStyle/>
          <a:p>
            <a:pPr eaLnBrk="0" hangingPunct="0">
              <a:lnSpc>
                <a:spcPts val="1800"/>
              </a:lnSpc>
            </a:pPr>
            <a:r>
              <a:rPr lang="en-US" sz="1400" b="1" dirty="0"/>
              <a:t>  </a:t>
            </a:r>
            <a:r>
              <a:rPr lang="en-US" sz="1400" b="1" u="sng" dirty="0"/>
              <a:t>NWM:</a:t>
            </a:r>
            <a:r>
              <a:rPr lang="en-US" sz="1400" b="1" dirty="0"/>
              <a:t> </a:t>
            </a:r>
            <a:r>
              <a:rPr lang="en-US" sz="1400" dirty="0"/>
              <a:t>5671577 (hydrologic)</a:t>
            </a:r>
            <a:endParaRPr lang="en-US" sz="1400" dirty="0">
              <a:ea typeface="+mn-ea"/>
              <a:cs typeface="+mn-cs"/>
            </a:endParaRPr>
          </a:p>
          <a:p>
            <a:pPr eaLnBrk="0" hangingPunct="0">
              <a:lnSpc>
                <a:spcPts val="1800"/>
              </a:lnSpc>
            </a:pPr>
            <a:r>
              <a:rPr lang="en-US" sz="1400" b="1" dirty="0"/>
              <a:t>  </a:t>
            </a:r>
            <a:r>
              <a:rPr lang="en-US" sz="1400" b="1" u="sng" dirty="0"/>
              <a:t>FIM reach:</a:t>
            </a:r>
            <a:r>
              <a:rPr lang="en-US" sz="1400" b="1" dirty="0"/>
              <a:t> </a:t>
            </a:r>
            <a:r>
              <a:rPr lang="en-US" sz="1400" dirty="0"/>
              <a:t>24820092 (hydraulic)</a:t>
            </a:r>
          </a:p>
          <a:p>
            <a:pPr eaLnBrk="0" hangingPunct="0">
              <a:lnSpc>
                <a:spcPts val="1800"/>
              </a:lnSpc>
            </a:pPr>
            <a:endParaRPr lang="en-US" sz="1400" dirty="0">
              <a:ea typeface="+mn-ea"/>
              <a:cs typeface="+mn-cs"/>
            </a:endParaRPr>
          </a:p>
          <a:p>
            <a:pPr eaLnBrk="0" hangingPunct="0">
              <a:lnSpc>
                <a:spcPts val="1800"/>
              </a:lnSpc>
            </a:pPr>
            <a:endParaRPr lang="en-US" sz="1400" dirty="0">
              <a:ea typeface="+mn-ea"/>
              <a:cs typeface="+mn-cs"/>
            </a:endParaRPr>
          </a:p>
        </p:txBody>
      </p:sp>
    </p:spTree>
    <p:extLst>
      <p:ext uri="{BB962C8B-B14F-4D97-AF65-F5344CB8AC3E}">
        <p14:creationId xmlns:p14="http://schemas.microsoft.com/office/powerpoint/2010/main" val="62677601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48F50-05A1-1F80-2831-4CAF107FAC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713DD9-E77C-6A66-A032-6DC7399A584F}"/>
              </a:ext>
            </a:extLst>
          </p:cNvPr>
          <p:cNvSpPr txBox="1">
            <a:spLocks/>
          </p:cNvSpPr>
          <p:nvPr/>
        </p:nvSpPr>
        <p:spPr>
          <a:xfrm>
            <a:off x="609600" y="274638"/>
            <a:ext cx="10972800" cy="517842"/>
          </a:xfrm>
          <a:prstGeom prst="rect">
            <a:avLst/>
          </a:prstGeom>
        </p:spPr>
        <p:txBody>
          <a:bodyPr>
            <a:normAutofit fontScale="97500"/>
          </a:bodyPr>
          <a:lst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ＭＳ Ｐゴシック"/>
              </a:rPr>
              <a:t>Sample Hydrologic Forecast</a:t>
            </a:r>
            <a:endParaRPr kumimoji="0" lang="en-US" sz="2800" b="1" i="0" u="none" strike="noStrike" kern="1200" cap="none" spc="0" normalizeH="0" baseline="0" noProof="0" dirty="0">
              <a:ln>
                <a:noFill/>
              </a:ln>
              <a:solidFill>
                <a:prstClr val="black"/>
              </a:solidFill>
              <a:effectLst/>
              <a:uLnTx/>
              <a:uFillTx/>
              <a:latin typeface="Arial"/>
              <a:ea typeface="ＭＳ Ｐゴシック"/>
            </a:endParaRPr>
          </a:p>
        </p:txBody>
      </p:sp>
      <p:pic>
        <p:nvPicPr>
          <p:cNvPr id="2050" name="Picture 2" descr="Streamflow Plot">
            <a:extLst>
              <a:ext uri="{FF2B5EF4-FFF2-40B4-BE49-F238E27FC236}">
                <a16:creationId xmlns:a16="http://schemas.microsoft.com/office/drawing/2014/main" id="{36366F70-1BEA-AA8C-9F20-A6EC850CE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1647" y="792480"/>
            <a:ext cx="7645527" cy="318563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F6DBF4-806F-C739-7BF3-E1C93094E95B}"/>
              </a:ext>
            </a:extLst>
          </p:cNvPr>
          <p:cNvSpPr txBox="1"/>
          <p:nvPr/>
        </p:nvSpPr>
        <p:spPr>
          <a:xfrm>
            <a:off x="2422589" y="858776"/>
            <a:ext cx="1706880" cy="952500"/>
          </a:xfrm>
          <a:prstGeom prst="rect">
            <a:avLst/>
          </a:prstGeom>
          <a:solidFill>
            <a:schemeClr val="bg1">
              <a:lumMod val="75000"/>
            </a:schemeClr>
          </a:solidFill>
          <a:ln w="19050">
            <a:solidFill>
              <a:schemeClr val="tx1"/>
            </a:solidFill>
          </a:ln>
          <a:effectLst/>
        </p:spPr>
        <p:txBody>
          <a:bodyPr wrap="none" lIns="0" tIns="0" rIns="0" bIns="0" rtlCol="0">
            <a:noAutofit/>
          </a:bodyPr>
          <a:lstStyle/>
          <a:p>
            <a:pPr eaLnBrk="0" hangingPunct="0">
              <a:lnSpc>
                <a:spcPts val="1800"/>
              </a:lnSpc>
            </a:pPr>
            <a:r>
              <a:rPr lang="en-US" sz="1400" b="1" dirty="0"/>
              <a:t>  </a:t>
            </a:r>
            <a:r>
              <a:rPr lang="en-US" sz="1400" b="1" u="sng" dirty="0"/>
              <a:t>Date:</a:t>
            </a:r>
            <a:r>
              <a:rPr lang="en-US" sz="1400" b="1" dirty="0"/>
              <a:t> </a:t>
            </a:r>
            <a:r>
              <a:rPr lang="en-US" sz="1400" dirty="0"/>
              <a:t>2025-07-05</a:t>
            </a:r>
          </a:p>
          <a:p>
            <a:pPr eaLnBrk="0" hangingPunct="0">
              <a:lnSpc>
                <a:spcPts val="1800"/>
              </a:lnSpc>
            </a:pPr>
            <a:r>
              <a:rPr lang="en-US" sz="1400" b="1" dirty="0">
                <a:ea typeface="+mn-ea"/>
                <a:cs typeface="+mn-cs"/>
              </a:rPr>
              <a:t>  </a:t>
            </a:r>
            <a:r>
              <a:rPr lang="en-US" sz="1400" b="1" u="sng" dirty="0">
                <a:ea typeface="+mn-ea"/>
                <a:cs typeface="+mn-cs"/>
              </a:rPr>
              <a:t>Time:</a:t>
            </a:r>
            <a:r>
              <a:rPr lang="en-US" sz="1400" b="1" dirty="0">
                <a:ea typeface="+mn-ea"/>
                <a:cs typeface="+mn-cs"/>
              </a:rPr>
              <a:t> </a:t>
            </a:r>
            <a:r>
              <a:rPr lang="en-US" sz="1400" dirty="0">
                <a:ea typeface="+mn-ea"/>
                <a:cs typeface="+mn-cs"/>
              </a:rPr>
              <a:t>09:00 GMT</a:t>
            </a:r>
          </a:p>
          <a:p>
            <a:pPr eaLnBrk="0" hangingPunct="0">
              <a:lnSpc>
                <a:spcPts val="1800"/>
              </a:lnSpc>
            </a:pPr>
            <a:r>
              <a:rPr lang="en-US" sz="1400" b="1" dirty="0"/>
              <a:t>  </a:t>
            </a:r>
            <a:r>
              <a:rPr lang="en-US" sz="1400" b="1" u="sng" dirty="0"/>
              <a:t>Time:</a:t>
            </a:r>
            <a:r>
              <a:rPr lang="en-US" sz="1400" b="1" dirty="0"/>
              <a:t> </a:t>
            </a:r>
            <a:r>
              <a:rPr lang="en-US" sz="1400" dirty="0"/>
              <a:t>04:00 CDT</a:t>
            </a:r>
            <a:endParaRPr lang="en-US" sz="1400" dirty="0">
              <a:ea typeface="+mn-ea"/>
              <a:cs typeface="+mn-cs"/>
            </a:endParaRPr>
          </a:p>
          <a:p>
            <a:pPr eaLnBrk="0" hangingPunct="0">
              <a:lnSpc>
                <a:spcPts val="1800"/>
              </a:lnSpc>
            </a:pPr>
            <a:r>
              <a:rPr lang="en-US" sz="1400" b="1" dirty="0"/>
              <a:t>  </a:t>
            </a:r>
            <a:r>
              <a:rPr lang="en-US" sz="1400" b="1" u="sng" dirty="0"/>
              <a:t>NWM:</a:t>
            </a:r>
            <a:r>
              <a:rPr lang="en-US" sz="1400" b="1" dirty="0"/>
              <a:t> 5671577</a:t>
            </a:r>
          </a:p>
          <a:p>
            <a:pPr eaLnBrk="0" hangingPunct="0">
              <a:lnSpc>
                <a:spcPts val="1800"/>
              </a:lnSpc>
            </a:pPr>
            <a:endParaRPr lang="en-US" sz="1400" dirty="0">
              <a:ea typeface="+mn-ea"/>
              <a:cs typeface="+mn-cs"/>
            </a:endParaRPr>
          </a:p>
          <a:p>
            <a:pPr eaLnBrk="0" hangingPunct="0">
              <a:lnSpc>
                <a:spcPts val="1800"/>
              </a:lnSpc>
            </a:pPr>
            <a:endParaRPr lang="en-US" sz="1400" dirty="0">
              <a:ea typeface="+mn-ea"/>
              <a:cs typeface="+mn-cs"/>
            </a:endParaRPr>
          </a:p>
        </p:txBody>
      </p:sp>
      <p:grpSp>
        <p:nvGrpSpPr>
          <p:cNvPr id="24" name="Group 23">
            <a:extLst>
              <a:ext uri="{FF2B5EF4-FFF2-40B4-BE49-F238E27FC236}">
                <a16:creationId xmlns:a16="http://schemas.microsoft.com/office/drawing/2014/main" id="{458F3E72-DFD7-0D54-D50E-218D3340283F}"/>
              </a:ext>
            </a:extLst>
          </p:cNvPr>
          <p:cNvGrpSpPr/>
          <p:nvPr/>
        </p:nvGrpSpPr>
        <p:grpSpPr>
          <a:xfrm>
            <a:off x="514826" y="3885358"/>
            <a:ext cx="6726555" cy="2643090"/>
            <a:chOff x="1553051" y="3901600"/>
            <a:chExt cx="6726555" cy="2643090"/>
          </a:xfrm>
        </p:grpSpPr>
        <p:pic>
          <p:nvPicPr>
            <p:cNvPr id="5" name="Picture 4">
              <a:extLst>
                <a:ext uri="{FF2B5EF4-FFF2-40B4-BE49-F238E27FC236}">
                  <a16:creationId xmlns:a16="http://schemas.microsoft.com/office/drawing/2014/main" id="{B88951DD-3195-FE0B-6A35-EDBE3559EE87}"/>
                </a:ext>
              </a:extLst>
            </p:cNvPr>
            <p:cNvPicPr>
              <a:picLocks noChangeAspect="1"/>
            </p:cNvPicPr>
            <p:nvPr/>
          </p:nvPicPr>
          <p:blipFill>
            <a:blip r:embed="rId3"/>
            <a:stretch>
              <a:fillRect/>
            </a:stretch>
          </p:blipFill>
          <p:spPr>
            <a:xfrm>
              <a:off x="1553051" y="3901600"/>
              <a:ext cx="6726555" cy="2643090"/>
            </a:xfrm>
            <a:prstGeom prst="rect">
              <a:avLst/>
            </a:prstGeom>
            <a:ln w="19050">
              <a:solidFill>
                <a:schemeClr val="tx1"/>
              </a:solidFill>
            </a:ln>
          </p:spPr>
        </p:pic>
        <p:sp>
          <p:nvSpPr>
            <p:cNvPr id="7" name="TextBox 6">
              <a:extLst>
                <a:ext uri="{FF2B5EF4-FFF2-40B4-BE49-F238E27FC236}">
                  <a16:creationId xmlns:a16="http://schemas.microsoft.com/office/drawing/2014/main" id="{486D3E61-9EB3-0AD9-A756-E25EE9B600E0}"/>
                </a:ext>
              </a:extLst>
            </p:cNvPr>
            <p:cNvSpPr txBox="1"/>
            <p:nvPr/>
          </p:nvSpPr>
          <p:spPr>
            <a:xfrm>
              <a:off x="3955732" y="6185956"/>
              <a:ext cx="1921192" cy="274320"/>
            </a:xfrm>
            <a:prstGeom prst="rect">
              <a:avLst/>
            </a:prstGeom>
            <a:solidFill>
              <a:schemeClr val="bg1"/>
            </a:solidFill>
            <a:effectLst/>
          </p:spPr>
          <p:txBody>
            <a:bodyPr wrap="none" lIns="0" tIns="0" rIns="0" bIns="0" rtlCol="0">
              <a:noAutofit/>
            </a:bodyPr>
            <a:lstStyle/>
            <a:p>
              <a:pPr algn="ctr" eaLnBrk="0" hangingPunct="0">
                <a:lnSpc>
                  <a:spcPts val="1800"/>
                </a:lnSpc>
              </a:pPr>
              <a:r>
                <a:rPr lang="en-US" sz="1400" b="1" dirty="0">
                  <a:ea typeface="+mn-ea"/>
                  <a:cs typeface="+mn-cs"/>
                </a:rPr>
                <a:t>NWM Reach: 5671577</a:t>
              </a:r>
            </a:p>
          </p:txBody>
        </p:sp>
      </p:grpSp>
      <p:sp>
        <p:nvSpPr>
          <p:cNvPr id="11" name="TextBox 10">
            <a:extLst>
              <a:ext uri="{FF2B5EF4-FFF2-40B4-BE49-F238E27FC236}">
                <a16:creationId xmlns:a16="http://schemas.microsoft.com/office/drawing/2014/main" id="{1905E87A-9DAB-5C04-D20D-1D0EED30CFEA}"/>
              </a:ext>
            </a:extLst>
          </p:cNvPr>
          <p:cNvSpPr txBox="1"/>
          <p:nvPr/>
        </p:nvSpPr>
        <p:spPr>
          <a:xfrm>
            <a:off x="7381399" y="1104478"/>
            <a:ext cx="1921192" cy="274320"/>
          </a:xfrm>
          <a:prstGeom prst="rect">
            <a:avLst/>
          </a:prstGeom>
          <a:solidFill>
            <a:schemeClr val="bg1"/>
          </a:solidFill>
          <a:effectLst/>
        </p:spPr>
        <p:txBody>
          <a:bodyPr wrap="none" lIns="0" tIns="0" rIns="0" bIns="0" rtlCol="0">
            <a:noAutofit/>
          </a:bodyPr>
          <a:lstStyle/>
          <a:p>
            <a:pPr algn="ctr" eaLnBrk="0" hangingPunct="0">
              <a:lnSpc>
                <a:spcPts val="1800"/>
              </a:lnSpc>
            </a:pPr>
            <a:r>
              <a:rPr lang="en-US" sz="1200" b="1" dirty="0">
                <a:ea typeface="+mn-ea"/>
                <a:cs typeface="+mn-cs"/>
              </a:rPr>
              <a:t>NWM Reach: 5671577</a:t>
            </a:r>
          </a:p>
          <a:p>
            <a:pPr algn="ctr" eaLnBrk="0" hangingPunct="0">
              <a:lnSpc>
                <a:spcPts val="1800"/>
              </a:lnSpc>
            </a:pPr>
            <a:r>
              <a:rPr lang="en-US" sz="1200" b="1" dirty="0"/>
              <a:t>Short-range forecast (18 hour)</a:t>
            </a:r>
            <a:endParaRPr lang="en-US" sz="1200" b="1" dirty="0">
              <a:ea typeface="+mn-ea"/>
              <a:cs typeface="+mn-cs"/>
            </a:endParaRPr>
          </a:p>
        </p:txBody>
      </p:sp>
      <p:sp>
        <p:nvSpPr>
          <p:cNvPr id="12" name="Oval 11">
            <a:extLst>
              <a:ext uri="{FF2B5EF4-FFF2-40B4-BE49-F238E27FC236}">
                <a16:creationId xmlns:a16="http://schemas.microsoft.com/office/drawing/2014/main" id="{16ED5117-8FD4-ED6E-553F-2EACBFB5513D}"/>
              </a:ext>
            </a:extLst>
          </p:cNvPr>
          <p:cNvSpPr/>
          <p:nvPr/>
        </p:nvSpPr>
        <p:spPr bwMode="auto">
          <a:xfrm>
            <a:off x="5887879" y="969223"/>
            <a:ext cx="270510" cy="270510"/>
          </a:xfrm>
          <a:prstGeom prst="ellipse">
            <a:avLst/>
          </a:prstGeom>
          <a:noFill/>
          <a:ln w="3810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ln w="28575">
                <a:solidFill>
                  <a:srgbClr val="FF0000"/>
                </a:solidFill>
              </a:ln>
              <a:solidFill>
                <a:srgbClr val="000000"/>
              </a:solidFill>
              <a:latin typeface="Arial" charset="0"/>
              <a:ea typeface="ＭＳ Ｐゴシック" pitchFamily="16" charset="-128"/>
              <a:cs typeface="ＭＳ Ｐゴシック" pitchFamily="-97" charset="-128"/>
            </a:endParaRPr>
          </a:p>
        </p:txBody>
      </p:sp>
      <p:cxnSp>
        <p:nvCxnSpPr>
          <p:cNvPr id="16" name="Straight Arrow Connector 15">
            <a:extLst>
              <a:ext uri="{FF2B5EF4-FFF2-40B4-BE49-F238E27FC236}">
                <a16:creationId xmlns:a16="http://schemas.microsoft.com/office/drawing/2014/main" id="{7D14CB6C-B0C5-9600-5FCA-E05B1AEFAC7D}"/>
              </a:ext>
            </a:extLst>
          </p:cNvPr>
          <p:cNvCxnSpPr>
            <a:cxnSpLocks/>
          </p:cNvCxnSpPr>
          <p:nvPr/>
        </p:nvCxnSpPr>
        <p:spPr bwMode="auto">
          <a:xfrm flipV="1">
            <a:off x="6051709" y="1268308"/>
            <a:ext cx="0" cy="1362496"/>
          </a:xfrm>
          <a:prstGeom prst="straightConnector1">
            <a:avLst/>
          </a:prstGeom>
          <a:noFill/>
          <a:ln w="38100" cap="flat" cmpd="sng" algn="ctr">
            <a:solidFill>
              <a:srgbClr val="FF0000"/>
            </a:solidFill>
            <a:prstDash val="solid"/>
            <a:round/>
            <a:headEnd type="none" w="med" len="med"/>
            <a:tailEnd type="arrow" w="med" len="med"/>
          </a:ln>
          <a:effectLst/>
        </p:spPr>
      </p:cxnSp>
      <p:cxnSp>
        <p:nvCxnSpPr>
          <p:cNvPr id="19" name="Straight Connector 18">
            <a:extLst>
              <a:ext uri="{FF2B5EF4-FFF2-40B4-BE49-F238E27FC236}">
                <a16:creationId xmlns:a16="http://schemas.microsoft.com/office/drawing/2014/main" id="{B541455F-B1A5-3E0B-BF76-62729819DFF1}"/>
              </a:ext>
            </a:extLst>
          </p:cNvPr>
          <p:cNvCxnSpPr/>
          <p:nvPr/>
        </p:nvCxnSpPr>
        <p:spPr bwMode="auto">
          <a:xfrm>
            <a:off x="6032659" y="2630804"/>
            <a:ext cx="476250" cy="0"/>
          </a:xfrm>
          <a:prstGeom prst="line">
            <a:avLst/>
          </a:prstGeom>
          <a:noFill/>
          <a:ln w="38100" cap="flat" cmpd="sng" algn="ctr">
            <a:solidFill>
              <a:srgbClr val="FF0000"/>
            </a:solidFill>
            <a:prstDash val="solid"/>
            <a:round/>
            <a:headEnd type="none" w="med" len="med"/>
            <a:tailEnd type="none" w="med" len="med"/>
          </a:ln>
          <a:effectLst/>
        </p:spPr>
      </p:cxnSp>
      <p:sp>
        <p:nvSpPr>
          <p:cNvPr id="10" name="TextBox 9">
            <a:extLst>
              <a:ext uri="{FF2B5EF4-FFF2-40B4-BE49-F238E27FC236}">
                <a16:creationId xmlns:a16="http://schemas.microsoft.com/office/drawing/2014/main" id="{32292418-77DC-41BD-0E44-A47631EA5B92}"/>
              </a:ext>
            </a:extLst>
          </p:cNvPr>
          <p:cNvSpPr txBox="1"/>
          <p:nvPr/>
        </p:nvSpPr>
        <p:spPr>
          <a:xfrm>
            <a:off x="6470048" y="2426383"/>
            <a:ext cx="1706880" cy="699135"/>
          </a:xfrm>
          <a:prstGeom prst="rect">
            <a:avLst/>
          </a:prstGeom>
          <a:solidFill>
            <a:schemeClr val="bg1">
              <a:lumMod val="85000"/>
            </a:schemeClr>
          </a:solidFill>
          <a:ln w="19050">
            <a:solidFill>
              <a:schemeClr val="tx1"/>
            </a:solidFill>
          </a:ln>
          <a:effectLst/>
        </p:spPr>
        <p:txBody>
          <a:bodyPr wrap="none" lIns="0" tIns="0" rIns="0" bIns="0" rtlCol="0">
            <a:noAutofit/>
          </a:bodyPr>
          <a:lstStyle/>
          <a:p>
            <a:pPr eaLnBrk="0" hangingPunct="0">
              <a:lnSpc>
                <a:spcPts val="1800"/>
              </a:lnSpc>
            </a:pPr>
            <a:r>
              <a:rPr lang="en-US" sz="1400" b="1" dirty="0"/>
              <a:t>  Peak: 35,940 cfs</a:t>
            </a:r>
          </a:p>
          <a:p>
            <a:pPr eaLnBrk="0" hangingPunct="0">
              <a:lnSpc>
                <a:spcPts val="1800"/>
              </a:lnSpc>
            </a:pPr>
            <a:r>
              <a:rPr lang="en-US" sz="1400" dirty="0">
                <a:ea typeface="+mn-ea"/>
                <a:cs typeface="+mn-cs"/>
              </a:rPr>
              <a:t>  @ 9:00 AM CDT</a:t>
            </a:r>
          </a:p>
          <a:p>
            <a:pPr eaLnBrk="0" hangingPunct="0">
              <a:lnSpc>
                <a:spcPts val="1800"/>
              </a:lnSpc>
            </a:pPr>
            <a:r>
              <a:rPr lang="en-US" sz="1400" dirty="0"/>
              <a:t>  = 13:00 UTC</a:t>
            </a:r>
            <a:endParaRPr lang="en-US" sz="1400" dirty="0">
              <a:ea typeface="+mn-ea"/>
              <a:cs typeface="+mn-cs"/>
            </a:endParaRPr>
          </a:p>
        </p:txBody>
      </p:sp>
    </p:spTree>
    <p:extLst>
      <p:ext uri="{BB962C8B-B14F-4D97-AF65-F5344CB8AC3E}">
        <p14:creationId xmlns:p14="http://schemas.microsoft.com/office/powerpoint/2010/main" val="2938133061"/>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A0963-4B2F-FDAD-DBB6-59B9DDA7D81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C3D6DBE-72FA-9690-CA8A-2F0110FCCA10}"/>
              </a:ext>
            </a:extLst>
          </p:cNvPr>
          <p:cNvPicPr>
            <a:picLocks noChangeAspect="1"/>
          </p:cNvPicPr>
          <p:nvPr/>
        </p:nvPicPr>
        <p:blipFill>
          <a:blip r:embed="rId2"/>
          <a:stretch>
            <a:fillRect/>
          </a:stretch>
        </p:blipFill>
        <p:spPr>
          <a:xfrm>
            <a:off x="5567687" y="792479"/>
            <a:ext cx="6354843" cy="5830870"/>
          </a:xfrm>
          <a:prstGeom prst="rect">
            <a:avLst/>
          </a:prstGeom>
          <a:ln w="28575">
            <a:solidFill>
              <a:schemeClr val="tx1"/>
            </a:solidFill>
          </a:ln>
        </p:spPr>
      </p:pic>
      <p:sp>
        <p:nvSpPr>
          <p:cNvPr id="2" name="Title 1">
            <a:extLst>
              <a:ext uri="{FF2B5EF4-FFF2-40B4-BE49-F238E27FC236}">
                <a16:creationId xmlns:a16="http://schemas.microsoft.com/office/drawing/2014/main" id="{529EB7F6-AD6D-5981-4009-282AAD25EDF6}"/>
              </a:ext>
            </a:extLst>
          </p:cNvPr>
          <p:cNvSpPr txBox="1">
            <a:spLocks/>
          </p:cNvSpPr>
          <p:nvPr/>
        </p:nvSpPr>
        <p:spPr>
          <a:xfrm>
            <a:off x="609600" y="274638"/>
            <a:ext cx="10972800" cy="517842"/>
          </a:xfrm>
          <a:prstGeom prst="rect">
            <a:avLst/>
          </a:prstGeom>
        </p:spPr>
        <p:txBody>
          <a:bodyPr>
            <a:normAutofit fontScale="97500"/>
          </a:bodyPr>
          <a:lst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ＭＳ Ｐゴシック"/>
              </a:rPr>
              <a:t>Flood Inundation Polygons</a:t>
            </a:r>
            <a:endParaRPr kumimoji="0" lang="en-US" sz="2800" b="1" i="0" u="none" strike="noStrike" kern="1200" cap="none" spc="0" normalizeH="0" baseline="0" noProof="0" dirty="0">
              <a:ln>
                <a:noFill/>
              </a:ln>
              <a:solidFill>
                <a:prstClr val="black"/>
              </a:solidFill>
              <a:effectLst/>
              <a:uLnTx/>
              <a:uFillTx/>
              <a:latin typeface="Arial"/>
              <a:ea typeface="ＭＳ Ｐゴシック"/>
            </a:endParaRPr>
          </a:p>
        </p:txBody>
      </p:sp>
      <p:pic>
        <p:nvPicPr>
          <p:cNvPr id="9" name="Picture 8">
            <a:extLst>
              <a:ext uri="{FF2B5EF4-FFF2-40B4-BE49-F238E27FC236}">
                <a16:creationId xmlns:a16="http://schemas.microsoft.com/office/drawing/2014/main" id="{DF45DE7D-8619-A625-D8C5-93DB9075DFE5}"/>
              </a:ext>
            </a:extLst>
          </p:cNvPr>
          <p:cNvPicPr>
            <a:picLocks noChangeAspect="1"/>
          </p:cNvPicPr>
          <p:nvPr/>
        </p:nvPicPr>
        <p:blipFill>
          <a:blip r:embed="rId3"/>
          <a:stretch>
            <a:fillRect/>
          </a:stretch>
        </p:blipFill>
        <p:spPr>
          <a:xfrm>
            <a:off x="186920" y="4235729"/>
            <a:ext cx="5909080" cy="2513322"/>
          </a:xfrm>
          <a:prstGeom prst="rect">
            <a:avLst/>
          </a:prstGeom>
        </p:spPr>
      </p:pic>
      <p:sp>
        <p:nvSpPr>
          <p:cNvPr id="5" name="TextBox 4">
            <a:extLst>
              <a:ext uri="{FF2B5EF4-FFF2-40B4-BE49-F238E27FC236}">
                <a16:creationId xmlns:a16="http://schemas.microsoft.com/office/drawing/2014/main" id="{7F5018E5-5E18-813D-34D3-6AC7C7EA6BD4}"/>
              </a:ext>
            </a:extLst>
          </p:cNvPr>
          <p:cNvSpPr txBox="1"/>
          <p:nvPr/>
        </p:nvSpPr>
        <p:spPr>
          <a:xfrm>
            <a:off x="5762625" y="918182"/>
            <a:ext cx="3476625" cy="750290"/>
          </a:xfrm>
          <a:prstGeom prst="rect">
            <a:avLst/>
          </a:prstGeom>
          <a:solidFill>
            <a:schemeClr val="bg1"/>
          </a:solidFill>
          <a:ln w="19050">
            <a:solidFill>
              <a:schemeClr val="tx1"/>
            </a:solidFill>
          </a:ln>
          <a:effectLst/>
        </p:spPr>
        <p:txBody>
          <a:bodyPr wrap="none" lIns="0" tIns="0" rIns="0" bIns="0" rtlCol="0">
            <a:noAutofit/>
          </a:bodyPr>
          <a:lstStyle/>
          <a:p>
            <a:pPr eaLnBrk="0" hangingPunct="0">
              <a:lnSpc>
                <a:spcPts val="1800"/>
              </a:lnSpc>
            </a:pPr>
            <a:r>
              <a:rPr lang="en-US" sz="1400" b="1" dirty="0"/>
              <a:t>  </a:t>
            </a:r>
            <a:r>
              <a:rPr lang="en-US" sz="1400" b="1" u="sng" dirty="0"/>
              <a:t>Hydraulic reference:</a:t>
            </a:r>
            <a:r>
              <a:rPr lang="en-US" sz="1400" b="1" dirty="0"/>
              <a:t> </a:t>
            </a:r>
            <a:r>
              <a:rPr lang="en-US" sz="1400" dirty="0"/>
              <a:t>24820092</a:t>
            </a:r>
          </a:p>
          <a:p>
            <a:pPr eaLnBrk="0" hangingPunct="0">
              <a:lnSpc>
                <a:spcPts val="1800"/>
              </a:lnSpc>
            </a:pPr>
            <a:r>
              <a:rPr lang="en-US" sz="1400" b="1" dirty="0">
                <a:ea typeface="+mn-ea"/>
                <a:cs typeface="+mn-cs"/>
              </a:rPr>
              <a:t>  </a:t>
            </a:r>
            <a:r>
              <a:rPr lang="en-US" sz="1400" b="1" u="sng" dirty="0">
                <a:ea typeface="+mn-ea"/>
                <a:cs typeface="+mn-cs"/>
              </a:rPr>
              <a:t>Hydrologic Reference:</a:t>
            </a:r>
            <a:r>
              <a:rPr lang="en-US" sz="1400" b="1" dirty="0">
                <a:ea typeface="+mn-ea"/>
                <a:cs typeface="+mn-cs"/>
              </a:rPr>
              <a:t> </a:t>
            </a:r>
            <a:r>
              <a:rPr lang="en-US" sz="1400" dirty="0"/>
              <a:t>5671577 (NWM)</a:t>
            </a:r>
            <a:endParaRPr lang="en-US" sz="1400" dirty="0">
              <a:ea typeface="+mn-ea"/>
              <a:cs typeface="+mn-cs"/>
            </a:endParaRPr>
          </a:p>
          <a:p>
            <a:pPr eaLnBrk="0" hangingPunct="0">
              <a:lnSpc>
                <a:spcPts val="1800"/>
              </a:lnSpc>
            </a:pPr>
            <a:r>
              <a:rPr lang="en-US" sz="1400" b="1" dirty="0"/>
              <a:t>  </a:t>
            </a:r>
            <a:r>
              <a:rPr lang="en-US" sz="1400" b="1" u="sng" dirty="0"/>
              <a:t>Nearest floodplain:</a:t>
            </a:r>
            <a:r>
              <a:rPr lang="en-US" sz="1400" b="1" dirty="0"/>
              <a:t> </a:t>
            </a:r>
            <a:r>
              <a:rPr lang="en-US" sz="1400" dirty="0"/>
              <a:t>Q = 35,062 cfs</a:t>
            </a:r>
            <a:endParaRPr lang="en-US" sz="1400" dirty="0">
              <a:ea typeface="+mn-ea"/>
              <a:cs typeface="+mn-cs"/>
            </a:endParaRPr>
          </a:p>
          <a:p>
            <a:pPr eaLnBrk="0" hangingPunct="0">
              <a:lnSpc>
                <a:spcPts val="1800"/>
              </a:lnSpc>
            </a:pPr>
            <a:endParaRPr lang="en-US" sz="1400" dirty="0">
              <a:ea typeface="+mn-ea"/>
              <a:cs typeface="+mn-cs"/>
            </a:endParaRPr>
          </a:p>
          <a:p>
            <a:pPr eaLnBrk="0" hangingPunct="0">
              <a:lnSpc>
                <a:spcPts val="1800"/>
              </a:lnSpc>
            </a:pPr>
            <a:endParaRPr lang="en-US" sz="1400" dirty="0">
              <a:ea typeface="+mn-ea"/>
              <a:cs typeface="+mn-cs"/>
            </a:endParaRPr>
          </a:p>
        </p:txBody>
      </p:sp>
      <p:pic>
        <p:nvPicPr>
          <p:cNvPr id="11" name="Picture 10">
            <a:extLst>
              <a:ext uri="{FF2B5EF4-FFF2-40B4-BE49-F238E27FC236}">
                <a16:creationId xmlns:a16="http://schemas.microsoft.com/office/drawing/2014/main" id="{BDCD9EBF-EA56-DAF1-E863-1A1339CBE027}"/>
              </a:ext>
            </a:extLst>
          </p:cNvPr>
          <p:cNvPicPr>
            <a:picLocks noChangeAspect="1"/>
          </p:cNvPicPr>
          <p:nvPr/>
        </p:nvPicPr>
        <p:blipFill>
          <a:blip r:embed="rId4"/>
          <a:stretch>
            <a:fillRect/>
          </a:stretch>
        </p:blipFill>
        <p:spPr>
          <a:xfrm>
            <a:off x="9444586" y="5543830"/>
            <a:ext cx="2239820" cy="369332"/>
          </a:xfrm>
          <a:prstGeom prst="rect">
            <a:avLst/>
          </a:prstGeom>
        </p:spPr>
      </p:pic>
      <p:pic>
        <p:nvPicPr>
          <p:cNvPr id="13" name="Picture 12" descr="A blue and white background&#10;&#10;Description automatically generated">
            <a:extLst>
              <a:ext uri="{FF2B5EF4-FFF2-40B4-BE49-F238E27FC236}">
                <a16:creationId xmlns:a16="http://schemas.microsoft.com/office/drawing/2014/main" id="{CC99FBCC-94A1-441B-151F-2BD9F88E78EB}"/>
              </a:ext>
            </a:extLst>
          </p:cNvPr>
          <p:cNvPicPr>
            <a:picLocks noChangeAspect="1"/>
          </p:cNvPicPr>
          <p:nvPr/>
        </p:nvPicPr>
        <p:blipFill rotWithShape="1">
          <a:blip r:embed="rId5">
            <a:alphaModFix amt="88000"/>
            <a:extLst>
              <a:ext uri="{28A0092B-C50C-407E-A947-70E740481C1C}">
                <a14:useLocalDpi xmlns:a14="http://schemas.microsoft.com/office/drawing/2010/main" val="0"/>
              </a:ext>
            </a:extLst>
          </a:blip>
          <a:srcRect l="1046" t="1966" r="2766" b="1785"/>
          <a:stretch/>
        </p:blipFill>
        <p:spPr>
          <a:xfrm>
            <a:off x="412079" y="792479"/>
            <a:ext cx="1706281" cy="1623851"/>
          </a:xfrm>
          <a:prstGeom prst="rect">
            <a:avLst/>
          </a:prstGeom>
        </p:spPr>
      </p:pic>
      <p:sp>
        <p:nvSpPr>
          <p:cNvPr id="14" name="TextBox 13">
            <a:extLst>
              <a:ext uri="{FF2B5EF4-FFF2-40B4-BE49-F238E27FC236}">
                <a16:creationId xmlns:a16="http://schemas.microsoft.com/office/drawing/2014/main" id="{AFF8CCEE-E17B-6820-E451-99705C78FCF8}"/>
              </a:ext>
            </a:extLst>
          </p:cNvPr>
          <p:cNvSpPr txBox="1"/>
          <p:nvPr/>
        </p:nvSpPr>
        <p:spPr>
          <a:xfrm>
            <a:off x="412079" y="2535354"/>
            <a:ext cx="2824810" cy="369332"/>
          </a:xfrm>
          <a:prstGeom prst="rect">
            <a:avLst/>
          </a:prstGeom>
          <a:solidFill>
            <a:schemeClr val="accent1"/>
          </a:solidFill>
          <a:ln w="12700">
            <a:solidFill>
              <a:schemeClr val="tx1"/>
            </a:solidFill>
          </a:ln>
        </p:spPr>
        <p:txBody>
          <a:bodyPr wrap="square" rtlCol="0">
            <a:spAutoFit/>
          </a:bodyPr>
          <a:lstStyle/>
          <a:p>
            <a:pPr algn="ctr"/>
            <a:r>
              <a:rPr lang="en-US" b="1" dirty="0"/>
              <a:t>s_flood_inundation_ar</a:t>
            </a:r>
          </a:p>
        </p:txBody>
      </p:sp>
      <p:sp>
        <p:nvSpPr>
          <p:cNvPr id="15" name="TextBox 14">
            <a:extLst>
              <a:ext uri="{FF2B5EF4-FFF2-40B4-BE49-F238E27FC236}">
                <a16:creationId xmlns:a16="http://schemas.microsoft.com/office/drawing/2014/main" id="{49AA770C-4AD1-ECC5-E14A-C88868F1AE73}"/>
              </a:ext>
            </a:extLst>
          </p:cNvPr>
          <p:cNvSpPr txBox="1"/>
          <p:nvPr/>
        </p:nvSpPr>
        <p:spPr>
          <a:xfrm>
            <a:off x="412079" y="3085417"/>
            <a:ext cx="3246120" cy="274320"/>
          </a:xfrm>
          <a:prstGeom prst="rect">
            <a:avLst/>
          </a:prstGeom>
          <a:solidFill>
            <a:schemeClr val="bg1"/>
          </a:solidFill>
          <a:effectLst/>
        </p:spPr>
        <p:txBody>
          <a:bodyPr wrap="none" lIns="0" tIns="0" rIns="0" bIns="0" rtlCol="0">
            <a:noAutofit/>
          </a:bodyPr>
          <a:lstStyle/>
          <a:p>
            <a:pPr eaLnBrk="0" hangingPunct="0">
              <a:lnSpc>
                <a:spcPts val="1800"/>
              </a:lnSpc>
            </a:pPr>
            <a:r>
              <a:rPr lang="en-US" sz="1400" b="1" dirty="0">
                <a:ea typeface="+mn-ea"/>
                <a:cs typeface="+mn-cs"/>
              </a:rPr>
              <a:t>With FAST, over 7.1 Million flood inundation polygons</a:t>
            </a:r>
          </a:p>
          <a:p>
            <a:pPr eaLnBrk="0" hangingPunct="0">
              <a:lnSpc>
                <a:spcPts val="1800"/>
              </a:lnSpc>
            </a:pPr>
            <a:r>
              <a:rPr lang="en-US" sz="1400" b="1" dirty="0"/>
              <a:t>across Texas</a:t>
            </a:r>
            <a:endParaRPr lang="en-US" sz="1400" b="1" dirty="0">
              <a:ea typeface="+mn-ea"/>
              <a:cs typeface="+mn-cs"/>
            </a:endParaRPr>
          </a:p>
        </p:txBody>
      </p:sp>
    </p:spTree>
    <p:extLst>
      <p:ext uri="{BB962C8B-B14F-4D97-AF65-F5344CB8AC3E}">
        <p14:creationId xmlns:p14="http://schemas.microsoft.com/office/powerpoint/2010/main" val="1602180125"/>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05EC1-F18F-1357-4D60-4EC49B6664E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D55282D-8AA8-50AA-580E-33691A863D0F}"/>
              </a:ext>
            </a:extLst>
          </p:cNvPr>
          <p:cNvSpPr txBox="1"/>
          <p:nvPr/>
        </p:nvSpPr>
        <p:spPr>
          <a:xfrm>
            <a:off x="412079" y="2568981"/>
            <a:ext cx="2539296" cy="369332"/>
          </a:xfrm>
          <a:prstGeom prst="rect">
            <a:avLst/>
          </a:prstGeom>
          <a:solidFill>
            <a:srgbClr val="92D050"/>
          </a:solidFill>
          <a:ln w="12700">
            <a:solidFill>
              <a:schemeClr val="tx1"/>
            </a:solidFill>
          </a:ln>
        </p:spPr>
        <p:txBody>
          <a:bodyPr wrap="square" rtlCol="0">
            <a:spAutoFit/>
          </a:bodyPr>
          <a:lstStyle/>
          <a:p>
            <a:r>
              <a:rPr lang="en-US" b="1" dirty="0" err="1"/>
              <a:t>t_road_flood_trigger</a:t>
            </a:r>
            <a:endParaRPr lang="en-US" b="1" dirty="0"/>
          </a:p>
        </p:txBody>
      </p:sp>
      <p:pic>
        <p:nvPicPr>
          <p:cNvPr id="5" name="Picture 4">
            <a:extLst>
              <a:ext uri="{FF2B5EF4-FFF2-40B4-BE49-F238E27FC236}">
                <a16:creationId xmlns:a16="http://schemas.microsoft.com/office/drawing/2014/main" id="{3F3AB027-A454-4E97-B73C-1E8013CF5985}"/>
              </a:ext>
            </a:extLst>
          </p:cNvPr>
          <p:cNvPicPr>
            <a:picLocks noChangeAspect="1"/>
          </p:cNvPicPr>
          <p:nvPr/>
        </p:nvPicPr>
        <p:blipFill>
          <a:blip r:embed="rId2"/>
          <a:srcRect l="64558"/>
          <a:stretch>
            <a:fillRect/>
          </a:stretch>
        </p:blipFill>
        <p:spPr>
          <a:xfrm>
            <a:off x="3590925" y="816597"/>
            <a:ext cx="3064546" cy="5766765"/>
          </a:xfrm>
          <a:prstGeom prst="rect">
            <a:avLst/>
          </a:prstGeom>
          <a:ln w="28575">
            <a:solidFill>
              <a:schemeClr val="tx1"/>
            </a:solidFill>
          </a:ln>
        </p:spPr>
      </p:pic>
      <p:sp>
        <p:nvSpPr>
          <p:cNvPr id="10" name="Title 1">
            <a:extLst>
              <a:ext uri="{FF2B5EF4-FFF2-40B4-BE49-F238E27FC236}">
                <a16:creationId xmlns:a16="http://schemas.microsoft.com/office/drawing/2014/main" id="{86857763-135B-4467-38E3-4B24DFA3DA60}"/>
              </a:ext>
            </a:extLst>
          </p:cNvPr>
          <p:cNvSpPr txBox="1">
            <a:spLocks/>
          </p:cNvSpPr>
          <p:nvPr/>
        </p:nvSpPr>
        <p:spPr>
          <a:xfrm>
            <a:off x="609600" y="274638"/>
            <a:ext cx="10972800" cy="517842"/>
          </a:xfrm>
          <a:prstGeom prst="rect">
            <a:avLst/>
          </a:prstGeom>
        </p:spPr>
        <p:txBody>
          <a:bodyPr>
            <a:normAutofit fontScale="97500"/>
          </a:bodyPr>
          <a:lst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ＭＳ Ｐゴシック"/>
              </a:rPr>
              <a:t>Road Segment Lines</a:t>
            </a:r>
            <a:endParaRPr kumimoji="0" lang="en-US" sz="2800" b="1" i="0" u="none" strike="noStrike" kern="1200" cap="none" spc="0" normalizeH="0" baseline="0" noProof="0" dirty="0">
              <a:ln>
                <a:noFill/>
              </a:ln>
              <a:solidFill>
                <a:prstClr val="black"/>
              </a:solidFill>
              <a:effectLst/>
              <a:uLnTx/>
              <a:uFillTx/>
              <a:latin typeface="Arial"/>
              <a:ea typeface="ＭＳ Ｐゴシック"/>
            </a:endParaRPr>
          </a:p>
        </p:txBody>
      </p:sp>
      <p:pic>
        <p:nvPicPr>
          <p:cNvPr id="11" name="Picture 10">
            <a:extLst>
              <a:ext uri="{FF2B5EF4-FFF2-40B4-BE49-F238E27FC236}">
                <a16:creationId xmlns:a16="http://schemas.microsoft.com/office/drawing/2014/main" id="{5AF823CE-9C06-C8CA-A187-19F9BA2CCD83}"/>
              </a:ext>
            </a:extLst>
          </p:cNvPr>
          <p:cNvPicPr>
            <a:picLocks noChangeAspect="1"/>
          </p:cNvPicPr>
          <p:nvPr/>
        </p:nvPicPr>
        <p:blipFill>
          <a:blip r:embed="rId3"/>
          <a:srcRect r="79785"/>
          <a:stretch>
            <a:fillRect/>
          </a:stretch>
        </p:blipFill>
        <p:spPr>
          <a:xfrm>
            <a:off x="412079" y="792480"/>
            <a:ext cx="1706281" cy="1627991"/>
          </a:xfrm>
          <a:prstGeom prst="rect">
            <a:avLst/>
          </a:prstGeom>
        </p:spPr>
      </p:pic>
      <p:sp>
        <p:nvSpPr>
          <p:cNvPr id="4" name="TextBox 3">
            <a:extLst>
              <a:ext uri="{FF2B5EF4-FFF2-40B4-BE49-F238E27FC236}">
                <a16:creationId xmlns:a16="http://schemas.microsoft.com/office/drawing/2014/main" id="{B709B85B-2E8A-64BE-22A3-ECCCCAF3860C}"/>
              </a:ext>
            </a:extLst>
          </p:cNvPr>
          <p:cNvSpPr txBox="1"/>
          <p:nvPr/>
        </p:nvSpPr>
        <p:spPr>
          <a:xfrm>
            <a:off x="6899338" y="906401"/>
            <a:ext cx="2158937" cy="952500"/>
          </a:xfrm>
          <a:prstGeom prst="rect">
            <a:avLst/>
          </a:prstGeom>
          <a:solidFill>
            <a:schemeClr val="bg1">
              <a:lumMod val="75000"/>
            </a:schemeClr>
          </a:solidFill>
          <a:ln w="19050">
            <a:solidFill>
              <a:schemeClr val="tx1"/>
            </a:solidFill>
          </a:ln>
          <a:effectLst/>
        </p:spPr>
        <p:txBody>
          <a:bodyPr wrap="none" lIns="0" tIns="0" rIns="0" bIns="0" rtlCol="0">
            <a:noAutofit/>
          </a:bodyPr>
          <a:lstStyle/>
          <a:p>
            <a:pPr eaLnBrk="0" hangingPunct="0">
              <a:lnSpc>
                <a:spcPts val="1800"/>
              </a:lnSpc>
            </a:pPr>
            <a:r>
              <a:rPr lang="en-US" sz="1400" b="1" dirty="0"/>
              <a:t> </a:t>
            </a:r>
            <a:r>
              <a:rPr lang="en-US" sz="1400" b="1" dirty="0" err="1"/>
              <a:t>Road_id</a:t>
            </a:r>
            <a:r>
              <a:rPr lang="en-US" sz="1400" b="1" dirty="0"/>
              <a:t>: </a:t>
            </a:r>
            <a:r>
              <a:rPr lang="en-US" sz="1400" dirty="0"/>
              <a:t>2546591</a:t>
            </a:r>
          </a:p>
          <a:p>
            <a:pPr eaLnBrk="0" hangingPunct="0">
              <a:lnSpc>
                <a:spcPts val="1800"/>
              </a:lnSpc>
            </a:pPr>
            <a:r>
              <a:rPr lang="en-US" sz="1400" b="1" dirty="0"/>
              <a:t> </a:t>
            </a:r>
            <a:r>
              <a:rPr lang="en-US" sz="1400" b="1" dirty="0" err="1"/>
              <a:t>nextgen_id</a:t>
            </a:r>
            <a:r>
              <a:rPr lang="en-US" sz="1400" b="1" dirty="0"/>
              <a:t>: </a:t>
            </a:r>
            <a:r>
              <a:rPr lang="en-US" sz="1400" dirty="0"/>
              <a:t>24820092</a:t>
            </a:r>
          </a:p>
          <a:p>
            <a:pPr eaLnBrk="0" hangingPunct="0">
              <a:lnSpc>
                <a:spcPts val="1800"/>
              </a:lnSpc>
            </a:pPr>
            <a:r>
              <a:rPr lang="en-US" sz="1400" b="1" dirty="0"/>
              <a:t> </a:t>
            </a:r>
            <a:r>
              <a:rPr lang="en-US" sz="1400" b="1" dirty="0" err="1"/>
              <a:t>feature_id</a:t>
            </a:r>
            <a:r>
              <a:rPr lang="en-US" sz="1400" b="1" dirty="0"/>
              <a:t>: </a:t>
            </a:r>
            <a:r>
              <a:rPr lang="en-US" sz="1400" dirty="0"/>
              <a:t>5671577</a:t>
            </a:r>
          </a:p>
          <a:p>
            <a:pPr eaLnBrk="0" hangingPunct="0">
              <a:lnSpc>
                <a:spcPts val="1800"/>
              </a:lnSpc>
            </a:pPr>
            <a:r>
              <a:rPr lang="en-US" sz="1400" b="1" dirty="0"/>
              <a:t> </a:t>
            </a:r>
            <a:r>
              <a:rPr lang="en-US" sz="1400" b="1" dirty="0" err="1"/>
              <a:t>min_flood_flow</a:t>
            </a:r>
            <a:r>
              <a:rPr lang="en-US" sz="1400" b="1" dirty="0"/>
              <a:t>: </a:t>
            </a:r>
            <a:r>
              <a:rPr lang="en-US" sz="1400" dirty="0"/>
              <a:t>33648</a:t>
            </a:r>
          </a:p>
          <a:p>
            <a:pPr eaLnBrk="0" hangingPunct="0">
              <a:lnSpc>
                <a:spcPts val="1800"/>
              </a:lnSpc>
            </a:pPr>
            <a:endParaRPr lang="en-US" sz="1400" dirty="0">
              <a:ea typeface="+mn-ea"/>
              <a:cs typeface="+mn-cs"/>
            </a:endParaRPr>
          </a:p>
          <a:p>
            <a:pPr eaLnBrk="0" hangingPunct="0">
              <a:lnSpc>
                <a:spcPts val="1800"/>
              </a:lnSpc>
            </a:pPr>
            <a:endParaRPr lang="en-US" sz="1400" dirty="0">
              <a:ea typeface="+mn-ea"/>
              <a:cs typeface="+mn-cs"/>
            </a:endParaRPr>
          </a:p>
        </p:txBody>
      </p:sp>
      <p:pic>
        <p:nvPicPr>
          <p:cNvPr id="6" name="Picture 5">
            <a:extLst>
              <a:ext uri="{FF2B5EF4-FFF2-40B4-BE49-F238E27FC236}">
                <a16:creationId xmlns:a16="http://schemas.microsoft.com/office/drawing/2014/main" id="{9F7893D6-386D-88BB-98B0-CF181BF21255}"/>
              </a:ext>
            </a:extLst>
          </p:cNvPr>
          <p:cNvPicPr>
            <a:picLocks noChangeAspect="1"/>
          </p:cNvPicPr>
          <p:nvPr/>
        </p:nvPicPr>
        <p:blipFill>
          <a:blip r:embed="rId4"/>
          <a:stretch>
            <a:fillRect/>
          </a:stretch>
        </p:blipFill>
        <p:spPr>
          <a:xfrm>
            <a:off x="7962900" y="2990201"/>
            <a:ext cx="3959630" cy="3633148"/>
          </a:xfrm>
          <a:prstGeom prst="rect">
            <a:avLst/>
          </a:prstGeom>
          <a:ln w="28575">
            <a:solidFill>
              <a:schemeClr val="tx1"/>
            </a:solidFill>
          </a:ln>
        </p:spPr>
      </p:pic>
    </p:spTree>
    <p:extLst>
      <p:ext uri="{BB962C8B-B14F-4D97-AF65-F5344CB8AC3E}">
        <p14:creationId xmlns:p14="http://schemas.microsoft.com/office/powerpoint/2010/main" val="2190009230"/>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9CF90-5101-5868-D201-94006034DDE0}"/>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E9AF1E78-3CE4-4C83-3C25-A057245D469C}"/>
              </a:ext>
            </a:extLst>
          </p:cNvPr>
          <p:cNvSpPr txBox="1">
            <a:spLocks/>
          </p:cNvSpPr>
          <p:nvPr/>
        </p:nvSpPr>
        <p:spPr>
          <a:xfrm>
            <a:off x="609600" y="274638"/>
            <a:ext cx="10972800" cy="517842"/>
          </a:xfrm>
          <a:prstGeom prst="rect">
            <a:avLst/>
          </a:prstGeom>
        </p:spPr>
        <p:txBody>
          <a:bodyPr>
            <a:normAutofit fontScale="97500"/>
          </a:bodyPr>
          <a:lst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ＭＳ Ｐゴシック"/>
              </a:rPr>
              <a:t>Bridge Points</a:t>
            </a:r>
            <a:endParaRPr kumimoji="0" lang="en-US" sz="2800" b="1" i="0" u="none" strike="noStrike" kern="1200" cap="none" spc="0" normalizeH="0" baseline="0" noProof="0" dirty="0">
              <a:ln>
                <a:noFill/>
              </a:ln>
              <a:solidFill>
                <a:prstClr val="black"/>
              </a:solidFill>
              <a:effectLst/>
              <a:uLnTx/>
              <a:uFillTx/>
              <a:latin typeface="Arial"/>
              <a:ea typeface="ＭＳ Ｐゴシック"/>
            </a:endParaRPr>
          </a:p>
        </p:txBody>
      </p:sp>
      <p:pic>
        <p:nvPicPr>
          <p:cNvPr id="2" name="Picture 1">
            <a:extLst>
              <a:ext uri="{FF2B5EF4-FFF2-40B4-BE49-F238E27FC236}">
                <a16:creationId xmlns:a16="http://schemas.microsoft.com/office/drawing/2014/main" id="{42DEBCC1-0842-AF48-4D6D-539A2192DC34}"/>
              </a:ext>
            </a:extLst>
          </p:cNvPr>
          <p:cNvPicPr>
            <a:picLocks noChangeAspect="1"/>
          </p:cNvPicPr>
          <p:nvPr/>
        </p:nvPicPr>
        <p:blipFill>
          <a:blip r:embed="rId2"/>
          <a:srcRect l="60050" r="20344"/>
          <a:stretch>
            <a:fillRect/>
          </a:stretch>
        </p:blipFill>
        <p:spPr>
          <a:xfrm>
            <a:off x="412079" y="792479"/>
            <a:ext cx="1654922" cy="1627991"/>
          </a:xfrm>
          <a:prstGeom prst="rect">
            <a:avLst/>
          </a:prstGeom>
        </p:spPr>
      </p:pic>
      <p:sp>
        <p:nvSpPr>
          <p:cNvPr id="7" name="TextBox 6">
            <a:extLst>
              <a:ext uri="{FF2B5EF4-FFF2-40B4-BE49-F238E27FC236}">
                <a16:creationId xmlns:a16="http://schemas.microsoft.com/office/drawing/2014/main" id="{618380EB-7BCA-E6FB-85C4-D863E67E0FAA}"/>
              </a:ext>
            </a:extLst>
          </p:cNvPr>
          <p:cNvSpPr txBox="1"/>
          <p:nvPr/>
        </p:nvSpPr>
        <p:spPr>
          <a:xfrm>
            <a:off x="412079" y="2571946"/>
            <a:ext cx="1654922" cy="369332"/>
          </a:xfrm>
          <a:prstGeom prst="rect">
            <a:avLst/>
          </a:prstGeom>
          <a:solidFill>
            <a:srgbClr val="FFC000"/>
          </a:solidFill>
          <a:ln>
            <a:solidFill>
              <a:schemeClr val="tx1"/>
            </a:solidFill>
          </a:ln>
        </p:spPr>
        <p:txBody>
          <a:bodyPr wrap="square" rtlCol="0">
            <a:spAutoFit/>
          </a:bodyPr>
          <a:lstStyle/>
          <a:p>
            <a:r>
              <a:rPr lang="en-US" b="1" dirty="0"/>
              <a:t>s_bridge_pnt</a:t>
            </a:r>
          </a:p>
        </p:txBody>
      </p:sp>
      <p:pic>
        <p:nvPicPr>
          <p:cNvPr id="9" name="Picture 8">
            <a:extLst>
              <a:ext uri="{FF2B5EF4-FFF2-40B4-BE49-F238E27FC236}">
                <a16:creationId xmlns:a16="http://schemas.microsoft.com/office/drawing/2014/main" id="{A7487383-074B-3A61-8D7E-FA5DB7507296}"/>
              </a:ext>
            </a:extLst>
          </p:cNvPr>
          <p:cNvPicPr>
            <a:picLocks noChangeAspect="1"/>
          </p:cNvPicPr>
          <p:nvPr/>
        </p:nvPicPr>
        <p:blipFill>
          <a:blip r:embed="rId3"/>
          <a:stretch>
            <a:fillRect/>
          </a:stretch>
        </p:blipFill>
        <p:spPr>
          <a:xfrm>
            <a:off x="2653552" y="792478"/>
            <a:ext cx="7088095" cy="5715799"/>
          </a:xfrm>
          <a:prstGeom prst="rect">
            <a:avLst/>
          </a:prstGeom>
          <a:ln w="28575">
            <a:solidFill>
              <a:schemeClr val="tx1"/>
            </a:solidFill>
          </a:ln>
        </p:spPr>
      </p:pic>
      <p:pic>
        <p:nvPicPr>
          <p:cNvPr id="13" name="Picture 12">
            <a:extLst>
              <a:ext uri="{FF2B5EF4-FFF2-40B4-BE49-F238E27FC236}">
                <a16:creationId xmlns:a16="http://schemas.microsoft.com/office/drawing/2014/main" id="{2E946191-8353-24B7-57A6-D909A7E1C864}"/>
              </a:ext>
            </a:extLst>
          </p:cNvPr>
          <p:cNvPicPr>
            <a:picLocks noChangeAspect="1"/>
          </p:cNvPicPr>
          <p:nvPr/>
        </p:nvPicPr>
        <p:blipFill>
          <a:blip r:embed="rId4"/>
          <a:stretch>
            <a:fillRect/>
          </a:stretch>
        </p:blipFill>
        <p:spPr>
          <a:xfrm>
            <a:off x="2766732" y="5293192"/>
            <a:ext cx="3227668" cy="1090668"/>
          </a:xfrm>
          <a:prstGeom prst="rect">
            <a:avLst/>
          </a:prstGeom>
        </p:spPr>
      </p:pic>
      <p:sp>
        <p:nvSpPr>
          <p:cNvPr id="14" name="TextBox 13">
            <a:extLst>
              <a:ext uri="{FF2B5EF4-FFF2-40B4-BE49-F238E27FC236}">
                <a16:creationId xmlns:a16="http://schemas.microsoft.com/office/drawing/2014/main" id="{1594A23F-59E4-AD2E-1D57-CBCF2EC2CF0A}"/>
              </a:ext>
            </a:extLst>
          </p:cNvPr>
          <p:cNvSpPr txBox="1"/>
          <p:nvPr/>
        </p:nvSpPr>
        <p:spPr>
          <a:xfrm>
            <a:off x="161068" y="3092754"/>
            <a:ext cx="1972533" cy="572183"/>
          </a:xfrm>
          <a:prstGeom prst="rect">
            <a:avLst/>
          </a:prstGeom>
          <a:solidFill>
            <a:schemeClr val="bg1"/>
          </a:solidFill>
          <a:effectLst/>
        </p:spPr>
        <p:txBody>
          <a:bodyPr wrap="none" lIns="0" tIns="0" rIns="0" bIns="0" rtlCol="0">
            <a:noAutofit/>
          </a:bodyPr>
          <a:lstStyle/>
          <a:p>
            <a:pPr eaLnBrk="0" hangingPunct="0">
              <a:lnSpc>
                <a:spcPts val="1800"/>
              </a:lnSpc>
            </a:pPr>
            <a:r>
              <a:rPr lang="en-US" sz="1400" b="1" dirty="0">
                <a:ea typeface="+mn-ea"/>
                <a:cs typeface="+mn-cs"/>
              </a:rPr>
              <a:t>FAST </a:t>
            </a:r>
            <a:r>
              <a:rPr lang="en-US" sz="1400" b="1" dirty="0"/>
              <a:t>is can forecast at ~13k</a:t>
            </a:r>
          </a:p>
          <a:p>
            <a:pPr eaLnBrk="0" hangingPunct="0">
              <a:lnSpc>
                <a:spcPts val="1800"/>
              </a:lnSpc>
            </a:pPr>
            <a:r>
              <a:rPr lang="en-US" sz="1400" b="1" dirty="0">
                <a:ea typeface="+mn-ea"/>
                <a:cs typeface="+mn-cs"/>
              </a:rPr>
              <a:t>hydraulic bridge points</a:t>
            </a:r>
          </a:p>
        </p:txBody>
      </p:sp>
    </p:spTree>
    <p:extLst>
      <p:ext uri="{BB962C8B-B14F-4D97-AF65-F5344CB8AC3E}">
        <p14:creationId xmlns:p14="http://schemas.microsoft.com/office/powerpoint/2010/main" val="2294907976"/>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6D5CF-5041-D4C9-D91A-EFB3E80116BC}"/>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488BAD13-04DD-99D8-0DB1-7B2FC5E1190B}"/>
              </a:ext>
            </a:extLst>
          </p:cNvPr>
          <p:cNvSpPr txBox="1">
            <a:spLocks/>
          </p:cNvSpPr>
          <p:nvPr/>
        </p:nvSpPr>
        <p:spPr>
          <a:xfrm>
            <a:off x="609600" y="274638"/>
            <a:ext cx="10972800" cy="517842"/>
          </a:xfrm>
          <a:prstGeom prst="rect">
            <a:avLst/>
          </a:prstGeom>
        </p:spPr>
        <p:txBody>
          <a:bodyPr>
            <a:normAutofit fontScale="97500"/>
          </a:bodyPr>
          <a:lst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ＭＳ Ｐゴシック"/>
              </a:rPr>
              <a:t>Bridge Points</a:t>
            </a:r>
            <a:endParaRPr kumimoji="0" lang="en-US" sz="2800" b="1" i="0" u="none" strike="noStrike" kern="1200" cap="none" spc="0" normalizeH="0" baseline="0" noProof="0" dirty="0">
              <a:ln>
                <a:noFill/>
              </a:ln>
              <a:solidFill>
                <a:prstClr val="black"/>
              </a:solidFill>
              <a:effectLst/>
              <a:uLnTx/>
              <a:uFillTx/>
              <a:latin typeface="Arial"/>
              <a:ea typeface="ＭＳ Ｐゴシック"/>
            </a:endParaRPr>
          </a:p>
        </p:txBody>
      </p:sp>
      <p:pic>
        <p:nvPicPr>
          <p:cNvPr id="2" name="Picture 1">
            <a:extLst>
              <a:ext uri="{FF2B5EF4-FFF2-40B4-BE49-F238E27FC236}">
                <a16:creationId xmlns:a16="http://schemas.microsoft.com/office/drawing/2014/main" id="{6A257126-E574-4A63-8277-C48C8F1D1C01}"/>
              </a:ext>
            </a:extLst>
          </p:cNvPr>
          <p:cNvPicPr>
            <a:picLocks noChangeAspect="1"/>
          </p:cNvPicPr>
          <p:nvPr/>
        </p:nvPicPr>
        <p:blipFill>
          <a:blip r:embed="rId2"/>
          <a:srcRect l="60050" r="20344"/>
          <a:stretch>
            <a:fillRect/>
          </a:stretch>
        </p:blipFill>
        <p:spPr>
          <a:xfrm>
            <a:off x="412079" y="792479"/>
            <a:ext cx="1654922" cy="1627991"/>
          </a:xfrm>
          <a:prstGeom prst="rect">
            <a:avLst/>
          </a:prstGeom>
        </p:spPr>
      </p:pic>
      <p:sp>
        <p:nvSpPr>
          <p:cNvPr id="7" name="TextBox 6">
            <a:extLst>
              <a:ext uri="{FF2B5EF4-FFF2-40B4-BE49-F238E27FC236}">
                <a16:creationId xmlns:a16="http://schemas.microsoft.com/office/drawing/2014/main" id="{9E8544D8-BFC6-805E-E5F6-01CEF4078CFD}"/>
              </a:ext>
            </a:extLst>
          </p:cNvPr>
          <p:cNvSpPr txBox="1"/>
          <p:nvPr/>
        </p:nvSpPr>
        <p:spPr>
          <a:xfrm>
            <a:off x="412079" y="2571946"/>
            <a:ext cx="1654922" cy="369332"/>
          </a:xfrm>
          <a:prstGeom prst="rect">
            <a:avLst/>
          </a:prstGeom>
          <a:solidFill>
            <a:srgbClr val="FFC000"/>
          </a:solidFill>
          <a:ln>
            <a:solidFill>
              <a:schemeClr val="tx1"/>
            </a:solidFill>
          </a:ln>
        </p:spPr>
        <p:txBody>
          <a:bodyPr wrap="square" rtlCol="0">
            <a:spAutoFit/>
          </a:bodyPr>
          <a:lstStyle/>
          <a:p>
            <a:r>
              <a:rPr lang="en-US" b="1" dirty="0"/>
              <a:t>s_bridge_pnt</a:t>
            </a:r>
          </a:p>
        </p:txBody>
      </p:sp>
      <p:pic>
        <p:nvPicPr>
          <p:cNvPr id="9" name="Picture 8">
            <a:extLst>
              <a:ext uri="{FF2B5EF4-FFF2-40B4-BE49-F238E27FC236}">
                <a16:creationId xmlns:a16="http://schemas.microsoft.com/office/drawing/2014/main" id="{FDD0C7FE-9739-EE2A-E19B-8C0562FFE3D6}"/>
              </a:ext>
            </a:extLst>
          </p:cNvPr>
          <p:cNvPicPr>
            <a:picLocks noChangeAspect="1"/>
          </p:cNvPicPr>
          <p:nvPr/>
        </p:nvPicPr>
        <p:blipFill>
          <a:blip r:embed="rId3"/>
          <a:stretch>
            <a:fillRect/>
          </a:stretch>
        </p:blipFill>
        <p:spPr>
          <a:xfrm>
            <a:off x="7680311" y="212419"/>
            <a:ext cx="4099610" cy="3305902"/>
          </a:xfrm>
          <a:prstGeom prst="rect">
            <a:avLst/>
          </a:prstGeom>
          <a:ln w="28575">
            <a:solidFill>
              <a:schemeClr val="tx1"/>
            </a:solidFill>
          </a:ln>
        </p:spPr>
      </p:pic>
      <p:pic>
        <p:nvPicPr>
          <p:cNvPr id="13" name="Picture 12">
            <a:extLst>
              <a:ext uri="{FF2B5EF4-FFF2-40B4-BE49-F238E27FC236}">
                <a16:creationId xmlns:a16="http://schemas.microsoft.com/office/drawing/2014/main" id="{BBC9A32D-8A7E-CA17-8A9F-7FDA6A882FF3}"/>
              </a:ext>
            </a:extLst>
          </p:cNvPr>
          <p:cNvPicPr>
            <a:picLocks noChangeAspect="1"/>
          </p:cNvPicPr>
          <p:nvPr/>
        </p:nvPicPr>
        <p:blipFill>
          <a:blip r:embed="rId4"/>
          <a:stretch>
            <a:fillRect/>
          </a:stretch>
        </p:blipFill>
        <p:spPr>
          <a:xfrm>
            <a:off x="7735170" y="2725271"/>
            <a:ext cx="2154862" cy="728154"/>
          </a:xfrm>
          <a:prstGeom prst="rect">
            <a:avLst/>
          </a:prstGeom>
        </p:spPr>
      </p:pic>
      <p:sp>
        <p:nvSpPr>
          <p:cNvPr id="3" name="TextBox 2">
            <a:extLst>
              <a:ext uri="{FF2B5EF4-FFF2-40B4-BE49-F238E27FC236}">
                <a16:creationId xmlns:a16="http://schemas.microsoft.com/office/drawing/2014/main" id="{947A8773-2604-8528-E446-6CEEA112443F}"/>
              </a:ext>
            </a:extLst>
          </p:cNvPr>
          <p:cNvSpPr txBox="1"/>
          <p:nvPr/>
        </p:nvSpPr>
        <p:spPr>
          <a:xfrm>
            <a:off x="412079" y="2568978"/>
            <a:ext cx="2727460" cy="369332"/>
          </a:xfrm>
          <a:prstGeom prst="rect">
            <a:avLst/>
          </a:prstGeom>
          <a:solidFill>
            <a:srgbClr val="92D050"/>
          </a:solidFill>
          <a:ln w="12700">
            <a:solidFill>
              <a:schemeClr val="tx1"/>
            </a:solidFill>
          </a:ln>
        </p:spPr>
        <p:txBody>
          <a:bodyPr wrap="square" rtlCol="0">
            <a:spAutoFit/>
          </a:bodyPr>
          <a:lstStyle/>
          <a:p>
            <a:r>
              <a:rPr lang="en-US" b="1" dirty="0" err="1"/>
              <a:t>t_bridge_rating_curve</a:t>
            </a:r>
            <a:endParaRPr lang="en-US" b="1" dirty="0"/>
          </a:p>
        </p:txBody>
      </p:sp>
      <p:pic>
        <p:nvPicPr>
          <p:cNvPr id="4" name="Picture 3">
            <a:extLst>
              <a:ext uri="{FF2B5EF4-FFF2-40B4-BE49-F238E27FC236}">
                <a16:creationId xmlns:a16="http://schemas.microsoft.com/office/drawing/2014/main" id="{85FE6562-4C35-3A9C-B9B5-49005F1E3D11}"/>
              </a:ext>
            </a:extLst>
          </p:cNvPr>
          <p:cNvPicPr>
            <a:picLocks noChangeAspect="1"/>
          </p:cNvPicPr>
          <p:nvPr/>
        </p:nvPicPr>
        <p:blipFill>
          <a:blip r:embed="rId5"/>
          <a:stretch>
            <a:fillRect/>
          </a:stretch>
        </p:blipFill>
        <p:spPr>
          <a:xfrm>
            <a:off x="3311643" y="1618585"/>
            <a:ext cx="4216855" cy="4723601"/>
          </a:xfrm>
          <a:prstGeom prst="rect">
            <a:avLst/>
          </a:prstGeom>
          <a:ln w="76200">
            <a:solidFill>
              <a:schemeClr val="bg1"/>
            </a:solidFill>
            <a:prstDash val="solid"/>
          </a:ln>
        </p:spPr>
      </p:pic>
    </p:spTree>
    <p:extLst>
      <p:ext uri="{BB962C8B-B14F-4D97-AF65-F5344CB8AC3E}">
        <p14:creationId xmlns:p14="http://schemas.microsoft.com/office/powerpoint/2010/main" val="1305302847"/>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09915-4C51-D3EE-1E1D-9DBD80CDE16E}"/>
            </a:ext>
          </a:extLst>
        </p:cNvPr>
        <p:cNvGrpSpPr/>
        <p:nvPr/>
      </p:nvGrpSpPr>
      <p:grpSpPr>
        <a:xfrm>
          <a:off x="0" y="0"/>
          <a:ext cx="0" cy="0"/>
          <a:chOff x="0" y="0"/>
          <a:chExt cx="0" cy="0"/>
        </a:xfrm>
      </p:grpSpPr>
      <p:pic>
        <p:nvPicPr>
          <p:cNvPr id="30" name="Picture 29">
            <a:extLst>
              <a:ext uri="{FF2B5EF4-FFF2-40B4-BE49-F238E27FC236}">
                <a16:creationId xmlns:a16="http://schemas.microsoft.com/office/drawing/2014/main" id="{1920D219-10DF-FC68-393B-40D0AE6A084D}"/>
              </a:ext>
            </a:extLst>
          </p:cNvPr>
          <p:cNvPicPr>
            <a:picLocks noChangeAspect="1"/>
          </p:cNvPicPr>
          <p:nvPr/>
        </p:nvPicPr>
        <p:blipFill>
          <a:blip r:embed="rId2"/>
          <a:stretch>
            <a:fillRect/>
          </a:stretch>
        </p:blipFill>
        <p:spPr>
          <a:xfrm>
            <a:off x="609600" y="1943259"/>
            <a:ext cx="4216855" cy="4723601"/>
          </a:xfrm>
          <a:prstGeom prst="rect">
            <a:avLst/>
          </a:prstGeom>
          <a:ln w="76200">
            <a:solidFill>
              <a:schemeClr val="bg1"/>
            </a:solidFill>
            <a:prstDash val="solid"/>
          </a:ln>
        </p:spPr>
      </p:pic>
      <p:sp>
        <p:nvSpPr>
          <p:cNvPr id="2" name="Title 1">
            <a:extLst>
              <a:ext uri="{FF2B5EF4-FFF2-40B4-BE49-F238E27FC236}">
                <a16:creationId xmlns:a16="http://schemas.microsoft.com/office/drawing/2014/main" id="{B0F6D713-B794-0B3B-2214-7EC0D57B90F2}"/>
              </a:ext>
            </a:extLst>
          </p:cNvPr>
          <p:cNvSpPr txBox="1">
            <a:spLocks/>
          </p:cNvSpPr>
          <p:nvPr/>
        </p:nvSpPr>
        <p:spPr>
          <a:xfrm>
            <a:off x="609600" y="274638"/>
            <a:ext cx="10972800" cy="517842"/>
          </a:xfrm>
          <a:prstGeom prst="rect">
            <a:avLst/>
          </a:prstGeom>
        </p:spPr>
        <p:txBody>
          <a:bodyPr>
            <a:normAutofit fontScale="97500"/>
          </a:bodyPr>
          <a:lst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ＭＳ Ｐゴシック"/>
              </a:rPr>
              <a:t>Bridge Forecasts</a:t>
            </a:r>
            <a:endParaRPr kumimoji="0" lang="en-US" sz="2800" b="1" i="0" u="none" strike="noStrike" kern="1200" cap="none" spc="0" normalizeH="0" baseline="0" noProof="0" dirty="0">
              <a:ln>
                <a:noFill/>
              </a:ln>
              <a:solidFill>
                <a:prstClr val="black"/>
              </a:solidFill>
              <a:effectLst/>
              <a:uLnTx/>
              <a:uFillTx/>
              <a:latin typeface="Arial"/>
              <a:ea typeface="ＭＳ Ｐゴシック"/>
            </a:endParaRPr>
          </a:p>
        </p:txBody>
      </p:sp>
      <p:pic>
        <p:nvPicPr>
          <p:cNvPr id="6" name="Picture 5">
            <a:extLst>
              <a:ext uri="{FF2B5EF4-FFF2-40B4-BE49-F238E27FC236}">
                <a16:creationId xmlns:a16="http://schemas.microsoft.com/office/drawing/2014/main" id="{A2811F33-D8FE-4773-8CB4-0F78A3FD14CA}"/>
              </a:ext>
            </a:extLst>
          </p:cNvPr>
          <p:cNvPicPr>
            <a:picLocks noChangeAspect="1"/>
          </p:cNvPicPr>
          <p:nvPr/>
        </p:nvPicPr>
        <p:blipFill>
          <a:blip r:embed="rId3"/>
          <a:stretch>
            <a:fillRect/>
          </a:stretch>
        </p:blipFill>
        <p:spPr>
          <a:xfrm>
            <a:off x="5699294" y="3505042"/>
            <a:ext cx="6160674" cy="3074115"/>
          </a:xfrm>
          <a:prstGeom prst="rect">
            <a:avLst/>
          </a:prstGeom>
          <a:ln w="28575">
            <a:solidFill>
              <a:schemeClr val="tx1"/>
            </a:solidFill>
          </a:ln>
        </p:spPr>
      </p:pic>
      <p:pic>
        <p:nvPicPr>
          <p:cNvPr id="9" name="Picture 8">
            <a:extLst>
              <a:ext uri="{FF2B5EF4-FFF2-40B4-BE49-F238E27FC236}">
                <a16:creationId xmlns:a16="http://schemas.microsoft.com/office/drawing/2014/main" id="{29DD7AD1-2BDE-F8D3-594C-53A26E0308DD}"/>
              </a:ext>
            </a:extLst>
          </p:cNvPr>
          <p:cNvPicPr>
            <a:picLocks noChangeAspect="1"/>
          </p:cNvPicPr>
          <p:nvPr/>
        </p:nvPicPr>
        <p:blipFill>
          <a:blip r:embed="rId4"/>
          <a:stretch>
            <a:fillRect/>
          </a:stretch>
        </p:blipFill>
        <p:spPr>
          <a:xfrm>
            <a:off x="5465281" y="533559"/>
            <a:ext cx="6628700" cy="2819400"/>
          </a:xfrm>
          <a:prstGeom prst="rect">
            <a:avLst/>
          </a:prstGeom>
        </p:spPr>
      </p:pic>
      <p:cxnSp>
        <p:nvCxnSpPr>
          <p:cNvPr id="20" name="Straight Arrow Connector 19">
            <a:extLst>
              <a:ext uri="{FF2B5EF4-FFF2-40B4-BE49-F238E27FC236}">
                <a16:creationId xmlns:a16="http://schemas.microsoft.com/office/drawing/2014/main" id="{979E6355-EC79-B743-D4BC-C18E8EB59AE2}"/>
              </a:ext>
            </a:extLst>
          </p:cNvPr>
          <p:cNvCxnSpPr>
            <a:cxnSpLocks/>
          </p:cNvCxnSpPr>
          <p:nvPr/>
        </p:nvCxnSpPr>
        <p:spPr bwMode="auto">
          <a:xfrm flipH="1">
            <a:off x="3691386" y="923925"/>
            <a:ext cx="3357114" cy="1906985"/>
          </a:xfrm>
          <a:prstGeom prst="straightConnector1">
            <a:avLst/>
          </a:prstGeom>
          <a:noFill/>
          <a:ln w="19050" cap="flat" cmpd="sng" algn="ctr">
            <a:solidFill>
              <a:srgbClr val="FF0000"/>
            </a:solidFill>
            <a:prstDash val="sysDash"/>
            <a:round/>
            <a:headEnd type="none" w="med" len="med"/>
            <a:tailEnd type="triangle"/>
          </a:ln>
          <a:effectLst/>
        </p:spPr>
      </p:cxnSp>
      <p:sp>
        <p:nvSpPr>
          <p:cNvPr id="21" name="Oval 20">
            <a:extLst>
              <a:ext uri="{FF2B5EF4-FFF2-40B4-BE49-F238E27FC236}">
                <a16:creationId xmlns:a16="http://schemas.microsoft.com/office/drawing/2014/main" id="{3A6B46C7-E6F6-6551-A420-A0E32645DF2C}"/>
              </a:ext>
            </a:extLst>
          </p:cNvPr>
          <p:cNvSpPr/>
          <p:nvPr/>
        </p:nvSpPr>
        <p:spPr bwMode="auto">
          <a:xfrm>
            <a:off x="3389182" y="2899377"/>
            <a:ext cx="270510" cy="270510"/>
          </a:xfrm>
          <a:prstGeom prst="ellipse">
            <a:avLst/>
          </a:prstGeom>
          <a:noFill/>
          <a:ln w="3810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ln w="28575">
                <a:solidFill>
                  <a:srgbClr val="FF0000"/>
                </a:solidFill>
              </a:ln>
              <a:solidFill>
                <a:srgbClr val="000000"/>
              </a:solidFill>
              <a:latin typeface="Arial" charset="0"/>
              <a:ea typeface="ＭＳ Ｐゴシック" pitchFamily="16" charset="-128"/>
              <a:cs typeface="ＭＳ Ｐゴシック" pitchFamily="-97" charset="-128"/>
            </a:endParaRPr>
          </a:p>
        </p:txBody>
      </p:sp>
      <p:cxnSp>
        <p:nvCxnSpPr>
          <p:cNvPr id="23" name="Straight Arrow Connector 22">
            <a:extLst>
              <a:ext uri="{FF2B5EF4-FFF2-40B4-BE49-F238E27FC236}">
                <a16:creationId xmlns:a16="http://schemas.microsoft.com/office/drawing/2014/main" id="{879C615B-D31F-E2CC-82C4-61BBF82E52E3}"/>
              </a:ext>
            </a:extLst>
          </p:cNvPr>
          <p:cNvCxnSpPr>
            <a:cxnSpLocks/>
          </p:cNvCxnSpPr>
          <p:nvPr/>
        </p:nvCxnSpPr>
        <p:spPr bwMode="auto">
          <a:xfrm>
            <a:off x="3763680" y="3238500"/>
            <a:ext cx="2648737" cy="933450"/>
          </a:xfrm>
          <a:prstGeom prst="straightConnector1">
            <a:avLst/>
          </a:prstGeom>
          <a:noFill/>
          <a:ln w="19050" cap="flat" cmpd="sng" algn="ctr">
            <a:solidFill>
              <a:srgbClr val="FF0000"/>
            </a:solidFill>
            <a:prstDash val="sysDash"/>
            <a:round/>
            <a:headEnd type="none" w="med" len="med"/>
            <a:tailEnd type="triangle"/>
          </a:ln>
          <a:effectLst/>
        </p:spPr>
      </p:cxnSp>
    </p:spTree>
    <p:extLst>
      <p:ext uri="{BB962C8B-B14F-4D97-AF65-F5344CB8AC3E}">
        <p14:creationId xmlns:p14="http://schemas.microsoft.com/office/powerpoint/2010/main" val="1889447969"/>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9D1FF-AB5D-B094-07A8-2C9DF7D4EB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1859EA-40E0-661D-762D-125192943AE4}"/>
              </a:ext>
            </a:extLst>
          </p:cNvPr>
          <p:cNvSpPr txBox="1">
            <a:spLocks/>
          </p:cNvSpPr>
          <p:nvPr/>
        </p:nvSpPr>
        <p:spPr>
          <a:xfrm>
            <a:off x="609600" y="274638"/>
            <a:ext cx="10972800" cy="517842"/>
          </a:xfrm>
          <a:prstGeom prst="rect">
            <a:avLst/>
          </a:prstGeom>
        </p:spPr>
        <p:txBody>
          <a:bodyPr>
            <a:normAutofit fontScale="97500"/>
          </a:bodyPr>
          <a:lst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lang="en-US" dirty="0">
                <a:solidFill>
                  <a:prstClr val="black"/>
                </a:solidFill>
                <a:latin typeface="Arial"/>
                <a:ea typeface="ＭＳ Ｐゴシック"/>
              </a:rPr>
              <a:t>FAST Automated Workflow</a:t>
            </a:r>
            <a:endParaRPr kumimoji="0" lang="en-US" sz="2800" b="1" i="0" u="none" strike="noStrike" kern="1200" cap="none" spc="0" normalizeH="0" baseline="0" noProof="0" dirty="0">
              <a:ln>
                <a:noFill/>
              </a:ln>
              <a:solidFill>
                <a:prstClr val="black"/>
              </a:solidFill>
              <a:effectLst/>
              <a:uLnTx/>
              <a:uFillTx/>
              <a:latin typeface="Arial"/>
              <a:ea typeface="ＭＳ Ｐゴシック"/>
            </a:endParaRPr>
          </a:p>
        </p:txBody>
      </p:sp>
      <p:sp>
        <p:nvSpPr>
          <p:cNvPr id="4" name="TextBox 3">
            <a:extLst>
              <a:ext uri="{FF2B5EF4-FFF2-40B4-BE49-F238E27FC236}">
                <a16:creationId xmlns:a16="http://schemas.microsoft.com/office/drawing/2014/main" id="{69B3DF71-D714-E011-8D75-4D9BE9E9E6BA}"/>
              </a:ext>
            </a:extLst>
          </p:cNvPr>
          <p:cNvSpPr txBox="1"/>
          <p:nvPr/>
        </p:nvSpPr>
        <p:spPr>
          <a:xfrm>
            <a:off x="3591859" y="1189922"/>
            <a:ext cx="5008282" cy="369332"/>
          </a:xfrm>
          <a:prstGeom prst="rect">
            <a:avLst/>
          </a:prstGeom>
          <a:solidFill>
            <a:schemeClr val="accent1">
              <a:lumMod val="60000"/>
              <a:lumOff val="40000"/>
            </a:schemeClr>
          </a:solidFill>
          <a:ln w="19050">
            <a:solidFill>
              <a:schemeClr val="tx1"/>
            </a:solidFill>
          </a:ln>
          <a:effectLst/>
        </p:spPr>
        <p:txBody>
          <a:bodyPr wrap="square">
            <a:spAutoFit/>
          </a:bodyPr>
          <a:lstStyle/>
          <a:p>
            <a:pPr algn="ctr"/>
            <a:r>
              <a:rPr lang="en-US" dirty="0"/>
              <a:t>FAST detects new hydrologic forecasts</a:t>
            </a:r>
          </a:p>
        </p:txBody>
      </p:sp>
      <p:sp>
        <p:nvSpPr>
          <p:cNvPr id="7" name="TextBox 6">
            <a:extLst>
              <a:ext uri="{FF2B5EF4-FFF2-40B4-BE49-F238E27FC236}">
                <a16:creationId xmlns:a16="http://schemas.microsoft.com/office/drawing/2014/main" id="{D8558D46-7CEC-BD71-515A-E411F51F2969}"/>
              </a:ext>
            </a:extLst>
          </p:cNvPr>
          <p:cNvSpPr txBox="1"/>
          <p:nvPr/>
        </p:nvSpPr>
        <p:spPr>
          <a:xfrm>
            <a:off x="3591859" y="2046863"/>
            <a:ext cx="5008282" cy="646331"/>
          </a:xfrm>
          <a:prstGeom prst="rect">
            <a:avLst/>
          </a:prstGeom>
          <a:solidFill>
            <a:schemeClr val="bg2">
              <a:lumMod val="40000"/>
              <a:lumOff val="60000"/>
            </a:schemeClr>
          </a:solidFill>
          <a:ln w="19050">
            <a:solidFill>
              <a:schemeClr val="tx1"/>
            </a:solidFill>
          </a:ln>
          <a:effectLst/>
        </p:spPr>
        <p:txBody>
          <a:bodyPr wrap="square">
            <a:spAutoFit/>
          </a:bodyPr>
          <a:lstStyle/>
          <a:p>
            <a:pPr algn="ctr"/>
            <a:r>
              <a:rPr lang="en-US" dirty="0"/>
              <a:t>SQL script executes spatial queries via PostgreSQL/PostGIS</a:t>
            </a:r>
          </a:p>
        </p:txBody>
      </p:sp>
      <p:sp>
        <p:nvSpPr>
          <p:cNvPr id="8" name="TextBox 7">
            <a:extLst>
              <a:ext uri="{FF2B5EF4-FFF2-40B4-BE49-F238E27FC236}">
                <a16:creationId xmlns:a16="http://schemas.microsoft.com/office/drawing/2014/main" id="{F9B9C03C-D334-BA09-DE8E-971CC1FD1849}"/>
              </a:ext>
            </a:extLst>
          </p:cNvPr>
          <p:cNvSpPr txBox="1"/>
          <p:nvPr/>
        </p:nvSpPr>
        <p:spPr>
          <a:xfrm>
            <a:off x="3591859" y="3190825"/>
            <a:ext cx="5008282" cy="646331"/>
          </a:xfrm>
          <a:prstGeom prst="rect">
            <a:avLst/>
          </a:prstGeom>
          <a:solidFill>
            <a:schemeClr val="accent2">
              <a:lumMod val="60000"/>
              <a:lumOff val="40000"/>
            </a:schemeClr>
          </a:solidFill>
          <a:ln w="19050">
            <a:solidFill>
              <a:schemeClr val="tx1"/>
            </a:solidFill>
          </a:ln>
          <a:effectLst/>
        </p:spPr>
        <p:txBody>
          <a:bodyPr wrap="square">
            <a:spAutoFit/>
          </a:bodyPr>
          <a:lstStyle/>
          <a:p>
            <a:pPr algn="ctr"/>
            <a:r>
              <a:rPr lang="en-US" dirty="0"/>
              <a:t>Forecasted streamflows are compared to flood thresholds for each stream segment</a:t>
            </a:r>
          </a:p>
        </p:txBody>
      </p:sp>
      <p:cxnSp>
        <p:nvCxnSpPr>
          <p:cNvPr id="9" name="Straight Arrow Connector 8">
            <a:extLst>
              <a:ext uri="{FF2B5EF4-FFF2-40B4-BE49-F238E27FC236}">
                <a16:creationId xmlns:a16="http://schemas.microsoft.com/office/drawing/2014/main" id="{3B55B2E1-E21D-0AB3-8F28-67A6B6D4E76F}"/>
              </a:ext>
            </a:extLst>
          </p:cNvPr>
          <p:cNvCxnSpPr>
            <a:cxnSpLocks/>
          </p:cNvCxnSpPr>
          <p:nvPr/>
        </p:nvCxnSpPr>
        <p:spPr>
          <a:xfrm>
            <a:off x="6083593" y="1559254"/>
            <a:ext cx="0" cy="487609"/>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60D09BD-FE4B-2C68-5FB3-989F6515AD8E}"/>
              </a:ext>
            </a:extLst>
          </p:cNvPr>
          <p:cNvCxnSpPr>
            <a:cxnSpLocks/>
          </p:cNvCxnSpPr>
          <p:nvPr/>
        </p:nvCxnSpPr>
        <p:spPr>
          <a:xfrm>
            <a:off x="6098080" y="2693194"/>
            <a:ext cx="0" cy="487609"/>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DB9638C5-0260-A2BB-A974-A73F4F04F0AF}"/>
              </a:ext>
            </a:extLst>
          </p:cNvPr>
          <p:cNvSpPr txBox="1"/>
          <p:nvPr/>
        </p:nvSpPr>
        <p:spPr>
          <a:xfrm>
            <a:off x="3989294" y="4370931"/>
            <a:ext cx="4213412" cy="1200329"/>
          </a:xfrm>
          <a:prstGeom prst="rect">
            <a:avLst/>
          </a:prstGeom>
          <a:solidFill>
            <a:srgbClr val="FF6699"/>
          </a:solidFill>
          <a:ln w="19050">
            <a:solidFill>
              <a:schemeClr val="tx1"/>
            </a:solidFill>
          </a:ln>
          <a:effectLst/>
        </p:spPr>
        <p:txBody>
          <a:bodyPr wrap="square">
            <a:spAutoFit/>
          </a:bodyPr>
          <a:lstStyle/>
          <a:p>
            <a:pPr>
              <a:buNone/>
            </a:pPr>
            <a:r>
              <a:rPr lang="en-US" b="1" dirty="0"/>
              <a:t>Generated Dynamic Layers</a:t>
            </a:r>
          </a:p>
          <a:p>
            <a:pPr>
              <a:buNone/>
            </a:pPr>
            <a:r>
              <a:rPr lang="en-US" b="1" dirty="0"/>
              <a:t>  - </a:t>
            </a:r>
            <a:r>
              <a:rPr lang="en-US" dirty="0"/>
              <a:t>Flooded road lines</a:t>
            </a:r>
          </a:p>
          <a:p>
            <a:pPr>
              <a:buNone/>
            </a:pPr>
            <a:r>
              <a:rPr lang="en-US" dirty="0"/>
              <a:t>  - Bridge warning points</a:t>
            </a:r>
          </a:p>
          <a:p>
            <a:pPr>
              <a:buNone/>
            </a:pPr>
            <a:r>
              <a:rPr lang="en-US" dirty="0"/>
              <a:t>  - Updated flood inundation polygons</a:t>
            </a:r>
          </a:p>
        </p:txBody>
      </p:sp>
      <p:cxnSp>
        <p:nvCxnSpPr>
          <p:cNvPr id="14" name="Straight Arrow Connector 13">
            <a:extLst>
              <a:ext uri="{FF2B5EF4-FFF2-40B4-BE49-F238E27FC236}">
                <a16:creationId xmlns:a16="http://schemas.microsoft.com/office/drawing/2014/main" id="{AE9CB8F3-B1E1-3F23-1774-10B5922472DF}"/>
              </a:ext>
            </a:extLst>
          </p:cNvPr>
          <p:cNvCxnSpPr>
            <a:cxnSpLocks/>
          </p:cNvCxnSpPr>
          <p:nvPr/>
        </p:nvCxnSpPr>
        <p:spPr>
          <a:xfrm>
            <a:off x="6096000" y="3837156"/>
            <a:ext cx="0" cy="487609"/>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8230887"/>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BF823-8457-AB92-2BCE-23313450F195}"/>
              </a:ext>
            </a:extLst>
          </p:cNvPr>
          <p:cNvSpPr txBox="1">
            <a:spLocks/>
          </p:cNvSpPr>
          <p:nvPr/>
        </p:nvSpPr>
        <p:spPr>
          <a:xfrm>
            <a:off x="609600" y="274638"/>
            <a:ext cx="10972800" cy="517842"/>
          </a:xfrm>
          <a:prstGeom prst="rect">
            <a:avLst/>
          </a:prstGeom>
        </p:spPr>
        <p:txBody>
          <a:bodyPr>
            <a:normAutofit fontScale="97500"/>
          </a:bodyPr>
          <a:lst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lang="en-US" dirty="0">
                <a:solidFill>
                  <a:prstClr val="black"/>
                </a:solidFill>
                <a:latin typeface="Arial"/>
                <a:ea typeface="ＭＳ Ｐゴシック"/>
              </a:rPr>
              <a:t>FAST Database (static layers)</a:t>
            </a:r>
            <a:endParaRPr kumimoji="0" lang="en-US" sz="2800" b="1" i="0" u="none" strike="noStrike" kern="1200" cap="none" spc="0" normalizeH="0" baseline="0" noProof="0" dirty="0">
              <a:ln>
                <a:noFill/>
              </a:ln>
              <a:solidFill>
                <a:prstClr val="black"/>
              </a:solidFill>
              <a:effectLst/>
              <a:uLnTx/>
              <a:uFillTx/>
              <a:latin typeface="Arial"/>
              <a:ea typeface="ＭＳ Ｐゴシック"/>
            </a:endParaRPr>
          </a:p>
        </p:txBody>
      </p:sp>
      <p:pic>
        <p:nvPicPr>
          <p:cNvPr id="5" name="Picture 4">
            <a:extLst>
              <a:ext uri="{FF2B5EF4-FFF2-40B4-BE49-F238E27FC236}">
                <a16:creationId xmlns:a16="http://schemas.microsoft.com/office/drawing/2014/main" id="{BFA089C6-8A73-9E7D-9C49-6F3BFAE94D44}"/>
              </a:ext>
            </a:extLst>
          </p:cNvPr>
          <p:cNvPicPr>
            <a:picLocks noChangeAspect="1"/>
          </p:cNvPicPr>
          <p:nvPr/>
        </p:nvPicPr>
        <p:blipFill>
          <a:blip r:embed="rId2"/>
          <a:stretch>
            <a:fillRect/>
          </a:stretch>
        </p:blipFill>
        <p:spPr>
          <a:xfrm>
            <a:off x="1013011" y="902010"/>
            <a:ext cx="10165978" cy="5750682"/>
          </a:xfrm>
          <a:prstGeom prst="rect">
            <a:avLst/>
          </a:prstGeom>
          <a:ln w="28575">
            <a:solidFill>
              <a:schemeClr val="tx1"/>
            </a:solidFill>
          </a:ln>
        </p:spPr>
      </p:pic>
      <p:pic>
        <p:nvPicPr>
          <p:cNvPr id="6" name="Picture 2" descr="A Comprehensive Guide to PostGIS and Spatial Queries">
            <a:extLst>
              <a:ext uri="{FF2B5EF4-FFF2-40B4-BE49-F238E27FC236}">
                <a16:creationId xmlns:a16="http://schemas.microsoft.com/office/drawing/2014/main" id="{EB762955-0E3C-906E-BBD5-029467C1C0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482" y="1912599"/>
            <a:ext cx="2695025" cy="151640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46791"/>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F2511-E765-A888-8786-31BDAE1ED7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67AD5F-17B4-AD10-0806-E12527764CAF}"/>
              </a:ext>
            </a:extLst>
          </p:cNvPr>
          <p:cNvSpPr txBox="1">
            <a:spLocks/>
          </p:cNvSpPr>
          <p:nvPr/>
        </p:nvSpPr>
        <p:spPr>
          <a:xfrm>
            <a:off x="609600" y="274638"/>
            <a:ext cx="10972800" cy="517842"/>
          </a:xfrm>
          <a:prstGeom prst="rect">
            <a:avLst/>
          </a:prstGeom>
        </p:spPr>
        <p:txBody>
          <a:bodyPr>
            <a:normAutofit fontScale="97500"/>
          </a:bodyPr>
          <a:lst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lang="en-US" dirty="0">
                <a:solidFill>
                  <a:prstClr val="black"/>
                </a:solidFill>
                <a:latin typeface="Arial"/>
                <a:ea typeface="ＭＳ Ｐゴシック"/>
              </a:rPr>
              <a:t>FAST Backend Technology Stack</a:t>
            </a:r>
            <a:endParaRPr kumimoji="0" lang="en-US" sz="2800" b="1" i="0" u="none" strike="noStrike" kern="1200" cap="none" spc="0" normalizeH="0" baseline="0" noProof="0" dirty="0">
              <a:ln>
                <a:noFill/>
              </a:ln>
              <a:solidFill>
                <a:prstClr val="black"/>
              </a:solidFill>
              <a:effectLst/>
              <a:uLnTx/>
              <a:uFillTx/>
              <a:latin typeface="Arial"/>
              <a:ea typeface="ＭＳ Ｐゴシック"/>
            </a:endParaRPr>
          </a:p>
        </p:txBody>
      </p:sp>
      <p:grpSp>
        <p:nvGrpSpPr>
          <p:cNvPr id="35" name="Group 34">
            <a:extLst>
              <a:ext uri="{FF2B5EF4-FFF2-40B4-BE49-F238E27FC236}">
                <a16:creationId xmlns:a16="http://schemas.microsoft.com/office/drawing/2014/main" id="{81888026-93EA-2F43-8C6A-6D0AD39CD4A3}"/>
              </a:ext>
            </a:extLst>
          </p:cNvPr>
          <p:cNvGrpSpPr/>
          <p:nvPr/>
        </p:nvGrpSpPr>
        <p:grpSpPr>
          <a:xfrm>
            <a:off x="1133950" y="1291228"/>
            <a:ext cx="9924099" cy="4525373"/>
            <a:chOff x="2280860" y="1557928"/>
            <a:chExt cx="7430903" cy="3388480"/>
          </a:xfrm>
        </p:grpSpPr>
        <p:grpSp>
          <p:nvGrpSpPr>
            <p:cNvPr id="7" name="Group 6">
              <a:extLst>
                <a:ext uri="{FF2B5EF4-FFF2-40B4-BE49-F238E27FC236}">
                  <a16:creationId xmlns:a16="http://schemas.microsoft.com/office/drawing/2014/main" id="{7ADD3A4F-54C4-F2D4-9818-831DDF77A94E}"/>
                </a:ext>
              </a:extLst>
            </p:cNvPr>
            <p:cNvGrpSpPr/>
            <p:nvPr/>
          </p:nvGrpSpPr>
          <p:grpSpPr>
            <a:xfrm>
              <a:off x="7687788" y="2397674"/>
              <a:ext cx="2023975" cy="1618531"/>
              <a:chOff x="7734302" y="1850062"/>
              <a:chExt cx="2208530" cy="1766116"/>
            </a:xfrm>
          </p:grpSpPr>
          <p:sp>
            <p:nvSpPr>
              <p:cNvPr id="24" name="Rectangle 23">
                <a:extLst>
                  <a:ext uri="{FF2B5EF4-FFF2-40B4-BE49-F238E27FC236}">
                    <a16:creationId xmlns:a16="http://schemas.microsoft.com/office/drawing/2014/main" id="{E660B1E4-2AAF-C567-D61A-7C958BA18C91}"/>
                  </a:ext>
                </a:extLst>
              </p:cNvPr>
              <p:cNvSpPr/>
              <p:nvPr/>
            </p:nvSpPr>
            <p:spPr>
              <a:xfrm>
                <a:off x="7930673" y="1850063"/>
                <a:ext cx="1895424" cy="1766115"/>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18" descr="What is Amazon S3?. An introduction to Amazon S3, with… | by Jovan S  Hernandez | Medium">
                <a:extLst>
                  <a:ext uri="{FF2B5EF4-FFF2-40B4-BE49-F238E27FC236}">
                    <a16:creationId xmlns:a16="http://schemas.microsoft.com/office/drawing/2014/main" id="{10CD2C6A-5AE4-EE6C-C4E4-4939C3C28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4302" y="1850062"/>
                <a:ext cx="2208530" cy="7615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0" descr="AWS S3: Best Practices checklist/audit | by Chris St. John | Medium">
                <a:extLst>
                  <a:ext uri="{FF2B5EF4-FFF2-40B4-BE49-F238E27FC236}">
                    <a16:creationId xmlns:a16="http://schemas.microsoft.com/office/drawing/2014/main" id="{2A1566E5-EB84-54C6-C7D0-C39174E0E0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59" t="5596" r="10328" b="15229"/>
              <a:stretch/>
            </p:blipFill>
            <p:spPr bwMode="auto">
              <a:xfrm>
                <a:off x="8413116" y="2611624"/>
                <a:ext cx="930538" cy="9049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8" name="Straight Arrow Connector 7">
              <a:extLst>
                <a:ext uri="{FF2B5EF4-FFF2-40B4-BE49-F238E27FC236}">
                  <a16:creationId xmlns:a16="http://schemas.microsoft.com/office/drawing/2014/main" id="{D4C9F0A2-E47F-38B7-10E1-BAFDEFB190F3}"/>
                </a:ext>
              </a:extLst>
            </p:cNvPr>
            <p:cNvCxnSpPr>
              <a:cxnSpLocks/>
              <a:stCxn id="12" idx="3"/>
            </p:cNvCxnSpPr>
            <p:nvPr/>
          </p:nvCxnSpPr>
          <p:spPr>
            <a:xfrm>
              <a:off x="5109427" y="3252168"/>
              <a:ext cx="460642"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7E564FFF-2BE9-7BDA-D895-46A21C0CC34F}"/>
                </a:ext>
              </a:extLst>
            </p:cNvPr>
            <p:cNvGrpSpPr/>
            <p:nvPr/>
          </p:nvGrpSpPr>
          <p:grpSpPr>
            <a:xfrm>
              <a:off x="5570069" y="2205707"/>
              <a:ext cx="1831060" cy="2092919"/>
              <a:chOff x="5241977" y="1784351"/>
              <a:chExt cx="1895424" cy="2166487"/>
            </a:xfrm>
          </p:grpSpPr>
          <p:sp>
            <p:nvSpPr>
              <p:cNvPr id="19" name="Rectangle 18">
                <a:extLst>
                  <a:ext uri="{FF2B5EF4-FFF2-40B4-BE49-F238E27FC236}">
                    <a16:creationId xmlns:a16="http://schemas.microsoft.com/office/drawing/2014/main" id="{7357F568-22F1-4CA5-72BC-3E908AE476CC}"/>
                  </a:ext>
                </a:extLst>
              </p:cNvPr>
              <p:cNvSpPr/>
              <p:nvPr/>
            </p:nvSpPr>
            <p:spPr>
              <a:xfrm>
                <a:off x="5241977" y="1784351"/>
                <a:ext cx="1895424" cy="2166487"/>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6" descr="PostGIS is a spatial database extender for PostgreSQL object-relational  database. It adds support for geographic objects allowing location queries  to be run in SQL.">
                <a:extLst>
                  <a:ext uri="{FF2B5EF4-FFF2-40B4-BE49-F238E27FC236}">
                    <a16:creationId xmlns:a16="http://schemas.microsoft.com/office/drawing/2014/main" id="{316E56F1-FFFA-7E20-97B4-66628B36D7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711" y="2713443"/>
                <a:ext cx="1062183" cy="1072999"/>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21" name="Picture 16" descr="Toric + Amazon RDS | Data Integration">
                <a:extLst>
                  <a:ext uri="{FF2B5EF4-FFF2-40B4-BE49-F238E27FC236}">
                    <a16:creationId xmlns:a16="http://schemas.microsoft.com/office/drawing/2014/main" id="{55F381B3-D88D-0AC5-4407-1D7DE79A70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3200" y="1887422"/>
                <a:ext cx="1473200" cy="6401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83CF3C61-AC70-A18E-665C-C4FC46C115DC}"/>
                </a:ext>
              </a:extLst>
            </p:cNvPr>
            <p:cNvGrpSpPr/>
            <p:nvPr/>
          </p:nvGrpSpPr>
          <p:grpSpPr>
            <a:xfrm>
              <a:off x="2280860" y="1557928"/>
              <a:ext cx="2828567" cy="3388480"/>
              <a:chOff x="1943101" y="1396730"/>
              <a:chExt cx="2577672" cy="3087919"/>
            </a:xfrm>
          </p:grpSpPr>
          <p:sp>
            <p:nvSpPr>
              <p:cNvPr id="12" name="Rectangle 11">
                <a:extLst>
                  <a:ext uri="{FF2B5EF4-FFF2-40B4-BE49-F238E27FC236}">
                    <a16:creationId xmlns:a16="http://schemas.microsoft.com/office/drawing/2014/main" id="{5EDBE207-69B9-9E9A-3E58-88B67F19E40E}"/>
                  </a:ext>
                </a:extLst>
              </p:cNvPr>
              <p:cNvSpPr/>
              <p:nvPr/>
            </p:nvSpPr>
            <p:spPr>
              <a:xfrm>
                <a:off x="1943101" y="1396730"/>
                <a:ext cx="2577672" cy="3087919"/>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4EBA6BC-4CDF-F966-593D-F2219900E740}"/>
                  </a:ext>
                </a:extLst>
              </p:cNvPr>
              <p:cNvSpPr/>
              <p:nvPr/>
            </p:nvSpPr>
            <p:spPr>
              <a:xfrm>
                <a:off x="2037356" y="2899474"/>
                <a:ext cx="2335319" cy="1242664"/>
              </a:xfrm>
              <a:prstGeom prst="rect">
                <a:avLst/>
              </a:prstGeom>
              <a:solidFill>
                <a:schemeClr val="bg1"/>
              </a:solid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4" name="Picture 2" descr="AWS EC2 — A Beginner's Guide. What is AWS EC2? | by tanay ...">
                <a:extLst>
                  <a:ext uri="{FF2B5EF4-FFF2-40B4-BE49-F238E27FC236}">
                    <a16:creationId xmlns:a16="http://schemas.microsoft.com/office/drawing/2014/main" id="{E5D19135-7914-0791-44D0-3BCA8257F5A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681" t="8430" r="30725" b="7273"/>
              <a:stretch/>
            </p:blipFill>
            <p:spPr bwMode="auto">
              <a:xfrm>
                <a:off x="2730250" y="1396731"/>
                <a:ext cx="952999" cy="13652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Understanding Docker Containers 🚢 | by Driss Chammi | Medium">
                <a:extLst>
                  <a:ext uri="{FF2B5EF4-FFF2-40B4-BE49-F238E27FC236}">
                    <a16:creationId xmlns:a16="http://schemas.microsoft.com/office/drawing/2014/main" id="{B0A5AF5D-D9DC-EA67-1CAF-0B4B9D47D0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4904" y="2973223"/>
                <a:ext cx="1280224" cy="85305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6F19438-1DDA-6608-51CB-8103BF2213F8}"/>
                  </a:ext>
                </a:extLst>
              </p:cNvPr>
              <p:cNvSpPr txBox="1"/>
              <p:nvPr/>
            </p:nvSpPr>
            <p:spPr>
              <a:xfrm>
                <a:off x="2037356" y="3764724"/>
                <a:ext cx="2335319" cy="273018"/>
              </a:xfrm>
              <a:prstGeom prst="rect">
                <a:avLst/>
              </a:prstGeom>
              <a:noFill/>
            </p:spPr>
            <p:txBody>
              <a:bodyPr wrap="square">
                <a:spAutoFit/>
              </a:bodyPr>
              <a:lstStyle/>
              <a:p>
                <a:pPr algn="ctr"/>
                <a:r>
                  <a:rPr lang="sv-SE" sz="1000" dirty="0"/>
                  <a:t>docker pull civileng127/fast-update:20250504</a:t>
                </a:r>
              </a:p>
              <a:p>
                <a:pPr algn="ctr"/>
                <a:r>
                  <a:rPr lang="sv-SE" sz="1000" dirty="0"/>
                  <a:t>git@github.com:andycarter-pe/fast_realtime.git</a:t>
                </a:r>
                <a:endParaRPr lang="en-US" sz="1000" dirty="0"/>
              </a:p>
            </p:txBody>
          </p:sp>
          <p:sp>
            <p:nvSpPr>
              <p:cNvPr id="18" name="TextBox 17">
                <a:extLst>
                  <a:ext uri="{FF2B5EF4-FFF2-40B4-BE49-F238E27FC236}">
                    <a16:creationId xmlns:a16="http://schemas.microsoft.com/office/drawing/2014/main" id="{BD942BC6-65F3-C070-C7C5-B04930880562}"/>
                  </a:ext>
                </a:extLst>
              </p:cNvPr>
              <p:cNvSpPr txBox="1"/>
              <p:nvPr/>
            </p:nvSpPr>
            <p:spPr>
              <a:xfrm>
                <a:off x="2071988" y="4207650"/>
                <a:ext cx="2273300" cy="231015"/>
              </a:xfrm>
              <a:prstGeom prst="rect">
                <a:avLst/>
              </a:prstGeom>
              <a:noFill/>
            </p:spPr>
            <p:txBody>
              <a:bodyPr wrap="square">
                <a:spAutoFit/>
              </a:bodyPr>
              <a:lstStyle/>
              <a:p>
                <a:r>
                  <a:rPr lang="en-US" sz="800" dirty="0"/>
                  <a:t>Cronjob:  */14 * * * * /</a:t>
                </a:r>
                <a:r>
                  <a:rPr lang="en-US" sz="800" dirty="0" err="1"/>
                  <a:t>usr</a:t>
                </a:r>
                <a:r>
                  <a:rPr lang="en-US" sz="800" dirty="0"/>
                  <a:t>/bin/docker run --rm -e DB_PASSWORD=‘</a:t>
                </a:r>
                <a:r>
                  <a:rPr lang="en-US" sz="800" dirty="0" err="1"/>
                  <a:t>xxxxxxx</a:t>
                </a:r>
                <a:r>
                  <a:rPr lang="en-US" sz="800" dirty="0"/>
                  <a:t>' -t civileng127/fast-update:20250504</a:t>
                </a:r>
              </a:p>
            </p:txBody>
          </p:sp>
        </p:grpSp>
        <p:cxnSp>
          <p:nvCxnSpPr>
            <p:cNvPr id="31" name="Straight Arrow Connector 30">
              <a:extLst>
                <a:ext uri="{FF2B5EF4-FFF2-40B4-BE49-F238E27FC236}">
                  <a16:creationId xmlns:a16="http://schemas.microsoft.com/office/drawing/2014/main" id="{5BF56203-DF71-9BAA-703C-55F0A95073BB}"/>
                </a:ext>
              </a:extLst>
            </p:cNvPr>
            <p:cNvCxnSpPr>
              <a:cxnSpLocks/>
            </p:cNvCxnSpPr>
            <p:nvPr/>
          </p:nvCxnSpPr>
          <p:spPr>
            <a:xfrm>
              <a:off x="7401129" y="3212803"/>
              <a:ext cx="460642"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18664461"/>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76510-0E1C-D759-B56A-BF204DB472FD}"/>
            </a:ext>
          </a:extLst>
        </p:cNvPr>
        <p:cNvGrpSpPr/>
        <p:nvPr/>
      </p:nvGrpSpPr>
      <p:grpSpPr>
        <a:xfrm>
          <a:off x="0" y="0"/>
          <a:ext cx="0" cy="0"/>
          <a:chOff x="0" y="0"/>
          <a:chExt cx="0" cy="0"/>
        </a:xfrm>
      </p:grpSpPr>
      <p:grpSp>
        <p:nvGrpSpPr>
          <p:cNvPr id="71" name="Group 70">
            <a:extLst>
              <a:ext uri="{FF2B5EF4-FFF2-40B4-BE49-F238E27FC236}">
                <a16:creationId xmlns:a16="http://schemas.microsoft.com/office/drawing/2014/main" id="{7D53C363-D032-6038-084D-6445573964A3}"/>
              </a:ext>
            </a:extLst>
          </p:cNvPr>
          <p:cNvGrpSpPr/>
          <p:nvPr/>
        </p:nvGrpSpPr>
        <p:grpSpPr>
          <a:xfrm>
            <a:off x="6423759" y="792278"/>
            <a:ext cx="5580427" cy="5967079"/>
            <a:chOff x="220717" y="768626"/>
            <a:chExt cx="5013892" cy="5967079"/>
          </a:xfrm>
          <a:solidFill>
            <a:schemeClr val="bg1">
              <a:lumMod val="85000"/>
            </a:schemeClr>
          </a:solidFill>
        </p:grpSpPr>
        <p:sp>
          <p:nvSpPr>
            <p:cNvPr id="72" name="Rectangle 71">
              <a:extLst>
                <a:ext uri="{FF2B5EF4-FFF2-40B4-BE49-F238E27FC236}">
                  <a16:creationId xmlns:a16="http://schemas.microsoft.com/office/drawing/2014/main" id="{32643409-9E2F-144D-6A63-9155ADCD8C68}"/>
                </a:ext>
              </a:extLst>
            </p:cNvPr>
            <p:cNvSpPr/>
            <p:nvPr/>
          </p:nvSpPr>
          <p:spPr>
            <a:xfrm>
              <a:off x="220717" y="768626"/>
              <a:ext cx="5013892" cy="5967079"/>
            </a:xfrm>
            <a:prstGeom prst="rect">
              <a:avLst/>
            </a:prstGeom>
            <a:grp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TextBox 72">
              <a:extLst>
                <a:ext uri="{FF2B5EF4-FFF2-40B4-BE49-F238E27FC236}">
                  <a16:creationId xmlns:a16="http://schemas.microsoft.com/office/drawing/2014/main" id="{A464488D-32EC-84B0-B3D8-9CADC93BA82E}"/>
                </a:ext>
              </a:extLst>
            </p:cNvPr>
            <p:cNvSpPr txBox="1"/>
            <p:nvPr/>
          </p:nvSpPr>
          <p:spPr>
            <a:xfrm>
              <a:off x="373515" y="6099890"/>
              <a:ext cx="3704933" cy="523220"/>
            </a:xfrm>
            <a:prstGeom prst="rect">
              <a:avLst/>
            </a:prstGeom>
            <a:grpFill/>
            <a:ln w="571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B050"/>
                  </a:solidFill>
                  <a:effectLst/>
                  <a:uLnTx/>
                  <a:uFillTx/>
                  <a:latin typeface="Aptos" panose="02110004020202020204"/>
                  <a:ea typeface="+mn-ea"/>
                  <a:cs typeface="+mn-cs"/>
                </a:rPr>
                <a:t>Hydraulics and Mapping</a:t>
              </a:r>
              <a:endParaRPr kumimoji="0" lang="en-US" sz="1800" b="1" i="1" u="none" strike="noStrike" kern="1200" cap="none" spc="0" normalizeH="0" baseline="0" noProof="0" dirty="0">
                <a:ln>
                  <a:noFill/>
                </a:ln>
                <a:solidFill>
                  <a:srgbClr val="00B050"/>
                </a:solidFill>
                <a:effectLst/>
                <a:uLnTx/>
                <a:uFillTx/>
                <a:latin typeface="Aptos" panose="02110004020202020204"/>
                <a:ea typeface="+mn-ea"/>
                <a:cs typeface="+mn-cs"/>
              </a:endParaRPr>
            </a:p>
          </p:txBody>
        </p:sp>
      </p:grpSp>
      <p:grpSp>
        <p:nvGrpSpPr>
          <p:cNvPr id="41" name="Group 40">
            <a:extLst>
              <a:ext uri="{FF2B5EF4-FFF2-40B4-BE49-F238E27FC236}">
                <a16:creationId xmlns:a16="http://schemas.microsoft.com/office/drawing/2014/main" id="{71662E3E-4A39-9ACE-2EE1-AFAEA79F386E}"/>
              </a:ext>
            </a:extLst>
          </p:cNvPr>
          <p:cNvGrpSpPr/>
          <p:nvPr/>
        </p:nvGrpSpPr>
        <p:grpSpPr>
          <a:xfrm>
            <a:off x="220717" y="768626"/>
            <a:ext cx="5013892" cy="5967079"/>
            <a:chOff x="220717" y="768626"/>
            <a:chExt cx="5013892" cy="5967079"/>
          </a:xfrm>
          <a:solidFill>
            <a:schemeClr val="bg1">
              <a:lumMod val="85000"/>
            </a:schemeClr>
          </a:solidFill>
        </p:grpSpPr>
        <p:sp>
          <p:nvSpPr>
            <p:cNvPr id="2" name="Rectangle 1">
              <a:extLst>
                <a:ext uri="{FF2B5EF4-FFF2-40B4-BE49-F238E27FC236}">
                  <a16:creationId xmlns:a16="http://schemas.microsoft.com/office/drawing/2014/main" id="{BFD8FAE4-D3A8-F8C2-32CC-C0FB24E58466}"/>
                </a:ext>
              </a:extLst>
            </p:cNvPr>
            <p:cNvSpPr/>
            <p:nvPr/>
          </p:nvSpPr>
          <p:spPr>
            <a:xfrm>
              <a:off x="220717" y="768626"/>
              <a:ext cx="5013892" cy="5967079"/>
            </a:xfrm>
            <a:prstGeom prst="rect">
              <a:avLst/>
            </a:prstGeom>
            <a:grp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TextBox 39">
              <a:extLst>
                <a:ext uri="{FF2B5EF4-FFF2-40B4-BE49-F238E27FC236}">
                  <a16:creationId xmlns:a16="http://schemas.microsoft.com/office/drawing/2014/main" id="{A7756FC1-0D62-CBE3-7139-ED06ADAFB381}"/>
                </a:ext>
              </a:extLst>
            </p:cNvPr>
            <p:cNvSpPr txBox="1"/>
            <p:nvPr/>
          </p:nvSpPr>
          <p:spPr>
            <a:xfrm>
              <a:off x="3184082" y="6116121"/>
              <a:ext cx="1887824" cy="523220"/>
            </a:xfrm>
            <a:prstGeom prst="rect">
              <a:avLst/>
            </a:prstGeom>
            <a:grpFill/>
            <a:ln w="571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70C0"/>
                  </a:solidFill>
                  <a:effectLst/>
                  <a:uLnTx/>
                  <a:uFillTx/>
                  <a:latin typeface="Aptos" panose="02110004020202020204"/>
                  <a:ea typeface="+mn-ea"/>
                  <a:cs typeface="+mn-cs"/>
                </a:rPr>
                <a:t>Hydrology</a:t>
              </a:r>
              <a:r>
                <a:rPr kumimoji="0" lang="en-US" sz="1800" b="1" i="1" u="none" strike="noStrike" kern="1200" cap="none" spc="0" normalizeH="0" baseline="0" noProof="0" dirty="0">
                  <a:ln>
                    <a:noFill/>
                  </a:ln>
                  <a:solidFill>
                    <a:prstClr val="black"/>
                  </a:solidFill>
                  <a:effectLst/>
                  <a:uLnTx/>
                  <a:uFillTx/>
                  <a:latin typeface="Aptos" panose="02110004020202020204"/>
                  <a:ea typeface="+mn-ea"/>
                  <a:cs typeface="+mn-cs"/>
                </a:rPr>
                <a:t> </a:t>
              </a:r>
            </a:p>
          </p:txBody>
        </p:sp>
      </p:grpSp>
      <p:sp>
        <p:nvSpPr>
          <p:cNvPr id="44" name="Bent Arrow 43">
            <a:extLst>
              <a:ext uri="{FF2B5EF4-FFF2-40B4-BE49-F238E27FC236}">
                <a16:creationId xmlns:a16="http://schemas.microsoft.com/office/drawing/2014/main" id="{3DBB4463-CD4A-9E9B-48F3-0F331EDF73FF}"/>
              </a:ext>
            </a:extLst>
          </p:cNvPr>
          <p:cNvSpPr/>
          <p:nvPr/>
        </p:nvSpPr>
        <p:spPr>
          <a:xfrm rot="5400000">
            <a:off x="2918857" y="1613389"/>
            <a:ext cx="920893" cy="1219199"/>
          </a:xfrm>
          <a:prstGeom prst="bentArrow">
            <a:avLst>
              <a:gd name="adj1" fmla="val 25000"/>
              <a:gd name="adj2" fmla="val 25000"/>
              <a:gd name="adj3" fmla="val 25000"/>
              <a:gd name="adj4" fmla="val 87500"/>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1" name="Picture 2" descr="Non-contact flow meter - RQ-30 - SOMMER Messtechnik GmbH - radar / for  water / 4-20 mA">
            <a:extLst>
              <a:ext uri="{FF2B5EF4-FFF2-40B4-BE49-F238E27FC236}">
                <a16:creationId xmlns:a16="http://schemas.microsoft.com/office/drawing/2014/main" id="{D20E2A47-74DD-786A-53FA-A4336CD3E3A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58" y="4558748"/>
            <a:ext cx="1093533" cy="1093533"/>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DA892997-1CC3-CAA6-2CAD-B722144256C3}"/>
              </a:ext>
            </a:extLst>
          </p:cNvPr>
          <p:cNvPicPr>
            <a:picLocks noChangeAspect="1"/>
          </p:cNvPicPr>
          <p:nvPr/>
        </p:nvPicPr>
        <p:blipFill>
          <a:blip r:embed="rId4">
            <a:clrChange>
              <a:clrFrom>
                <a:srgbClr val="4D4D4D"/>
              </a:clrFrom>
              <a:clrTo>
                <a:srgbClr val="4D4D4D">
                  <a:alpha val="0"/>
                </a:srgbClr>
              </a:clrTo>
            </a:clrChange>
          </a:blip>
          <a:stretch>
            <a:fillRect/>
          </a:stretch>
        </p:blipFill>
        <p:spPr>
          <a:xfrm>
            <a:off x="411455" y="1275856"/>
            <a:ext cx="2255545" cy="1276264"/>
          </a:xfrm>
          <a:prstGeom prst="rect">
            <a:avLst/>
          </a:prstGeom>
          <a:effectLst>
            <a:outerShdw blurRad="50800" dist="38100" dir="2700000" algn="tl" rotWithShape="0">
              <a:prstClr val="black">
                <a:alpha val="40000"/>
              </a:prstClr>
            </a:outerShdw>
          </a:effectLst>
        </p:spPr>
      </p:pic>
      <p:sp>
        <p:nvSpPr>
          <p:cNvPr id="43" name="Rectangle 42">
            <a:extLst>
              <a:ext uri="{FF2B5EF4-FFF2-40B4-BE49-F238E27FC236}">
                <a16:creationId xmlns:a16="http://schemas.microsoft.com/office/drawing/2014/main" id="{11628254-C8CF-DD33-5036-B7B880EBF305}"/>
              </a:ext>
            </a:extLst>
          </p:cNvPr>
          <p:cNvSpPr/>
          <p:nvPr/>
        </p:nvSpPr>
        <p:spPr>
          <a:xfrm>
            <a:off x="9007171" y="2457048"/>
            <a:ext cx="1358350" cy="8216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Roadway flood depth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forecasts</a:t>
            </a:r>
          </a:p>
        </p:txBody>
      </p:sp>
      <p:sp>
        <p:nvSpPr>
          <p:cNvPr id="45" name="Bent Arrow 44">
            <a:extLst>
              <a:ext uri="{FF2B5EF4-FFF2-40B4-BE49-F238E27FC236}">
                <a16:creationId xmlns:a16="http://schemas.microsoft.com/office/drawing/2014/main" id="{F7DE0B71-6434-F8EF-6C89-729A0028A76F}"/>
              </a:ext>
            </a:extLst>
          </p:cNvPr>
          <p:cNvSpPr/>
          <p:nvPr/>
        </p:nvSpPr>
        <p:spPr>
          <a:xfrm rot="16200000" flipV="1">
            <a:off x="2683830" y="4081937"/>
            <a:ext cx="933748" cy="1835426"/>
          </a:xfrm>
          <a:prstGeom prst="bentArrow">
            <a:avLst>
              <a:gd name="adj1" fmla="val 25000"/>
              <a:gd name="adj2" fmla="val 25000"/>
              <a:gd name="adj3" fmla="val 25000"/>
              <a:gd name="adj4" fmla="val 87500"/>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84" name="Group 83">
            <a:extLst>
              <a:ext uri="{FF2B5EF4-FFF2-40B4-BE49-F238E27FC236}">
                <a16:creationId xmlns:a16="http://schemas.microsoft.com/office/drawing/2014/main" id="{058D2D3B-0ACC-DD02-6E9B-2131175E74DE}"/>
              </a:ext>
            </a:extLst>
          </p:cNvPr>
          <p:cNvGrpSpPr/>
          <p:nvPr/>
        </p:nvGrpSpPr>
        <p:grpSpPr>
          <a:xfrm>
            <a:off x="10469361" y="1143757"/>
            <a:ext cx="1484243" cy="3341349"/>
            <a:chOff x="10543776" y="973075"/>
            <a:chExt cx="1484243" cy="3341349"/>
          </a:xfrm>
        </p:grpSpPr>
        <p:grpSp>
          <p:nvGrpSpPr>
            <p:cNvPr id="10" name="Group 9">
              <a:extLst>
                <a:ext uri="{FF2B5EF4-FFF2-40B4-BE49-F238E27FC236}">
                  <a16:creationId xmlns:a16="http://schemas.microsoft.com/office/drawing/2014/main" id="{7700ABEA-4683-5B43-2B92-3C732C14692B}"/>
                </a:ext>
              </a:extLst>
            </p:cNvPr>
            <p:cNvGrpSpPr/>
            <p:nvPr/>
          </p:nvGrpSpPr>
          <p:grpSpPr>
            <a:xfrm>
              <a:off x="10875881" y="1273775"/>
              <a:ext cx="735485" cy="684762"/>
              <a:chOff x="4469627" y="3203663"/>
              <a:chExt cx="215281" cy="200434"/>
            </a:xfrm>
          </p:grpSpPr>
          <p:sp>
            <p:nvSpPr>
              <p:cNvPr id="8" name="Application real-time monitoring service">
                <a:extLst>
                  <a:ext uri="{FF2B5EF4-FFF2-40B4-BE49-F238E27FC236}">
                    <a16:creationId xmlns:a16="http://schemas.microsoft.com/office/drawing/2014/main" id="{0C693205-F516-98F6-B26F-89156F7D0F89}"/>
                  </a:ext>
                </a:extLst>
              </p:cNvPr>
              <p:cNvSpPr/>
              <p:nvPr/>
            </p:nvSpPr>
            <p:spPr>
              <a:xfrm>
                <a:off x="4501177" y="3244792"/>
                <a:ext cx="152181" cy="73636"/>
              </a:xfrm>
              <a:custGeom>
                <a:avLst/>
                <a:gdLst/>
                <a:ahLst/>
                <a:cxnLst/>
                <a:rect l="0" t="0" r="0" b="0"/>
                <a:pathLst>
                  <a:path w="152181" h="73636">
                    <a:moveTo>
                      <a:pt x="134653" y="0"/>
                    </a:moveTo>
                    <a:cubicBezTo>
                      <a:pt x="124952" y="0"/>
                      <a:pt x="117088" y="7869"/>
                      <a:pt x="117090" y="17577"/>
                    </a:cubicBezTo>
                    <a:cubicBezTo>
                      <a:pt x="117090" y="20505"/>
                      <a:pt x="117816" y="23291"/>
                      <a:pt x="119113" y="25676"/>
                    </a:cubicBezTo>
                    <a:lnTo>
                      <a:pt x="90493" y="53997"/>
                    </a:lnTo>
                    <a:cubicBezTo>
                      <a:pt x="88938" y="53124"/>
                      <a:pt x="87181" y="52675"/>
                      <a:pt x="85398" y="52695"/>
                    </a:cubicBezTo>
                    <a:cubicBezTo>
                      <a:pt x="84239" y="52695"/>
                      <a:pt x="83157" y="52913"/>
                      <a:pt x="82147" y="53239"/>
                    </a:cubicBezTo>
                    <a:lnTo>
                      <a:pt x="70616" y="37434"/>
                    </a:lnTo>
                    <a:cubicBezTo>
                      <a:pt x="70723" y="36818"/>
                      <a:pt x="70723" y="36347"/>
                      <a:pt x="70723" y="35807"/>
                    </a:cubicBezTo>
                    <a:cubicBezTo>
                      <a:pt x="70723" y="30055"/>
                      <a:pt x="66064" y="25391"/>
                      <a:pt x="60316" y="25389"/>
                    </a:cubicBezTo>
                    <a:cubicBezTo>
                      <a:pt x="54559" y="25387"/>
                      <a:pt x="49887" y="30047"/>
                      <a:pt x="49870" y="35807"/>
                    </a:cubicBezTo>
                    <a:lnTo>
                      <a:pt x="49870" y="35987"/>
                    </a:lnTo>
                    <a:lnTo>
                      <a:pt x="33176" y="52225"/>
                    </a:lnTo>
                    <a:lnTo>
                      <a:pt x="19372" y="52225"/>
                    </a:lnTo>
                    <a:cubicBezTo>
                      <a:pt x="17485" y="49115"/>
                      <a:pt x="14118" y="47212"/>
                      <a:pt x="10483" y="47199"/>
                    </a:cubicBezTo>
                    <a:cubicBezTo>
                      <a:pt x="4696" y="47200"/>
                      <a:pt x="0" y="51895"/>
                      <a:pt x="0" y="57687"/>
                    </a:cubicBezTo>
                    <a:cubicBezTo>
                      <a:pt x="0" y="63477"/>
                      <a:pt x="4694" y="68170"/>
                      <a:pt x="10480" y="68174"/>
                    </a:cubicBezTo>
                    <a:cubicBezTo>
                      <a:pt x="14294" y="68160"/>
                      <a:pt x="17804" y="66086"/>
                      <a:pt x="19659" y="62750"/>
                    </a:cubicBezTo>
                    <a:lnTo>
                      <a:pt x="37585" y="62750"/>
                    </a:lnTo>
                    <a:lnTo>
                      <a:pt x="55653" y="45174"/>
                    </a:lnTo>
                    <a:cubicBezTo>
                      <a:pt x="57137" y="45932"/>
                      <a:pt x="58763" y="46330"/>
                      <a:pt x="60426" y="46330"/>
                    </a:cubicBezTo>
                    <a:cubicBezTo>
                      <a:pt x="61616" y="46330"/>
                      <a:pt x="62775" y="46112"/>
                      <a:pt x="63785" y="45714"/>
                    </a:cubicBezTo>
                    <a:lnTo>
                      <a:pt x="75171" y="61411"/>
                    </a:lnTo>
                    <a:cubicBezTo>
                      <a:pt x="75056" y="62008"/>
                      <a:pt x="74995" y="62613"/>
                      <a:pt x="74987" y="63221"/>
                    </a:cubicBezTo>
                    <a:cubicBezTo>
                      <a:pt x="74989" y="68974"/>
                      <a:pt x="79650" y="73636"/>
                      <a:pt x="85398" y="73636"/>
                    </a:cubicBezTo>
                    <a:cubicBezTo>
                      <a:pt x="91043" y="73636"/>
                      <a:pt x="95656" y="69122"/>
                      <a:pt x="95805" y="63473"/>
                    </a:cubicBezTo>
                    <a:lnTo>
                      <a:pt x="126380" y="33128"/>
                    </a:lnTo>
                    <a:cubicBezTo>
                      <a:pt x="131822" y="36023"/>
                      <a:pt x="138383" y="35851"/>
                      <a:pt x="143666" y="32674"/>
                    </a:cubicBezTo>
                    <a:cubicBezTo>
                      <a:pt x="148950" y="29496"/>
                      <a:pt x="152181" y="23779"/>
                      <a:pt x="152181" y="17611"/>
                    </a:cubicBezTo>
                    <a:cubicBezTo>
                      <a:pt x="152181" y="12947"/>
                      <a:pt x="150359" y="8469"/>
                      <a:pt x="147070" y="5164"/>
                    </a:cubicBezTo>
                    <a:cubicBezTo>
                      <a:pt x="143781" y="1860"/>
                      <a:pt x="139313" y="0"/>
                      <a:pt x="134653" y="0"/>
                    </a:cubicBezTo>
                    <a:close/>
                    <a:moveTo>
                      <a:pt x="134905" y="25063"/>
                    </a:moveTo>
                    <a:cubicBezTo>
                      <a:pt x="130803" y="25043"/>
                      <a:pt x="127483" y="21720"/>
                      <a:pt x="127462" y="17615"/>
                    </a:cubicBezTo>
                    <a:cubicBezTo>
                      <a:pt x="127393" y="13489"/>
                      <a:pt x="130786" y="10162"/>
                      <a:pt x="134905" y="10162"/>
                    </a:cubicBezTo>
                    <a:cubicBezTo>
                      <a:pt x="139028" y="10162"/>
                      <a:pt x="142352" y="13527"/>
                      <a:pt x="142352" y="17615"/>
                    </a:cubicBezTo>
                    <a:cubicBezTo>
                      <a:pt x="142354" y="19591"/>
                      <a:pt x="141570" y="21487"/>
                      <a:pt x="140173" y="22885"/>
                    </a:cubicBezTo>
                    <a:cubicBezTo>
                      <a:pt x="138776" y="24282"/>
                      <a:pt x="136881" y="25066"/>
                      <a:pt x="134905" y="25063"/>
                    </a:cubicBezTo>
                    <a:lnTo>
                      <a:pt x="134905" y="25063"/>
                    </a:lnTo>
                    <a:close/>
                  </a:path>
                </a:pathLst>
              </a:custGeom>
              <a:solidFill>
                <a:srgbClr val="7030A0"/>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Monitor">
                <a:extLst>
                  <a:ext uri="{FF2B5EF4-FFF2-40B4-BE49-F238E27FC236}">
                    <a16:creationId xmlns:a16="http://schemas.microsoft.com/office/drawing/2014/main" id="{521F252A-29EB-EDD4-508E-F51E5DEC30DB}"/>
                  </a:ext>
                </a:extLst>
              </p:cNvPr>
              <p:cNvSpPr/>
              <p:nvPr/>
            </p:nvSpPr>
            <p:spPr>
              <a:xfrm>
                <a:off x="4469627" y="3203663"/>
                <a:ext cx="215281" cy="200434"/>
              </a:xfrm>
              <a:custGeom>
                <a:avLst/>
                <a:gdLst/>
                <a:ahLst/>
                <a:cxnLst/>
                <a:rect l="0" t="0" r="0" b="0"/>
                <a:pathLst>
                  <a:path w="215281" h="200434">
                    <a:moveTo>
                      <a:pt x="202364" y="0"/>
                    </a:moveTo>
                    <a:lnTo>
                      <a:pt x="11840" y="0"/>
                    </a:lnTo>
                    <a:cubicBezTo>
                      <a:pt x="5382" y="0"/>
                      <a:pt x="0" y="5943"/>
                      <a:pt x="0" y="12426"/>
                    </a:cubicBezTo>
                    <a:lnTo>
                      <a:pt x="0" y="146409"/>
                    </a:lnTo>
                    <a:cubicBezTo>
                      <a:pt x="0" y="152892"/>
                      <a:pt x="5382" y="157214"/>
                      <a:pt x="11840" y="157214"/>
                    </a:cubicBezTo>
                    <a:lnTo>
                      <a:pt x="76963" y="157214"/>
                    </a:lnTo>
                    <a:cubicBezTo>
                      <a:pt x="83959" y="182065"/>
                      <a:pt x="74272" y="187468"/>
                      <a:pt x="33369" y="187468"/>
                    </a:cubicBezTo>
                    <a:lnTo>
                      <a:pt x="33369" y="200434"/>
                    </a:lnTo>
                    <a:lnTo>
                      <a:pt x="86112" y="200434"/>
                    </a:lnTo>
                    <a:lnTo>
                      <a:pt x="124325" y="200434"/>
                    </a:lnTo>
                    <a:lnTo>
                      <a:pt x="182989" y="200434"/>
                    </a:lnTo>
                    <a:lnTo>
                      <a:pt x="182989" y="187468"/>
                    </a:lnTo>
                    <a:cubicBezTo>
                      <a:pt x="141547" y="187468"/>
                      <a:pt x="128630" y="182065"/>
                      <a:pt x="135627" y="157214"/>
                    </a:cubicBezTo>
                    <a:lnTo>
                      <a:pt x="202364" y="157214"/>
                    </a:lnTo>
                    <a:cubicBezTo>
                      <a:pt x="208822" y="157214"/>
                      <a:pt x="215281" y="152892"/>
                      <a:pt x="215281" y="146409"/>
                    </a:cubicBezTo>
                    <a:lnTo>
                      <a:pt x="215281" y="12426"/>
                    </a:lnTo>
                    <a:cubicBezTo>
                      <a:pt x="215281" y="5943"/>
                      <a:pt x="208822" y="0"/>
                      <a:pt x="202364" y="0"/>
                    </a:cubicBezTo>
                    <a:close/>
                    <a:moveTo>
                      <a:pt x="199135" y="16208"/>
                    </a:moveTo>
                    <a:lnTo>
                      <a:pt x="199135" y="140466"/>
                    </a:lnTo>
                    <a:lnTo>
                      <a:pt x="16146" y="140466"/>
                    </a:lnTo>
                    <a:lnTo>
                      <a:pt x="16146" y="16208"/>
                    </a:lnTo>
                    <a:lnTo>
                      <a:pt x="199135" y="16208"/>
                    </a:lnTo>
                    <a:close/>
                  </a:path>
                </a:pathLst>
              </a:custGeom>
              <a:solidFill>
                <a:srgbClr val="7030A0"/>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 name="TextBox 12">
              <a:extLst>
                <a:ext uri="{FF2B5EF4-FFF2-40B4-BE49-F238E27FC236}">
                  <a16:creationId xmlns:a16="http://schemas.microsoft.com/office/drawing/2014/main" id="{BD18CCC3-82E0-78BD-1AD8-9AB86073F24B}"/>
                </a:ext>
              </a:extLst>
            </p:cNvPr>
            <p:cNvSpPr txBox="1"/>
            <p:nvPr/>
          </p:nvSpPr>
          <p:spPr>
            <a:xfrm>
              <a:off x="10543776" y="2123852"/>
              <a:ext cx="14842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Visualization</a:t>
              </a:r>
            </a:p>
          </p:txBody>
        </p:sp>
        <p:grpSp>
          <p:nvGrpSpPr>
            <p:cNvPr id="28" name="谷歌软件Prediction API">
              <a:extLst>
                <a:ext uri="{FF2B5EF4-FFF2-40B4-BE49-F238E27FC236}">
                  <a16:creationId xmlns:a16="http://schemas.microsoft.com/office/drawing/2014/main" id="{9CA0711A-B184-C52A-1CB7-C1647E3D876B}"/>
                </a:ext>
              </a:extLst>
            </p:cNvPr>
            <p:cNvGrpSpPr/>
            <p:nvPr/>
          </p:nvGrpSpPr>
          <p:grpSpPr>
            <a:xfrm>
              <a:off x="10834582" y="2741178"/>
              <a:ext cx="818082" cy="736271"/>
              <a:chOff x="5920890" y="3894115"/>
              <a:chExt cx="222223" cy="200000"/>
            </a:xfrm>
          </p:grpSpPr>
          <p:sp>
            <p:nvSpPr>
              <p:cNvPr id="29" name="Freeform 28">
                <a:extLst>
                  <a:ext uri="{FF2B5EF4-FFF2-40B4-BE49-F238E27FC236}">
                    <a16:creationId xmlns:a16="http://schemas.microsoft.com/office/drawing/2014/main" id="{F41B28CA-5828-C8B9-4287-D097BF242B38}"/>
                  </a:ext>
                </a:extLst>
              </p:cNvPr>
              <p:cNvSpPr/>
              <p:nvPr/>
            </p:nvSpPr>
            <p:spPr>
              <a:xfrm>
                <a:off x="5920890" y="3894115"/>
                <a:ext cx="222223" cy="200000"/>
              </a:xfrm>
              <a:custGeom>
                <a:avLst/>
                <a:gdLst/>
                <a:ahLst/>
                <a:cxnLst/>
                <a:rect l="0" t="0" r="0" b="0"/>
                <a:pathLst>
                  <a:path w="222223" h="200000">
                    <a:moveTo>
                      <a:pt x="219554" y="89751"/>
                    </a:moveTo>
                    <a:lnTo>
                      <a:pt x="173896" y="10223"/>
                    </a:lnTo>
                    <a:cubicBezTo>
                      <a:pt x="170402" y="4018"/>
                      <a:pt x="163890" y="0"/>
                      <a:pt x="156778" y="0"/>
                    </a:cubicBezTo>
                    <a:lnTo>
                      <a:pt x="65444" y="0"/>
                    </a:lnTo>
                    <a:cubicBezTo>
                      <a:pt x="58331" y="0"/>
                      <a:pt x="51817" y="4016"/>
                      <a:pt x="48326" y="10223"/>
                    </a:cubicBezTo>
                    <a:lnTo>
                      <a:pt x="2650" y="89542"/>
                    </a:lnTo>
                    <a:cubicBezTo>
                      <a:pt x="-883" y="95700"/>
                      <a:pt x="-883" y="103275"/>
                      <a:pt x="2650" y="109433"/>
                    </a:cubicBezTo>
                    <a:lnTo>
                      <a:pt x="48308" y="189412"/>
                    </a:lnTo>
                    <a:cubicBezTo>
                      <a:pt x="51764" y="195705"/>
                      <a:pt x="58261" y="199724"/>
                      <a:pt x="65427" y="200000"/>
                    </a:cubicBezTo>
                    <a:lnTo>
                      <a:pt x="156761" y="200000"/>
                    </a:lnTo>
                    <a:cubicBezTo>
                      <a:pt x="163926" y="199754"/>
                      <a:pt x="170434" y="195752"/>
                      <a:pt x="173896" y="189464"/>
                    </a:cubicBezTo>
                    <a:lnTo>
                      <a:pt x="219554" y="109937"/>
                    </a:lnTo>
                    <a:cubicBezTo>
                      <a:pt x="223111" y="103680"/>
                      <a:pt x="223111" y="96008"/>
                      <a:pt x="219554" y="89751"/>
                    </a:cubicBezTo>
                    <a:close/>
                  </a:path>
                </a:pathLst>
              </a:custGeom>
              <a:solidFill>
                <a:schemeClr val="accent2"/>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0" name="Group 29">
                <a:extLst>
                  <a:ext uri="{FF2B5EF4-FFF2-40B4-BE49-F238E27FC236}">
                    <a16:creationId xmlns:a16="http://schemas.microsoft.com/office/drawing/2014/main" id="{917CEA1B-BCAE-011A-9537-EBC6650334E0}"/>
                  </a:ext>
                </a:extLst>
              </p:cNvPr>
              <p:cNvGrpSpPr/>
              <p:nvPr/>
            </p:nvGrpSpPr>
            <p:grpSpPr>
              <a:xfrm>
                <a:off x="5985760" y="3944137"/>
                <a:ext cx="156107" cy="149927"/>
                <a:chOff x="5985760" y="3944137"/>
                <a:chExt cx="156107" cy="149927"/>
              </a:xfrm>
            </p:grpSpPr>
            <p:sp>
              <p:nvSpPr>
                <p:cNvPr id="36" name="Freeform 35">
                  <a:extLst>
                    <a:ext uri="{FF2B5EF4-FFF2-40B4-BE49-F238E27FC236}">
                      <a16:creationId xmlns:a16="http://schemas.microsoft.com/office/drawing/2014/main" id="{0F67950A-FEA0-D461-DC48-C933E3B9EF74}"/>
                    </a:ext>
                  </a:extLst>
                </p:cNvPr>
                <p:cNvSpPr/>
                <p:nvPr/>
              </p:nvSpPr>
              <p:spPr>
                <a:xfrm>
                  <a:off x="6057998" y="3978459"/>
                  <a:ext cx="65814" cy="64714"/>
                </a:xfrm>
                <a:custGeom>
                  <a:avLst/>
                  <a:gdLst/>
                  <a:ahLst/>
                  <a:cxnLst/>
                  <a:rect l="0" t="0" r="0" b="0"/>
                  <a:pathLst>
                    <a:path w="65814" h="64714">
                      <a:moveTo>
                        <a:pt x="11389" y="0"/>
                      </a:moveTo>
                      <a:lnTo>
                        <a:pt x="0" y="4677"/>
                      </a:lnTo>
                      <a:lnTo>
                        <a:pt x="59946" y="64714"/>
                      </a:lnTo>
                      <a:lnTo>
                        <a:pt x="65814" y="54508"/>
                      </a:lnTo>
                      <a:lnTo>
                        <a:pt x="11389" y="0"/>
                      </a:lnTo>
                      <a:close/>
                    </a:path>
                  </a:pathLst>
                </a:custGeom>
                <a:solidFill>
                  <a:schemeClr val="accent2">
                    <a:lumMod val="75000"/>
                  </a:schemeClr>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Freeform 36">
                  <a:extLst>
                    <a:ext uri="{FF2B5EF4-FFF2-40B4-BE49-F238E27FC236}">
                      <a16:creationId xmlns:a16="http://schemas.microsoft.com/office/drawing/2014/main" id="{72D19F52-2BE2-A37A-8A62-25959D3C09BC}"/>
                    </a:ext>
                  </a:extLst>
                </p:cNvPr>
                <p:cNvSpPr/>
                <p:nvPr/>
              </p:nvSpPr>
              <p:spPr>
                <a:xfrm>
                  <a:off x="6048970" y="3993829"/>
                  <a:ext cx="65936" cy="64853"/>
                </a:xfrm>
                <a:custGeom>
                  <a:avLst/>
                  <a:gdLst/>
                  <a:ahLst/>
                  <a:cxnLst/>
                  <a:rect l="0" t="0" r="0" b="0"/>
                  <a:pathLst>
                    <a:path w="65936" h="64853">
                      <a:moveTo>
                        <a:pt x="60085" y="64853"/>
                      </a:moveTo>
                      <a:lnTo>
                        <a:pt x="65936" y="54647"/>
                      </a:lnTo>
                      <a:lnTo>
                        <a:pt x="11389" y="0"/>
                      </a:lnTo>
                      <a:lnTo>
                        <a:pt x="0" y="4677"/>
                      </a:lnTo>
                      <a:lnTo>
                        <a:pt x="60085" y="64853"/>
                      </a:lnTo>
                      <a:close/>
                    </a:path>
                  </a:pathLst>
                </a:custGeom>
                <a:solidFill>
                  <a:schemeClr val="accent2">
                    <a:lumMod val="75000"/>
                  </a:schemeClr>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Freeform 37">
                  <a:extLst>
                    <a:ext uri="{FF2B5EF4-FFF2-40B4-BE49-F238E27FC236}">
                      <a16:creationId xmlns:a16="http://schemas.microsoft.com/office/drawing/2014/main" id="{C95240EA-17D5-E9EA-2ABA-01E9DE76A1A3}"/>
                    </a:ext>
                  </a:extLst>
                </p:cNvPr>
                <p:cNvSpPr/>
                <p:nvPr/>
              </p:nvSpPr>
              <p:spPr>
                <a:xfrm>
                  <a:off x="6065203" y="3944137"/>
                  <a:ext cx="76665" cy="83544"/>
                </a:xfrm>
                <a:custGeom>
                  <a:avLst/>
                  <a:gdLst/>
                  <a:ahLst/>
                  <a:cxnLst/>
                  <a:rect l="0" t="0" r="0" b="0"/>
                  <a:pathLst>
                    <a:path w="76665" h="83544">
                      <a:moveTo>
                        <a:pt x="20034" y="0"/>
                      </a:moveTo>
                      <a:lnTo>
                        <a:pt x="0" y="11354"/>
                      </a:lnTo>
                      <a:lnTo>
                        <a:pt x="7517" y="18882"/>
                      </a:lnTo>
                      <a:lnTo>
                        <a:pt x="1823" y="23629"/>
                      </a:lnTo>
                      <a:lnTo>
                        <a:pt x="61648" y="83544"/>
                      </a:lnTo>
                      <a:lnTo>
                        <a:pt x="75241" y="59863"/>
                      </a:lnTo>
                      <a:cubicBezTo>
                        <a:pt x="75808" y="58858"/>
                        <a:pt x="76284" y="57805"/>
                        <a:pt x="76665" y="56716"/>
                      </a:cubicBezTo>
                      <a:lnTo>
                        <a:pt x="20034" y="0"/>
                      </a:lnTo>
                      <a:close/>
                    </a:path>
                  </a:pathLst>
                </a:custGeom>
                <a:solidFill>
                  <a:schemeClr val="accent2">
                    <a:lumMod val="75000"/>
                  </a:schemeClr>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Freeform 38">
                  <a:extLst>
                    <a:ext uri="{FF2B5EF4-FFF2-40B4-BE49-F238E27FC236}">
                      <a16:creationId xmlns:a16="http://schemas.microsoft.com/office/drawing/2014/main" id="{50ED168C-76B0-7B7E-2E91-6BC313A81127}"/>
                    </a:ext>
                  </a:extLst>
                </p:cNvPr>
                <p:cNvSpPr/>
                <p:nvPr/>
              </p:nvSpPr>
              <p:spPr>
                <a:xfrm>
                  <a:off x="5985760" y="3976477"/>
                  <a:ext cx="120257" cy="117587"/>
                </a:xfrm>
                <a:custGeom>
                  <a:avLst/>
                  <a:gdLst/>
                  <a:ahLst/>
                  <a:cxnLst/>
                  <a:rect l="0" t="0" r="0" b="0"/>
                  <a:pathLst>
                    <a:path w="120257" h="117587">
                      <a:moveTo>
                        <a:pt x="69443" y="117587"/>
                      </a:moveTo>
                      <a:lnTo>
                        <a:pt x="91890" y="117587"/>
                      </a:lnTo>
                      <a:cubicBezTo>
                        <a:pt x="99055" y="117341"/>
                        <a:pt x="105563" y="113339"/>
                        <a:pt x="109025" y="107051"/>
                      </a:cubicBezTo>
                      <a:lnTo>
                        <a:pt x="120257" y="87473"/>
                      </a:lnTo>
                      <a:lnTo>
                        <a:pt x="63748" y="30862"/>
                      </a:lnTo>
                      <a:lnTo>
                        <a:pt x="55884" y="41728"/>
                      </a:lnTo>
                      <a:lnTo>
                        <a:pt x="32568" y="0"/>
                      </a:lnTo>
                      <a:lnTo>
                        <a:pt x="0" y="48040"/>
                      </a:lnTo>
                      <a:lnTo>
                        <a:pt x="69443" y="117587"/>
                      </a:lnTo>
                      <a:close/>
                    </a:path>
                  </a:pathLst>
                </a:custGeom>
                <a:solidFill>
                  <a:schemeClr val="accent2">
                    <a:lumMod val="75000"/>
                  </a:schemeClr>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1" name="Freeform 30">
                <a:extLst>
                  <a:ext uri="{FF2B5EF4-FFF2-40B4-BE49-F238E27FC236}">
                    <a16:creationId xmlns:a16="http://schemas.microsoft.com/office/drawing/2014/main" id="{85F0AA38-8043-3788-7929-A9ED749EF294}"/>
                  </a:ext>
                </a:extLst>
              </p:cNvPr>
              <p:cNvSpPr/>
              <p:nvPr/>
            </p:nvSpPr>
            <p:spPr>
              <a:xfrm>
                <a:off x="5990274" y="3968478"/>
                <a:ext cx="54860" cy="50561"/>
              </a:xfrm>
              <a:custGeom>
                <a:avLst/>
                <a:gdLst/>
                <a:ahLst/>
                <a:cxnLst/>
                <a:rect l="0" t="0" r="0" b="0"/>
                <a:pathLst>
                  <a:path w="54860" h="50561">
                    <a:moveTo>
                      <a:pt x="6389" y="50561"/>
                    </a:moveTo>
                    <a:lnTo>
                      <a:pt x="0" y="46736"/>
                    </a:lnTo>
                    <a:lnTo>
                      <a:pt x="27985" y="0"/>
                    </a:lnTo>
                    <a:lnTo>
                      <a:pt x="54860" y="45432"/>
                    </a:lnTo>
                    <a:lnTo>
                      <a:pt x="48454" y="49239"/>
                    </a:lnTo>
                    <a:lnTo>
                      <a:pt x="27951" y="14570"/>
                    </a:lnTo>
                    <a:lnTo>
                      <a:pt x="6389" y="50561"/>
                    </a:lnTo>
                    <a:close/>
                  </a:path>
                </a:pathLst>
              </a:custGeom>
              <a:solidFill>
                <a:srgbClr val="FFFFFF"/>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Freeform 31">
                <a:extLst>
                  <a:ext uri="{FF2B5EF4-FFF2-40B4-BE49-F238E27FC236}">
                    <a16:creationId xmlns:a16="http://schemas.microsoft.com/office/drawing/2014/main" id="{EF606AB2-9EFF-30C5-14C7-60F9531B333E}"/>
                  </a:ext>
                </a:extLst>
              </p:cNvPr>
              <p:cNvSpPr/>
              <p:nvPr/>
            </p:nvSpPr>
            <p:spPr>
              <a:xfrm>
                <a:off x="6030447" y="4004121"/>
                <a:ext cx="22395" cy="22429"/>
              </a:xfrm>
              <a:custGeom>
                <a:avLst/>
                <a:gdLst/>
                <a:ahLst/>
                <a:cxnLst/>
                <a:rect l="0" t="0" r="0" b="0"/>
                <a:pathLst>
                  <a:path w="22395" h="22429">
                    <a:moveTo>
                      <a:pt x="22395" y="11215"/>
                    </a:moveTo>
                    <a:cubicBezTo>
                      <a:pt x="22395" y="17408"/>
                      <a:pt x="17382" y="22429"/>
                      <a:pt x="11198" y="22429"/>
                    </a:cubicBezTo>
                    <a:cubicBezTo>
                      <a:pt x="5013" y="22429"/>
                      <a:pt x="0" y="17408"/>
                      <a:pt x="0" y="11215"/>
                    </a:cubicBezTo>
                    <a:cubicBezTo>
                      <a:pt x="0" y="5021"/>
                      <a:pt x="5013" y="0"/>
                      <a:pt x="11198" y="0"/>
                    </a:cubicBezTo>
                    <a:cubicBezTo>
                      <a:pt x="17382" y="0"/>
                      <a:pt x="22395" y="5021"/>
                      <a:pt x="22395" y="11215"/>
                    </a:cubicBezTo>
                    <a:close/>
                  </a:path>
                </a:pathLst>
              </a:custGeom>
              <a:solidFill>
                <a:srgbClr val="FFFFFF"/>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Freeform 32">
                <a:extLst>
                  <a:ext uri="{FF2B5EF4-FFF2-40B4-BE49-F238E27FC236}">
                    <a16:creationId xmlns:a16="http://schemas.microsoft.com/office/drawing/2014/main" id="{99CC6194-FD9D-10F2-3788-B42813ED3565}"/>
                  </a:ext>
                </a:extLst>
              </p:cNvPr>
              <p:cNvSpPr/>
              <p:nvPr/>
            </p:nvSpPr>
            <p:spPr>
              <a:xfrm>
                <a:off x="5982549" y="4005425"/>
                <a:ext cx="22395" cy="22429"/>
              </a:xfrm>
              <a:custGeom>
                <a:avLst/>
                <a:gdLst/>
                <a:ahLst/>
                <a:cxnLst/>
                <a:rect l="0" t="0" r="0" b="0"/>
                <a:pathLst>
                  <a:path w="22395" h="22429">
                    <a:moveTo>
                      <a:pt x="22395" y="11215"/>
                    </a:moveTo>
                    <a:cubicBezTo>
                      <a:pt x="22395" y="17408"/>
                      <a:pt x="17382" y="22429"/>
                      <a:pt x="11198" y="22429"/>
                    </a:cubicBezTo>
                    <a:cubicBezTo>
                      <a:pt x="5013" y="22429"/>
                      <a:pt x="0" y="17408"/>
                      <a:pt x="0" y="11215"/>
                    </a:cubicBezTo>
                    <a:cubicBezTo>
                      <a:pt x="0" y="5021"/>
                      <a:pt x="5013" y="0"/>
                      <a:pt x="11198" y="0"/>
                    </a:cubicBezTo>
                    <a:cubicBezTo>
                      <a:pt x="17382" y="0"/>
                      <a:pt x="22395" y="5021"/>
                      <a:pt x="22395" y="11215"/>
                    </a:cubicBezTo>
                    <a:close/>
                  </a:path>
                </a:pathLst>
              </a:custGeom>
              <a:solidFill>
                <a:srgbClr val="FFFFFF"/>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Freeform 33">
                <a:extLst>
                  <a:ext uri="{FF2B5EF4-FFF2-40B4-BE49-F238E27FC236}">
                    <a16:creationId xmlns:a16="http://schemas.microsoft.com/office/drawing/2014/main" id="{3D336824-A656-B6C5-F550-270505DA1D17}"/>
                  </a:ext>
                </a:extLst>
              </p:cNvPr>
              <p:cNvSpPr/>
              <p:nvPr/>
            </p:nvSpPr>
            <p:spPr>
              <a:xfrm>
                <a:off x="6048970" y="3959316"/>
                <a:ext cx="29374" cy="42980"/>
              </a:xfrm>
              <a:custGeom>
                <a:avLst/>
                <a:gdLst/>
                <a:ahLst/>
                <a:cxnLst/>
                <a:rect l="0" t="0" r="0" b="0"/>
                <a:pathLst>
                  <a:path w="29374" h="42980">
                    <a:moveTo>
                      <a:pt x="6423" y="42980"/>
                    </a:moveTo>
                    <a:lnTo>
                      <a:pt x="0" y="39190"/>
                    </a:lnTo>
                    <a:lnTo>
                      <a:pt x="4965" y="30740"/>
                    </a:lnTo>
                    <a:lnTo>
                      <a:pt x="11389" y="34530"/>
                    </a:lnTo>
                    <a:lnTo>
                      <a:pt x="6423" y="42980"/>
                    </a:lnTo>
                    <a:close/>
                  </a:path>
                  <a:path w="29374" h="42980">
                    <a:moveTo>
                      <a:pt x="15451" y="27610"/>
                    </a:moveTo>
                    <a:lnTo>
                      <a:pt x="9062" y="23820"/>
                    </a:lnTo>
                    <a:lnTo>
                      <a:pt x="14027" y="15370"/>
                    </a:lnTo>
                    <a:lnTo>
                      <a:pt x="20416" y="19125"/>
                    </a:lnTo>
                    <a:lnTo>
                      <a:pt x="15451" y="27610"/>
                    </a:lnTo>
                    <a:close/>
                  </a:path>
                  <a:path w="29374" h="42980">
                    <a:moveTo>
                      <a:pt x="24479" y="12171"/>
                    </a:moveTo>
                    <a:lnTo>
                      <a:pt x="18055" y="8380"/>
                    </a:lnTo>
                    <a:lnTo>
                      <a:pt x="22951" y="0"/>
                    </a:lnTo>
                    <a:lnTo>
                      <a:pt x="29374" y="3790"/>
                    </a:lnTo>
                    <a:lnTo>
                      <a:pt x="24479" y="12171"/>
                    </a:lnTo>
                    <a:close/>
                  </a:path>
                </a:pathLst>
              </a:custGeom>
              <a:solidFill>
                <a:srgbClr val="FFFFFF"/>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Freeform 34">
                <a:extLst>
                  <a:ext uri="{FF2B5EF4-FFF2-40B4-BE49-F238E27FC236}">
                    <a16:creationId xmlns:a16="http://schemas.microsoft.com/office/drawing/2014/main" id="{F63324A3-B592-5D17-4A20-5F6955554E8A}"/>
                  </a:ext>
                </a:extLst>
              </p:cNvPr>
              <p:cNvSpPr/>
              <p:nvPr/>
            </p:nvSpPr>
            <p:spPr>
              <a:xfrm>
                <a:off x="6065203" y="3944137"/>
                <a:ext cx="20034" cy="23055"/>
              </a:xfrm>
              <a:custGeom>
                <a:avLst/>
                <a:gdLst/>
                <a:ahLst/>
                <a:cxnLst/>
                <a:rect l="0" t="0" r="0" b="0"/>
                <a:pathLst>
                  <a:path w="20034" h="23055">
                    <a:moveTo>
                      <a:pt x="19843" y="23055"/>
                    </a:moveTo>
                    <a:lnTo>
                      <a:pt x="20034" y="0"/>
                    </a:lnTo>
                    <a:lnTo>
                      <a:pt x="0" y="11354"/>
                    </a:lnTo>
                    <a:lnTo>
                      <a:pt x="19843" y="23055"/>
                    </a:lnTo>
                    <a:close/>
                  </a:path>
                </a:pathLst>
              </a:custGeom>
              <a:solidFill>
                <a:srgbClr val="FFFFFF"/>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2" name="TextBox 41">
              <a:extLst>
                <a:ext uri="{FF2B5EF4-FFF2-40B4-BE49-F238E27FC236}">
                  <a16:creationId xmlns:a16="http://schemas.microsoft.com/office/drawing/2014/main" id="{BF470FBB-850F-2F4A-F520-242FEB8AAB1D}"/>
                </a:ext>
              </a:extLst>
            </p:cNvPr>
            <p:cNvSpPr txBox="1"/>
            <p:nvPr/>
          </p:nvSpPr>
          <p:spPr>
            <a:xfrm>
              <a:off x="10675619" y="3571741"/>
              <a:ext cx="11264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Web services</a:t>
              </a:r>
            </a:p>
          </p:txBody>
        </p:sp>
        <p:sp>
          <p:nvSpPr>
            <p:cNvPr id="49" name="Rounded Rectangle 48">
              <a:extLst>
                <a:ext uri="{FF2B5EF4-FFF2-40B4-BE49-F238E27FC236}">
                  <a16:creationId xmlns:a16="http://schemas.microsoft.com/office/drawing/2014/main" id="{3E4A50D9-4AB9-E4BA-7E86-41690196A264}"/>
                </a:ext>
              </a:extLst>
            </p:cNvPr>
            <p:cNvSpPr/>
            <p:nvPr/>
          </p:nvSpPr>
          <p:spPr>
            <a:xfrm>
              <a:off x="10682649" y="973075"/>
              <a:ext cx="1198182" cy="3341349"/>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4" name="Rectangle 53">
            <a:extLst>
              <a:ext uri="{FF2B5EF4-FFF2-40B4-BE49-F238E27FC236}">
                <a16:creationId xmlns:a16="http://schemas.microsoft.com/office/drawing/2014/main" id="{88347132-A805-96AB-F1A2-A8F87EA11020}"/>
              </a:ext>
            </a:extLst>
          </p:cNvPr>
          <p:cNvSpPr/>
          <p:nvPr/>
        </p:nvSpPr>
        <p:spPr>
          <a:xfrm>
            <a:off x="10394476" y="5203865"/>
            <a:ext cx="1702905" cy="8216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Emergency response</a:t>
            </a:r>
          </a:p>
        </p:txBody>
      </p:sp>
      <p:sp>
        <p:nvSpPr>
          <p:cNvPr id="5" name="TextBox 4">
            <a:extLst>
              <a:ext uri="{FF2B5EF4-FFF2-40B4-BE49-F238E27FC236}">
                <a16:creationId xmlns:a16="http://schemas.microsoft.com/office/drawing/2014/main" id="{98C88316-5B66-2303-311A-83C2A0178B94}"/>
              </a:ext>
            </a:extLst>
          </p:cNvPr>
          <p:cNvSpPr txBox="1"/>
          <p:nvPr/>
        </p:nvSpPr>
        <p:spPr>
          <a:xfrm>
            <a:off x="220717" y="122295"/>
            <a:ext cx="117505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Flood Assessment System for TxDOT (FAST)</a:t>
            </a:r>
          </a:p>
        </p:txBody>
      </p:sp>
      <p:sp>
        <p:nvSpPr>
          <p:cNvPr id="58" name="TextBox 57">
            <a:extLst>
              <a:ext uri="{FF2B5EF4-FFF2-40B4-BE49-F238E27FC236}">
                <a16:creationId xmlns:a16="http://schemas.microsoft.com/office/drawing/2014/main" id="{FDEBBD95-635A-AFCF-8AD8-B403AC19F74C}"/>
              </a:ext>
            </a:extLst>
          </p:cNvPr>
          <p:cNvSpPr txBox="1"/>
          <p:nvPr/>
        </p:nvSpPr>
        <p:spPr>
          <a:xfrm>
            <a:off x="608892" y="2620576"/>
            <a:ext cx="1543717" cy="274320"/>
          </a:xfrm>
          <a:prstGeom prst="rect">
            <a:avLst/>
          </a:prstGeom>
          <a:solidFill>
            <a:schemeClr val="bg1">
              <a:lumMod val="85000"/>
            </a:schemeClr>
          </a:solidFill>
          <a:effectLst/>
        </p:spPr>
        <p:txBody>
          <a:bodyPr wrap="none" lIns="0" tIns="0" rIns="0" bIns="0" rtlCol="0">
            <a:noAutofit/>
          </a:bodyPr>
          <a:lstStyle/>
          <a:p>
            <a:pPr algn="ctr" eaLnBrk="0" hangingPunct="0">
              <a:lnSpc>
                <a:spcPts val="1800"/>
              </a:lnSpc>
            </a:pPr>
            <a:r>
              <a:rPr lang="en-US" sz="1400" b="1" dirty="0"/>
              <a:t>National Water Model</a:t>
            </a:r>
            <a:endParaRPr lang="en-US" sz="1400" b="1" dirty="0">
              <a:ea typeface="+mn-ea"/>
              <a:cs typeface="+mn-cs"/>
            </a:endParaRPr>
          </a:p>
        </p:txBody>
      </p:sp>
      <p:sp>
        <p:nvSpPr>
          <p:cNvPr id="60" name="TextBox 59">
            <a:extLst>
              <a:ext uri="{FF2B5EF4-FFF2-40B4-BE49-F238E27FC236}">
                <a16:creationId xmlns:a16="http://schemas.microsoft.com/office/drawing/2014/main" id="{49053582-9844-0843-426A-5309F36DF692}"/>
              </a:ext>
            </a:extLst>
          </p:cNvPr>
          <p:cNvSpPr txBox="1"/>
          <p:nvPr/>
        </p:nvSpPr>
        <p:spPr>
          <a:xfrm>
            <a:off x="3548497" y="1304871"/>
            <a:ext cx="1039839" cy="460039"/>
          </a:xfrm>
          <a:prstGeom prst="rect">
            <a:avLst/>
          </a:prstGeom>
          <a:solidFill>
            <a:schemeClr val="bg1">
              <a:lumMod val="85000"/>
            </a:schemeClr>
          </a:solidFill>
          <a:effectLst/>
        </p:spPr>
        <p:txBody>
          <a:bodyPr wrap="none" lIns="0" tIns="0" rIns="0" bIns="0" rtlCol="0">
            <a:noAutofit/>
          </a:bodyPr>
          <a:lstStyle/>
          <a:p>
            <a:pPr algn="ctr" eaLnBrk="0" hangingPunct="0">
              <a:lnSpc>
                <a:spcPts val="1800"/>
              </a:lnSpc>
            </a:pPr>
            <a:r>
              <a:rPr lang="en-US" sz="1400" b="1" dirty="0"/>
              <a:t>Modeled</a:t>
            </a:r>
          </a:p>
          <a:p>
            <a:pPr algn="ctr" eaLnBrk="0" hangingPunct="0">
              <a:lnSpc>
                <a:spcPts val="1800"/>
              </a:lnSpc>
            </a:pPr>
            <a:r>
              <a:rPr lang="en-US" sz="1400" b="1" dirty="0">
                <a:ea typeface="+mn-ea"/>
                <a:cs typeface="+mn-cs"/>
              </a:rPr>
              <a:t>Discharges</a:t>
            </a:r>
          </a:p>
        </p:txBody>
      </p:sp>
      <p:sp>
        <p:nvSpPr>
          <p:cNvPr id="63" name="TextBox 62">
            <a:extLst>
              <a:ext uri="{FF2B5EF4-FFF2-40B4-BE49-F238E27FC236}">
                <a16:creationId xmlns:a16="http://schemas.microsoft.com/office/drawing/2014/main" id="{AB3EDC87-AC74-D4D8-9905-57196F04CD13}"/>
              </a:ext>
            </a:extLst>
          </p:cNvPr>
          <p:cNvSpPr txBox="1"/>
          <p:nvPr/>
        </p:nvSpPr>
        <p:spPr>
          <a:xfrm>
            <a:off x="1109204" y="3323456"/>
            <a:ext cx="1039839" cy="460039"/>
          </a:xfrm>
          <a:prstGeom prst="rect">
            <a:avLst/>
          </a:prstGeom>
          <a:solidFill>
            <a:schemeClr val="bg1">
              <a:lumMod val="85000"/>
            </a:schemeClr>
          </a:solidFill>
          <a:effectLst/>
        </p:spPr>
        <p:txBody>
          <a:bodyPr wrap="none" lIns="0" tIns="0" rIns="0" bIns="0" rtlCol="0">
            <a:noAutofit/>
          </a:bodyPr>
          <a:lstStyle/>
          <a:p>
            <a:pPr algn="ctr" eaLnBrk="0" hangingPunct="0">
              <a:lnSpc>
                <a:spcPts val="1800"/>
              </a:lnSpc>
            </a:pPr>
            <a:r>
              <a:rPr lang="en-US" sz="1400" b="1" dirty="0">
                <a:solidFill>
                  <a:srgbClr val="FF0000"/>
                </a:solidFill>
              </a:rPr>
              <a:t>Data</a:t>
            </a:r>
          </a:p>
          <a:p>
            <a:pPr algn="ctr" eaLnBrk="0" hangingPunct="0">
              <a:lnSpc>
                <a:spcPts val="1800"/>
              </a:lnSpc>
            </a:pPr>
            <a:r>
              <a:rPr lang="en-US" sz="1400" b="1" dirty="0">
                <a:solidFill>
                  <a:srgbClr val="FF0000"/>
                </a:solidFill>
                <a:ea typeface="+mn-ea"/>
                <a:cs typeface="+mn-cs"/>
              </a:rPr>
              <a:t>Assimilation</a:t>
            </a:r>
          </a:p>
        </p:txBody>
      </p:sp>
      <p:sp>
        <p:nvSpPr>
          <p:cNvPr id="64" name="TextBox 63">
            <a:extLst>
              <a:ext uri="{FF2B5EF4-FFF2-40B4-BE49-F238E27FC236}">
                <a16:creationId xmlns:a16="http://schemas.microsoft.com/office/drawing/2014/main" id="{33D99C38-5A67-5C0F-EBB0-1E83730FE5CF}"/>
              </a:ext>
            </a:extLst>
          </p:cNvPr>
          <p:cNvSpPr txBox="1"/>
          <p:nvPr/>
        </p:nvSpPr>
        <p:spPr>
          <a:xfrm>
            <a:off x="833587" y="5730768"/>
            <a:ext cx="930223" cy="523220"/>
          </a:xfrm>
          <a:prstGeom prst="rect">
            <a:avLst/>
          </a:prstGeom>
          <a:solidFill>
            <a:schemeClr val="bg1">
              <a:lumMod val="85000"/>
            </a:schemeClr>
          </a:solidFill>
          <a:effectLst/>
        </p:spPr>
        <p:txBody>
          <a:bodyPr wrap="none" lIns="0" tIns="0" rIns="0" bIns="0" rtlCol="0">
            <a:noAutofit/>
          </a:bodyPr>
          <a:lstStyle/>
          <a:p>
            <a:pPr algn="ctr" eaLnBrk="0" hangingPunct="0">
              <a:lnSpc>
                <a:spcPts val="1800"/>
              </a:lnSpc>
            </a:pPr>
            <a:r>
              <a:rPr lang="en-US" sz="1400" b="1" dirty="0"/>
              <a:t>Stream Gage</a:t>
            </a:r>
          </a:p>
          <a:p>
            <a:pPr algn="ctr" eaLnBrk="0" hangingPunct="0">
              <a:lnSpc>
                <a:spcPts val="1800"/>
              </a:lnSpc>
            </a:pPr>
            <a:r>
              <a:rPr lang="en-US" sz="1400" b="1" dirty="0">
                <a:ea typeface="+mn-ea"/>
                <a:cs typeface="+mn-cs"/>
              </a:rPr>
              <a:t>Network</a:t>
            </a:r>
          </a:p>
        </p:txBody>
      </p:sp>
      <p:sp>
        <p:nvSpPr>
          <p:cNvPr id="65" name="TextBox 64">
            <a:extLst>
              <a:ext uri="{FF2B5EF4-FFF2-40B4-BE49-F238E27FC236}">
                <a16:creationId xmlns:a16="http://schemas.microsoft.com/office/drawing/2014/main" id="{03E88EFE-AB5C-EE06-B8FE-A627DF84FF43}"/>
              </a:ext>
            </a:extLst>
          </p:cNvPr>
          <p:cNvSpPr txBox="1"/>
          <p:nvPr/>
        </p:nvSpPr>
        <p:spPr>
          <a:xfrm>
            <a:off x="2657206" y="5582144"/>
            <a:ext cx="1039839" cy="460039"/>
          </a:xfrm>
          <a:prstGeom prst="rect">
            <a:avLst/>
          </a:prstGeom>
          <a:solidFill>
            <a:schemeClr val="bg1">
              <a:lumMod val="85000"/>
            </a:schemeClr>
          </a:solidFill>
          <a:effectLst/>
        </p:spPr>
        <p:txBody>
          <a:bodyPr wrap="none" lIns="0" tIns="0" rIns="0" bIns="0" rtlCol="0">
            <a:noAutofit/>
          </a:bodyPr>
          <a:lstStyle/>
          <a:p>
            <a:pPr algn="ctr" eaLnBrk="0" hangingPunct="0">
              <a:lnSpc>
                <a:spcPts val="1800"/>
              </a:lnSpc>
            </a:pPr>
            <a:r>
              <a:rPr lang="en-US" sz="1400" b="1" dirty="0"/>
              <a:t>Discharge</a:t>
            </a:r>
          </a:p>
          <a:p>
            <a:pPr algn="ctr" eaLnBrk="0" hangingPunct="0">
              <a:lnSpc>
                <a:spcPts val="1800"/>
              </a:lnSpc>
            </a:pPr>
            <a:r>
              <a:rPr lang="en-US" sz="1400" b="1" dirty="0">
                <a:ea typeface="+mn-ea"/>
                <a:cs typeface="+mn-cs"/>
              </a:rPr>
              <a:t>Measurements</a:t>
            </a:r>
          </a:p>
        </p:txBody>
      </p:sp>
      <p:grpSp>
        <p:nvGrpSpPr>
          <p:cNvPr id="70" name="Group 69">
            <a:extLst>
              <a:ext uri="{FF2B5EF4-FFF2-40B4-BE49-F238E27FC236}">
                <a16:creationId xmlns:a16="http://schemas.microsoft.com/office/drawing/2014/main" id="{3622647F-473E-A380-EE45-9704B4B4FD46}"/>
              </a:ext>
            </a:extLst>
          </p:cNvPr>
          <p:cNvGrpSpPr/>
          <p:nvPr/>
        </p:nvGrpSpPr>
        <p:grpSpPr>
          <a:xfrm>
            <a:off x="2189262" y="2649913"/>
            <a:ext cx="2321314" cy="1869599"/>
            <a:chOff x="2189262" y="2649913"/>
            <a:chExt cx="2321314" cy="1869599"/>
          </a:xfrm>
        </p:grpSpPr>
        <p:pic>
          <p:nvPicPr>
            <p:cNvPr id="69" name="Picture 68">
              <a:extLst>
                <a:ext uri="{FF2B5EF4-FFF2-40B4-BE49-F238E27FC236}">
                  <a16:creationId xmlns:a16="http://schemas.microsoft.com/office/drawing/2014/main" id="{BA7243ED-69ED-B869-8FC8-3252DE563B84}"/>
                </a:ext>
              </a:extLst>
            </p:cNvPr>
            <p:cNvPicPr>
              <a:picLocks noChangeAspect="1"/>
            </p:cNvPicPr>
            <p:nvPr/>
          </p:nvPicPr>
          <p:blipFill>
            <a:blip r:embed="rId5"/>
            <a:stretch>
              <a:fillRect/>
            </a:stretch>
          </p:blipFill>
          <p:spPr>
            <a:xfrm>
              <a:off x="2189262" y="2649913"/>
              <a:ext cx="2321314" cy="1869599"/>
            </a:xfrm>
            <a:prstGeom prst="rect">
              <a:avLst/>
            </a:prstGeom>
          </p:spPr>
        </p:pic>
        <p:sp>
          <p:nvSpPr>
            <p:cNvPr id="6" name="Bent Arrow 5">
              <a:extLst>
                <a:ext uri="{FF2B5EF4-FFF2-40B4-BE49-F238E27FC236}">
                  <a16:creationId xmlns:a16="http://schemas.microsoft.com/office/drawing/2014/main" id="{DED8188B-249E-9041-14CF-93893027438C}"/>
                </a:ext>
              </a:extLst>
            </p:cNvPr>
            <p:cNvSpPr/>
            <p:nvPr/>
          </p:nvSpPr>
          <p:spPr>
            <a:xfrm>
              <a:off x="2832570" y="3113208"/>
              <a:ext cx="344556" cy="331305"/>
            </a:xfrm>
            <a:prstGeom prst="bentArrow">
              <a:avLst/>
            </a:prstGeom>
            <a:solidFill>
              <a:srgbClr val="FFC000"/>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Bent Arrow 6">
              <a:extLst>
                <a:ext uri="{FF2B5EF4-FFF2-40B4-BE49-F238E27FC236}">
                  <a16:creationId xmlns:a16="http://schemas.microsoft.com/office/drawing/2014/main" id="{C0AF2AF6-43E0-C50B-20FF-CB8B94D5C406}"/>
                </a:ext>
              </a:extLst>
            </p:cNvPr>
            <p:cNvSpPr/>
            <p:nvPr/>
          </p:nvSpPr>
          <p:spPr>
            <a:xfrm rot="10800000">
              <a:off x="3448796" y="3610165"/>
              <a:ext cx="344556" cy="331305"/>
            </a:xfrm>
            <a:prstGeom prst="bentArrow">
              <a:avLst/>
            </a:prstGeom>
            <a:solidFill>
              <a:srgbClr val="FFC000"/>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0" name="Right Arrow 49">
            <a:extLst>
              <a:ext uri="{FF2B5EF4-FFF2-40B4-BE49-F238E27FC236}">
                <a16:creationId xmlns:a16="http://schemas.microsoft.com/office/drawing/2014/main" id="{44DF1902-DF07-FB7D-81FF-6938D28B592C}"/>
              </a:ext>
            </a:extLst>
          </p:cNvPr>
          <p:cNvSpPr/>
          <p:nvPr/>
        </p:nvSpPr>
        <p:spPr>
          <a:xfrm>
            <a:off x="4825648" y="3279913"/>
            <a:ext cx="1950234" cy="503583"/>
          </a:xfrm>
          <a:prstGeom prst="rightArrow">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4" name="TextBox 73">
            <a:extLst>
              <a:ext uri="{FF2B5EF4-FFF2-40B4-BE49-F238E27FC236}">
                <a16:creationId xmlns:a16="http://schemas.microsoft.com/office/drawing/2014/main" id="{9EE902BB-E132-D55D-69CF-9F9D3035AEA2}"/>
              </a:ext>
            </a:extLst>
          </p:cNvPr>
          <p:cNvSpPr txBox="1"/>
          <p:nvPr/>
        </p:nvSpPr>
        <p:spPr>
          <a:xfrm>
            <a:off x="4951436" y="2848290"/>
            <a:ext cx="1543717" cy="475166"/>
          </a:xfrm>
          <a:prstGeom prst="rect">
            <a:avLst/>
          </a:prstGeom>
          <a:noFill/>
          <a:effectLst/>
        </p:spPr>
        <p:txBody>
          <a:bodyPr wrap="none" lIns="0" tIns="0" rIns="0" bIns="0" rtlCol="0">
            <a:noAutofit/>
          </a:bodyPr>
          <a:lstStyle/>
          <a:p>
            <a:pPr algn="ctr" eaLnBrk="0" hangingPunct="0">
              <a:lnSpc>
                <a:spcPts val="1800"/>
              </a:lnSpc>
            </a:pPr>
            <a:r>
              <a:rPr lang="en-US" sz="1400" b="1" dirty="0"/>
              <a:t>Discharge</a:t>
            </a:r>
          </a:p>
          <a:p>
            <a:pPr algn="ctr" eaLnBrk="0" hangingPunct="0">
              <a:lnSpc>
                <a:spcPts val="1800"/>
              </a:lnSpc>
            </a:pPr>
            <a:r>
              <a:rPr lang="en-US" sz="1400" b="1" dirty="0">
                <a:ea typeface="+mn-ea"/>
                <a:cs typeface="+mn-cs"/>
              </a:rPr>
              <a:t>Estimates</a:t>
            </a:r>
          </a:p>
        </p:txBody>
      </p:sp>
      <p:pic>
        <p:nvPicPr>
          <p:cNvPr id="76" name="Picture 75">
            <a:extLst>
              <a:ext uri="{FF2B5EF4-FFF2-40B4-BE49-F238E27FC236}">
                <a16:creationId xmlns:a16="http://schemas.microsoft.com/office/drawing/2014/main" id="{4EDFA462-A41D-BD12-3919-F83E8E340A0D}"/>
              </a:ext>
            </a:extLst>
          </p:cNvPr>
          <p:cNvPicPr>
            <a:picLocks noChangeAspect="1"/>
          </p:cNvPicPr>
          <p:nvPr/>
        </p:nvPicPr>
        <p:blipFill>
          <a:blip r:embed="rId6"/>
          <a:stretch>
            <a:fillRect/>
          </a:stretch>
        </p:blipFill>
        <p:spPr>
          <a:xfrm>
            <a:off x="4938057" y="3807148"/>
            <a:ext cx="1660370" cy="1091432"/>
          </a:xfrm>
          <a:prstGeom prst="rect">
            <a:avLst/>
          </a:prstGeom>
        </p:spPr>
      </p:pic>
      <p:grpSp>
        <p:nvGrpSpPr>
          <p:cNvPr id="80" name="Group 79">
            <a:extLst>
              <a:ext uri="{FF2B5EF4-FFF2-40B4-BE49-F238E27FC236}">
                <a16:creationId xmlns:a16="http://schemas.microsoft.com/office/drawing/2014/main" id="{351E13A9-DDB8-332A-0402-0C64104C4887}"/>
              </a:ext>
            </a:extLst>
          </p:cNvPr>
          <p:cNvGrpSpPr/>
          <p:nvPr/>
        </p:nvGrpSpPr>
        <p:grpSpPr>
          <a:xfrm>
            <a:off x="6788095" y="1138625"/>
            <a:ext cx="2292626" cy="4853753"/>
            <a:chOff x="6891641" y="1163146"/>
            <a:chExt cx="2292626" cy="4853753"/>
          </a:xfrm>
        </p:grpSpPr>
        <p:sp>
          <p:nvSpPr>
            <p:cNvPr id="16" name="Rectangle 15">
              <a:extLst>
                <a:ext uri="{FF2B5EF4-FFF2-40B4-BE49-F238E27FC236}">
                  <a16:creationId xmlns:a16="http://schemas.microsoft.com/office/drawing/2014/main" id="{F340F5CF-34E7-FB63-F445-869FBC29FEBD}"/>
                </a:ext>
              </a:extLst>
            </p:cNvPr>
            <p:cNvSpPr/>
            <p:nvPr/>
          </p:nvSpPr>
          <p:spPr>
            <a:xfrm>
              <a:off x="7455530" y="3030771"/>
              <a:ext cx="1169183" cy="4677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Inundation Geometries</a:t>
              </a:r>
            </a:p>
          </p:txBody>
        </p:sp>
        <p:grpSp>
          <p:nvGrpSpPr>
            <p:cNvPr id="17" name="Group 16">
              <a:extLst>
                <a:ext uri="{FF2B5EF4-FFF2-40B4-BE49-F238E27FC236}">
                  <a16:creationId xmlns:a16="http://schemas.microsoft.com/office/drawing/2014/main" id="{3801EB47-4B1F-0E6C-23F0-32BC8CDABE10}"/>
                </a:ext>
              </a:extLst>
            </p:cNvPr>
            <p:cNvGrpSpPr/>
            <p:nvPr/>
          </p:nvGrpSpPr>
          <p:grpSpPr>
            <a:xfrm>
              <a:off x="7201923" y="1601039"/>
              <a:ext cx="1521237" cy="1237914"/>
              <a:chOff x="685800" y="742950"/>
              <a:chExt cx="2875172" cy="3406486"/>
            </a:xfrm>
          </p:grpSpPr>
          <p:pic>
            <p:nvPicPr>
              <p:cNvPr id="18" name="Picture 17">
                <a:extLst>
                  <a:ext uri="{FF2B5EF4-FFF2-40B4-BE49-F238E27FC236}">
                    <a16:creationId xmlns:a16="http://schemas.microsoft.com/office/drawing/2014/main" id="{B03B6D52-A233-20EE-FCAA-DFDBD2EB88E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0862" y="2293913"/>
                <a:ext cx="2590110" cy="1855523"/>
              </a:xfrm>
              <a:prstGeom prst="rect">
                <a:avLst/>
              </a:prstGeom>
              <a:ln w="28575">
                <a:solidFill>
                  <a:schemeClr val="tx1"/>
                </a:solidFill>
              </a:ln>
              <a:scene3d>
                <a:camera prst="isometricTopUp"/>
                <a:lightRig rig="threePt" dir="t"/>
              </a:scene3d>
            </p:spPr>
          </p:pic>
          <p:pic>
            <p:nvPicPr>
              <p:cNvPr id="19" name="Picture 18">
                <a:extLst>
                  <a:ext uri="{FF2B5EF4-FFF2-40B4-BE49-F238E27FC236}">
                    <a16:creationId xmlns:a16="http://schemas.microsoft.com/office/drawing/2014/main" id="{92DEEB84-1CD0-F476-C39A-F7042194111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8200" y="1787236"/>
                <a:ext cx="2590111" cy="1850821"/>
              </a:xfrm>
              <a:prstGeom prst="rect">
                <a:avLst/>
              </a:prstGeom>
              <a:ln w="28575">
                <a:solidFill>
                  <a:schemeClr val="tx1"/>
                </a:solidFill>
              </a:ln>
              <a:scene3d>
                <a:camera prst="isometricTopUp"/>
                <a:lightRig rig="threePt" dir="t"/>
              </a:scene3d>
            </p:spPr>
          </p:pic>
          <p:pic>
            <p:nvPicPr>
              <p:cNvPr id="20" name="Picture 19">
                <a:extLst>
                  <a:ext uri="{FF2B5EF4-FFF2-40B4-BE49-F238E27FC236}">
                    <a16:creationId xmlns:a16="http://schemas.microsoft.com/office/drawing/2014/main" id="{422A6ED5-298D-1BFB-C661-6D5687AAEA3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6489" y="1250117"/>
                <a:ext cx="2590111" cy="1855033"/>
              </a:xfrm>
              <a:prstGeom prst="rect">
                <a:avLst/>
              </a:prstGeom>
              <a:ln w="28575">
                <a:solidFill>
                  <a:schemeClr val="tx1"/>
                </a:solidFill>
              </a:ln>
              <a:scene3d>
                <a:camera prst="isometricTopUp"/>
                <a:lightRig rig="threePt" dir="t"/>
              </a:scene3d>
            </p:spPr>
          </p:pic>
          <p:pic>
            <p:nvPicPr>
              <p:cNvPr id="21" name="Picture 20">
                <a:extLst>
                  <a:ext uri="{FF2B5EF4-FFF2-40B4-BE49-F238E27FC236}">
                    <a16:creationId xmlns:a16="http://schemas.microsoft.com/office/drawing/2014/main" id="{DF109664-DAEE-90E8-CC34-552421F02AD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5800" y="742950"/>
                <a:ext cx="2590800" cy="1855033"/>
              </a:xfrm>
              <a:prstGeom prst="rect">
                <a:avLst/>
              </a:prstGeom>
              <a:ln w="28575">
                <a:solidFill>
                  <a:schemeClr val="tx1"/>
                </a:solidFill>
              </a:ln>
              <a:scene3d>
                <a:camera prst="isometricTopUp"/>
                <a:lightRig rig="threePt" dir="t"/>
              </a:scene3d>
            </p:spPr>
          </p:pic>
        </p:grpSp>
        <p:sp>
          <p:nvSpPr>
            <p:cNvPr id="25" name="Rectangle 24">
              <a:extLst>
                <a:ext uri="{FF2B5EF4-FFF2-40B4-BE49-F238E27FC236}">
                  <a16:creationId xmlns:a16="http://schemas.microsoft.com/office/drawing/2014/main" id="{FFAA5367-63EB-43FF-3851-12D164A237E1}"/>
                </a:ext>
              </a:extLst>
            </p:cNvPr>
            <p:cNvSpPr/>
            <p:nvPr/>
          </p:nvSpPr>
          <p:spPr>
            <a:xfrm>
              <a:off x="6891641" y="5195264"/>
              <a:ext cx="2292626" cy="8216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Bridge and roadway geometries</a:t>
              </a:r>
            </a:p>
          </p:txBody>
        </p:sp>
        <p:sp>
          <p:nvSpPr>
            <p:cNvPr id="26" name="Rounded Rectangle 25">
              <a:extLst>
                <a:ext uri="{FF2B5EF4-FFF2-40B4-BE49-F238E27FC236}">
                  <a16:creationId xmlns:a16="http://schemas.microsoft.com/office/drawing/2014/main" id="{98EF5014-528E-746B-F7E0-D05328C83F62}"/>
                </a:ext>
              </a:extLst>
            </p:cNvPr>
            <p:cNvSpPr/>
            <p:nvPr/>
          </p:nvSpPr>
          <p:spPr>
            <a:xfrm>
              <a:off x="6903261" y="1163146"/>
              <a:ext cx="2154520" cy="481054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8" name="Picture 77">
              <a:extLst>
                <a:ext uri="{FF2B5EF4-FFF2-40B4-BE49-F238E27FC236}">
                  <a16:creationId xmlns:a16="http://schemas.microsoft.com/office/drawing/2014/main" id="{8C9A0427-CE7D-9277-2685-1E91E1111A08}"/>
                </a:ext>
              </a:extLst>
            </p:cNvPr>
            <p:cNvPicPr>
              <a:picLocks noChangeAspect="1"/>
            </p:cNvPicPr>
            <p:nvPr/>
          </p:nvPicPr>
          <p:blipFill>
            <a:blip r:embed="rId11"/>
            <a:stretch>
              <a:fillRect/>
            </a:stretch>
          </p:blipFill>
          <p:spPr>
            <a:xfrm>
              <a:off x="7028197" y="3931301"/>
              <a:ext cx="1879131" cy="1303088"/>
            </a:xfrm>
            <a:prstGeom prst="rect">
              <a:avLst/>
            </a:prstGeom>
          </p:spPr>
        </p:pic>
      </p:grpSp>
      <p:sp>
        <p:nvSpPr>
          <p:cNvPr id="81" name="Right Arrow 47">
            <a:extLst>
              <a:ext uri="{FF2B5EF4-FFF2-40B4-BE49-F238E27FC236}">
                <a16:creationId xmlns:a16="http://schemas.microsoft.com/office/drawing/2014/main" id="{C03BECBA-4F59-C476-DF5C-B2B67AFC3472}"/>
              </a:ext>
            </a:extLst>
          </p:cNvPr>
          <p:cNvSpPr/>
          <p:nvPr/>
        </p:nvSpPr>
        <p:spPr>
          <a:xfrm>
            <a:off x="8965855" y="3242403"/>
            <a:ext cx="1657748" cy="503583"/>
          </a:xfrm>
          <a:prstGeom prst="rightArrow">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2" name="Picture 81" descr="A graph showing a line of water&#10;&#10;Description automatically generated with medium confidence">
            <a:extLst>
              <a:ext uri="{FF2B5EF4-FFF2-40B4-BE49-F238E27FC236}">
                <a16:creationId xmlns:a16="http://schemas.microsoft.com/office/drawing/2014/main" id="{C740855E-DBD7-47B7-B9CB-42B6501686CB}"/>
              </a:ext>
            </a:extLst>
          </p:cNvPr>
          <p:cNvPicPr>
            <a:picLocks noChangeAspect="1"/>
          </p:cNvPicPr>
          <p:nvPr/>
        </p:nvPicPr>
        <p:blipFill rotWithShape="1">
          <a:blip r:embed="rId12"/>
          <a:srcRect l="7849" t="13921" r="42804" b="30049"/>
          <a:stretch/>
        </p:blipFill>
        <p:spPr>
          <a:xfrm>
            <a:off x="9031156" y="3807148"/>
            <a:ext cx="1491270" cy="847463"/>
          </a:xfrm>
          <a:prstGeom prst="rect">
            <a:avLst/>
          </a:prstGeom>
        </p:spPr>
      </p:pic>
      <p:sp>
        <p:nvSpPr>
          <p:cNvPr id="85" name="Right Arrow 52">
            <a:extLst>
              <a:ext uri="{FF2B5EF4-FFF2-40B4-BE49-F238E27FC236}">
                <a16:creationId xmlns:a16="http://schemas.microsoft.com/office/drawing/2014/main" id="{E0E20EE9-936E-7836-DC5B-9DD091CA3E00}"/>
              </a:ext>
            </a:extLst>
          </p:cNvPr>
          <p:cNvSpPr/>
          <p:nvPr/>
        </p:nvSpPr>
        <p:spPr>
          <a:xfrm rot="5400000">
            <a:off x="10872062" y="4607522"/>
            <a:ext cx="701110" cy="503583"/>
          </a:xfrm>
          <a:prstGeom prst="rightArrow">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631926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DFD87-4EB2-BA2F-885D-436937B00903}"/>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E3B37664-0C25-93D4-537E-034189BD3415}"/>
              </a:ext>
            </a:extLst>
          </p:cNvPr>
          <p:cNvSpPr txBox="1">
            <a:spLocks/>
          </p:cNvSpPr>
          <p:nvPr/>
        </p:nvSpPr>
        <p:spPr>
          <a:xfrm>
            <a:off x="609600" y="274638"/>
            <a:ext cx="10972800" cy="517842"/>
          </a:xfrm>
          <a:prstGeom prst="rect">
            <a:avLst/>
          </a:prstGeom>
        </p:spPr>
        <p:txBody>
          <a:bodyPr>
            <a:normAutofit fontScale="97500"/>
          </a:bodyPr>
          <a:lst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lang="en-US" dirty="0">
                <a:solidFill>
                  <a:prstClr val="black"/>
                </a:solidFill>
                <a:latin typeface="Arial"/>
                <a:ea typeface="ＭＳ Ｐゴシック"/>
              </a:rPr>
              <a:t>Data Agnostic Layers for Desktop GIS</a:t>
            </a:r>
            <a:endParaRPr kumimoji="0" lang="en-US" sz="2800" b="1" i="0" u="none" strike="noStrike" kern="1200" cap="none" spc="0" normalizeH="0" baseline="0" noProof="0" dirty="0">
              <a:ln>
                <a:noFill/>
              </a:ln>
              <a:solidFill>
                <a:prstClr val="black"/>
              </a:solidFill>
              <a:effectLst/>
              <a:uLnTx/>
              <a:uFillTx/>
              <a:latin typeface="Arial"/>
              <a:ea typeface="ＭＳ Ｐゴシック"/>
            </a:endParaRPr>
          </a:p>
        </p:txBody>
      </p:sp>
      <p:pic>
        <p:nvPicPr>
          <p:cNvPr id="3" name="Picture 2">
            <a:extLst>
              <a:ext uri="{FF2B5EF4-FFF2-40B4-BE49-F238E27FC236}">
                <a16:creationId xmlns:a16="http://schemas.microsoft.com/office/drawing/2014/main" id="{F7F381EE-4B6C-E839-DA56-E8C29E9277AB}"/>
              </a:ext>
            </a:extLst>
          </p:cNvPr>
          <p:cNvPicPr>
            <a:picLocks noChangeAspect="1"/>
          </p:cNvPicPr>
          <p:nvPr/>
        </p:nvPicPr>
        <p:blipFill>
          <a:blip r:embed="rId2"/>
          <a:stretch>
            <a:fillRect/>
          </a:stretch>
        </p:blipFill>
        <p:spPr>
          <a:xfrm>
            <a:off x="3171142" y="1103312"/>
            <a:ext cx="8776837" cy="5480050"/>
          </a:xfrm>
          <a:prstGeom prst="rect">
            <a:avLst/>
          </a:prstGeom>
          <a:ln w="19050">
            <a:solidFill>
              <a:schemeClr val="tx1"/>
            </a:solidFill>
          </a:ln>
        </p:spPr>
      </p:pic>
      <p:grpSp>
        <p:nvGrpSpPr>
          <p:cNvPr id="4" name="Group 3">
            <a:extLst>
              <a:ext uri="{FF2B5EF4-FFF2-40B4-BE49-F238E27FC236}">
                <a16:creationId xmlns:a16="http://schemas.microsoft.com/office/drawing/2014/main" id="{131585E6-FA17-04B7-B614-C6DA8BDA3982}"/>
              </a:ext>
            </a:extLst>
          </p:cNvPr>
          <p:cNvGrpSpPr/>
          <p:nvPr/>
        </p:nvGrpSpPr>
        <p:grpSpPr>
          <a:xfrm>
            <a:off x="459921" y="1346185"/>
            <a:ext cx="2143579" cy="2413015"/>
            <a:chOff x="-9988550" y="290271"/>
            <a:chExt cx="7575550" cy="7995330"/>
          </a:xfrm>
        </p:grpSpPr>
        <p:pic>
          <p:nvPicPr>
            <p:cNvPr id="3074" name="Picture 2" descr="Global Mapper | DAT/EM Systems International - Photogrammetric Software and  Hardware">
              <a:extLst>
                <a:ext uri="{FF2B5EF4-FFF2-40B4-BE49-F238E27FC236}">
                  <a16:creationId xmlns:a16="http://schemas.microsoft.com/office/drawing/2014/main" id="{A4F39478-1B66-871F-F5E7-12A246185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8550" y="290271"/>
              <a:ext cx="7480300" cy="16509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rcGIS Pro">
              <a:extLst>
                <a:ext uri="{FF2B5EF4-FFF2-40B4-BE49-F238E27FC236}">
                  <a16:creationId xmlns:a16="http://schemas.microsoft.com/office/drawing/2014/main" id="{A91736A2-69E4-3F5B-76A9-17011923A5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044" b="22874"/>
            <a:stretch>
              <a:fillRect/>
            </a:stretch>
          </p:blipFill>
          <p:spPr bwMode="auto">
            <a:xfrm>
              <a:off x="-9988550" y="2188662"/>
              <a:ext cx="7575550" cy="180522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isual Style Guide · QGIS Web Site">
              <a:extLst>
                <a:ext uri="{FF2B5EF4-FFF2-40B4-BE49-F238E27FC236}">
                  <a16:creationId xmlns:a16="http://schemas.microsoft.com/office/drawing/2014/main" id="{294A20BF-F503-AEFD-8766-AD1A36DB90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886" t="22616" r="12654" b="25052"/>
            <a:stretch>
              <a:fillRect/>
            </a:stretch>
          </p:blipFill>
          <p:spPr bwMode="auto">
            <a:xfrm>
              <a:off x="-9175750" y="4241354"/>
              <a:ext cx="5568950" cy="189839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apinfo Professional GIS Software at best price in Kolkata ...">
              <a:extLst>
                <a:ext uri="{FF2B5EF4-FFF2-40B4-BE49-F238E27FC236}">
                  <a16:creationId xmlns:a16="http://schemas.microsoft.com/office/drawing/2014/main" id="{D6A40760-1CF1-0FA4-607F-200E673BD5E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517" b="16879"/>
            <a:stretch>
              <a:fillRect/>
            </a:stretch>
          </p:blipFill>
          <p:spPr bwMode="auto">
            <a:xfrm>
              <a:off x="-9422493" y="6387210"/>
              <a:ext cx="5815693" cy="18983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69660484"/>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4C86074-B47C-C820-ED7E-51FBD3C6B92A}"/>
              </a:ext>
            </a:extLst>
          </p:cNvPr>
          <p:cNvGrpSpPr/>
          <p:nvPr/>
        </p:nvGrpSpPr>
        <p:grpSpPr>
          <a:xfrm>
            <a:off x="512562" y="297021"/>
            <a:ext cx="11679438" cy="5905262"/>
            <a:chOff x="1051873" y="1019175"/>
            <a:chExt cx="16541546" cy="8363601"/>
          </a:xfrm>
        </p:grpSpPr>
        <p:pic>
          <p:nvPicPr>
            <p:cNvPr id="9" name="Picture 8">
              <a:extLst>
                <a:ext uri="{FF2B5EF4-FFF2-40B4-BE49-F238E27FC236}">
                  <a16:creationId xmlns:a16="http://schemas.microsoft.com/office/drawing/2014/main" id="{B809F73D-3F01-C846-4BBF-1D19B6E62D6A}"/>
                </a:ext>
              </a:extLst>
            </p:cNvPr>
            <p:cNvPicPr>
              <a:picLocks noChangeAspect="1"/>
            </p:cNvPicPr>
            <p:nvPr/>
          </p:nvPicPr>
          <p:blipFill>
            <a:blip r:embed="rId2"/>
            <a:stretch>
              <a:fillRect/>
            </a:stretch>
          </p:blipFill>
          <p:spPr>
            <a:xfrm>
              <a:off x="1051873" y="3424388"/>
              <a:ext cx="1883306" cy="3239492"/>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253E73A6-9627-6C67-A0D1-0FCC6E6BE828}"/>
                </a:ext>
              </a:extLst>
            </p:cNvPr>
            <p:cNvPicPr>
              <a:picLocks noChangeAspect="1"/>
            </p:cNvPicPr>
            <p:nvPr/>
          </p:nvPicPr>
          <p:blipFill>
            <a:blip r:embed="rId3"/>
            <a:srcRect l="18585" t="16245" r="12548" b="15605"/>
            <a:stretch>
              <a:fillRect/>
            </a:stretch>
          </p:blipFill>
          <p:spPr>
            <a:xfrm>
              <a:off x="3560256" y="3357562"/>
              <a:ext cx="4474762" cy="3459616"/>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89DCA1A3-7E2E-172F-D643-BEDC5AA5F2B8}"/>
                </a:ext>
              </a:extLst>
            </p:cNvPr>
            <p:cNvPicPr>
              <a:picLocks noChangeAspect="1"/>
            </p:cNvPicPr>
            <p:nvPr/>
          </p:nvPicPr>
          <p:blipFill>
            <a:blip r:embed="rId4"/>
            <a:stretch>
              <a:fillRect/>
            </a:stretch>
          </p:blipFill>
          <p:spPr>
            <a:xfrm>
              <a:off x="8035018" y="1019175"/>
              <a:ext cx="9558401" cy="8363601"/>
            </a:xfrm>
            <a:prstGeom prst="rect">
              <a:avLst/>
            </a:prstGeom>
          </p:spPr>
        </p:pic>
      </p:grpSp>
      <p:sp>
        <p:nvSpPr>
          <p:cNvPr id="12" name="Title 1">
            <a:extLst>
              <a:ext uri="{FF2B5EF4-FFF2-40B4-BE49-F238E27FC236}">
                <a16:creationId xmlns:a16="http://schemas.microsoft.com/office/drawing/2014/main" id="{36E38DA6-79BF-E04B-5AE1-FCA70CA6D272}"/>
              </a:ext>
            </a:extLst>
          </p:cNvPr>
          <p:cNvSpPr txBox="1">
            <a:spLocks/>
          </p:cNvSpPr>
          <p:nvPr/>
        </p:nvSpPr>
        <p:spPr>
          <a:xfrm>
            <a:off x="609600" y="274638"/>
            <a:ext cx="10972800" cy="517842"/>
          </a:xfrm>
          <a:prstGeom prst="rect">
            <a:avLst/>
          </a:prstGeom>
        </p:spPr>
        <p:txBody>
          <a:bodyPr>
            <a:normAutofit fontScale="97500"/>
          </a:bodyPr>
          <a:lst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lang="en-US" dirty="0">
                <a:solidFill>
                  <a:prstClr val="black"/>
                </a:solidFill>
                <a:latin typeface="Arial"/>
                <a:ea typeface="ＭＳ Ｐゴシック"/>
              </a:rPr>
              <a:t>FAST Web Viewer (mobile and desktop)</a:t>
            </a:r>
            <a:endParaRPr kumimoji="0" lang="en-US" sz="2800" b="1" i="0" u="none" strike="noStrike" kern="1200" cap="none" spc="0" normalizeH="0" baseline="0" noProof="0" dirty="0">
              <a:ln>
                <a:noFill/>
              </a:ln>
              <a:solidFill>
                <a:prstClr val="black"/>
              </a:solidFill>
              <a:effectLst/>
              <a:uLnTx/>
              <a:uFillTx/>
              <a:latin typeface="Arial"/>
              <a:ea typeface="ＭＳ Ｐゴシック"/>
            </a:endParaRPr>
          </a:p>
        </p:txBody>
      </p:sp>
    </p:spTree>
    <p:extLst>
      <p:ext uri="{BB962C8B-B14F-4D97-AF65-F5344CB8AC3E}">
        <p14:creationId xmlns:p14="http://schemas.microsoft.com/office/powerpoint/2010/main" val="1033712626"/>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E85C8-07B2-473A-9368-09EECC8292A9}"/>
              </a:ext>
            </a:extLst>
          </p:cNvPr>
          <p:cNvSpPr>
            <a:spLocks noGrp="1"/>
          </p:cNvSpPr>
          <p:nvPr>
            <p:ph type="title"/>
          </p:nvPr>
        </p:nvSpPr>
        <p:spPr>
          <a:xfrm>
            <a:off x="1004077" y="477297"/>
            <a:ext cx="10430187" cy="484632"/>
          </a:xfrm>
        </p:spPr>
        <p:txBody>
          <a:bodyPr/>
          <a:lstStyle/>
          <a:p>
            <a:r>
              <a:rPr lang="en-US" sz="2400" dirty="0"/>
              <a:t>Kerr County has 677 National Water Model flowlines and catchments …</a:t>
            </a:r>
          </a:p>
        </p:txBody>
      </p:sp>
      <p:pic>
        <p:nvPicPr>
          <p:cNvPr id="6" name="Picture 5">
            <a:extLst>
              <a:ext uri="{FF2B5EF4-FFF2-40B4-BE49-F238E27FC236}">
                <a16:creationId xmlns:a16="http://schemas.microsoft.com/office/drawing/2014/main" id="{409F6EAD-28A0-40FD-8460-A80A051694A6}"/>
              </a:ext>
            </a:extLst>
          </p:cNvPr>
          <p:cNvPicPr>
            <a:picLocks noChangeAspect="1"/>
          </p:cNvPicPr>
          <p:nvPr/>
        </p:nvPicPr>
        <p:blipFill>
          <a:blip r:embed="rId3"/>
          <a:stretch>
            <a:fillRect/>
          </a:stretch>
        </p:blipFill>
        <p:spPr>
          <a:xfrm>
            <a:off x="247421" y="1586192"/>
            <a:ext cx="7532706" cy="4644518"/>
          </a:xfrm>
          <a:prstGeom prst="rect">
            <a:avLst/>
          </a:prstGeom>
        </p:spPr>
      </p:pic>
      <p:sp>
        <p:nvSpPr>
          <p:cNvPr id="8" name="TextBox 7">
            <a:extLst>
              <a:ext uri="{FF2B5EF4-FFF2-40B4-BE49-F238E27FC236}">
                <a16:creationId xmlns:a16="http://schemas.microsoft.com/office/drawing/2014/main" id="{FB804737-75F9-4A97-B876-F358EE1E5F88}"/>
              </a:ext>
            </a:extLst>
          </p:cNvPr>
          <p:cNvSpPr txBox="1"/>
          <p:nvPr/>
        </p:nvSpPr>
        <p:spPr>
          <a:xfrm>
            <a:off x="2919470" y="929813"/>
            <a:ext cx="9153468" cy="461665"/>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a:ea typeface="ＭＳ Ｐゴシック"/>
              </a:rPr>
              <a:t>… this is dense enough for a county-wide forecasting system</a:t>
            </a:r>
          </a:p>
        </p:txBody>
      </p:sp>
      <p:sp>
        <p:nvSpPr>
          <p:cNvPr id="4" name="TextBox 3">
            <a:extLst>
              <a:ext uri="{FF2B5EF4-FFF2-40B4-BE49-F238E27FC236}">
                <a16:creationId xmlns:a16="http://schemas.microsoft.com/office/drawing/2014/main" id="{4AD515EF-E2C2-4906-87A5-1F1283DD1BDB}"/>
              </a:ext>
            </a:extLst>
          </p:cNvPr>
          <p:cNvSpPr txBox="1"/>
          <p:nvPr/>
        </p:nvSpPr>
        <p:spPr>
          <a:xfrm>
            <a:off x="8115300" y="2071688"/>
            <a:ext cx="3957638" cy="2437847"/>
          </a:xfrm>
          <a:prstGeom prst="rect">
            <a:avLst/>
          </a:prstGeom>
          <a:noFill/>
          <a:effectLst/>
        </p:spPr>
        <p:txBody>
          <a:bodyPr wrap="square" lIns="0" tIns="0" rIns="0" bIns="0" rtlCol="0">
            <a:spAutoFit/>
          </a:bodyPr>
          <a:lstStyle/>
          <a:p>
            <a:pPr algn="l" eaLnBrk="0" hangingPunct="0">
              <a:lnSpc>
                <a:spcPts val="2400"/>
              </a:lnSpc>
            </a:pPr>
            <a:r>
              <a:rPr lang="en-US" b="1" dirty="0">
                <a:ea typeface="+mn-ea"/>
                <a:cs typeface="+mn-cs"/>
              </a:rPr>
              <a:t>Limitations of FAST</a:t>
            </a:r>
          </a:p>
          <a:p>
            <a:pPr algn="l" eaLnBrk="0" hangingPunct="0">
              <a:lnSpc>
                <a:spcPts val="2400"/>
              </a:lnSpc>
            </a:pPr>
            <a:endParaRPr lang="en-US" b="1" dirty="0"/>
          </a:p>
          <a:p>
            <a:pPr marL="342900" indent="-342900" algn="l" eaLnBrk="0" hangingPunct="0">
              <a:lnSpc>
                <a:spcPts val="2400"/>
              </a:lnSpc>
              <a:buFont typeface="Arial" panose="020B0604020202020204" pitchFamily="34" charset="0"/>
              <a:buChar char="•"/>
            </a:pPr>
            <a:r>
              <a:rPr lang="en-US" b="1" dirty="0">
                <a:ea typeface="+mn-ea"/>
                <a:cs typeface="+mn-cs"/>
              </a:rPr>
              <a:t>2 hour delay in getting NWM discharge forecast data</a:t>
            </a:r>
          </a:p>
          <a:p>
            <a:pPr algn="l" eaLnBrk="0" hangingPunct="0">
              <a:lnSpc>
                <a:spcPts val="2400"/>
              </a:lnSpc>
            </a:pPr>
            <a:endParaRPr lang="en-US" b="1" dirty="0">
              <a:ea typeface="+mn-ea"/>
              <a:cs typeface="+mn-cs"/>
            </a:endParaRPr>
          </a:p>
          <a:p>
            <a:pPr marL="342900" indent="-342900" algn="l" eaLnBrk="0" hangingPunct="0">
              <a:lnSpc>
                <a:spcPts val="2400"/>
              </a:lnSpc>
              <a:buFont typeface="Arial" panose="020B0604020202020204" pitchFamily="34" charset="0"/>
              <a:buChar char="•"/>
            </a:pPr>
            <a:r>
              <a:rPr lang="en-US" b="1" dirty="0"/>
              <a:t>Using Height Above Nearest Drainage (HAND) rather than hydraulic engineering models</a:t>
            </a:r>
            <a:endParaRPr lang="en-US" b="1" dirty="0">
              <a:ea typeface="+mn-ea"/>
              <a:cs typeface="+mn-cs"/>
            </a:endParaRPr>
          </a:p>
        </p:txBody>
      </p:sp>
    </p:spTree>
    <p:extLst>
      <p:ext uri="{BB962C8B-B14F-4D97-AF65-F5344CB8AC3E}">
        <p14:creationId xmlns:p14="http://schemas.microsoft.com/office/powerpoint/2010/main" val="2512838547"/>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152C7-68B7-78E6-9773-1802AA751236}"/>
            </a:ext>
          </a:extLst>
        </p:cNvPr>
        <p:cNvGrpSpPr/>
        <p:nvPr/>
      </p:nvGrpSpPr>
      <p:grpSpPr>
        <a:xfrm>
          <a:off x="0" y="0"/>
          <a:ext cx="0" cy="0"/>
          <a:chOff x="0" y="0"/>
          <a:chExt cx="0" cy="0"/>
        </a:xfrm>
      </p:grpSpPr>
      <p:grpSp>
        <p:nvGrpSpPr>
          <p:cNvPr id="41" name="Group 40">
            <a:extLst>
              <a:ext uri="{FF2B5EF4-FFF2-40B4-BE49-F238E27FC236}">
                <a16:creationId xmlns:a16="http://schemas.microsoft.com/office/drawing/2014/main" id="{DA595278-6ABB-0867-1A56-F3602B64B9A3}"/>
              </a:ext>
            </a:extLst>
          </p:cNvPr>
          <p:cNvGrpSpPr/>
          <p:nvPr/>
        </p:nvGrpSpPr>
        <p:grpSpPr>
          <a:xfrm>
            <a:off x="220717" y="768626"/>
            <a:ext cx="5013892" cy="5967079"/>
            <a:chOff x="220717" y="768626"/>
            <a:chExt cx="5013892" cy="5967079"/>
          </a:xfrm>
          <a:solidFill>
            <a:schemeClr val="bg1">
              <a:lumMod val="85000"/>
            </a:schemeClr>
          </a:solidFill>
        </p:grpSpPr>
        <p:sp>
          <p:nvSpPr>
            <p:cNvPr id="2" name="Rectangle 1">
              <a:extLst>
                <a:ext uri="{FF2B5EF4-FFF2-40B4-BE49-F238E27FC236}">
                  <a16:creationId xmlns:a16="http://schemas.microsoft.com/office/drawing/2014/main" id="{39564074-A2EF-A33B-CE52-A358F0E28A5A}"/>
                </a:ext>
              </a:extLst>
            </p:cNvPr>
            <p:cNvSpPr/>
            <p:nvPr/>
          </p:nvSpPr>
          <p:spPr>
            <a:xfrm>
              <a:off x="220717" y="768626"/>
              <a:ext cx="5013892" cy="5967079"/>
            </a:xfrm>
            <a:prstGeom prst="rect">
              <a:avLst/>
            </a:prstGeom>
            <a:grp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TextBox 39">
              <a:extLst>
                <a:ext uri="{FF2B5EF4-FFF2-40B4-BE49-F238E27FC236}">
                  <a16:creationId xmlns:a16="http://schemas.microsoft.com/office/drawing/2014/main" id="{3FE250D7-B8BA-6BC7-46D3-FD2F71BA58F1}"/>
                </a:ext>
              </a:extLst>
            </p:cNvPr>
            <p:cNvSpPr txBox="1"/>
            <p:nvPr/>
          </p:nvSpPr>
          <p:spPr>
            <a:xfrm>
              <a:off x="3184082" y="6116121"/>
              <a:ext cx="1887824" cy="523220"/>
            </a:xfrm>
            <a:prstGeom prst="rect">
              <a:avLst/>
            </a:prstGeom>
            <a:grpFill/>
            <a:ln w="571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70C0"/>
                  </a:solidFill>
                  <a:effectLst/>
                  <a:uLnTx/>
                  <a:uFillTx/>
                  <a:latin typeface="Aptos" panose="02110004020202020204"/>
                  <a:ea typeface="+mn-ea"/>
                  <a:cs typeface="+mn-cs"/>
                </a:rPr>
                <a:t>Hydrology</a:t>
              </a:r>
              <a:r>
                <a:rPr kumimoji="0" lang="en-US" sz="1800" b="1" i="1" u="none" strike="noStrike" kern="1200" cap="none" spc="0" normalizeH="0" baseline="0" noProof="0" dirty="0">
                  <a:ln>
                    <a:noFill/>
                  </a:ln>
                  <a:solidFill>
                    <a:prstClr val="black"/>
                  </a:solidFill>
                  <a:effectLst/>
                  <a:uLnTx/>
                  <a:uFillTx/>
                  <a:latin typeface="Aptos" panose="02110004020202020204"/>
                  <a:ea typeface="+mn-ea"/>
                  <a:cs typeface="+mn-cs"/>
                </a:rPr>
                <a:t> </a:t>
              </a:r>
            </a:p>
          </p:txBody>
        </p:sp>
      </p:grpSp>
      <p:grpSp>
        <p:nvGrpSpPr>
          <p:cNvPr id="71" name="Group 70">
            <a:extLst>
              <a:ext uri="{FF2B5EF4-FFF2-40B4-BE49-F238E27FC236}">
                <a16:creationId xmlns:a16="http://schemas.microsoft.com/office/drawing/2014/main" id="{44BF0FCD-13B3-6245-ED37-F0ED5F738170}"/>
              </a:ext>
            </a:extLst>
          </p:cNvPr>
          <p:cNvGrpSpPr/>
          <p:nvPr/>
        </p:nvGrpSpPr>
        <p:grpSpPr>
          <a:xfrm>
            <a:off x="6423759" y="792278"/>
            <a:ext cx="5580427" cy="5967079"/>
            <a:chOff x="220717" y="768626"/>
            <a:chExt cx="5013892" cy="5967079"/>
          </a:xfrm>
          <a:solidFill>
            <a:schemeClr val="bg1">
              <a:lumMod val="85000"/>
            </a:schemeClr>
          </a:solidFill>
        </p:grpSpPr>
        <p:sp>
          <p:nvSpPr>
            <p:cNvPr id="72" name="Rectangle 71">
              <a:extLst>
                <a:ext uri="{FF2B5EF4-FFF2-40B4-BE49-F238E27FC236}">
                  <a16:creationId xmlns:a16="http://schemas.microsoft.com/office/drawing/2014/main" id="{75EC4E2D-E514-8BCB-DBC1-FF32C8FDE33C}"/>
                </a:ext>
              </a:extLst>
            </p:cNvPr>
            <p:cNvSpPr/>
            <p:nvPr/>
          </p:nvSpPr>
          <p:spPr>
            <a:xfrm>
              <a:off x="220717" y="768626"/>
              <a:ext cx="5013892" cy="5967079"/>
            </a:xfrm>
            <a:prstGeom prst="rect">
              <a:avLst/>
            </a:prstGeom>
            <a:grp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TextBox 72">
              <a:extLst>
                <a:ext uri="{FF2B5EF4-FFF2-40B4-BE49-F238E27FC236}">
                  <a16:creationId xmlns:a16="http://schemas.microsoft.com/office/drawing/2014/main" id="{13F20301-A796-C6D4-4399-7E2DC37CFBA0}"/>
                </a:ext>
              </a:extLst>
            </p:cNvPr>
            <p:cNvSpPr txBox="1"/>
            <p:nvPr/>
          </p:nvSpPr>
          <p:spPr>
            <a:xfrm>
              <a:off x="373515" y="6099890"/>
              <a:ext cx="3704933" cy="523220"/>
            </a:xfrm>
            <a:prstGeom prst="rect">
              <a:avLst/>
            </a:prstGeom>
            <a:grpFill/>
            <a:ln w="571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B050"/>
                  </a:solidFill>
                  <a:effectLst/>
                  <a:uLnTx/>
                  <a:uFillTx/>
                  <a:latin typeface="Aptos" panose="02110004020202020204"/>
                  <a:ea typeface="+mn-ea"/>
                  <a:cs typeface="+mn-cs"/>
                </a:rPr>
                <a:t>Hydraulics and Mapping</a:t>
              </a:r>
              <a:endParaRPr kumimoji="0" lang="en-US" sz="1800" b="1" i="1" u="none" strike="noStrike" kern="1200" cap="none" spc="0" normalizeH="0" baseline="0" noProof="0" dirty="0">
                <a:ln>
                  <a:noFill/>
                </a:ln>
                <a:solidFill>
                  <a:srgbClr val="00B050"/>
                </a:solidFill>
                <a:effectLst/>
                <a:uLnTx/>
                <a:uFillTx/>
                <a:latin typeface="Aptos" panose="02110004020202020204"/>
                <a:ea typeface="+mn-ea"/>
                <a:cs typeface="+mn-cs"/>
              </a:endParaRPr>
            </a:p>
          </p:txBody>
        </p:sp>
      </p:grpSp>
      <p:pic>
        <p:nvPicPr>
          <p:cNvPr id="11" name="Picture 2" descr="Non-contact flow meter - RQ-30 - SOMMER Messtechnik GmbH - radar / for  water / 4-20 mA">
            <a:extLst>
              <a:ext uri="{FF2B5EF4-FFF2-40B4-BE49-F238E27FC236}">
                <a16:creationId xmlns:a16="http://schemas.microsoft.com/office/drawing/2014/main" id="{10A5F4E1-77F9-6CC1-B9E6-B798C809B71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58" y="4558748"/>
            <a:ext cx="1093533" cy="1093533"/>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82521ABE-E898-F782-E915-6813F8B2ECF3}"/>
              </a:ext>
            </a:extLst>
          </p:cNvPr>
          <p:cNvSpPr/>
          <p:nvPr/>
        </p:nvSpPr>
        <p:spPr>
          <a:xfrm>
            <a:off x="9007171" y="2457048"/>
            <a:ext cx="1358350" cy="8216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Roadway flood depth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forecasts</a:t>
            </a:r>
          </a:p>
        </p:txBody>
      </p:sp>
      <p:sp>
        <p:nvSpPr>
          <p:cNvPr id="45" name="Bent Arrow 44">
            <a:extLst>
              <a:ext uri="{FF2B5EF4-FFF2-40B4-BE49-F238E27FC236}">
                <a16:creationId xmlns:a16="http://schemas.microsoft.com/office/drawing/2014/main" id="{21145BAA-99F3-C197-18B4-5A47BFB78C53}"/>
              </a:ext>
            </a:extLst>
          </p:cNvPr>
          <p:cNvSpPr/>
          <p:nvPr/>
        </p:nvSpPr>
        <p:spPr>
          <a:xfrm rot="16200000" flipV="1">
            <a:off x="2683830" y="4081937"/>
            <a:ext cx="933748" cy="1835426"/>
          </a:xfrm>
          <a:prstGeom prst="bentArrow">
            <a:avLst>
              <a:gd name="adj1" fmla="val 25000"/>
              <a:gd name="adj2" fmla="val 25000"/>
              <a:gd name="adj3" fmla="val 25000"/>
              <a:gd name="adj4" fmla="val 87500"/>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84" name="Group 83">
            <a:extLst>
              <a:ext uri="{FF2B5EF4-FFF2-40B4-BE49-F238E27FC236}">
                <a16:creationId xmlns:a16="http://schemas.microsoft.com/office/drawing/2014/main" id="{EAD9079B-4A86-6558-5720-569C998A499A}"/>
              </a:ext>
            </a:extLst>
          </p:cNvPr>
          <p:cNvGrpSpPr/>
          <p:nvPr/>
        </p:nvGrpSpPr>
        <p:grpSpPr>
          <a:xfrm>
            <a:off x="10469361" y="1143757"/>
            <a:ext cx="1484243" cy="3341349"/>
            <a:chOff x="10543776" y="973075"/>
            <a:chExt cx="1484243" cy="3341349"/>
          </a:xfrm>
        </p:grpSpPr>
        <p:grpSp>
          <p:nvGrpSpPr>
            <p:cNvPr id="10" name="Group 9">
              <a:extLst>
                <a:ext uri="{FF2B5EF4-FFF2-40B4-BE49-F238E27FC236}">
                  <a16:creationId xmlns:a16="http://schemas.microsoft.com/office/drawing/2014/main" id="{961F3554-E589-1990-2DCC-9D97EE5AF7DD}"/>
                </a:ext>
              </a:extLst>
            </p:cNvPr>
            <p:cNvGrpSpPr/>
            <p:nvPr/>
          </p:nvGrpSpPr>
          <p:grpSpPr>
            <a:xfrm>
              <a:off x="10875881" y="1273775"/>
              <a:ext cx="735485" cy="684762"/>
              <a:chOff x="4469627" y="3203663"/>
              <a:chExt cx="215281" cy="200434"/>
            </a:xfrm>
          </p:grpSpPr>
          <p:sp>
            <p:nvSpPr>
              <p:cNvPr id="8" name="Application real-time monitoring service">
                <a:extLst>
                  <a:ext uri="{FF2B5EF4-FFF2-40B4-BE49-F238E27FC236}">
                    <a16:creationId xmlns:a16="http://schemas.microsoft.com/office/drawing/2014/main" id="{C8618F50-EE74-6134-E576-BA34AADECBAB}"/>
                  </a:ext>
                </a:extLst>
              </p:cNvPr>
              <p:cNvSpPr/>
              <p:nvPr/>
            </p:nvSpPr>
            <p:spPr>
              <a:xfrm>
                <a:off x="4501177" y="3244792"/>
                <a:ext cx="152181" cy="73636"/>
              </a:xfrm>
              <a:custGeom>
                <a:avLst/>
                <a:gdLst/>
                <a:ahLst/>
                <a:cxnLst/>
                <a:rect l="0" t="0" r="0" b="0"/>
                <a:pathLst>
                  <a:path w="152181" h="73636">
                    <a:moveTo>
                      <a:pt x="134653" y="0"/>
                    </a:moveTo>
                    <a:cubicBezTo>
                      <a:pt x="124952" y="0"/>
                      <a:pt x="117088" y="7869"/>
                      <a:pt x="117090" y="17577"/>
                    </a:cubicBezTo>
                    <a:cubicBezTo>
                      <a:pt x="117090" y="20505"/>
                      <a:pt x="117816" y="23291"/>
                      <a:pt x="119113" y="25676"/>
                    </a:cubicBezTo>
                    <a:lnTo>
                      <a:pt x="90493" y="53997"/>
                    </a:lnTo>
                    <a:cubicBezTo>
                      <a:pt x="88938" y="53124"/>
                      <a:pt x="87181" y="52675"/>
                      <a:pt x="85398" y="52695"/>
                    </a:cubicBezTo>
                    <a:cubicBezTo>
                      <a:pt x="84239" y="52695"/>
                      <a:pt x="83157" y="52913"/>
                      <a:pt x="82147" y="53239"/>
                    </a:cubicBezTo>
                    <a:lnTo>
                      <a:pt x="70616" y="37434"/>
                    </a:lnTo>
                    <a:cubicBezTo>
                      <a:pt x="70723" y="36818"/>
                      <a:pt x="70723" y="36347"/>
                      <a:pt x="70723" y="35807"/>
                    </a:cubicBezTo>
                    <a:cubicBezTo>
                      <a:pt x="70723" y="30055"/>
                      <a:pt x="66064" y="25391"/>
                      <a:pt x="60316" y="25389"/>
                    </a:cubicBezTo>
                    <a:cubicBezTo>
                      <a:pt x="54559" y="25387"/>
                      <a:pt x="49887" y="30047"/>
                      <a:pt x="49870" y="35807"/>
                    </a:cubicBezTo>
                    <a:lnTo>
                      <a:pt x="49870" y="35987"/>
                    </a:lnTo>
                    <a:lnTo>
                      <a:pt x="33176" y="52225"/>
                    </a:lnTo>
                    <a:lnTo>
                      <a:pt x="19372" y="52225"/>
                    </a:lnTo>
                    <a:cubicBezTo>
                      <a:pt x="17485" y="49115"/>
                      <a:pt x="14118" y="47212"/>
                      <a:pt x="10483" y="47199"/>
                    </a:cubicBezTo>
                    <a:cubicBezTo>
                      <a:pt x="4696" y="47200"/>
                      <a:pt x="0" y="51895"/>
                      <a:pt x="0" y="57687"/>
                    </a:cubicBezTo>
                    <a:cubicBezTo>
                      <a:pt x="0" y="63477"/>
                      <a:pt x="4694" y="68170"/>
                      <a:pt x="10480" y="68174"/>
                    </a:cubicBezTo>
                    <a:cubicBezTo>
                      <a:pt x="14294" y="68160"/>
                      <a:pt x="17804" y="66086"/>
                      <a:pt x="19659" y="62750"/>
                    </a:cubicBezTo>
                    <a:lnTo>
                      <a:pt x="37585" y="62750"/>
                    </a:lnTo>
                    <a:lnTo>
                      <a:pt x="55653" y="45174"/>
                    </a:lnTo>
                    <a:cubicBezTo>
                      <a:pt x="57137" y="45932"/>
                      <a:pt x="58763" y="46330"/>
                      <a:pt x="60426" y="46330"/>
                    </a:cubicBezTo>
                    <a:cubicBezTo>
                      <a:pt x="61616" y="46330"/>
                      <a:pt x="62775" y="46112"/>
                      <a:pt x="63785" y="45714"/>
                    </a:cubicBezTo>
                    <a:lnTo>
                      <a:pt x="75171" y="61411"/>
                    </a:lnTo>
                    <a:cubicBezTo>
                      <a:pt x="75056" y="62008"/>
                      <a:pt x="74995" y="62613"/>
                      <a:pt x="74987" y="63221"/>
                    </a:cubicBezTo>
                    <a:cubicBezTo>
                      <a:pt x="74989" y="68974"/>
                      <a:pt x="79650" y="73636"/>
                      <a:pt x="85398" y="73636"/>
                    </a:cubicBezTo>
                    <a:cubicBezTo>
                      <a:pt x="91043" y="73636"/>
                      <a:pt x="95656" y="69122"/>
                      <a:pt x="95805" y="63473"/>
                    </a:cubicBezTo>
                    <a:lnTo>
                      <a:pt x="126380" y="33128"/>
                    </a:lnTo>
                    <a:cubicBezTo>
                      <a:pt x="131822" y="36023"/>
                      <a:pt x="138383" y="35851"/>
                      <a:pt x="143666" y="32674"/>
                    </a:cubicBezTo>
                    <a:cubicBezTo>
                      <a:pt x="148950" y="29496"/>
                      <a:pt x="152181" y="23779"/>
                      <a:pt x="152181" y="17611"/>
                    </a:cubicBezTo>
                    <a:cubicBezTo>
                      <a:pt x="152181" y="12947"/>
                      <a:pt x="150359" y="8469"/>
                      <a:pt x="147070" y="5164"/>
                    </a:cubicBezTo>
                    <a:cubicBezTo>
                      <a:pt x="143781" y="1860"/>
                      <a:pt x="139313" y="0"/>
                      <a:pt x="134653" y="0"/>
                    </a:cubicBezTo>
                    <a:close/>
                    <a:moveTo>
                      <a:pt x="134905" y="25063"/>
                    </a:moveTo>
                    <a:cubicBezTo>
                      <a:pt x="130803" y="25043"/>
                      <a:pt x="127483" y="21720"/>
                      <a:pt x="127462" y="17615"/>
                    </a:cubicBezTo>
                    <a:cubicBezTo>
                      <a:pt x="127393" y="13489"/>
                      <a:pt x="130786" y="10162"/>
                      <a:pt x="134905" y="10162"/>
                    </a:cubicBezTo>
                    <a:cubicBezTo>
                      <a:pt x="139028" y="10162"/>
                      <a:pt x="142352" y="13527"/>
                      <a:pt x="142352" y="17615"/>
                    </a:cubicBezTo>
                    <a:cubicBezTo>
                      <a:pt x="142354" y="19591"/>
                      <a:pt x="141570" y="21487"/>
                      <a:pt x="140173" y="22885"/>
                    </a:cubicBezTo>
                    <a:cubicBezTo>
                      <a:pt x="138776" y="24282"/>
                      <a:pt x="136881" y="25066"/>
                      <a:pt x="134905" y="25063"/>
                    </a:cubicBezTo>
                    <a:lnTo>
                      <a:pt x="134905" y="25063"/>
                    </a:lnTo>
                    <a:close/>
                  </a:path>
                </a:pathLst>
              </a:custGeom>
              <a:solidFill>
                <a:srgbClr val="7030A0"/>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Monitor">
                <a:extLst>
                  <a:ext uri="{FF2B5EF4-FFF2-40B4-BE49-F238E27FC236}">
                    <a16:creationId xmlns:a16="http://schemas.microsoft.com/office/drawing/2014/main" id="{33C2402C-1F68-B1CB-D5F9-4AA940ACD66B}"/>
                  </a:ext>
                </a:extLst>
              </p:cNvPr>
              <p:cNvSpPr/>
              <p:nvPr/>
            </p:nvSpPr>
            <p:spPr>
              <a:xfrm>
                <a:off x="4469627" y="3203663"/>
                <a:ext cx="215281" cy="200434"/>
              </a:xfrm>
              <a:custGeom>
                <a:avLst/>
                <a:gdLst/>
                <a:ahLst/>
                <a:cxnLst/>
                <a:rect l="0" t="0" r="0" b="0"/>
                <a:pathLst>
                  <a:path w="215281" h="200434">
                    <a:moveTo>
                      <a:pt x="202364" y="0"/>
                    </a:moveTo>
                    <a:lnTo>
                      <a:pt x="11840" y="0"/>
                    </a:lnTo>
                    <a:cubicBezTo>
                      <a:pt x="5382" y="0"/>
                      <a:pt x="0" y="5943"/>
                      <a:pt x="0" y="12426"/>
                    </a:cubicBezTo>
                    <a:lnTo>
                      <a:pt x="0" y="146409"/>
                    </a:lnTo>
                    <a:cubicBezTo>
                      <a:pt x="0" y="152892"/>
                      <a:pt x="5382" y="157214"/>
                      <a:pt x="11840" y="157214"/>
                    </a:cubicBezTo>
                    <a:lnTo>
                      <a:pt x="76963" y="157214"/>
                    </a:lnTo>
                    <a:cubicBezTo>
                      <a:pt x="83959" y="182065"/>
                      <a:pt x="74272" y="187468"/>
                      <a:pt x="33369" y="187468"/>
                    </a:cubicBezTo>
                    <a:lnTo>
                      <a:pt x="33369" y="200434"/>
                    </a:lnTo>
                    <a:lnTo>
                      <a:pt x="86112" y="200434"/>
                    </a:lnTo>
                    <a:lnTo>
                      <a:pt x="124325" y="200434"/>
                    </a:lnTo>
                    <a:lnTo>
                      <a:pt x="182989" y="200434"/>
                    </a:lnTo>
                    <a:lnTo>
                      <a:pt x="182989" y="187468"/>
                    </a:lnTo>
                    <a:cubicBezTo>
                      <a:pt x="141547" y="187468"/>
                      <a:pt x="128630" y="182065"/>
                      <a:pt x="135627" y="157214"/>
                    </a:cubicBezTo>
                    <a:lnTo>
                      <a:pt x="202364" y="157214"/>
                    </a:lnTo>
                    <a:cubicBezTo>
                      <a:pt x="208822" y="157214"/>
                      <a:pt x="215281" y="152892"/>
                      <a:pt x="215281" y="146409"/>
                    </a:cubicBezTo>
                    <a:lnTo>
                      <a:pt x="215281" y="12426"/>
                    </a:lnTo>
                    <a:cubicBezTo>
                      <a:pt x="215281" y="5943"/>
                      <a:pt x="208822" y="0"/>
                      <a:pt x="202364" y="0"/>
                    </a:cubicBezTo>
                    <a:close/>
                    <a:moveTo>
                      <a:pt x="199135" y="16208"/>
                    </a:moveTo>
                    <a:lnTo>
                      <a:pt x="199135" y="140466"/>
                    </a:lnTo>
                    <a:lnTo>
                      <a:pt x="16146" y="140466"/>
                    </a:lnTo>
                    <a:lnTo>
                      <a:pt x="16146" y="16208"/>
                    </a:lnTo>
                    <a:lnTo>
                      <a:pt x="199135" y="16208"/>
                    </a:lnTo>
                    <a:close/>
                  </a:path>
                </a:pathLst>
              </a:custGeom>
              <a:solidFill>
                <a:srgbClr val="7030A0"/>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 name="TextBox 12">
              <a:extLst>
                <a:ext uri="{FF2B5EF4-FFF2-40B4-BE49-F238E27FC236}">
                  <a16:creationId xmlns:a16="http://schemas.microsoft.com/office/drawing/2014/main" id="{809D5802-8C6A-CE29-B152-F015736B3F47}"/>
                </a:ext>
              </a:extLst>
            </p:cNvPr>
            <p:cNvSpPr txBox="1"/>
            <p:nvPr/>
          </p:nvSpPr>
          <p:spPr>
            <a:xfrm>
              <a:off x="10543776" y="2123852"/>
              <a:ext cx="14842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Visualization</a:t>
              </a:r>
            </a:p>
          </p:txBody>
        </p:sp>
        <p:grpSp>
          <p:nvGrpSpPr>
            <p:cNvPr id="28" name="谷歌软件Prediction API">
              <a:extLst>
                <a:ext uri="{FF2B5EF4-FFF2-40B4-BE49-F238E27FC236}">
                  <a16:creationId xmlns:a16="http://schemas.microsoft.com/office/drawing/2014/main" id="{DD2C5F44-9B3F-33AE-BD0F-8EC123087704}"/>
                </a:ext>
              </a:extLst>
            </p:cNvPr>
            <p:cNvGrpSpPr/>
            <p:nvPr/>
          </p:nvGrpSpPr>
          <p:grpSpPr>
            <a:xfrm>
              <a:off x="10834582" y="2741178"/>
              <a:ext cx="818082" cy="736271"/>
              <a:chOff x="5920890" y="3894115"/>
              <a:chExt cx="222223" cy="200000"/>
            </a:xfrm>
          </p:grpSpPr>
          <p:sp>
            <p:nvSpPr>
              <p:cNvPr id="29" name="Freeform 28">
                <a:extLst>
                  <a:ext uri="{FF2B5EF4-FFF2-40B4-BE49-F238E27FC236}">
                    <a16:creationId xmlns:a16="http://schemas.microsoft.com/office/drawing/2014/main" id="{0203DE53-FAAB-E745-3694-964F3B84BCFA}"/>
                  </a:ext>
                </a:extLst>
              </p:cNvPr>
              <p:cNvSpPr/>
              <p:nvPr/>
            </p:nvSpPr>
            <p:spPr>
              <a:xfrm>
                <a:off x="5920890" y="3894115"/>
                <a:ext cx="222223" cy="200000"/>
              </a:xfrm>
              <a:custGeom>
                <a:avLst/>
                <a:gdLst/>
                <a:ahLst/>
                <a:cxnLst/>
                <a:rect l="0" t="0" r="0" b="0"/>
                <a:pathLst>
                  <a:path w="222223" h="200000">
                    <a:moveTo>
                      <a:pt x="219554" y="89751"/>
                    </a:moveTo>
                    <a:lnTo>
                      <a:pt x="173896" y="10223"/>
                    </a:lnTo>
                    <a:cubicBezTo>
                      <a:pt x="170402" y="4018"/>
                      <a:pt x="163890" y="0"/>
                      <a:pt x="156778" y="0"/>
                    </a:cubicBezTo>
                    <a:lnTo>
                      <a:pt x="65444" y="0"/>
                    </a:lnTo>
                    <a:cubicBezTo>
                      <a:pt x="58331" y="0"/>
                      <a:pt x="51817" y="4016"/>
                      <a:pt x="48326" y="10223"/>
                    </a:cubicBezTo>
                    <a:lnTo>
                      <a:pt x="2650" y="89542"/>
                    </a:lnTo>
                    <a:cubicBezTo>
                      <a:pt x="-883" y="95700"/>
                      <a:pt x="-883" y="103275"/>
                      <a:pt x="2650" y="109433"/>
                    </a:cubicBezTo>
                    <a:lnTo>
                      <a:pt x="48308" y="189412"/>
                    </a:lnTo>
                    <a:cubicBezTo>
                      <a:pt x="51764" y="195705"/>
                      <a:pt x="58261" y="199724"/>
                      <a:pt x="65427" y="200000"/>
                    </a:cubicBezTo>
                    <a:lnTo>
                      <a:pt x="156761" y="200000"/>
                    </a:lnTo>
                    <a:cubicBezTo>
                      <a:pt x="163926" y="199754"/>
                      <a:pt x="170434" y="195752"/>
                      <a:pt x="173896" y="189464"/>
                    </a:cubicBezTo>
                    <a:lnTo>
                      <a:pt x="219554" y="109937"/>
                    </a:lnTo>
                    <a:cubicBezTo>
                      <a:pt x="223111" y="103680"/>
                      <a:pt x="223111" y="96008"/>
                      <a:pt x="219554" y="89751"/>
                    </a:cubicBezTo>
                    <a:close/>
                  </a:path>
                </a:pathLst>
              </a:custGeom>
              <a:solidFill>
                <a:schemeClr val="accent2"/>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0" name="Group 29">
                <a:extLst>
                  <a:ext uri="{FF2B5EF4-FFF2-40B4-BE49-F238E27FC236}">
                    <a16:creationId xmlns:a16="http://schemas.microsoft.com/office/drawing/2014/main" id="{5D311BBD-5CFE-8194-FB57-622E68B810EA}"/>
                  </a:ext>
                </a:extLst>
              </p:cNvPr>
              <p:cNvGrpSpPr/>
              <p:nvPr/>
            </p:nvGrpSpPr>
            <p:grpSpPr>
              <a:xfrm>
                <a:off x="5985760" y="3944137"/>
                <a:ext cx="156107" cy="149927"/>
                <a:chOff x="5985760" y="3944137"/>
                <a:chExt cx="156107" cy="149927"/>
              </a:xfrm>
            </p:grpSpPr>
            <p:sp>
              <p:nvSpPr>
                <p:cNvPr id="36" name="Freeform 35">
                  <a:extLst>
                    <a:ext uri="{FF2B5EF4-FFF2-40B4-BE49-F238E27FC236}">
                      <a16:creationId xmlns:a16="http://schemas.microsoft.com/office/drawing/2014/main" id="{D818B33E-3CBF-2B62-CA0C-8E5BB397CC21}"/>
                    </a:ext>
                  </a:extLst>
                </p:cNvPr>
                <p:cNvSpPr/>
                <p:nvPr/>
              </p:nvSpPr>
              <p:spPr>
                <a:xfrm>
                  <a:off x="6057998" y="3978459"/>
                  <a:ext cx="65814" cy="64714"/>
                </a:xfrm>
                <a:custGeom>
                  <a:avLst/>
                  <a:gdLst/>
                  <a:ahLst/>
                  <a:cxnLst/>
                  <a:rect l="0" t="0" r="0" b="0"/>
                  <a:pathLst>
                    <a:path w="65814" h="64714">
                      <a:moveTo>
                        <a:pt x="11389" y="0"/>
                      </a:moveTo>
                      <a:lnTo>
                        <a:pt x="0" y="4677"/>
                      </a:lnTo>
                      <a:lnTo>
                        <a:pt x="59946" y="64714"/>
                      </a:lnTo>
                      <a:lnTo>
                        <a:pt x="65814" y="54508"/>
                      </a:lnTo>
                      <a:lnTo>
                        <a:pt x="11389" y="0"/>
                      </a:lnTo>
                      <a:close/>
                    </a:path>
                  </a:pathLst>
                </a:custGeom>
                <a:solidFill>
                  <a:schemeClr val="accent2">
                    <a:lumMod val="75000"/>
                  </a:schemeClr>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Freeform 36">
                  <a:extLst>
                    <a:ext uri="{FF2B5EF4-FFF2-40B4-BE49-F238E27FC236}">
                      <a16:creationId xmlns:a16="http://schemas.microsoft.com/office/drawing/2014/main" id="{FE432D5A-4875-00A7-5FF9-45740ED952C5}"/>
                    </a:ext>
                  </a:extLst>
                </p:cNvPr>
                <p:cNvSpPr/>
                <p:nvPr/>
              </p:nvSpPr>
              <p:spPr>
                <a:xfrm>
                  <a:off x="6048970" y="3993829"/>
                  <a:ext cx="65936" cy="64853"/>
                </a:xfrm>
                <a:custGeom>
                  <a:avLst/>
                  <a:gdLst/>
                  <a:ahLst/>
                  <a:cxnLst/>
                  <a:rect l="0" t="0" r="0" b="0"/>
                  <a:pathLst>
                    <a:path w="65936" h="64853">
                      <a:moveTo>
                        <a:pt x="60085" y="64853"/>
                      </a:moveTo>
                      <a:lnTo>
                        <a:pt x="65936" y="54647"/>
                      </a:lnTo>
                      <a:lnTo>
                        <a:pt x="11389" y="0"/>
                      </a:lnTo>
                      <a:lnTo>
                        <a:pt x="0" y="4677"/>
                      </a:lnTo>
                      <a:lnTo>
                        <a:pt x="60085" y="64853"/>
                      </a:lnTo>
                      <a:close/>
                    </a:path>
                  </a:pathLst>
                </a:custGeom>
                <a:solidFill>
                  <a:schemeClr val="accent2">
                    <a:lumMod val="75000"/>
                  </a:schemeClr>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Freeform 37">
                  <a:extLst>
                    <a:ext uri="{FF2B5EF4-FFF2-40B4-BE49-F238E27FC236}">
                      <a16:creationId xmlns:a16="http://schemas.microsoft.com/office/drawing/2014/main" id="{8E4A8899-57F2-CE0A-6EE6-FF2F3D2421E7}"/>
                    </a:ext>
                  </a:extLst>
                </p:cNvPr>
                <p:cNvSpPr/>
                <p:nvPr/>
              </p:nvSpPr>
              <p:spPr>
                <a:xfrm>
                  <a:off x="6065203" y="3944137"/>
                  <a:ext cx="76665" cy="83544"/>
                </a:xfrm>
                <a:custGeom>
                  <a:avLst/>
                  <a:gdLst/>
                  <a:ahLst/>
                  <a:cxnLst/>
                  <a:rect l="0" t="0" r="0" b="0"/>
                  <a:pathLst>
                    <a:path w="76665" h="83544">
                      <a:moveTo>
                        <a:pt x="20034" y="0"/>
                      </a:moveTo>
                      <a:lnTo>
                        <a:pt x="0" y="11354"/>
                      </a:lnTo>
                      <a:lnTo>
                        <a:pt x="7517" y="18882"/>
                      </a:lnTo>
                      <a:lnTo>
                        <a:pt x="1823" y="23629"/>
                      </a:lnTo>
                      <a:lnTo>
                        <a:pt x="61648" y="83544"/>
                      </a:lnTo>
                      <a:lnTo>
                        <a:pt x="75241" y="59863"/>
                      </a:lnTo>
                      <a:cubicBezTo>
                        <a:pt x="75808" y="58858"/>
                        <a:pt x="76284" y="57805"/>
                        <a:pt x="76665" y="56716"/>
                      </a:cubicBezTo>
                      <a:lnTo>
                        <a:pt x="20034" y="0"/>
                      </a:lnTo>
                      <a:close/>
                    </a:path>
                  </a:pathLst>
                </a:custGeom>
                <a:solidFill>
                  <a:schemeClr val="accent2">
                    <a:lumMod val="75000"/>
                  </a:schemeClr>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Freeform 38">
                  <a:extLst>
                    <a:ext uri="{FF2B5EF4-FFF2-40B4-BE49-F238E27FC236}">
                      <a16:creationId xmlns:a16="http://schemas.microsoft.com/office/drawing/2014/main" id="{643127FA-4BD6-35AA-983C-D1D832050398}"/>
                    </a:ext>
                  </a:extLst>
                </p:cNvPr>
                <p:cNvSpPr/>
                <p:nvPr/>
              </p:nvSpPr>
              <p:spPr>
                <a:xfrm>
                  <a:off x="5985760" y="3976477"/>
                  <a:ext cx="120257" cy="117587"/>
                </a:xfrm>
                <a:custGeom>
                  <a:avLst/>
                  <a:gdLst/>
                  <a:ahLst/>
                  <a:cxnLst/>
                  <a:rect l="0" t="0" r="0" b="0"/>
                  <a:pathLst>
                    <a:path w="120257" h="117587">
                      <a:moveTo>
                        <a:pt x="69443" y="117587"/>
                      </a:moveTo>
                      <a:lnTo>
                        <a:pt x="91890" y="117587"/>
                      </a:lnTo>
                      <a:cubicBezTo>
                        <a:pt x="99055" y="117341"/>
                        <a:pt x="105563" y="113339"/>
                        <a:pt x="109025" y="107051"/>
                      </a:cubicBezTo>
                      <a:lnTo>
                        <a:pt x="120257" y="87473"/>
                      </a:lnTo>
                      <a:lnTo>
                        <a:pt x="63748" y="30862"/>
                      </a:lnTo>
                      <a:lnTo>
                        <a:pt x="55884" y="41728"/>
                      </a:lnTo>
                      <a:lnTo>
                        <a:pt x="32568" y="0"/>
                      </a:lnTo>
                      <a:lnTo>
                        <a:pt x="0" y="48040"/>
                      </a:lnTo>
                      <a:lnTo>
                        <a:pt x="69443" y="117587"/>
                      </a:lnTo>
                      <a:close/>
                    </a:path>
                  </a:pathLst>
                </a:custGeom>
                <a:solidFill>
                  <a:schemeClr val="accent2">
                    <a:lumMod val="75000"/>
                  </a:schemeClr>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1" name="Freeform 30">
                <a:extLst>
                  <a:ext uri="{FF2B5EF4-FFF2-40B4-BE49-F238E27FC236}">
                    <a16:creationId xmlns:a16="http://schemas.microsoft.com/office/drawing/2014/main" id="{3A5A4219-B7ED-5364-0458-3D8D111EB277}"/>
                  </a:ext>
                </a:extLst>
              </p:cNvPr>
              <p:cNvSpPr/>
              <p:nvPr/>
            </p:nvSpPr>
            <p:spPr>
              <a:xfrm>
                <a:off x="5990274" y="3968478"/>
                <a:ext cx="54860" cy="50561"/>
              </a:xfrm>
              <a:custGeom>
                <a:avLst/>
                <a:gdLst/>
                <a:ahLst/>
                <a:cxnLst/>
                <a:rect l="0" t="0" r="0" b="0"/>
                <a:pathLst>
                  <a:path w="54860" h="50561">
                    <a:moveTo>
                      <a:pt x="6389" y="50561"/>
                    </a:moveTo>
                    <a:lnTo>
                      <a:pt x="0" y="46736"/>
                    </a:lnTo>
                    <a:lnTo>
                      <a:pt x="27985" y="0"/>
                    </a:lnTo>
                    <a:lnTo>
                      <a:pt x="54860" y="45432"/>
                    </a:lnTo>
                    <a:lnTo>
                      <a:pt x="48454" y="49239"/>
                    </a:lnTo>
                    <a:lnTo>
                      <a:pt x="27951" y="14570"/>
                    </a:lnTo>
                    <a:lnTo>
                      <a:pt x="6389" y="50561"/>
                    </a:lnTo>
                    <a:close/>
                  </a:path>
                </a:pathLst>
              </a:custGeom>
              <a:solidFill>
                <a:srgbClr val="FFFFFF"/>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Freeform 31">
                <a:extLst>
                  <a:ext uri="{FF2B5EF4-FFF2-40B4-BE49-F238E27FC236}">
                    <a16:creationId xmlns:a16="http://schemas.microsoft.com/office/drawing/2014/main" id="{4F504126-6CCC-B9C0-F7AD-87D491B7ABEF}"/>
                  </a:ext>
                </a:extLst>
              </p:cNvPr>
              <p:cNvSpPr/>
              <p:nvPr/>
            </p:nvSpPr>
            <p:spPr>
              <a:xfrm>
                <a:off x="6030447" y="4004121"/>
                <a:ext cx="22395" cy="22429"/>
              </a:xfrm>
              <a:custGeom>
                <a:avLst/>
                <a:gdLst/>
                <a:ahLst/>
                <a:cxnLst/>
                <a:rect l="0" t="0" r="0" b="0"/>
                <a:pathLst>
                  <a:path w="22395" h="22429">
                    <a:moveTo>
                      <a:pt x="22395" y="11215"/>
                    </a:moveTo>
                    <a:cubicBezTo>
                      <a:pt x="22395" y="17408"/>
                      <a:pt x="17382" y="22429"/>
                      <a:pt x="11198" y="22429"/>
                    </a:cubicBezTo>
                    <a:cubicBezTo>
                      <a:pt x="5013" y="22429"/>
                      <a:pt x="0" y="17408"/>
                      <a:pt x="0" y="11215"/>
                    </a:cubicBezTo>
                    <a:cubicBezTo>
                      <a:pt x="0" y="5021"/>
                      <a:pt x="5013" y="0"/>
                      <a:pt x="11198" y="0"/>
                    </a:cubicBezTo>
                    <a:cubicBezTo>
                      <a:pt x="17382" y="0"/>
                      <a:pt x="22395" y="5021"/>
                      <a:pt x="22395" y="11215"/>
                    </a:cubicBezTo>
                    <a:close/>
                  </a:path>
                </a:pathLst>
              </a:custGeom>
              <a:solidFill>
                <a:srgbClr val="FFFFFF"/>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Freeform 32">
                <a:extLst>
                  <a:ext uri="{FF2B5EF4-FFF2-40B4-BE49-F238E27FC236}">
                    <a16:creationId xmlns:a16="http://schemas.microsoft.com/office/drawing/2014/main" id="{9DEF10B0-CCDA-2AED-3D97-E9F9F8BB3D75}"/>
                  </a:ext>
                </a:extLst>
              </p:cNvPr>
              <p:cNvSpPr/>
              <p:nvPr/>
            </p:nvSpPr>
            <p:spPr>
              <a:xfrm>
                <a:off x="5982549" y="4005425"/>
                <a:ext cx="22395" cy="22429"/>
              </a:xfrm>
              <a:custGeom>
                <a:avLst/>
                <a:gdLst/>
                <a:ahLst/>
                <a:cxnLst/>
                <a:rect l="0" t="0" r="0" b="0"/>
                <a:pathLst>
                  <a:path w="22395" h="22429">
                    <a:moveTo>
                      <a:pt x="22395" y="11215"/>
                    </a:moveTo>
                    <a:cubicBezTo>
                      <a:pt x="22395" y="17408"/>
                      <a:pt x="17382" y="22429"/>
                      <a:pt x="11198" y="22429"/>
                    </a:cubicBezTo>
                    <a:cubicBezTo>
                      <a:pt x="5013" y="22429"/>
                      <a:pt x="0" y="17408"/>
                      <a:pt x="0" y="11215"/>
                    </a:cubicBezTo>
                    <a:cubicBezTo>
                      <a:pt x="0" y="5021"/>
                      <a:pt x="5013" y="0"/>
                      <a:pt x="11198" y="0"/>
                    </a:cubicBezTo>
                    <a:cubicBezTo>
                      <a:pt x="17382" y="0"/>
                      <a:pt x="22395" y="5021"/>
                      <a:pt x="22395" y="11215"/>
                    </a:cubicBezTo>
                    <a:close/>
                  </a:path>
                </a:pathLst>
              </a:custGeom>
              <a:solidFill>
                <a:srgbClr val="FFFFFF"/>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Freeform 33">
                <a:extLst>
                  <a:ext uri="{FF2B5EF4-FFF2-40B4-BE49-F238E27FC236}">
                    <a16:creationId xmlns:a16="http://schemas.microsoft.com/office/drawing/2014/main" id="{3EFED792-B0A6-7F5C-DD03-AA54ADC64BF2}"/>
                  </a:ext>
                </a:extLst>
              </p:cNvPr>
              <p:cNvSpPr/>
              <p:nvPr/>
            </p:nvSpPr>
            <p:spPr>
              <a:xfrm>
                <a:off x="6048970" y="3959316"/>
                <a:ext cx="29374" cy="42980"/>
              </a:xfrm>
              <a:custGeom>
                <a:avLst/>
                <a:gdLst/>
                <a:ahLst/>
                <a:cxnLst/>
                <a:rect l="0" t="0" r="0" b="0"/>
                <a:pathLst>
                  <a:path w="29374" h="42980">
                    <a:moveTo>
                      <a:pt x="6423" y="42980"/>
                    </a:moveTo>
                    <a:lnTo>
                      <a:pt x="0" y="39190"/>
                    </a:lnTo>
                    <a:lnTo>
                      <a:pt x="4965" y="30740"/>
                    </a:lnTo>
                    <a:lnTo>
                      <a:pt x="11389" y="34530"/>
                    </a:lnTo>
                    <a:lnTo>
                      <a:pt x="6423" y="42980"/>
                    </a:lnTo>
                    <a:close/>
                  </a:path>
                  <a:path w="29374" h="42980">
                    <a:moveTo>
                      <a:pt x="15451" y="27610"/>
                    </a:moveTo>
                    <a:lnTo>
                      <a:pt x="9062" y="23820"/>
                    </a:lnTo>
                    <a:lnTo>
                      <a:pt x="14027" y="15370"/>
                    </a:lnTo>
                    <a:lnTo>
                      <a:pt x="20416" y="19125"/>
                    </a:lnTo>
                    <a:lnTo>
                      <a:pt x="15451" y="27610"/>
                    </a:lnTo>
                    <a:close/>
                  </a:path>
                  <a:path w="29374" h="42980">
                    <a:moveTo>
                      <a:pt x="24479" y="12171"/>
                    </a:moveTo>
                    <a:lnTo>
                      <a:pt x="18055" y="8380"/>
                    </a:lnTo>
                    <a:lnTo>
                      <a:pt x="22951" y="0"/>
                    </a:lnTo>
                    <a:lnTo>
                      <a:pt x="29374" y="3790"/>
                    </a:lnTo>
                    <a:lnTo>
                      <a:pt x="24479" y="12171"/>
                    </a:lnTo>
                    <a:close/>
                  </a:path>
                </a:pathLst>
              </a:custGeom>
              <a:solidFill>
                <a:srgbClr val="FFFFFF"/>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Freeform 34">
                <a:extLst>
                  <a:ext uri="{FF2B5EF4-FFF2-40B4-BE49-F238E27FC236}">
                    <a16:creationId xmlns:a16="http://schemas.microsoft.com/office/drawing/2014/main" id="{ADC21CAA-8516-BCD6-3755-880B99FD72FC}"/>
                  </a:ext>
                </a:extLst>
              </p:cNvPr>
              <p:cNvSpPr/>
              <p:nvPr/>
            </p:nvSpPr>
            <p:spPr>
              <a:xfrm>
                <a:off x="6065203" y="3944137"/>
                <a:ext cx="20034" cy="23055"/>
              </a:xfrm>
              <a:custGeom>
                <a:avLst/>
                <a:gdLst/>
                <a:ahLst/>
                <a:cxnLst/>
                <a:rect l="0" t="0" r="0" b="0"/>
                <a:pathLst>
                  <a:path w="20034" h="23055">
                    <a:moveTo>
                      <a:pt x="19843" y="23055"/>
                    </a:moveTo>
                    <a:lnTo>
                      <a:pt x="20034" y="0"/>
                    </a:lnTo>
                    <a:lnTo>
                      <a:pt x="0" y="11354"/>
                    </a:lnTo>
                    <a:lnTo>
                      <a:pt x="19843" y="23055"/>
                    </a:lnTo>
                    <a:close/>
                  </a:path>
                </a:pathLst>
              </a:custGeom>
              <a:solidFill>
                <a:srgbClr val="FFFFFF"/>
              </a:solidFill>
              <a:ln w="5000" cap="flat">
                <a:noFill/>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2" name="TextBox 41">
              <a:extLst>
                <a:ext uri="{FF2B5EF4-FFF2-40B4-BE49-F238E27FC236}">
                  <a16:creationId xmlns:a16="http://schemas.microsoft.com/office/drawing/2014/main" id="{F4B08FA3-C375-7C87-3E1C-4FAC287C52E7}"/>
                </a:ext>
              </a:extLst>
            </p:cNvPr>
            <p:cNvSpPr txBox="1"/>
            <p:nvPr/>
          </p:nvSpPr>
          <p:spPr>
            <a:xfrm>
              <a:off x="10675619" y="3571741"/>
              <a:ext cx="11264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Web services</a:t>
              </a:r>
            </a:p>
          </p:txBody>
        </p:sp>
        <p:sp>
          <p:nvSpPr>
            <p:cNvPr id="49" name="Rounded Rectangle 48">
              <a:extLst>
                <a:ext uri="{FF2B5EF4-FFF2-40B4-BE49-F238E27FC236}">
                  <a16:creationId xmlns:a16="http://schemas.microsoft.com/office/drawing/2014/main" id="{9F589BD4-D3F1-5C32-FFD7-AAAC2E068828}"/>
                </a:ext>
              </a:extLst>
            </p:cNvPr>
            <p:cNvSpPr/>
            <p:nvPr/>
          </p:nvSpPr>
          <p:spPr>
            <a:xfrm>
              <a:off x="10682649" y="973075"/>
              <a:ext cx="1198182" cy="3341349"/>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4" name="Rectangle 53">
            <a:extLst>
              <a:ext uri="{FF2B5EF4-FFF2-40B4-BE49-F238E27FC236}">
                <a16:creationId xmlns:a16="http://schemas.microsoft.com/office/drawing/2014/main" id="{ED019413-200F-77C0-5466-12ACA5F2C7BA}"/>
              </a:ext>
            </a:extLst>
          </p:cNvPr>
          <p:cNvSpPr/>
          <p:nvPr/>
        </p:nvSpPr>
        <p:spPr>
          <a:xfrm>
            <a:off x="10394476" y="5203865"/>
            <a:ext cx="1702905" cy="8216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Emergency response</a:t>
            </a:r>
          </a:p>
        </p:txBody>
      </p:sp>
      <p:sp>
        <p:nvSpPr>
          <p:cNvPr id="5" name="TextBox 4">
            <a:extLst>
              <a:ext uri="{FF2B5EF4-FFF2-40B4-BE49-F238E27FC236}">
                <a16:creationId xmlns:a16="http://schemas.microsoft.com/office/drawing/2014/main" id="{53DB7B59-10A0-F392-81A5-2A3DB6C9D166}"/>
              </a:ext>
            </a:extLst>
          </p:cNvPr>
          <p:cNvSpPr txBox="1"/>
          <p:nvPr/>
        </p:nvSpPr>
        <p:spPr>
          <a:xfrm>
            <a:off x="220717" y="122295"/>
            <a:ext cx="11750565" cy="646331"/>
          </a:xfrm>
          <a:prstGeom prst="rect">
            <a:avLst/>
          </a:prstGeom>
          <a:noFill/>
        </p:spPr>
        <p:txBody>
          <a:bodyPr wrap="square" rtlCol="0">
            <a:spAutoFit/>
          </a:bodyPr>
          <a:lstStyle/>
          <a:p>
            <a:pPr lvl="0">
              <a:defRPr/>
            </a:pPr>
            <a:r>
              <a:rPr lang="en-US" sz="3600" dirty="0">
                <a:solidFill>
                  <a:srgbClr val="0070C0"/>
                </a:solidFill>
                <a:latin typeface="Arial" panose="020B0604020202020204" pitchFamily="34" charset="0"/>
                <a:cs typeface="Arial" panose="020B0604020202020204" pitchFamily="34" charset="0"/>
              </a:rPr>
              <a:t>Forecasting for Flash Flooding</a:t>
            </a:r>
          </a:p>
        </p:txBody>
      </p:sp>
      <p:sp>
        <p:nvSpPr>
          <p:cNvPr id="64" name="TextBox 63">
            <a:extLst>
              <a:ext uri="{FF2B5EF4-FFF2-40B4-BE49-F238E27FC236}">
                <a16:creationId xmlns:a16="http://schemas.microsoft.com/office/drawing/2014/main" id="{8F955EB3-C099-DE31-8B5C-DD9998F55262}"/>
              </a:ext>
            </a:extLst>
          </p:cNvPr>
          <p:cNvSpPr txBox="1"/>
          <p:nvPr/>
        </p:nvSpPr>
        <p:spPr>
          <a:xfrm>
            <a:off x="833587" y="5730768"/>
            <a:ext cx="930223" cy="523220"/>
          </a:xfrm>
          <a:prstGeom prst="rect">
            <a:avLst/>
          </a:prstGeom>
          <a:solidFill>
            <a:schemeClr val="bg1">
              <a:lumMod val="85000"/>
            </a:schemeClr>
          </a:solidFill>
          <a:effectLst/>
        </p:spPr>
        <p:txBody>
          <a:bodyPr wrap="none" lIns="0" tIns="0" rIns="0" bIns="0" rtlCol="0">
            <a:noAutofit/>
          </a:bodyPr>
          <a:lstStyle/>
          <a:p>
            <a:pPr algn="ctr" eaLnBrk="0" hangingPunct="0">
              <a:lnSpc>
                <a:spcPts val="1800"/>
              </a:lnSpc>
            </a:pPr>
            <a:r>
              <a:rPr lang="en-US" sz="1400" b="1" dirty="0"/>
              <a:t>Stream Gage</a:t>
            </a:r>
          </a:p>
          <a:p>
            <a:pPr algn="ctr" eaLnBrk="0" hangingPunct="0">
              <a:lnSpc>
                <a:spcPts val="1800"/>
              </a:lnSpc>
            </a:pPr>
            <a:r>
              <a:rPr lang="en-US" sz="1400" b="1" dirty="0">
                <a:ea typeface="+mn-ea"/>
                <a:cs typeface="+mn-cs"/>
              </a:rPr>
              <a:t>Network</a:t>
            </a:r>
          </a:p>
        </p:txBody>
      </p:sp>
      <p:sp>
        <p:nvSpPr>
          <p:cNvPr id="65" name="TextBox 64">
            <a:extLst>
              <a:ext uri="{FF2B5EF4-FFF2-40B4-BE49-F238E27FC236}">
                <a16:creationId xmlns:a16="http://schemas.microsoft.com/office/drawing/2014/main" id="{7011012B-732A-6111-2B8A-7DCA5E287B26}"/>
              </a:ext>
            </a:extLst>
          </p:cNvPr>
          <p:cNvSpPr txBox="1"/>
          <p:nvPr/>
        </p:nvSpPr>
        <p:spPr>
          <a:xfrm>
            <a:off x="2657206" y="5582144"/>
            <a:ext cx="1039839" cy="460039"/>
          </a:xfrm>
          <a:prstGeom prst="rect">
            <a:avLst/>
          </a:prstGeom>
          <a:solidFill>
            <a:schemeClr val="bg1">
              <a:lumMod val="85000"/>
            </a:schemeClr>
          </a:solidFill>
          <a:effectLst/>
        </p:spPr>
        <p:txBody>
          <a:bodyPr wrap="none" lIns="0" tIns="0" rIns="0" bIns="0" rtlCol="0">
            <a:noAutofit/>
          </a:bodyPr>
          <a:lstStyle/>
          <a:p>
            <a:pPr algn="ctr" eaLnBrk="0" hangingPunct="0">
              <a:lnSpc>
                <a:spcPts val="1800"/>
              </a:lnSpc>
            </a:pPr>
            <a:r>
              <a:rPr lang="en-US" sz="1400" b="1" dirty="0"/>
              <a:t>Discharge</a:t>
            </a:r>
          </a:p>
          <a:p>
            <a:pPr algn="ctr" eaLnBrk="0" hangingPunct="0">
              <a:lnSpc>
                <a:spcPts val="1800"/>
              </a:lnSpc>
            </a:pPr>
            <a:r>
              <a:rPr lang="en-US" sz="1400" b="1" dirty="0">
                <a:ea typeface="+mn-ea"/>
                <a:cs typeface="+mn-cs"/>
              </a:rPr>
              <a:t>Measurements</a:t>
            </a:r>
          </a:p>
        </p:txBody>
      </p:sp>
      <p:sp>
        <p:nvSpPr>
          <p:cNvPr id="50" name="Right Arrow 49">
            <a:extLst>
              <a:ext uri="{FF2B5EF4-FFF2-40B4-BE49-F238E27FC236}">
                <a16:creationId xmlns:a16="http://schemas.microsoft.com/office/drawing/2014/main" id="{50F71F92-1F4F-BD18-A0BD-0F2BF7EEC4E5}"/>
              </a:ext>
            </a:extLst>
          </p:cNvPr>
          <p:cNvSpPr/>
          <p:nvPr/>
        </p:nvSpPr>
        <p:spPr>
          <a:xfrm>
            <a:off x="4825648" y="3279913"/>
            <a:ext cx="1950234" cy="503583"/>
          </a:xfrm>
          <a:prstGeom prst="rightArrow">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4" name="TextBox 73">
            <a:extLst>
              <a:ext uri="{FF2B5EF4-FFF2-40B4-BE49-F238E27FC236}">
                <a16:creationId xmlns:a16="http://schemas.microsoft.com/office/drawing/2014/main" id="{C5866FA5-19A3-479D-615B-1447E76AB82B}"/>
              </a:ext>
            </a:extLst>
          </p:cNvPr>
          <p:cNvSpPr txBox="1"/>
          <p:nvPr/>
        </p:nvSpPr>
        <p:spPr>
          <a:xfrm>
            <a:off x="4951436" y="2848290"/>
            <a:ext cx="1543717" cy="475166"/>
          </a:xfrm>
          <a:prstGeom prst="rect">
            <a:avLst/>
          </a:prstGeom>
          <a:noFill/>
          <a:effectLst/>
        </p:spPr>
        <p:txBody>
          <a:bodyPr wrap="none" lIns="0" tIns="0" rIns="0" bIns="0" rtlCol="0">
            <a:noAutofit/>
          </a:bodyPr>
          <a:lstStyle/>
          <a:p>
            <a:pPr algn="ctr" eaLnBrk="0" hangingPunct="0">
              <a:lnSpc>
                <a:spcPts val="1800"/>
              </a:lnSpc>
            </a:pPr>
            <a:r>
              <a:rPr lang="en-US" sz="1400" b="1" dirty="0"/>
              <a:t>Discharge</a:t>
            </a:r>
          </a:p>
          <a:p>
            <a:pPr algn="ctr" eaLnBrk="0" hangingPunct="0">
              <a:lnSpc>
                <a:spcPts val="1800"/>
              </a:lnSpc>
            </a:pPr>
            <a:r>
              <a:rPr lang="en-US" sz="1400" b="1" dirty="0">
                <a:ea typeface="+mn-ea"/>
                <a:cs typeface="+mn-cs"/>
              </a:rPr>
              <a:t>Estimates</a:t>
            </a:r>
          </a:p>
        </p:txBody>
      </p:sp>
      <p:pic>
        <p:nvPicPr>
          <p:cNvPr id="76" name="Picture 75">
            <a:extLst>
              <a:ext uri="{FF2B5EF4-FFF2-40B4-BE49-F238E27FC236}">
                <a16:creationId xmlns:a16="http://schemas.microsoft.com/office/drawing/2014/main" id="{6892312A-8C96-7291-AC8E-E9824392DA40}"/>
              </a:ext>
            </a:extLst>
          </p:cNvPr>
          <p:cNvPicPr>
            <a:picLocks noChangeAspect="1"/>
          </p:cNvPicPr>
          <p:nvPr/>
        </p:nvPicPr>
        <p:blipFill>
          <a:blip r:embed="rId4"/>
          <a:stretch>
            <a:fillRect/>
          </a:stretch>
        </p:blipFill>
        <p:spPr>
          <a:xfrm>
            <a:off x="4938057" y="3807148"/>
            <a:ext cx="1660370" cy="1091432"/>
          </a:xfrm>
          <a:prstGeom prst="rect">
            <a:avLst/>
          </a:prstGeom>
        </p:spPr>
      </p:pic>
      <p:grpSp>
        <p:nvGrpSpPr>
          <p:cNvPr id="80" name="Group 79">
            <a:extLst>
              <a:ext uri="{FF2B5EF4-FFF2-40B4-BE49-F238E27FC236}">
                <a16:creationId xmlns:a16="http://schemas.microsoft.com/office/drawing/2014/main" id="{D99330D4-A697-B4F3-08CD-97D817229335}"/>
              </a:ext>
            </a:extLst>
          </p:cNvPr>
          <p:cNvGrpSpPr/>
          <p:nvPr/>
        </p:nvGrpSpPr>
        <p:grpSpPr>
          <a:xfrm>
            <a:off x="6788095" y="1138625"/>
            <a:ext cx="2292626" cy="4853753"/>
            <a:chOff x="6891641" y="1163146"/>
            <a:chExt cx="2292626" cy="4853753"/>
          </a:xfrm>
        </p:grpSpPr>
        <p:sp>
          <p:nvSpPr>
            <p:cNvPr id="16" name="Rectangle 15">
              <a:extLst>
                <a:ext uri="{FF2B5EF4-FFF2-40B4-BE49-F238E27FC236}">
                  <a16:creationId xmlns:a16="http://schemas.microsoft.com/office/drawing/2014/main" id="{DDB168CC-26A7-E53E-6DA8-0A6500D07AF8}"/>
                </a:ext>
              </a:extLst>
            </p:cNvPr>
            <p:cNvSpPr/>
            <p:nvPr/>
          </p:nvSpPr>
          <p:spPr>
            <a:xfrm>
              <a:off x="7455530" y="3030771"/>
              <a:ext cx="1169183" cy="4677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Inundation Geometries</a:t>
              </a:r>
            </a:p>
          </p:txBody>
        </p:sp>
        <p:grpSp>
          <p:nvGrpSpPr>
            <p:cNvPr id="17" name="Group 16">
              <a:extLst>
                <a:ext uri="{FF2B5EF4-FFF2-40B4-BE49-F238E27FC236}">
                  <a16:creationId xmlns:a16="http://schemas.microsoft.com/office/drawing/2014/main" id="{50B8E6AF-24E5-2573-F13E-0CD5E8DB02DF}"/>
                </a:ext>
              </a:extLst>
            </p:cNvPr>
            <p:cNvGrpSpPr/>
            <p:nvPr/>
          </p:nvGrpSpPr>
          <p:grpSpPr>
            <a:xfrm>
              <a:off x="7201923" y="1601039"/>
              <a:ext cx="1521237" cy="1237914"/>
              <a:chOff x="685800" y="742950"/>
              <a:chExt cx="2875172" cy="3406486"/>
            </a:xfrm>
          </p:grpSpPr>
          <p:pic>
            <p:nvPicPr>
              <p:cNvPr id="18" name="Picture 17">
                <a:extLst>
                  <a:ext uri="{FF2B5EF4-FFF2-40B4-BE49-F238E27FC236}">
                    <a16:creationId xmlns:a16="http://schemas.microsoft.com/office/drawing/2014/main" id="{983288FE-FC02-EAC2-DD98-4F7AE377F0C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0862" y="2293913"/>
                <a:ext cx="2590110" cy="1855523"/>
              </a:xfrm>
              <a:prstGeom prst="rect">
                <a:avLst/>
              </a:prstGeom>
              <a:ln w="28575">
                <a:solidFill>
                  <a:schemeClr val="tx1"/>
                </a:solidFill>
              </a:ln>
              <a:scene3d>
                <a:camera prst="isometricTopUp"/>
                <a:lightRig rig="threePt" dir="t"/>
              </a:scene3d>
            </p:spPr>
          </p:pic>
          <p:pic>
            <p:nvPicPr>
              <p:cNvPr id="19" name="Picture 18">
                <a:extLst>
                  <a:ext uri="{FF2B5EF4-FFF2-40B4-BE49-F238E27FC236}">
                    <a16:creationId xmlns:a16="http://schemas.microsoft.com/office/drawing/2014/main" id="{504E0195-BBF1-1EA4-2C8E-3F1BB2443A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8200" y="1787236"/>
                <a:ext cx="2590111" cy="1850821"/>
              </a:xfrm>
              <a:prstGeom prst="rect">
                <a:avLst/>
              </a:prstGeom>
              <a:ln w="28575">
                <a:solidFill>
                  <a:schemeClr val="tx1"/>
                </a:solidFill>
              </a:ln>
              <a:scene3d>
                <a:camera prst="isometricTopUp"/>
                <a:lightRig rig="threePt" dir="t"/>
              </a:scene3d>
            </p:spPr>
          </p:pic>
          <p:pic>
            <p:nvPicPr>
              <p:cNvPr id="20" name="Picture 19">
                <a:extLst>
                  <a:ext uri="{FF2B5EF4-FFF2-40B4-BE49-F238E27FC236}">
                    <a16:creationId xmlns:a16="http://schemas.microsoft.com/office/drawing/2014/main" id="{952BD9A4-38DA-21D2-7186-3427B0995E1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6489" y="1250117"/>
                <a:ext cx="2590111" cy="1855033"/>
              </a:xfrm>
              <a:prstGeom prst="rect">
                <a:avLst/>
              </a:prstGeom>
              <a:ln w="28575">
                <a:solidFill>
                  <a:schemeClr val="tx1"/>
                </a:solidFill>
              </a:ln>
              <a:scene3d>
                <a:camera prst="isometricTopUp"/>
                <a:lightRig rig="threePt" dir="t"/>
              </a:scene3d>
            </p:spPr>
          </p:pic>
          <p:pic>
            <p:nvPicPr>
              <p:cNvPr id="21" name="Picture 20">
                <a:extLst>
                  <a:ext uri="{FF2B5EF4-FFF2-40B4-BE49-F238E27FC236}">
                    <a16:creationId xmlns:a16="http://schemas.microsoft.com/office/drawing/2014/main" id="{204DBE7B-10E7-300D-D6A9-686FAD8F4F0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5800" y="742950"/>
                <a:ext cx="2590800" cy="1855033"/>
              </a:xfrm>
              <a:prstGeom prst="rect">
                <a:avLst/>
              </a:prstGeom>
              <a:ln w="28575">
                <a:solidFill>
                  <a:schemeClr val="tx1"/>
                </a:solidFill>
              </a:ln>
              <a:scene3d>
                <a:camera prst="isometricTopUp"/>
                <a:lightRig rig="threePt" dir="t"/>
              </a:scene3d>
            </p:spPr>
          </p:pic>
        </p:grpSp>
        <p:sp>
          <p:nvSpPr>
            <p:cNvPr id="25" name="Rectangle 24">
              <a:extLst>
                <a:ext uri="{FF2B5EF4-FFF2-40B4-BE49-F238E27FC236}">
                  <a16:creationId xmlns:a16="http://schemas.microsoft.com/office/drawing/2014/main" id="{1967824F-21FF-FF52-6DF7-3F91ED80D7E6}"/>
                </a:ext>
              </a:extLst>
            </p:cNvPr>
            <p:cNvSpPr/>
            <p:nvPr/>
          </p:nvSpPr>
          <p:spPr>
            <a:xfrm>
              <a:off x="6891641" y="5195264"/>
              <a:ext cx="2292626" cy="8216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Bridge and roadway geometries</a:t>
              </a:r>
            </a:p>
          </p:txBody>
        </p:sp>
        <p:sp>
          <p:nvSpPr>
            <p:cNvPr id="26" name="Rounded Rectangle 25">
              <a:extLst>
                <a:ext uri="{FF2B5EF4-FFF2-40B4-BE49-F238E27FC236}">
                  <a16:creationId xmlns:a16="http://schemas.microsoft.com/office/drawing/2014/main" id="{94CC27B0-4473-9A19-7C10-214654D1875D}"/>
                </a:ext>
              </a:extLst>
            </p:cNvPr>
            <p:cNvSpPr/>
            <p:nvPr/>
          </p:nvSpPr>
          <p:spPr>
            <a:xfrm>
              <a:off x="6903261" y="1163146"/>
              <a:ext cx="2154520" cy="4810540"/>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8" name="Picture 77">
              <a:extLst>
                <a:ext uri="{FF2B5EF4-FFF2-40B4-BE49-F238E27FC236}">
                  <a16:creationId xmlns:a16="http://schemas.microsoft.com/office/drawing/2014/main" id="{CFC31A36-70C2-6423-6EFF-ECB5F27E69D6}"/>
                </a:ext>
              </a:extLst>
            </p:cNvPr>
            <p:cNvPicPr>
              <a:picLocks noChangeAspect="1"/>
            </p:cNvPicPr>
            <p:nvPr/>
          </p:nvPicPr>
          <p:blipFill>
            <a:blip r:embed="rId9"/>
            <a:stretch>
              <a:fillRect/>
            </a:stretch>
          </p:blipFill>
          <p:spPr>
            <a:xfrm>
              <a:off x="7028197" y="3931301"/>
              <a:ext cx="1879131" cy="1303088"/>
            </a:xfrm>
            <a:prstGeom prst="rect">
              <a:avLst/>
            </a:prstGeom>
          </p:spPr>
        </p:pic>
      </p:grpSp>
      <p:sp>
        <p:nvSpPr>
          <p:cNvPr id="81" name="Right Arrow 47">
            <a:extLst>
              <a:ext uri="{FF2B5EF4-FFF2-40B4-BE49-F238E27FC236}">
                <a16:creationId xmlns:a16="http://schemas.microsoft.com/office/drawing/2014/main" id="{996B573A-EAA4-8950-63F4-204FDA4B1EA6}"/>
              </a:ext>
            </a:extLst>
          </p:cNvPr>
          <p:cNvSpPr/>
          <p:nvPr/>
        </p:nvSpPr>
        <p:spPr>
          <a:xfrm>
            <a:off x="8965855" y="3242403"/>
            <a:ext cx="1657748" cy="503583"/>
          </a:xfrm>
          <a:prstGeom prst="rightArrow">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2" name="Picture 81" descr="A graph showing a line of water&#10;&#10;Description automatically generated with medium confidence">
            <a:extLst>
              <a:ext uri="{FF2B5EF4-FFF2-40B4-BE49-F238E27FC236}">
                <a16:creationId xmlns:a16="http://schemas.microsoft.com/office/drawing/2014/main" id="{52A827EF-6D19-5D70-6C3A-ECA1A5C61A41}"/>
              </a:ext>
            </a:extLst>
          </p:cNvPr>
          <p:cNvPicPr>
            <a:picLocks noChangeAspect="1"/>
          </p:cNvPicPr>
          <p:nvPr/>
        </p:nvPicPr>
        <p:blipFill rotWithShape="1">
          <a:blip r:embed="rId10"/>
          <a:srcRect l="7849" t="13921" r="42804" b="30049"/>
          <a:stretch/>
        </p:blipFill>
        <p:spPr>
          <a:xfrm>
            <a:off x="9031156" y="3807148"/>
            <a:ext cx="1491270" cy="847463"/>
          </a:xfrm>
          <a:prstGeom prst="rect">
            <a:avLst/>
          </a:prstGeom>
        </p:spPr>
      </p:pic>
      <p:sp>
        <p:nvSpPr>
          <p:cNvPr id="85" name="Right Arrow 52">
            <a:extLst>
              <a:ext uri="{FF2B5EF4-FFF2-40B4-BE49-F238E27FC236}">
                <a16:creationId xmlns:a16="http://schemas.microsoft.com/office/drawing/2014/main" id="{00549D02-883C-158C-5900-0C9B22FE1BE6}"/>
              </a:ext>
            </a:extLst>
          </p:cNvPr>
          <p:cNvSpPr/>
          <p:nvPr/>
        </p:nvSpPr>
        <p:spPr>
          <a:xfrm rot="5400000">
            <a:off x="10872062" y="4607522"/>
            <a:ext cx="701110" cy="503583"/>
          </a:xfrm>
          <a:prstGeom prst="rightArrow">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Group 13">
            <a:extLst>
              <a:ext uri="{FF2B5EF4-FFF2-40B4-BE49-F238E27FC236}">
                <a16:creationId xmlns:a16="http://schemas.microsoft.com/office/drawing/2014/main" id="{A89368DE-8F57-4F7D-95B3-BCE8FDE15CB1}"/>
              </a:ext>
            </a:extLst>
          </p:cNvPr>
          <p:cNvGrpSpPr/>
          <p:nvPr/>
        </p:nvGrpSpPr>
        <p:grpSpPr>
          <a:xfrm>
            <a:off x="347365" y="869076"/>
            <a:ext cx="4589379" cy="3650436"/>
            <a:chOff x="347365" y="869076"/>
            <a:chExt cx="4589379" cy="3650436"/>
          </a:xfrm>
        </p:grpSpPr>
        <p:pic>
          <p:nvPicPr>
            <p:cNvPr id="3" name="Picture 2">
              <a:extLst>
                <a:ext uri="{FF2B5EF4-FFF2-40B4-BE49-F238E27FC236}">
                  <a16:creationId xmlns:a16="http://schemas.microsoft.com/office/drawing/2014/main" id="{CDCDFE8D-A2B9-817F-1B84-72B3BEE83CC5}"/>
                </a:ext>
              </a:extLst>
            </p:cNvPr>
            <p:cNvPicPr>
              <a:picLocks noChangeAspect="1"/>
            </p:cNvPicPr>
            <p:nvPr/>
          </p:nvPicPr>
          <p:blipFill>
            <a:blip r:embed="rId11"/>
            <a:stretch>
              <a:fillRect/>
            </a:stretch>
          </p:blipFill>
          <p:spPr>
            <a:xfrm>
              <a:off x="347365" y="869076"/>
              <a:ext cx="2342070" cy="1979214"/>
            </a:xfrm>
            <a:prstGeom prst="rect">
              <a:avLst/>
            </a:prstGeom>
            <a:ln w="28575">
              <a:solidFill>
                <a:schemeClr val="bg1"/>
              </a:solidFill>
            </a:ln>
          </p:spPr>
        </p:pic>
        <p:sp>
          <p:nvSpPr>
            <p:cNvPr id="44" name="Bent Arrow 43">
              <a:extLst>
                <a:ext uri="{FF2B5EF4-FFF2-40B4-BE49-F238E27FC236}">
                  <a16:creationId xmlns:a16="http://schemas.microsoft.com/office/drawing/2014/main" id="{022A12EE-C20B-89B5-5A2B-FB55C9E9916B}"/>
                </a:ext>
              </a:extLst>
            </p:cNvPr>
            <p:cNvSpPr/>
            <p:nvPr/>
          </p:nvSpPr>
          <p:spPr>
            <a:xfrm rot="5400000">
              <a:off x="2918857" y="1613389"/>
              <a:ext cx="920893" cy="1219199"/>
            </a:xfrm>
            <a:prstGeom prst="bentArrow">
              <a:avLst>
                <a:gd name="adj1" fmla="val 25000"/>
                <a:gd name="adj2" fmla="val 25000"/>
                <a:gd name="adj3" fmla="val 25000"/>
                <a:gd name="adj4" fmla="val 87500"/>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0" name="Group 69">
              <a:extLst>
                <a:ext uri="{FF2B5EF4-FFF2-40B4-BE49-F238E27FC236}">
                  <a16:creationId xmlns:a16="http://schemas.microsoft.com/office/drawing/2014/main" id="{23A98F94-2E7A-7418-061F-A71127CC7A4C}"/>
                </a:ext>
              </a:extLst>
            </p:cNvPr>
            <p:cNvGrpSpPr/>
            <p:nvPr/>
          </p:nvGrpSpPr>
          <p:grpSpPr>
            <a:xfrm>
              <a:off x="2189262" y="2649913"/>
              <a:ext cx="2321314" cy="1869599"/>
              <a:chOff x="2189262" y="2649913"/>
              <a:chExt cx="2321314" cy="1869599"/>
            </a:xfrm>
          </p:grpSpPr>
          <p:pic>
            <p:nvPicPr>
              <p:cNvPr id="69" name="Picture 68">
                <a:extLst>
                  <a:ext uri="{FF2B5EF4-FFF2-40B4-BE49-F238E27FC236}">
                    <a16:creationId xmlns:a16="http://schemas.microsoft.com/office/drawing/2014/main" id="{50F24885-69DC-75CB-7FC2-ECDFBFDAB46D}"/>
                  </a:ext>
                </a:extLst>
              </p:cNvPr>
              <p:cNvPicPr>
                <a:picLocks noChangeAspect="1"/>
              </p:cNvPicPr>
              <p:nvPr/>
            </p:nvPicPr>
            <p:blipFill>
              <a:blip r:embed="rId12"/>
              <a:stretch>
                <a:fillRect/>
              </a:stretch>
            </p:blipFill>
            <p:spPr>
              <a:xfrm>
                <a:off x="2189262" y="2649913"/>
                <a:ext cx="2321314" cy="1869599"/>
              </a:xfrm>
              <a:prstGeom prst="rect">
                <a:avLst/>
              </a:prstGeom>
            </p:spPr>
          </p:pic>
          <p:sp>
            <p:nvSpPr>
              <p:cNvPr id="6" name="Bent Arrow 5">
                <a:extLst>
                  <a:ext uri="{FF2B5EF4-FFF2-40B4-BE49-F238E27FC236}">
                    <a16:creationId xmlns:a16="http://schemas.microsoft.com/office/drawing/2014/main" id="{CAEE16CF-E9E4-4C49-27BB-E0DF33213218}"/>
                  </a:ext>
                </a:extLst>
              </p:cNvPr>
              <p:cNvSpPr/>
              <p:nvPr/>
            </p:nvSpPr>
            <p:spPr>
              <a:xfrm>
                <a:off x="2832570" y="3113208"/>
                <a:ext cx="344556" cy="331305"/>
              </a:xfrm>
              <a:prstGeom prst="bentArrow">
                <a:avLst/>
              </a:prstGeom>
              <a:solidFill>
                <a:srgbClr val="FFC000"/>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Bent Arrow 6">
                <a:extLst>
                  <a:ext uri="{FF2B5EF4-FFF2-40B4-BE49-F238E27FC236}">
                    <a16:creationId xmlns:a16="http://schemas.microsoft.com/office/drawing/2014/main" id="{12BEE905-B915-834A-E7BF-D98258CCF980}"/>
                  </a:ext>
                </a:extLst>
              </p:cNvPr>
              <p:cNvSpPr/>
              <p:nvPr/>
            </p:nvSpPr>
            <p:spPr>
              <a:xfrm rot="10800000">
                <a:off x="3448796" y="3610165"/>
                <a:ext cx="344556" cy="331305"/>
              </a:xfrm>
              <a:prstGeom prst="bentArrow">
                <a:avLst/>
              </a:prstGeom>
              <a:solidFill>
                <a:srgbClr val="FFC000"/>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 name="Rectangle 3">
              <a:extLst>
                <a:ext uri="{FF2B5EF4-FFF2-40B4-BE49-F238E27FC236}">
                  <a16:creationId xmlns:a16="http://schemas.microsoft.com/office/drawing/2014/main" id="{ACA521DE-9992-D901-3E69-BBF64456C746}"/>
                </a:ext>
              </a:extLst>
            </p:cNvPr>
            <p:cNvSpPr/>
            <p:nvPr/>
          </p:nvSpPr>
          <p:spPr>
            <a:xfrm>
              <a:off x="528465" y="3151415"/>
              <a:ext cx="1709530" cy="8216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rPr>
                <a:t>Data assimilation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latin typeface="Arial" panose="020B0604020202020204" pitchFamily="34" charset="0"/>
                  <a:ea typeface="ＭＳ Ｐゴシック"/>
                  <a:cs typeface="Arial" panose="020B0604020202020204" pitchFamily="34" charset="0"/>
                </a:rPr>
                <a:t>with hydrology</a:t>
              </a:r>
              <a:endPar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endParaRPr>
            </a:p>
          </p:txBody>
        </p:sp>
        <p:sp>
          <p:nvSpPr>
            <p:cNvPr id="12" name="Rectangle 11">
              <a:extLst>
                <a:ext uri="{FF2B5EF4-FFF2-40B4-BE49-F238E27FC236}">
                  <a16:creationId xmlns:a16="http://schemas.microsoft.com/office/drawing/2014/main" id="{223DD4E1-3EB4-6E50-6B48-1CA61421FE8B}"/>
                </a:ext>
              </a:extLst>
            </p:cNvPr>
            <p:cNvSpPr/>
            <p:nvPr/>
          </p:nvSpPr>
          <p:spPr>
            <a:xfrm>
              <a:off x="3088727" y="954096"/>
              <a:ext cx="1848017" cy="8216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rPr>
                <a:t>Start with Radar Rainfall</a:t>
              </a:r>
            </a:p>
          </p:txBody>
        </p:sp>
      </p:grpSp>
    </p:spTree>
    <p:extLst>
      <p:ext uri="{BB962C8B-B14F-4D97-AF65-F5344CB8AC3E}">
        <p14:creationId xmlns:p14="http://schemas.microsoft.com/office/powerpoint/2010/main" val="6903874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4523F-EBA6-9281-ADC4-1C6EA67C45A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914C13A-0B7F-C6BC-DC54-47A5D74A75FF}"/>
              </a:ext>
            </a:extLst>
          </p:cNvPr>
          <p:cNvPicPr>
            <a:picLocks noChangeAspect="1"/>
          </p:cNvPicPr>
          <p:nvPr/>
        </p:nvPicPr>
        <p:blipFill>
          <a:blip r:embed="rId2"/>
          <a:stretch>
            <a:fillRect/>
          </a:stretch>
        </p:blipFill>
        <p:spPr>
          <a:xfrm>
            <a:off x="1916818" y="463521"/>
            <a:ext cx="8358363" cy="2972955"/>
          </a:xfrm>
          <a:prstGeom prst="rect">
            <a:avLst/>
          </a:prstGeom>
          <a:effectLst>
            <a:outerShdw blurRad="50800" dist="38100" dir="8100000" algn="tr" rotWithShape="0">
              <a:prstClr val="black">
                <a:alpha val="40000"/>
              </a:prstClr>
            </a:outerShdw>
          </a:effectLst>
        </p:spPr>
      </p:pic>
      <p:grpSp>
        <p:nvGrpSpPr>
          <p:cNvPr id="8" name="Group 7">
            <a:extLst>
              <a:ext uri="{FF2B5EF4-FFF2-40B4-BE49-F238E27FC236}">
                <a16:creationId xmlns:a16="http://schemas.microsoft.com/office/drawing/2014/main" id="{3531E2A5-0704-482E-90B2-4C7BC8046C1E}"/>
              </a:ext>
            </a:extLst>
          </p:cNvPr>
          <p:cNvGrpSpPr/>
          <p:nvPr/>
        </p:nvGrpSpPr>
        <p:grpSpPr>
          <a:xfrm>
            <a:off x="4000026" y="5153862"/>
            <a:ext cx="4191948" cy="1555031"/>
            <a:chOff x="3447102" y="5009428"/>
            <a:chExt cx="4971638" cy="1844262"/>
          </a:xfrm>
        </p:grpSpPr>
        <p:pic>
          <p:nvPicPr>
            <p:cNvPr id="4" name="Picture 4" descr="University of Texas at Austin - Wikipedia">
              <a:extLst>
                <a:ext uri="{FF2B5EF4-FFF2-40B4-BE49-F238E27FC236}">
                  <a16:creationId xmlns:a16="http://schemas.microsoft.com/office/drawing/2014/main" id="{6232324D-3102-BE49-F784-4B0AE9C5D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7102" y="5009428"/>
              <a:ext cx="1844262" cy="18442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Brand Style Guide | Center for Transportation Research">
              <a:extLst>
                <a:ext uri="{FF2B5EF4-FFF2-40B4-BE49-F238E27FC236}">
                  <a16:creationId xmlns:a16="http://schemas.microsoft.com/office/drawing/2014/main" id="{16BB454B-0B9A-F96C-2ED9-5C516F8B52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8401"/>
            <a:stretch>
              <a:fillRect/>
            </a:stretch>
          </p:blipFill>
          <p:spPr bwMode="auto">
            <a:xfrm>
              <a:off x="7370992" y="5419609"/>
              <a:ext cx="1047748" cy="10067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WE">
              <a:extLst>
                <a:ext uri="{FF2B5EF4-FFF2-40B4-BE49-F238E27FC236}">
                  <a16:creationId xmlns:a16="http://schemas.microsoft.com/office/drawing/2014/main" id="{80B301C1-8730-0638-72D5-5D9C4DE14B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7565" y="5419609"/>
              <a:ext cx="1851026" cy="991621"/>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object 13">
            <a:extLst>
              <a:ext uri="{FF2B5EF4-FFF2-40B4-BE49-F238E27FC236}">
                <a16:creationId xmlns:a16="http://schemas.microsoft.com/office/drawing/2014/main" id="{178A03ED-68CE-BD05-7370-82E0D725E09C}"/>
              </a:ext>
            </a:extLst>
          </p:cNvPr>
          <p:cNvSpPr txBox="1"/>
          <p:nvPr/>
        </p:nvSpPr>
        <p:spPr>
          <a:xfrm>
            <a:off x="1603788" y="3580910"/>
            <a:ext cx="10581367" cy="1428518"/>
          </a:xfrm>
          <a:prstGeom prst="rect">
            <a:avLst/>
          </a:prstGeom>
        </p:spPr>
        <p:txBody>
          <a:bodyPr vert="horz" wrap="square" lIns="0" tIns="43103" rIns="0" bIns="0" rtlCol="0">
            <a:spAutoFit/>
          </a:bodyPr>
          <a:lstStyle/>
          <a:p>
            <a:pPr marL="43096" marR="665829">
              <a:spcBef>
                <a:spcPts val="34"/>
              </a:spcBef>
            </a:pPr>
            <a:r>
              <a:rPr lang="en-US" sz="1500" b="1" u="sng" dirty="0"/>
              <a:t>TxDOT Research Project:</a:t>
            </a:r>
            <a:r>
              <a:rPr lang="en-US" sz="1500" dirty="0"/>
              <a:t> 0-7095-01</a:t>
            </a:r>
            <a:endParaRPr lang="en-US" sz="1500" b="1" u="sng" dirty="0"/>
          </a:p>
          <a:p>
            <a:pPr marL="43096" marR="665829">
              <a:spcBef>
                <a:spcPts val="34"/>
              </a:spcBef>
            </a:pPr>
            <a:r>
              <a:rPr lang="en-US" sz="1500" b="1" u="sng" dirty="0"/>
              <a:t>Project Duration:</a:t>
            </a:r>
            <a:r>
              <a:rPr lang="en-US" sz="1500" dirty="0"/>
              <a:t> February 2024 – January 2027</a:t>
            </a:r>
          </a:p>
          <a:p>
            <a:pPr marL="43096" marR="665829">
              <a:spcBef>
                <a:spcPts val="34"/>
              </a:spcBef>
            </a:pPr>
            <a:r>
              <a:rPr lang="en-US" sz="1500" b="1" u="sng" dirty="0"/>
              <a:t>Sponsor:</a:t>
            </a:r>
            <a:r>
              <a:rPr lang="en-US" sz="1500" dirty="0"/>
              <a:t> Research and Technology Implementation Division (RTI)</a:t>
            </a:r>
          </a:p>
          <a:p>
            <a:pPr marL="43096" marR="665829">
              <a:spcBef>
                <a:spcPts val="34"/>
              </a:spcBef>
            </a:pPr>
            <a:endParaRPr lang="en-US" sz="1500" dirty="0"/>
          </a:p>
          <a:p>
            <a:pPr marL="43096" marR="665829">
              <a:spcBef>
                <a:spcPts val="34"/>
              </a:spcBef>
            </a:pPr>
            <a:r>
              <a:rPr lang="en-US" sz="1500" b="1" u="sng" dirty="0"/>
              <a:t>Created by:</a:t>
            </a:r>
            <a:r>
              <a:rPr lang="en-US" sz="1500" dirty="0"/>
              <a:t> Center for Water and the Environment (CWE) &amp; Center for Transportation Research (CTR)</a:t>
            </a:r>
          </a:p>
          <a:p>
            <a:pPr marL="43096" marR="665829">
              <a:spcBef>
                <a:spcPts val="34"/>
              </a:spcBef>
            </a:pPr>
            <a:r>
              <a:rPr lang="en-US" sz="1500" dirty="0"/>
              <a:t>                     University of Texas at Austin</a:t>
            </a:r>
          </a:p>
        </p:txBody>
      </p:sp>
    </p:spTree>
    <p:extLst>
      <p:ext uri="{BB962C8B-B14F-4D97-AF65-F5344CB8AC3E}">
        <p14:creationId xmlns:p14="http://schemas.microsoft.com/office/powerpoint/2010/main" val="956962983"/>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1E9C5D-8AAC-467D-956F-1463738D684A}"/>
              </a:ext>
            </a:extLst>
          </p:cNvPr>
          <p:cNvPicPr>
            <a:picLocks noChangeAspect="1"/>
          </p:cNvPicPr>
          <p:nvPr/>
        </p:nvPicPr>
        <p:blipFill>
          <a:blip r:embed="rId2"/>
          <a:stretch>
            <a:fillRect/>
          </a:stretch>
        </p:blipFill>
        <p:spPr>
          <a:xfrm>
            <a:off x="8221320" y="2503233"/>
            <a:ext cx="3749962" cy="2884107"/>
          </a:xfrm>
          <a:prstGeom prst="rect">
            <a:avLst/>
          </a:prstGeom>
        </p:spPr>
      </p:pic>
      <p:sp>
        <p:nvSpPr>
          <p:cNvPr id="2" name="Title 1">
            <a:extLst>
              <a:ext uri="{FF2B5EF4-FFF2-40B4-BE49-F238E27FC236}">
                <a16:creationId xmlns:a16="http://schemas.microsoft.com/office/drawing/2014/main" id="{CCC7B6F3-B1AF-4096-ADA1-3CBABD3F9C67}"/>
              </a:ext>
            </a:extLst>
          </p:cNvPr>
          <p:cNvSpPr txBox="1">
            <a:spLocks/>
          </p:cNvSpPr>
          <p:nvPr/>
        </p:nvSpPr>
        <p:spPr>
          <a:xfrm>
            <a:off x="651370" y="1728435"/>
            <a:ext cx="2890392" cy="4985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t>80 TxDOT gages with  </a:t>
            </a:r>
            <a:br>
              <a:rPr lang="en-US" sz="2400" b="1" dirty="0"/>
            </a:br>
            <a:r>
              <a:rPr lang="en-US" sz="1800" b="1" dirty="0"/>
              <a:t>RQ-30 radar sensors</a:t>
            </a:r>
          </a:p>
        </p:txBody>
      </p:sp>
      <p:pic>
        <p:nvPicPr>
          <p:cNvPr id="3" name="Picture 2">
            <a:extLst>
              <a:ext uri="{FF2B5EF4-FFF2-40B4-BE49-F238E27FC236}">
                <a16:creationId xmlns:a16="http://schemas.microsoft.com/office/drawing/2014/main" id="{B468DA7F-11BC-4721-A162-EAE2BF2C77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943" y="2334122"/>
            <a:ext cx="3679246" cy="2074206"/>
          </a:xfrm>
          <a:prstGeom prst="rect">
            <a:avLst/>
          </a:prstGeom>
          <a:ln>
            <a:noFill/>
          </a:ln>
          <a:effectLst/>
        </p:spPr>
      </p:pic>
      <p:pic>
        <p:nvPicPr>
          <p:cNvPr id="4" name="Picture 3">
            <a:extLst>
              <a:ext uri="{FF2B5EF4-FFF2-40B4-BE49-F238E27FC236}">
                <a16:creationId xmlns:a16="http://schemas.microsoft.com/office/drawing/2014/main" id="{B5D8302A-5943-45B7-87EF-A9BD1FD32368}"/>
              </a:ext>
            </a:extLst>
          </p:cNvPr>
          <p:cNvPicPr>
            <a:picLocks noChangeAspect="1"/>
          </p:cNvPicPr>
          <p:nvPr/>
        </p:nvPicPr>
        <p:blipFill>
          <a:blip r:embed="rId4"/>
          <a:stretch>
            <a:fillRect/>
          </a:stretch>
        </p:blipFill>
        <p:spPr>
          <a:xfrm>
            <a:off x="552561" y="4415976"/>
            <a:ext cx="3219216" cy="2319729"/>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59C26923-9FC0-4311-BD9B-C3A308A96DD4}"/>
              </a:ext>
            </a:extLst>
          </p:cNvPr>
          <p:cNvSpPr txBox="1"/>
          <p:nvPr/>
        </p:nvSpPr>
        <p:spPr>
          <a:xfrm>
            <a:off x="89248" y="986066"/>
            <a:ext cx="3846941" cy="646331"/>
          </a:xfrm>
          <a:prstGeom prst="rect">
            <a:avLst/>
          </a:prstGeom>
          <a:noFill/>
        </p:spPr>
        <p:txBody>
          <a:bodyPr wrap="square">
            <a:spAutoFit/>
          </a:bodyPr>
          <a:lstStyle/>
          <a:p>
            <a:pPr algn="ctr"/>
            <a:r>
              <a:rPr lang="en-US" sz="1800" dirty="0">
                <a:hlinkClick r:id="rId5"/>
              </a:rPr>
              <a:t>FLOG/FIM Subcommittee Meeting, </a:t>
            </a:r>
            <a:endParaRPr lang="en-US" sz="1800" dirty="0">
              <a:hlinkClick r:id="" action="ppaction://noaction"/>
            </a:endParaRPr>
          </a:p>
          <a:p>
            <a:pPr algn="ctr"/>
            <a:r>
              <a:rPr lang="en-US" sz="1800" dirty="0">
                <a:hlinkClick r:id="" action="ppaction://noaction"/>
              </a:rPr>
              <a:t>5 </a:t>
            </a:r>
            <a:r>
              <a:rPr lang="en-US" sz="1800" dirty="0">
                <a:hlinkClick r:id="rId5"/>
              </a:rPr>
              <a:t>April 2024</a:t>
            </a:r>
            <a:endParaRPr lang="en-US" dirty="0"/>
          </a:p>
        </p:txBody>
      </p:sp>
      <p:sp>
        <p:nvSpPr>
          <p:cNvPr id="11" name="TextBox 10">
            <a:extLst>
              <a:ext uri="{FF2B5EF4-FFF2-40B4-BE49-F238E27FC236}">
                <a16:creationId xmlns:a16="http://schemas.microsoft.com/office/drawing/2014/main" id="{46CD4FDE-7BC9-411E-BB49-31F705DB4DD1}"/>
              </a:ext>
            </a:extLst>
          </p:cNvPr>
          <p:cNvSpPr txBox="1"/>
          <p:nvPr/>
        </p:nvSpPr>
        <p:spPr>
          <a:xfrm>
            <a:off x="8083457" y="986066"/>
            <a:ext cx="3959553" cy="646331"/>
          </a:xfrm>
          <a:prstGeom prst="rect">
            <a:avLst/>
          </a:prstGeom>
          <a:noFill/>
        </p:spPr>
        <p:txBody>
          <a:bodyPr wrap="square">
            <a:spAutoFit/>
          </a:bodyPr>
          <a:lstStyle/>
          <a:p>
            <a:pPr algn="ctr"/>
            <a:r>
              <a:rPr lang="en-US" sz="1800" dirty="0">
                <a:hlinkClick r:id="rId6"/>
              </a:rPr>
              <a:t>FLOG/FIM Subcommittee Meeting, </a:t>
            </a:r>
            <a:endParaRPr lang="en-US" sz="1800" dirty="0">
              <a:hlinkClick r:id="" action="ppaction://noaction"/>
            </a:endParaRPr>
          </a:p>
          <a:p>
            <a:pPr algn="ctr"/>
            <a:r>
              <a:rPr lang="en-US" sz="1800" dirty="0">
                <a:hlinkClick r:id="" action="ppaction://noaction"/>
              </a:rPr>
              <a:t>10 January 2025</a:t>
            </a:r>
            <a:endParaRPr lang="en-US" dirty="0"/>
          </a:p>
        </p:txBody>
      </p:sp>
      <p:sp>
        <p:nvSpPr>
          <p:cNvPr id="12" name="Title 1">
            <a:extLst>
              <a:ext uri="{FF2B5EF4-FFF2-40B4-BE49-F238E27FC236}">
                <a16:creationId xmlns:a16="http://schemas.microsoft.com/office/drawing/2014/main" id="{4777E2C4-DD83-482D-B7E1-E1FFB4D6A77E}"/>
              </a:ext>
            </a:extLst>
          </p:cNvPr>
          <p:cNvSpPr txBox="1">
            <a:spLocks/>
          </p:cNvSpPr>
          <p:nvPr/>
        </p:nvSpPr>
        <p:spPr>
          <a:xfrm>
            <a:off x="8143199" y="1728435"/>
            <a:ext cx="3518117" cy="4985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t>Data Assimilation to produce updated forecasts</a:t>
            </a:r>
          </a:p>
        </p:txBody>
      </p:sp>
      <p:sp>
        <p:nvSpPr>
          <p:cNvPr id="13" name="TextBox 12">
            <a:extLst>
              <a:ext uri="{FF2B5EF4-FFF2-40B4-BE49-F238E27FC236}">
                <a16:creationId xmlns:a16="http://schemas.microsoft.com/office/drawing/2014/main" id="{AD9C4028-08A4-4EAC-965A-4669BF08F8E9}"/>
              </a:ext>
            </a:extLst>
          </p:cNvPr>
          <p:cNvSpPr txBox="1"/>
          <p:nvPr/>
        </p:nvSpPr>
        <p:spPr>
          <a:xfrm>
            <a:off x="220717" y="122295"/>
            <a:ext cx="117505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Hydrology Presented in Previous FLOG/FIM Meetings</a:t>
            </a:r>
          </a:p>
        </p:txBody>
      </p:sp>
      <p:pic>
        <p:nvPicPr>
          <p:cNvPr id="7" name="Picture 6">
            <a:extLst>
              <a:ext uri="{FF2B5EF4-FFF2-40B4-BE49-F238E27FC236}">
                <a16:creationId xmlns:a16="http://schemas.microsoft.com/office/drawing/2014/main" id="{3C1DCE46-222A-7EB1-00FF-2D5D280EFCEC}"/>
              </a:ext>
            </a:extLst>
          </p:cNvPr>
          <p:cNvPicPr>
            <a:picLocks noChangeAspect="1"/>
          </p:cNvPicPr>
          <p:nvPr/>
        </p:nvPicPr>
        <p:blipFill>
          <a:blip r:embed="rId7"/>
          <a:stretch>
            <a:fillRect/>
          </a:stretch>
        </p:blipFill>
        <p:spPr>
          <a:xfrm>
            <a:off x="4139833" y="1648921"/>
            <a:ext cx="4292310" cy="3954176"/>
          </a:xfrm>
          <a:prstGeom prst="rect">
            <a:avLst/>
          </a:prstGeom>
        </p:spPr>
      </p:pic>
    </p:spTree>
    <p:extLst>
      <p:ext uri="{BB962C8B-B14F-4D97-AF65-F5344CB8AC3E}">
        <p14:creationId xmlns:p14="http://schemas.microsoft.com/office/powerpoint/2010/main" val="3373596924"/>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A4D01-5E70-9F62-F26A-DDBF608E8420}"/>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4139B635-DC5B-B4D6-685C-7D99CFDD3639}"/>
              </a:ext>
            </a:extLst>
          </p:cNvPr>
          <p:cNvSpPr/>
          <p:nvPr/>
        </p:nvSpPr>
        <p:spPr>
          <a:xfrm>
            <a:off x="95903" y="3735166"/>
            <a:ext cx="11845620" cy="1611534"/>
          </a:xfrm>
          <a:prstGeom prst="rect">
            <a:avLst/>
          </a:prstGeom>
          <a:solidFill>
            <a:schemeClr val="bg1">
              <a:lumMod val="85000"/>
            </a:schemeClr>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8B1FAF8E-6BD4-F6B0-2798-4BCCF1E76537}"/>
              </a:ext>
            </a:extLst>
          </p:cNvPr>
          <p:cNvSpPr txBox="1"/>
          <p:nvPr/>
        </p:nvSpPr>
        <p:spPr>
          <a:xfrm>
            <a:off x="8251214" y="2135454"/>
            <a:ext cx="3299011" cy="923330"/>
          </a:xfrm>
          <a:prstGeom prst="rect">
            <a:avLst/>
          </a:prstGeom>
          <a:noFill/>
        </p:spPr>
        <p:txBody>
          <a:bodyPr wrap="square" rtlCol="0">
            <a:spAutoFit/>
          </a:bodyPr>
          <a:lstStyle/>
          <a:p>
            <a:pPr lvl="0" algn="ctr">
              <a:defRPr/>
            </a:pPr>
            <a:r>
              <a:rPr lang="en-US" b="1" dirty="0">
                <a:latin typeface="Calibri" panose="020F0502020204030204"/>
              </a:rPr>
              <a:t>Flows and Mapping from NOAA</a:t>
            </a:r>
          </a:p>
          <a:p>
            <a:pPr lvl="0" algn="ctr">
              <a:defRPr/>
            </a:pPr>
            <a:r>
              <a:rPr lang="en-US" b="1" dirty="0">
                <a:latin typeface="Calibri" panose="020F0502020204030204"/>
              </a:rPr>
              <a:t>Medium Range Forecasts</a:t>
            </a:r>
          </a:p>
          <a:p>
            <a:pPr lvl="0" algn="ctr">
              <a:defRPr/>
            </a:pPr>
            <a:r>
              <a:rPr lang="en-US" dirty="0">
                <a:solidFill>
                  <a:schemeClr val="tx2">
                    <a:lumMod val="50000"/>
                    <a:lumOff val="50000"/>
                  </a:schemeClr>
                </a:solidFill>
                <a:latin typeface="Calibri" panose="020F0502020204030204"/>
              </a:rPr>
              <a:t>(Maximum for 5 Days Ahead)</a:t>
            </a:r>
            <a:endParaRPr kumimoji="0" lang="en-US" sz="1800" i="0" u="none" strike="noStrike" kern="1200" cap="none" spc="0" normalizeH="0" baseline="0" noProof="0" dirty="0">
              <a:ln>
                <a:noFill/>
              </a:ln>
              <a:solidFill>
                <a:schemeClr val="tx2">
                  <a:lumMod val="50000"/>
                  <a:lumOff val="50000"/>
                </a:schemeClr>
              </a:solidFill>
              <a:effectLst/>
              <a:uLnTx/>
              <a:uFillTx/>
              <a:latin typeface="Calibri" panose="020F0502020204030204"/>
              <a:ea typeface="ＭＳ Ｐゴシック"/>
              <a:cs typeface="+mn-cs"/>
            </a:endParaRPr>
          </a:p>
        </p:txBody>
      </p:sp>
      <p:pic>
        <p:nvPicPr>
          <p:cNvPr id="28" name="Picture 27">
            <a:extLst>
              <a:ext uri="{FF2B5EF4-FFF2-40B4-BE49-F238E27FC236}">
                <a16:creationId xmlns:a16="http://schemas.microsoft.com/office/drawing/2014/main" id="{EB2979AF-0BA3-4DFC-D45E-BEB94115FA14}"/>
              </a:ext>
            </a:extLst>
          </p:cNvPr>
          <p:cNvPicPr>
            <a:picLocks noChangeAspect="1"/>
          </p:cNvPicPr>
          <p:nvPr/>
        </p:nvPicPr>
        <p:blipFill>
          <a:blip r:embed="rId2"/>
          <a:stretch>
            <a:fillRect/>
          </a:stretch>
        </p:blipFill>
        <p:spPr>
          <a:xfrm>
            <a:off x="95903" y="1008708"/>
            <a:ext cx="1781820" cy="830483"/>
          </a:xfrm>
          <a:prstGeom prst="rect">
            <a:avLst/>
          </a:prstGeom>
        </p:spPr>
      </p:pic>
      <p:sp>
        <p:nvSpPr>
          <p:cNvPr id="2" name="Title 1">
            <a:extLst>
              <a:ext uri="{FF2B5EF4-FFF2-40B4-BE49-F238E27FC236}">
                <a16:creationId xmlns:a16="http://schemas.microsoft.com/office/drawing/2014/main" id="{B630030C-6515-378B-F381-EC54E33E5056}"/>
              </a:ext>
            </a:extLst>
          </p:cNvPr>
          <p:cNvSpPr>
            <a:spLocks noGrp="1"/>
          </p:cNvSpPr>
          <p:nvPr>
            <p:ph type="title"/>
          </p:nvPr>
        </p:nvSpPr>
        <p:spPr/>
        <p:txBody>
          <a:bodyPr/>
          <a:lstStyle/>
          <a:p>
            <a:r>
              <a:rPr lang="en-US" sz="2800" dirty="0"/>
              <a:t>Fitting in with the National Weather Service Forecasting</a:t>
            </a:r>
          </a:p>
        </p:txBody>
      </p:sp>
      <p:sp>
        <p:nvSpPr>
          <p:cNvPr id="3" name="TextBox 2">
            <a:extLst>
              <a:ext uri="{FF2B5EF4-FFF2-40B4-BE49-F238E27FC236}">
                <a16:creationId xmlns:a16="http://schemas.microsoft.com/office/drawing/2014/main" id="{B519C487-C2DE-E0C5-E3D4-CB46807334BB}"/>
              </a:ext>
            </a:extLst>
          </p:cNvPr>
          <p:cNvSpPr txBox="1"/>
          <p:nvPr/>
        </p:nvSpPr>
        <p:spPr>
          <a:xfrm>
            <a:off x="6096000" y="5018464"/>
            <a:ext cx="914400" cy="862446"/>
          </a:xfrm>
          <a:prstGeom prst="rect">
            <a:avLst/>
          </a:prstGeom>
          <a:noFill/>
          <a:effectLst/>
        </p:spPr>
        <p:txBody>
          <a:bodyPr wrap="none" lIns="0" tIns="0" rIns="0" bIns="0" rtlCol="0">
            <a:noAutofit/>
          </a:bodyPr>
          <a:lstStyle/>
          <a:p>
            <a:pPr marL="0" marR="0" lvl="0" indent="0" algn="ctr" defTabSz="914400" rtl="0" eaLnBrk="0" fontAlgn="auto" latinLnBrk="0" hangingPunct="0">
              <a:lnSpc>
                <a:spcPts val="18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Arial"/>
                <a:ea typeface="ＭＳ Ｐゴシック"/>
                <a:cs typeface="+mn-cs"/>
              </a:rPr>
              <a:t>This is a research level system that is under evaluation at TxDOT</a:t>
            </a:r>
          </a:p>
        </p:txBody>
      </p:sp>
      <p:pic>
        <p:nvPicPr>
          <p:cNvPr id="17" name="Picture 16">
            <a:extLst>
              <a:ext uri="{FF2B5EF4-FFF2-40B4-BE49-F238E27FC236}">
                <a16:creationId xmlns:a16="http://schemas.microsoft.com/office/drawing/2014/main" id="{397928EA-F9E0-47D5-5747-0812BF11F3E6}"/>
              </a:ext>
            </a:extLst>
          </p:cNvPr>
          <p:cNvPicPr>
            <a:picLocks noChangeAspect="1"/>
          </p:cNvPicPr>
          <p:nvPr/>
        </p:nvPicPr>
        <p:blipFill>
          <a:blip r:embed="rId3"/>
          <a:stretch>
            <a:fillRect/>
          </a:stretch>
        </p:blipFill>
        <p:spPr>
          <a:xfrm>
            <a:off x="322046" y="4090698"/>
            <a:ext cx="1698535" cy="604146"/>
          </a:xfrm>
          <a:prstGeom prst="rect">
            <a:avLst/>
          </a:prstGeom>
          <a:effectLst>
            <a:outerShdw blurRad="50800" dist="38100" dir="8100000" algn="tr" rotWithShape="0">
              <a:prstClr val="black">
                <a:alpha val="40000"/>
              </a:prstClr>
            </a:outerShdw>
          </a:effectLst>
        </p:spPr>
      </p:pic>
      <p:sp>
        <p:nvSpPr>
          <p:cNvPr id="9" name="TextBox 8">
            <a:extLst>
              <a:ext uri="{FF2B5EF4-FFF2-40B4-BE49-F238E27FC236}">
                <a16:creationId xmlns:a16="http://schemas.microsoft.com/office/drawing/2014/main" id="{99D54435-B166-EDBF-A45A-4477ACC7131B}"/>
              </a:ext>
            </a:extLst>
          </p:cNvPr>
          <p:cNvSpPr txBox="1"/>
          <p:nvPr/>
        </p:nvSpPr>
        <p:spPr>
          <a:xfrm>
            <a:off x="1877723" y="1146239"/>
            <a:ext cx="6270172" cy="369332"/>
          </a:xfrm>
          <a:prstGeom prst="rect">
            <a:avLst/>
          </a:prstGeom>
          <a:noFill/>
          <a:effectLst/>
        </p:spPr>
        <p:txBody>
          <a:bodyPr wrap="square">
            <a:spAutoFit/>
          </a:bodyPr>
          <a:lstStyle/>
          <a:p>
            <a:r>
              <a:rPr lang="en-US" b="1" dirty="0"/>
              <a:t>https://maps.water.noaa.gov/server/rest/services/nwm</a:t>
            </a:r>
          </a:p>
        </p:txBody>
      </p:sp>
      <p:sp>
        <p:nvSpPr>
          <p:cNvPr id="11" name="TextBox 10">
            <a:extLst>
              <a:ext uri="{FF2B5EF4-FFF2-40B4-BE49-F238E27FC236}">
                <a16:creationId xmlns:a16="http://schemas.microsoft.com/office/drawing/2014/main" id="{682EE633-7A12-492B-0E65-7227CC3835E5}"/>
              </a:ext>
            </a:extLst>
          </p:cNvPr>
          <p:cNvSpPr txBox="1"/>
          <p:nvPr/>
        </p:nvSpPr>
        <p:spPr>
          <a:xfrm>
            <a:off x="2067819" y="1679317"/>
            <a:ext cx="5641082" cy="1815882"/>
          </a:xfrm>
          <a:prstGeom prst="rect">
            <a:avLst/>
          </a:prstGeom>
          <a:solidFill>
            <a:schemeClr val="bg1"/>
          </a:solidFill>
          <a:effectLst/>
        </p:spPr>
        <p:txBody>
          <a:bodyPr wrap="square">
            <a:spAutoFit/>
          </a:bodyPr>
          <a:lstStyle/>
          <a:p>
            <a:pPr marL="285750" indent="-285750">
              <a:buFont typeface="Arial" panose="020B0604020202020204" pitchFamily="34" charset="0"/>
              <a:buChar char="•"/>
            </a:pPr>
            <a:r>
              <a:rPr lang="en-US" sz="1400" b="1" u="sng" dirty="0">
                <a:solidFill>
                  <a:schemeClr val="tx2">
                    <a:lumMod val="50000"/>
                    <a:lumOff val="50000"/>
                  </a:schemeClr>
                </a:solidFill>
              </a:rPr>
              <a:t>nwm/mrf_gfs_5day_max_inundation_extent </a:t>
            </a:r>
            <a:r>
              <a:rPr lang="en-US" sz="1400" dirty="0"/>
              <a:t>(FeatureServer)</a:t>
            </a:r>
          </a:p>
          <a:p>
            <a:pPr marL="285750" indent="-285750">
              <a:buFont typeface="Arial" panose="020B0604020202020204" pitchFamily="34" charset="0"/>
              <a:buChar char="•"/>
            </a:pPr>
            <a:r>
              <a:rPr lang="en-US" sz="1400" b="1" u="sng" dirty="0">
                <a:solidFill>
                  <a:schemeClr val="tx2">
                    <a:lumMod val="50000"/>
                    <a:lumOff val="50000"/>
                  </a:schemeClr>
                </a:solidFill>
              </a:rPr>
              <a:t>nwm/mrf_gfs_5day_max_inundation_extent </a:t>
            </a:r>
            <a:r>
              <a:rPr lang="en-US" sz="1400" dirty="0"/>
              <a:t>(MapServer)</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b="1" u="sng" dirty="0">
                <a:solidFill>
                  <a:schemeClr val="tx2">
                    <a:lumMod val="50000"/>
                    <a:lumOff val="50000"/>
                  </a:schemeClr>
                </a:solidFill>
              </a:rPr>
              <a:t>nwm/mrf_nbm_5day_max_inundation_extent </a:t>
            </a:r>
            <a:r>
              <a:rPr lang="en-US" sz="1400" dirty="0"/>
              <a:t>(FeatureServer)</a:t>
            </a:r>
          </a:p>
          <a:p>
            <a:pPr marL="285750" indent="-285750">
              <a:buFont typeface="Arial" panose="020B0604020202020204" pitchFamily="34" charset="0"/>
              <a:buChar char="•"/>
            </a:pPr>
            <a:r>
              <a:rPr lang="en-US" sz="1400" b="1" u="sng" dirty="0">
                <a:solidFill>
                  <a:schemeClr val="tx2">
                    <a:lumMod val="50000"/>
                    <a:lumOff val="50000"/>
                  </a:schemeClr>
                </a:solidFill>
              </a:rPr>
              <a:t>nwm/mrf_nbm_5day_max_inundation_extent </a:t>
            </a:r>
            <a:r>
              <a:rPr lang="en-US" sz="1400" dirty="0"/>
              <a:t>(MapServer)</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b="1" u="sng" dirty="0">
                <a:solidFill>
                  <a:schemeClr val="tx2">
                    <a:lumMod val="50000"/>
                    <a:lumOff val="50000"/>
                  </a:schemeClr>
                </a:solidFill>
              </a:rPr>
              <a:t>rfc/rfc_based_5day_max_inundation_extent </a:t>
            </a:r>
            <a:r>
              <a:rPr lang="en-US" sz="1400" dirty="0"/>
              <a:t>(FeatureServer)</a:t>
            </a:r>
          </a:p>
          <a:p>
            <a:pPr marL="285750" indent="-285750">
              <a:buFont typeface="Arial" panose="020B0604020202020204" pitchFamily="34" charset="0"/>
              <a:buChar char="•"/>
            </a:pPr>
            <a:r>
              <a:rPr lang="en-US" sz="1400" b="1" u="sng" dirty="0">
                <a:solidFill>
                  <a:schemeClr val="tx2">
                    <a:lumMod val="50000"/>
                    <a:lumOff val="50000"/>
                  </a:schemeClr>
                </a:solidFill>
              </a:rPr>
              <a:t>rfc/rfc_based_5day_max_inundation_extent </a:t>
            </a:r>
            <a:r>
              <a:rPr lang="en-US" sz="1400" dirty="0"/>
              <a:t>(MapServer)</a:t>
            </a:r>
          </a:p>
        </p:txBody>
      </p:sp>
      <p:sp>
        <p:nvSpPr>
          <p:cNvPr id="12" name="Left Brace 11">
            <a:extLst>
              <a:ext uri="{FF2B5EF4-FFF2-40B4-BE49-F238E27FC236}">
                <a16:creationId xmlns:a16="http://schemas.microsoft.com/office/drawing/2014/main" id="{D93226CE-93B7-460C-F72D-A1D9A35862F4}"/>
              </a:ext>
            </a:extLst>
          </p:cNvPr>
          <p:cNvSpPr/>
          <p:nvPr/>
        </p:nvSpPr>
        <p:spPr bwMode="auto">
          <a:xfrm rot="10800000">
            <a:off x="7554209" y="1608681"/>
            <a:ext cx="462879" cy="1962739"/>
          </a:xfrm>
          <a:prstGeom prst="leftBrace">
            <a:avLst/>
          </a:prstGeom>
          <a:noFill/>
          <a:ln w="57150" cap="flat" cmpd="sng" algn="ctr">
            <a:solidFill>
              <a:schemeClr val="tx2"/>
            </a:solidFill>
            <a:prstDash val="solid"/>
            <a:round/>
            <a:headEnd type="none" w="med" len="med"/>
            <a:tailEnd type="none" w="med" len="med"/>
          </a:ln>
          <a:effectLst/>
        </p:spPr>
        <p:txBody>
          <a:bodyPr rtlCol="0" anchor="ctr"/>
          <a:lstStyle/>
          <a:p>
            <a:pPr algn="ctr"/>
            <a:endParaRPr lang="en-US">
              <a:ln>
                <a:solidFill>
                  <a:schemeClr val="tx1"/>
                </a:solidFill>
              </a:ln>
            </a:endParaRPr>
          </a:p>
        </p:txBody>
      </p:sp>
      <p:sp>
        <p:nvSpPr>
          <p:cNvPr id="19" name="TextBox 18">
            <a:extLst>
              <a:ext uri="{FF2B5EF4-FFF2-40B4-BE49-F238E27FC236}">
                <a16:creationId xmlns:a16="http://schemas.microsoft.com/office/drawing/2014/main" id="{C530B7A5-3CD5-B61D-C894-1BEEDC7A2056}"/>
              </a:ext>
            </a:extLst>
          </p:cNvPr>
          <p:cNvSpPr txBox="1"/>
          <p:nvPr/>
        </p:nvSpPr>
        <p:spPr>
          <a:xfrm>
            <a:off x="7875111" y="3863828"/>
            <a:ext cx="4066413" cy="923330"/>
          </a:xfrm>
          <a:prstGeom prst="rect">
            <a:avLst/>
          </a:prstGeom>
          <a:noFill/>
        </p:spPr>
        <p:txBody>
          <a:bodyPr wrap="square" rtlCol="0">
            <a:spAutoFit/>
          </a:bodyPr>
          <a:lstStyle/>
          <a:p>
            <a:pPr lvl="0" algn="ctr">
              <a:defRPr/>
            </a:pPr>
            <a:r>
              <a:rPr lang="en-US" b="1" dirty="0">
                <a:latin typeface="Calibri" panose="020F0502020204030204"/>
              </a:rPr>
              <a:t>Flows from NOAA, mapping from TxDOT</a:t>
            </a:r>
          </a:p>
          <a:p>
            <a:pPr lvl="0" algn="ctr">
              <a:defRPr/>
            </a:pPr>
            <a:r>
              <a:rPr lang="en-US" b="1" dirty="0">
                <a:latin typeface="Calibri" panose="020F0502020204030204"/>
              </a:rPr>
              <a:t>Short Range Forecasts</a:t>
            </a:r>
          </a:p>
          <a:p>
            <a:pPr lvl="0" algn="ctr">
              <a:defRPr/>
            </a:pPr>
            <a:r>
              <a:rPr lang="en-US" dirty="0">
                <a:solidFill>
                  <a:schemeClr val="tx2">
                    <a:lumMod val="50000"/>
                    <a:lumOff val="50000"/>
                  </a:schemeClr>
                </a:solidFill>
                <a:latin typeface="Calibri" panose="020F0502020204030204"/>
              </a:rPr>
              <a:t>(Maximum for 18 hours ahead)</a:t>
            </a:r>
            <a:endParaRPr kumimoji="0" lang="en-US" sz="1800" i="0" u="none" strike="noStrike" kern="1200" cap="none" spc="0" normalizeH="0" baseline="0" noProof="0" dirty="0">
              <a:ln>
                <a:noFill/>
              </a:ln>
              <a:solidFill>
                <a:schemeClr val="tx2">
                  <a:lumMod val="50000"/>
                  <a:lumOff val="50000"/>
                </a:schemeClr>
              </a:solidFill>
              <a:effectLst/>
              <a:uLnTx/>
              <a:uFillTx/>
              <a:latin typeface="Calibri" panose="020F0502020204030204"/>
              <a:ea typeface="ＭＳ Ｐゴシック"/>
              <a:cs typeface="+mn-cs"/>
            </a:endParaRPr>
          </a:p>
        </p:txBody>
      </p:sp>
      <p:sp>
        <p:nvSpPr>
          <p:cNvPr id="20" name="TextBox 19">
            <a:extLst>
              <a:ext uri="{FF2B5EF4-FFF2-40B4-BE49-F238E27FC236}">
                <a16:creationId xmlns:a16="http://schemas.microsoft.com/office/drawing/2014/main" id="{746FBA29-B626-1A30-561B-7EFF7D6B18BD}"/>
              </a:ext>
            </a:extLst>
          </p:cNvPr>
          <p:cNvSpPr txBox="1"/>
          <p:nvPr/>
        </p:nvSpPr>
        <p:spPr>
          <a:xfrm>
            <a:off x="2067818" y="4033504"/>
            <a:ext cx="4574845" cy="738664"/>
          </a:xfrm>
          <a:prstGeom prst="rect">
            <a:avLst/>
          </a:prstGeom>
          <a:noFill/>
          <a:effectLst/>
        </p:spPr>
        <p:txBody>
          <a:bodyPr wrap="square">
            <a:spAutoFit/>
          </a:bodyPr>
          <a:lstStyle/>
          <a:p>
            <a:pPr marL="285750" indent="-285750">
              <a:buFont typeface="Arial" panose="020B0604020202020204" pitchFamily="34" charset="0"/>
              <a:buChar char="•"/>
            </a:pPr>
            <a:r>
              <a:rPr lang="en-US" sz="1400" b="1" u="sng" dirty="0">
                <a:solidFill>
                  <a:schemeClr val="tx2">
                    <a:lumMod val="50000"/>
                    <a:lumOff val="50000"/>
                  </a:schemeClr>
                </a:solidFill>
              </a:rPr>
              <a:t>FAST/srf_18hour_max_inundation_extent</a:t>
            </a:r>
          </a:p>
          <a:p>
            <a:pPr marL="285750" indent="-285750">
              <a:buFont typeface="Arial" panose="020B0604020202020204" pitchFamily="34" charset="0"/>
              <a:buChar char="•"/>
            </a:pPr>
            <a:r>
              <a:rPr lang="en-US" sz="1400" b="1" u="sng" dirty="0">
                <a:solidFill>
                  <a:schemeClr val="tx2">
                    <a:lumMod val="50000"/>
                    <a:lumOff val="50000"/>
                  </a:schemeClr>
                </a:solidFill>
              </a:rPr>
              <a:t>FAST/srf_18hour_max_road_flooding</a:t>
            </a:r>
          </a:p>
          <a:p>
            <a:pPr marL="285750" indent="-285750">
              <a:buFont typeface="Arial" panose="020B0604020202020204" pitchFamily="34" charset="0"/>
              <a:buChar char="•"/>
            </a:pPr>
            <a:r>
              <a:rPr lang="en-US" sz="1400" b="1" u="sng" dirty="0">
                <a:solidFill>
                  <a:schemeClr val="tx2">
                    <a:lumMod val="50000"/>
                    <a:lumOff val="50000"/>
                  </a:schemeClr>
                </a:solidFill>
              </a:rPr>
              <a:t>FAST/srf_18hour_bridge_warnings_time_profile</a:t>
            </a:r>
            <a:endParaRPr lang="en-US" sz="1400" dirty="0"/>
          </a:p>
        </p:txBody>
      </p:sp>
      <p:sp>
        <p:nvSpPr>
          <p:cNvPr id="22" name="Left Brace 21">
            <a:extLst>
              <a:ext uri="{FF2B5EF4-FFF2-40B4-BE49-F238E27FC236}">
                <a16:creationId xmlns:a16="http://schemas.microsoft.com/office/drawing/2014/main" id="{7ABAE7B9-32E5-A3F7-93D7-2591E3FE3112}"/>
              </a:ext>
            </a:extLst>
          </p:cNvPr>
          <p:cNvSpPr/>
          <p:nvPr/>
        </p:nvSpPr>
        <p:spPr bwMode="auto">
          <a:xfrm rot="10800000">
            <a:off x="7554209" y="3863828"/>
            <a:ext cx="462878" cy="947590"/>
          </a:xfrm>
          <a:prstGeom prst="leftBrace">
            <a:avLst/>
          </a:prstGeom>
          <a:noFill/>
          <a:ln w="57150" cap="flat" cmpd="sng" algn="ctr">
            <a:solidFill>
              <a:schemeClr val="tx2"/>
            </a:solidFill>
            <a:prstDash val="solid"/>
            <a:round/>
            <a:headEnd type="none" w="med" len="med"/>
            <a:tailEnd type="none" w="med" len="med"/>
          </a:ln>
          <a:effectLst/>
        </p:spPr>
        <p:txBody>
          <a:bodyPr rtlCol="0" anchor="ctr"/>
          <a:lstStyle/>
          <a:p>
            <a:pPr algn="ctr"/>
            <a:endParaRPr lang="en-US">
              <a:ln>
                <a:solidFill>
                  <a:schemeClr val="tx1"/>
                </a:solidFill>
              </a:ln>
            </a:endParaRPr>
          </a:p>
        </p:txBody>
      </p:sp>
      <p:sp>
        <p:nvSpPr>
          <p:cNvPr id="27" name="TextBox 26">
            <a:extLst>
              <a:ext uri="{FF2B5EF4-FFF2-40B4-BE49-F238E27FC236}">
                <a16:creationId xmlns:a16="http://schemas.microsoft.com/office/drawing/2014/main" id="{910DC6B5-48E3-82C9-9CDE-6074587A42F8}"/>
              </a:ext>
            </a:extLst>
          </p:cNvPr>
          <p:cNvSpPr txBox="1"/>
          <p:nvPr/>
        </p:nvSpPr>
        <p:spPr>
          <a:xfrm>
            <a:off x="8258811" y="5510446"/>
            <a:ext cx="3299011" cy="923330"/>
          </a:xfrm>
          <a:prstGeom prst="rect">
            <a:avLst/>
          </a:prstGeom>
          <a:noFill/>
        </p:spPr>
        <p:txBody>
          <a:bodyPr wrap="square" rtlCol="0">
            <a:spAutoFit/>
          </a:bodyPr>
          <a:lstStyle/>
          <a:p>
            <a:pPr lvl="0" algn="ctr">
              <a:defRPr/>
            </a:pPr>
            <a:r>
              <a:rPr lang="en-US" b="1" dirty="0">
                <a:latin typeface="Calibri" panose="020F0502020204030204"/>
              </a:rPr>
              <a:t>Flows and Mapping from NOAA</a:t>
            </a:r>
          </a:p>
          <a:p>
            <a:pPr lvl="0" algn="ctr">
              <a:defRPr/>
            </a:pPr>
            <a:r>
              <a:rPr lang="en-US" b="1" dirty="0">
                <a:latin typeface="Calibri" panose="020F0502020204030204"/>
              </a:rPr>
              <a:t>Analysis and Assimilation Model</a:t>
            </a:r>
          </a:p>
          <a:p>
            <a:pPr lvl="0" algn="ctr">
              <a:defRPr/>
            </a:pPr>
            <a:r>
              <a:rPr lang="en-US" dirty="0">
                <a:solidFill>
                  <a:schemeClr val="tx2">
                    <a:lumMod val="50000"/>
                    <a:lumOff val="50000"/>
                  </a:schemeClr>
                </a:solidFill>
                <a:latin typeface="Calibri" panose="020F0502020204030204"/>
              </a:rPr>
              <a:t>(Current Condition)</a:t>
            </a:r>
            <a:endParaRPr kumimoji="0" lang="en-US" sz="1800" i="0" u="none" strike="noStrike" kern="1200" cap="none" spc="0" normalizeH="0" baseline="0" noProof="0" dirty="0">
              <a:ln>
                <a:noFill/>
              </a:ln>
              <a:solidFill>
                <a:schemeClr val="tx2">
                  <a:lumMod val="50000"/>
                  <a:lumOff val="50000"/>
                </a:schemeClr>
              </a:solidFill>
              <a:effectLst/>
              <a:uLnTx/>
              <a:uFillTx/>
              <a:latin typeface="Calibri" panose="020F0502020204030204"/>
              <a:ea typeface="ＭＳ Ｐゴシック"/>
              <a:cs typeface="+mn-cs"/>
            </a:endParaRPr>
          </a:p>
        </p:txBody>
      </p:sp>
      <p:sp>
        <p:nvSpPr>
          <p:cNvPr id="29" name="Left Brace 28">
            <a:extLst>
              <a:ext uri="{FF2B5EF4-FFF2-40B4-BE49-F238E27FC236}">
                <a16:creationId xmlns:a16="http://schemas.microsoft.com/office/drawing/2014/main" id="{F01A6938-7F6E-6F5E-4FDE-DB1D373596BF}"/>
              </a:ext>
            </a:extLst>
          </p:cNvPr>
          <p:cNvSpPr/>
          <p:nvPr/>
        </p:nvSpPr>
        <p:spPr bwMode="auto">
          <a:xfrm rot="10800000">
            <a:off x="7554209" y="5498316"/>
            <a:ext cx="462878" cy="947590"/>
          </a:xfrm>
          <a:prstGeom prst="leftBrace">
            <a:avLst/>
          </a:prstGeom>
          <a:noFill/>
          <a:ln w="57150" cap="flat" cmpd="sng" algn="ctr">
            <a:solidFill>
              <a:schemeClr val="tx2"/>
            </a:solidFill>
            <a:prstDash val="solid"/>
            <a:round/>
            <a:headEnd type="none" w="med" len="med"/>
            <a:tailEnd type="none" w="med" len="med"/>
          </a:ln>
          <a:effectLst/>
        </p:spPr>
        <p:txBody>
          <a:bodyPr rtlCol="0" anchor="ctr"/>
          <a:lstStyle/>
          <a:p>
            <a:pPr algn="ctr"/>
            <a:endParaRPr lang="en-US">
              <a:ln>
                <a:solidFill>
                  <a:schemeClr val="tx1"/>
                </a:solidFill>
              </a:ln>
            </a:endParaRPr>
          </a:p>
        </p:txBody>
      </p:sp>
      <p:sp>
        <p:nvSpPr>
          <p:cNvPr id="30" name="TextBox 29">
            <a:extLst>
              <a:ext uri="{FF2B5EF4-FFF2-40B4-BE49-F238E27FC236}">
                <a16:creationId xmlns:a16="http://schemas.microsoft.com/office/drawing/2014/main" id="{E333295D-CA93-5837-4DF0-5022AA25307D}"/>
              </a:ext>
            </a:extLst>
          </p:cNvPr>
          <p:cNvSpPr txBox="1"/>
          <p:nvPr/>
        </p:nvSpPr>
        <p:spPr>
          <a:xfrm>
            <a:off x="2067818" y="5710501"/>
            <a:ext cx="4574845" cy="523220"/>
          </a:xfrm>
          <a:prstGeom prst="rect">
            <a:avLst/>
          </a:prstGeom>
          <a:noFill/>
          <a:effectLst/>
        </p:spPr>
        <p:txBody>
          <a:bodyPr wrap="square">
            <a:spAutoFit/>
          </a:bodyPr>
          <a:lstStyle/>
          <a:p>
            <a:pPr marL="285750" indent="-285750">
              <a:buFont typeface="Arial" panose="020B0604020202020204" pitchFamily="34" charset="0"/>
              <a:buChar char="•"/>
            </a:pPr>
            <a:r>
              <a:rPr lang="sv-SE" sz="1400" b="1" u="sng" dirty="0">
                <a:solidFill>
                  <a:schemeClr val="tx2">
                    <a:lumMod val="50000"/>
                    <a:lumOff val="50000"/>
                  </a:schemeClr>
                </a:solidFill>
              </a:rPr>
              <a:t>nwm/ana_inundation_extent </a:t>
            </a:r>
            <a:r>
              <a:rPr lang="sv-SE" sz="1400" dirty="0"/>
              <a:t>(FeatureServer)</a:t>
            </a:r>
          </a:p>
          <a:p>
            <a:pPr marL="285750" indent="-285750">
              <a:buFont typeface="Arial" panose="020B0604020202020204" pitchFamily="34" charset="0"/>
              <a:buChar char="•"/>
            </a:pPr>
            <a:r>
              <a:rPr lang="sv-SE" sz="1400" b="1" u="sng" dirty="0">
                <a:solidFill>
                  <a:schemeClr val="tx2">
                    <a:lumMod val="50000"/>
                    <a:lumOff val="50000"/>
                  </a:schemeClr>
                </a:solidFill>
              </a:rPr>
              <a:t>nwm/ana_inundation_extent </a:t>
            </a:r>
            <a:r>
              <a:rPr lang="sv-SE" sz="1400" dirty="0"/>
              <a:t>(MapServer)</a:t>
            </a:r>
            <a:endParaRPr lang="en-US" sz="1400" dirty="0"/>
          </a:p>
        </p:txBody>
      </p:sp>
    </p:spTree>
    <p:extLst>
      <p:ext uri="{BB962C8B-B14F-4D97-AF65-F5344CB8AC3E}">
        <p14:creationId xmlns:p14="http://schemas.microsoft.com/office/powerpoint/2010/main" val="431454031"/>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56A61D4-E96D-41AD-8814-E60B437129CC}"/>
              </a:ext>
            </a:extLst>
          </p:cNvPr>
          <p:cNvGrpSpPr/>
          <p:nvPr/>
        </p:nvGrpSpPr>
        <p:grpSpPr>
          <a:xfrm>
            <a:off x="3257747" y="1542718"/>
            <a:ext cx="2717149" cy="3123183"/>
            <a:chOff x="8915111" y="1510509"/>
            <a:chExt cx="2717149" cy="3123183"/>
          </a:xfrm>
        </p:grpSpPr>
        <p:pic>
          <p:nvPicPr>
            <p:cNvPr id="4" name="Picture 3">
              <a:extLst>
                <a:ext uri="{FF2B5EF4-FFF2-40B4-BE49-F238E27FC236}">
                  <a16:creationId xmlns:a16="http://schemas.microsoft.com/office/drawing/2014/main" id="{904EE5A4-C0EA-4BCB-861C-8EBBA760E1D0}"/>
                </a:ext>
              </a:extLst>
            </p:cNvPr>
            <p:cNvPicPr>
              <a:picLocks noChangeAspect="1"/>
            </p:cNvPicPr>
            <p:nvPr/>
          </p:nvPicPr>
          <p:blipFill>
            <a:blip r:embed="rId2"/>
            <a:stretch>
              <a:fillRect/>
            </a:stretch>
          </p:blipFill>
          <p:spPr>
            <a:xfrm>
              <a:off x="8915111" y="1510509"/>
              <a:ext cx="2717149" cy="2422518"/>
            </a:xfrm>
            <a:prstGeom prst="rect">
              <a:avLst/>
            </a:prstGeom>
            <a:ln w="3175">
              <a:solidFill>
                <a:schemeClr val="accent1"/>
              </a:solidFill>
            </a:ln>
          </p:spPr>
        </p:pic>
        <p:sp>
          <p:nvSpPr>
            <p:cNvPr id="5" name="TextBox 4">
              <a:extLst>
                <a:ext uri="{FF2B5EF4-FFF2-40B4-BE49-F238E27FC236}">
                  <a16:creationId xmlns:a16="http://schemas.microsoft.com/office/drawing/2014/main" id="{A347082B-BD84-4644-9435-B300E7F8170D}"/>
                </a:ext>
              </a:extLst>
            </p:cNvPr>
            <p:cNvSpPr txBox="1"/>
            <p:nvPr/>
          </p:nvSpPr>
          <p:spPr>
            <a:xfrm>
              <a:off x="9201894" y="3987361"/>
              <a:ext cx="235987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Flood Inundation Maps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190,000 </a:t>
              </a:r>
              <a:r>
                <a:rPr kumimoji="0" lang="en-US" sz="1800" b="1" i="0" u="none" strike="noStrike" kern="1200" cap="none" spc="0" normalizeH="0" baseline="0" noProof="0" dirty="0">
                  <a:ln>
                    <a:noFill/>
                  </a:ln>
                  <a:solidFill>
                    <a:srgbClr val="0070C0"/>
                  </a:solidFill>
                  <a:effectLst/>
                  <a:uLnTx/>
                  <a:uFillTx/>
                  <a:latin typeface="Calibri" panose="020F0502020204030204"/>
                  <a:ea typeface="ＭＳ Ｐゴシック"/>
                  <a:cs typeface="+mn-cs"/>
                </a:rPr>
                <a:t>stream</a:t>
              </a: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 miles</a:t>
              </a:r>
            </a:p>
          </p:txBody>
        </p:sp>
      </p:grpSp>
      <p:grpSp>
        <p:nvGrpSpPr>
          <p:cNvPr id="18" name="Group 17">
            <a:extLst>
              <a:ext uri="{FF2B5EF4-FFF2-40B4-BE49-F238E27FC236}">
                <a16:creationId xmlns:a16="http://schemas.microsoft.com/office/drawing/2014/main" id="{FBB158C4-16DA-41BB-B3A3-B712EBD56A0E}"/>
              </a:ext>
            </a:extLst>
          </p:cNvPr>
          <p:cNvGrpSpPr/>
          <p:nvPr/>
        </p:nvGrpSpPr>
        <p:grpSpPr>
          <a:xfrm>
            <a:off x="6308962" y="1551670"/>
            <a:ext cx="2476639" cy="3360192"/>
            <a:chOff x="3199671" y="1550499"/>
            <a:chExt cx="2476639" cy="3360192"/>
          </a:xfrm>
        </p:grpSpPr>
        <p:pic>
          <p:nvPicPr>
            <p:cNvPr id="10" name="Picture 9">
              <a:extLst>
                <a:ext uri="{FF2B5EF4-FFF2-40B4-BE49-F238E27FC236}">
                  <a16:creationId xmlns:a16="http://schemas.microsoft.com/office/drawing/2014/main" id="{661DB0A9-1413-44DE-98C4-AB5476C223E9}"/>
                </a:ext>
              </a:extLst>
            </p:cNvPr>
            <p:cNvPicPr>
              <a:picLocks noChangeAspect="1"/>
            </p:cNvPicPr>
            <p:nvPr/>
          </p:nvPicPr>
          <p:blipFill>
            <a:blip r:embed="rId3"/>
            <a:stretch>
              <a:fillRect/>
            </a:stretch>
          </p:blipFill>
          <p:spPr>
            <a:xfrm>
              <a:off x="3277829" y="1550499"/>
              <a:ext cx="2398481" cy="2413566"/>
            </a:xfrm>
            <a:prstGeom prst="rect">
              <a:avLst/>
            </a:prstGeom>
            <a:ln w="3175">
              <a:solidFill>
                <a:schemeClr val="accent1"/>
              </a:solidFill>
            </a:ln>
          </p:spPr>
        </p:pic>
        <p:sp>
          <p:nvSpPr>
            <p:cNvPr id="11" name="TextBox 10">
              <a:extLst>
                <a:ext uri="{FF2B5EF4-FFF2-40B4-BE49-F238E27FC236}">
                  <a16:creationId xmlns:a16="http://schemas.microsoft.com/office/drawing/2014/main" id="{FBE1921C-D187-4E6C-967D-7ACA2A42F9C8}"/>
                </a:ext>
              </a:extLst>
            </p:cNvPr>
            <p:cNvSpPr txBox="1"/>
            <p:nvPr/>
          </p:nvSpPr>
          <p:spPr>
            <a:xfrm>
              <a:off x="3199671" y="3987361"/>
              <a:ext cx="2265428"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OpenStreetMap </a:t>
              </a:r>
              <a:r>
                <a:rPr kumimoji="0" lang="en-US" sz="1800" b="1" i="0" u="none" strike="noStrike" kern="1200" cap="none" spc="0" normalizeH="0" baseline="0" noProof="0" dirty="0">
                  <a:ln>
                    <a:noFill/>
                  </a:ln>
                  <a:solidFill>
                    <a:srgbClr val="0070C0"/>
                  </a:solidFill>
                  <a:effectLst/>
                  <a:uLnTx/>
                  <a:uFillTx/>
                  <a:latin typeface="Calibri" panose="020F0502020204030204"/>
                  <a:ea typeface="ＭＳ Ｐゴシック"/>
                  <a:cs typeface="+mn-cs"/>
                </a:rPr>
                <a:t>roads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470,000 road miles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in (</a:t>
              </a:r>
              <a:r>
                <a:rPr kumimoji="0" lang="en-US" sz="1800" b="0" i="0" u="none" strike="noStrike" kern="1200" cap="none" spc="0" normalizeH="0" baseline="0" noProof="0" dirty="0" err="1">
                  <a:ln>
                    <a:noFill/>
                  </a:ln>
                  <a:solidFill>
                    <a:prstClr val="black"/>
                  </a:solidFill>
                  <a:effectLst/>
                  <a:uLnTx/>
                  <a:uFillTx/>
                  <a:latin typeface="Calibri" panose="020F0502020204030204"/>
                  <a:ea typeface="ＭＳ Ｐゴシック"/>
                  <a:cs typeface="+mn-cs"/>
                </a:rPr>
                <a:t>x,y,z</a:t>
              </a: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 for first time</a:t>
              </a:r>
            </a:p>
          </p:txBody>
        </p:sp>
      </p:grpSp>
      <p:grpSp>
        <p:nvGrpSpPr>
          <p:cNvPr id="24" name="Group 23">
            <a:extLst>
              <a:ext uri="{FF2B5EF4-FFF2-40B4-BE49-F238E27FC236}">
                <a16:creationId xmlns:a16="http://schemas.microsoft.com/office/drawing/2014/main" id="{A3D362B1-8A68-4547-B6C8-C4BC9BE011CE}"/>
              </a:ext>
            </a:extLst>
          </p:cNvPr>
          <p:cNvGrpSpPr/>
          <p:nvPr/>
        </p:nvGrpSpPr>
        <p:grpSpPr>
          <a:xfrm>
            <a:off x="372689" y="1545967"/>
            <a:ext cx="2736775" cy="3365895"/>
            <a:chOff x="274692" y="1544796"/>
            <a:chExt cx="2736775" cy="3365895"/>
          </a:xfrm>
        </p:grpSpPr>
        <p:pic>
          <p:nvPicPr>
            <p:cNvPr id="9" name="Picture 8">
              <a:extLst>
                <a:ext uri="{FF2B5EF4-FFF2-40B4-BE49-F238E27FC236}">
                  <a16:creationId xmlns:a16="http://schemas.microsoft.com/office/drawing/2014/main" id="{A5BADF98-F6CB-4619-AF91-AA4092B974D1}"/>
                </a:ext>
              </a:extLst>
            </p:cNvPr>
            <p:cNvPicPr>
              <a:picLocks noChangeAspect="1"/>
            </p:cNvPicPr>
            <p:nvPr/>
          </p:nvPicPr>
          <p:blipFill>
            <a:blip r:embed="rId4"/>
            <a:stretch>
              <a:fillRect/>
            </a:stretch>
          </p:blipFill>
          <p:spPr>
            <a:xfrm>
              <a:off x="450882" y="1544796"/>
              <a:ext cx="2502180" cy="2325002"/>
            </a:xfrm>
            <a:prstGeom prst="rect">
              <a:avLst/>
            </a:prstGeom>
            <a:ln w="3175">
              <a:solidFill>
                <a:schemeClr val="accent1"/>
              </a:solidFill>
            </a:ln>
          </p:spPr>
        </p:pic>
        <p:sp>
          <p:nvSpPr>
            <p:cNvPr id="16" name="TextBox 15">
              <a:extLst>
                <a:ext uri="{FF2B5EF4-FFF2-40B4-BE49-F238E27FC236}">
                  <a16:creationId xmlns:a16="http://schemas.microsoft.com/office/drawing/2014/main" id="{1E181208-B3AF-45BF-8D2A-666DF3554304}"/>
                </a:ext>
              </a:extLst>
            </p:cNvPr>
            <p:cNvSpPr txBox="1"/>
            <p:nvPr/>
          </p:nvSpPr>
          <p:spPr>
            <a:xfrm>
              <a:off x="274692" y="3987361"/>
              <a:ext cx="2736775"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LIDAR in 25 TxDOT </a:t>
              </a:r>
              <a:r>
                <a:rPr kumimoji="0" lang="en-US" sz="1800" b="1" i="0" u="none" strike="noStrike" kern="1200" cap="none" spc="0" normalizeH="0" baseline="0" noProof="0" dirty="0">
                  <a:ln>
                    <a:noFill/>
                  </a:ln>
                  <a:solidFill>
                    <a:srgbClr val="0070C0"/>
                  </a:solidFill>
                  <a:effectLst/>
                  <a:uLnTx/>
                  <a:uFillTx/>
                  <a:latin typeface="Calibri" panose="020F0502020204030204"/>
                  <a:ea typeface="ＭＳ Ｐゴシック"/>
                  <a:cs typeface="+mn-cs"/>
                </a:rPr>
                <a:t>Districts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269 Maintenance Sections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a:cs typeface="+mn-cs"/>
                </a:rPr>
                <a:t>Total area: 269,000 Sq. Mi.</a:t>
              </a:r>
              <a:endParaRPr kumimoji="0" lang="en-US" sz="1800" b="0" i="0" u="none" strike="noStrike" kern="1200" cap="none" spc="0" normalizeH="0" baseline="30000" noProof="0" dirty="0">
                <a:ln>
                  <a:noFill/>
                </a:ln>
                <a:solidFill>
                  <a:prstClr val="black"/>
                </a:solidFill>
                <a:effectLst/>
                <a:uLnTx/>
                <a:uFillTx/>
                <a:latin typeface="Calibri" panose="020F0502020204030204"/>
                <a:ea typeface="ＭＳ Ｐゴシック"/>
                <a:cs typeface="+mn-cs"/>
              </a:endParaRPr>
            </a:p>
          </p:txBody>
        </p:sp>
      </p:grpSp>
      <p:pic>
        <p:nvPicPr>
          <p:cNvPr id="15" name="Picture 14">
            <a:extLst>
              <a:ext uri="{FF2B5EF4-FFF2-40B4-BE49-F238E27FC236}">
                <a16:creationId xmlns:a16="http://schemas.microsoft.com/office/drawing/2014/main" id="{7543000E-3064-4BDA-832F-AFFF4FB8AB6E}"/>
              </a:ext>
            </a:extLst>
          </p:cNvPr>
          <p:cNvPicPr>
            <a:picLocks noChangeAspect="1"/>
          </p:cNvPicPr>
          <p:nvPr/>
        </p:nvPicPr>
        <p:blipFill>
          <a:blip r:embed="rId5"/>
          <a:stretch>
            <a:fillRect/>
          </a:stretch>
        </p:blipFill>
        <p:spPr>
          <a:xfrm>
            <a:off x="9017601" y="1545967"/>
            <a:ext cx="2369192" cy="2422518"/>
          </a:xfrm>
          <a:prstGeom prst="rect">
            <a:avLst/>
          </a:prstGeom>
          <a:ln w="3175">
            <a:solidFill>
              <a:schemeClr val="bg1">
                <a:lumMod val="65000"/>
              </a:schemeClr>
            </a:solidFill>
          </a:ln>
        </p:spPr>
      </p:pic>
      <p:sp>
        <p:nvSpPr>
          <p:cNvPr id="6" name="TextBox 5">
            <a:extLst>
              <a:ext uri="{FF2B5EF4-FFF2-40B4-BE49-F238E27FC236}">
                <a16:creationId xmlns:a16="http://schemas.microsoft.com/office/drawing/2014/main" id="{BC9841D5-461C-4B8E-976F-7C23391FA746}"/>
              </a:ext>
            </a:extLst>
          </p:cNvPr>
          <p:cNvSpPr txBox="1"/>
          <p:nvPr/>
        </p:nvSpPr>
        <p:spPr>
          <a:xfrm>
            <a:off x="8785601" y="3988532"/>
            <a:ext cx="33112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Cross-section profiles for 12,000 span</a:t>
            </a:r>
            <a:r>
              <a:rPr kumimoji="0" lang="en-US"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 bridges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over water</a:t>
            </a:r>
          </a:p>
        </p:txBody>
      </p:sp>
      <p:sp>
        <p:nvSpPr>
          <p:cNvPr id="13" name="Title 12">
            <a:extLst>
              <a:ext uri="{FF2B5EF4-FFF2-40B4-BE49-F238E27FC236}">
                <a16:creationId xmlns:a16="http://schemas.microsoft.com/office/drawing/2014/main" id="{8EA6677D-6C1F-4BEA-8780-C39CA791AB7A}"/>
              </a:ext>
            </a:extLst>
          </p:cNvPr>
          <p:cNvSpPr>
            <a:spLocks noGrp="1"/>
          </p:cNvSpPr>
          <p:nvPr>
            <p:ph type="title"/>
          </p:nvPr>
        </p:nvSpPr>
        <p:spPr>
          <a:xfrm>
            <a:off x="784399" y="429493"/>
            <a:ext cx="9750655" cy="484632"/>
          </a:xfrm>
        </p:spPr>
        <p:txBody>
          <a:bodyPr/>
          <a:lstStyle/>
          <a:p>
            <a:r>
              <a:rPr lang="en-US" sz="2800" dirty="0"/>
              <a:t>Flood Transportation Geodatabase for Texas</a:t>
            </a:r>
            <a:br>
              <a:rPr lang="en-US" sz="2800" dirty="0"/>
            </a:br>
            <a:r>
              <a:rPr lang="en-US" sz="1800" dirty="0"/>
              <a:t>Built over last 10 years with support from TxDOT, TDEM, TWDB and TxGIO</a:t>
            </a:r>
            <a:br>
              <a:rPr lang="en-US" sz="1800" dirty="0"/>
            </a:br>
            <a:r>
              <a:rPr lang="en-US" sz="1800" dirty="0"/>
              <a:t>These data are publicly available</a:t>
            </a:r>
          </a:p>
        </p:txBody>
      </p:sp>
      <p:pic>
        <p:nvPicPr>
          <p:cNvPr id="2" name="Picture 2" descr="TxDOT logo">
            <a:extLst>
              <a:ext uri="{FF2B5EF4-FFF2-40B4-BE49-F238E27FC236}">
                <a16:creationId xmlns:a16="http://schemas.microsoft.com/office/drawing/2014/main" id="{85A008D3-6593-41B9-AA49-C524333963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38645" y="5032473"/>
            <a:ext cx="2262843" cy="11314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91603E8-0D12-443F-8839-A4A4F68019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8991" y="4816561"/>
            <a:ext cx="1760333" cy="17603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exas Water Development Board ...">
            <a:extLst>
              <a:ext uri="{FF2B5EF4-FFF2-40B4-BE49-F238E27FC236}">
                <a16:creationId xmlns:a16="http://schemas.microsoft.com/office/drawing/2014/main" id="{1AA0E54A-5B21-451C-97C7-94816DCBBF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4896" y="5075074"/>
            <a:ext cx="3191659" cy="108882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xGIO logo in PNG SVG Vector format - Free Download">
            <a:extLst>
              <a:ext uri="{FF2B5EF4-FFF2-40B4-BE49-F238E27FC236}">
                <a16:creationId xmlns:a16="http://schemas.microsoft.com/office/drawing/2014/main" id="{80ECE1B2-2750-49C3-997C-C7363272E1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9307" y="4964950"/>
            <a:ext cx="1760334" cy="14635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D53B10-8445-46F1-B6F9-1B65915F8F73}"/>
              </a:ext>
            </a:extLst>
          </p:cNvPr>
          <p:cNvSpPr txBox="1"/>
          <p:nvPr/>
        </p:nvSpPr>
        <p:spPr>
          <a:xfrm>
            <a:off x="6068166" y="6327107"/>
            <a:ext cx="3005118" cy="230832"/>
          </a:xfrm>
          <a:prstGeom prst="rect">
            <a:avLst/>
          </a:prstGeom>
          <a:noFill/>
          <a:effectLst/>
        </p:spPr>
        <p:txBody>
          <a:bodyPr wrap="none" lIns="0" tIns="0" rIns="0" bIns="0" rtlCol="0">
            <a:spAutoFit/>
          </a:bodyPr>
          <a:lstStyle/>
          <a:p>
            <a:pPr algn="l" eaLnBrk="0" hangingPunct="0">
              <a:lnSpc>
                <a:spcPts val="1800"/>
              </a:lnSpc>
            </a:pPr>
            <a:r>
              <a:rPr lang="en-US" b="1" dirty="0">
                <a:ea typeface="+mn-ea"/>
                <a:cs typeface="+mn-cs"/>
              </a:rPr>
              <a:t>3m FATHOM DEM fo</a:t>
            </a:r>
            <a:r>
              <a:rPr lang="en-US" b="1" dirty="0"/>
              <a:t>r Texas</a:t>
            </a:r>
            <a:endParaRPr lang="en-US" b="1" dirty="0">
              <a:ea typeface="+mn-ea"/>
              <a:cs typeface="+mn-cs"/>
            </a:endParaRPr>
          </a:p>
        </p:txBody>
      </p:sp>
      <p:pic>
        <p:nvPicPr>
          <p:cNvPr id="1034" name="Picture 10">
            <a:extLst>
              <a:ext uri="{FF2B5EF4-FFF2-40B4-BE49-F238E27FC236}">
                <a16:creationId xmlns:a16="http://schemas.microsoft.com/office/drawing/2014/main" id="{F3B2B839-C546-4356-80B6-5E5BD7CBCC3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6555" y="553756"/>
            <a:ext cx="2369192" cy="674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56634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068A5-BC8E-6CA5-C159-90DE65DDC33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46FE81E-1B71-213D-934C-1D2CE51AB0C5}"/>
              </a:ext>
            </a:extLst>
          </p:cNvPr>
          <p:cNvSpPr/>
          <p:nvPr/>
        </p:nvSpPr>
        <p:spPr bwMode="auto">
          <a:xfrm>
            <a:off x="830730" y="1063813"/>
            <a:ext cx="10530540" cy="2891118"/>
          </a:xfrm>
          <a:prstGeom prst="rect">
            <a:avLst/>
          </a:prstGeom>
          <a:solidFill>
            <a:schemeClr val="bg1"/>
          </a:solidFill>
          <a:ln w="19050">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5" name="object 13">
            <a:extLst>
              <a:ext uri="{FF2B5EF4-FFF2-40B4-BE49-F238E27FC236}">
                <a16:creationId xmlns:a16="http://schemas.microsoft.com/office/drawing/2014/main" id="{12BEFE4B-269F-AE1F-80DB-4C481ADD7E14}"/>
              </a:ext>
            </a:extLst>
          </p:cNvPr>
          <p:cNvSpPr txBox="1"/>
          <p:nvPr/>
        </p:nvSpPr>
        <p:spPr>
          <a:xfrm>
            <a:off x="1387357" y="1840963"/>
            <a:ext cx="9734856" cy="1844530"/>
          </a:xfrm>
          <a:prstGeom prst="rect">
            <a:avLst/>
          </a:prstGeom>
        </p:spPr>
        <p:txBody>
          <a:bodyPr vert="horz" wrap="square" lIns="0" tIns="43103" rIns="0" bIns="0" rtlCol="0">
            <a:spAutoFit/>
          </a:bodyPr>
          <a:lstStyle/>
          <a:p>
            <a:pPr marL="43096" marR="665829">
              <a:lnSpc>
                <a:spcPct val="150000"/>
              </a:lnSpc>
              <a:spcBef>
                <a:spcPts val="34"/>
              </a:spcBef>
            </a:pPr>
            <a:r>
              <a:rPr lang="en-US" sz="2000" dirty="0">
                <a:latin typeface="Verdana" panose="020B0604030504040204" pitchFamily="34" charset="0"/>
                <a:ea typeface="Verdana" panose="020B0604030504040204" pitchFamily="34" charset="0"/>
                <a:cs typeface="Franklin Gothic Book"/>
              </a:rPr>
              <a:t>A website and service that gives predicted warnings and real-time updates about flooding on the Texas transportation network. </a:t>
            </a:r>
          </a:p>
          <a:p>
            <a:pPr marL="43096" marR="665829">
              <a:lnSpc>
                <a:spcPct val="150000"/>
              </a:lnSpc>
              <a:spcBef>
                <a:spcPts val="34"/>
              </a:spcBef>
            </a:pPr>
            <a:endParaRPr lang="en-US" sz="2400" dirty="0">
              <a:cs typeface="Franklin Gothic Book"/>
            </a:endParaRPr>
          </a:p>
          <a:p>
            <a:pPr marL="43096" marR="665829">
              <a:lnSpc>
                <a:spcPct val="150000"/>
              </a:lnSpc>
              <a:spcBef>
                <a:spcPts val="34"/>
              </a:spcBef>
            </a:pPr>
            <a:r>
              <a:rPr lang="en-US" sz="1600" i="1" dirty="0"/>
              <a:t>“An emergency response tool that helps TxDOT proactively plan for and respond to flood threats</a:t>
            </a:r>
            <a:r>
              <a:rPr lang="en-US" sz="1600" dirty="0"/>
              <a:t>.”</a:t>
            </a:r>
            <a:endParaRPr lang="en-US" sz="1600" dirty="0">
              <a:cs typeface="Franklin Gothic Book"/>
            </a:endParaRPr>
          </a:p>
        </p:txBody>
      </p:sp>
      <p:sp>
        <p:nvSpPr>
          <p:cNvPr id="12" name="Rectangle 11">
            <a:extLst>
              <a:ext uri="{FF2B5EF4-FFF2-40B4-BE49-F238E27FC236}">
                <a16:creationId xmlns:a16="http://schemas.microsoft.com/office/drawing/2014/main" id="{E2470CC1-E93B-46A8-D5FD-55664BCB00D2}"/>
              </a:ext>
            </a:extLst>
          </p:cNvPr>
          <p:cNvSpPr/>
          <p:nvPr/>
        </p:nvSpPr>
        <p:spPr bwMode="auto">
          <a:xfrm>
            <a:off x="902449" y="1177365"/>
            <a:ext cx="3281082" cy="577040"/>
          </a:xfrm>
          <a:prstGeom prst="rect">
            <a:avLst/>
          </a:prstGeom>
          <a:solidFill>
            <a:schemeClr val="bg1">
              <a:lumMod val="85000"/>
            </a:schemeClr>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4" name="object 13">
            <a:extLst>
              <a:ext uri="{FF2B5EF4-FFF2-40B4-BE49-F238E27FC236}">
                <a16:creationId xmlns:a16="http://schemas.microsoft.com/office/drawing/2014/main" id="{0419B243-AB5B-BC22-F825-25E66F7B261F}"/>
              </a:ext>
            </a:extLst>
          </p:cNvPr>
          <p:cNvSpPr txBox="1">
            <a:spLocks/>
          </p:cNvSpPr>
          <p:nvPr/>
        </p:nvSpPr>
        <p:spPr>
          <a:xfrm>
            <a:off x="902448" y="901621"/>
            <a:ext cx="10715812" cy="852784"/>
          </a:xfrm>
          <a:prstGeom prst="rect">
            <a:avLst/>
          </a:prstGeom>
          <a:noFill/>
          <a:ln>
            <a:noFill/>
            <a:prstDash/>
          </a:ln>
          <a:effectLst/>
        </p:spPr>
        <p:txBody>
          <a:bodyPr rot="0" spcFirstLastPara="0" vertOverflow="overflow" horzOverflow="overflow" vert="horz" wrap="square" lIns="0" tIns="43103" rIns="0" bIns="0" numCol="1" spcCol="0" rtlCol="0" fromWordArt="0" anchor="t" anchorCtr="0" forceAA="0" compatLnSpc="1">
            <a:prstTxWarp prst="textNoShape">
              <a:avLst/>
            </a:prstTxWarp>
            <a:spAutoFit/>
          </a:bodyPr>
          <a:lstStyle>
            <a:lvl1pPr algn="l" defTabSz="1278842" rtl="0" eaLnBrk="1" latinLnBrk="0" hangingPunct="1">
              <a:lnSpc>
                <a:spcPct val="90000"/>
              </a:lnSpc>
              <a:spcBef>
                <a:spcPct val="0"/>
              </a:spcBef>
              <a:buNone/>
              <a:defRPr sz="4103" kern="1200">
                <a:solidFill>
                  <a:schemeClr val="accent1"/>
                </a:solidFill>
                <a:latin typeface="+mj-lt"/>
                <a:ea typeface="+mj-ea"/>
                <a:cs typeface="+mj-cs"/>
              </a:defRPr>
            </a:lvl1pPr>
          </a:lstStyle>
          <a:p>
            <a:pPr marL="43096" defTabSz="1551447">
              <a:lnSpc>
                <a:spcPct val="150000"/>
              </a:lnSpc>
              <a:spcBef>
                <a:spcPts val="339"/>
              </a:spcBef>
              <a:defRPr/>
            </a:pPr>
            <a:r>
              <a:rPr lang="en-US" sz="4000" b="1" spc="-136" dirty="0">
                <a:solidFill>
                  <a:schemeClr val="tx2">
                    <a:lumMod val="75000"/>
                    <a:lumOff val="25000"/>
                  </a:schemeClr>
                </a:solidFill>
                <a:ea typeface="+mn-ea"/>
                <a:cs typeface="Franklin Gothic Book"/>
              </a:rPr>
              <a:t>What is FAST:</a:t>
            </a:r>
          </a:p>
        </p:txBody>
      </p:sp>
      <p:sp>
        <p:nvSpPr>
          <p:cNvPr id="15" name="Title 1">
            <a:extLst>
              <a:ext uri="{FF2B5EF4-FFF2-40B4-BE49-F238E27FC236}">
                <a16:creationId xmlns:a16="http://schemas.microsoft.com/office/drawing/2014/main" id="{0CF40D62-71D4-B239-89C1-3A3D3E05BD16}"/>
              </a:ext>
            </a:extLst>
          </p:cNvPr>
          <p:cNvSpPr txBox="1">
            <a:spLocks/>
          </p:cNvSpPr>
          <p:nvPr/>
        </p:nvSpPr>
        <p:spPr>
          <a:xfrm>
            <a:off x="609600" y="274638"/>
            <a:ext cx="10972800" cy="517842"/>
          </a:xfrm>
          <a:prstGeom prst="rect">
            <a:avLst/>
          </a:prstGeom>
        </p:spPr>
        <p:txBody>
          <a:bodyPr>
            <a:normAutofit fontScale="97500"/>
          </a:bodyPr>
          <a:lst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ＭＳ Ｐゴシック"/>
              </a:rPr>
              <a:t>What is FAST</a:t>
            </a:r>
            <a:endParaRPr kumimoji="0" lang="en-US" sz="2800" b="1" i="0" u="none" strike="noStrike" kern="1200" cap="none" spc="0" normalizeH="0" baseline="0" noProof="0" dirty="0">
              <a:ln>
                <a:noFill/>
              </a:ln>
              <a:solidFill>
                <a:prstClr val="black"/>
              </a:solidFill>
              <a:effectLst/>
              <a:uLnTx/>
              <a:uFillTx/>
              <a:latin typeface="Arial"/>
              <a:ea typeface="ＭＳ Ｐゴシック"/>
            </a:endParaRPr>
          </a:p>
        </p:txBody>
      </p:sp>
      <p:pic>
        <p:nvPicPr>
          <p:cNvPr id="18" name="Picture 2" descr="See the source image">
            <a:extLst>
              <a:ext uri="{FF2B5EF4-FFF2-40B4-BE49-F238E27FC236}">
                <a16:creationId xmlns:a16="http://schemas.microsoft.com/office/drawing/2014/main" id="{DFC8C147-0FD2-1F1A-2F96-7EB171A055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9495" y="4959868"/>
            <a:ext cx="955720" cy="7764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79D57905-D3F8-814C-0C77-AF94E36DB06F}"/>
              </a:ext>
            </a:extLst>
          </p:cNvPr>
          <p:cNvPicPr>
            <a:picLocks noChangeAspect="1"/>
          </p:cNvPicPr>
          <p:nvPr/>
        </p:nvPicPr>
        <p:blipFill rotWithShape="1">
          <a:blip r:embed="rId3"/>
          <a:srcRect l="55993"/>
          <a:stretch/>
        </p:blipFill>
        <p:spPr>
          <a:xfrm>
            <a:off x="2971146" y="4369699"/>
            <a:ext cx="1146411" cy="1498786"/>
          </a:xfrm>
          <a:prstGeom prst="rect">
            <a:avLst/>
          </a:prstGeom>
        </p:spPr>
      </p:pic>
      <p:sp>
        <p:nvSpPr>
          <p:cNvPr id="22" name="TextBox 21">
            <a:extLst>
              <a:ext uri="{FF2B5EF4-FFF2-40B4-BE49-F238E27FC236}">
                <a16:creationId xmlns:a16="http://schemas.microsoft.com/office/drawing/2014/main" id="{C5121D6E-0D74-D272-92DA-29661282B1BF}"/>
              </a:ext>
            </a:extLst>
          </p:cNvPr>
          <p:cNvSpPr txBox="1"/>
          <p:nvPr/>
        </p:nvSpPr>
        <p:spPr>
          <a:xfrm>
            <a:off x="4025944" y="4786295"/>
            <a:ext cx="1568058" cy="307777"/>
          </a:xfrm>
          <a:prstGeom prst="rect">
            <a:avLst/>
          </a:prstGeom>
          <a:noFill/>
        </p:spPr>
        <p:txBody>
          <a:bodyPr wrap="none" rtlCol="0">
            <a:spAutoFit/>
          </a:bodyPr>
          <a:lstStyle/>
          <a:p>
            <a:r>
              <a:rPr lang="en-US" sz="1400" b="1" dirty="0"/>
              <a:t>Rose Marie Klee</a:t>
            </a:r>
          </a:p>
        </p:txBody>
      </p:sp>
      <p:sp>
        <p:nvSpPr>
          <p:cNvPr id="24" name="TextBox 23">
            <a:extLst>
              <a:ext uri="{FF2B5EF4-FFF2-40B4-BE49-F238E27FC236}">
                <a16:creationId xmlns:a16="http://schemas.microsoft.com/office/drawing/2014/main" id="{E45B2B06-B6A1-FE3A-B968-0CF1323A3F64}"/>
              </a:ext>
            </a:extLst>
          </p:cNvPr>
          <p:cNvSpPr txBox="1"/>
          <p:nvPr/>
        </p:nvSpPr>
        <p:spPr>
          <a:xfrm>
            <a:off x="5878583" y="4441009"/>
            <a:ext cx="2912805" cy="1668214"/>
          </a:xfrm>
          <a:prstGeom prst="rect">
            <a:avLst/>
          </a:prstGeom>
          <a:solidFill>
            <a:schemeClr val="bg1">
              <a:lumMod val="85000"/>
            </a:schemeClr>
          </a:solidFill>
          <a:ln w="19050">
            <a:solidFill>
              <a:schemeClr val="tx1"/>
            </a:solidFill>
          </a:ln>
        </p:spPr>
        <p:txBody>
          <a:bodyPr wrap="square" rtlCol="0">
            <a:spAutoFit/>
          </a:bodyPr>
          <a:lstStyle/>
          <a:p>
            <a:pPr marL="457200" indent="-457200">
              <a:lnSpc>
                <a:spcPct val="150000"/>
              </a:lnSpc>
              <a:buFont typeface="+mj-lt"/>
              <a:buAutoNum type="arabicPeriod"/>
            </a:pPr>
            <a:r>
              <a:rPr lang="en-US" sz="1400" dirty="0"/>
              <a:t>Adding more gages</a:t>
            </a:r>
          </a:p>
          <a:p>
            <a:pPr marL="457200" indent="-457200">
              <a:lnSpc>
                <a:spcPct val="150000"/>
              </a:lnSpc>
              <a:buFont typeface="+mj-lt"/>
              <a:buAutoNum type="arabicPeriod"/>
            </a:pPr>
            <a:r>
              <a:rPr lang="en-US" sz="1400" dirty="0"/>
              <a:t>Improving flood predictions</a:t>
            </a:r>
          </a:p>
          <a:p>
            <a:pPr marL="457200" indent="-457200">
              <a:lnSpc>
                <a:spcPct val="150000"/>
              </a:lnSpc>
              <a:buFont typeface="+mj-lt"/>
              <a:buAutoNum type="arabicPeriod"/>
            </a:pPr>
            <a:r>
              <a:rPr lang="en-US" sz="1400" dirty="0"/>
              <a:t>Real-time flood mapping</a:t>
            </a:r>
          </a:p>
          <a:p>
            <a:pPr marL="457200" indent="-457200">
              <a:lnSpc>
                <a:spcPct val="150000"/>
              </a:lnSpc>
              <a:buFont typeface="+mj-lt"/>
              <a:buAutoNum type="arabicPeriod"/>
            </a:pPr>
            <a:r>
              <a:rPr lang="en-US" sz="1400" dirty="0"/>
              <a:t>Flooded road limits</a:t>
            </a:r>
          </a:p>
          <a:p>
            <a:pPr marL="457200" indent="-457200">
              <a:lnSpc>
                <a:spcPct val="150000"/>
              </a:lnSpc>
              <a:buFont typeface="+mj-lt"/>
              <a:buAutoNum type="arabicPeriod"/>
            </a:pPr>
            <a:r>
              <a:rPr lang="en-US" sz="1400" dirty="0"/>
              <a:t>Emergency management</a:t>
            </a:r>
          </a:p>
        </p:txBody>
      </p:sp>
    </p:spTree>
    <p:extLst>
      <p:ext uri="{BB962C8B-B14F-4D97-AF65-F5344CB8AC3E}">
        <p14:creationId xmlns:p14="http://schemas.microsoft.com/office/powerpoint/2010/main" val="3338840434"/>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0AE27-0B69-1333-9B0E-378C0DDB5D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D75DE6-D8E2-C14A-280E-EF0A2F7CFF66}"/>
              </a:ext>
            </a:extLst>
          </p:cNvPr>
          <p:cNvSpPr txBox="1">
            <a:spLocks/>
          </p:cNvSpPr>
          <p:nvPr/>
        </p:nvSpPr>
        <p:spPr>
          <a:xfrm>
            <a:off x="609600" y="274638"/>
            <a:ext cx="10972800" cy="517842"/>
          </a:xfrm>
          <a:prstGeom prst="rect">
            <a:avLst/>
          </a:prstGeom>
        </p:spPr>
        <p:txBody>
          <a:bodyPr>
            <a:normAutofit fontScale="97500"/>
          </a:bodyPr>
          <a:lst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lang="en-US" dirty="0">
                <a:solidFill>
                  <a:prstClr val="black"/>
                </a:solidFill>
                <a:latin typeface="Arial"/>
                <a:ea typeface="ＭＳ Ｐゴシック"/>
              </a:rPr>
              <a:t>FAST Live Demo</a:t>
            </a:r>
            <a:endParaRPr kumimoji="0" lang="en-US" sz="2800" b="1" i="0" u="none" strike="noStrike" kern="1200" cap="none" spc="0" normalizeH="0" baseline="0" noProof="0" dirty="0">
              <a:ln>
                <a:noFill/>
              </a:ln>
              <a:solidFill>
                <a:prstClr val="black"/>
              </a:solidFill>
              <a:effectLst/>
              <a:uLnTx/>
              <a:uFillTx/>
              <a:latin typeface="Arial"/>
              <a:ea typeface="ＭＳ Ｐゴシック"/>
            </a:endParaRPr>
          </a:p>
        </p:txBody>
      </p:sp>
      <p:pic>
        <p:nvPicPr>
          <p:cNvPr id="1028" name="Picture 4">
            <a:extLst>
              <a:ext uri="{FF2B5EF4-FFF2-40B4-BE49-F238E27FC236}">
                <a16:creationId xmlns:a16="http://schemas.microsoft.com/office/drawing/2014/main" id="{4C57F03A-9833-4AF1-E120-79A0371C19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389" y="792480"/>
            <a:ext cx="7901221" cy="516701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D63059E-4C9F-38A6-1957-D31BADA96E2A}"/>
              </a:ext>
            </a:extLst>
          </p:cNvPr>
          <p:cNvSpPr txBox="1"/>
          <p:nvPr/>
        </p:nvSpPr>
        <p:spPr>
          <a:xfrm>
            <a:off x="4157661" y="6065520"/>
            <a:ext cx="3876676" cy="369332"/>
          </a:xfrm>
          <a:prstGeom prst="rect">
            <a:avLst/>
          </a:prstGeom>
          <a:solidFill>
            <a:schemeClr val="tx2">
              <a:lumMod val="50000"/>
              <a:lumOff val="50000"/>
            </a:schemeClr>
          </a:solidFill>
          <a:effectLst/>
        </p:spPr>
        <p:txBody>
          <a:bodyPr wrap="square">
            <a:spAutoFit/>
          </a:bodyPr>
          <a:lstStyle/>
          <a:p>
            <a:pPr algn="ctr"/>
            <a:r>
              <a:rPr lang="en-US" b="1" dirty="0">
                <a:hlinkClick r:id="rId3"/>
              </a:rPr>
              <a:t>Live Demo: FAST - Dashboard</a:t>
            </a:r>
            <a:endParaRPr lang="en-US" b="1" dirty="0"/>
          </a:p>
        </p:txBody>
      </p:sp>
    </p:spTree>
    <p:extLst>
      <p:ext uri="{BB962C8B-B14F-4D97-AF65-F5344CB8AC3E}">
        <p14:creationId xmlns:p14="http://schemas.microsoft.com/office/powerpoint/2010/main" val="2115054467"/>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2434C-890E-0524-61D2-245517731B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2AAA0A-5E71-59CE-C235-605F507F31EC}"/>
              </a:ext>
            </a:extLst>
          </p:cNvPr>
          <p:cNvSpPr txBox="1">
            <a:spLocks/>
          </p:cNvSpPr>
          <p:nvPr/>
        </p:nvSpPr>
        <p:spPr>
          <a:xfrm>
            <a:off x="609600" y="274638"/>
            <a:ext cx="10972800" cy="517842"/>
          </a:xfrm>
          <a:prstGeom prst="rect">
            <a:avLst/>
          </a:prstGeom>
        </p:spPr>
        <p:txBody>
          <a:bodyPr>
            <a:normAutofit fontScale="97500"/>
          </a:bodyPr>
          <a:lstStyle>
            <a:lvl1pPr algn="l" defTabSz="342900" rtl="0" eaLnBrk="1" latinLnBrk="0" hangingPunct="1">
              <a:lnSpc>
                <a:spcPct val="100000"/>
              </a:lnSpc>
              <a:spcBef>
                <a:spcPct val="0"/>
              </a:spcBef>
              <a:buNone/>
              <a:defRPr sz="2100" b="1" i="0" kern="1200">
                <a:solidFill>
                  <a:schemeClr val="tx1"/>
                </a:solidFill>
                <a:latin typeface="+mj-lt"/>
                <a:ea typeface="+mj-ea"/>
                <a:cs typeface="Avenir LT Std 55 Roman"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ＭＳ Ｐゴシック"/>
              </a:rPr>
              <a:t>Historic Viewer (Demo)</a:t>
            </a:r>
            <a:endParaRPr kumimoji="0" lang="en-US" sz="2800" b="1" i="0" u="none" strike="noStrike" kern="1200" cap="none" spc="0" normalizeH="0" baseline="0" noProof="0" dirty="0">
              <a:ln>
                <a:noFill/>
              </a:ln>
              <a:solidFill>
                <a:prstClr val="black"/>
              </a:solidFill>
              <a:effectLst/>
              <a:uLnTx/>
              <a:uFillTx/>
              <a:latin typeface="Arial"/>
              <a:ea typeface="ＭＳ Ｐゴシック"/>
            </a:endParaRPr>
          </a:p>
        </p:txBody>
      </p:sp>
      <p:pic>
        <p:nvPicPr>
          <p:cNvPr id="12" name="Picture 11">
            <a:extLst>
              <a:ext uri="{FF2B5EF4-FFF2-40B4-BE49-F238E27FC236}">
                <a16:creationId xmlns:a16="http://schemas.microsoft.com/office/drawing/2014/main" id="{85798DDE-DB9A-8B44-8155-CBAE209FF191}"/>
              </a:ext>
            </a:extLst>
          </p:cNvPr>
          <p:cNvPicPr>
            <a:picLocks noChangeAspect="1"/>
          </p:cNvPicPr>
          <p:nvPr/>
        </p:nvPicPr>
        <p:blipFill>
          <a:blip r:embed="rId2"/>
          <a:srcRect t="3166"/>
          <a:stretch>
            <a:fillRect/>
          </a:stretch>
        </p:blipFill>
        <p:spPr>
          <a:xfrm>
            <a:off x="1294708" y="792480"/>
            <a:ext cx="9602584" cy="5617845"/>
          </a:xfrm>
          <a:prstGeom prst="rect">
            <a:avLst/>
          </a:prstGeom>
          <a:ln w="28575">
            <a:solidFill>
              <a:schemeClr val="tx1"/>
            </a:solidFill>
          </a:ln>
        </p:spPr>
      </p:pic>
      <p:sp>
        <p:nvSpPr>
          <p:cNvPr id="14" name="TextBox 13">
            <a:extLst>
              <a:ext uri="{FF2B5EF4-FFF2-40B4-BE49-F238E27FC236}">
                <a16:creationId xmlns:a16="http://schemas.microsoft.com/office/drawing/2014/main" id="{9A35645A-C503-4613-B5CF-7CB021FFE3A7}"/>
              </a:ext>
            </a:extLst>
          </p:cNvPr>
          <p:cNvSpPr txBox="1"/>
          <p:nvPr/>
        </p:nvSpPr>
        <p:spPr>
          <a:xfrm>
            <a:off x="4786312" y="6065520"/>
            <a:ext cx="2619375" cy="400110"/>
          </a:xfrm>
          <a:prstGeom prst="rect">
            <a:avLst/>
          </a:prstGeom>
          <a:solidFill>
            <a:schemeClr val="tx2">
              <a:lumMod val="50000"/>
              <a:lumOff val="50000"/>
            </a:schemeClr>
          </a:solidFill>
          <a:effectLst/>
        </p:spPr>
        <p:txBody>
          <a:bodyPr wrap="square">
            <a:spAutoFit/>
          </a:bodyPr>
          <a:lstStyle/>
          <a:p>
            <a:pPr algn="ctr"/>
            <a:r>
              <a:rPr lang="en-US" sz="2000" b="1" dirty="0">
                <a:hlinkClick r:id="rId3"/>
              </a:rPr>
              <a:t>Historic FAST Map</a:t>
            </a:r>
            <a:endParaRPr lang="en-US" sz="2000" b="1" dirty="0"/>
          </a:p>
        </p:txBody>
      </p:sp>
      <p:sp>
        <p:nvSpPr>
          <p:cNvPr id="16" name="TextBox 15">
            <a:extLst>
              <a:ext uri="{FF2B5EF4-FFF2-40B4-BE49-F238E27FC236}">
                <a16:creationId xmlns:a16="http://schemas.microsoft.com/office/drawing/2014/main" id="{53D92494-8403-B88B-E04F-2856ADAE9069}"/>
              </a:ext>
            </a:extLst>
          </p:cNvPr>
          <p:cNvSpPr txBox="1"/>
          <p:nvPr/>
        </p:nvSpPr>
        <p:spPr>
          <a:xfrm>
            <a:off x="3048000" y="3244334"/>
            <a:ext cx="6096000" cy="369332"/>
          </a:xfrm>
          <a:prstGeom prst="rect">
            <a:avLst/>
          </a:prstGeom>
          <a:noFill/>
          <a:effectLst/>
        </p:spPr>
        <p:txBody>
          <a:bodyPr wrap="square">
            <a:spAutoFit/>
          </a:bodyPr>
          <a:lstStyle/>
          <a:p>
            <a:r>
              <a:rPr lang="en-US" dirty="0">
                <a:hlinkClick r:id="rId3"/>
              </a:rPr>
              <a:t>Historic FAST Map</a:t>
            </a:r>
            <a:endParaRPr lang="en-US" dirty="0"/>
          </a:p>
        </p:txBody>
      </p:sp>
    </p:spTree>
    <p:extLst>
      <p:ext uri="{BB962C8B-B14F-4D97-AF65-F5344CB8AC3E}">
        <p14:creationId xmlns:p14="http://schemas.microsoft.com/office/powerpoint/2010/main" val="1749535955"/>
      </p:ext>
    </p:extLst>
  </p:cSld>
  <p:clrMapOvr>
    <a:masterClrMapping/>
  </p:clrMapOvr>
  <p:transition spd="med">
    <p:fade/>
  </p:transition>
</p:sld>
</file>

<file path=ppt/theme/theme1.xml><?xml version="1.0" encoding="utf-8"?>
<a:theme xmlns:a="http://schemas.openxmlformats.org/drawingml/2006/main" name="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2.xml><?xml version="1.0" encoding="utf-8"?>
<a:theme xmlns:a="http://schemas.openxmlformats.org/drawingml/2006/main" name="2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4569</TotalTime>
  <Words>1230</Words>
  <Application>Microsoft Office PowerPoint</Application>
  <PresentationFormat>Widescreen</PresentationFormat>
  <Paragraphs>207</Paragraphs>
  <Slides>34</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Aptos</vt:lpstr>
      <vt:lpstr>Arial</vt:lpstr>
      <vt:lpstr>Avenir LT Std 55 Roman</vt:lpstr>
      <vt:lpstr>Avenir LT Std 65 Medium</vt:lpstr>
      <vt:lpstr>Calibri</vt:lpstr>
      <vt:lpstr>Lucida Grande</vt:lpstr>
      <vt:lpstr>Verdana</vt:lpstr>
      <vt:lpstr>Optional_Corporate_PPT_Template-Arial</vt:lpstr>
      <vt:lpstr>2_Optional_Corporate_PPT_Template-Arial</vt:lpstr>
      <vt:lpstr>Flood Assessment System for TxDOT (FAST)</vt:lpstr>
      <vt:lpstr>PowerPoint Presentation</vt:lpstr>
      <vt:lpstr>PowerPoint Presentation</vt:lpstr>
      <vt:lpstr>PowerPoint Presentation</vt:lpstr>
      <vt:lpstr>Fitting in with the National Weather Service Forecasting</vt:lpstr>
      <vt:lpstr>Flood Transportation Geodatabase for Texas Built over last 10 years with support from TxDOT, TDEM, TWDB and TxGIO These data are publicly available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Kerr County has 677 National Water Model flowlines and catchments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Maidment, David R</dc:creator>
  <cp:lastModifiedBy>Maidment, David R</cp:lastModifiedBy>
  <cp:revision>37</cp:revision>
  <dcterms:created xsi:type="dcterms:W3CDTF">2025-03-06T23:27:09Z</dcterms:created>
  <dcterms:modified xsi:type="dcterms:W3CDTF">2025-11-07T17:04:05Z</dcterms:modified>
</cp:coreProperties>
</file>