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6414" r:id="rId2"/>
    <p:sldId id="6982" r:id="rId3"/>
    <p:sldId id="7009" r:id="rId4"/>
    <p:sldId id="7010" r:id="rId5"/>
    <p:sldId id="6956" r:id="rId6"/>
    <p:sldId id="6975" r:id="rId7"/>
    <p:sldId id="7006" r:id="rId8"/>
    <p:sldId id="257" r:id="rId9"/>
    <p:sldId id="700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81" autoAdjust="0"/>
    <p:restoredTop sz="94660"/>
  </p:normalViewPr>
  <p:slideViewPr>
    <p:cSldViewPr snapToGrid="0">
      <p:cViewPr varScale="1">
        <p:scale>
          <a:sx n="99" d="100"/>
          <a:sy n="99" d="100"/>
        </p:scale>
        <p:origin x="84"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69EB95-9CC9-48F4-899C-2D8C9B3DEF0C}" type="datetimeFigureOut">
              <a:rPr lang="en-US" smtClean="0"/>
              <a:t>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0AC653-46AE-4F6A-939D-8E057F0BDE08}" type="slidenum">
              <a:rPr lang="en-US" smtClean="0"/>
              <a:t>‹#›</a:t>
            </a:fld>
            <a:endParaRPr lang="en-US"/>
          </a:p>
        </p:txBody>
      </p:sp>
    </p:spTree>
    <p:extLst>
      <p:ext uri="{BB962C8B-B14F-4D97-AF65-F5344CB8AC3E}">
        <p14:creationId xmlns:p14="http://schemas.microsoft.com/office/powerpoint/2010/main" val="2118355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river and stream network is broken into reaches, each of which has a unique identifying number, and is surrounded by a local catchment area.  NOAA has a Weather and Climate Operational Supercomputer (WCOSS) which is used to forecast the nation’s weather.  In one part of the WCOSS resides the National Water Model which calculates flow in all the individual stream reaches of Kerr County, and of the nation as a whole (about 2.7 million stream reaches in all).  Several forecast water forecast models are run, one for current conditions, another for short range forecasts out to 18 hours ahead, a third for long-range forecasts 10 days ahead.  The current condition and short range forecasts are updated hourly.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59C20-9BD7-4757-AEFC-88B23CE6A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540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A5BD9-600E-ACD3-8CF5-CA498F124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840AD-BFDB-32BE-72D8-7C765AA21ED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EBE2D5B-199B-C084-4DD9-455906B53D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D38857-9157-D0DF-79AE-34270113DE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72DD2-913A-4E49-96D1-7D2F01A64A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2964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59C20-9BD7-4757-AEFC-88B23CE6A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063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405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225"/>
              </a:spcAft>
              <a:buNone/>
              <a:defRPr sz="1800" b="0" i="0">
                <a:solidFill>
                  <a:schemeClr val="bg1"/>
                </a:solidFill>
                <a:latin typeface="+mn-lt"/>
                <a:cs typeface="Avenir LT Std 65 Medium"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42092155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5"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5" y="1078992"/>
            <a:ext cx="9751483" cy="342900"/>
          </a:xfrm>
        </p:spPr>
        <p:txBody>
          <a:bodyPr lIns="0" tIns="0" rIns="0" bIns="0"/>
          <a:lstStyle>
            <a:lvl1pPr marL="0" indent="0">
              <a:buFontTx/>
              <a:buNone/>
              <a:defRPr lang="en-US" sz="12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975"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63294338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4"/>
            <a:ext cx="27432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p>
            <a:fld id="{527A5F68-4AF6-4D13-8A4C-F1F90296B2F0}"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64879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prstClr val="black"/>
              </a:solidFill>
            </a:endParaRPr>
          </a:p>
        </p:txBody>
      </p:sp>
      <p:sp>
        <p:nvSpPr>
          <p:cNvPr id="2" name="Title 1"/>
          <p:cNvSpPr>
            <a:spLocks noGrp="1"/>
          </p:cNvSpPr>
          <p:nvPr>
            <p:ph type="title" hasCustomPrompt="1"/>
          </p:nvPr>
        </p:nvSpPr>
        <p:spPr>
          <a:xfrm>
            <a:off x="914400" y="457203"/>
            <a:ext cx="9753600" cy="484631"/>
          </a:xfrm>
        </p:spPr>
        <p:txBody>
          <a:bodyPr anchor="t"/>
          <a:lstStyle>
            <a:lvl1pPr>
              <a:defRPr lang="en-US" sz="225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342900" rtl="0" eaLnBrk="1" fontAlgn="auto" latinLnBrk="0" hangingPunct="1">
              <a:lnSpc>
                <a:spcPct val="100000"/>
              </a:lnSpc>
              <a:spcBef>
                <a:spcPts val="225"/>
              </a:spcBef>
              <a:spcAft>
                <a:spcPts val="900"/>
              </a:spcAft>
              <a:buClrTx/>
              <a:buSzPct val="80000"/>
              <a:buFontTx/>
              <a:buNone/>
              <a:tabLst/>
              <a:defRPr lang="en-US" sz="1950" b="0" i="0" kern="1200">
                <a:solidFill>
                  <a:schemeClr val="tx1"/>
                </a:solidFill>
                <a:latin typeface="+mn-lt"/>
                <a:ea typeface="+mn-ea"/>
                <a:cs typeface="Avenir LT Std 65 Medium" pitchFamily="34" charset="0"/>
              </a:defRPr>
            </a:lvl1pPr>
            <a:lvl2pPr marL="129779" indent="-129779">
              <a:defRPr/>
            </a:lvl2pPr>
            <a:lvl3pPr>
              <a:buFontTx/>
              <a:buNone/>
              <a:defRPr lang="en-US" sz="1800" b="0" i="0" kern="1200">
                <a:solidFill>
                  <a:schemeClr val="tx1"/>
                </a:solidFill>
                <a:latin typeface="Avenir LT Std 55 Roman"/>
                <a:ea typeface="+mn-ea"/>
                <a:cs typeface="Avenir LT Std 55 Roman"/>
              </a:defRPr>
            </a:lvl3pPr>
            <a:lvl4pPr>
              <a:defRPr/>
            </a:lvl4pPr>
            <a:lvl5pPr>
              <a:lnSpc>
                <a:spcPts val="1350"/>
              </a:lnSpc>
              <a:defRPr/>
            </a:lvl5pPr>
          </a:lstStyle>
          <a:p>
            <a:pPr marL="0" marR="0" lvl="0" indent="0" algn="l" defTabSz="342900" rtl="0" eaLnBrk="1" fontAlgn="auto" latinLnBrk="0" hangingPunct="1">
              <a:lnSpc>
                <a:spcPct val="100000"/>
              </a:lnSpc>
              <a:spcBef>
                <a:spcPts val="225"/>
              </a:spcBef>
              <a:spcAft>
                <a:spcPts val="900"/>
              </a:spcAft>
              <a:buClrTx/>
              <a:buSzPct val="80000"/>
              <a:buFontTx/>
              <a:buNone/>
              <a:tabLst/>
              <a:defRPr/>
            </a:pPr>
            <a:r>
              <a:rPr kumimoji="0" lang="en-US" sz="195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194186900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prstClr val="black"/>
              </a:solidFill>
            </a:endParaRPr>
          </a:p>
        </p:txBody>
      </p:sp>
      <p:sp>
        <p:nvSpPr>
          <p:cNvPr id="2" name="Title 1"/>
          <p:cNvSpPr>
            <a:spLocks noGrp="1"/>
          </p:cNvSpPr>
          <p:nvPr>
            <p:ph type="title" hasCustomPrompt="1"/>
          </p:nvPr>
        </p:nvSpPr>
        <p:spPr/>
        <p:txBody>
          <a:bodyPr/>
          <a:lstStyle>
            <a:lvl1pPr algn="l" defTabSz="342900" rtl="0" eaLnBrk="1" latinLnBrk="0" hangingPunct="1">
              <a:lnSpc>
                <a:spcPct val="100000"/>
              </a:lnSpc>
              <a:spcBef>
                <a:spcPct val="0"/>
              </a:spcBef>
              <a:buNone/>
              <a:defRPr lang="en-US" sz="225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301752" indent="-130302">
              <a:lnSpc>
                <a:spcPts val="2025"/>
              </a:lnSpc>
              <a:spcAft>
                <a:spcPts val="900"/>
              </a:spcAft>
              <a:defRPr sz="1800">
                <a:latin typeface="+mn-lt"/>
              </a:defRPr>
            </a:lvl2pPr>
            <a:lvl3pPr marL="427435" indent="-82154">
              <a:lnSpc>
                <a:spcPct val="100000"/>
              </a:lnSpc>
              <a:spcAft>
                <a:spcPts val="450"/>
              </a:spcAft>
              <a:defRPr sz="1800">
                <a:latin typeface="+mn-lt"/>
              </a:defRPr>
            </a:lvl3pPr>
            <a:lvl4pPr marL="600075" indent="-130969">
              <a:lnSpc>
                <a:spcPct val="100000"/>
              </a:lnSpc>
              <a:spcAft>
                <a:spcPts val="450"/>
              </a:spcAft>
              <a:defRPr sz="1800">
                <a:latin typeface="+mn-lt"/>
              </a:defRPr>
            </a:lvl4pPr>
            <a:lvl5pPr>
              <a:lnSpc>
                <a:spcPct val="100000"/>
              </a:lnSpc>
              <a:spcAft>
                <a:spcPts val="450"/>
              </a:spcAft>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663443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54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406478402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127397" indent="-127397">
              <a:lnSpc>
                <a:spcPts val="2775"/>
              </a:lnSpc>
              <a:spcAft>
                <a:spcPts val="225"/>
              </a:spcAft>
              <a:defRPr sz="225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225"/>
              </a:spcAft>
              <a:buFontTx/>
              <a:buNone/>
              <a:defRPr lang="en-US" sz="195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70505072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srgbClr val="A3CA4B">
                  <a:lumMod val="60000"/>
                  <a:lumOff val="40000"/>
                </a:srgbClr>
              </a:solidFill>
            </a:endParaRPr>
          </a:p>
        </p:txBody>
      </p:sp>
      <p:sp>
        <p:nvSpPr>
          <p:cNvPr id="2" name="Title 1"/>
          <p:cNvSpPr>
            <a:spLocks noGrp="1"/>
          </p:cNvSpPr>
          <p:nvPr>
            <p:ph type="title" hasCustomPrompt="1"/>
          </p:nvPr>
        </p:nvSpPr>
        <p:spPr>
          <a:xfrm>
            <a:off x="914402" y="457200"/>
            <a:ext cx="9750655" cy="484632"/>
          </a:xfrm>
        </p:spPr>
        <p:txBody>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r>
              <a:rPr lang="en-US" dirty="0"/>
              <a:t>Click to edit master title style</a:t>
            </a:r>
          </a:p>
        </p:txBody>
      </p:sp>
    </p:spTree>
    <p:extLst>
      <p:ext uri="{BB962C8B-B14F-4D97-AF65-F5344CB8AC3E}">
        <p14:creationId xmlns:p14="http://schemas.microsoft.com/office/powerpoint/2010/main" val="142003231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_wa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2" y="457200"/>
            <a:ext cx="9750655" cy="484632"/>
          </a:xfrm>
        </p:spPr>
        <p:txBody>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r>
              <a:rPr lang="en-US" dirty="0"/>
              <a:t>Click to edit master title style</a:t>
            </a:r>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BEBA8EAE-BF5A-486C-A8C5-ECC9F3942E4B}">
                <a14:imgProps xmlns:a14="http://schemas.microsoft.com/office/drawing/2010/main">
                  <a14:imgLayer r:embed="rId3">
                    <a14:imgEffect>
                      <a14:sharpenSoften amount="-22000"/>
                    </a14:imgEffect>
                  </a14:imgLayer>
                </a14:imgProps>
              </a:ext>
              <a:ext uri="{28A0092B-C50C-407E-A947-70E740481C1C}">
                <a14:useLocalDpi xmlns:a14="http://schemas.microsoft.com/office/drawing/2010/main" val="0"/>
              </a:ext>
            </a:extLst>
          </a:blip>
          <a:srcRect b="42205"/>
          <a:stretch/>
        </p:blipFill>
        <p:spPr>
          <a:xfrm>
            <a:off x="0" y="2947252"/>
            <a:ext cx="12192000" cy="3910751"/>
          </a:xfrm>
          <a:prstGeom prst="rect">
            <a:avLst/>
          </a:prstGeom>
          <a:noFill/>
        </p:spPr>
      </p:pic>
    </p:spTree>
    <p:extLst>
      <p:ext uri="{BB962C8B-B14F-4D97-AF65-F5344CB8AC3E}">
        <p14:creationId xmlns:p14="http://schemas.microsoft.com/office/powerpoint/2010/main" val="70970886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DCE4E8">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srgbClr val="A3CA4B">
                  <a:lumMod val="60000"/>
                  <a:lumOff val="40000"/>
                </a:srgbClr>
              </a:solidFill>
            </a:endParaRPr>
          </a:p>
        </p:txBody>
      </p:sp>
    </p:spTree>
    <p:extLst>
      <p:ext uri="{BB962C8B-B14F-4D97-AF65-F5344CB8AC3E}">
        <p14:creationId xmlns:p14="http://schemas.microsoft.com/office/powerpoint/2010/main" val="344486654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prstClr val="black"/>
              </a:solidFill>
            </a:endParaRPr>
          </a:p>
        </p:txBody>
      </p:sp>
    </p:spTree>
    <p:extLst>
      <p:ext uri="{BB962C8B-B14F-4D97-AF65-F5344CB8AC3E}">
        <p14:creationId xmlns:p14="http://schemas.microsoft.com/office/powerpoint/2010/main" val="3095948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3"/>
            <a:ext cx="9753600" cy="484631"/>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130302" marR="0" lvl="0" indent="-130302" algn="l" defTabSz="342900" rtl="0" eaLnBrk="1" fontAlgn="auto" latinLnBrk="0" hangingPunct="1">
              <a:lnSpc>
                <a:spcPct val="100000"/>
              </a:lnSpc>
              <a:spcBef>
                <a:spcPts val="225"/>
              </a:spcBef>
              <a:spcAft>
                <a:spcPts val="900"/>
              </a:spcAft>
              <a:buClrTx/>
              <a:buSzPct val="80000"/>
              <a:buFont typeface="Arial"/>
              <a:buChar char="•"/>
              <a:tabLst/>
              <a:defRPr/>
            </a:pPr>
            <a:r>
              <a:rPr kumimoji="0" lang="en-US" sz="195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2255311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hf hdr="0" ftr="0" dt="0"/>
  <p:txStyles>
    <p:title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p:titleStyle>
    <p:bodyStyle>
      <a:lvl1pPr marL="130302" marR="0" indent="-130302" algn="l" defTabSz="342900" rtl="0" eaLnBrk="1" fontAlgn="auto" latinLnBrk="0" hangingPunct="1">
        <a:lnSpc>
          <a:spcPct val="100000"/>
        </a:lnSpc>
        <a:spcBef>
          <a:spcPts val="225"/>
        </a:spcBef>
        <a:spcAft>
          <a:spcPts val="900"/>
        </a:spcAft>
        <a:buClrTx/>
        <a:buSzPct val="80000"/>
        <a:buFont typeface="Arial"/>
        <a:buChar char="•"/>
        <a:tabLst/>
        <a:defRPr lang="en-US" sz="1950" b="0" i="0" kern="1200">
          <a:solidFill>
            <a:schemeClr val="tx1"/>
          </a:solidFill>
          <a:latin typeface="+mn-lt"/>
          <a:ea typeface="+mn-ea"/>
          <a:cs typeface="Avenir LT Std 55 Roman"/>
        </a:defRPr>
      </a:lvl1pPr>
      <a:lvl2pPr marL="129779" indent="-129779" algn="l" defTabSz="342900" rtl="0" eaLnBrk="1" latinLnBrk="0" hangingPunct="1">
        <a:lnSpc>
          <a:spcPts val="1650"/>
        </a:lnSpc>
        <a:spcBef>
          <a:spcPts val="0"/>
        </a:spcBef>
        <a:spcAft>
          <a:spcPts val="450"/>
        </a:spcAft>
        <a:buClr>
          <a:schemeClr val="tx1">
            <a:lumMod val="65000"/>
          </a:schemeClr>
        </a:buClr>
        <a:buSzPct val="80000"/>
        <a:buFont typeface="Lucida Grande"/>
        <a:buChar char="-"/>
        <a:defRPr sz="1650" b="0" i="0" kern="1200">
          <a:solidFill>
            <a:schemeClr val="tx1"/>
          </a:solidFill>
          <a:latin typeface="Avenir LT Std 55 Roman"/>
          <a:ea typeface="+mn-ea"/>
          <a:cs typeface="Avenir LT Std 55 Roman"/>
        </a:defRPr>
      </a:lvl2pPr>
      <a:lvl3pPr marL="301229" indent="-129779" algn="l" defTabSz="342900" rtl="0" eaLnBrk="1" latinLnBrk="0" hangingPunct="1">
        <a:lnSpc>
          <a:spcPts val="2025"/>
        </a:lnSpc>
        <a:spcBef>
          <a:spcPts val="0"/>
        </a:spcBef>
        <a:spcAft>
          <a:spcPts val="900"/>
        </a:spcAft>
        <a:buClr>
          <a:schemeClr val="tx1">
            <a:lumMod val="65000"/>
          </a:schemeClr>
        </a:buClr>
        <a:buSzPct val="80000"/>
        <a:buFont typeface="Lucida Grande"/>
        <a:buChar char="-"/>
        <a:defRPr sz="1800" b="0" i="0" kern="1200">
          <a:solidFill>
            <a:schemeClr val="tx1"/>
          </a:solidFill>
          <a:latin typeface="+mn-lt"/>
          <a:ea typeface="+mn-ea"/>
          <a:cs typeface="Avenir LT Std 65 Medium"/>
        </a:defRPr>
      </a:lvl3pPr>
      <a:lvl4pPr marL="557213" indent="-129779" algn="l" defTabSz="342900" rtl="0" eaLnBrk="1" latinLnBrk="0" hangingPunct="1">
        <a:lnSpc>
          <a:spcPts val="1350"/>
        </a:lnSpc>
        <a:spcBef>
          <a:spcPts val="0"/>
        </a:spcBef>
        <a:spcAft>
          <a:spcPts val="450"/>
        </a:spcAft>
        <a:buClr>
          <a:schemeClr val="tx1">
            <a:lumMod val="65000"/>
          </a:schemeClr>
        </a:buClr>
        <a:buSzPct val="80000"/>
        <a:buFont typeface="Lucida Grande"/>
        <a:buChar char="-"/>
        <a:defRPr sz="1350" b="0" i="0" kern="1200">
          <a:solidFill>
            <a:schemeClr val="tx1"/>
          </a:solidFill>
          <a:latin typeface="Avenir LT Std 55 Roman"/>
          <a:ea typeface="+mn-ea"/>
          <a:cs typeface="Avenir LT Std 55 Roman"/>
        </a:defRPr>
      </a:lvl4pPr>
      <a:lvl5pPr marL="812006" indent="-132160" algn="l" defTabSz="342900" rtl="0" eaLnBrk="1" latinLnBrk="0" hangingPunct="1">
        <a:lnSpc>
          <a:spcPts val="1425"/>
        </a:lnSpc>
        <a:spcBef>
          <a:spcPts val="0"/>
        </a:spcBef>
        <a:spcAft>
          <a:spcPts val="450"/>
        </a:spcAft>
        <a:buClr>
          <a:schemeClr val="tx1">
            <a:lumMod val="65000"/>
          </a:schemeClr>
        </a:buClr>
        <a:buSzPct val="80000"/>
        <a:buFont typeface="Lucida Grande"/>
        <a:buChar char="-"/>
        <a:defRPr sz="1200" b="0" i="0" kern="1200">
          <a:solidFill>
            <a:schemeClr val="tx1"/>
          </a:solidFill>
          <a:latin typeface="Avenir LT Std 55 Roman"/>
          <a:ea typeface="+mn-ea"/>
          <a:cs typeface="Avenir LT Std 55 Roman"/>
        </a:defRPr>
      </a:lvl5pPr>
      <a:lvl6pPr marL="1329929" indent="-133350" algn="l" defTabSz="301229" rtl="0" eaLnBrk="1" latinLnBrk="0" hangingPunct="1">
        <a:lnSpc>
          <a:spcPts val="1275"/>
        </a:lnSpc>
        <a:spcBef>
          <a:spcPts val="225"/>
        </a:spcBef>
        <a:spcAft>
          <a:spcPts val="225"/>
        </a:spcAft>
        <a:buSzPct val="80000"/>
        <a:buFont typeface="Lucida Grande"/>
        <a:buChar char="-"/>
        <a:tabLst>
          <a:tab pos="1113235" algn="l"/>
        </a:tabLst>
        <a:defRPr sz="1050" b="1" kern="1200">
          <a:solidFill>
            <a:schemeClr val="tx1"/>
          </a:solidFill>
          <a:latin typeface="Arial"/>
          <a:ea typeface="+mn-ea"/>
          <a:cs typeface="Arial"/>
        </a:defRPr>
      </a:lvl6pPr>
      <a:lvl7pPr marL="1546622" indent="-132160"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7pPr>
      <a:lvl8pPr marL="1714500" indent="-129779"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8pPr>
      <a:lvl9pPr marL="1839516" indent="-122635"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hyperlink" Target="https://www.animalia-life.club/qa/pictures/apple-mobile-phones-5.html" TargetMode="External"/><Relationship Id="rId17"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A18CC24-61A6-1B2A-F1D6-DE50ACC2F1AF}"/>
              </a:ext>
            </a:extLst>
          </p:cNvPr>
          <p:cNvSpPr txBox="1"/>
          <p:nvPr/>
        </p:nvSpPr>
        <p:spPr>
          <a:xfrm>
            <a:off x="2495550" y="265550"/>
            <a:ext cx="6981825" cy="1323439"/>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a:cs typeface="Times New Roman" panose="02020603050405020304" pitchFamily="18" charset="0"/>
              </a:rPr>
              <a:t>Flood Hazard and Readiness for the Texas Hill Country</a:t>
            </a:r>
          </a:p>
        </p:txBody>
      </p:sp>
      <p:sp>
        <p:nvSpPr>
          <p:cNvPr id="13" name="TextBox 12">
            <a:extLst>
              <a:ext uri="{FF2B5EF4-FFF2-40B4-BE49-F238E27FC236}">
                <a16:creationId xmlns:a16="http://schemas.microsoft.com/office/drawing/2014/main" id="{802D39DA-970E-1AAF-FA73-AB6571AD2159}"/>
              </a:ext>
            </a:extLst>
          </p:cNvPr>
          <p:cNvSpPr txBox="1"/>
          <p:nvPr/>
        </p:nvSpPr>
        <p:spPr>
          <a:xfrm>
            <a:off x="3649207" y="1809715"/>
            <a:ext cx="5017666" cy="375744"/>
          </a:xfrm>
          <a:prstGeom prst="rect">
            <a:avLst/>
          </a:prstGeom>
          <a:noFill/>
          <a:effectLst/>
        </p:spPr>
        <p:txBody>
          <a:bodyPr wrap="square">
            <a:spAutoFit/>
          </a:bodyPr>
          <a:lstStyle/>
          <a:p>
            <a:pPr marL="0" marR="0" lvl="0" indent="0" algn="ctr" defTabSz="914400" rtl="0" eaLnBrk="0" fontAlgn="auto" latinLnBrk="0" hangingPunct="0">
              <a:lnSpc>
                <a:spcPts val="24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Presented by</a:t>
            </a:r>
            <a:endParaRPr kumimoji="0" lang="en-US" sz="1800" b="1" i="0" u="none" strike="noStrike" kern="1200" cap="none" spc="0" normalizeH="0" baseline="0" noProof="0" dirty="0">
              <a:ln>
                <a:noFill/>
              </a:ln>
              <a:solidFill>
                <a:prstClr val="black"/>
              </a:solidFill>
              <a:effectLst/>
              <a:uLnTx/>
              <a:uFillTx/>
              <a:latin typeface="Arial"/>
              <a:ea typeface="ＭＳ Ｐゴシック"/>
            </a:endParaRPr>
          </a:p>
        </p:txBody>
      </p:sp>
      <p:sp>
        <p:nvSpPr>
          <p:cNvPr id="16" name="Subtitle 1">
            <a:extLst>
              <a:ext uri="{FF2B5EF4-FFF2-40B4-BE49-F238E27FC236}">
                <a16:creationId xmlns:a16="http://schemas.microsoft.com/office/drawing/2014/main" id="{D23D6F75-854E-4418-10D8-C6297EDEAFE7}"/>
              </a:ext>
            </a:extLst>
          </p:cNvPr>
          <p:cNvSpPr txBox="1">
            <a:spLocks/>
          </p:cNvSpPr>
          <p:nvPr/>
        </p:nvSpPr>
        <p:spPr>
          <a:xfrm>
            <a:off x="2172363" y="2341337"/>
            <a:ext cx="7971355" cy="3366814"/>
          </a:xfrm>
          <a:prstGeom prst="rect">
            <a:avLst/>
          </a:prstGeom>
        </p:spPr>
        <p:txBody>
          <a:bodyPr vert="horz" lIns="91440" tIns="45720" rIns="91440" bIns="45720" rtlCol="0">
            <a:normAutofit fontScale="40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David R. Maidment</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500" b="1" i="0" u="none" strike="noStrike" kern="1200" cap="none" spc="0" normalizeH="0" baseline="0" noProof="0" dirty="0">
                <a:ln>
                  <a:noFill/>
                </a:ln>
                <a:solidFill>
                  <a:prstClr val="black"/>
                </a:solidFill>
                <a:effectLst/>
                <a:uLnTx/>
                <a:uFillTx/>
                <a:latin typeface="Arial"/>
                <a:ea typeface="ＭＳ Ｐゴシック"/>
                <a:cs typeface="Arial" panose="020B0604020202020204" pitchFamily="34" charset="0"/>
              </a:rPr>
              <a:t> </a:t>
            </a:r>
            <a:br>
              <a:rPr kumimoji="0" lang="en-US" sz="3500" b="1" i="0" u="none" strike="noStrike" kern="1200" cap="none" spc="0" normalizeH="0" baseline="0" noProof="0" dirty="0">
                <a:ln>
                  <a:noFill/>
                </a:ln>
                <a:solidFill>
                  <a:prstClr val="black"/>
                </a:solidFill>
                <a:effectLst/>
                <a:uLnTx/>
                <a:uFillTx/>
                <a:latin typeface="Arial"/>
                <a:ea typeface="ＭＳ Ｐゴシック"/>
                <a:cs typeface="Arial" panose="020B0604020202020204" pitchFamily="34" charset="0"/>
              </a:rPr>
            </a:br>
            <a:r>
              <a:rPr kumimoji="0" lang="en-US" sz="3500" b="1" i="1" u="none" strike="noStrike" kern="1200" cap="none" spc="0" normalizeH="0" baseline="0" noProof="0" dirty="0">
                <a:ln>
                  <a:noFill/>
                </a:ln>
                <a:solidFill>
                  <a:prstClr val="black"/>
                </a:solidFill>
                <a:effectLst/>
                <a:uLnTx/>
                <a:uFillTx/>
                <a:latin typeface="Arial"/>
                <a:ea typeface="ＭＳ Ｐゴシック"/>
                <a:cs typeface="Times New Roman" panose="02020603050405020304" pitchFamily="18" charset="0"/>
              </a:rPr>
              <a:t>Center for Water and the Environment </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500" b="1" i="1" u="none" strike="noStrike" kern="1200" cap="none" spc="0" normalizeH="0" baseline="0" noProof="0" dirty="0">
                <a:ln>
                  <a:noFill/>
                </a:ln>
                <a:solidFill>
                  <a:prstClr val="black"/>
                </a:solidFill>
                <a:effectLst/>
                <a:uLnTx/>
                <a:uFillTx/>
                <a:latin typeface="Arial"/>
                <a:ea typeface="ＭＳ Ｐゴシック"/>
                <a:cs typeface="Times New Roman" panose="02020603050405020304" pitchFamily="18" charset="0"/>
              </a:rPr>
              <a:t>University of Texas at Austin</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3500" b="1" i="1" u="none" strike="noStrike" kern="1200" cap="none" spc="0" normalizeH="0" baseline="0" noProof="0" dirty="0">
              <a:ln>
                <a:noFill/>
              </a:ln>
              <a:solidFill>
                <a:prstClr val="black"/>
              </a:solidFill>
              <a:effectLst/>
              <a:uLnTx/>
              <a:uFillTx/>
              <a:latin typeface="Arial"/>
              <a:ea typeface="ＭＳ Ｐゴシック"/>
              <a:cs typeface="Times New Roman" panose="02020603050405020304" pitchFamily="18" charset="0"/>
            </a:endParaRP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500" b="1" i="1" u="none" strike="noStrike" kern="1200" cap="none" spc="0" normalizeH="0" baseline="0" noProof="0" dirty="0">
                <a:ln>
                  <a:noFill/>
                </a:ln>
                <a:solidFill>
                  <a:prstClr val="black"/>
                </a:solidFill>
                <a:effectLst/>
                <a:uLnTx/>
                <a:uFillTx/>
                <a:latin typeface="Arial"/>
                <a:ea typeface="ＭＳ Ｐゴシック"/>
                <a:cs typeface="Times New Roman" panose="02020603050405020304" pitchFamily="18" charset="0"/>
              </a:rPr>
              <a:t>Presented at:</a:t>
            </a:r>
          </a:p>
          <a:p>
            <a:pPr marL="0" marR="0" lvl="0" indent="0" algn="ctr" defTabSz="685800" rtl="0" eaLnBrk="1" fontAlgn="auto" latinLnBrk="0" hangingPunct="1">
              <a:lnSpc>
                <a:spcPct val="170000"/>
              </a:lnSpc>
              <a:spcBef>
                <a:spcPts val="750"/>
              </a:spcBef>
              <a:spcAft>
                <a:spcPts val="0"/>
              </a:spcAft>
              <a:buClrTx/>
              <a:buSzTx/>
              <a:buFont typeface="Arial" panose="020B0604020202020204" pitchFamily="34" charset="0"/>
              <a:buNone/>
              <a:tabLst/>
              <a:defRPr/>
            </a:pPr>
            <a:r>
              <a:rPr kumimoji="0" lang="en-US" sz="3500" b="1" i="1" u="none" strike="noStrike" kern="1200" cap="none" spc="0" normalizeH="0" baseline="0" noProof="0" dirty="0">
                <a:ln>
                  <a:noFill/>
                </a:ln>
                <a:solidFill>
                  <a:prstClr val="black"/>
                </a:solidFill>
                <a:effectLst/>
                <a:uLnTx/>
                <a:uFillTx/>
                <a:latin typeface="Arial"/>
                <a:ea typeface="ＭＳ Ｐゴシック"/>
                <a:cs typeface="Times New Roman" panose="02020603050405020304" pitchFamily="18" charset="0"/>
              </a:rPr>
              <a:t>FLOG Workshop</a:t>
            </a:r>
            <a:br>
              <a:rPr kumimoji="0" lang="en-US" sz="3500" b="1" i="1" u="none" strike="noStrike" kern="1200" cap="none" spc="0" normalizeH="0" baseline="0" noProof="0" dirty="0">
                <a:ln>
                  <a:noFill/>
                </a:ln>
                <a:solidFill>
                  <a:prstClr val="black"/>
                </a:solidFill>
                <a:effectLst/>
                <a:uLnTx/>
                <a:uFillTx/>
                <a:latin typeface="Arial"/>
                <a:ea typeface="ＭＳ Ｐゴシック"/>
                <a:cs typeface="Times New Roman" panose="02020603050405020304" pitchFamily="18" charset="0"/>
              </a:rPr>
            </a:br>
            <a:r>
              <a:rPr kumimoji="0" lang="en-US" sz="3500" b="1" i="1" u="none" strike="noStrike" kern="1200" cap="none" spc="0" normalizeH="0" baseline="0" noProof="0" dirty="0">
                <a:ln>
                  <a:noFill/>
                </a:ln>
                <a:solidFill>
                  <a:prstClr val="black"/>
                </a:solidFill>
                <a:effectLst/>
                <a:uLnTx/>
                <a:uFillTx/>
                <a:latin typeface="Arial"/>
                <a:ea typeface="ＭＳ Ｐゴシック"/>
                <a:cs typeface="Times New Roman" panose="02020603050405020304" pitchFamily="18" charset="0"/>
              </a:rPr>
              <a:t>Austin, Tx</a:t>
            </a:r>
            <a:br>
              <a:rPr kumimoji="0" lang="en-US" sz="35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a:cs typeface="Times New Roman" panose="02020603050405020304" pitchFamily="18" charset="0"/>
              </a:rPr>
            </a:br>
            <a:br>
              <a:rPr kumimoji="0" lang="en-US" sz="35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a:cs typeface="Times New Roman" panose="02020603050405020304" pitchFamily="18" charset="0"/>
              </a:rPr>
            </a:br>
            <a:r>
              <a:rPr kumimoji="0" lang="en-US" sz="45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a:cs typeface="Times New Roman" panose="02020603050405020304" pitchFamily="18" charset="0"/>
              </a:rPr>
              <a:t>Monday 2 February 2026</a:t>
            </a:r>
            <a:b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a:cs typeface="Times New Roman" panose="02020603050405020304" pitchFamily="18" charset="0"/>
              </a:rPr>
            </a:b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a:cs typeface="Times New Roman" panose="02020603050405020304" pitchFamily="18" charset="0"/>
            </a:endParaRPr>
          </a:p>
        </p:txBody>
      </p:sp>
      <p:sp>
        <p:nvSpPr>
          <p:cNvPr id="14" name="Subtitle 1">
            <a:extLst>
              <a:ext uri="{FF2B5EF4-FFF2-40B4-BE49-F238E27FC236}">
                <a16:creationId xmlns:a16="http://schemas.microsoft.com/office/drawing/2014/main" id="{F221F60B-EAD9-2618-77B3-BFDE24EF3139}"/>
              </a:ext>
            </a:extLst>
          </p:cNvPr>
          <p:cNvSpPr txBox="1">
            <a:spLocks/>
          </p:cNvSpPr>
          <p:nvPr/>
        </p:nvSpPr>
        <p:spPr>
          <a:xfrm>
            <a:off x="2225226" y="3870493"/>
            <a:ext cx="4032227" cy="1189229"/>
          </a:xfrm>
          <a:prstGeom prst="rect">
            <a:avLst/>
          </a:prstGeom>
        </p:spPr>
        <p:txBody>
          <a:bodyPr>
            <a:normAutofit/>
          </a:bodyPr>
          <a:lstStyle>
            <a:lvl1pPr marL="130302" marR="0" indent="-130302" algn="l" defTabSz="342900" rtl="0" eaLnBrk="1" fontAlgn="auto" latinLnBrk="0" hangingPunct="1">
              <a:lnSpc>
                <a:spcPct val="100000"/>
              </a:lnSpc>
              <a:spcBef>
                <a:spcPts val="225"/>
              </a:spcBef>
              <a:spcAft>
                <a:spcPts val="900"/>
              </a:spcAft>
              <a:buClrTx/>
              <a:buSzPct val="80000"/>
              <a:buFont typeface="Arial"/>
              <a:buChar char="•"/>
              <a:tabLst/>
              <a:defRPr lang="en-US" sz="1950" b="0" i="0" kern="1200">
                <a:solidFill>
                  <a:schemeClr val="tx1"/>
                </a:solidFill>
                <a:latin typeface="+mn-lt"/>
                <a:ea typeface="+mn-ea"/>
                <a:cs typeface="Avenir LT Std 55 Roman"/>
              </a:defRPr>
            </a:lvl1pPr>
            <a:lvl2pPr marL="129779" indent="-129779" algn="l" defTabSz="342900" rtl="0" eaLnBrk="1" latinLnBrk="0" hangingPunct="1">
              <a:lnSpc>
                <a:spcPts val="1650"/>
              </a:lnSpc>
              <a:spcBef>
                <a:spcPts val="0"/>
              </a:spcBef>
              <a:spcAft>
                <a:spcPts val="450"/>
              </a:spcAft>
              <a:buClr>
                <a:schemeClr val="tx1">
                  <a:lumMod val="65000"/>
                </a:schemeClr>
              </a:buClr>
              <a:buSzPct val="80000"/>
              <a:buFont typeface="Lucida Grande"/>
              <a:buChar char="-"/>
              <a:defRPr sz="1650" b="0" i="0" kern="1200">
                <a:solidFill>
                  <a:schemeClr val="tx1"/>
                </a:solidFill>
                <a:latin typeface="Avenir LT Std 55 Roman"/>
                <a:ea typeface="+mn-ea"/>
                <a:cs typeface="Avenir LT Std 55 Roman"/>
              </a:defRPr>
            </a:lvl2pPr>
            <a:lvl3pPr marL="301229" indent="-129779" algn="l" defTabSz="342900" rtl="0" eaLnBrk="1" latinLnBrk="0" hangingPunct="1">
              <a:lnSpc>
                <a:spcPts val="2025"/>
              </a:lnSpc>
              <a:spcBef>
                <a:spcPts val="0"/>
              </a:spcBef>
              <a:spcAft>
                <a:spcPts val="900"/>
              </a:spcAft>
              <a:buClr>
                <a:schemeClr val="tx1">
                  <a:lumMod val="65000"/>
                </a:schemeClr>
              </a:buClr>
              <a:buSzPct val="80000"/>
              <a:buFont typeface="Lucida Grande"/>
              <a:buChar char="-"/>
              <a:defRPr sz="1800" b="0" i="0" kern="1200">
                <a:solidFill>
                  <a:schemeClr val="tx1"/>
                </a:solidFill>
                <a:latin typeface="+mn-lt"/>
                <a:ea typeface="+mn-ea"/>
                <a:cs typeface="Avenir LT Std 65 Medium"/>
              </a:defRPr>
            </a:lvl3pPr>
            <a:lvl4pPr marL="557213" indent="-129779" algn="l" defTabSz="342900" rtl="0" eaLnBrk="1" latinLnBrk="0" hangingPunct="1">
              <a:lnSpc>
                <a:spcPts val="1350"/>
              </a:lnSpc>
              <a:spcBef>
                <a:spcPts val="0"/>
              </a:spcBef>
              <a:spcAft>
                <a:spcPts val="450"/>
              </a:spcAft>
              <a:buClr>
                <a:schemeClr val="tx1">
                  <a:lumMod val="65000"/>
                </a:schemeClr>
              </a:buClr>
              <a:buSzPct val="80000"/>
              <a:buFont typeface="Lucida Grande"/>
              <a:buChar char="-"/>
              <a:defRPr sz="1350" b="0" i="0" kern="1200">
                <a:solidFill>
                  <a:schemeClr val="tx1"/>
                </a:solidFill>
                <a:latin typeface="Avenir LT Std 55 Roman"/>
                <a:ea typeface="+mn-ea"/>
                <a:cs typeface="Avenir LT Std 55 Roman"/>
              </a:defRPr>
            </a:lvl4pPr>
            <a:lvl5pPr marL="812006" indent="-132160" algn="l" defTabSz="342900" rtl="0" eaLnBrk="1" latinLnBrk="0" hangingPunct="1">
              <a:lnSpc>
                <a:spcPts val="1425"/>
              </a:lnSpc>
              <a:spcBef>
                <a:spcPts val="0"/>
              </a:spcBef>
              <a:spcAft>
                <a:spcPts val="450"/>
              </a:spcAft>
              <a:buClr>
                <a:schemeClr val="tx1">
                  <a:lumMod val="65000"/>
                </a:schemeClr>
              </a:buClr>
              <a:buSzPct val="80000"/>
              <a:buFont typeface="Lucida Grande"/>
              <a:buChar char="-"/>
              <a:defRPr sz="1200" b="0" i="0" kern="1200">
                <a:solidFill>
                  <a:schemeClr val="tx1"/>
                </a:solidFill>
                <a:latin typeface="Avenir LT Std 55 Roman"/>
                <a:ea typeface="+mn-ea"/>
                <a:cs typeface="Avenir LT Std 55 Roman"/>
              </a:defRPr>
            </a:lvl5pPr>
            <a:lvl6pPr marL="1329929" indent="-133350" algn="l" defTabSz="301229" rtl="0" eaLnBrk="1" latinLnBrk="0" hangingPunct="1">
              <a:lnSpc>
                <a:spcPts val="1275"/>
              </a:lnSpc>
              <a:spcBef>
                <a:spcPts val="225"/>
              </a:spcBef>
              <a:spcAft>
                <a:spcPts val="225"/>
              </a:spcAft>
              <a:buSzPct val="80000"/>
              <a:buFont typeface="Lucida Grande"/>
              <a:buChar char="-"/>
              <a:tabLst>
                <a:tab pos="1113235" algn="l"/>
              </a:tabLst>
              <a:defRPr sz="1050" b="1" kern="1200">
                <a:solidFill>
                  <a:schemeClr val="tx1"/>
                </a:solidFill>
                <a:latin typeface="Arial"/>
                <a:ea typeface="+mn-ea"/>
                <a:cs typeface="Arial"/>
              </a:defRPr>
            </a:lvl6pPr>
            <a:lvl7pPr marL="1546622" indent="-132160"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7pPr>
            <a:lvl8pPr marL="1714500" indent="-129779"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8pPr>
            <a:lvl9pPr marL="1839516" indent="-122635"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9pPr>
          </a:lstStyle>
          <a:p>
            <a:pPr marL="0" marR="0" lvl="0" indent="0" algn="ctr" defTabSz="342900" rtl="0" eaLnBrk="1" fontAlgn="auto" latinLnBrk="0" hangingPunct="1">
              <a:lnSpc>
                <a:spcPct val="100000"/>
              </a:lnSpc>
              <a:spcBef>
                <a:spcPts val="0"/>
              </a:spcBef>
              <a:spcAft>
                <a:spcPts val="0"/>
              </a:spcAft>
              <a:buClrTx/>
              <a:buSzPct val="80000"/>
              <a:buFont typeface="Arial"/>
              <a:buNone/>
              <a:tabLst/>
              <a:defRPr/>
            </a:pP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sp>
        <p:nvSpPr>
          <p:cNvPr id="23" name="TextBox 22">
            <a:extLst>
              <a:ext uri="{FF2B5EF4-FFF2-40B4-BE49-F238E27FC236}">
                <a16:creationId xmlns:a16="http://schemas.microsoft.com/office/drawing/2014/main" id="{2C0E1C85-BB0E-FA94-7092-5AEB73C75480}"/>
              </a:ext>
            </a:extLst>
          </p:cNvPr>
          <p:cNvSpPr txBox="1"/>
          <p:nvPr/>
        </p:nvSpPr>
        <p:spPr>
          <a:xfrm>
            <a:off x="1217646" y="5720742"/>
            <a:ext cx="10378983" cy="553998"/>
          </a:xfrm>
          <a:prstGeom prst="rect">
            <a:avLst/>
          </a:prstGeom>
          <a:noFill/>
          <a:effectLst/>
        </p:spPr>
        <p:txBody>
          <a:bodyPr wrap="square">
            <a:spAutoFit/>
          </a:bodyPr>
          <a:lstStyle/>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rPr>
              <a:t>Acknowledgments</a:t>
            </a:r>
            <a:r>
              <a:rPr kumimoji="0" lang="en-US" sz="1600" b="0" i="0" u="none" strike="noStrike" kern="1200" cap="none" spc="0" normalizeH="0" baseline="0" noProof="0" dirty="0">
                <a:ln>
                  <a:noFill/>
                </a:ln>
                <a:solidFill>
                  <a:prstClr val="black"/>
                </a:solidFill>
                <a:effectLst/>
                <a:uLnTx/>
                <a:uFillTx/>
                <a:latin typeface="Arial"/>
                <a:ea typeface="ＭＳ Ｐゴシック"/>
              </a:rPr>
              <a:t>: Colleagues and students at University of Texas at Austin, NOAA National Weather Service, US Geological Survey, Texas Department of Transportation, ESRI, KISTERS, Schreiner University</a:t>
            </a:r>
          </a:p>
        </p:txBody>
      </p:sp>
      <p:pic>
        <p:nvPicPr>
          <p:cNvPr id="11" name="Picture 10">
            <a:extLst>
              <a:ext uri="{FF2B5EF4-FFF2-40B4-BE49-F238E27FC236}">
                <a16:creationId xmlns:a16="http://schemas.microsoft.com/office/drawing/2014/main" id="{161F16FE-0665-4679-8988-598D9A31CE1A}"/>
              </a:ext>
            </a:extLst>
          </p:cNvPr>
          <p:cNvPicPr>
            <a:picLocks noChangeAspect="1"/>
          </p:cNvPicPr>
          <p:nvPr/>
        </p:nvPicPr>
        <p:blipFill>
          <a:blip r:embed="rId2"/>
          <a:stretch>
            <a:fillRect/>
          </a:stretch>
        </p:blipFill>
        <p:spPr>
          <a:xfrm>
            <a:off x="330540" y="2237418"/>
            <a:ext cx="4101505" cy="2429187"/>
          </a:xfrm>
          <a:prstGeom prst="rect">
            <a:avLst/>
          </a:prstGeom>
        </p:spPr>
      </p:pic>
      <p:pic>
        <p:nvPicPr>
          <p:cNvPr id="3" name="Picture 2">
            <a:extLst>
              <a:ext uri="{FF2B5EF4-FFF2-40B4-BE49-F238E27FC236}">
                <a16:creationId xmlns:a16="http://schemas.microsoft.com/office/drawing/2014/main" id="{B6A8B311-9CBC-4C20-A187-001C7477FB28}"/>
              </a:ext>
            </a:extLst>
          </p:cNvPr>
          <p:cNvPicPr>
            <a:picLocks noChangeAspect="1"/>
          </p:cNvPicPr>
          <p:nvPr/>
        </p:nvPicPr>
        <p:blipFill>
          <a:blip r:embed="rId3"/>
          <a:stretch>
            <a:fillRect/>
          </a:stretch>
        </p:blipFill>
        <p:spPr>
          <a:xfrm>
            <a:off x="8156449" y="2252747"/>
            <a:ext cx="3026664" cy="2413858"/>
          </a:xfrm>
          <a:prstGeom prst="rect">
            <a:avLst/>
          </a:prstGeom>
          <a:ln w="3175">
            <a:solidFill>
              <a:schemeClr val="bg1">
                <a:lumMod val="65000"/>
              </a:schemeClr>
            </a:solidFill>
          </a:ln>
        </p:spPr>
      </p:pic>
    </p:spTree>
    <p:extLst>
      <p:ext uri="{BB962C8B-B14F-4D97-AF65-F5344CB8AC3E}">
        <p14:creationId xmlns:p14="http://schemas.microsoft.com/office/powerpoint/2010/main" val="244345956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E85C8-07B2-473A-9368-09EECC8292A9}"/>
              </a:ext>
            </a:extLst>
          </p:cNvPr>
          <p:cNvSpPr>
            <a:spLocks noGrp="1"/>
          </p:cNvSpPr>
          <p:nvPr>
            <p:ph type="title"/>
          </p:nvPr>
        </p:nvSpPr>
        <p:spPr/>
        <p:txBody>
          <a:bodyPr/>
          <a:lstStyle/>
          <a:p>
            <a:r>
              <a:rPr lang="en-US" sz="2400" dirty="0"/>
              <a:t>Kerr County has 677 flowlines and catchments …</a:t>
            </a:r>
          </a:p>
        </p:txBody>
      </p:sp>
      <p:pic>
        <p:nvPicPr>
          <p:cNvPr id="6" name="Picture 5">
            <a:extLst>
              <a:ext uri="{FF2B5EF4-FFF2-40B4-BE49-F238E27FC236}">
                <a16:creationId xmlns:a16="http://schemas.microsoft.com/office/drawing/2014/main" id="{409F6EAD-28A0-40FD-8460-A80A051694A6}"/>
              </a:ext>
            </a:extLst>
          </p:cNvPr>
          <p:cNvPicPr>
            <a:picLocks noChangeAspect="1"/>
          </p:cNvPicPr>
          <p:nvPr/>
        </p:nvPicPr>
        <p:blipFill>
          <a:blip r:embed="rId3"/>
          <a:stretch>
            <a:fillRect/>
          </a:stretch>
        </p:blipFill>
        <p:spPr>
          <a:xfrm>
            <a:off x="247421" y="1586192"/>
            <a:ext cx="7532706" cy="4644518"/>
          </a:xfrm>
          <a:prstGeom prst="rect">
            <a:avLst/>
          </a:prstGeom>
        </p:spPr>
      </p:pic>
      <p:sp>
        <p:nvSpPr>
          <p:cNvPr id="8" name="TextBox 7">
            <a:extLst>
              <a:ext uri="{FF2B5EF4-FFF2-40B4-BE49-F238E27FC236}">
                <a16:creationId xmlns:a16="http://schemas.microsoft.com/office/drawing/2014/main" id="{FB804737-75F9-4A97-B876-F358EE1E5F88}"/>
              </a:ext>
            </a:extLst>
          </p:cNvPr>
          <p:cNvSpPr txBox="1"/>
          <p:nvPr/>
        </p:nvSpPr>
        <p:spPr>
          <a:xfrm>
            <a:off x="2919470" y="929813"/>
            <a:ext cx="8897392" cy="461665"/>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a:ea typeface="ＭＳ Ｐゴシック"/>
              </a:rPr>
              <a:t>… flow forecast every hour by the National Weather Service </a:t>
            </a:r>
          </a:p>
        </p:txBody>
      </p:sp>
      <p:pic>
        <p:nvPicPr>
          <p:cNvPr id="1026" name="Picture 2" descr="The Weather Guys">
            <a:extLst>
              <a:ext uri="{FF2B5EF4-FFF2-40B4-BE49-F238E27FC236}">
                <a16:creationId xmlns:a16="http://schemas.microsoft.com/office/drawing/2014/main" id="{6BAB158A-3A8D-41A7-BE35-B2E90CFC7D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4161" y="1586192"/>
            <a:ext cx="3225520" cy="18143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ETplus for Operational Verification and Diagnostics | dtcenter.org">
            <a:extLst>
              <a:ext uri="{FF2B5EF4-FFF2-40B4-BE49-F238E27FC236}">
                <a16:creationId xmlns:a16="http://schemas.microsoft.com/office/drawing/2014/main" id="{B146CCF0-1DA6-4435-87FB-FF49DE1B1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1546" y="3982478"/>
            <a:ext cx="3935316" cy="22482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6FD732-7ED1-4C2B-8870-AE5F8137F9E9}"/>
              </a:ext>
            </a:extLst>
          </p:cNvPr>
          <p:cNvSpPr txBox="1"/>
          <p:nvPr/>
        </p:nvSpPr>
        <p:spPr>
          <a:xfrm>
            <a:off x="1883664" y="5632704"/>
            <a:ext cx="914400" cy="914400"/>
          </a:xfrm>
          <a:prstGeom prst="rect">
            <a:avLst/>
          </a:prstGeom>
          <a:noFill/>
          <a:effectLst/>
        </p:spPr>
        <p:txBody>
          <a:bodyPr wrap="none" lIns="0" tIns="0" rIns="0" bIns="0" rtlCol="0">
            <a:noAutofit/>
          </a:bodyPr>
          <a:lstStyle/>
          <a:p>
            <a:pPr algn="l" eaLnBrk="0" hangingPunct="0">
              <a:lnSpc>
                <a:spcPts val="1800"/>
              </a:lnSpc>
            </a:pPr>
            <a:r>
              <a:rPr lang="en-US" b="1" dirty="0">
                <a:solidFill>
                  <a:schemeClr val="accent4">
                    <a:lumMod val="75000"/>
                  </a:schemeClr>
                </a:solidFill>
                <a:ea typeface="+mn-ea"/>
                <a:cs typeface="+mn-cs"/>
              </a:rPr>
              <a:t>Mean reach length = 1.6 miles</a:t>
            </a:r>
          </a:p>
        </p:txBody>
      </p:sp>
    </p:spTree>
    <p:extLst>
      <p:ext uri="{BB962C8B-B14F-4D97-AF65-F5344CB8AC3E}">
        <p14:creationId xmlns:p14="http://schemas.microsoft.com/office/powerpoint/2010/main" val="251283854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B6D34D6-E38C-495C-8787-307B5E42D01F}"/>
              </a:ext>
            </a:extLst>
          </p:cNvPr>
          <p:cNvPicPr>
            <a:picLocks noChangeAspect="1"/>
          </p:cNvPicPr>
          <p:nvPr/>
        </p:nvPicPr>
        <p:blipFill>
          <a:blip r:embed="rId2"/>
          <a:stretch>
            <a:fillRect/>
          </a:stretch>
        </p:blipFill>
        <p:spPr>
          <a:xfrm>
            <a:off x="6285507" y="3607880"/>
            <a:ext cx="5055215" cy="3189699"/>
          </a:xfrm>
          <a:prstGeom prst="rect">
            <a:avLst/>
          </a:prstGeom>
        </p:spPr>
      </p:pic>
      <p:sp>
        <p:nvSpPr>
          <p:cNvPr id="2" name="Title 1">
            <a:extLst>
              <a:ext uri="{FF2B5EF4-FFF2-40B4-BE49-F238E27FC236}">
                <a16:creationId xmlns:a16="http://schemas.microsoft.com/office/drawing/2014/main" id="{32A8E2A5-129B-465D-8F9D-6554651634EB}"/>
              </a:ext>
            </a:extLst>
          </p:cNvPr>
          <p:cNvSpPr>
            <a:spLocks noGrp="1"/>
          </p:cNvSpPr>
          <p:nvPr>
            <p:ph type="title"/>
          </p:nvPr>
        </p:nvSpPr>
        <p:spPr>
          <a:xfrm>
            <a:off x="923801" y="362710"/>
            <a:ext cx="9750655" cy="484632"/>
          </a:xfrm>
        </p:spPr>
        <p:txBody>
          <a:bodyPr>
            <a:normAutofit/>
          </a:bodyPr>
          <a:lstStyle/>
          <a:p>
            <a:r>
              <a:rPr lang="en-US" sz="2800" dirty="0"/>
              <a:t>Radar Gauge on Guadalupe River at Comfort, 4 July 2025</a:t>
            </a:r>
          </a:p>
        </p:txBody>
      </p:sp>
      <p:sp>
        <p:nvSpPr>
          <p:cNvPr id="3" name="Slide Number Placeholder 2">
            <a:extLst>
              <a:ext uri="{FF2B5EF4-FFF2-40B4-BE49-F238E27FC236}">
                <a16:creationId xmlns:a16="http://schemas.microsoft.com/office/drawing/2014/main" id="{2E4C5540-E361-4D82-B647-3E3770FE0655}"/>
              </a:ext>
            </a:extLst>
          </p:cNvPr>
          <p:cNvSpPr>
            <a:spLocks noGrp="1"/>
          </p:cNvSpPr>
          <p:nvPr>
            <p:ph type="sldNum" sz="quarter" idx="4294967295"/>
          </p:nvPr>
        </p:nvSpPr>
        <p:spPr>
          <a:xfrm>
            <a:off x="94488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BD7EF-3E32-4FDD-A389-EB144AB0789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a:cs typeface="+mn-cs"/>
            </a:endParaRPr>
          </a:p>
        </p:txBody>
      </p:sp>
      <p:pic>
        <p:nvPicPr>
          <p:cNvPr id="10" name="Picture 9">
            <a:extLst>
              <a:ext uri="{FF2B5EF4-FFF2-40B4-BE49-F238E27FC236}">
                <a16:creationId xmlns:a16="http://schemas.microsoft.com/office/drawing/2014/main" id="{8CFA05C4-B6EA-491B-9637-03EC2FDF3B18}"/>
              </a:ext>
            </a:extLst>
          </p:cNvPr>
          <p:cNvPicPr>
            <a:picLocks noChangeAspect="1"/>
          </p:cNvPicPr>
          <p:nvPr/>
        </p:nvPicPr>
        <p:blipFill>
          <a:blip r:embed="rId3"/>
          <a:stretch>
            <a:fillRect/>
          </a:stretch>
        </p:blipFill>
        <p:spPr>
          <a:xfrm>
            <a:off x="8787095" y="753063"/>
            <a:ext cx="2982918" cy="2619375"/>
          </a:xfrm>
          <a:prstGeom prst="rect">
            <a:avLst/>
          </a:prstGeom>
        </p:spPr>
      </p:pic>
      <p:pic>
        <p:nvPicPr>
          <p:cNvPr id="12" name="Picture 11">
            <a:extLst>
              <a:ext uri="{FF2B5EF4-FFF2-40B4-BE49-F238E27FC236}">
                <a16:creationId xmlns:a16="http://schemas.microsoft.com/office/drawing/2014/main" id="{E402F35E-B1EA-40CC-A89A-CBB542B6A01F}"/>
              </a:ext>
            </a:extLst>
          </p:cNvPr>
          <p:cNvPicPr>
            <a:picLocks noChangeAspect="1"/>
          </p:cNvPicPr>
          <p:nvPr/>
        </p:nvPicPr>
        <p:blipFill>
          <a:blip r:embed="rId4"/>
          <a:stretch>
            <a:fillRect/>
          </a:stretch>
        </p:blipFill>
        <p:spPr>
          <a:xfrm>
            <a:off x="6700837" y="1513542"/>
            <a:ext cx="2189995" cy="1868683"/>
          </a:xfrm>
          <a:prstGeom prst="rect">
            <a:avLst/>
          </a:prstGeom>
        </p:spPr>
      </p:pic>
      <p:sp>
        <p:nvSpPr>
          <p:cNvPr id="13" name="TextBox 12">
            <a:extLst>
              <a:ext uri="{FF2B5EF4-FFF2-40B4-BE49-F238E27FC236}">
                <a16:creationId xmlns:a16="http://schemas.microsoft.com/office/drawing/2014/main" id="{66C6AD06-C9CC-49F2-846C-4A61F253D43C}"/>
              </a:ext>
            </a:extLst>
          </p:cNvPr>
          <p:cNvSpPr txBox="1"/>
          <p:nvPr/>
        </p:nvSpPr>
        <p:spPr>
          <a:xfrm>
            <a:off x="798564" y="807757"/>
            <a:ext cx="75671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ＭＳ Ｐゴシック"/>
                <a:cs typeface="+mn-cs"/>
              </a:rPr>
              <a:t>The flash flood sent a signal ahead of itself – “I am coming”</a:t>
            </a:r>
          </a:p>
        </p:txBody>
      </p:sp>
      <p:sp>
        <p:nvSpPr>
          <p:cNvPr id="14" name="TextBox 13">
            <a:extLst>
              <a:ext uri="{FF2B5EF4-FFF2-40B4-BE49-F238E27FC236}">
                <a16:creationId xmlns:a16="http://schemas.microsoft.com/office/drawing/2014/main" id="{E95C617B-D58A-4038-9DEB-E4F6C52CE235}"/>
              </a:ext>
            </a:extLst>
          </p:cNvPr>
          <p:cNvSpPr txBox="1"/>
          <p:nvPr/>
        </p:nvSpPr>
        <p:spPr>
          <a:xfrm>
            <a:off x="8241563" y="4960540"/>
            <a:ext cx="14561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Velocity spike</a:t>
            </a:r>
          </a:p>
        </p:txBody>
      </p:sp>
      <p:cxnSp>
        <p:nvCxnSpPr>
          <p:cNvPr id="16" name="Straight Arrow Connector 15">
            <a:extLst>
              <a:ext uri="{FF2B5EF4-FFF2-40B4-BE49-F238E27FC236}">
                <a16:creationId xmlns:a16="http://schemas.microsoft.com/office/drawing/2014/main" id="{454AF501-921B-44C4-A0D3-3B07BABD87FE}"/>
              </a:ext>
            </a:extLst>
          </p:cNvPr>
          <p:cNvCxnSpPr>
            <a:cxnSpLocks/>
          </p:cNvCxnSpPr>
          <p:nvPr/>
        </p:nvCxnSpPr>
        <p:spPr>
          <a:xfrm flipH="1">
            <a:off x="7864073" y="5145206"/>
            <a:ext cx="420118" cy="9647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655D22-4FA5-4685-B99B-DCEE509C2A0E}"/>
              </a:ext>
            </a:extLst>
          </p:cNvPr>
          <p:cNvPicPr>
            <a:picLocks noChangeAspect="1"/>
          </p:cNvPicPr>
          <p:nvPr/>
        </p:nvPicPr>
        <p:blipFill>
          <a:blip r:embed="rId5"/>
          <a:stretch>
            <a:fillRect/>
          </a:stretch>
        </p:blipFill>
        <p:spPr>
          <a:xfrm>
            <a:off x="1106909" y="1291467"/>
            <a:ext cx="3315163" cy="5430008"/>
          </a:xfrm>
          <a:prstGeom prst="rect">
            <a:avLst/>
          </a:prstGeom>
        </p:spPr>
      </p:pic>
      <p:sp>
        <p:nvSpPr>
          <p:cNvPr id="23" name="TextBox 22">
            <a:extLst>
              <a:ext uri="{FF2B5EF4-FFF2-40B4-BE49-F238E27FC236}">
                <a16:creationId xmlns:a16="http://schemas.microsoft.com/office/drawing/2014/main" id="{9A2559CD-5FBB-49BD-BF56-252CA691D069}"/>
              </a:ext>
            </a:extLst>
          </p:cNvPr>
          <p:cNvSpPr txBox="1"/>
          <p:nvPr/>
        </p:nvSpPr>
        <p:spPr>
          <a:xfrm>
            <a:off x="4422072" y="2447883"/>
            <a:ext cx="14561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Velocity spike</a:t>
            </a:r>
          </a:p>
        </p:txBody>
      </p:sp>
      <p:sp>
        <p:nvSpPr>
          <p:cNvPr id="24" name="TextBox 23">
            <a:extLst>
              <a:ext uri="{FF2B5EF4-FFF2-40B4-BE49-F238E27FC236}">
                <a16:creationId xmlns:a16="http://schemas.microsoft.com/office/drawing/2014/main" id="{8BD840CA-B664-40DE-ABC6-39A01501FC64}"/>
              </a:ext>
            </a:extLst>
          </p:cNvPr>
          <p:cNvSpPr txBox="1"/>
          <p:nvPr/>
        </p:nvSpPr>
        <p:spPr>
          <a:xfrm>
            <a:off x="4341324" y="5892581"/>
            <a:ext cx="15499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Peak Gauge Height</a:t>
            </a:r>
          </a:p>
        </p:txBody>
      </p:sp>
      <p:cxnSp>
        <p:nvCxnSpPr>
          <p:cNvPr id="29" name="Straight Arrow Connector 28">
            <a:extLst>
              <a:ext uri="{FF2B5EF4-FFF2-40B4-BE49-F238E27FC236}">
                <a16:creationId xmlns:a16="http://schemas.microsoft.com/office/drawing/2014/main" id="{96B35CD7-ABF4-41F9-89AA-8E1C1425C1D3}"/>
              </a:ext>
            </a:extLst>
          </p:cNvPr>
          <p:cNvCxnSpPr>
            <a:cxnSpLocks/>
          </p:cNvCxnSpPr>
          <p:nvPr/>
        </p:nvCxnSpPr>
        <p:spPr bwMode="auto">
          <a:xfrm>
            <a:off x="4988729" y="2817215"/>
            <a:ext cx="0" cy="3116864"/>
          </a:xfrm>
          <a:prstGeom prst="straightConnector1">
            <a:avLst/>
          </a:prstGeom>
          <a:noFill/>
          <a:ln w="28575" cap="flat" cmpd="sng" algn="ctr">
            <a:solidFill>
              <a:schemeClr val="tx2"/>
            </a:solidFill>
            <a:prstDash val="solid"/>
            <a:round/>
            <a:headEnd type="none" w="med" len="med"/>
            <a:tailEnd type="triangle"/>
          </a:ln>
          <a:effectLst/>
        </p:spPr>
      </p:cxnSp>
      <p:sp>
        <p:nvSpPr>
          <p:cNvPr id="30" name="TextBox 29">
            <a:extLst>
              <a:ext uri="{FF2B5EF4-FFF2-40B4-BE49-F238E27FC236}">
                <a16:creationId xmlns:a16="http://schemas.microsoft.com/office/drawing/2014/main" id="{D56120F9-9E02-4844-A5FE-FE09AD4B663D}"/>
              </a:ext>
            </a:extLst>
          </p:cNvPr>
          <p:cNvSpPr txBox="1"/>
          <p:nvPr/>
        </p:nvSpPr>
        <p:spPr>
          <a:xfrm>
            <a:off x="4841096" y="4063383"/>
            <a:ext cx="144441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1 hour and 35 mins</a:t>
            </a:r>
          </a:p>
        </p:txBody>
      </p:sp>
      <p:sp>
        <p:nvSpPr>
          <p:cNvPr id="31" name="TextBox 30">
            <a:extLst>
              <a:ext uri="{FF2B5EF4-FFF2-40B4-BE49-F238E27FC236}">
                <a16:creationId xmlns:a16="http://schemas.microsoft.com/office/drawing/2014/main" id="{89D6369D-0B00-4167-BC0C-A6856B4FA9D0}"/>
              </a:ext>
            </a:extLst>
          </p:cNvPr>
          <p:cNvSpPr txBox="1"/>
          <p:nvPr/>
        </p:nvSpPr>
        <p:spPr>
          <a:xfrm>
            <a:off x="8720716" y="3746746"/>
            <a:ext cx="19537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Peak Gauge Height</a:t>
            </a:r>
          </a:p>
        </p:txBody>
      </p:sp>
      <p:cxnSp>
        <p:nvCxnSpPr>
          <p:cNvPr id="32" name="Straight Arrow Connector 31">
            <a:extLst>
              <a:ext uri="{FF2B5EF4-FFF2-40B4-BE49-F238E27FC236}">
                <a16:creationId xmlns:a16="http://schemas.microsoft.com/office/drawing/2014/main" id="{FEE205C7-A4EC-43CF-A311-16D2AD876ABA}"/>
              </a:ext>
            </a:extLst>
          </p:cNvPr>
          <p:cNvCxnSpPr>
            <a:cxnSpLocks/>
          </p:cNvCxnSpPr>
          <p:nvPr/>
        </p:nvCxnSpPr>
        <p:spPr>
          <a:xfrm flipH="1">
            <a:off x="8365700" y="3934150"/>
            <a:ext cx="420118" cy="9647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USGS Logo | FWS.gov">
            <a:extLst>
              <a:ext uri="{FF2B5EF4-FFF2-40B4-BE49-F238E27FC236}">
                <a16:creationId xmlns:a16="http://schemas.microsoft.com/office/drawing/2014/main" id="{591B5902-BE54-4F1D-A5EC-F36F157E7B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280" y="3789636"/>
            <a:ext cx="2384095" cy="9530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xDOT logo">
            <a:extLst>
              <a:ext uri="{FF2B5EF4-FFF2-40B4-BE49-F238E27FC236}">
                <a16:creationId xmlns:a16="http://schemas.microsoft.com/office/drawing/2014/main" id="{EA545B36-2B8F-4774-8303-924924FF00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757" y="1379352"/>
            <a:ext cx="2225080" cy="11125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TxDOT logo">
            <a:extLst>
              <a:ext uri="{FF2B5EF4-FFF2-40B4-BE49-F238E27FC236}">
                <a16:creationId xmlns:a16="http://schemas.microsoft.com/office/drawing/2014/main" id="{10477DFE-FA37-4CC6-8F4F-F5109BC715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3983" y="1312014"/>
            <a:ext cx="2061602" cy="1030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92862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76510-0E1C-D759-B56A-BF204DB472FD}"/>
            </a:ext>
          </a:extLst>
        </p:cNvPr>
        <p:cNvGrpSpPr/>
        <p:nvPr/>
      </p:nvGrpSpPr>
      <p:grpSpPr>
        <a:xfrm>
          <a:off x="0" y="0"/>
          <a:ext cx="0" cy="0"/>
          <a:chOff x="0" y="0"/>
          <a:chExt cx="0" cy="0"/>
        </a:xfrm>
      </p:grpSpPr>
      <p:pic>
        <p:nvPicPr>
          <p:cNvPr id="95" name="Picture 2" descr="TxDOT logo">
            <a:extLst>
              <a:ext uri="{FF2B5EF4-FFF2-40B4-BE49-F238E27FC236}">
                <a16:creationId xmlns:a16="http://schemas.microsoft.com/office/drawing/2014/main" id="{6FD46072-B7AF-49CF-A79C-3909F98B8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983" y="1312014"/>
            <a:ext cx="2061602" cy="10308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431F88F-32DA-4DF9-8BC6-42D5C7279EE2}"/>
              </a:ext>
            </a:extLst>
          </p:cNvPr>
          <p:cNvGrpSpPr/>
          <p:nvPr/>
        </p:nvGrpSpPr>
        <p:grpSpPr>
          <a:xfrm>
            <a:off x="6423759" y="792278"/>
            <a:ext cx="5580427" cy="5967079"/>
            <a:chOff x="6423759" y="792278"/>
            <a:chExt cx="5580427" cy="5967079"/>
          </a:xfrm>
        </p:grpSpPr>
        <p:grpSp>
          <p:nvGrpSpPr>
            <p:cNvPr id="71" name="Group 70">
              <a:extLst>
                <a:ext uri="{FF2B5EF4-FFF2-40B4-BE49-F238E27FC236}">
                  <a16:creationId xmlns:a16="http://schemas.microsoft.com/office/drawing/2014/main" id="{7D53C363-D032-6038-084D-6445573964A3}"/>
                </a:ext>
              </a:extLst>
            </p:cNvPr>
            <p:cNvGrpSpPr/>
            <p:nvPr/>
          </p:nvGrpSpPr>
          <p:grpSpPr>
            <a:xfrm>
              <a:off x="6423759" y="792278"/>
              <a:ext cx="5580427" cy="5967079"/>
              <a:chOff x="220717" y="768626"/>
              <a:chExt cx="5013892" cy="5967079"/>
            </a:xfrm>
            <a:solidFill>
              <a:schemeClr val="bg1">
                <a:lumMod val="85000"/>
              </a:schemeClr>
            </a:solidFill>
          </p:grpSpPr>
          <p:sp>
            <p:nvSpPr>
              <p:cNvPr id="72" name="Rectangle 71">
                <a:extLst>
                  <a:ext uri="{FF2B5EF4-FFF2-40B4-BE49-F238E27FC236}">
                    <a16:creationId xmlns:a16="http://schemas.microsoft.com/office/drawing/2014/main" id="{32643409-9E2F-144D-6A63-9155ADCD8C68}"/>
                  </a:ext>
                </a:extLst>
              </p:cNvPr>
              <p:cNvSpPr/>
              <p:nvPr/>
            </p:nvSpPr>
            <p:spPr>
              <a:xfrm>
                <a:off x="220717" y="768626"/>
                <a:ext cx="5013892" cy="5967079"/>
              </a:xfrm>
              <a:prstGeom prst="rect">
                <a:avLst/>
              </a:prstGeom>
              <a:grp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ＭＳ Ｐゴシック"/>
                  <a:cs typeface="+mn-cs"/>
                </a:endParaRPr>
              </a:p>
            </p:txBody>
          </p:sp>
          <p:sp>
            <p:nvSpPr>
              <p:cNvPr id="73" name="TextBox 72">
                <a:extLst>
                  <a:ext uri="{FF2B5EF4-FFF2-40B4-BE49-F238E27FC236}">
                    <a16:creationId xmlns:a16="http://schemas.microsoft.com/office/drawing/2014/main" id="{A464488D-32EC-84B0-B3D8-9CADC93BA82E}"/>
                  </a:ext>
                </a:extLst>
              </p:cNvPr>
              <p:cNvSpPr txBox="1"/>
              <p:nvPr/>
            </p:nvSpPr>
            <p:spPr>
              <a:xfrm>
                <a:off x="373515" y="6099890"/>
                <a:ext cx="3704933" cy="523220"/>
              </a:xfrm>
              <a:prstGeom prst="rect">
                <a:avLst/>
              </a:prstGeom>
              <a:grpFill/>
              <a:ln w="571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B050"/>
                    </a:solidFill>
                    <a:effectLst/>
                    <a:uLnTx/>
                    <a:uFillTx/>
                    <a:latin typeface="Aptos" panose="02110004020202020204"/>
                    <a:ea typeface="ＭＳ Ｐゴシック"/>
                    <a:cs typeface="+mn-cs"/>
                  </a:rPr>
                  <a:t>Hydraulics and Mapping</a:t>
                </a:r>
                <a:endParaRPr kumimoji="0" lang="en-US" sz="1800" b="1" i="1" u="none" strike="noStrike" kern="1200" cap="none" spc="0" normalizeH="0" baseline="0" noProof="0" dirty="0">
                  <a:ln>
                    <a:noFill/>
                  </a:ln>
                  <a:solidFill>
                    <a:srgbClr val="00B050"/>
                  </a:solidFill>
                  <a:effectLst/>
                  <a:uLnTx/>
                  <a:uFillTx/>
                  <a:latin typeface="Aptos" panose="02110004020202020204"/>
                  <a:ea typeface="ＭＳ Ｐゴシック"/>
                  <a:cs typeface="+mn-cs"/>
                </a:endParaRPr>
              </a:p>
            </p:txBody>
          </p:sp>
        </p:grpSp>
        <p:sp>
          <p:nvSpPr>
            <p:cNvPr id="43" name="Rectangle 42">
              <a:extLst>
                <a:ext uri="{FF2B5EF4-FFF2-40B4-BE49-F238E27FC236}">
                  <a16:creationId xmlns:a16="http://schemas.microsoft.com/office/drawing/2014/main" id="{11628254-C8CF-DD33-5036-B7B880EBF305}"/>
                </a:ext>
              </a:extLst>
            </p:cNvPr>
            <p:cNvSpPr/>
            <p:nvPr/>
          </p:nvSpPr>
          <p:spPr>
            <a:xfrm>
              <a:off x="8852312" y="2457048"/>
              <a:ext cx="1358350" cy="8216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Roadway flood depth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 forecasts</a:t>
              </a:r>
            </a:p>
          </p:txBody>
        </p:sp>
        <p:sp>
          <p:nvSpPr>
            <p:cNvPr id="13" name="TextBox 12">
              <a:extLst>
                <a:ext uri="{FF2B5EF4-FFF2-40B4-BE49-F238E27FC236}">
                  <a16:creationId xmlns:a16="http://schemas.microsoft.com/office/drawing/2014/main" id="{BD18CCC3-82E0-78BD-1AD8-9AB86073F24B}"/>
                </a:ext>
              </a:extLst>
            </p:cNvPr>
            <p:cNvSpPr txBox="1"/>
            <p:nvPr/>
          </p:nvSpPr>
          <p:spPr>
            <a:xfrm>
              <a:off x="10217212" y="2516218"/>
              <a:ext cx="15428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Road Flooding</a:t>
              </a:r>
            </a:p>
          </p:txBody>
        </p:sp>
        <p:sp>
          <p:nvSpPr>
            <p:cNvPr id="42" name="TextBox 41">
              <a:extLst>
                <a:ext uri="{FF2B5EF4-FFF2-40B4-BE49-F238E27FC236}">
                  <a16:creationId xmlns:a16="http://schemas.microsoft.com/office/drawing/2014/main" id="{BF470FBB-850F-2F4A-F520-242FEB8AAB1D}"/>
                </a:ext>
              </a:extLst>
            </p:cNvPr>
            <p:cNvSpPr txBox="1"/>
            <p:nvPr/>
          </p:nvSpPr>
          <p:spPr>
            <a:xfrm>
              <a:off x="10103511" y="3727491"/>
              <a:ext cx="170027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Bridge Flooding</a:t>
              </a:r>
            </a:p>
          </p:txBody>
        </p:sp>
        <p:sp>
          <p:nvSpPr>
            <p:cNvPr id="49" name="Rounded Rectangle 48">
              <a:extLst>
                <a:ext uri="{FF2B5EF4-FFF2-40B4-BE49-F238E27FC236}">
                  <a16:creationId xmlns:a16="http://schemas.microsoft.com/office/drawing/2014/main" id="{3E4A50D9-4AB9-E4BA-7E86-41690196A264}"/>
                </a:ext>
              </a:extLst>
            </p:cNvPr>
            <p:cNvSpPr/>
            <p:nvPr/>
          </p:nvSpPr>
          <p:spPr>
            <a:xfrm>
              <a:off x="10103511" y="1143757"/>
              <a:ext cx="1702905" cy="298077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ＭＳ Ｐゴシック"/>
                <a:cs typeface="+mn-cs"/>
              </a:endParaRPr>
            </a:p>
          </p:txBody>
        </p:sp>
        <p:grpSp>
          <p:nvGrpSpPr>
            <p:cNvPr id="80" name="Group 79">
              <a:extLst>
                <a:ext uri="{FF2B5EF4-FFF2-40B4-BE49-F238E27FC236}">
                  <a16:creationId xmlns:a16="http://schemas.microsoft.com/office/drawing/2014/main" id="{351E13A9-DDB8-332A-0402-0C64104C4887}"/>
                </a:ext>
              </a:extLst>
            </p:cNvPr>
            <p:cNvGrpSpPr/>
            <p:nvPr/>
          </p:nvGrpSpPr>
          <p:grpSpPr>
            <a:xfrm>
              <a:off x="6788095" y="1138625"/>
              <a:ext cx="2292626" cy="4853753"/>
              <a:chOff x="6891641" y="1163146"/>
              <a:chExt cx="2292626" cy="4853753"/>
            </a:xfrm>
          </p:grpSpPr>
          <p:sp>
            <p:nvSpPr>
              <p:cNvPr id="16" name="Rectangle 15">
                <a:extLst>
                  <a:ext uri="{FF2B5EF4-FFF2-40B4-BE49-F238E27FC236}">
                    <a16:creationId xmlns:a16="http://schemas.microsoft.com/office/drawing/2014/main" id="{F340F5CF-34E7-FB63-F445-869FBC29FEBD}"/>
                  </a:ext>
                </a:extLst>
              </p:cNvPr>
              <p:cNvSpPr/>
              <p:nvPr/>
            </p:nvSpPr>
            <p:spPr>
              <a:xfrm>
                <a:off x="7455530" y="3030771"/>
                <a:ext cx="1169183" cy="4677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Inundation Geometries</a:t>
                </a:r>
              </a:p>
            </p:txBody>
          </p:sp>
          <p:grpSp>
            <p:nvGrpSpPr>
              <p:cNvPr id="17" name="Group 16">
                <a:extLst>
                  <a:ext uri="{FF2B5EF4-FFF2-40B4-BE49-F238E27FC236}">
                    <a16:creationId xmlns:a16="http://schemas.microsoft.com/office/drawing/2014/main" id="{3801EB47-4B1F-0E6C-23F0-32BC8CDABE10}"/>
                  </a:ext>
                </a:extLst>
              </p:cNvPr>
              <p:cNvGrpSpPr/>
              <p:nvPr/>
            </p:nvGrpSpPr>
            <p:grpSpPr>
              <a:xfrm>
                <a:off x="7201923" y="1601039"/>
                <a:ext cx="1521237" cy="1237914"/>
                <a:chOff x="685800" y="742950"/>
                <a:chExt cx="2875172" cy="3406486"/>
              </a:xfrm>
            </p:grpSpPr>
            <p:pic>
              <p:nvPicPr>
                <p:cNvPr id="18" name="Picture 17">
                  <a:extLst>
                    <a:ext uri="{FF2B5EF4-FFF2-40B4-BE49-F238E27FC236}">
                      <a16:creationId xmlns:a16="http://schemas.microsoft.com/office/drawing/2014/main" id="{B03B6D52-A233-20EE-FCAA-DFDBD2EB88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0862" y="2293913"/>
                  <a:ext cx="2590110" cy="1855523"/>
                </a:xfrm>
                <a:prstGeom prst="rect">
                  <a:avLst/>
                </a:prstGeom>
                <a:ln w="28575">
                  <a:solidFill>
                    <a:schemeClr val="tx1"/>
                  </a:solidFill>
                </a:ln>
                <a:scene3d>
                  <a:camera prst="isometricTopUp"/>
                  <a:lightRig rig="threePt" dir="t"/>
                </a:scene3d>
              </p:spPr>
            </p:pic>
            <p:pic>
              <p:nvPicPr>
                <p:cNvPr id="19" name="Picture 18">
                  <a:extLst>
                    <a:ext uri="{FF2B5EF4-FFF2-40B4-BE49-F238E27FC236}">
                      <a16:creationId xmlns:a16="http://schemas.microsoft.com/office/drawing/2014/main" id="{92DEEB84-1CD0-F476-C39A-F704219411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200" y="1787236"/>
                  <a:ext cx="2590111" cy="1850821"/>
                </a:xfrm>
                <a:prstGeom prst="rect">
                  <a:avLst/>
                </a:prstGeom>
                <a:ln w="28575">
                  <a:solidFill>
                    <a:schemeClr val="tx1"/>
                  </a:solidFill>
                </a:ln>
                <a:scene3d>
                  <a:camera prst="isometricTopUp"/>
                  <a:lightRig rig="threePt" dir="t"/>
                </a:scene3d>
              </p:spPr>
            </p:pic>
            <p:pic>
              <p:nvPicPr>
                <p:cNvPr id="20" name="Picture 19">
                  <a:extLst>
                    <a:ext uri="{FF2B5EF4-FFF2-40B4-BE49-F238E27FC236}">
                      <a16:creationId xmlns:a16="http://schemas.microsoft.com/office/drawing/2014/main" id="{422A6ED5-298D-1BFB-C661-6D5687AAEA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6489" y="1250117"/>
                  <a:ext cx="2590111" cy="1855033"/>
                </a:xfrm>
                <a:prstGeom prst="rect">
                  <a:avLst/>
                </a:prstGeom>
                <a:ln w="28575">
                  <a:solidFill>
                    <a:schemeClr val="tx1"/>
                  </a:solidFill>
                </a:ln>
                <a:scene3d>
                  <a:camera prst="isometricTopUp"/>
                  <a:lightRig rig="threePt" dir="t"/>
                </a:scene3d>
              </p:spPr>
            </p:pic>
            <p:pic>
              <p:nvPicPr>
                <p:cNvPr id="21" name="Picture 20">
                  <a:extLst>
                    <a:ext uri="{FF2B5EF4-FFF2-40B4-BE49-F238E27FC236}">
                      <a16:creationId xmlns:a16="http://schemas.microsoft.com/office/drawing/2014/main" id="{DF109664-DAEE-90E8-CC34-552421F02AD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5800" y="742950"/>
                  <a:ext cx="2590800" cy="1855033"/>
                </a:xfrm>
                <a:prstGeom prst="rect">
                  <a:avLst/>
                </a:prstGeom>
                <a:ln w="28575">
                  <a:solidFill>
                    <a:schemeClr val="tx1"/>
                  </a:solidFill>
                </a:ln>
                <a:scene3d>
                  <a:camera prst="isometricTopUp"/>
                  <a:lightRig rig="threePt" dir="t"/>
                </a:scene3d>
              </p:spPr>
            </p:pic>
          </p:grpSp>
          <p:sp>
            <p:nvSpPr>
              <p:cNvPr id="25" name="Rectangle 24">
                <a:extLst>
                  <a:ext uri="{FF2B5EF4-FFF2-40B4-BE49-F238E27FC236}">
                    <a16:creationId xmlns:a16="http://schemas.microsoft.com/office/drawing/2014/main" id="{FFAA5367-63EB-43FF-3851-12D164A237E1}"/>
                  </a:ext>
                </a:extLst>
              </p:cNvPr>
              <p:cNvSpPr/>
              <p:nvPr/>
            </p:nvSpPr>
            <p:spPr>
              <a:xfrm>
                <a:off x="6891641" y="5195264"/>
                <a:ext cx="2292626" cy="8216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Bridge and roadway geometries</a:t>
                </a:r>
              </a:p>
            </p:txBody>
          </p:sp>
          <p:sp>
            <p:nvSpPr>
              <p:cNvPr id="26" name="Rounded Rectangle 25">
                <a:extLst>
                  <a:ext uri="{FF2B5EF4-FFF2-40B4-BE49-F238E27FC236}">
                    <a16:creationId xmlns:a16="http://schemas.microsoft.com/office/drawing/2014/main" id="{98EF5014-528E-746B-F7E0-D05328C83F62}"/>
                  </a:ext>
                </a:extLst>
              </p:cNvPr>
              <p:cNvSpPr/>
              <p:nvPr/>
            </p:nvSpPr>
            <p:spPr>
              <a:xfrm>
                <a:off x="6903261" y="1163146"/>
                <a:ext cx="2154520" cy="481054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ＭＳ Ｐゴシック"/>
                  <a:cs typeface="+mn-cs"/>
                </a:endParaRPr>
              </a:p>
            </p:txBody>
          </p:sp>
          <p:pic>
            <p:nvPicPr>
              <p:cNvPr id="78" name="Picture 77">
                <a:extLst>
                  <a:ext uri="{FF2B5EF4-FFF2-40B4-BE49-F238E27FC236}">
                    <a16:creationId xmlns:a16="http://schemas.microsoft.com/office/drawing/2014/main" id="{8C9A0427-CE7D-9277-2685-1E91E1111A08}"/>
                  </a:ext>
                </a:extLst>
              </p:cNvPr>
              <p:cNvPicPr>
                <a:picLocks noChangeAspect="1"/>
              </p:cNvPicPr>
              <p:nvPr/>
            </p:nvPicPr>
            <p:blipFill>
              <a:blip r:embed="rId8"/>
              <a:stretch>
                <a:fillRect/>
              </a:stretch>
            </p:blipFill>
            <p:spPr>
              <a:xfrm>
                <a:off x="7028197" y="3931301"/>
                <a:ext cx="1879131" cy="1303088"/>
              </a:xfrm>
              <a:prstGeom prst="rect">
                <a:avLst/>
              </a:prstGeom>
            </p:spPr>
          </p:pic>
        </p:grpSp>
        <p:sp>
          <p:nvSpPr>
            <p:cNvPr id="81" name="Right Arrow 47">
              <a:extLst>
                <a:ext uri="{FF2B5EF4-FFF2-40B4-BE49-F238E27FC236}">
                  <a16:creationId xmlns:a16="http://schemas.microsoft.com/office/drawing/2014/main" id="{C03BECBA-4F59-C476-DF5C-B2B67AFC3472}"/>
                </a:ext>
              </a:extLst>
            </p:cNvPr>
            <p:cNvSpPr/>
            <p:nvPr/>
          </p:nvSpPr>
          <p:spPr>
            <a:xfrm>
              <a:off x="9029385" y="3240143"/>
              <a:ext cx="1036883" cy="503583"/>
            </a:xfrm>
            <a:prstGeom prst="rightArrow">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ＭＳ Ｐゴシック"/>
                <a:cs typeface="+mn-cs"/>
              </a:endParaRPr>
            </a:p>
          </p:txBody>
        </p:sp>
        <p:sp>
          <p:nvSpPr>
            <p:cNvPr id="85" name="Right Arrow 52">
              <a:extLst>
                <a:ext uri="{FF2B5EF4-FFF2-40B4-BE49-F238E27FC236}">
                  <a16:creationId xmlns:a16="http://schemas.microsoft.com/office/drawing/2014/main" id="{E0E20EE9-936E-7836-DC5B-9DD091CA3E00}"/>
                </a:ext>
              </a:extLst>
            </p:cNvPr>
            <p:cNvSpPr/>
            <p:nvPr/>
          </p:nvSpPr>
          <p:spPr>
            <a:xfrm rot="5400000">
              <a:off x="10599532" y="4336418"/>
              <a:ext cx="701110" cy="503583"/>
            </a:xfrm>
            <a:prstGeom prst="rightArrow">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ＭＳ Ｐゴシック"/>
                <a:cs typeface="+mn-cs"/>
              </a:endParaRPr>
            </a:p>
          </p:txBody>
        </p:sp>
        <p:pic>
          <p:nvPicPr>
            <p:cNvPr id="14" name="Picture 13">
              <a:extLst>
                <a:ext uri="{FF2B5EF4-FFF2-40B4-BE49-F238E27FC236}">
                  <a16:creationId xmlns:a16="http://schemas.microsoft.com/office/drawing/2014/main" id="{03238374-D67D-45A2-B61E-C4EE009C75F3}"/>
                </a:ext>
              </a:extLst>
            </p:cNvPr>
            <p:cNvPicPr>
              <a:picLocks noChangeAspect="1"/>
            </p:cNvPicPr>
            <p:nvPr/>
          </p:nvPicPr>
          <p:blipFill>
            <a:blip r:embed="rId9"/>
            <a:stretch>
              <a:fillRect/>
            </a:stretch>
          </p:blipFill>
          <p:spPr>
            <a:xfrm>
              <a:off x="10346500" y="1257038"/>
              <a:ext cx="1284278" cy="1245491"/>
            </a:xfrm>
            <a:prstGeom prst="rect">
              <a:avLst/>
            </a:prstGeom>
          </p:spPr>
        </p:pic>
        <p:pic>
          <p:nvPicPr>
            <p:cNvPr id="22" name="Picture 21">
              <a:extLst>
                <a:ext uri="{FF2B5EF4-FFF2-40B4-BE49-F238E27FC236}">
                  <a16:creationId xmlns:a16="http://schemas.microsoft.com/office/drawing/2014/main" id="{3F45B14E-0B37-41E9-B56B-FC89E64240C8}"/>
                </a:ext>
              </a:extLst>
            </p:cNvPr>
            <p:cNvPicPr>
              <a:picLocks noChangeAspect="1"/>
            </p:cNvPicPr>
            <p:nvPr/>
          </p:nvPicPr>
          <p:blipFill>
            <a:blip r:embed="rId10"/>
            <a:stretch>
              <a:fillRect/>
            </a:stretch>
          </p:blipFill>
          <p:spPr>
            <a:xfrm>
              <a:off x="10178661" y="2837389"/>
              <a:ext cx="1542854" cy="880231"/>
            </a:xfrm>
            <a:prstGeom prst="rect">
              <a:avLst/>
            </a:prstGeom>
          </p:spPr>
        </p:pic>
        <p:sp>
          <p:nvSpPr>
            <p:cNvPr id="66" name="Rectangle 65">
              <a:extLst>
                <a:ext uri="{FF2B5EF4-FFF2-40B4-BE49-F238E27FC236}">
                  <a16:creationId xmlns:a16="http://schemas.microsoft.com/office/drawing/2014/main" id="{64D00B23-4F9B-4BE1-ACA9-C6B4296D2DBA}"/>
                </a:ext>
              </a:extLst>
            </p:cNvPr>
            <p:cNvSpPr/>
            <p:nvPr/>
          </p:nvSpPr>
          <p:spPr>
            <a:xfrm>
              <a:off x="9588210" y="4124528"/>
              <a:ext cx="1358350" cy="8216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Arial" panose="020B0604020202020204" pitchFamily="34" charset="0"/>
                  <a:ea typeface="ＭＳ Ｐゴシック"/>
                  <a:cs typeface="Arial" panose="020B0604020202020204" pitchFamily="34" charset="0"/>
                </a:rPr>
                <a:t>Web map services</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grpSp>
          <p:nvGrpSpPr>
            <p:cNvPr id="67" name="Group 66">
              <a:extLst>
                <a:ext uri="{FF2B5EF4-FFF2-40B4-BE49-F238E27FC236}">
                  <a16:creationId xmlns:a16="http://schemas.microsoft.com/office/drawing/2014/main" id="{46A19C23-94F4-4EBE-8D98-C9893F4A1E1D}"/>
                </a:ext>
              </a:extLst>
            </p:cNvPr>
            <p:cNvGrpSpPr/>
            <p:nvPr/>
          </p:nvGrpSpPr>
          <p:grpSpPr>
            <a:xfrm>
              <a:off x="10717387" y="5086262"/>
              <a:ext cx="913391" cy="1560499"/>
              <a:chOff x="10437146" y="2593885"/>
              <a:chExt cx="1340108" cy="2685099"/>
            </a:xfrm>
          </p:grpSpPr>
          <p:pic>
            <p:nvPicPr>
              <p:cNvPr id="68" name="Picture 67" descr="A front and back view of a cell phone&#10;&#10;Description automatically generated">
                <a:extLst>
                  <a:ext uri="{FF2B5EF4-FFF2-40B4-BE49-F238E27FC236}">
                    <a16:creationId xmlns:a16="http://schemas.microsoft.com/office/drawing/2014/main" id="{324941B8-8B7A-49DC-A1B5-5C939AC49790}"/>
                  </a:ext>
                </a:extLst>
              </p:cNvPr>
              <p:cNvPicPr>
                <a:picLocks noChangeAspect="1"/>
              </p:cNvPicPr>
              <p:nvPr/>
            </p:nvPicPr>
            <p:blipFill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46711" t="3492" r="15771" b="5119"/>
              <a:stretch/>
            </p:blipFill>
            <p:spPr>
              <a:xfrm rot="781528">
                <a:off x="10437146" y="2593885"/>
                <a:ext cx="1340108" cy="2685099"/>
              </a:xfrm>
              <a:prstGeom prst="roundRect">
                <a:avLst/>
              </a:prstGeom>
              <a:effectLst>
                <a:outerShdw blurRad="50800" dist="38100" dir="5400000" algn="t" rotWithShape="0">
                  <a:prstClr val="black">
                    <a:alpha val="40000"/>
                  </a:prstClr>
                </a:outerShdw>
              </a:effectLst>
            </p:spPr>
          </p:pic>
          <p:pic>
            <p:nvPicPr>
              <p:cNvPr id="75" name="Picture 74">
                <a:extLst>
                  <a:ext uri="{FF2B5EF4-FFF2-40B4-BE49-F238E27FC236}">
                    <a16:creationId xmlns:a16="http://schemas.microsoft.com/office/drawing/2014/main" id="{1ED661BD-37B0-4588-B1BD-551AFAA30249}"/>
                  </a:ext>
                </a:extLst>
              </p:cNvPr>
              <p:cNvPicPr>
                <a:picLocks noChangeAspect="1"/>
              </p:cNvPicPr>
              <p:nvPr/>
            </p:nvPicPr>
            <p:blipFill>
              <a:blip r:embed="rId13"/>
              <a:stretch>
                <a:fillRect/>
              </a:stretch>
            </p:blipFill>
            <p:spPr>
              <a:xfrm rot="781528">
                <a:off x="10511497" y="2728312"/>
                <a:ext cx="1176123" cy="2418353"/>
              </a:xfrm>
              <a:prstGeom prst="roundRect">
                <a:avLst/>
              </a:prstGeom>
              <a:effectLst>
                <a:outerShdw blurRad="50800" dist="38100" dir="5400000" algn="t" rotWithShape="0">
                  <a:prstClr val="black">
                    <a:alpha val="40000"/>
                  </a:prstClr>
                </a:outerShdw>
              </a:effectLst>
            </p:spPr>
          </p:pic>
        </p:grpSp>
        <p:grpSp>
          <p:nvGrpSpPr>
            <p:cNvPr id="77" name="谷歌软件Prediction API">
              <a:extLst>
                <a:ext uri="{FF2B5EF4-FFF2-40B4-BE49-F238E27FC236}">
                  <a16:creationId xmlns:a16="http://schemas.microsoft.com/office/drawing/2014/main" id="{2F27E666-DE8E-44F5-8882-B7B6A2F15849}"/>
                </a:ext>
              </a:extLst>
            </p:cNvPr>
            <p:cNvGrpSpPr/>
            <p:nvPr/>
          </p:nvGrpSpPr>
          <p:grpSpPr>
            <a:xfrm>
              <a:off x="11198376" y="4207915"/>
              <a:ext cx="605409" cy="665049"/>
              <a:chOff x="5920890" y="3894115"/>
              <a:chExt cx="222223" cy="200000"/>
            </a:xfrm>
          </p:grpSpPr>
          <p:sp>
            <p:nvSpPr>
              <p:cNvPr id="79" name="Freeform 28">
                <a:extLst>
                  <a:ext uri="{FF2B5EF4-FFF2-40B4-BE49-F238E27FC236}">
                    <a16:creationId xmlns:a16="http://schemas.microsoft.com/office/drawing/2014/main" id="{EFD04BCB-9CD4-4F71-90C3-0FC9513C8B36}"/>
                  </a:ext>
                </a:extLst>
              </p:cNvPr>
              <p:cNvSpPr/>
              <p:nvPr/>
            </p:nvSpPr>
            <p:spPr>
              <a:xfrm>
                <a:off x="5920890" y="3894115"/>
                <a:ext cx="222223" cy="200000"/>
              </a:xfrm>
              <a:custGeom>
                <a:avLst/>
                <a:gdLst/>
                <a:ahLst/>
                <a:cxnLst/>
                <a:rect l="0" t="0" r="0" b="0"/>
                <a:pathLst>
                  <a:path w="222223" h="200000">
                    <a:moveTo>
                      <a:pt x="219554" y="89751"/>
                    </a:moveTo>
                    <a:lnTo>
                      <a:pt x="173896" y="10223"/>
                    </a:lnTo>
                    <a:cubicBezTo>
                      <a:pt x="170402" y="4018"/>
                      <a:pt x="163890" y="0"/>
                      <a:pt x="156778" y="0"/>
                    </a:cubicBezTo>
                    <a:lnTo>
                      <a:pt x="65444" y="0"/>
                    </a:lnTo>
                    <a:cubicBezTo>
                      <a:pt x="58331" y="0"/>
                      <a:pt x="51817" y="4016"/>
                      <a:pt x="48326" y="10223"/>
                    </a:cubicBezTo>
                    <a:lnTo>
                      <a:pt x="2650" y="89542"/>
                    </a:lnTo>
                    <a:cubicBezTo>
                      <a:pt x="-883" y="95700"/>
                      <a:pt x="-883" y="103275"/>
                      <a:pt x="2650" y="109433"/>
                    </a:cubicBezTo>
                    <a:lnTo>
                      <a:pt x="48308" y="189412"/>
                    </a:lnTo>
                    <a:cubicBezTo>
                      <a:pt x="51764" y="195705"/>
                      <a:pt x="58261" y="199724"/>
                      <a:pt x="65427" y="200000"/>
                    </a:cubicBezTo>
                    <a:lnTo>
                      <a:pt x="156761" y="200000"/>
                    </a:lnTo>
                    <a:cubicBezTo>
                      <a:pt x="163926" y="199754"/>
                      <a:pt x="170434" y="195752"/>
                      <a:pt x="173896" y="189464"/>
                    </a:cubicBezTo>
                    <a:lnTo>
                      <a:pt x="219554" y="109937"/>
                    </a:lnTo>
                    <a:cubicBezTo>
                      <a:pt x="223111" y="103680"/>
                      <a:pt x="223111" y="96008"/>
                      <a:pt x="219554" y="89751"/>
                    </a:cubicBezTo>
                    <a:close/>
                  </a:path>
                </a:pathLst>
              </a:custGeom>
              <a:solidFill>
                <a:schemeClr val="accent2"/>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ＭＳ Ｐゴシック"/>
                  <a:cs typeface="+mn-cs"/>
                </a:endParaRPr>
              </a:p>
            </p:txBody>
          </p:sp>
          <p:grpSp>
            <p:nvGrpSpPr>
              <p:cNvPr id="83" name="Group 82">
                <a:extLst>
                  <a:ext uri="{FF2B5EF4-FFF2-40B4-BE49-F238E27FC236}">
                    <a16:creationId xmlns:a16="http://schemas.microsoft.com/office/drawing/2014/main" id="{B5E80B4C-C5F0-4577-8853-525CA36DFB8F}"/>
                  </a:ext>
                </a:extLst>
              </p:cNvPr>
              <p:cNvGrpSpPr/>
              <p:nvPr/>
            </p:nvGrpSpPr>
            <p:grpSpPr>
              <a:xfrm>
                <a:off x="5985760" y="3944137"/>
                <a:ext cx="156107" cy="149927"/>
                <a:chOff x="5985760" y="3944137"/>
                <a:chExt cx="156107" cy="149927"/>
              </a:xfrm>
            </p:grpSpPr>
            <p:sp>
              <p:nvSpPr>
                <p:cNvPr id="91" name="Freeform 35">
                  <a:extLst>
                    <a:ext uri="{FF2B5EF4-FFF2-40B4-BE49-F238E27FC236}">
                      <a16:creationId xmlns:a16="http://schemas.microsoft.com/office/drawing/2014/main" id="{B8A6D23C-7057-451A-9C59-D70C8F49D2B0}"/>
                    </a:ext>
                  </a:extLst>
                </p:cNvPr>
                <p:cNvSpPr/>
                <p:nvPr/>
              </p:nvSpPr>
              <p:spPr>
                <a:xfrm>
                  <a:off x="6057998" y="3978459"/>
                  <a:ext cx="65814" cy="64714"/>
                </a:xfrm>
                <a:custGeom>
                  <a:avLst/>
                  <a:gdLst/>
                  <a:ahLst/>
                  <a:cxnLst/>
                  <a:rect l="0" t="0" r="0" b="0"/>
                  <a:pathLst>
                    <a:path w="65814" h="64714">
                      <a:moveTo>
                        <a:pt x="11389" y="0"/>
                      </a:moveTo>
                      <a:lnTo>
                        <a:pt x="0" y="4677"/>
                      </a:lnTo>
                      <a:lnTo>
                        <a:pt x="59946" y="64714"/>
                      </a:lnTo>
                      <a:lnTo>
                        <a:pt x="65814" y="54508"/>
                      </a:lnTo>
                      <a:lnTo>
                        <a:pt x="11389" y="0"/>
                      </a:lnTo>
                      <a:close/>
                    </a:path>
                  </a:pathLst>
                </a:custGeom>
                <a:solidFill>
                  <a:schemeClr val="accent2">
                    <a:lumMod val="75000"/>
                  </a:schemeClr>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ＭＳ Ｐゴシック"/>
                    <a:cs typeface="+mn-cs"/>
                  </a:endParaRPr>
                </a:p>
              </p:txBody>
            </p:sp>
            <p:sp>
              <p:nvSpPr>
                <p:cNvPr id="92" name="Freeform 36">
                  <a:extLst>
                    <a:ext uri="{FF2B5EF4-FFF2-40B4-BE49-F238E27FC236}">
                      <a16:creationId xmlns:a16="http://schemas.microsoft.com/office/drawing/2014/main" id="{5F19D1CA-8682-4BAE-AF15-152866F1C635}"/>
                    </a:ext>
                  </a:extLst>
                </p:cNvPr>
                <p:cNvSpPr/>
                <p:nvPr/>
              </p:nvSpPr>
              <p:spPr>
                <a:xfrm>
                  <a:off x="6048970" y="3993829"/>
                  <a:ext cx="65936" cy="64853"/>
                </a:xfrm>
                <a:custGeom>
                  <a:avLst/>
                  <a:gdLst/>
                  <a:ahLst/>
                  <a:cxnLst/>
                  <a:rect l="0" t="0" r="0" b="0"/>
                  <a:pathLst>
                    <a:path w="65936" h="64853">
                      <a:moveTo>
                        <a:pt x="60085" y="64853"/>
                      </a:moveTo>
                      <a:lnTo>
                        <a:pt x="65936" y="54647"/>
                      </a:lnTo>
                      <a:lnTo>
                        <a:pt x="11389" y="0"/>
                      </a:lnTo>
                      <a:lnTo>
                        <a:pt x="0" y="4677"/>
                      </a:lnTo>
                      <a:lnTo>
                        <a:pt x="60085" y="64853"/>
                      </a:lnTo>
                      <a:close/>
                    </a:path>
                  </a:pathLst>
                </a:custGeom>
                <a:solidFill>
                  <a:schemeClr val="accent2">
                    <a:lumMod val="75000"/>
                  </a:schemeClr>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ＭＳ Ｐゴシック"/>
                    <a:cs typeface="+mn-cs"/>
                  </a:endParaRPr>
                </a:p>
              </p:txBody>
            </p:sp>
            <p:sp>
              <p:nvSpPr>
                <p:cNvPr id="93" name="Freeform 37">
                  <a:extLst>
                    <a:ext uri="{FF2B5EF4-FFF2-40B4-BE49-F238E27FC236}">
                      <a16:creationId xmlns:a16="http://schemas.microsoft.com/office/drawing/2014/main" id="{1CB703CA-9EF2-4BE8-945A-2D6A9B8F36D5}"/>
                    </a:ext>
                  </a:extLst>
                </p:cNvPr>
                <p:cNvSpPr/>
                <p:nvPr/>
              </p:nvSpPr>
              <p:spPr>
                <a:xfrm>
                  <a:off x="6065203" y="3944137"/>
                  <a:ext cx="76665" cy="83544"/>
                </a:xfrm>
                <a:custGeom>
                  <a:avLst/>
                  <a:gdLst/>
                  <a:ahLst/>
                  <a:cxnLst/>
                  <a:rect l="0" t="0" r="0" b="0"/>
                  <a:pathLst>
                    <a:path w="76665" h="83544">
                      <a:moveTo>
                        <a:pt x="20034" y="0"/>
                      </a:moveTo>
                      <a:lnTo>
                        <a:pt x="0" y="11354"/>
                      </a:lnTo>
                      <a:lnTo>
                        <a:pt x="7517" y="18882"/>
                      </a:lnTo>
                      <a:lnTo>
                        <a:pt x="1823" y="23629"/>
                      </a:lnTo>
                      <a:lnTo>
                        <a:pt x="61648" y="83544"/>
                      </a:lnTo>
                      <a:lnTo>
                        <a:pt x="75241" y="59863"/>
                      </a:lnTo>
                      <a:cubicBezTo>
                        <a:pt x="75808" y="58858"/>
                        <a:pt x="76284" y="57805"/>
                        <a:pt x="76665" y="56716"/>
                      </a:cubicBezTo>
                      <a:lnTo>
                        <a:pt x="20034" y="0"/>
                      </a:lnTo>
                      <a:close/>
                    </a:path>
                  </a:pathLst>
                </a:custGeom>
                <a:solidFill>
                  <a:schemeClr val="accent2">
                    <a:lumMod val="75000"/>
                  </a:schemeClr>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ＭＳ Ｐゴシック"/>
                    <a:cs typeface="+mn-cs"/>
                  </a:endParaRPr>
                </a:p>
              </p:txBody>
            </p:sp>
            <p:sp>
              <p:nvSpPr>
                <p:cNvPr id="94" name="Freeform 38">
                  <a:extLst>
                    <a:ext uri="{FF2B5EF4-FFF2-40B4-BE49-F238E27FC236}">
                      <a16:creationId xmlns:a16="http://schemas.microsoft.com/office/drawing/2014/main" id="{CADF5DDD-E72A-479D-BA79-0C0E7B87FB9B}"/>
                    </a:ext>
                  </a:extLst>
                </p:cNvPr>
                <p:cNvSpPr/>
                <p:nvPr/>
              </p:nvSpPr>
              <p:spPr>
                <a:xfrm>
                  <a:off x="5985760" y="3976477"/>
                  <a:ext cx="120257" cy="117587"/>
                </a:xfrm>
                <a:custGeom>
                  <a:avLst/>
                  <a:gdLst/>
                  <a:ahLst/>
                  <a:cxnLst/>
                  <a:rect l="0" t="0" r="0" b="0"/>
                  <a:pathLst>
                    <a:path w="120257" h="117587">
                      <a:moveTo>
                        <a:pt x="69443" y="117587"/>
                      </a:moveTo>
                      <a:lnTo>
                        <a:pt x="91890" y="117587"/>
                      </a:lnTo>
                      <a:cubicBezTo>
                        <a:pt x="99055" y="117341"/>
                        <a:pt x="105563" y="113339"/>
                        <a:pt x="109025" y="107051"/>
                      </a:cubicBezTo>
                      <a:lnTo>
                        <a:pt x="120257" y="87473"/>
                      </a:lnTo>
                      <a:lnTo>
                        <a:pt x="63748" y="30862"/>
                      </a:lnTo>
                      <a:lnTo>
                        <a:pt x="55884" y="41728"/>
                      </a:lnTo>
                      <a:lnTo>
                        <a:pt x="32568" y="0"/>
                      </a:lnTo>
                      <a:lnTo>
                        <a:pt x="0" y="48040"/>
                      </a:lnTo>
                      <a:lnTo>
                        <a:pt x="69443" y="117587"/>
                      </a:lnTo>
                      <a:close/>
                    </a:path>
                  </a:pathLst>
                </a:custGeom>
                <a:solidFill>
                  <a:schemeClr val="accent2">
                    <a:lumMod val="75000"/>
                  </a:schemeClr>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ＭＳ Ｐゴシック"/>
                    <a:cs typeface="+mn-cs"/>
                  </a:endParaRPr>
                </a:p>
              </p:txBody>
            </p:sp>
          </p:grpSp>
          <p:sp>
            <p:nvSpPr>
              <p:cNvPr id="86" name="Freeform 30">
                <a:extLst>
                  <a:ext uri="{FF2B5EF4-FFF2-40B4-BE49-F238E27FC236}">
                    <a16:creationId xmlns:a16="http://schemas.microsoft.com/office/drawing/2014/main" id="{6E3A8019-2292-4A56-A9CA-B545CDC7B9EE}"/>
                  </a:ext>
                </a:extLst>
              </p:cNvPr>
              <p:cNvSpPr/>
              <p:nvPr/>
            </p:nvSpPr>
            <p:spPr>
              <a:xfrm>
                <a:off x="5990274" y="3968478"/>
                <a:ext cx="54860" cy="50561"/>
              </a:xfrm>
              <a:custGeom>
                <a:avLst/>
                <a:gdLst/>
                <a:ahLst/>
                <a:cxnLst/>
                <a:rect l="0" t="0" r="0" b="0"/>
                <a:pathLst>
                  <a:path w="54860" h="50561">
                    <a:moveTo>
                      <a:pt x="6389" y="50561"/>
                    </a:moveTo>
                    <a:lnTo>
                      <a:pt x="0" y="46736"/>
                    </a:lnTo>
                    <a:lnTo>
                      <a:pt x="27985" y="0"/>
                    </a:lnTo>
                    <a:lnTo>
                      <a:pt x="54860" y="45432"/>
                    </a:lnTo>
                    <a:lnTo>
                      <a:pt x="48454" y="49239"/>
                    </a:lnTo>
                    <a:lnTo>
                      <a:pt x="27951" y="14570"/>
                    </a:lnTo>
                    <a:lnTo>
                      <a:pt x="6389" y="50561"/>
                    </a:lnTo>
                    <a:close/>
                  </a:path>
                </a:pathLst>
              </a:custGeom>
              <a:solidFill>
                <a:srgbClr val="FFFFFF"/>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ＭＳ Ｐゴシック"/>
                  <a:cs typeface="+mn-cs"/>
                </a:endParaRPr>
              </a:p>
            </p:txBody>
          </p:sp>
          <p:sp>
            <p:nvSpPr>
              <p:cNvPr id="87" name="Freeform 31">
                <a:extLst>
                  <a:ext uri="{FF2B5EF4-FFF2-40B4-BE49-F238E27FC236}">
                    <a16:creationId xmlns:a16="http://schemas.microsoft.com/office/drawing/2014/main" id="{ED39DDE0-650E-4E0F-B354-D772C33EDA3B}"/>
                  </a:ext>
                </a:extLst>
              </p:cNvPr>
              <p:cNvSpPr/>
              <p:nvPr/>
            </p:nvSpPr>
            <p:spPr>
              <a:xfrm>
                <a:off x="6030447" y="4004121"/>
                <a:ext cx="22395" cy="22429"/>
              </a:xfrm>
              <a:custGeom>
                <a:avLst/>
                <a:gdLst/>
                <a:ahLst/>
                <a:cxnLst/>
                <a:rect l="0" t="0" r="0" b="0"/>
                <a:pathLst>
                  <a:path w="22395" h="22429">
                    <a:moveTo>
                      <a:pt x="22395" y="11215"/>
                    </a:moveTo>
                    <a:cubicBezTo>
                      <a:pt x="22395" y="17408"/>
                      <a:pt x="17382" y="22429"/>
                      <a:pt x="11198" y="22429"/>
                    </a:cubicBezTo>
                    <a:cubicBezTo>
                      <a:pt x="5013" y="22429"/>
                      <a:pt x="0" y="17408"/>
                      <a:pt x="0" y="11215"/>
                    </a:cubicBezTo>
                    <a:cubicBezTo>
                      <a:pt x="0" y="5021"/>
                      <a:pt x="5013" y="0"/>
                      <a:pt x="11198" y="0"/>
                    </a:cubicBezTo>
                    <a:cubicBezTo>
                      <a:pt x="17382" y="0"/>
                      <a:pt x="22395" y="5021"/>
                      <a:pt x="22395" y="11215"/>
                    </a:cubicBezTo>
                    <a:close/>
                  </a:path>
                </a:pathLst>
              </a:custGeom>
              <a:solidFill>
                <a:srgbClr val="FFFFFF"/>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ＭＳ Ｐゴシック"/>
                  <a:cs typeface="+mn-cs"/>
                </a:endParaRPr>
              </a:p>
            </p:txBody>
          </p:sp>
          <p:sp>
            <p:nvSpPr>
              <p:cNvPr id="88" name="Freeform 32">
                <a:extLst>
                  <a:ext uri="{FF2B5EF4-FFF2-40B4-BE49-F238E27FC236}">
                    <a16:creationId xmlns:a16="http://schemas.microsoft.com/office/drawing/2014/main" id="{52382DCE-16D2-48CA-83A2-1C5739C01BAA}"/>
                  </a:ext>
                </a:extLst>
              </p:cNvPr>
              <p:cNvSpPr/>
              <p:nvPr/>
            </p:nvSpPr>
            <p:spPr>
              <a:xfrm>
                <a:off x="5982549" y="4005425"/>
                <a:ext cx="22395" cy="22429"/>
              </a:xfrm>
              <a:custGeom>
                <a:avLst/>
                <a:gdLst/>
                <a:ahLst/>
                <a:cxnLst/>
                <a:rect l="0" t="0" r="0" b="0"/>
                <a:pathLst>
                  <a:path w="22395" h="22429">
                    <a:moveTo>
                      <a:pt x="22395" y="11215"/>
                    </a:moveTo>
                    <a:cubicBezTo>
                      <a:pt x="22395" y="17408"/>
                      <a:pt x="17382" y="22429"/>
                      <a:pt x="11198" y="22429"/>
                    </a:cubicBezTo>
                    <a:cubicBezTo>
                      <a:pt x="5013" y="22429"/>
                      <a:pt x="0" y="17408"/>
                      <a:pt x="0" y="11215"/>
                    </a:cubicBezTo>
                    <a:cubicBezTo>
                      <a:pt x="0" y="5021"/>
                      <a:pt x="5013" y="0"/>
                      <a:pt x="11198" y="0"/>
                    </a:cubicBezTo>
                    <a:cubicBezTo>
                      <a:pt x="17382" y="0"/>
                      <a:pt x="22395" y="5021"/>
                      <a:pt x="22395" y="11215"/>
                    </a:cubicBezTo>
                    <a:close/>
                  </a:path>
                </a:pathLst>
              </a:custGeom>
              <a:solidFill>
                <a:srgbClr val="FFFFFF"/>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ＭＳ Ｐゴシック"/>
                  <a:cs typeface="+mn-cs"/>
                </a:endParaRPr>
              </a:p>
            </p:txBody>
          </p:sp>
          <p:sp>
            <p:nvSpPr>
              <p:cNvPr id="89" name="Freeform 33">
                <a:extLst>
                  <a:ext uri="{FF2B5EF4-FFF2-40B4-BE49-F238E27FC236}">
                    <a16:creationId xmlns:a16="http://schemas.microsoft.com/office/drawing/2014/main" id="{2E348021-A117-4637-9BAC-C1E9A2E9935C}"/>
                  </a:ext>
                </a:extLst>
              </p:cNvPr>
              <p:cNvSpPr/>
              <p:nvPr/>
            </p:nvSpPr>
            <p:spPr>
              <a:xfrm>
                <a:off x="6048970" y="3959316"/>
                <a:ext cx="29374" cy="42980"/>
              </a:xfrm>
              <a:custGeom>
                <a:avLst/>
                <a:gdLst/>
                <a:ahLst/>
                <a:cxnLst/>
                <a:rect l="0" t="0" r="0" b="0"/>
                <a:pathLst>
                  <a:path w="29374" h="42980">
                    <a:moveTo>
                      <a:pt x="6423" y="42980"/>
                    </a:moveTo>
                    <a:lnTo>
                      <a:pt x="0" y="39190"/>
                    </a:lnTo>
                    <a:lnTo>
                      <a:pt x="4965" y="30740"/>
                    </a:lnTo>
                    <a:lnTo>
                      <a:pt x="11389" y="34530"/>
                    </a:lnTo>
                    <a:lnTo>
                      <a:pt x="6423" y="42980"/>
                    </a:lnTo>
                    <a:close/>
                  </a:path>
                  <a:path w="29374" h="42980">
                    <a:moveTo>
                      <a:pt x="15451" y="27610"/>
                    </a:moveTo>
                    <a:lnTo>
                      <a:pt x="9062" y="23820"/>
                    </a:lnTo>
                    <a:lnTo>
                      <a:pt x="14027" y="15370"/>
                    </a:lnTo>
                    <a:lnTo>
                      <a:pt x="20416" y="19125"/>
                    </a:lnTo>
                    <a:lnTo>
                      <a:pt x="15451" y="27610"/>
                    </a:lnTo>
                    <a:close/>
                  </a:path>
                  <a:path w="29374" h="42980">
                    <a:moveTo>
                      <a:pt x="24479" y="12171"/>
                    </a:moveTo>
                    <a:lnTo>
                      <a:pt x="18055" y="8380"/>
                    </a:lnTo>
                    <a:lnTo>
                      <a:pt x="22951" y="0"/>
                    </a:lnTo>
                    <a:lnTo>
                      <a:pt x="29374" y="3790"/>
                    </a:lnTo>
                    <a:lnTo>
                      <a:pt x="24479" y="12171"/>
                    </a:lnTo>
                    <a:close/>
                  </a:path>
                </a:pathLst>
              </a:custGeom>
              <a:solidFill>
                <a:srgbClr val="FFFFFF"/>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ＭＳ Ｐゴシック"/>
                  <a:cs typeface="+mn-cs"/>
                </a:endParaRPr>
              </a:p>
            </p:txBody>
          </p:sp>
          <p:sp>
            <p:nvSpPr>
              <p:cNvPr id="90" name="Freeform 34">
                <a:extLst>
                  <a:ext uri="{FF2B5EF4-FFF2-40B4-BE49-F238E27FC236}">
                    <a16:creationId xmlns:a16="http://schemas.microsoft.com/office/drawing/2014/main" id="{6AC43B85-7120-4044-9A0D-2CD2F2DBC28F}"/>
                  </a:ext>
                </a:extLst>
              </p:cNvPr>
              <p:cNvSpPr/>
              <p:nvPr/>
            </p:nvSpPr>
            <p:spPr>
              <a:xfrm>
                <a:off x="6065203" y="3944137"/>
                <a:ext cx="20034" cy="23055"/>
              </a:xfrm>
              <a:custGeom>
                <a:avLst/>
                <a:gdLst/>
                <a:ahLst/>
                <a:cxnLst/>
                <a:rect l="0" t="0" r="0" b="0"/>
                <a:pathLst>
                  <a:path w="20034" h="23055">
                    <a:moveTo>
                      <a:pt x="19843" y="23055"/>
                    </a:moveTo>
                    <a:lnTo>
                      <a:pt x="20034" y="0"/>
                    </a:lnTo>
                    <a:lnTo>
                      <a:pt x="0" y="11354"/>
                    </a:lnTo>
                    <a:lnTo>
                      <a:pt x="19843" y="23055"/>
                    </a:lnTo>
                    <a:close/>
                  </a:path>
                </a:pathLst>
              </a:custGeom>
              <a:solidFill>
                <a:srgbClr val="FFFFFF"/>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ＭＳ Ｐゴシック"/>
                  <a:cs typeface="+mn-cs"/>
                </a:endParaRPr>
              </a:p>
            </p:txBody>
          </p:sp>
        </p:grpSp>
        <p:sp>
          <p:nvSpPr>
            <p:cNvPr id="24" name="TextBox 23">
              <a:extLst>
                <a:ext uri="{FF2B5EF4-FFF2-40B4-BE49-F238E27FC236}">
                  <a16:creationId xmlns:a16="http://schemas.microsoft.com/office/drawing/2014/main" id="{D541451A-593A-4A68-A01B-22025302AC6A}"/>
                </a:ext>
              </a:extLst>
            </p:cNvPr>
            <p:cNvSpPr txBox="1"/>
            <p:nvPr/>
          </p:nvSpPr>
          <p:spPr>
            <a:xfrm>
              <a:off x="9409032" y="5367361"/>
              <a:ext cx="1314472" cy="444802"/>
            </a:xfrm>
            <a:prstGeom prst="rect">
              <a:avLst/>
            </a:prstGeom>
            <a:noFill/>
            <a:effectLst/>
          </p:spPr>
          <p:txBody>
            <a:bodyPr wrap="square" lIns="0" tIns="0" rIns="0" bIns="0" rtlCol="0">
              <a:spAutoFit/>
            </a:bodyPr>
            <a:lstStyle/>
            <a:p>
              <a:pPr algn="ctr" eaLnBrk="0" hangingPunct="0">
                <a:lnSpc>
                  <a:spcPts val="1800"/>
                </a:lnSpc>
              </a:pPr>
              <a:r>
                <a:rPr lang="en-US" sz="1400" b="1" dirty="0">
                  <a:ea typeface="+mn-ea"/>
                  <a:cs typeface="+mn-cs"/>
                </a:rPr>
                <a:t>Cell phones and computers</a:t>
              </a:r>
            </a:p>
          </p:txBody>
        </p:sp>
      </p:grpSp>
      <p:sp>
        <p:nvSpPr>
          <p:cNvPr id="5" name="TextBox 4">
            <a:extLst>
              <a:ext uri="{FF2B5EF4-FFF2-40B4-BE49-F238E27FC236}">
                <a16:creationId xmlns:a16="http://schemas.microsoft.com/office/drawing/2014/main" id="{98C88316-5B66-2303-311A-83C2A0178B94}"/>
              </a:ext>
            </a:extLst>
          </p:cNvPr>
          <p:cNvSpPr txBox="1"/>
          <p:nvPr/>
        </p:nvSpPr>
        <p:spPr>
          <a:xfrm>
            <a:off x="220717" y="122295"/>
            <a:ext cx="11750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a:cs typeface="Arial" panose="020B0604020202020204" pitchFamily="34" charset="0"/>
              </a:rPr>
              <a:t>Flood Assessment System for TxDOT (FAST)  -- Flood Impact on Roads and Bridges</a:t>
            </a:r>
          </a:p>
        </p:txBody>
      </p:sp>
      <p:grpSp>
        <p:nvGrpSpPr>
          <p:cNvPr id="4" name="Group 3">
            <a:extLst>
              <a:ext uri="{FF2B5EF4-FFF2-40B4-BE49-F238E27FC236}">
                <a16:creationId xmlns:a16="http://schemas.microsoft.com/office/drawing/2014/main" id="{2D9494FF-B1C0-434B-8A12-9AB132F2425E}"/>
              </a:ext>
            </a:extLst>
          </p:cNvPr>
          <p:cNvGrpSpPr/>
          <p:nvPr/>
        </p:nvGrpSpPr>
        <p:grpSpPr>
          <a:xfrm>
            <a:off x="220717" y="768626"/>
            <a:ext cx="6555165" cy="5967079"/>
            <a:chOff x="220717" y="768626"/>
            <a:chExt cx="6555165" cy="5967079"/>
          </a:xfrm>
        </p:grpSpPr>
        <p:grpSp>
          <p:nvGrpSpPr>
            <p:cNvPr id="3" name="Group 2">
              <a:extLst>
                <a:ext uri="{FF2B5EF4-FFF2-40B4-BE49-F238E27FC236}">
                  <a16:creationId xmlns:a16="http://schemas.microsoft.com/office/drawing/2014/main" id="{0588CEEC-669C-40CC-8429-B3665DB0E965}"/>
                </a:ext>
              </a:extLst>
            </p:cNvPr>
            <p:cNvGrpSpPr/>
            <p:nvPr/>
          </p:nvGrpSpPr>
          <p:grpSpPr>
            <a:xfrm>
              <a:off x="220717" y="768626"/>
              <a:ext cx="5013892" cy="5967079"/>
              <a:chOff x="220717" y="768626"/>
              <a:chExt cx="5013892" cy="5967079"/>
            </a:xfrm>
          </p:grpSpPr>
          <p:grpSp>
            <p:nvGrpSpPr>
              <p:cNvPr id="41" name="Group 40">
                <a:extLst>
                  <a:ext uri="{FF2B5EF4-FFF2-40B4-BE49-F238E27FC236}">
                    <a16:creationId xmlns:a16="http://schemas.microsoft.com/office/drawing/2014/main" id="{71662E3E-4A39-9ACE-2EE1-AFAEA79F386E}"/>
                  </a:ext>
                </a:extLst>
              </p:cNvPr>
              <p:cNvGrpSpPr/>
              <p:nvPr/>
            </p:nvGrpSpPr>
            <p:grpSpPr>
              <a:xfrm>
                <a:off x="220717" y="768626"/>
                <a:ext cx="5013892" cy="5967079"/>
                <a:chOff x="220717" y="768626"/>
                <a:chExt cx="5013892" cy="5967079"/>
              </a:xfrm>
              <a:solidFill>
                <a:schemeClr val="bg1">
                  <a:lumMod val="85000"/>
                </a:schemeClr>
              </a:solidFill>
            </p:grpSpPr>
            <p:sp>
              <p:nvSpPr>
                <p:cNvPr id="2" name="Rectangle 1">
                  <a:extLst>
                    <a:ext uri="{FF2B5EF4-FFF2-40B4-BE49-F238E27FC236}">
                      <a16:creationId xmlns:a16="http://schemas.microsoft.com/office/drawing/2014/main" id="{BFD8FAE4-D3A8-F8C2-32CC-C0FB24E58466}"/>
                    </a:ext>
                  </a:extLst>
                </p:cNvPr>
                <p:cNvSpPr/>
                <p:nvPr/>
              </p:nvSpPr>
              <p:spPr>
                <a:xfrm>
                  <a:off x="220717" y="768626"/>
                  <a:ext cx="5013892" cy="5967079"/>
                </a:xfrm>
                <a:prstGeom prst="rect">
                  <a:avLst/>
                </a:prstGeom>
                <a:grp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ＭＳ Ｐゴシック"/>
                    <a:cs typeface="+mn-cs"/>
                  </a:endParaRPr>
                </a:p>
              </p:txBody>
            </p:sp>
            <p:sp>
              <p:nvSpPr>
                <p:cNvPr id="40" name="TextBox 39">
                  <a:extLst>
                    <a:ext uri="{FF2B5EF4-FFF2-40B4-BE49-F238E27FC236}">
                      <a16:creationId xmlns:a16="http://schemas.microsoft.com/office/drawing/2014/main" id="{A7756FC1-0D62-CBE3-7139-ED06ADAFB381}"/>
                    </a:ext>
                  </a:extLst>
                </p:cNvPr>
                <p:cNvSpPr txBox="1"/>
                <p:nvPr/>
              </p:nvSpPr>
              <p:spPr>
                <a:xfrm>
                  <a:off x="3184082" y="6116121"/>
                  <a:ext cx="1887824" cy="523220"/>
                </a:xfrm>
                <a:prstGeom prst="rect">
                  <a:avLst/>
                </a:prstGeom>
                <a:grpFill/>
                <a:ln w="571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70C0"/>
                      </a:solidFill>
                      <a:effectLst/>
                      <a:uLnTx/>
                      <a:uFillTx/>
                      <a:latin typeface="Aptos" panose="02110004020202020204"/>
                      <a:ea typeface="ＭＳ Ｐゴシック"/>
                      <a:cs typeface="+mn-cs"/>
                    </a:rPr>
                    <a:t>Hydrology</a:t>
                  </a:r>
                  <a:r>
                    <a:rPr kumimoji="0" lang="en-US" sz="1800" b="1" i="1" u="none" strike="noStrike" kern="1200" cap="none" spc="0" normalizeH="0" baseline="0" noProof="0" dirty="0">
                      <a:ln>
                        <a:noFill/>
                      </a:ln>
                      <a:solidFill>
                        <a:prstClr val="black"/>
                      </a:solidFill>
                      <a:effectLst/>
                      <a:uLnTx/>
                      <a:uFillTx/>
                      <a:latin typeface="Aptos" panose="02110004020202020204"/>
                      <a:ea typeface="ＭＳ Ｐゴシック"/>
                      <a:cs typeface="+mn-cs"/>
                    </a:rPr>
                    <a:t> </a:t>
                  </a:r>
                </a:p>
              </p:txBody>
            </p:sp>
          </p:grpSp>
          <p:sp>
            <p:nvSpPr>
              <p:cNvPr id="44" name="Bent Arrow 43">
                <a:extLst>
                  <a:ext uri="{FF2B5EF4-FFF2-40B4-BE49-F238E27FC236}">
                    <a16:creationId xmlns:a16="http://schemas.microsoft.com/office/drawing/2014/main" id="{3DBB4463-CD4A-9E9B-48F3-0F331EDF73FF}"/>
                  </a:ext>
                </a:extLst>
              </p:cNvPr>
              <p:cNvSpPr/>
              <p:nvPr/>
            </p:nvSpPr>
            <p:spPr>
              <a:xfrm rot="5400000">
                <a:off x="2918857" y="1613389"/>
                <a:ext cx="920893" cy="1219199"/>
              </a:xfrm>
              <a:prstGeom prst="bentArrow">
                <a:avLst>
                  <a:gd name="adj1" fmla="val 25000"/>
                  <a:gd name="adj2" fmla="val 25000"/>
                  <a:gd name="adj3" fmla="val 25000"/>
                  <a:gd name="adj4" fmla="val 87500"/>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ＭＳ Ｐゴシック"/>
                  <a:cs typeface="+mn-cs"/>
                </a:endParaRPr>
              </a:p>
            </p:txBody>
          </p:sp>
          <p:pic>
            <p:nvPicPr>
              <p:cNvPr id="23" name="Picture 22">
                <a:extLst>
                  <a:ext uri="{FF2B5EF4-FFF2-40B4-BE49-F238E27FC236}">
                    <a16:creationId xmlns:a16="http://schemas.microsoft.com/office/drawing/2014/main" id="{DA892997-1CC3-CAA6-2CAD-B722144256C3}"/>
                  </a:ext>
                </a:extLst>
              </p:cNvPr>
              <p:cNvPicPr>
                <a:picLocks noChangeAspect="1"/>
              </p:cNvPicPr>
              <p:nvPr/>
            </p:nvPicPr>
            <p:blipFill>
              <a:blip r:embed="rId14">
                <a:clrChange>
                  <a:clrFrom>
                    <a:srgbClr val="4D4D4D"/>
                  </a:clrFrom>
                  <a:clrTo>
                    <a:srgbClr val="4D4D4D">
                      <a:alpha val="0"/>
                    </a:srgbClr>
                  </a:clrTo>
                </a:clrChange>
              </a:blip>
              <a:stretch>
                <a:fillRect/>
              </a:stretch>
            </p:blipFill>
            <p:spPr>
              <a:xfrm>
                <a:off x="411455" y="1275856"/>
                <a:ext cx="2255545" cy="1276264"/>
              </a:xfrm>
              <a:prstGeom prst="rect">
                <a:avLst/>
              </a:prstGeom>
              <a:effectLst>
                <a:outerShdw blurRad="50800" dist="38100" dir="2700000" algn="tl" rotWithShape="0">
                  <a:prstClr val="black">
                    <a:alpha val="40000"/>
                  </a:prstClr>
                </a:outerShdw>
              </a:effectLst>
            </p:spPr>
          </p:pic>
          <p:sp>
            <p:nvSpPr>
              <p:cNvPr id="45" name="Bent Arrow 44">
                <a:extLst>
                  <a:ext uri="{FF2B5EF4-FFF2-40B4-BE49-F238E27FC236}">
                    <a16:creationId xmlns:a16="http://schemas.microsoft.com/office/drawing/2014/main" id="{F7DE0B71-6434-F8EF-6C89-729A0028A76F}"/>
                  </a:ext>
                </a:extLst>
              </p:cNvPr>
              <p:cNvSpPr/>
              <p:nvPr/>
            </p:nvSpPr>
            <p:spPr>
              <a:xfrm rot="16200000" flipV="1">
                <a:off x="2683830" y="4081937"/>
                <a:ext cx="933748" cy="1835426"/>
              </a:xfrm>
              <a:prstGeom prst="bentArrow">
                <a:avLst>
                  <a:gd name="adj1" fmla="val 25000"/>
                  <a:gd name="adj2" fmla="val 25000"/>
                  <a:gd name="adj3" fmla="val 25000"/>
                  <a:gd name="adj4" fmla="val 87500"/>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ＭＳ Ｐゴシック"/>
                  <a:cs typeface="+mn-cs"/>
                </a:endParaRPr>
              </a:p>
            </p:txBody>
          </p:sp>
          <p:sp>
            <p:nvSpPr>
              <p:cNvPr id="58" name="TextBox 57">
                <a:extLst>
                  <a:ext uri="{FF2B5EF4-FFF2-40B4-BE49-F238E27FC236}">
                    <a16:creationId xmlns:a16="http://schemas.microsoft.com/office/drawing/2014/main" id="{FDEBBD95-635A-AFCF-8AD8-B403AC19F74C}"/>
                  </a:ext>
                </a:extLst>
              </p:cNvPr>
              <p:cNvSpPr txBox="1"/>
              <p:nvPr/>
            </p:nvSpPr>
            <p:spPr>
              <a:xfrm>
                <a:off x="608892" y="2620576"/>
                <a:ext cx="1543717" cy="274320"/>
              </a:xfrm>
              <a:prstGeom prst="rect">
                <a:avLst/>
              </a:prstGeom>
              <a:solidFill>
                <a:schemeClr val="bg1">
                  <a:lumMod val="85000"/>
                </a:schemeClr>
              </a:solid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National Water Model</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60" name="TextBox 59">
                <a:extLst>
                  <a:ext uri="{FF2B5EF4-FFF2-40B4-BE49-F238E27FC236}">
                    <a16:creationId xmlns:a16="http://schemas.microsoft.com/office/drawing/2014/main" id="{49053582-9844-0843-426A-5309F36DF692}"/>
                  </a:ext>
                </a:extLst>
              </p:cNvPr>
              <p:cNvSpPr txBox="1"/>
              <p:nvPr/>
            </p:nvSpPr>
            <p:spPr>
              <a:xfrm>
                <a:off x="2873492" y="1249230"/>
                <a:ext cx="1039839" cy="460039"/>
              </a:xfrm>
              <a:prstGeom prst="rect">
                <a:avLst/>
              </a:prstGeom>
              <a:solidFill>
                <a:schemeClr val="bg1">
                  <a:lumMod val="85000"/>
                </a:schemeClr>
              </a:solid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Forecast</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Discharges</a:t>
                </a:r>
              </a:p>
            </p:txBody>
          </p:sp>
          <p:sp>
            <p:nvSpPr>
              <p:cNvPr id="63" name="TextBox 62">
                <a:extLst>
                  <a:ext uri="{FF2B5EF4-FFF2-40B4-BE49-F238E27FC236}">
                    <a16:creationId xmlns:a16="http://schemas.microsoft.com/office/drawing/2014/main" id="{AB3EDC87-AC74-D4D8-9905-57196F04CD13}"/>
                  </a:ext>
                </a:extLst>
              </p:cNvPr>
              <p:cNvSpPr txBox="1"/>
              <p:nvPr/>
            </p:nvSpPr>
            <p:spPr>
              <a:xfrm>
                <a:off x="882521" y="3323457"/>
                <a:ext cx="1039839" cy="460039"/>
              </a:xfrm>
              <a:prstGeom prst="rect">
                <a:avLst/>
              </a:prstGeom>
              <a:solidFill>
                <a:schemeClr val="bg1">
                  <a:lumMod val="85000"/>
                </a:schemeClr>
              </a:solid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Arial"/>
                    <a:ea typeface="ＭＳ Ｐゴシック"/>
                  </a:rPr>
                  <a:t>Data</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Arial"/>
                    <a:ea typeface="ＭＳ Ｐゴシック"/>
                    <a:cs typeface="+mn-cs"/>
                  </a:rPr>
                  <a:t>Assimilation</a:t>
                </a:r>
              </a:p>
            </p:txBody>
          </p:sp>
          <p:sp>
            <p:nvSpPr>
              <p:cNvPr id="64" name="TextBox 63">
                <a:extLst>
                  <a:ext uri="{FF2B5EF4-FFF2-40B4-BE49-F238E27FC236}">
                    <a16:creationId xmlns:a16="http://schemas.microsoft.com/office/drawing/2014/main" id="{33D99C38-5A67-5C0F-EBB0-1E83730FE5CF}"/>
                  </a:ext>
                </a:extLst>
              </p:cNvPr>
              <p:cNvSpPr txBox="1"/>
              <p:nvPr/>
            </p:nvSpPr>
            <p:spPr>
              <a:xfrm>
                <a:off x="866416" y="5812163"/>
                <a:ext cx="930223" cy="523220"/>
              </a:xfrm>
              <a:prstGeom prst="rect">
                <a:avLst/>
              </a:prstGeom>
              <a:solidFill>
                <a:schemeClr val="bg1">
                  <a:lumMod val="85000"/>
                </a:schemeClr>
              </a:solid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Stream Gage</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Network</a:t>
                </a:r>
              </a:p>
            </p:txBody>
          </p:sp>
          <p:sp>
            <p:nvSpPr>
              <p:cNvPr id="65" name="TextBox 64">
                <a:extLst>
                  <a:ext uri="{FF2B5EF4-FFF2-40B4-BE49-F238E27FC236}">
                    <a16:creationId xmlns:a16="http://schemas.microsoft.com/office/drawing/2014/main" id="{03E88EFE-AB5C-EE06-B8FE-A627DF84FF43}"/>
                  </a:ext>
                </a:extLst>
              </p:cNvPr>
              <p:cNvSpPr txBox="1"/>
              <p:nvPr/>
            </p:nvSpPr>
            <p:spPr>
              <a:xfrm>
                <a:off x="2471871" y="5508367"/>
                <a:ext cx="1277893" cy="444802"/>
              </a:xfrm>
              <a:prstGeom prst="rect">
                <a:avLst/>
              </a:prstGeom>
              <a:solidFill>
                <a:schemeClr val="bg1">
                  <a:lumMod val="85000"/>
                </a:schemeClr>
              </a:solidFill>
              <a:effectLst/>
            </p:spPr>
            <p:txBody>
              <a:bodyPr wrap="square" lIns="0" tIns="0" rIns="0" bIns="0" rtlCol="0">
                <a:sp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Measured Discharges</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grpSp>
            <p:nvGrpSpPr>
              <p:cNvPr id="70" name="Group 69">
                <a:extLst>
                  <a:ext uri="{FF2B5EF4-FFF2-40B4-BE49-F238E27FC236}">
                    <a16:creationId xmlns:a16="http://schemas.microsoft.com/office/drawing/2014/main" id="{3622647F-473E-A380-EE45-9704B4B4FD46}"/>
                  </a:ext>
                </a:extLst>
              </p:cNvPr>
              <p:cNvGrpSpPr/>
              <p:nvPr/>
            </p:nvGrpSpPr>
            <p:grpSpPr>
              <a:xfrm>
                <a:off x="2189262" y="2649913"/>
                <a:ext cx="2321314" cy="1869599"/>
                <a:chOff x="2189262" y="2649913"/>
                <a:chExt cx="2321314" cy="1869599"/>
              </a:xfrm>
            </p:grpSpPr>
            <p:pic>
              <p:nvPicPr>
                <p:cNvPr id="69" name="Picture 68">
                  <a:extLst>
                    <a:ext uri="{FF2B5EF4-FFF2-40B4-BE49-F238E27FC236}">
                      <a16:creationId xmlns:a16="http://schemas.microsoft.com/office/drawing/2014/main" id="{BA7243ED-69ED-B869-8FC8-3252DE563B84}"/>
                    </a:ext>
                  </a:extLst>
                </p:cNvPr>
                <p:cNvPicPr>
                  <a:picLocks noChangeAspect="1"/>
                </p:cNvPicPr>
                <p:nvPr/>
              </p:nvPicPr>
              <p:blipFill>
                <a:blip r:embed="rId15"/>
                <a:stretch>
                  <a:fillRect/>
                </a:stretch>
              </p:blipFill>
              <p:spPr>
                <a:xfrm>
                  <a:off x="2189262" y="2649913"/>
                  <a:ext cx="2321314" cy="1869599"/>
                </a:xfrm>
                <a:prstGeom prst="rect">
                  <a:avLst/>
                </a:prstGeom>
              </p:spPr>
            </p:pic>
            <p:sp>
              <p:nvSpPr>
                <p:cNvPr id="6" name="Bent Arrow 5">
                  <a:extLst>
                    <a:ext uri="{FF2B5EF4-FFF2-40B4-BE49-F238E27FC236}">
                      <a16:creationId xmlns:a16="http://schemas.microsoft.com/office/drawing/2014/main" id="{DED8188B-249E-9041-14CF-93893027438C}"/>
                    </a:ext>
                  </a:extLst>
                </p:cNvPr>
                <p:cNvSpPr/>
                <p:nvPr/>
              </p:nvSpPr>
              <p:spPr>
                <a:xfrm>
                  <a:off x="2832570" y="3113208"/>
                  <a:ext cx="344556" cy="331305"/>
                </a:xfrm>
                <a:prstGeom prst="bentArrow">
                  <a:avLst/>
                </a:prstGeom>
                <a:solidFill>
                  <a:srgbClr val="FFC0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ＭＳ Ｐゴシック"/>
                    <a:cs typeface="+mn-cs"/>
                  </a:endParaRPr>
                </a:p>
              </p:txBody>
            </p:sp>
            <p:sp>
              <p:nvSpPr>
                <p:cNvPr id="7" name="Bent Arrow 6">
                  <a:extLst>
                    <a:ext uri="{FF2B5EF4-FFF2-40B4-BE49-F238E27FC236}">
                      <a16:creationId xmlns:a16="http://schemas.microsoft.com/office/drawing/2014/main" id="{C0AF2AF6-43E0-C50B-20FF-CB8B94D5C406}"/>
                    </a:ext>
                  </a:extLst>
                </p:cNvPr>
                <p:cNvSpPr/>
                <p:nvPr/>
              </p:nvSpPr>
              <p:spPr>
                <a:xfrm rot="10800000">
                  <a:off x="3448796" y="3610165"/>
                  <a:ext cx="344556" cy="331305"/>
                </a:xfrm>
                <a:prstGeom prst="bentArrow">
                  <a:avLst/>
                </a:prstGeom>
                <a:solidFill>
                  <a:srgbClr val="FFC0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ＭＳ Ｐゴシック"/>
                    <a:cs typeface="+mn-cs"/>
                  </a:endParaRPr>
                </a:p>
              </p:txBody>
            </p:sp>
          </p:grpSp>
        </p:grpSp>
        <p:sp>
          <p:nvSpPr>
            <p:cNvPr id="50" name="Right Arrow 49">
              <a:extLst>
                <a:ext uri="{FF2B5EF4-FFF2-40B4-BE49-F238E27FC236}">
                  <a16:creationId xmlns:a16="http://schemas.microsoft.com/office/drawing/2014/main" id="{44DF1902-DF07-FB7D-81FF-6938D28B592C}"/>
                </a:ext>
              </a:extLst>
            </p:cNvPr>
            <p:cNvSpPr/>
            <p:nvPr/>
          </p:nvSpPr>
          <p:spPr>
            <a:xfrm>
              <a:off x="4825648" y="3279913"/>
              <a:ext cx="1950234" cy="503583"/>
            </a:xfrm>
            <a:prstGeom prst="rightArrow">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ＭＳ Ｐゴシック"/>
                <a:cs typeface="+mn-cs"/>
              </a:endParaRPr>
            </a:p>
          </p:txBody>
        </p:sp>
        <p:sp>
          <p:nvSpPr>
            <p:cNvPr id="74" name="TextBox 73">
              <a:extLst>
                <a:ext uri="{FF2B5EF4-FFF2-40B4-BE49-F238E27FC236}">
                  <a16:creationId xmlns:a16="http://schemas.microsoft.com/office/drawing/2014/main" id="{9EE902BB-E132-D55D-69CF-9F9D3035AEA2}"/>
                </a:ext>
              </a:extLst>
            </p:cNvPr>
            <p:cNvSpPr txBox="1"/>
            <p:nvPr/>
          </p:nvSpPr>
          <p:spPr>
            <a:xfrm>
              <a:off x="5203961" y="2580627"/>
              <a:ext cx="1264134" cy="675634"/>
            </a:xfrm>
            <a:prstGeom prst="rect">
              <a:avLst/>
            </a:prstGeom>
            <a:noFill/>
            <a:effectLst/>
          </p:spPr>
          <p:txBody>
            <a:bodyPr wrap="square" lIns="0" tIns="0" rIns="0" bIns="0" rtlCol="0">
              <a:sp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Adjusted Forecast Discharge</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76" name="Picture 75">
              <a:extLst>
                <a:ext uri="{FF2B5EF4-FFF2-40B4-BE49-F238E27FC236}">
                  <a16:creationId xmlns:a16="http://schemas.microsoft.com/office/drawing/2014/main" id="{4EDFA462-A41D-BD12-3919-F83E8E340A0D}"/>
                </a:ext>
              </a:extLst>
            </p:cNvPr>
            <p:cNvPicPr>
              <a:picLocks noChangeAspect="1"/>
            </p:cNvPicPr>
            <p:nvPr/>
          </p:nvPicPr>
          <p:blipFill>
            <a:blip r:embed="rId16"/>
            <a:stretch>
              <a:fillRect/>
            </a:stretch>
          </p:blipFill>
          <p:spPr>
            <a:xfrm>
              <a:off x="4938057" y="3807148"/>
              <a:ext cx="1660370" cy="1091432"/>
            </a:xfrm>
            <a:prstGeom prst="rect">
              <a:avLst/>
            </a:prstGeom>
          </p:spPr>
        </p:pic>
      </p:grpSp>
      <p:pic>
        <p:nvPicPr>
          <p:cNvPr id="82" name="Picture 81">
            <a:extLst>
              <a:ext uri="{FF2B5EF4-FFF2-40B4-BE49-F238E27FC236}">
                <a16:creationId xmlns:a16="http://schemas.microsoft.com/office/drawing/2014/main" id="{E6E138EC-1E2B-4689-8D74-BACCC14821A3}"/>
              </a:ext>
            </a:extLst>
          </p:cNvPr>
          <p:cNvPicPr>
            <a:picLocks noChangeAspect="1"/>
          </p:cNvPicPr>
          <p:nvPr/>
        </p:nvPicPr>
        <p:blipFill>
          <a:blip r:embed="rId17"/>
          <a:stretch>
            <a:fillRect/>
          </a:stretch>
        </p:blipFill>
        <p:spPr>
          <a:xfrm>
            <a:off x="782363" y="4709136"/>
            <a:ext cx="1196773" cy="1050916"/>
          </a:xfrm>
          <a:prstGeom prst="rect">
            <a:avLst/>
          </a:prstGeom>
        </p:spPr>
      </p:pic>
      <p:pic>
        <p:nvPicPr>
          <p:cNvPr id="96" name="Picture 2" descr="The Weather Guys">
            <a:extLst>
              <a:ext uri="{FF2B5EF4-FFF2-40B4-BE49-F238E27FC236}">
                <a16:creationId xmlns:a16="http://schemas.microsoft.com/office/drawing/2014/main" id="{9CCEC114-9AC0-406A-826C-A4B62C2888E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6416" y="856910"/>
            <a:ext cx="1173132" cy="659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9726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5A613-8907-DBF7-5343-AC85E95380B2}"/>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1FE94927-7BD7-4D3E-90B0-1FCF6DD664F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619" y="2210608"/>
            <a:ext cx="3306377" cy="3514958"/>
          </a:xfrm>
          <a:prstGeom prst="rect">
            <a:avLst/>
          </a:prstGeom>
        </p:spPr>
      </p:pic>
      <p:sp>
        <p:nvSpPr>
          <p:cNvPr id="12" name="Right Arrow 49">
            <a:extLst>
              <a:ext uri="{FF2B5EF4-FFF2-40B4-BE49-F238E27FC236}">
                <a16:creationId xmlns:a16="http://schemas.microsoft.com/office/drawing/2014/main" id="{CCDB3282-1DE6-EFB3-4A11-8F7416B3A278}"/>
              </a:ext>
            </a:extLst>
          </p:cNvPr>
          <p:cNvSpPr/>
          <p:nvPr/>
        </p:nvSpPr>
        <p:spPr>
          <a:xfrm>
            <a:off x="7566521" y="3932300"/>
            <a:ext cx="958703" cy="503583"/>
          </a:xfrm>
          <a:prstGeom prst="rightArrow">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8" name="Group 17">
            <a:extLst>
              <a:ext uri="{FF2B5EF4-FFF2-40B4-BE49-F238E27FC236}">
                <a16:creationId xmlns:a16="http://schemas.microsoft.com/office/drawing/2014/main" id="{FFBF45D5-EA34-4C08-8029-77D265170D1F}"/>
              </a:ext>
            </a:extLst>
          </p:cNvPr>
          <p:cNvGrpSpPr/>
          <p:nvPr/>
        </p:nvGrpSpPr>
        <p:grpSpPr>
          <a:xfrm>
            <a:off x="4483705" y="2300440"/>
            <a:ext cx="3044040" cy="3425126"/>
            <a:chOff x="4066579" y="2231756"/>
            <a:chExt cx="3044040" cy="3425126"/>
          </a:xfrm>
        </p:grpSpPr>
        <p:grpSp>
          <p:nvGrpSpPr>
            <p:cNvPr id="2" name="Group 1">
              <a:extLst>
                <a:ext uri="{FF2B5EF4-FFF2-40B4-BE49-F238E27FC236}">
                  <a16:creationId xmlns:a16="http://schemas.microsoft.com/office/drawing/2014/main" id="{A5E29008-A0FE-2772-4E1B-6AF04841CE11}"/>
                </a:ext>
              </a:extLst>
            </p:cNvPr>
            <p:cNvGrpSpPr/>
            <p:nvPr/>
          </p:nvGrpSpPr>
          <p:grpSpPr>
            <a:xfrm>
              <a:off x="4066579" y="2231756"/>
              <a:ext cx="2995871" cy="3425126"/>
              <a:chOff x="220717" y="768626"/>
              <a:chExt cx="5013892" cy="5967079"/>
            </a:xfrm>
            <a:solidFill>
              <a:schemeClr val="bg1">
                <a:lumMod val="85000"/>
              </a:schemeClr>
            </a:solidFill>
          </p:grpSpPr>
          <p:sp>
            <p:nvSpPr>
              <p:cNvPr id="3" name="Rectangle 2">
                <a:extLst>
                  <a:ext uri="{FF2B5EF4-FFF2-40B4-BE49-F238E27FC236}">
                    <a16:creationId xmlns:a16="http://schemas.microsoft.com/office/drawing/2014/main" id="{51EABACF-4742-099F-7DF4-28928B01FE4E}"/>
                  </a:ext>
                </a:extLst>
              </p:cNvPr>
              <p:cNvSpPr/>
              <p:nvPr/>
            </p:nvSpPr>
            <p:spPr>
              <a:xfrm>
                <a:off x="220717" y="768626"/>
                <a:ext cx="5013892" cy="5967079"/>
              </a:xfrm>
              <a:prstGeom prst="rect">
                <a:avLst/>
              </a:prstGeom>
              <a:grp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4A951F03-5C31-C440-1026-7DB5F45522E3}"/>
                  </a:ext>
                </a:extLst>
              </p:cNvPr>
              <p:cNvSpPr txBox="1"/>
              <p:nvPr/>
            </p:nvSpPr>
            <p:spPr>
              <a:xfrm>
                <a:off x="2898769" y="5954121"/>
                <a:ext cx="2235298" cy="697051"/>
              </a:xfrm>
              <a:prstGeom prst="rect">
                <a:avLst/>
              </a:prstGeom>
              <a:grpFill/>
              <a:ln w="571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70C0"/>
                    </a:solidFill>
                    <a:effectLst/>
                    <a:uLnTx/>
                    <a:uFillTx/>
                    <a:latin typeface="Aptos" panose="02110004020202020204"/>
                    <a:ea typeface="+mn-ea"/>
                    <a:cs typeface="+mn-cs"/>
                  </a:rPr>
                  <a:t>Hydrology</a:t>
                </a:r>
                <a:r>
                  <a:rPr kumimoji="0" lang="en-US" sz="2000" b="1" i="1" u="none" strike="noStrike" kern="1200" cap="none" spc="0" normalizeH="0" baseline="0" noProof="0" dirty="0">
                    <a:ln>
                      <a:noFill/>
                    </a:ln>
                    <a:solidFill>
                      <a:prstClr val="black"/>
                    </a:solidFill>
                    <a:effectLst/>
                    <a:uLnTx/>
                    <a:uFillTx/>
                    <a:latin typeface="Aptos" panose="02110004020202020204"/>
                    <a:ea typeface="+mn-ea"/>
                    <a:cs typeface="+mn-cs"/>
                  </a:rPr>
                  <a:t> </a:t>
                </a:r>
              </a:p>
            </p:txBody>
          </p:sp>
        </p:grpSp>
        <p:pic>
          <p:nvPicPr>
            <p:cNvPr id="14" name="Picture 13">
              <a:extLst>
                <a:ext uri="{FF2B5EF4-FFF2-40B4-BE49-F238E27FC236}">
                  <a16:creationId xmlns:a16="http://schemas.microsoft.com/office/drawing/2014/main" id="{46C3127E-739D-94BD-5850-72F5351CAD66}"/>
                </a:ext>
              </a:extLst>
            </p:cNvPr>
            <p:cNvPicPr>
              <a:picLocks noChangeAspect="1"/>
            </p:cNvPicPr>
            <p:nvPr/>
          </p:nvPicPr>
          <p:blipFill>
            <a:blip r:embed="rId3"/>
            <a:stretch>
              <a:fillRect/>
            </a:stretch>
          </p:blipFill>
          <p:spPr>
            <a:xfrm>
              <a:off x="4114748" y="2549783"/>
              <a:ext cx="2995871" cy="2603096"/>
            </a:xfrm>
            <a:prstGeom prst="rect">
              <a:avLst/>
            </a:prstGeom>
          </p:spPr>
        </p:pic>
      </p:grpSp>
      <p:grpSp>
        <p:nvGrpSpPr>
          <p:cNvPr id="17" name="Group 16">
            <a:extLst>
              <a:ext uri="{FF2B5EF4-FFF2-40B4-BE49-F238E27FC236}">
                <a16:creationId xmlns:a16="http://schemas.microsoft.com/office/drawing/2014/main" id="{8B1BEB10-CF51-4227-A145-5FDFBF1EEB44}"/>
              </a:ext>
            </a:extLst>
          </p:cNvPr>
          <p:cNvGrpSpPr/>
          <p:nvPr/>
        </p:nvGrpSpPr>
        <p:grpSpPr>
          <a:xfrm>
            <a:off x="8602715" y="2327562"/>
            <a:ext cx="2995871" cy="3425126"/>
            <a:chOff x="8215258" y="2642771"/>
            <a:chExt cx="2995871" cy="3331535"/>
          </a:xfrm>
        </p:grpSpPr>
        <p:grpSp>
          <p:nvGrpSpPr>
            <p:cNvPr id="9" name="Group 8">
              <a:extLst>
                <a:ext uri="{FF2B5EF4-FFF2-40B4-BE49-F238E27FC236}">
                  <a16:creationId xmlns:a16="http://schemas.microsoft.com/office/drawing/2014/main" id="{2136B756-6861-819E-508E-ADC3C679ED32}"/>
                </a:ext>
              </a:extLst>
            </p:cNvPr>
            <p:cNvGrpSpPr/>
            <p:nvPr/>
          </p:nvGrpSpPr>
          <p:grpSpPr>
            <a:xfrm>
              <a:off x="8215258" y="2642771"/>
              <a:ext cx="2995871" cy="3331535"/>
              <a:chOff x="220717" y="768626"/>
              <a:chExt cx="5013892" cy="5967079"/>
            </a:xfrm>
            <a:solidFill>
              <a:schemeClr val="bg1">
                <a:lumMod val="85000"/>
              </a:schemeClr>
            </a:solidFill>
          </p:grpSpPr>
          <p:sp>
            <p:nvSpPr>
              <p:cNvPr id="10" name="Rectangle 9">
                <a:extLst>
                  <a:ext uri="{FF2B5EF4-FFF2-40B4-BE49-F238E27FC236}">
                    <a16:creationId xmlns:a16="http://schemas.microsoft.com/office/drawing/2014/main" id="{85543665-BE93-9854-E5B8-B33FE5330C53}"/>
                  </a:ext>
                </a:extLst>
              </p:cNvPr>
              <p:cNvSpPr/>
              <p:nvPr/>
            </p:nvSpPr>
            <p:spPr>
              <a:xfrm>
                <a:off x="220717" y="768626"/>
                <a:ext cx="5013892" cy="5967079"/>
              </a:xfrm>
              <a:prstGeom prst="rect">
                <a:avLst/>
              </a:prstGeom>
              <a:grp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939BCB43-F62E-EB9D-6951-D1B18C36DD99}"/>
                  </a:ext>
                </a:extLst>
              </p:cNvPr>
              <p:cNvSpPr txBox="1"/>
              <p:nvPr/>
            </p:nvSpPr>
            <p:spPr>
              <a:xfrm>
                <a:off x="350404" y="5836417"/>
                <a:ext cx="4639076" cy="697051"/>
              </a:xfrm>
              <a:prstGeom prst="rect">
                <a:avLst/>
              </a:prstGeom>
              <a:grpFill/>
              <a:ln w="571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B050"/>
                    </a:solidFill>
                    <a:effectLst/>
                    <a:uLnTx/>
                    <a:uFillTx/>
                    <a:latin typeface="Aptos" panose="02110004020202020204"/>
                    <a:ea typeface="+mn-ea"/>
                    <a:cs typeface="+mn-cs"/>
                  </a:rPr>
                  <a:t>Hydraulics and Mapping</a:t>
                </a:r>
              </a:p>
            </p:txBody>
          </p:sp>
        </p:grpSp>
        <p:pic>
          <p:nvPicPr>
            <p:cNvPr id="15" name="Picture 2" descr="Library - Wikipedia">
              <a:extLst>
                <a:ext uri="{FF2B5EF4-FFF2-40B4-BE49-F238E27FC236}">
                  <a16:creationId xmlns:a16="http://schemas.microsoft.com/office/drawing/2014/main" id="{029AF756-BC33-1446-A1C8-63516B4BD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9693" y="3227718"/>
              <a:ext cx="2667000" cy="199491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ight Arrow 49">
            <a:extLst>
              <a:ext uri="{FF2B5EF4-FFF2-40B4-BE49-F238E27FC236}">
                <a16:creationId xmlns:a16="http://schemas.microsoft.com/office/drawing/2014/main" id="{0D4B1CA6-1E42-43F1-90FB-19283BD7B96C}"/>
              </a:ext>
            </a:extLst>
          </p:cNvPr>
          <p:cNvSpPr/>
          <p:nvPr/>
        </p:nvSpPr>
        <p:spPr>
          <a:xfrm>
            <a:off x="3632303" y="3875742"/>
            <a:ext cx="860317" cy="503583"/>
          </a:xfrm>
          <a:prstGeom prst="rightArrow">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76" name="Picture 4">
            <a:extLst>
              <a:ext uri="{FF2B5EF4-FFF2-40B4-BE49-F238E27FC236}">
                <a16:creationId xmlns:a16="http://schemas.microsoft.com/office/drawing/2014/main" id="{9A0B940E-6460-423F-8358-B96DD77362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508" y="1865350"/>
            <a:ext cx="1285183" cy="150623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4CB734B-2C21-43C2-9497-C05A06393FF3}"/>
              </a:ext>
            </a:extLst>
          </p:cNvPr>
          <p:cNvSpPr txBox="1"/>
          <p:nvPr/>
        </p:nvSpPr>
        <p:spPr>
          <a:xfrm>
            <a:off x="6480505" y="1178870"/>
            <a:ext cx="3291542" cy="523220"/>
          </a:xfrm>
          <a:prstGeom prst="rect">
            <a:avLst/>
          </a:prstGeom>
          <a:noFill/>
        </p:spPr>
        <p:txBody>
          <a:bodyPr wrap="none" rtlCol="0">
            <a:spAutoFit/>
          </a:bodyPr>
          <a:lstStyle/>
          <a:p>
            <a:r>
              <a:rPr lang="en-US" sz="2800" dirty="0"/>
              <a:t>Water on the Ground</a:t>
            </a:r>
          </a:p>
        </p:txBody>
      </p:sp>
      <p:sp>
        <p:nvSpPr>
          <p:cNvPr id="23" name="TextBox 22">
            <a:extLst>
              <a:ext uri="{FF2B5EF4-FFF2-40B4-BE49-F238E27FC236}">
                <a16:creationId xmlns:a16="http://schemas.microsoft.com/office/drawing/2014/main" id="{A6EF0823-0FB7-40C1-B592-7444AAD1F813}"/>
              </a:ext>
            </a:extLst>
          </p:cNvPr>
          <p:cNvSpPr txBox="1"/>
          <p:nvPr/>
        </p:nvSpPr>
        <p:spPr>
          <a:xfrm>
            <a:off x="755645" y="1222265"/>
            <a:ext cx="2497415" cy="523220"/>
          </a:xfrm>
          <a:prstGeom prst="rect">
            <a:avLst/>
          </a:prstGeom>
          <a:noFill/>
        </p:spPr>
        <p:txBody>
          <a:bodyPr wrap="none" rtlCol="0">
            <a:spAutoFit/>
          </a:bodyPr>
          <a:lstStyle/>
          <a:p>
            <a:r>
              <a:rPr lang="en-US" sz="2800" dirty="0"/>
              <a:t>Water in the Air</a:t>
            </a:r>
          </a:p>
        </p:txBody>
      </p:sp>
      <p:pic>
        <p:nvPicPr>
          <p:cNvPr id="3078" name="Picture 6" descr="Texas Athletics | What Starts Here – UT Austin">
            <a:extLst>
              <a:ext uri="{FF2B5EF4-FFF2-40B4-BE49-F238E27FC236}">
                <a16:creationId xmlns:a16="http://schemas.microsoft.com/office/drawing/2014/main" id="{EDBE5DE6-2AD5-486F-BCC0-62E1630A77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0320" y="1468165"/>
            <a:ext cx="2771913" cy="1621704"/>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20">
            <a:extLst>
              <a:ext uri="{FF2B5EF4-FFF2-40B4-BE49-F238E27FC236}">
                <a16:creationId xmlns:a16="http://schemas.microsoft.com/office/drawing/2014/main" id="{1D2F34A6-D27E-41BE-AC98-D78637E8975E}"/>
              </a:ext>
            </a:extLst>
          </p:cNvPr>
          <p:cNvSpPr>
            <a:spLocks noGrp="1"/>
          </p:cNvSpPr>
          <p:nvPr>
            <p:ph type="title"/>
          </p:nvPr>
        </p:nvSpPr>
        <p:spPr/>
        <p:txBody>
          <a:bodyPr/>
          <a:lstStyle/>
          <a:p>
            <a:r>
              <a:rPr lang="en-US" sz="2400" dirty="0"/>
              <a:t>Incorporating Radar Rainfall Forecasting</a:t>
            </a:r>
          </a:p>
        </p:txBody>
      </p:sp>
      <p:pic>
        <p:nvPicPr>
          <p:cNvPr id="6" name="Picture 5">
            <a:extLst>
              <a:ext uri="{FF2B5EF4-FFF2-40B4-BE49-F238E27FC236}">
                <a16:creationId xmlns:a16="http://schemas.microsoft.com/office/drawing/2014/main" id="{286F3FF8-D0DD-4E79-B619-660335F7DE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195" y="1761859"/>
            <a:ext cx="1609725" cy="1609725"/>
          </a:xfrm>
          <a:prstGeom prst="rect">
            <a:avLst/>
          </a:prstGeom>
        </p:spPr>
      </p:pic>
    </p:spTree>
    <p:extLst>
      <p:ext uri="{BB962C8B-B14F-4D97-AF65-F5344CB8AC3E}">
        <p14:creationId xmlns:p14="http://schemas.microsoft.com/office/powerpoint/2010/main" val="243786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56A61D4-E96D-41AD-8814-E60B437129CC}"/>
              </a:ext>
            </a:extLst>
          </p:cNvPr>
          <p:cNvGrpSpPr/>
          <p:nvPr/>
        </p:nvGrpSpPr>
        <p:grpSpPr>
          <a:xfrm>
            <a:off x="3257747" y="1542718"/>
            <a:ext cx="2717149" cy="3123183"/>
            <a:chOff x="8915111" y="1510509"/>
            <a:chExt cx="2717149" cy="3123183"/>
          </a:xfrm>
        </p:grpSpPr>
        <p:pic>
          <p:nvPicPr>
            <p:cNvPr id="4" name="Picture 3">
              <a:extLst>
                <a:ext uri="{FF2B5EF4-FFF2-40B4-BE49-F238E27FC236}">
                  <a16:creationId xmlns:a16="http://schemas.microsoft.com/office/drawing/2014/main" id="{904EE5A4-C0EA-4BCB-861C-8EBBA760E1D0}"/>
                </a:ext>
              </a:extLst>
            </p:cNvPr>
            <p:cNvPicPr>
              <a:picLocks noChangeAspect="1"/>
            </p:cNvPicPr>
            <p:nvPr/>
          </p:nvPicPr>
          <p:blipFill>
            <a:blip r:embed="rId2"/>
            <a:stretch>
              <a:fillRect/>
            </a:stretch>
          </p:blipFill>
          <p:spPr>
            <a:xfrm>
              <a:off x="8915111" y="1510509"/>
              <a:ext cx="2717149" cy="2422518"/>
            </a:xfrm>
            <a:prstGeom prst="rect">
              <a:avLst/>
            </a:prstGeom>
            <a:ln w="3175">
              <a:solidFill>
                <a:schemeClr val="accent1"/>
              </a:solidFill>
            </a:ln>
          </p:spPr>
        </p:pic>
        <p:sp>
          <p:nvSpPr>
            <p:cNvPr id="5" name="TextBox 4">
              <a:extLst>
                <a:ext uri="{FF2B5EF4-FFF2-40B4-BE49-F238E27FC236}">
                  <a16:creationId xmlns:a16="http://schemas.microsoft.com/office/drawing/2014/main" id="{A347082B-BD84-4644-9435-B300E7F8170D}"/>
                </a:ext>
              </a:extLst>
            </p:cNvPr>
            <p:cNvSpPr txBox="1"/>
            <p:nvPr/>
          </p:nvSpPr>
          <p:spPr>
            <a:xfrm>
              <a:off x="9201894" y="3987361"/>
              <a:ext cx="235987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Flood Inundation Maps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190,000 </a:t>
              </a:r>
              <a:r>
                <a:rPr kumimoji="0" lang="en-US" sz="1800" b="1" i="0" u="none" strike="noStrike" kern="1200" cap="none" spc="0" normalizeH="0" baseline="0" noProof="0" dirty="0">
                  <a:ln>
                    <a:noFill/>
                  </a:ln>
                  <a:solidFill>
                    <a:srgbClr val="0070C0"/>
                  </a:solidFill>
                  <a:effectLst/>
                  <a:uLnTx/>
                  <a:uFillTx/>
                  <a:latin typeface="Calibri" panose="020F0502020204030204"/>
                  <a:ea typeface="ＭＳ Ｐゴシック"/>
                  <a:cs typeface="+mn-cs"/>
                </a:rPr>
                <a:t>stream</a:t>
              </a: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 miles</a:t>
              </a:r>
            </a:p>
          </p:txBody>
        </p:sp>
      </p:grpSp>
      <p:grpSp>
        <p:nvGrpSpPr>
          <p:cNvPr id="18" name="Group 17">
            <a:extLst>
              <a:ext uri="{FF2B5EF4-FFF2-40B4-BE49-F238E27FC236}">
                <a16:creationId xmlns:a16="http://schemas.microsoft.com/office/drawing/2014/main" id="{FBB158C4-16DA-41BB-B3A3-B712EBD56A0E}"/>
              </a:ext>
            </a:extLst>
          </p:cNvPr>
          <p:cNvGrpSpPr/>
          <p:nvPr/>
        </p:nvGrpSpPr>
        <p:grpSpPr>
          <a:xfrm>
            <a:off x="6308962" y="1551670"/>
            <a:ext cx="2476639" cy="3360192"/>
            <a:chOff x="3199671" y="1550499"/>
            <a:chExt cx="2476639" cy="3360192"/>
          </a:xfrm>
        </p:grpSpPr>
        <p:pic>
          <p:nvPicPr>
            <p:cNvPr id="10" name="Picture 9">
              <a:extLst>
                <a:ext uri="{FF2B5EF4-FFF2-40B4-BE49-F238E27FC236}">
                  <a16:creationId xmlns:a16="http://schemas.microsoft.com/office/drawing/2014/main" id="{661DB0A9-1413-44DE-98C4-AB5476C223E9}"/>
                </a:ext>
              </a:extLst>
            </p:cNvPr>
            <p:cNvPicPr>
              <a:picLocks noChangeAspect="1"/>
            </p:cNvPicPr>
            <p:nvPr/>
          </p:nvPicPr>
          <p:blipFill>
            <a:blip r:embed="rId3"/>
            <a:stretch>
              <a:fillRect/>
            </a:stretch>
          </p:blipFill>
          <p:spPr>
            <a:xfrm>
              <a:off x="3277829" y="1550499"/>
              <a:ext cx="2398481" cy="2413566"/>
            </a:xfrm>
            <a:prstGeom prst="rect">
              <a:avLst/>
            </a:prstGeom>
            <a:ln w="3175">
              <a:solidFill>
                <a:schemeClr val="accent1"/>
              </a:solidFill>
            </a:ln>
          </p:spPr>
        </p:pic>
        <p:sp>
          <p:nvSpPr>
            <p:cNvPr id="11" name="TextBox 10">
              <a:extLst>
                <a:ext uri="{FF2B5EF4-FFF2-40B4-BE49-F238E27FC236}">
                  <a16:creationId xmlns:a16="http://schemas.microsoft.com/office/drawing/2014/main" id="{FBE1921C-D187-4E6C-967D-7ACA2A42F9C8}"/>
                </a:ext>
              </a:extLst>
            </p:cNvPr>
            <p:cNvSpPr txBox="1"/>
            <p:nvPr/>
          </p:nvSpPr>
          <p:spPr>
            <a:xfrm>
              <a:off x="3199671" y="3987361"/>
              <a:ext cx="2265428"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OpenStreetMap </a:t>
              </a:r>
              <a:r>
                <a:rPr kumimoji="0" lang="en-US" sz="1800" b="1" i="0" u="none" strike="noStrike" kern="1200" cap="none" spc="0" normalizeH="0" baseline="0" noProof="0" dirty="0">
                  <a:ln>
                    <a:noFill/>
                  </a:ln>
                  <a:solidFill>
                    <a:srgbClr val="0070C0"/>
                  </a:solidFill>
                  <a:effectLst/>
                  <a:uLnTx/>
                  <a:uFillTx/>
                  <a:latin typeface="Calibri" panose="020F0502020204030204"/>
                  <a:ea typeface="ＭＳ Ｐゴシック"/>
                  <a:cs typeface="+mn-cs"/>
                </a:rPr>
                <a:t>roads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470,000 road miles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in (</a:t>
              </a:r>
              <a:r>
                <a:rPr kumimoji="0" lang="en-US" sz="1800" b="0" i="0" u="none" strike="noStrike" kern="1200" cap="none" spc="0" normalizeH="0" baseline="0" noProof="0" dirty="0" err="1">
                  <a:ln>
                    <a:noFill/>
                  </a:ln>
                  <a:solidFill>
                    <a:prstClr val="black"/>
                  </a:solidFill>
                  <a:effectLst/>
                  <a:uLnTx/>
                  <a:uFillTx/>
                  <a:latin typeface="Calibri" panose="020F0502020204030204"/>
                  <a:ea typeface="ＭＳ Ｐゴシック"/>
                  <a:cs typeface="+mn-cs"/>
                </a:rPr>
                <a:t>x,y,z</a:t>
              </a: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 for first time</a:t>
              </a:r>
            </a:p>
          </p:txBody>
        </p:sp>
      </p:grpSp>
      <p:grpSp>
        <p:nvGrpSpPr>
          <p:cNvPr id="24" name="Group 23">
            <a:extLst>
              <a:ext uri="{FF2B5EF4-FFF2-40B4-BE49-F238E27FC236}">
                <a16:creationId xmlns:a16="http://schemas.microsoft.com/office/drawing/2014/main" id="{A3D362B1-8A68-4547-B6C8-C4BC9BE011CE}"/>
              </a:ext>
            </a:extLst>
          </p:cNvPr>
          <p:cNvGrpSpPr/>
          <p:nvPr/>
        </p:nvGrpSpPr>
        <p:grpSpPr>
          <a:xfrm>
            <a:off x="372689" y="1545967"/>
            <a:ext cx="2736775" cy="3365895"/>
            <a:chOff x="274692" y="1544796"/>
            <a:chExt cx="2736775" cy="3365895"/>
          </a:xfrm>
        </p:grpSpPr>
        <p:pic>
          <p:nvPicPr>
            <p:cNvPr id="9" name="Picture 8">
              <a:extLst>
                <a:ext uri="{FF2B5EF4-FFF2-40B4-BE49-F238E27FC236}">
                  <a16:creationId xmlns:a16="http://schemas.microsoft.com/office/drawing/2014/main" id="{A5BADF98-F6CB-4619-AF91-AA4092B974D1}"/>
                </a:ext>
              </a:extLst>
            </p:cNvPr>
            <p:cNvPicPr>
              <a:picLocks noChangeAspect="1"/>
            </p:cNvPicPr>
            <p:nvPr/>
          </p:nvPicPr>
          <p:blipFill>
            <a:blip r:embed="rId4"/>
            <a:stretch>
              <a:fillRect/>
            </a:stretch>
          </p:blipFill>
          <p:spPr>
            <a:xfrm>
              <a:off x="450882" y="1544796"/>
              <a:ext cx="2502180" cy="2325002"/>
            </a:xfrm>
            <a:prstGeom prst="rect">
              <a:avLst/>
            </a:prstGeom>
            <a:ln w="3175">
              <a:solidFill>
                <a:schemeClr val="accent1"/>
              </a:solidFill>
            </a:ln>
          </p:spPr>
        </p:pic>
        <p:sp>
          <p:nvSpPr>
            <p:cNvPr id="16" name="TextBox 15">
              <a:extLst>
                <a:ext uri="{FF2B5EF4-FFF2-40B4-BE49-F238E27FC236}">
                  <a16:creationId xmlns:a16="http://schemas.microsoft.com/office/drawing/2014/main" id="{1E181208-B3AF-45BF-8D2A-666DF3554304}"/>
                </a:ext>
              </a:extLst>
            </p:cNvPr>
            <p:cNvSpPr txBox="1"/>
            <p:nvPr/>
          </p:nvSpPr>
          <p:spPr>
            <a:xfrm>
              <a:off x="274692" y="3987361"/>
              <a:ext cx="2736775"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LIDAR in 25 TxDOT </a:t>
              </a:r>
              <a:r>
                <a:rPr kumimoji="0" lang="en-US" sz="1800" b="1" i="0" u="none" strike="noStrike" kern="1200" cap="none" spc="0" normalizeH="0" baseline="0" noProof="0" dirty="0">
                  <a:ln>
                    <a:noFill/>
                  </a:ln>
                  <a:solidFill>
                    <a:srgbClr val="0070C0"/>
                  </a:solidFill>
                  <a:effectLst/>
                  <a:uLnTx/>
                  <a:uFillTx/>
                  <a:latin typeface="Calibri" panose="020F0502020204030204"/>
                  <a:ea typeface="ＭＳ Ｐゴシック"/>
                  <a:cs typeface="+mn-cs"/>
                </a:rPr>
                <a:t>Districts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269 Maintenance Sections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Total area: 269,000 Sq. Mi.</a:t>
              </a:r>
              <a:endParaRPr kumimoji="0" lang="en-US" sz="1800" b="0" i="0" u="none" strike="noStrike" kern="1200" cap="none" spc="0" normalizeH="0" baseline="30000" noProof="0" dirty="0">
                <a:ln>
                  <a:noFill/>
                </a:ln>
                <a:solidFill>
                  <a:prstClr val="black"/>
                </a:solidFill>
                <a:effectLst/>
                <a:uLnTx/>
                <a:uFillTx/>
                <a:latin typeface="Calibri" panose="020F0502020204030204"/>
                <a:ea typeface="ＭＳ Ｐゴシック"/>
                <a:cs typeface="+mn-cs"/>
              </a:endParaRPr>
            </a:p>
          </p:txBody>
        </p:sp>
      </p:grpSp>
      <p:pic>
        <p:nvPicPr>
          <p:cNvPr id="15" name="Picture 14">
            <a:extLst>
              <a:ext uri="{FF2B5EF4-FFF2-40B4-BE49-F238E27FC236}">
                <a16:creationId xmlns:a16="http://schemas.microsoft.com/office/drawing/2014/main" id="{7543000E-3064-4BDA-832F-AFFF4FB8AB6E}"/>
              </a:ext>
            </a:extLst>
          </p:cNvPr>
          <p:cNvPicPr>
            <a:picLocks noChangeAspect="1"/>
          </p:cNvPicPr>
          <p:nvPr/>
        </p:nvPicPr>
        <p:blipFill>
          <a:blip r:embed="rId5"/>
          <a:stretch>
            <a:fillRect/>
          </a:stretch>
        </p:blipFill>
        <p:spPr>
          <a:xfrm>
            <a:off x="9017601" y="1545967"/>
            <a:ext cx="2369192" cy="2422518"/>
          </a:xfrm>
          <a:prstGeom prst="rect">
            <a:avLst/>
          </a:prstGeom>
          <a:ln w="3175">
            <a:solidFill>
              <a:schemeClr val="bg1">
                <a:lumMod val="65000"/>
              </a:schemeClr>
            </a:solidFill>
          </a:ln>
        </p:spPr>
      </p:pic>
      <p:sp>
        <p:nvSpPr>
          <p:cNvPr id="6" name="TextBox 5">
            <a:extLst>
              <a:ext uri="{FF2B5EF4-FFF2-40B4-BE49-F238E27FC236}">
                <a16:creationId xmlns:a16="http://schemas.microsoft.com/office/drawing/2014/main" id="{BC9841D5-461C-4B8E-976F-7C23391FA746}"/>
              </a:ext>
            </a:extLst>
          </p:cNvPr>
          <p:cNvSpPr txBox="1"/>
          <p:nvPr/>
        </p:nvSpPr>
        <p:spPr>
          <a:xfrm>
            <a:off x="8785601" y="3988532"/>
            <a:ext cx="33112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Cross-section profiles for 12,000 span</a:t>
            </a: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bridges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over water</a:t>
            </a:r>
          </a:p>
        </p:txBody>
      </p:sp>
      <p:sp>
        <p:nvSpPr>
          <p:cNvPr id="13" name="Title 12">
            <a:extLst>
              <a:ext uri="{FF2B5EF4-FFF2-40B4-BE49-F238E27FC236}">
                <a16:creationId xmlns:a16="http://schemas.microsoft.com/office/drawing/2014/main" id="{8EA6677D-6C1F-4BEA-8780-C39CA791AB7A}"/>
              </a:ext>
            </a:extLst>
          </p:cNvPr>
          <p:cNvSpPr>
            <a:spLocks noGrp="1"/>
          </p:cNvSpPr>
          <p:nvPr>
            <p:ph type="title"/>
          </p:nvPr>
        </p:nvSpPr>
        <p:spPr>
          <a:xfrm>
            <a:off x="784399" y="429493"/>
            <a:ext cx="9750655" cy="484632"/>
          </a:xfrm>
        </p:spPr>
        <p:txBody>
          <a:bodyPr/>
          <a:lstStyle/>
          <a:p>
            <a:r>
              <a:rPr lang="en-US" sz="2800" dirty="0"/>
              <a:t>Flood Response Geodatabase for Texas</a:t>
            </a:r>
            <a:br>
              <a:rPr lang="en-US" sz="2800" dirty="0"/>
            </a:br>
            <a:r>
              <a:rPr lang="en-US" sz="1800" dirty="0"/>
              <a:t>Built over last 10 years with support from TxDOT, TDEM, TWDB and TxGIO</a:t>
            </a:r>
            <a:br>
              <a:rPr lang="en-US" sz="1800" dirty="0"/>
            </a:br>
            <a:r>
              <a:rPr lang="en-US" sz="1800" dirty="0"/>
              <a:t>These data are publicly available</a:t>
            </a:r>
          </a:p>
        </p:txBody>
      </p:sp>
      <p:pic>
        <p:nvPicPr>
          <p:cNvPr id="2" name="Picture 2" descr="TxDOT logo">
            <a:extLst>
              <a:ext uri="{FF2B5EF4-FFF2-40B4-BE49-F238E27FC236}">
                <a16:creationId xmlns:a16="http://schemas.microsoft.com/office/drawing/2014/main" id="{85A008D3-6593-41B9-AA49-C524333963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38645" y="5032473"/>
            <a:ext cx="2262843" cy="11314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91603E8-0D12-443F-8839-A4A4F68019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8991" y="4816561"/>
            <a:ext cx="1760333" cy="1760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xas Water Development Board ...">
            <a:extLst>
              <a:ext uri="{FF2B5EF4-FFF2-40B4-BE49-F238E27FC236}">
                <a16:creationId xmlns:a16="http://schemas.microsoft.com/office/drawing/2014/main" id="{1AA0E54A-5B21-451C-97C7-94816DCBBF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4896" y="5075074"/>
            <a:ext cx="3191659" cy="10888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xGIO logo in PNG SVG Vector format - Free Download">
            <a:extLst>
              <a:ext uri="{FF2B5EF4-FFF2-40B4-BE49-F238E27FC236}">
                <a16:creationId xmlns:a16="http://schemas.microsoft.com/office/drawing/2014/main" id="{80ECE1B2-2750-49C3-997C-C7363272E1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9307" y="4964950"/>
            <a:ext cx="1760334" cy="14635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D53B10-8445-46F1-B6F9-1B65915F8F73}"/>
              </a:ext>
            </a:extLst>
          </p:cNvPr>
          <p:cNvSpPr txBox="1"/>
          <p:nvPr/>
        </p:nvSpPr>
        <p:spPr>
          <a:xfrm>
            <a:off x="6068166" y="6327107"/>
            <a:ext cx="3005118" cy="230832"/>
          </a:xfrm>
          <a:prstGeom prst="rect">
            <a:avLst/>
          </a:prstGeom>
          <a:noFill/>
          <a:effectLst/>
        </p:spPr>
        <p:txBody>
          <a:bodyPr wrap="none" lIns="0" tIns="0" rIns="0" bIns="0" rtlCol="0">
            <a:sp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3m FATHOM DEM fo</a:t>
            </a:r>
            <a:r>
              <a:rPr kumimoji="0" lang="en-US" sz="1800" b="1" i="0" u="none" strike="noStrike" kern="1200" cap="none" spc="0" normalizeH="0" baseline="0" noProof="0" dirty="0">
                <a:ln>
                  <a:noFill/>
                </a:ln>
                <a:solidFill>
                  <a:prstClr val="black"/>
                </a:solidFill>
                <a:effectLst/>
                <a:uLnTx/>
                <a:uFillTx/>
                <a:latin typeface="Arial"/>
                <a:ea typeface="ＭＳ Ｐゴシック"/>
              </a:rPr>
              <a:t>r Texas</a:t>
            </a:r>
            <a:endParaRPr kumimoji="0" lang="en-US" sz="1800" b="1"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1034" name="Picture 10">
            <a:extLst>
              <a:ext uri="{FF2B5EF4-FFF2-40B4-BE49-F238E27FC236}">
                <a16:creationId xmlns:a16="http://schemas.microsoft.com/office/drawing/2014/main" id="{F3B2B839-C546-4356-80B6-5E5BD7CBCC3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6555" y="553756"/>
            <a:ext cx="2369192" cy="674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56634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9BD8A-367B-486E-8758-B5B3E0CC367B}"/>
              </a:ext>
            </a:extLst>
          </p:cNvPr>
          <p:cNvSpPr>
            <a:spLocks noGrp="1"/>
          </p:cNvSpPr>
          <p:nvPr>
            <p:ph type="title"/>
          </p:nvPr>
        </p:nvSpPr>
        <p:spPr/>
        <p:txBody>
          <a:bodyPr/>
          <a:lstStyle/>
          <a:p>
            <a:r>
              <a:rPr lang="en-US" sz="2800" dirty="0"/>
              <a:t>GeoAI for Flooding</a:t>
            </a:r>
          </a:p>
        </p:txBody>
      </p:sp>
      <p:pic>
        <p:nvPicPr>
          <p:cNvPr id="1026" name="Picture 2" descr="Jack Dangermond, President at Esri">
            <a:extLst>
              <a:ext uri="{FF2B5EF4-FFF2-40B4-BE49-F238E27FC236}">
                <a16:creationId xmlns:a16="http://schemas.microsoft.com/office/drawing/2014/main" id="{D0B533C2-ACFE-43F5-8541-936EAB5CE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580" y="1885489"/>
            <a:ext cx="3087021" cy="30870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sri Jobs and Company Culture">
            <a:extLst>
              <a:ext uri="{FF2B5EF4-FFF2-40B4-BE49-F238E27FC236}">
                <a16:creationId xmlns:a16="http://schemas.microsoft.com/office/drawing/2014/main" id="{CF8245E8-A59F-413A-B554-EDDF277411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580" y="5549488"/>
            <a:ext cx="2445774" cy="10870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CD6FE2E-D26F-4CB8-AEDA-DC9AF492FE0E}"/>
              </a:ext>
            </a:extLst>
          </p:cNvPr>
          <p:cNvSpPr txBox="1"/>
          <p:nvPr/>
        </p:nvSpPr>
        <p:spPr>
          <a:xfrm>
            <a:off x="786580" y="5178594"/>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Jack Dangermond, President</a:t>
            </a:r>
          </a:p>
        </p:txBody>
      </p:sp>
      <p:pic>
        <p:nvPicPr>
          <p:cNvPr id="9" name="Picture 8">
            <a:extLst>
              <a:ext uri="{FF2B5EF4-FFF2-40B4-BE49-F238E27FC236}">
                <a16:creationId xmlns:a16="http://schemas.microsoft.com/office/drawing/2014/main" id="{190FB44D-00B8-4C62-B2E3-0E55A23CD824}"/>
              </a:ext>
            </a:extLst>
          </p:cNvPr>
          <p:cNvPicPr>
            <a:picLocks noChangeAspect="1"/>
          </p:cNvPicPr>
          <p:nvPr/>
        </p:nvPicPr>
        <p:blipFill>
          <a:blip r:embed="rId5"/>
          <a:stretch>
            <a:fillRect/>
          </a:stretch>
        </p:blipFill>
        <p:spPr>
          <a:xfrm>
            <a:off x="4360362" y="1513324"/>
            <a:ext cx="4855949" cy="4962804"/>
          </a:xfrm>
          <a:prstGeom prst="rect">
            <a:avLst/>
          </a:prstGeom>
        </p:spPr>
      </p:pic>
      <p:pic>
        <p:nvPicPr>
          <p:cNvPr id="7" name="Picture 6">
            <a:extLst>
              <a:ext uri="{FF2B5EF4-FFF2-40B4-BE49-F238E27FC236}">
                <a16:creationId xmlns:a16="http://schemas.microsoft.com/office/drawing/2014/main" id="{17DE8FB1-ED36-4945-81F2-4585A134537D}"/>
              </a:ext>
            </a:extLst>
          </p:cNvPr>
          <p:cNvPicPr>
            <a:picLocks noChangeAspect="1"/>
          </p:cNvPicPr>
          <p:nvPr/>
        </p:nvPicPr>
        <p:blipFill>
          <a:blip r:embed="rId6"/>
          <a:stretch>
            <a:fillRect/>
          </a:stretch>
        </p:blipFill>
        <p:spPr>
          <a:xfrm>
            <a:off x="8775291" y="381872"/>
            <a:ext cx="3108502" cy="3007233"/>
          </a:xfrm>
          <a:prstGeom prst="rect">
            <a:avLst/>
          </a:prstGeom>
        </p:spPr>
      </p:pic>
      <p:sp>
        <p:nvSpPr>
          <p:cNvPr id="3" name="TextBox 2">
            <a:extLst>
              <a:ext uri="{FF2B5EF4-FFF2-40B4-BE49-F238E27FC236}">
                <a16:creationId xmlns:a16="http://schemas.microsoft.com/office/drawing/2014/main" id="{1409DF79-75E3-40BA-91C3-8AD9F60BCF62}"/>
              </a:ext>
            </a:extLst>
          </p:cNvPr>
          <p:cNvSpPr txBox="1"/>
          <p:nvPr/>
        </p:nvSpPr>
        <p:spPr>
          <a:xfrm>
            <a:off x="8647354" y="3807148"/>
            <a:ext cx="914400" cy="914400"/>
          </a:xfrm>
          <a:prstGeom prst="rect">
            <a:avLst/>
          </a:prstGeom>
          <a:noFill/>
          <a:effectLst/>
        </p:spPr>
        <p:txBody>
          <a:bodyPr wrap="none" lIns="0" tIns="0" rIns="0" bIns="0" rtlCol="0">
            <a:noAutofit/>
          </a:bodyPr>
          <a:lstStyle/>
          <a:p>
            <a:pPr algn="l" eaLnBrk="0" hangingPunct="0">
              <a:lnSpc>
                <a:spcPts val="1800"/>
              </a:lnSpc>
            </a:pPr>
            <a:r>
              <a:rPr lang="en-US" b="1" dirty="0">
                <a:solidFill>
                  <a:schemeClr val="accent4">
                    <a:lumMod val="75000"/>
                  </a:schemeClr>
                </a:solidFill>
              </a:rPr>
              <a:t>Questions:</a:t>
            </a:r>
            <a:br>
              <a:rPr lang="en-US" b="1" dirty="0">
                <a:solidFill>
                  <a:schemeClr val="accent4">
                    <a:lumMod val="75000"/>
                  </a:schemeClr>
                </a:solidFill>
              </a:rPr>
            </a:br>
            <a:r>
              <a:rPr lang="en-US" b="1" dirty="0">
                <a:solidFill>
                  <a:schemeClr val="accent4">
                    <a:lumMod val="75000"/>
                  </a:schemeClr>
                </a:solidFill>
              </a:rPr>
              <a:t> </a:t>
            </a:r>
          </a:p>
          <a:p>
            <a:pPr algn="l" eaLnBrk="0" hangingPunct="0">
              <a:lnSpc>
                <a:spcPts val="1800"/>
              </a:lnSpc>
            </a:pPr>
            <a:r>
              <a:rPr lang="en-US" b="1" dirty="0">
                <a:solidFill>
                  <a:schemeClr val="accent4">
                    <a:lumMod val="75000"/>
                  </a:schemeClr>
                </a:solidFill>
              </a:rPr>
              <a:t>Will I be flooded?</a:t>
            </a:r>
          </a:p>
          <a:p>
            <a:pPr algn="l" eaLnBrk="0" hangingPunct="0">
              <a:lnSpc>
                <a:spcPts val="1800"/>
              </a:lnSpc>
            </a:pPr>
            <a:r>
              <a:rPr lang="en-US" b="1" dirty="0">
                <a:solidFill>
                  <a:schemeClr val="accent4">
                    <a:lumMod val="75000"/>
                  </a:schemeClr>
                </a:solidFill>
                <a:ea typeface="+mn-ea"/>
                <a:cs typeface="+mn-cs"/>
              </a:rPr>
              <a:t>How much time do I have?</a:t>
            </a:r>
          </a:p>
          <a:p>
            <a:pPr algn="l" eaLnBrk="0" hangingPunct="0">
              <a:lnSpc>
                <a:spcPts val="1800"/>
              </a:lnSpc>
            </a:pPr>
            <a:r>
              <a:rPr lang="en-US" b="1" dirty="0">
                <a:solidFill>
                  <a:schemeClr val="accent4">
                    <a:lumMod val="75000"/>
                  </a:schemeClr>
                </a:solidFill>
              </a:rPr>
              <a:t>Can I get out?</a:t>
            </a:r>
            <a:endParaRPr lang="en-US" b="1" dirty="0">
              <a:solidFill>
                <a:schemeClr val="accent4">
                  <a:lumMod val="75000"/>
                </a:schemeClr>
              </a:solidFill>
              <a:ea typeface="+mn-ea"/>
              <a:cs typeface="+mn-cs"/>
            </a:endParaRPr>
          </a:p>
        </p:txBody>
      </p:sp>
    </p:spTree>
    <p:extLst>
      <p:ext uri="{BB962C8B-B14F-4D97-AF65-F5344CB8AC3E}">
        <p14:creationId xmlns:p14="http://schemas.microsoft.com/office/powerpoint/2010/main" val="310396653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CF0461-F5A1-41B6-9908-8019F7277885}"/>
              </a:ext>
            </a:extLst>
          </p:cNvPr>
          <p:cNvPicPr>
            <a:picLocks noChangeAspect="1"/>
          </p:cNvPicPr>
          <p:nvPr/>
        </p:nvPicPr>
        <p:blipFill>
          <a:blip r:embed="rId2"/>
          <a:stretch>
            <a:fillRect/>
          </a:stretch>
        </p:blipFill>
        <p:spPr>
          <a:xfrm>
            <a:off x="848713" y="941832"/>
            <a:ext cx="9882031" cy="5534927"/>
          </a:xfrm>
          <a:prstGeom prst="rect">
            <a:avLst/>
          </a:prstGeom>
          <a:ln w="3175">
            <a:solidFill>
              <a:schemeClr val="bg1">
                <a:lumMod val="65000"/>
              </a:schemeClr>
            </a:solidFill>
          </a:ln>
        </p:spPr>
      </p:pic>
      <p:sp>
        <p:nvSpPr>
          <p:cNvPr id="2" name="Title 1">
            <a:extLst>
              <a:ext uri="{FF2B5EF4-FFF2-40B4-BE49-F238E27FC236}">
                <a16:creationId xmlns:a16="http://schemas.microsoft.com/office/drawing/2014/main" id="{1DD59260-218A-4545-A4A2-3090E1E20998}"/>
              </a:ext>
            </a:extLst>
          </p:cNvPr>
          <p:cNvSpPr>
            <a:spLocks noGrp="1"/>
          </p:cNvSpPr>
          <p:nvPr>
            <p:ph type="title"/>
          </p:nvPr>
        </p:nvSpPr>
        <p:spPr/>
        <p:txBody>
          <a:bodyPr/>
          <a:lstStyle/>
          <a:p>
            <a:r>
              <a:rPr lang="en-US" sz="2800" dirty="0"/>
              <a:t>GeoAI-based Vehicle Navigation during Flood Conditions</a:t>
            </a:r>
          </a:p>
        </p:txBody>
      </p:sp>
      <p:sp>
        <p:nvSpPr>
          <p:cNvPr id="7" name="TextBox 6">
            <a:extLst>
              <a:ext uri="{FF2B5EF4-FFF2-40B4-BE49-F238E27FC236}">
                <a16:creationId xmlns:a16="http://schemas.microsoft.com/office/drawing/2014/main" id="{187F600E-0A77-427C-B17A-FECE1D861DE9}"/>
              </a:ext>
            </a:extLst>
          </p:cNvPr>
          <p:cNvSpPr txBox="1"/>
          <p:nvPr/>
        </p:nvSpPr>
        <p:spPr>
          <a:xfrm>
            <a:off x="914402" y="5010912"/>
            <a:ext cx="1461939" cy="230832"/>
          </a:xfrm>
          <a:prstGeom prst="rect">
            <a:avLst/>
          </a:prstGeom>
          <a:noFill/>
          <a:ln w="19050">
            <a:solidFill>
              <a:srgbClr val="FF0000"/>
            </a:solidFill>
          </a:ln>
          <a:effectLst/>
        </p:spPr>
        <p:txBody>
          <a:bodyPr wrap="none" lIns="0" tIns="0" rIns="0" bIns="0" rtlCol="0" anchor="ctr">
            <a:spAutoFit/>
          </a:bodyPr>
          <a:lstStyle/>
          <a:p>
            <a:pPr algn="ctr" eaLnBrk="0" hangingPunct="0">
              <a:lnSpc>
                <a:spcPts val="1800"/>
              </a:lnSpc>
            </a:pPr>
            <a:r>
              <a:rPr lang="en-US" b="1" dirty="0">
                <a:ea typeface="+mn-ea"/>
                <a:cs typeface="+mn-cs"/>
              </a:rPr>
              <a:t>AI Query Box</a:t>
            </a:r>
          </a:p>
        </p:txBody>
      </p:sp>
      <p:sp>
        <p:nvSpPr>
          <p:cNvPr id="8" name="TextBox 7">
            <a:extLst>
              <a:ext uri="{FF2B5EF4-FFF2-40B4-BE49-F238E27FC236}">
                <a16:creationId xmlns:a16="http://schemas.microsoft.com/office/drawing/2014/main" id="{C8CAD0BE-3A84-44D7-983D-6D3B39DEF3BA}"/>
              </a:ext>
            </a:extLst>
          </p:cNvPr>
          <p:cNvSpPr txBox="1"/>
          <p:nvPr/>
        </p:nvSpPr>
        <p:spPr>
          <a:xfrm>
            <a:off x="5203711" y="2184781"/>
            <a:ext cx="769441" cy="230832"/>
          </a:xfrm>
          <a:prstGeom prst="rect">
            <a:avLst/>
          </a:prstGeom>
          <a:solidFill>
            <a:schemeClr val="bg1">
              <a:lumMod val="95000"/>
            </a:schemeClr>
          </a:solidFill>
          <a:effectLst/>
        </p:spPr>
        <p:txBody>
          <a:bodyPr wrap="none" lIns="0" tIns="0" rIns="0" bIns="0" rtlCol="0">
            <a:spAutoFit/>
          </a:bodyPr>
          <a:lstStyle/>
          <a:p>
            <a:pPr algn="l" eaLnBrk="0" hangingPunct="0">
              <a:lnSpc>
                <a:spcPts val="1800"/>
              </a:lnSpc>
            </a:pPr>
            <a:r>
              <a:rPr lang="en-US" b="1" i="1" dirty="0">
                <a:ea typeface="+mn-ea"/>
                <a:cs typeface="+mn-cs"/>
              </a:rPr>
              <a:t>Ingram</a:t>
            </a:r>
          </a:p>
        </p:txBody>
      </p:sp>
      <p:sp>
        <p:nvSpPr>
          <p:cNvPr id="9" name="TextBox 8">
            <a:extLst>
              <a:ext uri="{FF2B5EF4-FFF2-40B4-BE49-F238E27FC236}">
                <a16:creationId xmlns:a16="http://schemas.microsoft.com/office/drawing/2014/main" id="{49259D98-7004-4B91-8890-1675947B4357}"/>
              </a:ext>
            </a:extLst>
          </p:cNvPr>
          <p:cNvSpPr txBox="1"/>
          <p:nvPr/>
        </p:nvSpPr>
        <p:spPr>
          <a:xfrm>
            <a:off x="9109232" y="4535461"/>
            <a:ext cx="923330" cy="230832"/>
          </a:xfrm>
          <a:prstGeom prst="rect">
            <a:avLst/>
          </a:prstGeom>
          <a:solidFill>
            <a:schemeClr val="bg1">
              <a:lumMod val="95000"/>
            </a:schemeClr>
          </a:solidFill>
          <a:effectLst/>
        </p:spPr>
        <p:txBody>
          <a:bodyPr wrap="none" lIns="0" tIns="0" rIns="0" bIns="0" rtlCol="0">
            <a:spAutoFit/>
          </a:bodyPr>
          <a:lstStyle/>
          <a:p>
            <a:pPr algn="l" eaLnBrk="0" hangingPunct="0">
              <a:lnSpc>
                <a:spcPts val="1800"/>
              </a:lnSpc>
            </a:pPr>
            <a:r>
              <a:rPr lang="en-US" b="1" i="1" dirty="0">
                <a:ea typeface="+mn-ea"/>
                <a:cs typeface="+mn-cs"/>
              </a:rPr>
              <a:t>Kerrville</a:t>
            </a:r>
          </a:p>
        </p:txBody>
      </p:sp>
      <p:sp>
        <p:nvSpPr>
          <p:cNvPr id="12" name="TextBox 11">
            <a:extLst>
              <a:ext uri="{FF2B5EF4-FFF2-40B4-BE49-F238E27FC236}">
                <a16:creationId xmlns:a16="http://schemas.microsoft.com/office/drawing/2014/main" id="{F7850AE3-C240-4562-B03A-D5220E0DA402}"/>
              </a:ext>
            </a:extLst>
          </p:cNvPr>
          <p:cNvSpPr txBox="1"/>
          <p:nvPr/>
        </p:nvSpPr>
        <p:spPr>
          <a:xfrm>
            <a:off x="7166623" y="2280811"/>
            <a:ext cx="1436291" cy="230832"/>
          </a:xfrm>
          <a:prstGeom prst="rect">
            <a:avLst/>
          </a:prstGeom>
          <a:solidFill>
            <a:schemeClr val="bg1">
              <a:lumMod val="95000"/>
            </a:schemeClr>
          </a:solidFill>
          <a:effectLst/>
        </p:spPr>
        <p:txBody>
          <a:bodyPr wrap="none" lIns="0" tIns="0" rIns="0" bIns="0" rtlCol="0">
            <a:spAutoFit/>
          </a:bodyPr>
          <a:lstStyle/>
          <a:p>
            <a:pPr algn="l" eaLnBrk="0" hangingPunct="0">
              <a:lnSpc>
                <a:spcPts val="1800"/>
              </a:lnSpc>
            </a:pPr>
            <a:r>
              <a:rPr lang="en-US" b="1" i="1" dirty="0">
                <a:ea typeface="+mn-ea"/>
                <a:cs typeface="+mn-cs"/>
              </a:rPr>
              <a:t>Normal route</a:t>
            </a:r>
          </a:p>
        </p:txBody>
      </p:sp>
      <p:sp>
        <p:nvSpPr>
          <p:cNvPr id="13" name="TextBox 12">
            <a:extLst>
              <a:ext uri="{FF2B5EF4-FFF2-40B4-BE49-F238E27FC236}">
                <a16:creationId xmlns:a16="http://schemas.microsoft.com/office/drawing/2014/main" id="{C8E8E7EA-72C1-4B04-AB71-187F7215D131}"/>
              </a:ext>
            </a:extLst>
          </p:cNvPr>
          <p:cNvSpPr txBox="1"/>
          <p:nvPr/>
        </p:nvSpPr>
        <p:spPr>
          <a:xfrm>
            <a:off x="6569215" y="3831236"/>
            <a:ext cx="2154436" cy="230832"/>
          </a:xfrm>
          <a:prstGeom prst="rect">
            <a:avLst/>
          </a:prstGeom>
          <a:solidFill>
            <a:schemeClr val="bg1">
              <a:lumMod val="95000"/>
            </a:schemeClr>
          </a:solidFill>
          <a:effectLst/>
        </p:spPr>
        <p:txBody>
          <a:bodyPr wrap="none" lIns="0" tIns="0" rIns="0" bIns="0" rtlCol="0">
            <a:spAutoFit/>
          </a:bodyPr>
          <a:lstStyle/>
          <a:p>
            <a:pPr algn="l" eaLnBrk="0" hangingPunct="0">
              <a:lnSpc>
                <a:spcPts val="1800"/>
              </a:lnSpc>
            </a:pPr>
            <a:r>
              <a:rPr lang="en-US" b="1" i="1" dirty="0">
                <a:ea typeface="+mn-ea"/>
                <a:cs typeface="+mn-cs"/>
              </a:rPr>
              <a:t>Route with flooding</a:t>
            </a:r>
          </a:p>
        </p:txBody>
      </p:sp>
    </p:spTree>
    <p:extLst>
      <p:ext uri="{BB962C8B-B14F-4D97-AF65-F5344CB8AC3E}">
        <p14:creationId xmlns:p14="http://schemas.microsoft.com/office/powerpoint/2010/main" val="4174100301"/>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116C7-3D36-4032-99A3-819FDB4DB1E7}"/>
              </a:ext>
            </a:extLst>
          </p:cNvPr>
          <p:cNvSpPr>
            <a:spLocks noGrp="1"/>
          </p:cNvSpPr>
          <p:nvPr>
            <p:ph type="title"/>
          </p:nvPr>
        </p:nvSpPr>
        <p:spPr/>
        <p:txBody>
          <a:bodyPr/>
          <a:lstStyle/>
          <a:p>
            <a:r>
              <a:rPr lang="en-US" sz="2800" dirty="0"/>
              <a:t>Lessons Learned</a:t>
            </a:r>
          </a:p>
        </p:txBody>
      </p:sp>
      <p:sp>
        <p:nvSpPr>
          <p:cNvPr id="3" name="TextBox 2">
            <a:extLst>
              <a:ext uri="{FF2B5EF4-FFF2-40B4-BE49-F238E27FC236}">
                <a16:creationId xmlns:a16="http://schemas.microsoft.com/office/drawing/2014/main" id="{581355E9-4838-471D-BA0C-C1D4ADD354BE}"/>
              </a:ext>
            </a:extLst>
          </p:cNvPr>
          <p:cNvSpPr txBox="1"/>
          <p:nvPr/>
        </p:nvSpPr>
        <p:spPr>
          <a:xfrm>
            <a:off x="914402" y="1212394"/>
            <a:ext cx="6750994" cy="5078313"/>
          </a:xfrm>
          <a:prstGeom prst="rect">
            <a:avLst/>
          </a:prstGeom>
          <a:noFill/>
          <a:effectLst/>
        </p:spPr>
        <p:txBody>
          <a:bodyPr wrap="square" lIns="0" tIns="0" rIns="0" bIns="0" rtlCol="0">
            <a:spAutoFit/>
          </a:bodyPr>
          <a:lstStyle/>
          <a:p>
            <a:pPr marL="285750" indent="-285750" algn="l" eaLnBrk="0" hangingPunct="0">
              <a:lnSpc>
                <a:spcPts val="1800"/>
              </a:lnSpc>
              <a:buFont typeface="Arial" panose="020B0604020202020204" pitchFamily="34" charset="0"/>
              <a:buChar char="•"/>
            </a:pPr>
            <a:r>
              <a:rPr lang="en-US" b="1" dirty="0">
                <a:solidFill>
                  <a:schemeClr val="accent4">
                    <a:lumMod val="75000"/>
                  </a:schemeClr>
                </a:solidFill>
              </a:rPr>
              <a:t>NWS water forecasting </a:t>
            </a:r>
            <a:r>
              <a:rPr lang="en-US" b="1" dirty="0"/>
              <a:t>on the river and stream network is already sufficiently dense in the Texas Hill Country</a:t>
            </a:r>
            <a:endParaRPr lang="en-US" b="1" dirty="0">
              <a:ea typeface="+mn-ea"/>
              <a:cs typeface="+mn-cs"/>
            </a:endParaRPr>
          </a:p>
          <a:p>
            <a:pPr marL="285750" indent="-285750" algn="l" eaLnBrk="0" hangingPunct="0">
              <a:lnSpc>
                <a:spcPts val="1800"/>
              </a:lnSpc>
              <a:buFont typeface="Arial" panose="020B0604020202020204" pitchFamily="34" charset="0"/>
              <a:buChar char="•"/>
            </a:pPr>
            <a:endParaRPr lang="en-US" b="1" dirty="0"/>
          </a:p>
          <a:p>
            <a:pPr marL="285750" indent="-285750" algn="l" eaLnBrk="0" hangingPunct="0">
              <a:lnSpc>
                <a:spcPts val="1800"/>
              </a:lnSpc>
              <a:buFont typeface="Arial" panose="020B0604020202020204" pitchFamily="34" charset="0"/>
              <a:buChar char="•"/>
            </a:pPr>
            <a:r>
              <a:rPr lang="en-US" b="1" dirty="0">
                <a:ea typeface="+mn-ea"/>
                <a:cs typeface="+mn-cs"/>
              </a:rPr>
              <a:t>Measuring </a:t>
            </a:r>
            <a:r>
              <a:rPr lang="en-US" b="1" dirty="0">
                <a:solidFill>
                  <a:schemeClr val="accent4">
                    <a:lumMod val="75000"/>
                  </a:schemeClr>
                </a:solidFill>
                <a:ea typeface="+mn-ea"/>
                <a:cs typeface="+mn-cs"/>
              </a:rPr>
              <a:t>velocity and water level </a:t>
            </a:r>
            <a:r>
              <a:rPr lang="en-US" b="1" dirty="0">
                <a:ea typeface="+mn-ea"/>
                <a:cs typeface="+mn-cs"/>
              </a:rPr>
              <a:t>yields more useful intelligence than measuring water level alone, particularly during flash flood conditions</a:t>
            </a:r>
          </a:p>
          <a:p>
            <a:pPr marL="285750" indent="-285750" algn="l" eaLnBrk="0" hangingPunct="0">
              <a:lnSpc>
                <a:spcPts val="1800"/>
              </a:lnSpc>
              <a:buFont typeface="Arial" panose="020B0604020202020204" pitchFamily="34" charset="0"/>
              <a:buChar char="•"/>
            </a:pPr>
            <a:endParaRPr lang="en-US" b="1" dirty="0"/>
          </a:p>
          <a:p>
            <a:pPr marL="285750" indent="-285750" algn="l" eaLnBrk="0" hangingPunct="0">
              <a:lnSpc>
                <a:spcPts val="1800"/>
              </a:lnSpc>
              <a:buFont typeface="Arial" panose="020B0604020202020204" pitchFamily="34" charset="0"/>
              <a:buChar char="•"/>
            </a:pPr>
            <a:r>
              <a:rPr lang="en-US" b="1" dirty="0">
                <a:ea typeface="+mn-ea"/>
                <a:cs typeface="+mn-cs"/>
              </a:rPr>
              <a:t>Using </a:t>
            </a:r>
            <a:r>
              <a:rPr lang="en-US" b="1" dirty="0">
                <a:solidFill>
                  <a:schemeClr val="accent4">
                    <a:lumMod val="75000"/>
                  </a:schemeClr>
                </a:solidFill>
                <a:ea typeface="+mn-ea"/>
                <a:cs typeface="+mn-cs"/>
              </a:rPr>
              <a:t>data assimilation </a:t>
            </a:r>
            <a:r>
              <a:rPr lang="en-US" b="1" dirty="0">
                <a:ea typeface="+mn-ea"/>
                <a:cs typeface="+mn-cs"/>
              </a:rPr>
              <a:t>to adjust NWS forecasts with real-time local </a:t>
            </a:r>
            <a:r>
              <a:rPr lang="en-US" b="1" dirty="0"/>
              <a:t>measurements works quickly and results in higher forecast accuracy</a:t>
            </a:r>
          </a:p>
          <a:p>
            <a:pPr algn="l" eaLnBrk="0" hangingPunct="0">
              <a:lnSpc>
                <a:spcPts val="1800"/>
              </a:lnSpc>
            </a:pPr>
            <a:endParaRPr lang="en-US" b="1" dirty="0"/>
          </a:p>
          <a:p>
            <a:pPr marL="285750" indent="-285750" algn="l" eaLnBrk="0" hangingPunct="0">
              <a:lnSpc>
                <a:spcPts val="1800"/>
              </a:lnSpc>
              <a:buFont typeface="Arial" panose="020B0604020202020204" pitchFamily="34" charset="0"/>
              <a:buChar char="•"/>
            </a:pPr>
            <a:r>
              <a:rPr lang="en-US" b="1" dirty="0">
                <a:solidFill>
                  <a:schemeClr val="accent4">
                    <a:lumMod val="75000"/>
                  </a:schemeClr>
                </a:solidFill>
              </a:rPr>
              <a:t>Flood response geodatabase </a:t>
            </a:r>
            <a:r>
              <a:rPr lang="en-US" b="1" dirty="0"/>
              <a:t>is already available to support Hill Country counties</a:t>
            </a:r>
          </a:p>
          <a:p>
            <a:pPr marL="285750" indent="-285750" algn="l" eaLnBrk="0" hangingPunct="0">
              <a:lnSpc>
                <a:spcPts val="1800"/>
              </a:lnSpc>
              <a:buFont typeface="Arial" panose="020B0604020202020204" pitchFamily="34" charset="0"/>
              <a:buChar char="•"/>
            </a:pPr>
            <a:endParaRPr lang="en-US" b="1" dirty="0"/>
          </a:p>
          <a:p>
            <a:pPr marL="285750" indent="-285750" eaLnBrk="0" hangingPunct="0">
              <a:lnSpc>
                <a:spcPts val="1800"/>
              </a:lnSpc>
              <a:buFont typeface="Arial" panose="020B0604020202020204" pitchFamily="34" charset="0"/>
              <a:buChar char="•"/>
            </a:pPr>
            <a:r>
              <a:rPr lang="en-US" b="1" dirty="0">
                <a:solidFill>
                  <a:schemeClr val="accent4">
                    <a:lumMod val="75000"/>
                  </a:schemeClr>
                </a:solidFill>
              </a:rPr>
              <a:t>Web map services </a:t>
            </a:r>
            <a:r>
              <a:rPr lang="en-US" b="1" dirty="0"/>
              <a:t>are a valuable way of transmitting water forecast information to computers and cell phones</a:t>
            </a:r>
          </a:p>
          <a:p>
            <a:pPr algn="l" eaLnBrk="0" hangingPunct="0">
              <a:lnSpc>
                <a:spcPts val="1800"/>
              </a:lnSpc>
            </a:pPr>
            <a:endParaRPr lang="en-US" b="1" dirty="0">
              <a:ea typeface="+mn-ea"/>
              <a:cs typeface="+mn-cs"/>
            </a:endParaRPr>
          </a:p>
          <a:p>
            <a:pPr marL="285750" indent="-285750" algn="l" eaLnBrk="0" hangingPunct="0">
              <a:lnSpc>
                <a:spcPts val="1800"/>
              </a:lnSpc>
              <a:buFont typeface="Arial" panose="020B0604020202020204" pitchFamily="34" charset="0"/>
              <a:buChar char="•"/>
            </a:pPr>
            <a:r>
              <a:rPr lang="en-US" b="1" dirty="0"/>
              <a:t>Multiple flood web map services can be combined and interpreted using </a:t>
            </a:r>
            <a:r>
              <a:rPr lang="en-US" b="1" dirty="0">
                <a:solidFill>
                  <a:schemeClr val="accent4">
                    <a:lumMod val="75000"/>
                  </a:schemeClr>
                </a:solidFill>
              </a:rPr>
              <a:t>GeoAI for Flooding</a:t>
            </a:r>
          </a:p>
          <a:p>
            <a:pPr marL="285750" indent="-285750" algn="l" eaLnBrk="0" hangingPunct="0">
              <a:lnSpc>
                <a:spcPts val="1800"/>
              </a:lnSpc>
              <a:buFont typeface="Arial" panose="020B0604020202020204" pitchFamily="34" charset="0"/>
              <a:buChar char="•"/>
            </a:pPr>
            <a:endParaRPr lang="en-US" b="1" dirty="0">
              <a:solidFill>
                <a:schemeClr val="accent4">
                  <a:lumMod val="75000"/>
                </a:schemeClr>
              </a:solidFill>
              <a:ea typeface="+mn-ea"/>
              <a:cs typeface="+mn-cs"/>
            </a:endParaRPr>
          </a:p>
          <a:p>
            <a:pPr marL="285750" indent="-285750" algn="l" eaLnBrk="0" hangingPunct="0">
              <a:lnSpc>
                <a:spcPts val="1800"/>
              </a:lnSpc>
              <a:buFont typeface="Arial" panose="020B0604020202020204" pitchFamily="34" charset="0"/>
              <a:buChar char="•"/>
            </a:pPr>
            <a:r>
              <a:rPr lang="en-US" b="1" dirty="0">
                <a:ea typeface="+mn-ea"/>
                <a:cs typeface="+mn-cs"/>
              </a:rPr>
              <a:t>Technology alone is not enough.  </a:t>
            </a:r>
            <a:r>
              <a:rPr lang="en-US" b="1" dirty="0">
                <a:solidFill>
                  <a:schemeClr val="accent4">
                    <a:lumMod val="75000"/>
                  </a:schemeClr>
                </a:solidFill>
                <a:ea typeface="+mn-ea"/>
                <a:cs typeface="+mn-cs"/>
              </a:rPr>
              <a:t>Edu</a:t>
            </a:r>
            <a:r>
              <a:rPr lang="en-US" b="1" dirty="0">
                <a:solidFill>
                  <a:schemeClr val="accent4">
                    <a:lumMod val="75000"/>
                  </a:schemeClr>
                </a:solidFill>
              </a:rPr>
              <a:t>cation and training </a:t>
            </a:r>
            <a:r>
              <a:rPr lang="en-US" b="1" dirty="0"/>
              <a:t>are also needed</a:t>
            </a:r>
            <a:endParaRPr lang="en-US" b="1" dirty="0">
              <a:ea typeface="+mn-ea"/>
              <a:cs typeface="+mn-cs"/>
            </a:endParaRPr>
          </a:p>
        </p:txBody>
      </p:sp>
      <p:pic>
        <p:nvPicPr>
          <p:cNvPr id="5" name="Picture 4">
            <a:extLst>
              <a:ext uri="{FF2B5EF4-FFF2-40B4-BE49-F238E27FC236}">
                <a16:creationId xmlns:a16="http://schemas.microsoft.com/office/drawing/2014/main" id="{E952B3B1-7535-408E-B18C-4E815BC5129E}"/>
              </a:ext>
            </a:extLst>
          </p:cNvPr>
          <p:cNvPicPr>
            <a:picLocks noChangeAspect="1"/>
          </p:cNvPicPr>
          <p:nvPr/>
        </p:nvPicPr>
        <p:blipFill>
          <a:blip r:embed="rId2"/>
          <a:stretch>
            <a:fillRect/>
          </a:stretch>
        </p:blipFill>
        <p:spPr>
          <a:xfrm>
            <a:off x="7840492" y="3751551"/>
            <a:ext cx="3534381" cy="2649249"/>
          </a:xfrm>
          <a:prstGeom prst="rect">
            <a:avLst/>
          </a:prstGeom>
        </p:spPr>
      </p:pic>
      <p:pic>
        <p:nvPicPr>
          <p:cNvPr id="6" name="Picture 5">
            <a:extLst>
              <a:ext uri="{FF2B5EF4-FFF2-40B4-BE49-F238E27FC236}">
                <a16:creationId xmlns:a16="http://schemas.microsoft.com/office/drawing/2014/main" id="{95CA1B59-45DF-43B8-9A06-10E456C3D9C1}"/>
              </a:ext>
            </a:extLst>
          </p:cNvPr>
          <p:cNvPicPr>
            <a:picLocks noChangeAspect="1"/>
          </p:cNvPicPr>
          <p:nvPr/>
        </p:nvPicPr>
        <p:blipFill>
          <a:blip r:embed="rId3"/>
          <a:stretch>
            <a:fillRect/>
          </a:stretch>
        </p:blipFill>
        <p:spPr>
          <a:xfrm>
            <a:off x="7840492" y="457199"/>
            <a:ext cx="3530132" cy="2815389"/>
          </a:xfrm>
          <a:prstGeom prst="rect">
            <a:avLst/>
          </a:prstGeom>
          <a:ln w="3175">
            <a:solidFill>
              <a:schemeClr val="bg1">
                <a:lumMod val="65000"/>
              </a:schemeClr>
            </a:solidFill>
          </a:ln>
        </p:spPr>
      </p:pic>
      <p:sp>
        <p:nvSpPr>
          <p:cNvPr id="7" name="TextBox 6">
            <a:extLst>
              <a:ext uri="{FF2B5EF4-FFF2-40B4-BE49-F238E27FC236}">
                <a16:creationId xmlns:a16="http://schemas.microsoft.com/office/drawing/2014/main" id="{41200418-FD4C-4E30-91B1-D3917CEA57C5}"/>
              </a:ext>
            </a:extLst>
          </p:cNvPr>
          <p:cNvSpPr txBox="1"/>
          <p:nvPr/>
        </p:nvSpPr>
        <p:spPr>
          <a:xfrm>
            <a:off x="8008219" y="2821269"/>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a:ea typeface="+mn-ea"/>
                <a:cs typeface="+mn-cs"/>
              </a:rPr>
              <a:t>TxDOT Districts</a:t>
            </a:r>
          </a:p>
        </p:txBody>
      </p:sp>
    </p:spTree>
    <p:extLst>
      <p:ext uri="{BB962C8B-B14F-4D97-AF65-F5344CB8AC3E}">
        <p14:creationId xmlns:p14="http://schemas.microsoft.com/office/powerpoint/2010/main" val="431587253"/>
      </p:ext>
    </p:extLst>
  </p:cSld>
  <p:clrMapOvr>
    <a:masterClrMapping/>
  </p:clrMapOvr>
  <p:transition spd="med">
    <p:fade/>
  </p:transition>
</p:sld>
</file>

<file path=ppt/theme/theme1.xml><?xml version="1.0" encoding="utf-8"?>
<a:theme xmlns:a="http://schemas.openxmlformats.org/drawingml/2006/main" name="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586</Words>
  <Application>Microsoft Office PowerPoint</Application>
  <PresentationFormat>Widescreen</PresentationFormat>
  <Paragraphs>87</Paragraphs>
  <Slides>9</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Aptos</vt:lpstr>
      <vt:lpstr>Arial</vt:lpstr>
      <vt:lpstr>Avenir LT Std 55 Roman</vt:lpstr>
      <vt:lpstr>Avenir LT Std 65 Medium</vt:lpstr>
      <vt:lpstr>Calibri</vt:lpstr>
      <vt:lpstr>Lucida Grande</vt:lpstr>
      <vt:lpstr>Times New Roman</vt:lpstr>
      <vt:lpstr>Optional_Corporate_PPT_Template-Arial</vt:lpstr>
      <vt:lpstr>PowerPoint Presentation</vt:lpstr>
      <vt:lpstr>Kerr County has 677 flowlines and catchments …</vt:lpstr>
      <vt:lpstr>Radar Gauge on Guadalupe River at Comfort, 4 July 2025</vt:lpstr>
      <vt:lpstr>PowerPoint Presentation</vt:lpstr>
      <vt:lpstr>Incorporating Radar Rainfall Forecasting</vt:lpstr>
      <vt:lpstr>Flood Response Geodatabase for Texas Built over last 10 years with support from TxDOT, TDEM, TWDB and TxGIO These data are publicly available</vt:lpstr>
      <vt:lpstr>GeoAI for Flooding</vt:lpstr>
      <vt:lpstr>GeoAI-based Vehicle Navigation during Flood Conditions</vt:lpstr>
      <vt:lpstr>Lessons Learned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AI to access Flood Information</dc:title>
  <dc:creator>Maidment, David R</dc:creator>
  <cp:lastModifiedBy>Maidment, David R</cp:lastModifiedBy>
  <cp:revision>44</cp:revision>
  <dcterms:created xsi:type="dcterms:W3CDTF">2025-12-18T17:06:06Z</dcterms:created>
  <dcterms:modified xsi:type="dcterms:W3CDTF">2026-02-01T19:18:29Z</dcterms:modified>
</cp:coreProperties>
</file>