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60" r:id="rId2"/>
    <p:sldId id="293" r:id="rId3"/>
    <p:sldId id="282" r:id="rId4"/>
    <p:sldId id="283" r:id="rId5"/>
    <p:sldId id="284" r:id="rId6"/>
    <p:sldId id="294" r:id="rId7"/>
    <p:sldId id="257" r:id="rId8"/>
    <p:sldId id="292" r:id="rId9"/>
    <p:sldId id="279" r:id="rId10"/>
    <p:sldId id="272" r:id="rId11"/>
    <p:sldId id="295" r:id="rId12"/>
    <p:sldId id="259" r:id="rId13"/>
    <p:sldId id="278" r:id="rId14"/>
    <p:sldId id="275" r:id="rId15"/>
    <p:sldId id="296" r:id="rId16"/>
    <p:sldId id="280" r:id="rId17"/>
    <p:sldId id="276" r:id="rId18"/>
    <p:sldId id="277" r:id="rId19"/>
    <p:sldId id="300" r:id="rId20"/>
    <p:sldId id="297" r:id="rId21"/>
    <p:sldId id="264" r:id="rId22"/>
    <p:sldId id="265" r:id="rId23"/>
    <p:sldId id="266" r:id="rId24"/>
    <p:sldId id="267" r:id="rId25"/>
    <p:sldId id="268" r:id="rId26"/>
    <p:sldId id="269" r:id="rId27"/>
    <p:sldId id="303" r:id="rId28"/>
    <p:sldId id="304" r:id="rId29"/>
    <p:sldId id="270" r:id="rId30"/>
    <p:sldId id="271" r:id="rId31"/>
    <p:sldId id="298" r:id="rId32"/>
    <p:sldId id="289" r:id="rId33"/>
    <p:sldId id="261" r:id="rId34"/>
    <p:sldId id="274" r:id="rId35"/>
    <p:sldId id="291" r:id="rId36"/>
    <p:sldId id="302" r:id="rId37"/>
    <p:sldId id="299" r:id="rId38"/>
    <p:sldId id="263"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080"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D57F1F-774B-4047-B5CA-AB875CCDB76C}" type="datetimeFigureOut">
              <a:rPr lang="en-US" smtClean="0"/>
              <a:pPr/>
              <a:t>12/1/2010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5B8301-28C7-4DAD-BE1F-92727C80928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B1BD21-DD21-4A34-B810-56922D92BE55}" type="slidenum">
              <a:rPr lang="en-US"/>
              <a:pPr fontAlgn="base">
                <a:spcBef>
                  <a:spcPct val="0"/>
                </a:spcBef>
                <a:spcAft>
                  <a:spcPct val="0"/>
                </a:spcAft>
              </a:pPr>
              <a:t>10</a:t>
            </a:fld>
            <a:endParaRPr lang="en-US"/>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86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0AAE85A-63F0-46C1-8F95-F7DABD16FAE4}" type="slidenum">
              <a:rPr lang="en-US" smtClean="0"/>
              <a:pPr/>
              <a:t>12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2466C0-2351-453B-8DBF-5FB062890868}" type="slidenum">
              <a:rPr lang="en-US"/>
              <a:pPr/>
              <a:t>14</a:t>
            </a:fld>
            <a:endParaRPr lang="en-US"/>
          </a:p>
        </p:txBody>
      </p:sp>
      <p:sp>
        <p:nvSpPr>
          <p:cNvPr id="550914" name="Rectangle 2"/>
          <p:cNvSpPr>
            <a:spLocks noGrp="1" noRot="1" noChangeAspect="1" noChangeArrowheads="1" noTextEdit="1"/>
          </p:cNvSpPr>
          <p:nvPr>
            <p:ph type="sldImg"/>
          </p:nvPr>
        </p:nvSpPr>
        <p:spPr>
          <a:ln/>
        </p:spPr>
      </p:sp>
      <p:sp>
        <p:nvSpPr>
          <p:cNvPr id="550915" name="Rectangle 3"/>
          <p:cNvSpPr>
            <a:spLocks noGrp="1" noChangeArrowheads="1"/>
          </p:cNvSpPr>
          <p:nvPr>
            <p:ph type="body" idx="1"/>
          </p:nvPr>
        </p:nvSpPr>
        <p:spPr>
          <a:xfrm>
            <a:off x="914400" y="4343400"/>
            <a:ext cx="5029200" cy="4114800"/>
          </a:xfrm>
        </p:spPr>
        <p:txBody>
          <a:bodyPr lIns="91435" tIns="45717" rIns="91435" bIns="45717"/>
          <a:lstStyle/>
          <a:p>
            <a:r>
              <a:rPr lang="en-US" sz="1800"/>
              <a:t>NOTES: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2593D47-A8D8-41A1-B863-782B86E2CD04}" type="slidenum">
              <a:rPr lang="en-US"/>
              <a:pPr fontAlgn="base">
                <a:spcBef>
                  <a:spcPct val="0"/>
                </a:spcBef>
                <a:spcAft>
                  <a:spcPct val="0"/>
                </a:spcAft>
              </a:pPr>
              <a:t>25</a:t>
            </a:fld>
            <a:endParaRPr lang="en-US"/>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06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67E9328-254B-41BE-A325-308C2BA2E3C5}" type="datetimeFigureOut">
              <a:rPr lang="en-US" smtClean="0"/>
              <a:pPr/>
              <a:t>12/1/2010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F1915-02E1-4799-A077-7A34CBED36A2}" type="slidenum">
              <a:rPr lang="en-US" smtClean="0"/>
              <a:pPr/>
              <a:t>‹#›</a:t>
            </a:fld>
            <a:endParaRPr lang="en-US"/>
          </a:p>
        </p:txBody>
      </p:sp>
    </p:spTree>
    <p:extLst>
      <p:ext uri="{BB962C8B-B14F-4D97-AF65-F5344CB8AC3E}">
        <p14:creationId xmlns:p14="http://schemas.microsoft.com/office/powerpoint/2010/main" xmlns="" val="2126347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7E9328-254B-41BE-A325-308C2BA2E3C5}" type="datetimeFigureOut">
              <a:rPr lang="en-US" smtClean="0"/>
              <a:pPr/>
              <a:t>12/1/2010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F1915-02E1-4799-A077-7A34CBED36A2}" type="slidenum">
              <a:rPr lang="en-US" smtClean="0"/>
              <a:pPr/>
              <a:t>‹#›</a:t>
            </a:fld>
            <a:endParaRPr lang="en-US"/>
          </a:p>
        </p:txBody>
      </p:sp>
    </p:spTree>
    <p:extLst>
      <p:ext uri="{BB962C8B-B14F-4D97-AF65-F5344CB8AC3E}">
        <p14:creationId xmlns:p14="http://schemas.microsoft.com/office/powerpoint/2010/main" xmlns="" val="462108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7E9328-254B-41BE-A325-308C2BA2E3C5}" type="datetimeFigureOut">
              <a:rPr lang="en-US" smtClean="0"/>
              <a:pPr/>
              <a:t>12/1/2010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F1915-02E1-4799-A077-7A34CBED36A2}" type="slidenum">
              <a:rPr lang="en-US" smtClean="0"/>
              <a:pPr/>
              <a:t>‹#›</a:t>
            </a:fld>
            <a:endParaRPr lang="en-US"/>
          </a:p>
        </p:txBody>
      </p:sp>
    </p:spTree>
    <p:extLst>
      <p:ext uri="{BB962C8B-B14F-4D97-AF65-F5344CB8AC3E}">
        <p14:creationId xmlns:p14="http://schemas.microsoft.com/office/powerpoint/2010/main" xmlns="" val="292510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51575"/>
            <a:ext cx="2133600" cy="476250"/>
          </a:xfrm>
        </p:spPr>
        <p:txBody>
          <a:bodyPr/>
          <a:lstStyle>
            <a:lvl1pPr>
              <a:defRPr/>
            </a:lvl1pPr>
          </a:lstStyle>
          <a:p>
            <a:endParaRPr lang="en-US"/>
          </a:p>
        </p:txBody>
      </p:sp>
      <p:sp>
        <p:nvSpPr>
          <p:cNvPr id="6" name="Slide Number Placeholder 5"/>
          <p:cNvSpPr>
            <a:spLocks noGrp="1"/>
          </p:cNvSpPr>
          <p:nvPr>
            <p:ph type="sldNum" sz="quarter" idx="11"/>
          </p:nvPr>
        </p:nvSpPr>
        <p:spPr>
          <a:xfrm>
            <a:off x="6553200" y="6248400"/>
            <a:ext cx="2133600" cy="476250"/>
          </a:xfrm>
        </p:spPr>
        <p:txBody>
          <a:bodyPr/>
          <a:lstStyle>
            <a:lvl1pPr>
              <a:defRPr/>
            </a:lvl1pPr>
          </a:lstStyle>
          <a:p>
            <a:fld id="{FC5BEE93-0EA0-4444-A33F-47DC7E042633}" type="slidenum">
              <a:rPr lang="en-US"/>
              <a:pPr/>
              <a:t>‹#›</a:t>
            </a:fld>
            <a:endParaRPr lang="en-US"/>
          </a:p>
        </p:txBody>
      </p:sp>
      <p:sp>
        <p:nvSpPr>
          <p:cNvPr id="7" name="Footer Placeholder 6"/>
          <p:cNvSpPr>
            <a:spLocks noGrp="1"/>
          </p:cNvSpPr>
          <p:nvPr>
            <p:ph type="ftr" sz="quarter" idx="12"/>
          </p:nvPr>
        </p:nvSpPr>
        <p:spPr>
          <a:xfrm>
            <a:off x="3124200" y="6248400"/>
            <a:ext cx="2895600" cy="476250"/>
          </a:xfrm>
        </p:spPr>
        <p:txBody>
          <a:bodyPr/>
          <a:lstStyle>
            <a:lvl1pPr>
              <a:defRPr/>
            </a:lvl1p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E223A0C0-8F1D-48FC-9933-B6462D6726E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7E9328-254B-41BE-A325-308C2BA2E3C5}" type="datetimeFigureOut">
              <a:rPr lang="en-US" smtClean="0"/>
              <a:pPr/>
              <a:t>12/1/2010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F1915-02E1-4799-A077-7A34CBED36A2}" type="slidenum">
              <a:rPr lang="en-US" smtClean="0"/>
              <a:pPr/>
              <a:t>‹#›</a:t>
            </a:fld>
            <a:endParaRPr lang="en-US"/>
          </a:p>
        </p:txBody>
      </p:sp>
    </p:spTree>
    <p:extLst>
      <p:ext uri="{BB962C8B-B14F-4D97-AF65-F5344CB8AC3E}">
        <p14:creationId xmlns:p14="http://schemas.microsoft.com/office/powerpoint/2010/main" xmlns="" val="3825534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7E9328-254B-41BE-A325-308C2BA2E3C5}" type="datetimeFigureOut">
              <a:rPr lang="en-US" smtClean="0"/>
              <a:pPr/>
              <a:t>12/1/2010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F1915-02E1-4799-A077-7A34CBED36A2}" type="slidenum">
              <a:rPr lang="en-US" smtClean="0"/>
              <a:pPr/>
              <a:t>‹#›</a:t>
            </a:fld>
            <a:endParaRPr lang="en-US"/>
          </a:p>
        </p:txBody>
      </p:sp>
    </p:spTree>
    <p:extLst>
      <p:ext uri="{BB962C8B-B14F-4D97-AF65-F5344CB8AC3E}">
        <p14:creationId xmlns:p14="http://schemas.microsoft.com/office/powerpoint/2010/main" xmlns="" val="3406220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67E9328-254B-41BE-A325-308C2BA2E3C5}" type="datetimeFigureOut">
              <a:rPr lang="en-US" smtClean="0"/>
              <a:pPr/>
              <a:t>12/1/2010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F1915-02E1-4799-A077-7A34CBED36A2}" type="slidenum">
              <a:rPr lang="en-US" smtClean="0"/>
              <a:pPr/>
              <a:t>‹#›</a:t>
            </a:fld>
            <a:endParaRPr lang="en-US"/>
          </a:p>
        </p:txBody>
      </p:sp>
    </p:spTree>
    <p:extLst>
      <p:ext uri="{BB962C8B-B14F-4D97-AF65-F5344CB8AC3E}">
        <p14:creationId xmlns:p14="http://schemas.microsoft.com/office/powerpoint/2010/main" xmlns="" val="2604892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67E9328-254B-41BE-A325-308C2BA2E3C5}" type="datetimeFigureOut">
              <a:rPr lang="en-US" smtClean="0"/>
              <a:pPr/>
              <a:t>12/1/2010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F1915-02E1-4799-A077-7A34CBED36A2}" type="slidenum">
              <a:rPr lang="en-US" smtClean="0"/>
              <a:pPr/>
              <a:t>‹#›</a:t>
            </a:fld>
            <a:endParaRPr lang="en-US"/>
          </a:p>
        </p:txBody>
      </p:sp>
    </p:spTree>
    <p:extLst>
      <p:ext uri="{BB962C8B-B14F-4D97-AF65-F5344CB8AC3E}">
        <p14:creationId xmlns:p14="http://schemas.microsoft.com/office/powerpoint/2010/main" xmlns="" val="1036822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67E9328-254B-41BE-A325-308C2BA2E3C5}" type="datetimeFigureOut">
              <a:rPr lang="en-US" smtClean="0"/>
              <a:pPr/>
              <a:t>12/1/2010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F1915-02E1-4799-A077-7A34CBED36A2}" type="slidenum">
              <a:rPr lang="en-US" smtClean="0"/>
              <a:pPr/>
              <a:t>‹#›</a:t>
            </a:fld>
            <a:endParaRPr lang="en-US"/>
          </a:p>
        </p:txBody>
      </p:sp>
    </p:spTree>
    <p:extLst>
      <p:ext uri="{BB962C8B-B14F-4D97-AF65-F5344CB8AC3E}">
        <p14:creationId xmlns:p14="http://schemas.microsoft.com/office/powerpoint/2010/main" xmlns="" val="2219816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7E9328-254B-41BE-A325-308C2BA2E3C5}" type="datetimeFigureOut">
              <a:rPr lang="en-US" smtClean="0"/>
              <a:pPr/>
              <a:t>12/1/2010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F1915-02E1-4799-A077-7A34CBED36A2}" type="slidenum">
              <a:rPr lang="en-US" smtClean="0"/>
              <a:pPr/>
              <a:t>‹#›</a:t>
            </a:fld>
            <a:endParaRPr lang="en-US"/>
          </a:p>
        </p:txBody>
      </p:sp>
    </p:spTree>
    <p:extLst>
      <p:ext uri="{BB962C8B-B14F-4D97-AF65-F5344CB8AC3E}">
        <p14:creationId xmlns:p14="http://schemas.microsoft.com/office/powerpoint/2010/main" xmlns="" val="3787960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7E9328-254B-41BE-A325-308C2BA2E3C5}" type="datetimeFigureOut">
              <a:rPr lang="en-US" smtClean="0"/>
              <a:pPr/>
              <a:t>12/1/2010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F1915-02E1-4799-A077-7A34CBED36A2}" type="slidenum">
              <a:rPr lang="en-US" smtClean="0"/>
              <a:pPr/>
              <a:t>‹#›</a:t>
            </a:fld>
            <a:endParaRPr lang="en-US"/>
          </a:p>
        </p:txBody>
      </p:sp>
    </p:spTree>
    <p:extLst>
      <p:ext uri="{BB962C8B-B14F-4D97-AF65-F5344CB8AC3E}">
        <p14:creationId xmlns:p14="http://schemas.microsoft.com/office/powerpoint/2010/main" xmlns="" val="3721089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7E9328-254B-41BE-A325-308C2BA2E3C5}" type="datetimeFigureOut">
              <a:rPr lang="en-US" smtClean="0"/>
              <a:pPr/>
              <a:t>12/1/2010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F1915-02E1-4799-A077-7A34CBED36A2}" type="slidenum">
              <a:rPr lang="en-US" smtClean="0"/>
              <a:pPr/>
              <a:t>‹#›</a:t>
            </a:fld>
            <a:endParaRPr lang="en-US"/>
          </a:p>
        </p:txBody>
      </p:sp>
    </p:spTree>
    <p:extLst>
      <p:ext uri="{BB962C8B-B14F-4D97-AF65-F5344CB8AC3E}">
        <p14:creationId xmlns:p14="http://schemas.microsoft.com/office/powerpoint/2010/main" xmlns="" val="3790933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7E9328-254B-41BE-A325-308C2BA2E3C5}" type="datetimeFigureOut">
              <a:rPr lang="en-US" smtClean="0"/>
              <a:pPr/>
              <a:t>12/1/2010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F1915-02E1-4799-A077-7A34CBED36A2}" type="slidenum">
              <a:rPr lang="en-US" smtClean="0"/>
              <a:pPr/>
              <a:t>‹#›</a:t>
            </a:fld>
            <a:endParaRPr lang="en-US"/>
          </a:p>
        </p:txBody>
      </p:sp>
    </p:spTree>
    <p:extLst>
      <p:ext uri="{BB962C8B-B14F-4D97-AF65-F5344CB8AC3E}">
        <p14:creationId xmlns:p14="http://schemas.microsoft.com/office/powerpoint/2010/main" xmlns="" val="37493604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hyperlink" Target="http://test.hydroseek.net/ontology/CUAHSIOntologyMay2009.html" TargetMode="Externa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hyperlink" Target="http://www.bio.txstate.edu/~tbonner/txfishes/menidia%20beryllina.ht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85800" y="762000"/>
            <a:ext cx="7772400" cy="2057400"/>
          </a:xfrm>
        </p:spPr>
        <p:txBody>
          <a:bodyPr rtlCol="0">
            <a:normAutofit/>
          </a:bodyPr>
          <a:lstStyle/>
          <a:p>
            <a:pPr fontAlgn="auto">
              <a:spcAft>
                <a:spcPts val="0"/>
              </a:spcAft>
              <a:defRPr/>
            </a:pPr>
            <a:r>
              <a:rPr lang="en-US" sz="4800" b="1" dirty="0" smtClean="0">
                <a:solidFill>
                  <a:schemeClr val="accent1"/>
                </a:solidFill>
              </a:rPr>
              <a:t>River Ecology and Environmental Flows</a:t>
            </a:r>
          </a:p>
        </p:txBody>
      </p:sp>
      <p:sp>
        <p:nvSpPr>
          <p:cNvPr id="3" name="Subtitle 2"/>
          <p:cNvSpPr>
            <a:spLocks noGrp="1"/>
          </p:cNvSpPr>
          <p:nvPr>
            <p:ph type="subTitle" idx="1"/>
          </p:nvPr>
        </p:nvSpPr>
        <p:spPr>
          <a:xfrm>
            <a:off x="0" y="3429000"/>
            <a:ext cx="9144000" cy="2667000"/>
          </a:xfrm>
        </p:spPr>
        <p:txBody>
          <a:bodyPr rtlCol="0">
            <a:noAutofit/>
          </a:bodyPr>
          <a:lstStyle/>
          <a:p>
            <a:pPr fontAlgn="auto">
              <a:spcAft>
                <a:spcPts val="0"/>
              </a:spcAft>
              <a:buFont typeface="Arial" pitchFamily="34" charset="0"/>
              <a:buNone/>
              <a:defRPr/>
            </a:pPr>
            <a:r>
              <a:rPr lang="en-US" sz="2800" b="1" dirty="0" smtClean="0">
                <a:solidFill>
                  <a:schemeClr val="tx1"/>
                </a:solidFill>
              </a:rPr>
              <a:t>Eric S. Hersh</a:t>
            </a:r>
          </a:p>
          <a:p>
            <a:pPr fontAlgn="auto">
              <a:spcBef>
                <a:spcPts val="0"/>
              </a:spcBef>
              <a:spcAft>
                <a:spcPts val="0"/>
              </a:spcAft>
              <a:buFont typeface="Arial" pitchFamily="34" charset="0"/>
              <a:buNone/>
              <a:defRPr/>
            </a:pPr>
            <a:r>
              <a:rPr lang="en-US" sz="2400" i="1" dirty="0" smtClean="0">
                <a:solidFill>
                  <a:schemeClr val="accent3">
                    <a:lumMod val="75000"/>
                  </a:schemeClr>
                </a:solidFill>
              </a:rPr>
              <a:t>The University of Texas at Austin</a:t>
            </a:r>
          </a:p>
          <a:p>
            <a:pPr fontAlgn="auto">
              <a:spcBef>
                <a:spcPts val="0"/>
              </a:spcBef>
              <a:spcAft>
                <a:spcPts val="0"/>
              </a:spcAft>
              <a:buFont typeface="Arial" pitchFamily="34" charset="0"/>
              <a:buNone/>
              <a:defRPr/>
            </a:pPr>
            <a:r>
              <a:rPr lang="en-US" sz="2400" i="1" dirty="0" smtClean="0">
                <a:solidFill>
                  <a:schemeClr val="accent3">
                    <a:lumMod val="75000"/>
                  </a:schemeClr>
                </a:solidFill>
              </a:rPr>
              <a:t>Center for Research in Water Resources</a:t>
            </a:r>
          </a:p>
          <a:p>
            <a:pPr fontAlgn="auto">
              <a:spcAft>
                <a:spcPts val="0"/>
              </a:spcAft>
              <a:buFont typeface="Arial" pitchFamily="34" charset="0"/>
              <a:buNone/>
              <a:defRPr/>
            </a:pPr>
            <a:endParaRPr lang="en-US" sz="2800" dirty="0" smtClean="0">
              <a:solidFill>
                <a:schemeClr val="accent3">
                  <a:lumMod val="75000"/>
                </a:schemeClr>
              </a:solidFill>
            </a:endParaRPr>
          </a:p>
          <a:p>
            <a:pPr fontAlgn="auto">
              <a:spcBef>
                <a:spcPts val="0"/>
              </a:spcBef>
              <a:spcAft>
                <a:spcPts val="0"/>
              </a:spcAft>
              <a:buFont typeface="Arial" pitchFamily="34" charset="0"/>
              <a:buNone/>
              <a:defRPr/>
            </a:pPr>
            <a:r>
              <a:rPr lang="en-US" sz="2800" dirty="0" smtClean="0">
                <a:solidFill>
                  <a:schemeClr val="accent3">
                    <a:lumMod val="75000"/>
                  </a:schemeClr>
                </a:solidFill>
              </a:rPr>
              <a:t>Arc Hydro River Workshop</a:t>
            </a:r>
          </a:p>
          <a:p>
            <a:pPr fontAlgn="auto">
              <a:spcBef>
                <a:spcPts val="0"/>
              </a:spcBef>
              <a:spcAft>
                <a:spcPts val="0"/>
              </a:spcAft>
              <a:buFont typeface="Arial" pitchFamily="34" charset="0"/>
              <a:buNone/>
              <a:defRPr/>
            </a:pPr>
            <a:r>
              <a:rPr lang="en-US" sz="2800" dirty="0" smtClean="0">
                <a:solidFill>
                  <a:schemeClr val="accent3">
                    <a:lumMod val="75000"/>
                  </a:schemeClr>
                </a:solidFill>
              </a:rPr>
              <a:t>December 1, 2010</a:t>
            </a:r>
            <a:endParaRPr lang="en-US" sz="2800" dirty="0">
              <a:solidFill>
                <a:schemeClr val="accent3">
                  <a:lumMod val="7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Slide Number Placeholder 2"/>
          <p:cNvSpPr>
            <a:spLocks noGrp="1"/>
          </p:cNvSpPr>
          <p:nvPr>
            <p:ph type="sldNum" sz="quarter" idx="12"/>
          </p:nvPr>
        </p:nvSpPr>
        <p:spPr>
          <a:xfrm>
            <a:off x="3124200" y="6245225"/>
            <a:ext cx="2895600" cy="476250"/>
          </a:xfrm>
        </p:spPr>
        <p:txBody>
          <a:bodyPr/>
          <a:lstStyle/>
          <a:p>
            <a:pPr algn="ctr">
              <a:defRPr/>
            </a:pPr>
            <a:fld id="{61C98DD8-9D4B-4DE5-A40E-E33C47008183}" type="slidenum">
              <a:rPr lang="en-US"/>
              <a:pPr algn="ctr">
                <a:defRPr/>
              </a:pPr>
              <a:t>10</a:t>
            </a:fld>
            <a:endParaRPr lang="en-US"/>
          </a:p>
        </p:txBody>
      </p:sp>
      <p:pic>
        <p:nvPicPr>
          <p:cNvPr id="19460" name="Picture 2"/>
          <p:cNvPicPr>
            <a:picLocks noChangeAspect="1" noChangeArrowheads="1"/>
          </p:cNvPicPr>
          <p:nvPr/>
        </p:nvPicPr>
        <p:blipFill>
          <a:blip r:embed="rId3" cstate="print"/>
          <a:srcRect/>
          <a:stretch>
            <a:fillRect/>
          </a:stretch>
        </p:blipFill>
        <p:spPr bwMode="auto">
          <a:xfrm>
            <a:off x="0" y="0"/>
            <a:ext cx="9144000" cy="6827838"/>
          </a:xfrm>
          <a:prstGeom prst="rect">
            <a:avLst/>
          </a:prstGeom>
          <a:noFill/>
          <a:ln w="9525">
            <a:noFill/>
            <a:miter lim="800000"/>
            <a:headEnd/>
            <a:tailEnd/>
          </a:ln>
        </p:spPr>
      </p:pic>
      <p:sp>
        <p:nvSpPr>
          <p:cNvPr id="19461" name="Text Box 6"/>
          <p:cNvSpPr txBox="1">
            <a:spLocks noChangeArrowheads="1"/>
          </p:cNvSpPr>
          <p:nvPr/>
        </p:nvSpPr>
        <p:spPr bwMode="auto">
          <a:xfrm>
            <a:off x="3581400" y="6415088"/>
            <a:ext cx="3764749" cy="369332"/>
          </a:xfrm>
          <a:prstGeom prst="rect">
            <a:avLst/>
          </a:prstGeom>
          <a:noFill/>
          <a:ln w="9525">
            <a:noFill/>
            <a:miter lim="800000"/>
            <a:headEnd/>
            <a:tailEnd/>
          </a:ln>
        </p:spPr>
        <p:txBody>
          <a:bodyPr wrap="none">
            <a:spAutoFit/>
          </a:bodyPr>
          <a:lstStyle/>
          <a:p>
            <a:r>
              <a:rPr lang="en-US" i="1" dirty="0">
                <a:solidFill>
                  <a:srgbClr val="003A6A"/>
                </a:solidFill>
                <a:latin typeface="Calibri" pitchFamily="34" charset="0"/>
              </a:rPr>
              <a:t>From Robert </a:t>
            </a:r>
            <a:r>
              <a:rPr lang="en-US" i="1" dirty="0" err="1">
                <a:solidFill>
                  <a:srgbClr val="003A6A"/>
                </a:solidFill>
                <a:latin typeface="Calibri" pitchFamily="34" charset="0"/>
              </a:rPr>
              <a:t>Vertessy</a:t>
            </a:r>
            <a:r>
              <a:rPr lang="en-US" i="1" dirty="0">
                <a:solidFill>
                  <a:srgbClr val="003A6A"/>
                </a:solidFill>
                <a:latin typeface="Calibri" pitchFamily="34" charset="0"/>
              </a:rPr>
              <a:t>, CSIRO, Australia</a:t>
            </a:r>
          </a:p>
        </p:txBody>
      </p:sp>
      <p:grpSp>
        <p:nvGrpSpPr>
          <p:cNvPr id="2" name="Group 15"/>
          <p:cNvGrpSpPr>
            <a:grpSpLocks/>
          </p:cNvGrpSpPr>
          <p:nvPr/>
        </p:nvGrpSpPr>
        <p:grpSpPr bwMode="auto">
          <a:xfrm>
            <a:off x="1295651" y="1169313"/>
            <a:ext cx="4824162" cy="2324775"/>
            <a:chOff x="1295902" y="1169333"/>
            <a:chExt cx="4824162" cy="2324416"/>
          </a:xfrm>
        </p:grpSpPr>
        <p:sp>
          <p:nvSpPr>
            <p:cNvPr id="14" name="Oval 13"/>
            <p:cNvSpPr/>
            <p:nvPr/>
          </p:nvSpPr>
          <p:spPr bwMode="auto">
            <a:xfrm>
              <a:off x="2462464" y="1981200"/>
              <a:ext cx="3657600" cy="1512549"/>
            </a:xfrm>
            <a:prstGeom prst="ellipse">
              <a:avLst/>
            </a:prstGeom>
            <a:noFill/>
            <a:ln w="44450">
              <a:solidFill>
                <a:srgbClr val="FF0000"/>
              </a:solidFill>
            </a:ln>
            <a:scene3d>
              <a:camera prst="orthographicFront">
                <a:rot lat="0" lon="0" rev="192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TextBox 11"/>
            <p:cNvSpPr txBox="1">
              <a:spLocks noChangeArrowheads="1"/>
            </p:cNvSpPr>
            <p:nvPr/>
          </p:nvSpPr>
          <p:spPr bwMode="auto">
            <a:xfrm>
              <a:off x="1295902" y="1169333"/>
              <a:ext cx="2819149" cy="430820"/>
            </a:xfrm>
            <a:prstGeom prst="rect">
              <a:avLst/>
            </a:prstGeom>
            <a:solidFill>
              <a:schemeClr val="bg1"/>
            </a:solidFill>
            <a:ln w="9525">
              <a:noFill/>
              <a:miter lim="800000"/>
              <a:headEnd/>
              <a:tailEnd/>
            </a:ln>
          </p:spPr>
          <p:txBody>
            <a:bodyPr wrap="square" lIns="0" tIns="0" rIns="0" bIns="0">
              <a:spAutoFit/>
            </a:bodyPr>
            <a:lstStyle/>
            <a:p>
              <a:r>
                <a:rPr lang="en-US" sz="2800" dirty="0" smtClean="0">
                  <a:solidFill>
                    <a:srgbClr val="FF0000"/>
                  </a:solidFill>
                  <a:latin typeface="Arial Rounded MT Bold" pitchFamily="34" charset="0"/>
                </a:rPr>
                <a:t>Arc Hydro River</a:t>
              </a:r>
              <a:endParaRPr lang="en-US" sz="2800" dirty="0">
                <a:solidFill>
                  <a:srgbClr val="FF0000"/>
                </a:solidFill>
                <a:latin typeface="Arial Rounded MT Bold"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0838"/>
            <a:ext cx="8229600" cy="792162"/>
          </a:xfrm>
        </p:spPr>
        <p:txBody>
          <a:bodyPr>
            <a:normAutofit/>
          </a:bodyPr>
          <a:lstStyle/>
          <a:p>
            <a:r>
              <a:rPr lang="en-US" sz="4000" b="1" dirty="0" smtClean="0">
                <a:solidFill>
                  <a:schemeClr val="accent1"/>
                </a:solidFill>
              </a:rPr>
              <a:t>Outline</a:t>
            </a:r>
          </a:p>
        </p:txBody>
      </p:sp>
      <p:sp>
        <p:nvSpPr>
          <p:cNvPr id="3" name="Content Placeholder 2"/>
          <p:cNvSpPr>
            <a:spLocks noGrp="1"/>
          </p:cNvSpPr>
          <p:nvPr>
            <p:ph idx="1"/>
          </p:nvPr>
        </p:nvSpPr>
        <p:spPr>
          <a:xfrm>
            <a:off x="609600" y="1600200"/>
            <a:ext cx="8077200" cy="4525963"/>
          </a:xfrm>
        </p:spPr>
        <p:txBody>
          <a:bodyPr/>
          <a:lstStyle/>
          <a:p>
            <a:r>
              <a:rPr lang="en-US" dirty="0" smtClean="0"/>
              <a:t>Context within Arc Hydro River</a:t>
            </a:r>
          </a:p>
          <a:p>
            <a:r>
              <a:rPr lang="en-US" dirty="0" smtClean="0"/>
              <a:t>Motivation</a:t>
            </a:r>
          </a:p>
          <a:p>
            <a:r>
              <a:rPr lang="en-US" b="1" i="1" dirty="0" smtClean="0">
                <a:solidFill>
                  <a:srgbClr val="FF0000"/>
                </a:solidFill>
              </a:rPr>
              <a:t>Environmental Flows</a:t>
            </a:r>
          </a:p>
          <a:p>
            <a:r>
              <a:rPr lang="en-US" dirty="0" smtClean="0"/>
              <a:t>Flow</a:t>
            </a:r>
          </a:p>
          <a:p>
            <a:r>
              <a:rPr lang="en-US" dirty="0" smtClean="0"/>
              <a:t>Biota</a:t>
            </a:r>
          </a:p>
          <a:p>
            <a:r>
              <a:rPr lang="en-US" dirty="0" smtClean="0"/>
              <a:t>Habitat</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ChangeArrowheads="1"/>
          </p:cNvSpPr>
          <p:nvPr/>
        </p:nvSpPr>
        <p:spPr bwMode="auto">
          <a:xfrm>
            <a:off x="341289" y="533400"/>
            <a:ext cx="8458200" cy="4955203"/>
          </a:xfrm>
          <a:prstGeom prst="rect">
            <a:avLst/>
          </a:prstGeom>
          <a:noFill/>
          <a:ln w="9525">
            <a:noFill/>
            <a:miter lim="800000"/>
            <a:headEnd/>
            <a:tailEnd/>
          </a:ln>
          <a:effectLst/>
        </p:spPr>
        <p:txBody>
          <a:bodyPr>
            <a:spAutoFit/>
          </a:bodyPr>
          <a:lstStyle/>
          <a:p>
            <a:r>
              <a:rPr lang="en-US" sz="3200" b="1" dirty="0">
                <a:solidFill>
                  <a:schemeClr val="accent1"/>
                </a:solidFill>
              </a:rPr>
              <a:t>Instream </a:t>
            </a:r>
            <a:r>
              <a:rPr lang="en-US" sz="3200" b="1" dirty="0" smtClean="0">
                <a:solidFill>
                  <a:schemeClr val="accent1"/>
                </a:solidFill>
              </a:rPr>
              <a:t>Flows</a:t>
            </a:r>
            <a:endParaRPr lang="en-US" sz="3200" b="1" dirty="0">
              <a:solidFill>
                <a:schemeClr val="accent1"/>
              </a:solidFill>
            </a:endParaRPr>
          </a:p>
          <a:p>
            <a:r>
              <a:rPr lang="en-US" sz="2400" b="1" i="1" dirty="0">
                <a:solidFill>
                  <a:schemeClr val="accent3">
                    <a:lumMod val="75000"/>
                  </a:schemeClr>
                </a:solidFill>
              </a:rPr>
              <a:t>Dr. Thom Hardy, </a:t>
            </a:r>
            <a:r>
              <a:rPr lang="en-US" sz="2400" b="1" i="1" dirty="0" smtClean="0">
                <a:solidFill>
                  <a:schemeClr val="accent3">
                    <a:lumMod val="75000"/>
                  </a:schemeClr>
                </a:solidFill>
              </a:rPr>
              <a:t>Texas </a:t>
            </a:r>
            <a:r>
              <a:rPr lang="en-US" sz="2400" b="1" i="1" dirty="0">
                <a:solidFill>
                  <a:schemeClr val="accent3">
                    <a:lumMod val="75000"/>
                  </a:schemeClr>
                </a:solidFill>
              </a:rPr>
              <a:t>State University</a:t>
            </a:r>
          </a:p>
          <a:p>
            <a:endParaRPr lang="en-US" b="1" i="1" dirty="0"/>
          </a:p>
          <a:p>
            <a:endParaRPr lang="en-US" b="1" i="1" dirty="0"/>
          </a:p>
          <a:p>
            <a:pPr>
              <a:lnSpc>
                <a:spcPct val="140000"/>
              </a:lnSpc>
            </a:pPr>
            <a:r>
              <a:rPr lang="en-US" sz="2000" dirty="0"/>
              <a:t>Instream Flows is the art and science of collecting data in systems we cannot adequately sample using methods developed by committees of technically unqualified participants for organisms we know very little about in order to form concepts about processes we do not fully understand that we represent as mathematical abstractions that we cannot precisely analyze to determine their responses to indeterminate stresses we cannot accurately predict now let alone in the future all in such a way that society at large is given no reason to suspect the extent of our ignorance.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2"/>
          <p:cNvSpPr>
            <a:spLocks noGrp="1" noChangeArrowheads="1"/>
          </p:cNvSpPr>
          <p:nvPr>
            <p:ph type="title"/>
          </p:nvPr>
        </p:nvSpPr>
        <p:spPr>
          <a:xfrm>
            <a:off x="457200" y="277813"/>
            <a:ext cx="8229600" cy="941387"/>
          </a:xfrm>
        </p:spPr>
        <p:txBody>
          <a:bodyPr>
            <a:normAutofit/>
          </a:bodyPr>
          <a:lstStyle/>
          <a:p>
            <a:r>
              <a:rPr lang="en-US" sz="4000" b="1" dirty="0" smtClean="0">
                <a:solidFill>
                  <a:schemeClr val="accent1"/>
                </a:solidFill>
              </a:rPr>
              <a:t>Environmental Flows definition</a:t>
            </a:r>
          </a:p>
        </p:txBody>
      </p:sp>
      <p:sp>
        <p:nvSpPr>
          <p:cNvPr id="419843" name="Rectangle 3"/>
          <p:cNvSpPr>
            <a:spLocks noGrp="1" noChangeArrowheads="1"/>
          </p:cNvSpPr>
          <p:nvPr>
            <p:ph type="body" sz="half" idx="1"/>
          </p:nvPr>
        </p:nvSpPr>
        <p:spPr>
          <a:xfrm>
            <a:off x="457200" y="2286000"/>
            <a:ext cx="8001000" cy="2286000"/>
          </a:xfrm>
        </p:spPr>
        <p:txBody>
          <a:bodyPr/>
          <a:lstStyle/>
          <a:p>
            <a:pPr>
              <a:spcBef>
                <a:spcPct val="35000"/>
              </a:spcBef>
              <a:buFont typeface="Wingdings" pitchFamily="2" charset="2"/>
              <a:buNone/>
            </a:pPr>
            <a:r>
              <a:rPr lang="en-US" sz="2800" dirty="0"/>
              <a:t>   “The quantity, timing, and quality of water flows required to sustain freshwater and estuarine ecosystems and the human livelihoods and well-being that depend on these ecosystems”</a:t>
            </a:r>
          </a:p>
        </p:txBody>
      </p:sp>
      <p:sp>
        <p:nvSpPr>
          <p:cNvPr id="419845" name="Text Box 5"/>
          <p:cNvSpPr txBox="1">
            <a:spLocks noChangeArrowheads="1"/>
          </p:cNvSpPr>
          <p:nvPr/>
        </p:nvSpPr>
        <p:spPr bwMode="auto">
          <a:xfrm>
            <a:off x="5715000" y="1143000"/>
            <a:ext cx="3048000" cy="366713"/>
          </a:xfrm>
          <a:prstGeom prst="rect">
            <a:avLst/>
          </a:prstGeom>
          <a:noFill/>
          <a:ln w="9525">
            <a:noFill/>
            <a:miter lim="800000"/>
            <a:headEnd/>
            <a:tailEnd/>
          </a:ln>
          <a:effectLst/>
        </p:spPr>
        <p:txBody>
          <a:bodyPr>
            <a:spAutoFit/>
          </a:bodyPr>
          <a:lstStyle/>
          <a:p>
            <a:pPr>
              <a:spcBef>
                <a:spcPct val="50000"/>
              </a:spcBef>
            </a:pPr>
            <a:r>
              <a:rPr lang="en-US" i="1" dirty="0">
                <a:effectLst/>
              </a:rPr>
              <a:t>Brisbane Declaration 2007</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Rectangle 2"/>
          <p:cNvSpPr>
            <a:spLocks noGrp="1" noRot="1" noChangeArrowheads="1"/>
          </p:cNvSpPr>
          <p:nvPr>
            <p:ph type="title"/>
          </p:nvPr>
        </p:nvSpPr>
        <p:spPr>
          <a:xfrm>
            <a:off x="0" y="274638"/>
            <a:ext cx="9144000" cy="868362"/>
          </a:xfrm>
        </p:spPr>
        <p:txBody>
          <a:bodyPr>
            <a:normAutofit/>
          </a:bodyPr>
          <a:lstStyle/>
          <a:p>
            <a:r>
              <a:rPr lang="en-US" sz="4000" b="1" dirty="0" smtClean="0">
                <a:solidFill>
                  <a:schemeClr val="accent1"/>
                </a:solidFill>
              </a:rPr>
              <a:t>Texas Legislative Background</a:t>
            </a:r>
          </a:p>
        </p:txBody>
      </p:sp>
      <p:sp>
        <p:nvSpPr>
          <p:cNvPr id="549891" name="Rectangle 3"/>
          <p:cNvSpPr>
            <a:spLocks noGrp="1" noChangeArrowheads="1"/>
          </p:cNvSpPr>
          <p:nvPr>
            <p:ph type="body" sz="half" idx="1"/>
          </p:nvPr>
        </p:nvSpPr>
        <p:spPr>
          <a:xfrm>
            <a:off x="304800" y="1295400"/>
            <a:ext cx="8458200" cy="5181600"/>
          </a:xfrm>
        </p:spPr>
        <p:txBody>
          <a:bodyPr>
            <a:normAutofit/>
          </a:bodyPr>
          <a:lstStyle/>
          <a:p>
            <a:r>
              <a:rPr lang="en-US" sz="2400" dirty="0" smtClean="0"/>
              <a:t>Freshwater inflow needs for bays &amp; estuaries (1980s)</a:t>
            </a:r>
          </a:p>
          <a:p>
            <a:r>
              <a:rPr lang="en-US" sz="2400" dirty="0" smtClean="0"/>
              <a:t>Senate Bill 1: water resource planning &amp; management (1997)</a:t>
            </a:r>
          </a:p>
          <a:p>
            <a:r>
              <a:rPr lang="en-US" sz="2800" b="1" dirty="0" smtClean="0">
                <a:solidFill>
                  <a:schemeClr val="accent3">
                    <a:lumMod val="75000"/>
                  </a:schemeClr>
                </a:solidFill>
              </a:rPr>
              <a:t>Senate </a:t>
            </a:r>
            <a:r>
              <a:rPr lang="en-US" sz="2800" b="1" dirty="0">
                <a:solidFill>
                  <a:schemeClr val="accent3">
                    <a:lumMod val="75000"/>
                  </a:schemeClr>
                </a:solidFill>
              </a:rPr>
              <a:t>Bill 2: the science </a:t>
            </a:r>
            <a:r>
              <a:rPr lang="en-US" sz="2800" b="1" dirty="0" smtClean="0">
                <a:solidFill>
                  <a:schemeClr val="accent3">
                    <a:lumMod val="75000"/>
                  </a:schemeClr>
                </a:solidFill>
              </a:rPr>
              <a:t>bill (2001)</a:t>
            </a:r>
            <a:endParaRPr lang="en-US" sz="2800" b="1" dirty="0">
              <a:solidFill>
                <a:schemeClr val="accent3">
                  <a:lumMod val="75000"/>
                </a:schemeClr>
              </a:solidFill>
            </a:endParaRPr>
          </a:p>
          <a:p>
            <a:pPr lvl="1"/>
            <a:r>
              <a:rPr lang="en-US" sz="2400" dirty="0" smtClean="0"/>
              <a:t>Instream </a:t>
            </a:r>
            <a:r>
              <a:rPr lang="en-US" sz="2400" dirty="0"/>
              <a:t>flow data collection and evaluation program</a:t>
            </a:r>
          </a:p>
          <a:p>
            <a:pPr lvl="1"/>
            <a:r>
              <a:rPr lang="en-US" sz="2400" dirty="0" smtClean="0"/>
              <a:t>Methodologies </a:t>
            </a:r>
            <a:r>
              <a:rPr lang="en-US" sz="2400" dirty="0"/>
              <a:t>to determine flow conditions in Texas rivers and streams necessary to support a </a:t>
            </a:r>
            <a:r>
              <a:rPr lang="en-US" sz="2400" b="1" dirty="0"/>
              <a:t>sound ecological environment</a:t>
            </a:r>
          </a:p>
          <a:p>
            <a:r>
              <a:rPr lang="en-US" sz="2800" b="1" dirty="0">
                <a:solidFill>
                  <a:schemeClr val="accent3">
                    <a:lumMod val="75000"/>
                  </a:schemeClr>
                </a:solidFill>
              </a:rPr>
              <a:t>Senate Bill 3: the implementation </a:t>
            </a:r>
            <a:r>
              <a:rPr lang="en-US" sz="2800" b="1" dirty="0" smtClean="0">
                <a:solidFill>
                  <a:schemeClr val="accent3">
                    <a:lumMod val="75000"/>
                  </a:schemeClr>
                </a:solidFill>
              </a:rPr>
              <a:t>bill (2007)</a:t>
            </a:r>
            <a:endParaRPr lang="en-US" sz="2800" b="1" dirty="0">
              <a:solidFill>
                <a:schemeClr val="accent3">
                  <a:lumMod val="75000"/>
                </a:schemeClr>
              </a:solidFill>
            </a:endParaRPr>
          </a:p>
          <a:p>
            <a:pPr lvl="1"/>
            <a:r>
              <a:rPr lang="en-US" sz="2400" dirty="0" smtClean="0"/>
              <a:t>The </a:t>
            </a:r>
            <a:r>
              <a:rPr lang="en-US" sz="2400" dirty="0"/>
              <a:t>who, when, and how of </a:t>
            </a:r>
            <a:r>
              <a:rPr lang="en-US" sz="2400" dirty="0" err="1" smtClean="0"/>
              <a:t>eflow</a:t>
            </a:r>
            <a:r>
              <a:rPr lang="en-US" sz="2400" dirty="0" smtClean="0"/>
              <a:t> </a:t>
            </a:r>
            <a:r>
              <a:rPr lang="en-US" sz="2400" dirty="0"/>
              <a:t>implementation in Texas </a:t>
            </a:r>
          </a:p>
          <a:p>
            <a:pPr lvl="1"/>
            <a:r>
              <a:rPr lang="en-US" sz="2400" dirty="0"/>
              <a:t>TCEQ must adopt the recommended standards by </a:t>
            </a:r>
            <a:r>
              <a:rPr lang="en-US" sz="2400" dirty="0" smtClean="0"/>
              <a:t>June 2011</a:t>
            </a:r>
            <a:endParaRPr lang="en-US" sz="2400" dirty="0"/>
          </a:p>
          <a:p>
            <a:pPr lvl="1"/>
            <a:endParaRPr lang="en-US" sz="2400" dirty="0"/>
          </a:p>
          <a:p>
            <a:pPr lvl="1"/>
            <a:endParaRPr lang="en-US" sz="2400" b="1" dirty="0">
              <a:solidFill>
                <a:schemeClr val="hlink"/>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0838"/>
            <a:ext cx="8229600" cy="792162"/>
          </a:xfrm>
        </p:spPr>
        <p:txBody>
          <a:bodyPr>
            <a:normAutofit/>
          </a:bodyPr>
          <a:lstStyle/>
          <a:p>
            <a:r>
              <a:rPr lang="en-US" sz="4000" b="1" dirty="0" smtClean="0">
                <a:solidFill>
                  <a:schemeClr val="accent1"/>
                </a:solidFill>
              </a:rPr>
              <a:t>Outline</a:t>
            </a:r>
          </a:p>
        </p:txBody>
      </p:sp>
      <p:sp>
        <p:nvSpPr>
          <p:cNvPr id="3" name="Content Placeholder 2"/>
          <p:cNvSpPr>
            <a:spLocks noGrp="1"/>
          </p:cNvSpPr>
          <p:nvPr>
            <p:ph idx="1"/>
          </p:nvPr>
        </p:nvSpPr>
        <p:spPr>
          <a:xfrm>
            <a:off x="609600" y="1600200"/>
            <a:ext cx="8077200" cy="4525963"/>
          </a:xfrm>
        </p:spPr>
        <p:txBody>
          <a:bodyPr/>
          <a:lstStyle/>
          <a:p>
            <a:r>
              <a:rPr lang="en-US" dirty="0" smtClean="0"/>
              <a:t>Context within Arc Hydro River</a:t>
            </a:r>
          </a:p>
          <a:p>
            <a:r>
              <a:rPr lang="en-US" dirty="0" smtClean="0"/>
              <a:t>Motivation</a:t>
            </a:r>
          </a:p>
          <a:p>
            <a:r>
              <a:rPr lang="en-US" dirty="0" smtClean="0"/>
              <a:t>Environmental Flows</a:t>
            </a:r>
          </a:p>
          <a:p>
            <a:r>
              <a:rPr lang="en-US" b="1" i="1" dirty="0" smtClean="0">
                <a:solidFill>
                  <a:srgbClr val="FF0000"/>
                </a:solidFill>
              </a:rPr>
              <a:t>Flow</a:t>
            </a:r>
          </a:p>
          <a:p>
            <a:r>
              <a:rPr lang="en-US" dirty="0" smtClean="0"/>
              <a:t>Biota</a:t>
            </a:r>
          </a:p>
          <a:p>
            <a:r>
              <a:rPr lang="en-US" dirty="0" smtClean="0"/>
              <a:t>Habitat</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2"/>
          <p:cNvSpPr>
            <a:spLocks noGrp="1" noChangeArrowheads="1"/>
          </p:cNvSpPr>
          <p:nvPr>
            <p:ph type="title"/>
          </p:nvPr>
        </p:nvSpPr>
        <p:spPr>
          <a:xfrm>
            <a:off x="533400" y="228600"/>
            <a:ext cx="8229600" cy="865187"/>
          </a:xfrm>
        </p:spPr>
        <p:txBody>
          <a:bodyPr>
            <a:normAutofit/>
          </a:bodyPr>
          <a:lstStyle/>
          <a:p>
            <a:r>
              <a:rPr lang="en-US" sz="4000" b="1" dirty="0">
                <a:solidFill>
                  <a:schemeClr val="accent4"/>
                </a:solidFill>
              </a:rPr>
              <a:t>the natural flow regime</a:t>
            </a:r>
          </a:p>
        </p:txBody>
      </p:sp>
      <p:grpSp>
        <p:nvGrpSpPr>
          <p:cNvPr id="2" name="Group 7"/>
          <p:cNvGrpSpPr>
            <a:grpSpLocks/>
          </p:cNvGrpSpPr>
          <p:nvPr/>
        </p:nvGrpSpPr>
        <p:grpSpPr bwMode="auto">
          <a:xfrm>
            <a:off x="533400" y="1143000"/>
            <a:ext cx="6324600" cy="4800600"/>
            <a:chOff x="144" y="336"/>
            <a:chExt cx="3981" cy="2931"/>
          </a:xfrm>
        </p:grpSpPr>
        <p:pic>
          <p:nvPicPr>
            <p:cNvPr id="450568" name="Picture 8"/>
            <p:cNvPicPr>
              <a:picLocks noChangeArrowheads="1"/>
            </p:cNvPicPr>
            <p:nvPr/>
          </p:nvPicPr>
          <p:blipFill>
            <a:blip r:embed="rId2" cstate="print"/>
            <a:srcRect/>
            <a:stretch>
              <a:fillRect/>
            </a:stretch>
          </p:blipFill>
          <p:spPr bwMode="auto">
            <a:xfrm>
              <a:off x="144" y="336"/>
              <a:ext cx="3981" cy="2931"/>
            </a:xfrm>
            <a:prstGeom prst="rect">
              <a:avLst/>
            </a:prstGeom>
            <a:noFill/>
            <a:ln w="9525">
              <a:noFill/>
              <a:miter lim="800000"/>
              <a:headEnd/>
              <a:tailEnd/>
            </a:ln>
            <a:effectLst/>
          </p:spPr>
        </p:pic>
        <p:sp>
          <p:nvSpPr>
            <p:cNvPr id="450569" name="Line 9"/>
            <p:cNvSpPr>
              <a:spLocks noChangeShapeType="1"/>
            </p:cNvSpPr>
            <p:nvPr/>
          </p:nvSpPr>
          <p:spPr bwMode="auto">
            <a:xfrm flipH="1">
              <a:off x="2016" y="1920"/>
              <a:ext cx="576" cy="0"/>
            </a:xfrm>
            <a:prstGeom prst="line">
              <a:avLst/>
            </a:prstGeom>
            <a:noFill/>
            <a:ln w="50800">
              <a:solidFill>
                <a:srgbClr val="FF0000"/>
              </a:solidFill>
              <a:round/>
              <a:headEnd type="triangle" w="med" len="med"/>
              <a:tailEnd type="triangle" w="med" len="med"/>
            </a:ln>
          </p:spPr>
          <p:txBody>
            <a:bodyPr/>
            <a:lstStyle/>
            <a:p>
              <a:endParaRPr lang="en-US"/>
            </a:p>
          </p:txBody>
        </p:sp>
        <p:sp>
          <p:nvSpPr>
            <p:cNvPr id="450570" name="Line 10"/>
            <p:cNvSpPr>
              <a:spLocks noChangeShapeType="1"/>
            </p:cNvSpPr>
            <p:nvPr/>
          </p:nvSpPr>
          <p:spPr bwMode="auto">
            <a:xfrm rot="5400000" flipH="1">
              <a:off x="1176" y="1944"/>
              <a:ext cx="1392" cy="0"/>
            </a:xfrm>
            <a:prstGeom prst="line">
              <a:avLst/>
            </a:prstGeom>
            <a:noFill/>
            <a:ln w="50800">
              <a:solidFill>
                <a:srgbClr val="FF0000"/>
              </a:solidFill>
              <a:round/>
              <a:headEnd/>
              <a:tailEnd type="triangle" w="med" len="med"/>
            </a:ln>
          </p:spPr>
          <p:txBody>
            <a:bodyPr/>
            <a:lstStyle/>
            <a:p>
              <a:endParaRPr lang="en-US"/>
            </a:p>
          </p:txBody>
        </p:sp>
        <p:sp>
          <p:nvSpPr>
            <p:cNvPr id="450571" name="Line 11"/>
            <p:cNvSpPr>
              <a:spLocks noChangeShapeType="1"/>
            </p:cNvSpPr>
            <p:nvPr/>
          </p:nvSpPr>
          <p:spPr bwMode="auto">
            <a:xfrm rot="5400000" flipH="1">
              <a:off x="2160" y="2736"/>
              <a:ext cx="192" cy="0"/>
            </a:xfrm>
            <a:prstGeom prst="line">
              <a:avLst/>
            </a:prstGeom>
            <a:noFill/>
            <a:ln w="50800">
              <a:solidFill>
                <a:srgbClr val="FF0000"/>
              </a:solidFill>
              <a:round/>
              <a:headEnd/>
              <a:tailEnd type="triangle" w="med" len="med"/>
            </a:ln>
          </p:spPr>
          <p:txBody>
            <a:bodyPr/>
            <a:lstStyle/>
            <a:p>
              <a:endParaRPr lang="en-US"/>
            </a:p>
          </p:txBody>
        </p:sp>
        <p:sp>
          <p:nvSpPr>
            <p:cNvPr id="450572" name="Text Box 12"/>
            <p:cNvSpPr txBox="1">
              <a:spLocks noChangeArrowheads="1"/>
            </p:cNvSpPr>
            <p:nvPr/>
          </p:nvSpPr>
          <p:spPr bwMode="auto">
            <a:xfrm>
              <a:off x="1056" y="1536"/>
              <a:ext cx="864" cy="231"/>
            </a:xfrm>
            <a:prstGeom prst="rect">
              <a:avLst/>
            </a:prstGeom>
            <a:noFill/>
            <a:ln w="9525">
              <a:noFill/>
              <a:miter lim="800000"/>
              <a:headEnd/>
              <a:tailEnd/>
            </a:ln>
          </p:spPr>
          <p:txBody>
            <a:bodyPr/>
            <a:lstStyle/>
            <a:p>
              <a:r>
                <a:rPr lang="en-US">
                  <a:solidFill>
                    <a:srgbClr val="000000"/>
                  </a:solidFill>
                  <a:effectLst/>
                </a:rPr>
                <a:t>Magnitude</a:t>
              </a:r>
              <a:endParaRPr lang="en-US">
                <a:effectLst>
                  <a:outerShdw blurRad="38100" dist="38100" dir="2700000" algn="tl">
                    <a:srgbClr val="000000"/>
                  </a:outerShdw>
                </a:effectLst>
              </a:endParaRPr>
            </a:p>
          </p:txBody>
        </p:sp>
        <p:sp>
          <p:nvSpPr>
            <p:cNvPr id="450573" name="Text Box 13"/>
            <p:cNvSpPr txBox="1">
              <a:spLocks noChangeArrowheads="1"/>
            </p:cNvSpPr>
            <p:nvPr/>
          </p:nvSpPr>
          <p:spPr bwMode="auto">
            <a:xfrm>
              <a:off x="1968" y="2400"/>
              <a:ext cx="576" cy="231"/>
            </a:xfrm>
            <a:prstGeom prst="rect">
              <a:avLst/>
            </a:prstGeom>
            <a:noFill/>
            <a:ln w="9525">
              <a:noFill/>
              <a:miter lim="800000"/>
              <a:headEnd/>
              <a:tailEnd/>
            </a:ln>
          </p:spPr>
          <p:txBody>
            <a:bodyPr lIns="0" rIns="0"/>
            <a:lstStyle/>
            <a:p>
              <a:r>
                <a:rPr lang="en-US">
                  <a:solidFill>
                    <a:srgbClr val="000000"/>
                  </a:solidFill>
                  <a:effectLst/>
                </a:rPr>
                <a:t>Timing</a:t>
              </a:r>
              <a:endParaRPr lang="en-US">
                <a:effectLst>
                  <a:outerShdw blurRad="38100" dist="38100" dir="2700000" algn="tl">
                    <a:srgbClr val="000000"/>
                  </a:outerShdw>
                </a:effectLst>
              </a:endParaRPr>
            </a:p>
          </p:txBody>
        </p:sp>
        <p:sp>
          <p:nvSpPr>
            <p:cNvPr id="450574" name="Text Box 14"/>
            <p:cNvSpPr txBox="1">
              <a:spLocks noChangeArrowheads="1"/>
            </p:cNvSpPr>
            <p:nvPr/>
          </p:nvSpPr>
          <p:spPr bwMode="auto">
            <a:xfrm>
              <a:off x="2016" y="2016"/>
              <a:ext cx="720" cy="231"/>
            </a:xfrm>
            <a:prstGeom prst="rect">
              <a:avLst/>
            </a:prstGeom>
            <a:noFill/>
            <a:ln w="9525">
              <a:noFill/>
              <a:miter lim="800000"/>
              <a:headEnd/>
              <a:tailEnd/>
            </a:ln>
          </p:spPr>
          <p:txBody>
            <a:bodyPr/>
            <a:lstStyle/>
            <a:p>
              <a:r>
                <a:rPr lang="en-US">
                  <a:solidFill>
                    <a:srgbClr val="000000"/>
                  </a:solidFill>
                  <a:effectLst/>
                </a:rPr>
                <a:t>Duration</a:t>
              </a:r>
              <a:endParaRPr lang="en-US">
                <a:effectLst>
                  <a:outerShdw blurRad="38100" dist="38100" dir="2700000" algn="tl">
                    <a:srgbClr val="000000"/>
                  </a:outerShdw>
                </a:effectLst>
              </a:endParaRPr>
            </a:p>
          </p:txBody>
        </p:sp>
        <p:sp>
          <p:nvSpPr>
            <p:cNvPr id="450575" name="Text Box 15"/>
            <p:cNvSpPr txBox="1">
              <a:spLocks noChangeArrowheads="1"/>
            </p:cNvSpPr>
            <p:nvPr/>
          </p:nvSpPr>
          <p:spPr bwMode="auto">
            <a:xfrm>
              <a:off x="2688" y="1344"/>
              <a:ext cx="672" cy="404"/>
            </a:xfrm>
            <a:prstGeom prst="rect">
              <a:avLst/>
            </a:prstGeom>
            <a:noFill/>
            <a:ln w="9525">
              <a:noFill/>
              <a:miter lim="800000"/>
              <a:headEnd/>
              <a:tailEnd/>
            </a:ln>
          </p:spPr>
          <p:txBody>
            <a:bodyPr tIns="0" bIns="0"/>
            <a:lstStyle/>
            <a:p>
              <a:r>
                <a:rPr lang="en-US">
                  <a:solidFill>
                    <a:srgbClr val="000000"/>
                  </a:solidFill>
                  <a:effectLst/>
                </a:rPr>
                <a:t>Rate of   Change</a:t>
              </a:r>
              <a:endParaRPr lang="en-US">
                <a:effectLst>
                  <a:outerShdw blurRad="38100" dist="38100" dir="2700000" algn="tl">
                    <a:srgbClr val="000000"/>
                  </a:outerShdw>
                </a:effectLst>
              </a:endParaRPr>
            </a:p>
          </p:txBody>
        </p:sp>
        <p:sp>
          <p:nvSpPr>
            <p:cNvPr id="450576" name="Line 16"/>
            <p:cNvSpPr>
              <a:spLocks noChangeShapeType="1"/>
            </p:cNvSpPr>
            <p:nvPr/>
          </p:nvSpPr>
          <p:spPr bwMode="auto">
            <a:xfrm flipH="1" flipV="1">
              <a:off x="2400" y="1248"/>
              <a:ext cx="480" cy="864"/>
            </a:xfrm>
            <a:prstGeom prst="line">
              <a:avLst/>
            </a:prstGeom>
            <a:noFill/>
            <a:ln w="50800">
              <a:solidFill>
                <a:srgbClr val="FF0000"/>
              </a:solidFill>
              <a:round/>
              <a:headEnd type="triangle" w="med" len="med"/>
              <a:tailEnd type="triangle" w="med" len="med"/>
            </a:ln>
          </p:spPr>
          <p:txBody>
            <a:bodyPr/>
            <a:lstStyle/>
            <a:p>
              <a:endParaRPr lang="en-US"/>
            </a:p>
          </p:txBody>
        </p:sp>
      </p:grpSp>
      <p:sp>
        <p:nvSpPr>
          <p:cNvPr id="450577" name="Text Box 17"/>
          <p:cNvSpPr txBox="1">
            <a:spLocks noChangeArrowheads="1"/>
          </p:cNvSpPr>
          <p:nvPr/>
        </p:nvSpPr>
        <p:spPr bwMode="auto">
          <a:xfrm>
            <a:off x="5562600" y="6000690"/>
            <a:ext cx="2971800" cy="400110"/>
          </a:xfrm>
          <a:prstGeom prst="rect">
            <a:avLst/>
          </a:prstGeom>
          <a:noFill/>
          <a:ln w="9525">
            <a:noFill/>
            <a:miter lim="800000"/>
            <a:headEnd/>
            <a:tailEnd/>
          </a:ln>
          <a:effectLst/>
        </p:spPr>
        <p:txBody>
          <a:bodyPr wrap="square">
            <a:spAutoFit/>
          </a:bodyPr>
          <a:lstStyle/>
          <a:p>
            <a:pPr>
              <a:spcBef>
                <a:spcPct val="50000"/>
              </a:spcBef>
            </a:pPr>
            <a:r>
              <a:rPr lang="en-US" sz="2000" b="1" i="1" dirty="0"/>
              <a:t>Not depicted: </a:t>
            </a:r>
            <a:r>
              <a:rPr lang="en-US" sz="2000" b="1" i="1" dirty="0" smtClean="0"/>
              <a:t>frequency</a:t>
            </a:r>
            <a:endParaRPr lang="en-US" sz="2000" b="1" i="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2"/>
          <p:cNvSpPr>
            <a:spLocks noGrp="1" noRot="1" noChangeArrowheads="1"/>
          </p:cNvSpPr>
          <p:nvPr>
            <p:ph type="title"/>
          </p:nvPr>
        </p:nvSpPr>
        <p:spPr>
          <a:xfrm>
            <a:off x="457200" y="274638"/>
            <a:ext cx="8229600" cy="868362"/>
          </a:xfrm>
        </p:spPr>
        <p:txBody>
          <a:bodyPr/>
          <a:lstStyle/>
          <a:p>
            <a:r>
              <a:rPr lang="en-US" dirty="0">
                <a:solidFill>
                  <a:srgbClr val="FFFF99"/>
                </a:solidFill>
              </a:rPr>
              <a:t>              </a:t>
            </a:r>
            <a:r>
              <a:rPr lang="en-US" sz="4000" b="1" dirty="0">
                <a:solidFill>
                  <a:schemeClr val="accent4"/>
                </a:solidFill>
              </a:rPr>
              <a:t>flow components</a:t>
            </a:r>
          </a:p>
        </p:txBody>
      </p:sp>
      <p:pic>
        <p:nvPicPr>
          <p:cNvPr id="538632" name="Picture 8" descr="NAS flow components"/>
          <p:cNvPicPr>
            <a:picLocks noGrp="1" noChangeAspect="1" noChangeArrowheads="1"/>
          </p:cNvPicPr>
          <p:nvPr>
            <p:ph sz="half" idx="2"/>
          </p:nvPr>
        </p:nvPicPr>
        <p:blipFill>
          <a:blip r:embed="rId2" cstate="print"/>
          <a:srcRect/>
          <a:stretch>
            <a:fillRect/>
          </a:stretch>
        </p:blipFill>
        <p:spPr>
          <a:xfrm>
            <a:off x="1752600" y="1295400"/>
            <a:ext cx="7239000" cy="5122863"/>
          </a:xfrm>
          <a:noFill/>
          <a:ln/>
        </p:spPr>
      </p:pic>
      <p:sp>
        <p:nvSpPr>
          <p:cNvPr id="538633" name="Text Box 9"/>
          <p:cNvSpPr txBox="1">
            <a:spLocks noChangeArrowheads="1"/>
          </p:cNvSpPr>
          <p:nvPr/>
        </p:nvSpPr>
        <p:spPr bwMode="auto">
          <a:xfrm>
            <a:off x="6953250" y="6434138"/>
            <a:ext cx="1200150" cy="304800"/>
          </a:xfrm>
          <a:prstGeom prst="rect">
            <a:avLst/>
          </a:prstGeom>
          <a:noFill/>
          <a:ln w="9525">
            <a:noFill/>
            <a:miter lim="800000"/>
            <a:headEnd/>
            <a:tailEnd/>
          </a:ln>
          <a:effectLst/>
        </p:spPr>
        <p:txBody>
          <a:bodyPr>
            <a:spAutoFit/>
          </a:bodyPr>
          <a:lstStyle/>
          <a:p>
            <a:pPr>
              <a:spcBef>
                <a:spcPct val="50000"/>
              </a:spcBef>
            </a:pPr>
            <a:r>
              <a:rPr lang="en-US" sz="1400" b="1">
                <a:latin typeface="Arial" charset="0"/>
              </a:rPr>
              <a:t>(NRC 2005)</a:t>
            </a:r>
          </a:p>
        </p:txBody>
      </p:sp>
      <p:pic>
        <p:nvPicPr>
          <p:cNvPr id="538635" name="Picture 11"/>
          <p:cNvPicPr>
            <a:picLocks noChangeAspect="1" noChangeArrowheads="1"/>
          </p:cNvPicPr>
          <p:nvPr/>
        </p:nvPicPr>
        <p:blipFill>
          <a:blip r:embed="rId3" cstate="print"/>
          <a:srcRect/>
          <a:stretch>
            <a:fillRect/>
          </a:stretch>
        </p:blipFill>
        <p:spPr bwMode="auto">
          <a:xfrm>
            <a:off x="152400" y="152400"/>
            <a:ext cx="1970088" cy="2895600"/>
          </a:xfrm>
          <a:prstGeom prst="rect">
            <a:avLst/>
          </a:prstGeom>
          <a:noFill/>
          <a:ln w="50800">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2530" name="Picture 2" descr="flow_integration"/>
          <p:cNvPicPr>
            <a:picLocks noGrp="1" noChangeAspect="1" noChangeArrowheads="1"/>
          </p:cNvPicPr>
          <p:nvPr>
            <p:ph idx="1"/>
          </p:nvPr>
        </p:nvPicPr>
        <p:blipFill>
          <a:blip r:embed="rId2" cstate="print"/>
          <a:srcRect/>
          <a:stretch>
            <a:fillRect/>
          </a:stretch>
        </p:blipFill>
        <p:spPr>
          <a:xfrm>
            <a:off x="228600" y="1143000"/>
            <a:ext cx="8686800" cy="5495925"/>
          </a:xfrm>
          <a:noFill/>
          <a:ln/>
        </p:spPr>
      </p:pic>
      <p:sp>
        <p:nvSpPr>
          <p:cNvPr id="662531" name="Rectangle 3"/>
          <p:cNvSpPr>
            <a:spLocks noGrp="1" noRot="1" noChangeArrowheads="1"/>
          </p:cNvSpPr>
          <p:nvPr>
            <p:ph type="title"/>
          </p:nvPr>
        </p:nvSpPr>
        <p:spPr>
          <a:xfrm>
            <a:off x="457200" y="274638"/>
            <a:ext cx="8229600" cy="715962"/>
          </a:xfrm>
          <a:noFill/>
          <a:ln/>
        </p:spPr>
        <p:txBody>
          <a:bodyPr/>
          <a:lstStyle/>
          <a:p>
            <a:r>
              <a:rPr lang="en-US" sz="4000" b="1" dirty="0">
                <a:solidFill>
                  <a:schemeClr val="accent4"/>
                </a:solidFill>
              </a:rPr>
              <a:t>SB2 instream flow prescription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8229600" cy="792162"/>
          </a:xfrm>
        </p:spPr>
        <p:txBody>
          <a:bodyPr>
            <a:normAutofit/>
          </a:bodyPr>
          <a:lstStyle/>
          <a:p>
            <a:r>
              <a:rPr lang="en-US" sz="4000" b="1" dirty="0" smtClean="0">
                <a:solidFill>
                  <a:schemeClr val="accent1"/>
                </a:solidFill>
              </a:rPr>
              <a:t>Current Treatment of Streamflow</a:t>
            </a:r>
          </a:p>
        </p:txBody>
      </p:sp>
      <p:sp>
        <p:nvSpPr>
          <p:cNvPr id="3" name="Content Placeholder 2"/>
          <p:cNvSpPr>
            <a:spLocks noGrp="1"/>
          </p:cNvSpPr>
          <p:nvPr>
            <p:ph idx="1"/>
          </p:nvPr>
        </p:nvSpPr>
        <p:spPr>
          <a:xfrm>
            <a:off x="457200" y="1143000"/>
            <a:ext cx="5029200" cy="4983163"/>
          </a:xfrm>
        </p:spPr>
        <p:txBody>
          <a:bodyPr/>
          <a:lstStyle/>
          <a:p>
            <a:r>
              <a:rPr lang="en-US" dirty="0" err="1" smtClean="0"/>
              <a:t>NHDPlus</a:t>
            </a:r>
            <a:r>
              <a:rPr lang="en-US" dirty="0" smtClean="0"/>
              <a:t> attributes</a:t>
            </a:r>
          </a:p>
          <a:p>
            <a:r>
              <a:rPr lang="en-US" dirty="0" smtClean="0"/>
              <a:t>ESRI Community Hydro Base Map</a:t>
            </a:r>
          </a:p>
          <a:p>
            <a:r>
              <a:rPr lang="en-US" dirty="0" smtClean="0"/>
              <a:t>USGS </a:t>
            </a:r>
            <a:r>
              <a:rPr lang="en-US" dirty="0" err="1" smtClean="0"/>
              <a:t>Streamstats</a:t>
            </a:r>
            <a:endParaRPr lang="en-US" dirty="0" smtClean="0"/>
          </a:p>
          <a:p>
            <a:r>
              <a:rPr lang="en-US" dirty="0" smtClean="0"/>
              <a:t>The Nature Conservancy’s Indicators of Hydrologic Alteration (IHA)</a:t>
            </a:r>
          </a:p>
          <a:p>
            <a:r>
              <a:rPr lang="en-US" dirty="0" smtClean="0"/>
              <a:t>USGS Hydrologic Assessment Tool (HAT)</a:t>
            </a:r>
            <a:endParaRPr lang="en-US" dirty="0"/>
          </a:p>
        </p:txBody>
      </p:sp>
      <p:pic>
        <p:nvPicPr>
          <p:cNvPr id="56322" name="Picture 2" descr="http://farm3.static.flickr.com/2211/2121423428_890f1fccf3.jpg?v=0"/>
          <p:cNvPicPr>
            <a:picLocks noChangeAspect="1" noChangeArrowheads="1"/>
          </p:cNvPicPr>
          <p:nvPr/>
        </p:nvPicPr>
        <p:blipFill>
          <a:blip r:embed="rId2" cstate="print"/>
          <a:srcRect/>
          <a:stretch>
            <a:fillRect/>
          </a:stretch>
        </p:blipFill>
        <p:spPr bwMode="auto">
          <a:xfrm>
            <a:off x="5919148" y="4060208"/>
            <a:ext cx="3086100" cy="2481225"/>
          </a:xfrm>
          <a:prstGeom prst="rect">
            <a:avLst/>
          </a:prstGeom>
          <a:noFill/>
        </p:spPr>
      </p:pic>
      <p:pic>
        <p:nvPicPr>
          <p:cNvPr id="5" name="Picture 4"/>
          <p:cNvPicPr>
            <a:picLocks noChangeAspect="1"/>
          </p:cNvPicPr>
          <p:nvPr/>
        </p:nvPicPr>
        <p:blipFill>
          <a:blip r:embed="rId3" cstate="print"/>
          <a:stretch>
            <a:fillRect/>
          </a:stretch>
        </p:blipFill>
        <p:spPr>
          <a:xfrm>
            <a:off x="5356285" y="1219200"/>
            <a:ext cx="3635315" cy="257458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0838"/>
            <a:ext cx="8229600" cy="792162"/>
          </a:xfrm>
        </p:spPr>
        <p:txBody>
          <a:bodyPr>
            <a:normAutofit/>
          </a:bodyPr>
          <a:lstStyle/>
          <a:p>
            <a:r>
              <a:rPr lang="en-US" sz="4000" b="1" dirty="0" smtClean="0">
                <a:solidFill>
                  <a:schemeClr val="accent1"/>
                </a:solidFill>
              </a:rPr>
              <a:t>Outline</a:t>
            </a:r>
          </a:p>
        </p:txBody>
      </p:sp>
      <p:sp>
        <p:nvSpPr>
          <p:cNvPr id="3" name="Content Placeholder 2"/>
          <p:cNvSpPr>
            <a:spLocks noGrp="1"/>
          </p:cNvSpPr>
          <p:nvPr>
            <p:ph idx="1"/>
          </p:nvPr>
        </p:nvSpPr>
        <p:spPr>
          <a:xfrm>
            <a:off x="609600" y="1600200"/>
            <a:ext cx="8077200" cy="4525963"/>
          </a:xfrm>
        </p:spPr>
        <p:txBody>
          <a:bodyPr/>
          <a:lstStyle/>
          <a:p>
            <a:r>
              <a:rPr lang="en-US" b="1" i="1" dirty="0" smtClean="0">
                <a:solidFill>
                  <a:srgbClr val="FF0000"/>
                </a:solidFill>
              </a:rPr>
              <a:t>Context within Arc Hydro River</a:t>
            </a:r>
          </a:p>
          <a:p>
            <a:r>
              <a:rPr lang="en-US" dirty="0" smtClean="0"/>
              <a:t>Motivation</a:t>
            </a:r>
          </a:p>
          <a:p>
            <a:r>
              <a:rPr lang="en-US" dirty="0" smtClean="0"/>
              <a:t>Environmental Flows</a:t>
            </a:r>
          </a:p>
          <a:p>
            <a:r>
              <a:rPr lang="en-US" dirty="0" smtClean="0"/>
              <a:t>Flow</a:t>
            </a:r>
          </a:p>
          <a:p>
            <a:r>
              <a:rPr lang="en-US" dirty="0" smtClean="0"/>
              <a:t>Biota</a:t>
            </a:r>
          </a:p>
          <a:p>
            <a:r>
              <a:rPr lang="en-US" dirty="0" smtClean="0"/>
              <a:t>Habitat</a:t>
            </a:r>
            <a:endParaRPr lang="en-US" dirty="0"/>
          </a:p>
        </p:txBody>
      </p:sp>
      <p:pic>
        <p:nvPicPr>
          <p:cNvPr id="4" name="Picture 5"/>
          <p:cNvPicPr>
            <a:picLocks noChangeAspect="1" noChangeArrowheads="1"/>
          </p:cNvPicPr>
          <p:nvPr/>
        </p:nvPicPr>
        <p:blipFill>
          <a:blip r:embed="rId2" cstate="print"/>
          <a:srcRect/>
          <a:stretch>
            <a:fillRect/>
          </a:stretch>
        </p:blipFill>
        <p:spPr bwMode="auto">
          <a:xfrm>
            <a:off x="3810000" y="4343400"/>
            <a:ext cx="4841213" cy="1971675"/>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0838"/>
            <a:ext cx="8229600" cy="792162"/>
          </a:xfrm>
        </p:spPr>
        <p:txBody>
          <a:bodyPr>
            <a:normAutofit/>
          </a:bodyPr>
          <a:lstStyle/>
          <a:p>
            <a:r>
              <a:rPr lang="en-US" sz="4000" b="1" dirty="0" smtClean="0">
                <a:solidFill>
                  <a:schemeClr val="accent1"/>
                </a:solidFill>
              </a:rPr>
              <a:t>Outline</a:t>
            </a:r>
          </a:p>
        </p:txBody>
      </p:sp>
      <p:sp>
        <p:nvSpPr>
          <p:cNvPr id="3" name="Content Placeholder 2"/>
          <p:cNvSpPr>
            <a:spLocks noGrp="1"/>
          </p:cNvSpPr>
          <p:nvPr>
            <p:ph idx="1"/>
          </p:nvPr>
        </p:nvSpPr>
        <p:spPr>
          <a:xfrm>
            <a:off x="609600" y="1600200"/>
            <a:ext cx="8077200" cy="4525963"/>
          </a:xfrm>
        </p:spPr>
        <p:txBody>
          <a:bodyPr/>
          <a:lstStyle/>
          <a:p>
            <a:r>
              <a:rPr lang="en-US" dirty="0" smtClean="0"/>
              <a:t>Context within Arc Hydro River</a:t>
            </a:r>
          </a:p>
          <a:p>
            <a:r>
              <a:rPr lang="en-US" dirty="0" smtClean="0"/>
              <a:t>Motivation</a:t>
            </a:r>
          </a:p>
          <a:p>
            <a:r>
              <a:rPr lang="en-US" dirty="0" smtClean="0"/>
              <a:t>Environmental Flows</a:t>
            </a:r>
          </a:p>
          <a:p>
            <a:r>
              <a:rPr lang="en-US" dirty="0" smtClean="0"/>
              <a:t>Flow</a:t>
            </a:r>
          </a:p>
          <a:p>
            <a:r>
              <a:rPr lang="en-US" b="1" i="1" dirty="0" smtClean="0">
                <a:solidFill>
                  <a:srgbClr val="FF0000"/>
                </a:solidFill>
              </a:rPr>
              <a:t>Biota</a:t>
            </a:r>
          </a:p>
          <a:p>
            <a:r>
              <a:rPr lang="en-US" dirty="0" smtClean="0"/>
              <a:t>Habitat</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274638"/>
            <a:ext cx="8229600" cy="944562"/>
          </a:xfrm>
        </p:spPr>
        <p:txBody>
          <a:bodyPr>
            <a:normAutofit/>
          </a:bodyPr>
          <a:lstStyle/>
          <a:p>
            <a:pPr fontAlgn="auto">
              <a:spcBef>
                <a:spcPts val="1200"/>
              </a:spcBef>
              <a:spcAft>
                <a:spcPts val="0"/>
              </a:spcAft>
              <a:defRPr/>
            </a:pPr>
            <a:r>
              <a:rPr lang="en-US" b="1" dirty="0" smtClean="0">
                <a:solidFill>
                  <a:schemeClr val="accent4"/>
                </a:solidFill>
              </a:rPr>
              <a:t>The Water Environment</a:t>
            </a:r>
            <a:endParaRPr lang="en-US" b="1" i="1" dirty="0">
              <a:solidFill>
                <a:schemeClr val="accent4"/>
              </a:solidFill>
            </a:endParaRPr>
          </a:p>
        </p:txBody>
      </p:sp>
      <p:sp>
        <p:nvSpPr>
          <p:cNvPr id="3" name="Content Placeholder 2"/>
          <p:cNvSpPr>
            <a:spLocks noGrp="1"/>
          </p:cNvSpPr>
          <p:nvPr>
            <p:ph idx="1"/>
          </p:nvPr>
        </p:nvSpPr>
        <p:spPr>
          <a:xfrm>
            <a:off x="457200" y="1371601"/>
            <a:ext cx="8229600" cy="2438400"/>
          </a:xfrm>
        </p:spPr>
        <p:txBody>
          <a:bodyPr rtlCol="0">
            <a:normAutofit/>
          </a:bodyPr>
          <a:lstStyle/>
          <a:p>
            <a:pPr>
              <a:spcBef>
                <a:spcPts val="1200"/>
              </a:spcBef>
              <a:defRPr/>
            </a:pPr>
            <a:r>
              <a:rPr lang="en-US" sz="2400" dirty="0" smtClean="0"/>
              <a:t>Distinct </a:t>
            </a:r>
            <a:r>
              <a:rPr lang="en-US" sz="2400" dirty="0"/>
              <a:t>types of water data, each with its own character</a:t>
            </a:r>
          </a:p>
          <a:p>
            <a:pPr lvl="1">
              <a:spcBef>
                <a:spcPts val="1200"/>
              </a:spcBef>
              <a:defRPr/>
            </a:pPr>
            <a:r>
              <a:rPr lang="en-US" sz="2000" dirty="0"/>
              <a:t>Physical data describe the movement of water and its properties</a:t>
            </a:r>
          </a:p>
          <a:p>
            <a:pPr lvl="1">
              <a:spcBef>
                <a:spcPts val="1200"/>
              </a:spcBef>
              <a:defRPr/>
            </a:pPr>
            <a:r>
              <a:rPr lang="en-US" sz="2000" dirty="0"/>
              <a:t>Chemical data describe the constituents moving with, in, and through the water</a:t>
            </a:r>
          </a:p>
          <a:p>
            <a:pPr lvl="1">
              <a:spcBef>
                <a:spcPts val="1200"/>
              </a:spcBef>
              <a:defRPr/>
            </a:pPr>
            <a:r>
              <a:rPr lang="en-US" sz="2000" dirty="0"/>
              <a:t>Biological data describe the organisms inhabiting the water environment</a:t>
            </a:r>
            <a:r>
              <a:rPr lang="en-US" sz="2000" dirty="0" smtClean="0"/>
              <a:t>.</a:t>
            </a:r>
            <a:endParaRPr lang="en-US" sz="2000" dirty="0"/>
          </a:p>
        </p:txBody>
      </p:sp>
      <p:sp>
        <p:nvSpPr>
          <p:cNvPr id="4" name="Rounded Rectangle 3"/>
          <p:cNvSpPr/>
          <p:nvPr/>
        </p:nvSpPr>
        <p:spPr>
          <a:xfrm>
            <a:off x="990600" y="3886200"/>
            <a:ext cx="3048000" cy="2819400"/>
          </a:xfrm>
          <a:prstGeom prst="roundRect">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191000" y="4648200"/>
            <a:ext cx="762000" cy="707886"/>
          </a:xfrm>
          <a:prstGeom prst="rect">
            <a:avLst/>
          </a:prstGeom>
          <a:noFill/>
        </p:spPr>
        <p:txBody>
          <a:bodyPr wrap="square" rtlCol="0">
            <a:spAutoFit/>
          </a:bodyPr>
          <a:lstStyle/>
          <a:p>
            <a:pPr algn="ctr"/>
            <a:r>
              <a:rPr lang="en-US" sz="4000" b="1" dirty="0" smtClean="0"/>
              <a:t>vs.</a:t>
            </a:r>
            <a:endParaRPr lang="en-US" sz="4000" b="1" dirty="0"/>
          </a:p>
        </p:txBody>
      </p:sp>
      <p:sp>
        <p:nvSpPr>
          <p:cNvPr id="7" name="TextBox 6"/>
          <p:cNvSpPr txBox="1"/>
          <p:nvPr/>
        </p:nvSpPr>
        <p:spPr>
          <a:xfrm>
            <a:off x="1295400" y="4038600"/>
            <a:ext cx="2438400" cy="2523768"/>
          </a:xfrm>
          <a:prstGeom prst="rect">
            <a:avLst/>
          </a:prstGeom>
          <a:noFill/>
        </p:spPr>
        <p:txBody>
          <a:bodyPr wrap="square" rtlCol="0">
            <a:spAutoFit/>
          </a:bodyPr>
          <a:lstStyle/>
          <a:p>
            <a:pPr algn="ctr">
              <a:spcBef>
                <a:spcPts val="1200"/>
              </a:spcBef>
              <a:tabLst>
                <a:tab pos="2005013" algn="l"/>
              </a:tabLst>
            </a:pPr>
            <a:r>
              <a:rPr lang="en-US" sz="3200" b="1" dirty="0" smtClean="0"/>
              <a:t>Surveys</a:t>
            </a:r>
          </a:p>
          <a:p>
            <a:pPr algn="ctr">
              <a:spcBef>
                <a:spcPts val="1200"/>
              </a:spcBef>
              <a:tabLst>
                <a:tab pos="2005013" algn="l"/>
              </a:tabLst>
            </a:pPr>
            <a:r>
              <a:rPr lang="en-US" sz="3200" b="1" dirty="0" smtClean="0"/>
              <a:t>Sensors</a:t>
            </a:r>
          </a:p>
          <a:p>
            <a:pPr algn="ctr">
              <a:spcBef>
                <a:spcPts val="1200"/>
              </a:spcBef>
              <a:tabLst>
                <a:tab pos="2005013" algn="l"/>
              </a:tabLst>
            </a:pPr>
            <a:r>
              <a:rPr lang="en-US" sz="3200" b="1" dirty="0" smtClean="0"/>
              <a:t>Continuous</a:t>
            </a:r>
          </a:p>
          <a:p>
            <a:pPr algn="ctr">
              <a:spcBef>
                <a:spcPts val="1200"/>
              </a:spcBef>
              <a:tabLst>
                <a:tab pos="2005013" algn="l"/>
              </a:tabLst>
            </a:pPr>
            <a:r>
              <a:rPr lang="en-US" sz="3200" b="1" dirty="0" smtClean="0"/>
              <a:t>Longitudinal</a:t>
            </a:r>
            <a:endParaRPr lang="en-US" sz="3200" b="1" dirty="0"/>
          </a:p>
        </p:txBody>
      </p:sp>
      <p:sp>
        <p:nvSpPr>
          <p:cNvPr id="8" name="TextBox 7"/>
          <p:cNvSpPr txBox="1"/>
          <p:nvPr/>
        </p:nvSpPr>
        <p:spPr>
          <a:xfrm>
            <a:off x="152400" y="4343400"/>
            <a:ext cx="762000" cy="646331"/>
          </a:xfrm>
          <a:prstGeom prst="rect">
            <a:avLst/>
          </a:prstGeom>
          <a:noFill/>
        </p:spPr>
        <p:txBody>
          <a:bodyPr wrap="square" rtlCol="0">
            <a:spAutoFit/>
          </a:bodyPr>
          <a:lstStyle/>
          <a:p>
            <a:r>
              <a:rPr lang="en-US" dirty="0"/>
              <a:t>p</a:t>
            </a:r>
            <a:r>
              <a:rPr lang="en-US" dirty="0" smtClean="0"/>
              <a:t>hys/ </a:t>
            </a:r>
            <a:r>
              <a:rPr lang="en-US" dirty="0" err="1" smtClean="0"/>
              <a:t>chem</a:t>
            </a:r>
            <a:endParaRPr lang="en-US" dirty="0"/>
          </a:p>
        </p:txBody>
      </p:sp>
      <p:sp>
        <p:nvSpPr>
          <p:cNvPr id="9" name="Rounded Rectangle 8"/>
          <p:cNvSpPr/>
          <p:nvPr/>
        </p:nvSpPr>
        <p:spPr>
          <a:xfrm>
            <a:off x="5029200" y="3886200"/>
            <a:ext cx="3048000" cy="2819400"/>
          </a:xfrm>
          <a:prstGeom prst="round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334000" y="4038600"/>
            <a:ext cx="2438400" cy="2523768"/>
          </a:xfrm>
          <a:prstGeom prst="rect">
            <a:avLst/>
          </a:prstGeom>
          <a:noFill/>
        </p:spPr>
        <p:txBody>
          <a:bodyPr wrap="square" rtlCol="0">
            <a:spAutoFit/>
          </a:bodyPr>
          <a:lstStyle/>
          <a:p>
            <a:pPr algn="ctr">
              <a:spcBef>
                <a:spcPts val="1200"/>
              </a:spcBef>
              <a:tabLst>
                <a:tab pos="2005013" algn="l"/>
              </a:tabLst>
            </a:pPr>
            <a:r>
              <a:rPr lang="en-US" sz="3200" b="1" dirty="0" smtClean="0"/>
              <a:t>Studies</a:t>
            </a:r>
          </a:p>
          <a:p>
            <a:pPr algn="ctr">
              <a:spcBef>
                <a:spcPts val="1200"/>
              </a:spcBef>
              <a:tabLst>
                <a:tab pos="2005013" algn="l"/>
              </a:tabLst>
            </a:pPr>
            <a:r>
              <a:rPr lang="en-US" sz="3200" b="1" dirty="0" smtClean="0"/>
              <a:t>Samples</a:t>
            </a:r>
          </a:p>
          <a:p>
            <a:pPr algn="ctr">
              <a:spcBef>
                <a:spcPts val="1200"/>
              </a:spcBef>
              <a:tabLst>
                <a:tab pos="2005013" algn="l"/>
              </a:tabLst>
            </a:pPr>
            <a:r>
              <a:rPr lang="en-US" sz="3200" b="1" dirty="0" smtClean="0"/>
              <a:t>Discrete</a:t>
            </a:r>
          </a:p>
          <a:p>
            <a:pPr algn="ctr">
              <a:spcBef>
                <a:spcPts val="1200"/>
              </a:spcBef>
              <a:tabLst>
                <a:tab pos="2005013" algn="l"/>
              </a:tabLst>
            </a:pPr>
            <a:r>
              <a:rPr lang="en-US" sz="3200" b="1" dirty="0" smtClean="0"/>
              <a:t>Lateral</a:t>
            </a:r>
            <a:endParaRPr lang="en-US" sz="3200" b="1" dirty="0"/>
          </a:p>
        </p:txBody>
      </p:sp>
      <p:sp>
        <p:nvSpPr>
          <p:cNvPr id="11" name="TextBox 10"/>
          <p:cNvSpPr txBox="1"/>
          <p:nvPr/>
        </p:nvSpPr>
        <p:spPr>
          <a:xfrm>
            <a:off x="8229600" y="4495800"/>
            <a:ext cx="762000" cy="369332"/>
          </a:xfrm>
          <a:prstGeom prst="rect">
            <a:avLst/>
          </a:prstGeom>
          <a:noFill/>
        </p:spPr>
        <p:txBody>
          <a:bodyPr wrap="square" rtlCol="0">
            <a:spAutoFit/>
          </a:bodyPr>
          <a:lstStyle/>
          <a:p>
            <a:r>
              <a:rPr lang="en-US" dirty="0" err="1" smtClean="0"/>
              <a:t>biol</a:t>
            </a:r>
            <a:endParaRPr lang="en-US" dirty="0"/>
          </a:p>
        </p:txBody>
      </p:sp>
      <p:pic>
        <p:nvPicPr>
          <p:cNvPr id="6146" name="Picture 2"/>
          <p:cNvPicPr>
            <a:picLocks noChangeAspect="1" noChangeArrowheads="1"/>
          </p:cNvPicPr>
          <p:nvPr/>
        </p:nvPicPr>
        <p:blipFill>
          <a:blip r:embed="rId2" cstate="print"/>
          <a:srcRect l="11852" t="11765" r="11852" b="7059"/>
          <a:stretch>
            <a:fillRect/>
          </a:stretch>
        </p:blipFill>
        <p:spPr bwMode="auto">
          <a:xfrm>
            <a:off x="83128" y="5105400"/>
            <a:ext cx="814896" cy="1091826"/>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8148525" y="5105400"/>
            <a:ext cx="995475" cy="1038225"/>
          </a:xfrm>
          <a:prstGeom prst="rect">
            <a:avLst/>
          </a:prstGeom>
          <a:noFill/>
          <a:ln w="9525">
            <a:noFill/>
            <a:miter lim="800000"/>
            <a:headEnd/>
            <a:tailEnd/>
          </a:ln>
        </p:spPr>
      </p:pic>
      <p:sp>
        <p:nvSpPr>
          <p:cNvPr id="14" name="Slide Number Placeholder 13"/>
          <p:cNvSpPr>
            <a:spLocks noGrp="1"/>
          </p:cNvSpPr>
          <p:nvPr>
            <p:ph type="sldNum" sz="quarter" idx="12"/>
          </p:nvPr>
        </p:nvSpPr>
        <p:spPr/>
        <p:txBody>
          <a:bodyPr/>
          <a:lstStyle/>
          <a:p>
            <a:fld id="{63A52BC0-4765-44FB-B92D-AA2D0612F4C0}"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152400"/>
            <a:ext cx="8229600" cy="914400"/>
          </a:xfrm>
        </p:spPr>
        <p:txBody>
          <a:bodyPr>
            <a:normAutofit/>
          </a:bodyPr>
          <a:lstStyle/>
          <a:p>
            <a:r>
              <a:rPr lang="en-US" b="1" dirty="0">
                <a:solidFill>
                  <a:schemeClr val="accent4"/>
                </a:solidFill>
              </a:rPr>
              <a:t>The Data Cube</a:t>
            </a:r>
          </a:p>
        </p:txBody>
      </p:sp>
      <p:cxnSp>
        <p:nvCxnSpPr>
          <p:cNvPr id="4" name="Straight Arrow Connector 3"/>
          <p:cNvCxnSpPr/>
          <p:nvPr/>
        </p:nvCxnSpPr>
        <p:spPr>
          <a:xfrm rot="5400000" flipH="1" flipV="1">
            <a:off x="1112837" y="3160713"/>
            <a:ext cx="3363913" cy="1588"/>
          </a:xfrm>
          <a:prstGeom prst="straightConnector1">
            <a:avLst/>
          </a:prstGeom>
          <a:ln w="25400" cap="rnd">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rot="10800000" flipV="1">
            <a:off x="838200" y="4841875"/>
            <a:ext cx="1957388" cy="1733550"/>
          </a:xfrm>
          <a:prstGeom prst="straightConnector1">
            <a:avLst/>
          </a:prstGeom>
          <a:ln w="25400" cap="rnd">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2795588" y="4841875"/>
            <a:ext cx="3230562" cy="1588"/>
          </a:xfrm>
          <a:prstGeom prst="straightConnector1">
            <a:avLst/>
          </a:prstGeom>
          <a:ln w="25400" cap="rnd">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110" name="TextBox 6"/>
          <p:cNvSpPr txBox="1">
            <a:spLocks noChangeArrowheads="1"/>
          </p:cNvSpPr>
          <p:nvPr/>
        </p:nvSpPr>
        <p:spPr bwMode="auto">
          <a:xfrm>
            <a:off x="4948238" y="4945063"/>
            <a:ext cx="1206500" cy="460375"/>
          </a:xfrm>
          <a:prstGeom prst="rect">
            <a:avLst/>
          </a:prstGeom>
          <a:noFill/>
          <a:ln w="9525">
            <a:noFill/>
            <a:miter lim="800000"/>
            <a:headEnd/>
            <a:tailEnd/>
          </a:ln>
        </p:spPr>
        <p:txBody>
          <a:bodyPr wrap="none">
            <a:spAutoFit/>
          </a:bodyPr>
          <a:lstStyle/>
          <a:p>
            <a:r>
              <a:rPr lang="en-US" sz="2400">
                <a:latin typeface="Calibri" pitchFamily="34" charset="0"/>
              </a:rPr>
              <a:t>Space, S</a:t>
            </a:r>
          </a:p>
        </p:txBody>
      </p:sp>
      <p:sp>
        <p:nvSpPr>
          <p:cNvPr id="47111" name="TextBox 7"/>
          <p:cNvSpPr txBox="1">
            <a:spLocks noChangeArrowheads="1"/>
          </p:cNvSpPr>
          <p:nvPr/>
        </p:nvSpPr>
        <p:spPr bwMode="auto">
          <a:xfrm>
            <a:off x="2894013" y="1581150"/>
            <a:ext cx="1101725" cy="461963"/>
          </a:xfrm>
          <a:prstGeom prst="rect">
            <a:avLst/>
          </a:prstGeom>
          <a:noFill/>
          <a:ln w="9525">
            <a:noFill/>
            <a:miter lim="800000"/>
            <a:headEnd/>
            <a:tailEnd/>
          </a:ln>
        </p:spPr>
        <p:txBody>
          <a:bodyPr wrap="none">
            <a:spAutoFit/>
          </a:bodyPr>
          <a:lstStyle/>
          <a:p>
            <a:r>
              <a:rPr lang="en-US" sz="2400">
                <a:latin typeface="Calibri" pitchFamily="34" charset="0"/>
              </a:rPr>
              <a:t>Time, T</a:t>
            </a:r>
          </a:p>
        </p:txBody>
      </p:sp>
      <p:sp>
        <p:nvSpPr>
          <p:cNvPr id="47112" name="TextBox 8"/>
          <p:cNvSpPr txBox="1">
            <a:spLocks noChangeArrowheads="1"/>
          </p:cNvSpPr>
          <p:nvPr/>
        </p:nvSpPr>
        <p:spPr bwMode="auto">
          <a:xfrm>
            <a:off x="1131888" y="6167438"/>
            <a:ext cx="1641475" cy="461962"/>
          </a:xfrm>
          <a:prstGeom prst="rect">
            <a:avLst/>
          </a:prstGeom>
          <a:noFill/>
          <a:ln w="9525">
            <a:noFill/>
            <a:miter lim="800000"/>
            <a:headEnd/>
            <a:tailEnd/>
          </a:ln>
        </p:spPr>
        <p:txBody>
          <a:bodyPr wrap="none">
            <a:spAutoFit/>
          </a:bodyPr>
          <a:lstStyle/>
          <a:p>
            <a:r>
              <a:rPr lang="en-US" sz="2400">
                <a:latin typeface="Calibri" pitchFamily="34" charset="0"/>
              </a:rPr>
              <a:t>Variables, V</a:t>
            </a:r>
          </a:p>
        </p:txBody>
      </p:sp>
      <p:cxnSp>
        <p:nvCxnSpPr>
          <p:cNvPr id="10" name="Straight Connector 9"/>
          <p:cNvCxnSpPr/>
          <p:nvPr/>
        </p:nvCxnSpPr>
        <p:spPr>
          <a:xfrm rot="5400000" flipH="1" flipV="1">
            <a:off x="3579019" y="3998119"/>
            <a:ext cx="1731963" cy="3175"/>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flipH="1" flipV="1">
            <a:off x="952501" y="4791075"/>
            <a:ext cx="1731962" cy="1587"/>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flipH="1" flipV="1">
            <a:off x="2616201" y="4791075"/>
            <a:ext cx="1731962" cy="1587"/>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817688" y="3925888"/>
            <a:ext cx="1663700" cy="1587"/>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795588" y="3109913"/>
            <a:ext cx="1663700" cy="1587"/>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817688" y="5657850"/>
            <a:ext cx="1663700" cy="1588"/>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1817688" y="3109913"/>
            <a:ext cx="977900" cy="815975"/>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3481388" y="3109913"/>
            <a:ext cx="977900" cy="815975"/>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3481388" y="4841875"/>
            <a:ext cx="977900" cy="815975"/>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47122" name="TextBox 18"/>
          <p:cNvSpPr txBox="1">
            <a:spLocks noChangeArrowheads="1"/>
          </p:cNvSpPr>
          <p:nvPr/>
        </p:nvSpPr>
        <p:spPr bwMode="auto">
          <a:xfrm>
            <a:off x="4459288" y="4332288"/>
            <a:ext cx="304800" cy="461962"/>
          </a:xfrm>
          <a:prstGeom prst="rect">
            <a:avLst/>
          </a:prstGeom>
          <a:noFill/>
          <a:ln w="9525">
            <a:noFill/>
            <a:miter lim="800000"/>
            <a:headEnd/>
            <a:tailEnd/>
          </a:ln>
        </p:spPr>
        <p:txBody>
          <a:bodyPr wrap="none">
            <a:spAutoFit/>
          </a:bodyPr>
          <a:lstStyle/>
          <a:p>
            <a:r>
              <a:rPr lang="en-US" sz="2400">
                <a:latin typeface="Calibri" pitchFamily="34" charset="0"/>
              </a:rPr>
              <a:t>s</a:t>
            </a:r>
          </a:p>
        </p:txBody>
      </p:sp>
      <p:sp>
        <p:nvSpPr>
          <p:cNvPr id="20" name="Oval 19"/>
          <p:cNvSpPr/>
          <p:nvPr/>
        </p:nvSpPr>
        <p:spPr>
          <a:xfrm>
            <a:off x="4360863" y="4740275"/>
            <a:ext cx="196850" cy="2047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124" name="TextBox 20"/>
          <p:cNvSpPr txBox="1">
            <a:spLocks noChangeArrowheads="1"/>
          </p:cNvSpPr>
          <p:nvPr/>
        </p:nvSpPr>
        <p:spPr bwMode="auto">
          <a:xfrm>
            <a:off x="2795588" y="2611438"/>
            <a:ext cx="287337" cy="461962"/>
          </a:xfrm>
          <a:prstGeom prst="rect">
            <a:avLst/>
          </a:prstGeom>
          <a:noFill/>
          <a:ln w="9525">
            <a:noFill/>
            <a:miter lim="800000"/>
            <a:headEnd/>
            <a:tailEnd/>
          </a:ln>
        </p:spPr>
        <p:txBody>
          <a:bodyPr wrap="none">
            <a:spAutoFit/>
          </a:bodyPr>
          <a:lstStyle/>
          <a:p>
            <a:r>
              <a:rPr lang="en-US" sz="2400">
                <a:latin typeface="Calibri" pitchFamily="34" charset="0"/>
              </a:rPr>
              <a:t>t</a:t>
            </a:r>
          </a:p>
        </p:txBody>
      </p:sp>
      <p:sp>
        <p:nvSpPr>
          <p:cNvPr id="22" name="Oval 21"/>
          <p:cNvSpPr/>
          <p:nvPr/>
        </p:nvSpPr>
        <p:spPr>
          <a:xfrm>
            <a:off x="2697163" y="3019425"/>
            <a:ext cx="196850" cy="203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126" name="TextBox 22"/>
          <p:cNvSpPr txBox="1">
            <a:spLocks noChangeArrowheads="1"/>
          </p:cNvSpPr>
          <p:nvPr/>
        </p:nvSpPr>
        <p:spPr bwMode="auto">
          <a:xfrm>
            <a:off x="1327150" y="5148263"/>
            <a:ext cx="406400" cy="461962"/>
          </a:xfrm>
          <a:prstGeom prst="rect">
            <a:avLst/>
          </a:prstGeom>
          <a:noFill/>
          <a:ln w="9525">
            <a:noFill/>
            <a:miter lim="800000"/>
            <a:headEnd/>
            <a:tailEnd/>
          </a:ln>
        </p:spPr>
        <p:txBody>
          <a:bodyPr wrap="none">
            <a:spAutoFit/>
          </a:bodyPr>
          <a:lstStyle/>
          <a:p>
            <a:r>
              <a:rPr lang="en-US" sz="2400">
                <a:latin typeface="Calibri" pitchFamily="34" charset="0"/>
              </a:rPr>
              <a:t>V</a:t>
            </a:r>
            <a:r>
              <a:rPr lang="en-US" sz="2400" baseline="-25000">
                <a:latin typeface="Calibri" pitchFamily="34" charset="0"/>
              </a:rPr>
              <a:t>i</a:t>
            </a:r>
          </a:p>
        </p:txBody>
      </p:sp>
      <p:sp>
        <p:nvSpPr>
          <p:cNvPr id="24" name="Oval 23"/>
          <p:cNvSpPr/>
          <p:nvPr/>
        </p:nvSpPr>
        <p:spPr>
          <a:xfrm>
            <a:off x="1719263" y="5556250"/>
            <a:ext cx="195262" cy="203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128" name="TextBox 24"/>
          <p:cNvSpPr txBox="1">
            <a:spLocks noChangeArrowheads="1"/>
          </p:cNvSpPr>
          <p:nvPr/>
        </p:nvSpPr>
        <p:spPr bwMode="auto">
          <a:xfrm>
            <a:off x="3598863" y="3721100"/>
            <a:ext cx="373062" cy="461963"/>
          </a:xfrm>
          <a:prstGeom prst="rect">
            <a:avLst/>
          </a:prstGeom>
          <a:noFill/>
          <a:ln w="9525">
            <a:noFill/>
            <a:miter lim="800000"/>
            <a:headEnd/>
            <a:tailEnd/>
          </a:ln>
        </p:spPr>
        <p:txBody>
          <a:bodyPr wrap="none">
            <a:spAutoFit/>
          </a:bodyPr>
          <a:lstStyle/>
          <a:p>
            <a:r>
              <a:rPr lang="en-US" sz="2400">
                <a:latin typeface="Calibri" pitchFamily="34" charset="0"/>
              </a:rPr>
              <a:t>D</a:t>
            </a:r>
          </a:p>
        </p:txBody>
      </p:sp>
      <p:sp>
        <p:nvSpPr>
          <p:cNvPr id="26" name="Oval 25"/>
          <p:cNvSpPr/>
          <p:nvPr/>
        </p:nvSpPr>
        <p:spPr>
          <a:xfrm>
            <a:off x="3382963" y="3822700"/>
            <a:ext cx="195262" cy="20478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130" name="TextBox 26"/>
          <p:cNvSpPr txBox="1">
            <a:spLocks noChangeArrowheads="1"/>
          </p:cNvSpPr>
          <p:nvPr/>
        </p:nvSpPr>
        <p:spPr bwMode="auto">
          <a:xfrm>
            <a:off x="5105400" y="4222750"/>
            <a:ext cx="1316038" cy="461963"/>
          </a:xfrm>
          <a:prstGeom prst="rect">
            <a:avLst/>
          </a:prstGeom>
          <a:noFill/>
          <a:ln w="9525">
            <a:noFill/>
            <a:miter lim="800000"/>
            <a:headEnd/>
            <a:tailEnd/>
          </a:ln>
        </p:spPr>
        <p:txBody>
          <a:bodyPr wrap="none">
            <a:spAutoFit/>
          </a:bodyPr>
          <a:lstStyle/>
          <a:p>
            <a:r>
              <a:rPr lang="en-US" sz="2400" b="1">
                <a:latin typeface="Calibri" pitchFamily="34" charset="0"/>
              </a:rPr>
              <a:t>“Where”</a:t>
            </a:r>
          </a:p>
        </p:txBody>
      </p:sp>
      <p:sp>
        <p:nvSpPr>
          <p:cNvPr id="47131" name="TextBox 27"/>
          <p:cNvSpPr txBox="1">
            <a:spLocks noChangeArrowheads="1"/>
          </p:cNvSpPr>
          <p:nvPr/>
        </p:nvSpPr>
        <p:spPr bwMode="auto">
          <a:xfrm>
            <a:off x="304800" y="5441950"/>
            <a:ext cx="1165225" cy="461963"/>
          </a:xfrm>
          <a:prstGeom prst="rect">
            <a:avLst/>
          </a:prstGeom>
          <a:noFill/>
          <a:ln w="9525">
            <a:noFill/>
            <a:miter lim="800000"/>
            <a:headEnd/>
            <a:tailEnd/>
          </a:ln>
        </p:spPr>
        <p:txBody>
          <a:bodyPr wrap="none">
            <a:spAutoFit/>
          </a:bodyPr>
          <a:lstStyle/>
          <a:p>
            <a:r>
              <a:rPr lang="en-US" sz="2400" b="1">
                <a:latin typeface="Calibri" pitchFamily="34" charset="0"/>
              </a:rPr>
              <a:t>“What”</a:t>
            </a:r>
          </a:p>
        </p:txBody>
      </p:sp>
      <p:sp>
        <p:nvSpPr>
          <p:cNvPr id="47132" name="TextBox 28"/>
          <p:cNvSpPr txBox="1">
            <a:spLocks noChangeArrowheads="1"/>
          </p:cNvSpPr>
          <p:nvPr/>
        </p:nvSpPr>
        <p:spPr bwMode="auto">
          <a:xfrm>
            <a:off x="1447800" y="2012950"/>
            <a:ext cx="1220788" cy="461963"/>
          </a:xfrm>
          <a:prstGeom prst="rect">
            <a:avLst/>
          </a:prstGeom>
          <a:noFill/>
          <a:ln w="9525">
            <a:noFill/>
            <a:miter lim="800000"/>
            <a:headEnd/>
            <a:tailEnd/>
          </a:ln>
        </p:spPr>
        <p:txBody>
          <a:bodyPr wrap="none">
            <a:spAutoFit/>
          </a:bodyPr>
          <a:lstStyle/>
          <a:p>
            <a:r>
              <a:rPr lang="en-US" sz="2400" b="1" dirty="0">
                <a:latin typeface="Calibri" pitchFamily="34" charset="0"/>
              </a:rPr>
              <a:t>“When”</a:t>
            </a:r>
          </a:p>
        </p:txBody>
      </p:sp>
      <p:sp>
        <p:nvSpPr>
          <p:cNvPr id="47133" name="TextBox 29"/>
          <p:cNvSpPr txBox="1">
            <a:spLocks noChangeArrowheads="1"/>
          </p:cNvSpPr>
          <p:nvPr/>
        </p:nvSpPr>
        <p:spPr bwMode="auto">
          <a:xfrm>
            <a:off x="5181600" y="2851150"/>
            <a:ext cx="1722438" cy="461963"/>
          </a:xfrm>
          <a:prstGeom prst="rect">
            <a:avLst/>
          </a:prstGeom>
          <a:noFill/>
          <a:ln w="9525">
            <a:noFill/>
            <a:miter lim="800000"/>
            <a:headEnd/>
            <a:tailEnd/>
          </a:ln>
        </p:spPr>
        <p:txBody>
          <a:bodyPr wrap="none">
            <a:spAutoFit/>
          </a:bodyPr>
          <a:lstStyle/>
          <a:p>
            <a:r>
              <a:rPr lang="en-US" sz="2400">
                <a:latin typeface="Calibri" pitchFamily="34" charset="0"/>
              </a:rPr>
              <a:t>A data value</a:t>
            </a:r>
          </a:p>
        </p:txBody>
      </p:sp>
      <p:cxnSp>
        <p:nvCxnSpPr>
          <p:cNvPr id="32" name="Straight Arrow Connector 31"/>
          <p:cNvCxnSpPr>
            <a:stCxn id="47133" idx="1"/>
            <a:endCxn id="26" idx="7"/>
          </p:cNvCxnSpPr>
          <p:nvPr/>
        </p:nvCxnSpPr>
        <p:spPr>
          <a:xfrm rot="10800000" flipV="1">
            <a:off x="3549650" y="3081338"/>
            <a:ext cx="1631950" cy="771525"/>
          </a:xfrm>
          <a:prstGeom prst="straightConnector1">
            <a:avLst/>
          </a:prstGeom>
          <a:ln w="25400">
            <a:solidFill>
              <a:schemeClr val="tx2"/>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1" name="TextBox 28"/>
          <p:cNvSpPr txBox="1">
            <a:spLocks noChangeArrowheads="1"/>
          </p:cNvSpPr>
          <p:nvPr/>
        </p:nvSpPr>
        <p:spPr bwMode="auto">
          <a:xfrm>
            <a:off x="4648200" y="1295400"/>
            <a:ext cx="4173771" cy="923330"/>
          </a:xfrm>
          <a:prstGeom prst="rect">
            <a:avLst/>
          </a:prstGeom>
          <a:solidFill>
            <a:srgbClr val="FFFF99"/>
          </a:solidFill>
          <a:ln w="9525">
            <a:solidFill>
              <a:srgbClr val="FFC000"/>
            </a:solidFill>
            <a:miter lim="800000"/>
            <a:headEnd/>
            <a:tailEnd/>
          </a:ln>
        </p:spPr>
        <p:txBody>
          <a:bodyPr wrap="none">
            <a:spAutoFit/>
          </a:bodyPr>
          <a:lstStyle/>
          <a:p>
            <a:r>
              <a:rPr lang="en-US" sz="5400" b="1" dirty="0" smtClean="0">
                <a:latin typeface="Calibri" pitchFamily="34" charset="0"/>
              </a:rPr>
              <a:t>S = </a:t>
            </a:r>
            <a:r>
              <a:rPr lang="en-US" sz="5400" b="1" i="1" dirty="0" smtClean="0">
                <a:latin typeface="Calibri" pitchFamily="34" charset="0"/>
              </a:rPr>
              <a:t>f </a:t>
            </a:r>
            <a:r>
              <a:rPr lang="en-US" sz="5400" b="1" dirty="0" smtClean="0">
                <a:latin typeface="Calibri" pitchFamily="34" charset="0"/>
              </a:rPr>
              <a:t>{x,y,z,t,v}</a:t>
            </a:r>
            <a:endParaRPr lang="en-US" sz="5400" b="1" dirty="0">
              <a:latin typeface="Calibri" pitchFamily="34" charset="0"/>
            </a:endParaRPr>
          </a:p>
        </p:txBody>
      </p:sp>
      <p:sp>
        <p:nvSpPr>
          <p:cNvPr id="33" name="Slide Number Placeholder 32"/>
          <p:cNvSpPr>
            <a:spLocks noGrp="1"/>
          </p:cNvSpPr>
          <p:nvPr>
            <p:ph type="sldNum" sz="quarter" idx="12"/>
          </p:nvPr>
        </p:nvSpPr>
        <p:spPr/>
        <p:txBody>
          <a:bodyPr/>
          <a:lstStyle/>
          <a:p>
            <a:fld id="{63A52BC0-4765-44FB-B92D-AA2D0612F4C0}" type="slidenum">
              <a:rPr lang="en-US" smtClean="0"/>
              <a:pPr/>
              <a:t>22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
          <p:cNvGrpSpPr/>
          <p:nvPr/>
        </p:nvGrpSpPr>
        <p:grpSpPr>
          <a:xfrm>
            <a:off x="17317" y="381000"/>
            <a:ext cx="5621483" cy="5562600"/>
            <a:chOff x="17317" y="228600"/>
            <a:chExt cx="5829300" cy="5715000"/>
          </a:xfrm>
        </p:grpSpPr>
        <p:pic>
          <p:nvPicPr>
            <p:cNvPr id="21506" name="Picture 2"/>
            <p:cNvPicPr>
              <a:picLocks noChangeAspect="1" noChangeArrowheads="1"/>
            </p:cNvPicPr>
            <p:nvPr/>
          </p:nvPicPr>
          <p:blipFill>
            <a:blip r:embed="rId2" cstate="print"/>
            <a:srcRect/>
            <a:stretch>
              <a:fillRect/>
            </a:stretch>
          </p:blipFill>
          <p:spPr bwMode="auto">
            <a:xfrm>
              <a:off x="2984693" y="3119358"/>
              <a:ext cx="2861924" cy="2802456"/>
            </a:xfrm>
            <a:prstGeom prst="rect">
              <a:avLst/>
            </a:prstGeom>
            <a:noFill/>
            <a:ln w="9525">
              <a:noFill/>
              <a:miter lim="800000"/>
              <a:headEnd/>
              <a:tailEnd/>
            </a:ln>
          </p:spPr>
        </p:pic>
        <p:pic>
          <p:nvPicPr>
            <p:cNvPr id="9222" name="Picture 4"/>
            <p:cNvPicPr>
              <a:picLocks noChangeAspect="1" noChangeArrowheads="1"/>
            </p:cNvPicPr>
            <p:nvPr/>
          </p:nvPicPr>
          <p:blipFill>
            <a:blip r:embed="rId3" cstate="print"/>
            <a:srcRect/>
            <a:stretch>
              <a:fillRect/>
            </a:stretch>
          </p:blipFill>
          <p:spPr bwMode="auto">
            <a:xfrm>
              <a:off x="17317" y="323004"/>
              <a:ext cx="2867549" cy="2805456"/>
            </a:xfrm>
            <a:prstGeom prst="rect">
              <a:avLst/>
            </a:prstGeom>
            <a:noFill/>
            <a:ln w="1270">
              <a:noFill/>
              <a:miter lim="800000"/>
              <a:headEnd/>
              <a:tailEnd/>
            </a:ln>
          </p:spPr>
        </p:pic>
        <p:pic>
          <p:nvPicPr>
            <p:cNvPr id="9223" name="Picture 5"/>
            <p:cNvPicPr>
              <a:picLocks noChangeAspect="1" noChangeArrowheads="1"/>
            </p:cNvPicPr>
            <p:nvPr/>
          </p:nvPicPr>
          <p:blipFill>
            <a:blip r:embed="rId4" cstate="print"/>
            <a:srcRect/>
            <a:stretch>
              <a:fillRect/>
            </a:stretch>
          </p:blipFill>
          <p:spPr bwMode="auto">
            <a:xfrm>
              <a:off x="2889633" y="323004"/>
              <a:ext cx="2865166" cy="2805456"/>
            </a:xfrm>
            <a:prstGeom prst="rect">
              <a:avLst/>
            </a:prstGeom>
            <a:noFill/>
            <a:ln w="1270">
              <a:noFill/>
              <a:miter lim="800000"/>
              <a:headEnd/>
              <a:tailEnd/>
            </a:ln>
          </p:spPr>
        </p:pic>
        <p:pic>
          <p:nvPicPr>
            <p:cNvPr id="9224" name="Picture 6"/>
            <p:cNvPicPr>
              <a:picLocks noChangeAspect="1" noChangeArrowheads="1"/>
            </p:cNvPicPr>
            <p:nvPr/>
          </p:nvPicPr>
          <p:blipFill>
            <a:blip r:embed="rId5" cstate="print"/>
            <a:srcRect/>
            <a:stretch>
              <a:fillRect/>
            </a:stretch>
          </p:blipFill>
          <p:spPr bwMode="auto">
            <a:xfrm>
              <a:off x="22084" y="3138142"/>
              <a:ext cx="2865166" cy="2805458"/>
            </a:xfrm>
            <a:prstGeom prst="rect">
              <a:avLst/>
            </a:prstGeom>
            <a:noFill/>
            <a:ln w="1270">
              <a:noFill/>
              <a:miter lim="800000"/>
              <a:headEnd/>
              <a:tailEnd/>
            </a:ln>
          </p:spPr>
        </p:pic>
        <p:grpSp>
          <p:nvGrpSpPr>
            <p:cNvPr id="3" name="Group 20"/>
            <p:cNvGrpSpPr>
              <a:grpSpLocks/>
            </p:cNvGrpSpPr>
            <p:nvPr/>
          </p:nvGrpSpPr>
          <p:grpSpPr bwMode="auto">
            <a:xfrm>
              <a:off x="91210" y="228600"/>
              <a:ext cx="5744634" cy="5639961"/>
              <a:chOff x="4556370" y="381000"/>
              <a:chExt cx="3826605" cy="3698358"/>
            </a:xfrm>
          </p:grpSpPr>
          <p:sp>
            <p:nvSpPr>
              <p:cNvPr id="18" name="Rectangle 17"/>
              <p:cNvSpPr/>
              <p:nvPr/>
            </p:nvSpPr>
            <p:spPr>
              <a:xfrm>
                <a:off x="4557958" y="382588"/>
                <a:ext cx="3825017" cy="3695183"/>
              </a:xfrm>
              <a:prstGeom prst="rect">
                <a:avLst/>
              </a:prstGeom>
              <a:noFill/>
              <a:ln w="127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Rectangle 18"/>
              <p:cNvSpPr/>
              <p:nvPr/>
            </p:nvSpPr>
            <p:spPr>
              <a:xfrm>
                <a:off x="4557958" y="2231766"/>
                <a:ext cx="3825017" cy="1847592"/>
              </a:xfrm>
              <a:prstGeom prst="rect">
                <a:avLst/>
              </a:prstGeom>
              <a:noFill/>
              <a:ln w="127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ectangle 19"/>
              <p:cNvSpPr/>
              <p:nvPr/>
            </p:nvSpPr>
            <p:spPr>
              <a:xfrm>
                <a:off x="4556370" y="381000"/>
                <a:ext cx="1911715" cy="3695183"/>
              </a:xfrm>
              <a:prstGeom prst="rect">
                <a:avLst/>
              </a:prstGeom>
              <a:noFill/>
              <a:ln w="127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2" name="Text Box 20"/>
            <p:cNvSpPr txBox="1">
              <a:spLocks noChangeArrowheads="1"/>
            </p:cNvSpPr>
            <p:nvPr/>
          </p:nvSpPr>
          <p:spPr bwMode="auto">
            <a:xfrm>
              <a:off x="663290" y="2784737"/>
              <a:ext cx="2290703" cy="263844"/>
            </a:xfrm>
            <a:prstGeom prst="rect">
              <a:avLst/>
            </a:prstGeom>
            <a:noFill/>
            <a:ln w="9525">
              <a:noFill/>
              <a:miter lim="800000"/>
              <a:headEnd/>
              <a:tailEnd/>
            </a:ln>
          </p:spPr>
          <p:txBody>
            <a:bodyPr lIns="0" tIns="0" rIns="45720" bIns="18288">
              <a:spAutoFit/>
            </a:bodyPr>
            <a:lstStyle/>
            <a:p>
              <a:pPr algn="r">
                <a:defRPr/>
              </a:pPr>
              <a:r>
                <a:rPr lang="en-US" sz="1600" b="1" kern="600" dirty="0">
                  <a:solidFill>
                    <a:srgbClr val="339946"/>
                  </a:solidFill>
                </a:rPr>
                <a:t>1a. generic data cube</a:t>
              </a:r>
            </a:p>
          </p:txBody>
        </p:sp>
        <p:sp>
          <p:nvSpPr>
            <p:cNvPr id="23" name="Text Box 20"/>
            <p:cNvSpPr txBox="1">
              <a:spLocks noChangeArrowheads="1"/>
            </p:cNvSpPr>
            <p:nvPr/>
          </p:nvSpPr>
          <p:spPr bwMode="auto">
            <a:xfrm>
              <a:off x="3523688" y="2784737"/>
              <a:ext cx="2290703" cy="263844"/>
            </a:xfrm>
            <a:prstGeom prst="rect">
              <a:avLst/>
            </a:prstGeom>
            <a:noFill/>
            <a:ln w="9525">
              <a:noFill/>
              <a:miter lim="800000"/>
              <a:headEnd/>
              <a:tailEnd/>
            </a:ln>
          </p:spPr>
          <p:txBody>
            <a:bodyPr lIns="0" tIns="0" rIns="45720" bIns="18288">
              <a:spAutoFit/>
            </a:bodyPr>
            <a:lstStyle/>
            <a:p>
              <a:pPr algn="r">
                <a:defRPr/>
              </a:pPr>
              <a:r>
                <a:rPr lang="en-US" sz="1600" b="1" kern="600" dirty="0">
                  <a:solidFill>
                    <a:srgbClr val="339946"/>
                  </a:solidFill>
                </a:rPr>
                <a:t>1b. physical</a:t>
              </a:r>
            </a:p>
          </p:txBody>
        </p:sp>
        <p:sp>
          <p:nvSpPr>
            <p:cNvPr id="24" name="Text Box 20"/>
            <p:cNvSpPr txBox="1">
              <a:spLocks noChangeArrowheads="1"/>
            </p:cNvSpPr>
            <p:nvPr/>
          </p:nvSpPr>
          <p:spPr bwMode="auto">
            <a:xfrm>
              <a:off x="663290" y="5597456"/>
              <a:ext cx="2290703" cy="264688"/>
            </a:xfrm>
            <a:prstGeom prst="rect">
              <a:avLst/>
            </a:prstGeom>
            <a:noFill/>
            <a:ln w="9525">
              <a:noFill/>
              <a:miter lim="800000"/>
              <a:headEnd/>
              <a:tailEnd/>
            </a:ln>
          </p:spPr>
          <p:txBody>
            <a:bodyPr lIns="0" tIns="0" rIns="45720" bIns="18288">
              <a:spAutoFit/>
            </a:bodyPr>
            <a:lstStyle/>
            <a:p>
              <a:pPr algn="r">
                <a:defRPr/>
              </a:pPr>
              <a:r>
                <a:rPr lang="en-US" sz="1600" b="1" kern="600" dirty="0">
                  <a:solidFill>
                    <a:srgbClr val="339946"/>
                  </a:solidFill>
                </a:rPr>
                <a:t>1c. chemical</a:t>
              </a:r>
            </a:p>
          </p:txBody>
        </p:sp>
        <p:sp>
          <p:nvSpPr>
            <p:cNvPr id="25" name="Text Box 20"/>
            <p:cNvSpPr txBox="1">
              <a:spLocks noChangeArrowheads="1"/>
            </p:cNvSpPr>
            <p:nvPr/>
          </p:nvSpPr>
          <p:spPr bwMode="auto">
            <a:xfrm>
              <a:off x="3535607" y="5595036"/>
              <a:ext cx="2290702" cy="263843"/>
            </a:xfrm>
            <a:prstGeom prst="rect">
              <a:avLst/>
            </a:prstGeom>
            <a:noFill/>
            <a:ln w="9525">
              <a:noFill/>
              <a:miter lim="800000"/>
              <a:headEnd/>
              <a:tailEnd/>
            </a:ln>
          </p:spPr>
          <p:txBody>
            <a:bodyPr lIns="0" tIns="0" rIns="45720" bIns="18288">
              <a:spAutoFit/>
            </a:bodyPr>
            <a:lstStyle/>
            <a:p>
              <a:pPr algn="r">
                <a:defRPr/>
              </a:pPr>
              <a:r>
                <a:rPr lang="en-US" sz="1600" b="1" kern="600" dirty="0">
                  <a:solidFill>
                    <a:srgbClr val="339946"/>
                  </a:solidFill>
                </a:rPr>
                <a:t>1d. biological</a:t>
              </a:r>
            </a:p>
          </p:txBody>
        </p:sp>
      </p:grpSp>
      <p:sp>
        <p:nvSpPr>
          <p:cNvPr id="15" name="TextBox 28"/>
          <p:cNvSpPr txBox="1">
            <a:spLocks noChangeArrowheads="1"/>
          </p:cNvSpPr>
          <p:nvPr/>
        </p:nvSpPr>
        <p:spPr bwMode="auto">
          <a:xfrm>
            <a:off x="5656119" y="533400"/>
            <a:ext cx="3437992" cy="769441"/>
          </a:xfrm>
          <a:prstGeom prst="rect">
            <a:avLst/>
          </a:prstGeom>
          <a:noFill/>
          <a:ln w="9525">
            <a:noFill/>
            <a:miter lim="800000"/>
            <a:headEnd/>
            <a:tailEnd/>
          </a:ln>
        </p:spPr>
        <p:txBody>
          <a:bodyPr wrap="none">
            <a:spAutoFit/>
          </a:bodyPr>
          <a:lstStyle/>
          <a:p>
            <a:r>
              <a:rPr lang="en-US" sz="4400" b="1" dirty="0" smtClean="0">
                <a:latin typeface="Calibri" pitchFamily="34" charset="0"/>
              </a:rPr>
              <a:t>S = </a:t>
            </a:r>
            <a:r>
              <a:rPr lang="en-US" sz="4400" b="1" i="1" dirty="0" smtClean="0">
                <a:latin typeface="Calibri" pitchFamily="34" charset="0"/>
              </a:rPr>
              <a:t>f </a:t>
            </a:r>
            <a:r>
              <a:rPr lang="en-US" sz="4400" b="1" dirty="0" smtClean="0">
                <a:latin typeface="Calibri" pitchFamily="34" charset="0"/>
              </a:rPr>
              <a:t>{x,y,z,t,v}</a:t>
            </a:r>
            <a:endParaRPr lang="en-US" sz="4400" b="1" dirty="0">
              <a:latin typeface="Calibri" pitchFamily="34" charset="0"/>
            </a:endParaRPr>
          </a:p>
        </p:txBody>
      </p:sp>
      <p:grpSp>
        <p:nvGrpSpPr>
          <p:cNvPr id="4" name="Group 33"/>
          <p:cNvGrpSpPr/>
          <p:nvPr/>
        </p:nvGrpSpPr>
        <p:grpSpPr>
          <a:xfrm>
            <a:off x="5715000" y="1181099"/>
            <a:ext cx="3200400" cy="3492164"/>
            <a:chOff x="5715000" y="1181099"/>
            <a:chExt cx="3200400" cy="3492164"/>
          </a:xfrm>
        </p:grpSpPr>
        <p:grpSp>
          <p:nvGrpSpPr>
            <p:cNvPr id="5" name="Group 31"/>
            <p:cNvGrpSpPr/>
            <p:nvPr/>
          </p:nvGrpSpPr>
          <p:grpSpPr>
            <a:xfrm>
              <a:off x="5715000" y="1181099"/>
              <a:ext cx="3068782" cy="2284632"/>
              <a:chOff x="5715000" y="1181099"/>
              <a:chExt cx="3068782" cy="2284632"/>
            </a:xfrm>
          </p:grpSpPr>
          <p:sp>
            <p:nvSpPr>
              <p:cNvPr id="28" name="Bent Arrow 27"/>
              <p:cNvSpPr/>
              <p:nvPr/>
            </p:nvSpPr>
            <p:spPr>
              <a:xfrm rot="10800000">
                <a:off x="8250382" y="1188027"/>
                <a:ext cx="381000" cy="1066800"/>
              </a:xfrm>
              <a:prstGeom prst="bentArrow">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Bent Arrow 28"/>
              <p:cNvSpPr/>
              <p:nvPr/>
            </p:nvSpPr>
            <p:spPr>
              <a:xfrm rot="10800000">
                <a:off x="8402782" y="1181099"/>
                <a:ext cx="381000" cy="2057400"/>
              </a:xfrm>
              <a:prstGeom prst="bentArrow">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p:cNvSpPr txBox="1"/>
              <p:nvPr/>
            </p:nvSpPr>
            <p:spPr>
              <a:xfrm>
                <a:off x="6019800" y="1828800"/>
                <a:ext cx="2133600" cy="646331"/>
              </a:xfrm>
              <a:prstGeom prst="rect">
                <a:avLst/>
              </a:prstGeom>
              <a:noFill/>
            </p:spPr>
            <p:txBody>
              <a:bodyPr wrap="square" rtlCol="0">
                <a:spAutoFit/>
              </a:bodyPr>
              <a:lstStyle/>
              <a:p>
                <a:pPr algn="r"/>
                <a:r>
                  <a:rPr lang="en-US" sz="3600" b="1" dirty="0">
                    <a:solidFill>
                      <a:schemeClr val="accent1">
                        <a:lumMod val="75000"/>
                      </a:schemeClr>
                    </a:solidFill>
                    <a:latin typeface="Calibri" pitchFamily="34" charset="0"/>
                  </a:rPr>
                  <a:t>taxonomy</a:t>
                </a:r>
              </a:p>
            </p:txBody>
          </p:sp>
          <p:sp>
            <p:nvSpPr>
              <p:cNvPr id="31" name="TextBox 30"/>
              <p:cNvSpPr txBox="1"/>
              <p:nvPr/>
            </p:nvSpPr>
            <p:spPr>
              <a:xfrm>
                <a:off x="5715000" y="2819400"/>
                <a:ext cx="2667000" cy="646331"/>
              </a:xfrm>
              <a:prstGeom prst="rect">
                <a:avLst/>
              </a:prstGeom>
              <a:noFill/>
            </p:spPr>
            <p:txBody>
              <a:bodyPr wrap="square" rtlCol="0">
                <a:spAutoFit/>
              </a:bodyPr>
              <a:lstStyle/>
              <a:p>
                <a:pPr algn="r"/>
                <a:r>
                  <a:rPr lang="en-US" sz="3600" b="1" dirty="0">
                    <a:solidFill>
                      <a:schemeClr val="accent1">
                        <a:lumMod val="75000"/>
                      </a:schemeClr>
                    </a:solidFill>
                    <a:latin typeface="Calibri" pitchFamily="34" charset="0"/>
                  </a:rPr>
                  <a:t>phenotype</a:t>
                </a:r>
              </a:p>
            </p:txBody>
          </p:sp>
        </p:grpSp>
        <p:sp>
          <p:nvSpPr>
            <p:cNvPr id="33" name="TextBox 32"/>
            <p:cNvSpPr txBox="1"/>
            <p:nvPr/>
          </p:nvSpPr>
          <p:spPr>
            <a:xfrm>
              <a:off x="5791200" y="3657600"/>
              <a:ext cx="3124200" cy="1015663"/>
            </a:xfrm>
            <a:prstGeom prst="rect">
              <a:avLst/>
            </a:prstGeom>
            <a:noFill/>
          </p:spPr>
          <p:txBody>
            <a:bodyPr wrap="square" rtlCol="0">
              <a:spAutoFit/>
            </a:bodyPr>
            <a:lstStyle/>
            <a:p>
              <a:r>
                <a:rPr lang="en-US" sz="2000" dirty="0" smtClean="0">
                  <a:solidFill>
                    <a:schemeClr val="accent1">
                      <a:lumMod val="75000"/>
                    </a:schemeClr>
                  </a:solidFill>
                </a:rPr>
                <a:t>Measurements, traits, and characteristics, such as length, mass, sex, or count.</a:t>
              </a:r>
              <a:endParaRPr lang="en-US" sz="2000" dirty="0">
                <a:solidFill>
                  <a:schemeClr val="accent1">
                    <a:lumMod val="75000"/>
                  </a:schemeClr>
                </a:solidFill>
              </a:endParaRPr>
            </a:p>
          </p:txBody>
        </p:sp>
      </p:grpSp>
      <p:sp>
        <p:nvSpPr>
          <p:cNvPr id="37" name="Slide Number Placeholder 36"/>
          <p:cNvSpPr>
            <a:spLocks noGrp="1"/>
          </p:cNvSpPr>
          <p:nvPr>
            <p:ph type="sldNum" sz="quarter" idx="12"/>
          </p:nvPr>
        </p:nvSpPr>
        <p:spPr/>
        <p:txBody>
          <a:bodyPr/>
          <a:lstStyle/>
          <a:p>
            <a:fld id="{63A52BC0-4765-44FB-B92D-AA2D0612F4C0}" type="slidenum">
              <a:rPr lang="en-US" smtClean="0"/>
              <a:pPr/>
              <a:t>23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2" cstate="print"/>
          <a:srcRect b="21943"/>
          <a:stretch>
            <a:fillRect/>
          </a:stretch>
        </p:blipFill>
        <p:spPr bwMode="auto">
          <a:xfrm>
            <a:off x="3745024" y="2667000"/>
            <a:ext cx="5357412" cy="3464157"/>
          </a:xfrm>
          <a:prstGeom prst="rect">
            <a:avLst/>
          </a:prstGeom>
          <a:noFill/>
          <a:ln w="9525">
            <a:noFill/>
            <a:miter lim="800000"/>
            <a:headEnd/>
            <a:tailEnd/>
          </a:ln>
        </p:spPr>
      </p:pic>
      <p:pic>
        <p:nvPicPr>
          <p:cNvPr id="3" name="Picture 1"/>
          <p:cNvPicPr>
            <a:picLocks noChangeAspect="1" noChangeArrowheads="1"/>
          </p:cNvPicPr>
          <p:nvPr/>
        </p:nvPicPr>
        <p:blipFill>
          <a:blip r:embed="rId3" cstate="print"/>
          <a:srcRect/>
          <a:stretch>
            <a:fillRect/>
          </a:stretch>
        </p:blipFill>
        <p:spPr bwMode="auto">
          <a:xfrm>
            <a:off x="304800" y="228600"/>
            <a:ext cx="3631962" cy="2143737"/>
          </a:xfrm>
          <a:prstGeom prst="rect">
            <a:avLst/>
          </a:prstGeom>
          <a:noFill/>
          <a:ln w="9525">
            <a:noFill/>
            <a:miter lim="800000"/>
            <a:headEnd/>
            <a:tailEnd/>
          </a:ln>
        </p:spPr>
      </p:pic>
      <p:sp>
        <p:nvSpPr>
          <p:cNvPr id="5" name="Bent Arrow 4"/>
          <p:cNvSpPr/>
          <p:nvPr/>
        </p:nvSpPr>
        <p:spPr>
          <a:xfrm rot="10800000">
            <a:off x="2590800" y="2514600"/>
            <a:ext cx="1066800" cy="1219200"/>
          </a:xfrm>
          <a:prstGeom prst="bentArrow">
            <a:avLst/>
          </a:prstGeom>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itle 1"/>
          <p:cNvSpPr>
            <a:spLocks noGrp="1"/>
          </p:cNvSpPr>
          <p:nvPr>
            <p:ph type="title"/>
          </p:nvPr>
        </p:nvSpPr>
        <p:spPr>
          <a:xfrm>
            <a:off x="4267200" y="152400"/>
            <a:ext cx="4724400" cy="1295400"/>
          </a:xfrm>
        </p:spPr>
        <p:txBody>
          <a:bodyPr>
            <a:noAutofit/>
          </a:bodyPr>
          <a:lstStyle/>
          <a:p>
            <a:pPr algn="r"/>
            <a:r>
              <a:rPr lang="en-US" sz="4000" b="1" dirty="0">
                <a:solidFill>
                  <a:schemeClr val="accent4"/>
                </a:solidFill>
              </a:rPr>
              <a:t>Ontologies &amp; Semantic Mediation</a:t>
            </a:r>
          </a:p>
        </p:txBody>
      </p:sp>
      <p:pic>
        <p:nvPicPr>
          <p:cNvPr id="7" name="Picture 6"/>
          <p:cNvPicPr>
            <a:picLocks noChangeAspect="1"/>
          </p:cNvPicPr>
          <p:nvPr/>
        </p:nvPicPr>
        <p:blipFill>
          <a:blip r:embed="rId4" cstate="print"/>
          <a:srcRect/>
          <a:stretch>
            <a:fillRect/>
          </a:stretch>
        </p:blipFill>
        <p:spPr bwMode="auto">
          <a:xfrm>
            <a:off x="40516" y="4648200"/>
            <a:ext cx="3461836" cy="1752600"/>
          </a:xfrm>
          <a:prstGeom prst="rect">
            <a:avLst/>
          </a:prstGeom>
          <a:noFill/>
          <a:ln w="9525">
            <a:noFill/>
            <a:miter lim="800000"/>
            <a:headEnd/>
            <a:tailEnd/>
          </a:ln>
        </p:spPr>
      </p:pic>
      <p:sp>
        <p:nvSpPr>
          <p:cNvPr id="8" name="Rectangle 7"/>
          <p:cNvSpPr/>
          <p:nvPr/>
        </p:nvSpPr>
        <p:spPr>
          <a:xfrm>
            <a:off x="0" y="6516469"/>
            <a:ext cx="4572000" cy="246221"/>
          </a:xfrm>
          <a:prstGeom prst="rect">
            <a:avLst/>
          </a:prstGeom>
        </p:spPr>
        <p:txBody>
          <a:bodyPr>
            <a:spAutoFit/>
          </a:bodyPr>
          <a:lstStyle/>
          <a:p>
            <a:r>
              <a:rPr lang="en-US" sz="1000" u="sng" dirty="0">
                <a:hlinkClick r:id="rId5"/>
              </a:rPr>
              <a:t>http://test.hydroseek.net/ontology/CUAHSIOntologyMay2009.html</a:t>
            </a:r>
            <a:endParaRPr lang="en-US" sz="1000" dirty="0"/>
          </a:p>
        </p:txBody>
      </p:sp>
      <p:sp>
        <p:nvSpPr>
          <p:cNvPr id="9" name="TextBox 8"/>
          <p:cNvSpPr txBox="1"/>
          <p:nvPr/>
        </p:nvSpPr>
        <p:spPr>
          <a:xfrm>
            <a:off x="6172200" y="1752600"/>
            <a:ext cx="2819400" cy="830997"/>
          </a:xfrm>
          <a:prstGeom prst="rect">
            <a:avLst/>
          </a:prstGeom>
          <a:noFill/>
        </p:spPr>
        <p:txBody>
          <a:bodyPr wrap="square" rtlCol="0">
            <a:spAutoFit/>
          </a:bodyPr>
          <a:lstStyle/>
          <a:p>
            <a:r>
              <a:rPr lang="en-US" sz="2400" b="1" dirty="0" err="1" smtClean="0">
                <a:solidFill>
                  <a:srgbClr val="FF0000"/>
                </a:solidFill>
                <a:latin typeface="Calibri" pitchFamily="34" charset="0"/>
                <a:sym typeface="Wingdings" pitchFamily="2" charset="2"/>
              </a:rPr>
              <a:t>eg</a:t>
            </a:r>
            <a:r>
              <a:rPr lang="en-US" sz="2400" b="1" dirty="0" smtClean="0">
                <a:solidFill>
                  <a:srgbClr val="FF0000"/>
                </a:solidFill>
                <a:latin typeface="Calibri" pitchFamily="34" charset="0"/>
                <a:sym typeface="Wingdings" pitchFamily="2" charset="2"/>
              </a:rPr>
              <a:t>: ‘reservoir inflow’ vs. ‘discharge’</a:t>
            </a:r>
            <a:endParaRPr lang="en-US" sz="2400" b="1" dirty="0">
              <a:solidFill>
                <a:srgbClr val="FF0000"/>
              </a:solidFill>
              <a:latin typeface="Calibri" pitchFamily="34" charset="0"/>
            </a:endParaRPr>
          </a:p>
        </p:txBody>
      </p:sp>
      <p:sp>
        <p:nvSpPr>
          <p:cNvPr id="10" name="Slide Number Placeholder 9"/>
          <p:cNvSpPr>
            <a:spLocks noGrp="1"/>
          </p:cNvSpPr>
          <p:nvPr>
            <p:ph type="sldNum" sz="quarter" idx="12"/>
          </p:nvPr>
        </p:nvSpPr>
        <p:spPr/>
        <p:txBody>
          <a:bodyPr/>
          <a:lstStyle/>
          <a:p>
            <a:fld id="{63A52BC0-4765-44FB-B92D-AA2D0612F4C0}"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endParaRPr lang="en-US" smtClean="0"/>
          </a:p>
        </p:txBody>
      </p:sp>
      <p:sp>
        <p:nvSpPr>
          <p:cNvPr id="31747" name="Rectangle 3"/>
          <p:cNvSpPr>
            <a:spLocks noGrp="1" noChangeArrowheads="1"/>
          </p:cNvSpPr>
          <p:nvPr>
            <p:ph type="body" idx="1"/>
          </p:nvPr>
        </p:nvSpPr>
        <p:spPr/>
        <p:txBody>
          <a:bodyPr/>
          <a:lstStyle/>
          <a:p>
            <a:endParaRPr lang="en-US" smtClean="0"/>
          </a:p>
        </p:txBody>
      </p:sp>
      <p:pic>
        <p:nvPicPr>
          <p:cNvPr id="31748" name="Picture 4" descr="ODM1DataModelFigure"/>
          <p:cNvPicPr>
            <a:picLocks noChangeAspect="1" noChangeArrowheads="1"/>
          </p:cNvPicPr>
          <p:nvPr/>
        </p:nvPicPr>
        <p:blipFill>
          <a:blip r:embed="rId3" cstate="print"/>
          <a:srcRect/>
          <a:stretch>
            <a:fillRect/>
          </a:stretch>
        </p:blipFill>
        <p:spPr bwMode="auto">
          <a:xfrm>
            <a:off x="95250" y="0"/>
            <a:ext cx="8916988" cy="6851650"/>
          </a:xfrm>
          <a:prstGeom prst="rect">
            <a:avLst/>
          </a:prstGeom>
          <a:noFill/>
          <a:ln w="9525">
            <a:solidFill>
              <a:srgbClr val="669900"/>
            </a:solidFill>
            <a:miter lim="800000"/>
            <a:headEnd/>
            <a:tailEnd/>
          </a:ln>
        </p:spPr>
      </p:pic>
      <p:sp>
        <p:nvSpPr>
          <p:cNvPr id="31749" name="Rectangle 6"/>
          <p:cNvSpPr>
            <a:spLocks noChangeArrowheads="1"/>
          </p:cNvSpPr>
          <p:nvPr/>
        </p:nvSpPr>
        <p:spPr bwMode="auto">
          <a:xfrm>
            <a:off x="4114800" y="1014413"/>
            <a:ext cx="533400" cy="128587"/>
          </a:xfrm>
          <a:prstGeom prst="rect">
            <a:avLst/>
          </a:prstGeom>
          <a:noFill/>
          <a:ln w="28575">
            <a:solidFill>
              <a:srgbClr val="FF3300"/>
            </a:solidFill>
            <a:miter lim="800000"/>
            <a:headEnd/>
            <a:tailEnd/>
          </a:ln>
        </p:spPr>
        <p:txBody>
          <a:bodyPr wrap="none" anchor="ctr"/>
          <a:lstStyle/>
          <a:p>
            <a:endParaRPr lang="en-US">
              <a:latin typeface="Calibri" pitchFamily="34" charset="0"/>
            </a:endParaRPr>
          </a:p>
        </p:txBody>
      </p:sp>
      <p:sp>
        <p:nvSpPr>
          <p:cNvPr id="31750" name="TextBox 5"/>
          <p:cNvSpPr txBox="1">
            <a:spLocks noChangeArrowheads="1"/>
          </p:cNvSpPr>
          <p:nvPr/>
        </p:nvSpPr>
        <p:spPr bwMode="auto">
          <a:xfrm>
            <a:off x="2649538" y="6530975"/>
            <a:ext cx="2362200" cy="369888"/>
          </a:xfrm>
          <a:prstGeom prst="rect">
            <a:avLst/>
          </a:prstGeom>
          <a:noFill/>
          <a:ln w="9525">
            <a:noFill/>
            <a:miter lim="800000"/>
            <a:headEnd/>
            <a:tailEnd/>
          </a:ln>
        </p:spPr>
        <p:txBody>
          <a:bodyPr>
            <a:spAutoFit/>
          </a:bodyPr>
          <a:lstStyle/>
          <a:p>
            <a:r>
              <a:rPr lang="en-US" i="1">
                <a:latin typeface="Calibri" pitchFamily="34" charset="0"/>
              </a:rPr>
              <a:t>Horsburgh et al (2008)</a:t>
            </a:r>
          </a:p>
        </p:txBody>
      </p:sp>
      <p:sp>
        <p:nvSpPr>
          <p:cNvPr id="7" name="Slide Number Placeholder 6"/>
          <p:cNvSpPr>
            <a:spLocks noGrp="1"/>
          </p:cNvSpPr>
          <p:nvPr>
            <p:ph type="sldNum" sz="quarter" idx="12"/>
          </p:nvPr>
        </p:nvSpPr>
        <p:spPr/>
        <p:txBody>
          <a:bodyPr/>
          <a:lstStyle/>
          <a:p>
            <a:fld id="{63A52BC0-4765-44FB-B92D-AA2D0612F4C0}"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Box 3"/>
          <p:cNvSpPr txBox="1">
            <a:spLocks noChangeArrowheads="1"/>
          </p:cNvSpPr>
          <p:nvPr/>
        </p:nvSpPr>
        <p:spPr bwMode="auto">
          <a:xfrm>
            <a:off x="3538538" y="1098550"/>
            <a:ext cx="1219200" cy="307975"/>
          </a:xfrm>
          <a:prstGeom prst="rect">
            <a:avLst/>
          </a:prstGeom>
          <a:noFill/>
          <a:ln w="9525">
            <a:noFill/>
            <a:miter lim="800000"/>
            <a:headEnd/>
            <a:tailEnd/>
          </a:ln>
        </p:spPr>
        <p:txBody>
          <a:bodyPr>
            <a:spAutoFit/>
          </a:bodyPr>
          <a:lstStyle/>
          <a:p>
            <a:pPr algn="ctr"/>
            <a:r>
              <a:rPr lang="en-US" sz="1400" b="1">
                <a:solidFill>
                  <a:schemeClr val="accent1"/>
                </a:solidFill>
                <a:latin typeface="Calibri" pitchFamily="34" charset="0"/>
              </a:rPr>
              <a:t>Organism</a:t>
            </a:r>
          </a:p>
        </p:txBody>
      </p:sp>
      <p:sp>
        <p:nvSpPr>
          <p:cNvPr id="5" name="TextBox 4"/>
          <p:cNvSpPr txBox="1"/>
          <p:nvPr/>
        </p:nvSpPr>
        <p:spPr>
          <a:xfrm>
            <a:off x="3549650" y="2173288"/>
            <a:ext cx="1219200" cy="246062"/>
          </a:xfrm>
          <a:prstGeom prst="rect">
            <a:avLst/>
          </a:prstGeom>
          <a:noFill/>
        </p:spPr>
        <p:txBody>
          <a:bodyPr>
            <a:spAutoFit/>
          </a:bodyPr>
          <a:lstStyle/>
          <a:p>
            <a:pPr algn="ctr" fontAlgn="auto">
              <a:spcBef>
                <a:spcPts val="0"/>
              </a:spcBef>
              <a:spcAft>
                <a:spcPts val="0"/>
              </a:spcAft>
              <a:defRPr/>
            </a:pPr>
            <a:r>
              <a:rPr lang="en-US" sz="1000" b="1" dirty="0">
                <a:solidFill>
                  <a:schemeClr val="accent6">
                    <a:lumMod val="75000"/>
                  </a:schemeClr>
                </a:solidFill>
                <a:latin typeface="+mn-lt"/>
              </a:rPr>
              <a:t>Group</a:t>
            </a:r>
          </a:p>
        </p:txBody>
      </p:sp>
      <p:sp>
        <p:nvSpPr>
          <p:cNvPr id="6" name="TextBox 5"/>
          <p:cNvSpPr txBox="1"/>
          <p:nvPr/>
        </p:nvSpPr>
        <p:spPr>
          <a:xfrm>
            <a:off x="6597650" y="2070100"/>
            <a:ext cx="1219200" cy="246063"/>
          </a:xfrm>
          <a:prstGeom prst="rect">
            <a:avLst/>
          </a:prstGeom>
          <a:noFill/>
        </p:spPr>
        <p:txBody>
          <a:bodyPr>
            <a:spAutoFit/>
          </a:bodyPr>
          <a:lstStyle/>
          <a:p>
            <a:pPr algn="ctr" fontAlgn="auto">
              <a:spcBef>
                <a:spcPts val="0"/>
              </a:spcBef>
              <a:spcAft>
                <a:spcPts val="0"/>
              </a:spcAft>
              <a:defRPr/>
            </a:pPr>
            <a:r>
              <a:rPr lang="en-US" sz="1000" b="1" dirty="0">
                <a:solidFill>
                  <a:schemeClr val="accent4"/>
                </a:solidFill>
                <a:latin typeface="+mn-lt"/>
              </a:rPr>
              <a:t>Taxonomy</a:t>
            </a:r>
          </a:p>
        </p:txBody>
      </p:sp>
      <p:sp>
        <p:nvSpPr>
          <p:cNvPr id="54277" name="TextBox 6"/>
          <p:cNvSpPr txBox="1">
            <a:spLocks noChangeArrowheads="1"/>
          </p:cNvSpPr>
          <p:nvPr/>
        </p:nvSpPr>
        <p:spPr bwMode="auto">
          <a:xfrm>
            <a:off x="3543300" y="3087688"/>
            <a:ext cx="1219200" cy="246062"/>
          </a:xfrm>
          <a:prstGeom prst="rect">
            <a:avLst/>
          </a:prstGeom>
          <a:noFill/>
          <a:ln w="9525">
            <a:noFill/>
            <a:miter lim="800000"/>
            <a:headEnd/>
            <a:tailEnd/>
          </a:ln>
        </p:spPr>
        <p:txBody>
          <a:bodyPr>
            <a:spAutoFit/>
          </a:bodyPr>
          <a:lstStyle/>
          <a:p>
            <a:pPr algn="ctr"/>
            <a:r>
              <a:rPr lang="en-US" sz="1000" b="1">
                <a:solidFill>
                  <a:srgbClr val="92D050"/>
                </a:solidFill>
                <a:latin typeface="Calibri" pitchFamily="34" charset="0"/>
              </a:rPr>
              <a:t>Sample</a:t>
            </a:r>
          </a:p>
        </p:txBody>
      </p:sp>
      <p:sp>
        <p:nvSpPr>
          <p:cNvPr id="54278" name="TextBox 7"/>
          <p:cNvSpPr txBox="1">
            <a:spLocks noChangeArrowheads="1"/>
          </p:cNvSpPr>
          <p:nvPr/>
        </p:nvSpPr>
        <p:spPr bwMode="auto">
          <a:xfrm>
            <a:off x="1371600" y="3590925"/>
            <a:ext cx="1219200" cy="246063"/>
          </a:xfrm>
          <a:prstGeom prst="rect">
            <a:avLst/>
          </a:prstGeom>
          <a:noFill/>
          <a:ln w="9525">
            <a:noFill/>
            <a:miter lim="800000"/>
            <a:headEnd/>
            <a:tailEnd/>
          </a:ln>
        </p:spPr>
        <p:txBody>
          <a:bodyPr>
            <a:spAutoFit/>
          </a:bodyPr>
          <a:lstStyle/>
          <a:p>
            <a:pPr algn="ctr"/>
            <a:r>
              <a:rPr lang="en-US" sz="1000" b="1">
                <a:solidFill>
                  <a:schemeClr val="accent2"/>
                </a:solidFill>
                <a:latin typeface="Calibri" pitchFamily="34" charset="0"/>
              </a:rPr>
              <a:t>Method</a:t>
            </a:r>
          </a:p>
        </p:txBody>
      </p:sp>
      <p:sp>
        <p:nvSpPr>
          <p:cNvPr id="9" name="TextBox 8"/>
          <p:cNvSpPr txBox="1"/>
          <p:nvPr/>
        </p:nvSpPr>
        <p:spPr>
          <a:xfrm>
            <a:off x="2057400" y="4733925"/>
            <a:ext cx="1219200" cy="246063"/>
          </a:xfrm>
          <a:prstGeom prst="rect">
            <a:avLst/>
          </a:prstGeom>
          <a:noFill/>
        </p:spPr>
        <p:txBody>
          <a:bodyPr>
            <a:spAutoFit/>
          </a:bodyPr>
          <a:lstStyle/>
          <a:p>
            <a:pPr algn="ctr" fontAlgn="auto">
              <a:spcBef>
                <a:spcPts val="0"/>
              </a:spcBef>
              <a:spcAft>
                <a:spcPts val="0"/>
              </a:spcAft>
              <a:defRPr/>
            </a:pPr>
            <a:r>
              <a:rPr lang="en-US" sz="1000" b="1" dirty="0">
                <a:solidFill>
                  <a:schemeClr val="accent5"/>
                </a:solidFill>
                <a:latin typeface="+mn-lt"/>
              </a:rPr>
              <a:t>Document</a:t>
            </a:r>
          </a:p>
        </p:txBody>
      </p:sp>
      <p:sp>
        <p:nvSpPr>
          <p:cNvPr id="54280" name="TextBox 9"/>
          <p:cNvSpPr txBox="1">
            <a:spLocks noChangeArrowheads="1"/>
          </p:cNvSpPr>
          <p:nvPr/>
        </p:nvSpPr>
        <p:spPr bwMode="auto">
          <a:xfrm>
            <a:off x="3535363" y="4498975"/>
            <a:ext cx="1219200" cy="246063"/>
          </a:xfrm>
          <a:prstGeom prst="rect">
            <a:avLst/>
          </a:prstGeom>
          <a:noFill/>
          <a:ln w="9525">
            <a:noFill/>
            <a:miter lim="800000"/>
            <a:headEnd/>
            <a:tailEnd/>
          </a:ln>
        </p:spPr>
        <p:txBody>
          <a:bodyPr>
            <a:spAutoFit/>
          </a:bodyPr>
          <a:lstStyle/>
          <a:p>
            <a:pPr algn="ctr"/>
            <a:r>
              <a:rPr lang="en-US" sz="1000" b="1">
                <a:solidFill>
                  <a:srgbClr val="FFC000"/>
                </a:solidFill>
                <a:latin typeface="Calibri" pitchFamily="34" charset="0"/>
              </a:rPr>
              <a:t>Source</a:t>
            </a:r>
          </a:p>
        </p:txBody>
      </p:sp>
      <p:sp>
        <p:nvSpPr>
          <p:cNvPr id="54281" name="TextBox 10"/>
          <p:cNvSpPr txBox="1">
            <a:spLocks noChangeArrowheads="1"/>
          </p:cNvSpPr>
          <p:nvPr/>
        </p:nvSpPr>
        <p:spPr bwMode="auto">
          <a:xfrm>
            <a:off x="5692775" y="4832350"/>
            <a:ext cx="1219200" cy="246063"/>
          </a:xfrm>
          <a:prstGeom prst="rect">
            <a:avLst/>
          </a:prstGeom>
          <a:noFill/>
          <a:ln w="9525">
            <a:noFill/>
            <a:miter lim="800000"/>
            <a:headEnd/>
            <a:tailEnd/>
          </a:ln>
        </p:spPr>
        <p:txBody>
          <a:bodyPr>
            <a:spAutoFit/>
          </a:bodyPr>
          <a:lstStyle/>
          <a:p>
            <a:pPr algn="ctr"/>
            <a:r>
              <a:rPr lang="en-US" sz="1000" b="1">
                <a:solidFill>
                  <a:srgbClr val="C816CC"/>
                </a:solidFill>
                <a:latin typeface="Calibri" pitchFamily="34" charset="0"/>
              </a:rPr>
              <a:t>Domain</a:t>
            </a:r>
          </a:p>
        </p:txBody>
      </p:sp>
      <p:sp>
        <p:nvSpPr>
          <p:cNvPr id="12" name="TextBox 11"/>
          <p:cNvSpPr txBox="1"/>
          <p:nvPr/>
        </p:nvSpPr>
        <p:spPr>
          <a:xfrm>
            <a:off x="5302250" y="3979863"/>
            <a:ext cx="1219200" cy="246062"/>
          </a:xfrm>
          <a:prstGeom prst="rect">
            <a:avLst/>
          </a:prstGeom>
          <a:noFill/>
        </p:spPr>
        <p:txBody>
          <a:bodyPr>
            <a:spAutoFit/>
          </a:bodyPr>
          <a:lstStyle/>
          <a:p>
            <a:pPr algn="ctr" fontAlgn="auto">
              <a:spcBef>
                <a:spcPts val="0"/>
              </a:spcBef>
              <a:spcAft>
                <a:spcPts val="0"/>
              </a:spcAft>
              <a:defRPr/>
            </a:pPr>
            <a:r>
              <a:rPr lang="en-US" sz="1000" b="1" dirty="0">
                <a:solidFill>
                  <a:schemeClr val="accent3">
                    <a:lumMod val="75000"/>
                  </a:schemeClr>
                </a:solidFill>
                <a:latin typeface="+mn-lt"/>
              </a:rPr>
              <a:t>Site</a:t>
            </a:r>
          </a:p>
        </p:txBody>
      </p:sp>
      <p:sp>
        <p:nvSpPr>
          <p:cNvPr id="13" name="TextBox 12"/>
          <p:cNvSpPr txBox="1"/>
          <p:nvPr/>
        </p:nvSpPr>
        <p:spPr>
          <a:xfrm>
            <a:off x="7423150" y="3987800"/>
            <a:ext cx="1219200" cy="246063"/>
          </a:xfrm>
          <a:prstGeom prst="rect">
            <a:avLst/>
          </a:prstGeom>
          <a:noFill/>
        </p:spPr>
        <p:txBody>
          <a:bodyPr>
            <a:spAutoFit/>
          </a:bodyPr>
          <a:lstStyle/>
          <a:p>
            <a:pPr algn="ctr" fontAlgn="auto">
              <a:spcBef>
                <a:spcPts val="0"/>
              </a:spcBef>
              <a:spcAft>
                <a:spcPts val="0"/>
              </a:spcAft>
              <a:defRPr/>
            </a:pPr>
            <a:r>
              <a:rPr lang="en-US" sz="1000" b="1" dirty="0">
                <a:solidFill>
                  <a:schemeClr val="bg2">
                    <a:lumMod val="50000"/>
                  </a:schemeClr>
                </a:solidFill>
                <a:latin typeface="+mn-lt"/>
              </a:rPr>
              <a:t>Habitat</a:t>
            </a:r>
          </a:p>
        </p:txBody>
      </p:sp>
      <p:sp>
        <p:nvSpPr>
          <p:cNvPr id="14" name="Rectangle 13"/>
          <p:cNvSpPr/>
          <p:nvPr/>
        </p:nvSpPr>
        <p:spPr>
          <a:xfrm>
            <a:off x="3581400" y="914400"/>
            <a:ext cx="1143000" cy="6858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p:nvPr/>
        </p:nvSpPr>
        <p:spPr>
          <a:xfrm>
            <a:off x="3733800" y="2097088"/>
            <a:ext cx="838200" cy="381000"/>
          </a:xfrm>
          <a:prstGeom prst="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Rectangle 25"/>
          <p:cNvSpPr/>
          <p:nvPr/>
        </p:nvSpPr>
        <p:spPr>
          <a:xfrm>
            <a:off x="3733800" y="3011488"/>
            <a:ext cx="838200" cy="381000"/>
          </a:xfrm>
          <a:prstGeom prst="rect">
            <a:avLst/>
          </a:prstGeom>
          <a:no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4287" name="TextBox 27"/>
          <p:cNvSpPr txBox="1">
            <a:spLocks noChangeArrowheads="1"/>
          </p:cNvSpPr>
          <p:nvPr/>
        </p:nvSpPr>
        <p:spPr bwMode="auto">
          <a:xfrm>
            <a:off x="4648200" y="1471613"/>
            <a:ext cx="990600" cy="230187"/>
          </a:xfrm>
          <a:prstGeom prst="rect">
            <a:avLst/>
          </a:prstGeom>
          <a:noFill/>
          <a:ln w="9525">
            <a:noFill/>
            <a:miter lim="800000"/>
            <a:headEnd/>
            <a:tailEnd/>
          </a:ln>
        </p:spPr>
        <p:txBody>
          <a:bodyPr>
            <a:spAutoFit/>
          </a:bodyPr>
          <a:lstStyle/>
          <a:p>
            <a:r>
              <a:rPr lang="en-US" sz="900">
                <a:latin typeface="Calibri" pitchFamily="34" charset="0"/>
              </a:rPr>
              <a:t>(has traits, ID)</a:t>
            </a:r>
          </a:p>
        </p:txBody>
      </p:sp>
      <p:sp>
        <p:nvSpPr>
          <p:cNvPr id="54288" name="TextBox 28"/>
          <p:cNvSpPr txBox="1">
            <a:spLocks noChangeArrowheads="1"/>
          </p:cNvSpPr>
          <p:nvPr/>
        </p:nvSpPr>
        <p:spPr bwMode="auto">
          <a:xfrm>
            <a:off x="4648200" y="2325688"/>
            <a:ext cx="1143000" cy="369887"/>
          </a:xfrm>
          <a:prstGeom prst="rect">
            <a:avLst/>
          </a:prstGeom>
          <a:noFill/>
          <a:ln w="9525">
            <a:noFill/>
            <a:miter lim="800000"/>
            <a:headEnd/>
            <a:tailEnd/>
          </a:ln>
        </p:spPr>
        <p:txBody>
          <a:bodyPr>
            <a:spAutoFit/>
          </a:bodyPr>
          <a:lstStyle/>
          <a:p>
            <a:r>
              <a:rPr lang="en-US" sz="900">
                <a:latin typeface="Calibri" pitchFamily="34" charset="0"/>
              </a:rPr>
              <a:t>(characteristics, statistics)</a:t>
            </a:r>
          </a:p>
        </p:txBody>
      </p:sp>
      <p:cxnSp>
        <p:nvCxnSpPr>
          <p:cNvPr id="33" name="Elbow Connector 32"/>
          <p:cNvCxnSpPr/>
          <p:nvPr/>
        </p:nvCxnSpPr>
        <p:spPr>
          <a:xfrm>
            <a:off x="4800600" y="1447800"/>
            <a:ext cx="1905000" cy="685800"/>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5400000">
            <a:off x="3963988" y="1822450"/>
            <a:ext cx="366712"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5400000">
            <a:off x="3954463" y="2736850"/>
            <a:ext cx="366712"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Elbow Connector 38"/>
          <p:cNvCxnSpPr/>
          <p:nvPr/>
        </p:nvCxnSpPr>
        <p:spPr>
          <a:xfrm>
            <a:off x="4724400" y="2271713"/>
            <a:ext cx="1981200" cy="1587"/>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6781800" y="2009775"/>
            <a:ext cx="838200" cy="381000"/>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2" name="Straight Arrow Connector 41"/>
          <p:cNvCxnSpPr/>
          <p:nvPr/>
        </p:nvCxnSpPr>
        <p:spPr>
          <a:xfrm rot="10800000" flipV="1">
            <a:off x="2438400" y="3163888"/>
            <a:ext cx="1220788" cy="5334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10800000" flipV="1">
            <a:off x="2743200" y="3468688"/>
            <a:ext cx="1144588" cy="1143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rot="5400000">
            <a:off x="3682207" y="3925094"/>
            <a:ext cx="914400" cy="158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4641850" y="3232150"/>
            <a:ext cx="1149350" cy="61753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rot="5400000">
            <a:off x="5890418" y="4542632"/>
            <a:ext cx="366713"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Elbow Connector 51"/>
          <p:cNvCxnSpPr/>
          <p:nvPr/>
        </p:nvCxnSpPr>
        <p:spPr>
          <a:xfrm>
            <a:off x="6400800" y="4124325"/>
            <a:ext cx="1096963" cy="1588"/>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a:off x="1547813" y="3522663"/>
            <a:ext cx="838200" cy="381000"/>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5" name="Rectangle 54"/>
          <p:cNvSpPr/>
          <p:nvPr/>
        </p:nvSpPr>
        <p:spPr>
          <a:xfrm>
            <a:off x="2247900" y="4657725"/>
            <a:ext cx="838200" cy="38100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 name="Rectangle 55"/>
          <p:cNvSpPr/>
          <p:nvPr/>
        </p:nvSpPr>
        <p:spPr>
          <a:xfrm>
            <a:off x="3733800" y="4422775"/>
            <a:ext cx="838200" cy="381000"/>
          </a:xfrm>
          <a:prstGeom prst="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7" name="Rectangle 56"/>
          <p:cNvSpPr/>
          <p:nvPr/>
        </p:nvSpPr>
        <p:spPr>
          <a:xfrm>
            <a:off x="5486400" y="3925888"/>
            <a:ext cx="838200" cy="381000"/>
          </a:xfrm>
          <a:prstGeom prst="rect">
            <a:avLst/>
          </a:prstGeom>
          <a:no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8" name="Rectangle 57"/>
          <p:cNvSpPr/>
          <p:nvPr/>
        </p:nvSpPr>
        <p:spPr>
          <a:xfrm>
            <a:off x="5889625" y="4756150"/>
            <a:ext cx="838200" cy="381000"/>
          </a:xfrm>
          <a:prstGeom prst="rect">
            <a:avLst/>
          </a:prstGeom>
          <a:noFill/>
          <a:ln w="19050">
            <a:solidFill>
              <a:srgbClr val="C816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9" name="Rectangle 58"/>
          <p:cNvSpPr/>
          <p:nvPr/>
        </p:nvSpPr>
        <p:spPr>
          <a:xfrm>
            <a:off x="7620000" y="3925888"/>
            <a:ext cx="838200" cy="381000"/>
          </a:xfrm>
          <a:prstGeom prst="rect">
            <a:avLst/>
          </a:prstGeom>
          <a:no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4306" name="TextBox 61"/>
          <p:cNvSpPr txBox="1">
            <a:spLocks noChangeArrowheads="1"/>
          </p:cNvSpPr>
          <p:nvPr/>
        </p:nvSpPr>
        <p:spPr bwMode="auto">
          <a:xfrm>
            <a:off x="2209800" y="5068888"/>
            <a:ext cx="1143000" cy="369887"/>
          </a:xfrm>
          <a:prstGeom prst="rect">
            <a:avLst/>
          </a:prstGeom>
          <a:noFill/>
          <a:ln w="9525">
            <a:noFill/>
            <a:miter lim="800000"/>
            <a:headEnd/>
            <a:tailEnd/>
          </a:ln>
        </p:spPr>
        <p:txBody>
          <a:bodyPr>
            <a:spAutoFit/>
          </a:bodyPr>
          <a:lstStyle/>
          <a:p>
            <a:r>
              <a:rPr lang="en-US" sz="900">
                <a:latin typeface="Calibri" pitchFamily="34" charset="0"/>
              </a:rPr>
              <a:t>(link to pdf, geography)</a:t>
            </a:r>
          </a:p>
        </p:txBody>
      </p:sp>
      <p:sp>
        <p:nvSpPr>
          <p:cNvPr id="54307" name="TextBox 62"/>
          <p:cNvSpPr txBox="1">
            <a:spLocks noChangeArrowheads="1"/>
          </p:cNvSpPr>
          <p:nvPr/>
        </p:nvSpPr>
        <p:spPr bwMode="auto">
          <a:xfrm>
            <a:off x="6127750" y="4284663"/>
            <a:ext cx="1066800" cy="231775"/>
          </a:xfrm>
          <a:prstGeom prst="rect">
            <a:avLst/>
          </a:prstGeom>
          <a:noFill/>
          <a:ln w="9525">
            <a:noFill/>
            <a:miter lim="800000"/>
            <a:headEnd/>
            <a:tailEnd/>
          </a:ln>
        </p:spPr>
        <p:txBody>
          <a:bodyPr>
            <a:spAutoFit/>
          </a:bodyPr>
          <a:lstStyle/>
          <a:p>
            <a:r>
              <a:rPr lang="en-US" sz="900">
                <a:latin typeface="Calibri" pitchFamily="34" charset="0"/>
              </a:rPr>
              <a:t>(specific location)</a:t>
            </a:r>
          </a:p>
        </p:txBody>
      </p:sp>
      <p:sp>
        <p:nvSpPr>
          <p:cNvPr id="54308" name="TextBox 63"/>
          <p:cNvSpPr txBox="1">
            <a:spLocks noChangeArrowheads="1"/>
          </p:cNvSpPr>
          <p:nvPr/>
        </p:nvSpPr>
        <p:spPr bwMode="auto">
          <a:xfrm>
            <a:off x="6400800" y="5133975"/>
            <a:ext cx="1066800" cy="230188"/>
          </a:xfrm>
          <a:prstGeom prst="rect">
            <a:avLst/>
          </a:prstGeom>
          <a:noFill/>
          <a:ln w="9525">
            <a:noFill/>
            <a:miter lim="800000"/>
            <a:headEnd/>
            <a:tailEnd/>
          </a:ln>
        </p:spPr>
        <p:txBody>
          <a:bodyPr>
            <a:spAutoFit/>
          </a:bodyPr>
          <a:lstStyle/>
          <a:p>
            <a:r>
              <a:rPr lang="en-US" sz="900">
                <a:latin typeface="Calibri" pitchFamily="34" charset="0"/>
              </a:rPr>
              <a:t>(general location)</a:t>
            </a:r>
          </a:p>
        </p:txBody>
      </p:sp>
      <p:sp>
        <p:nvSpPr>
          <p:cNvPr id="54309" name="TextBox 65"/>
          <p:cNvSpPr txBox="1">
            <a:spLocks noChangeArrowheads="1"/>
          </p:cNvSpPr>
          <p:nvPr/>
        </p:nvSpPr>
        <p:spPr bwMode="auto">
          <a:xfrm>
            <a:off x="8001000" y="4383088"/>
            <a:ext cx="914400" cy="646112"/>
          </a:xfrm>
          <a:prstGeom prst="rect">
            <a:avLst/>
          </a:prstGeom>
          <a:noFill/>
          <a:ln w="9525">
            <a:noFill/>
            <a:miter lim="800000"/>
            <a:headEnd/>
            <a:tailEnd/>
          </a:ln>
        </p:spPr>
        <p:txBody>
          <a:bodyPr>
            <a:spAutoFit/>
          </a:bodyPr>
          <a:lstStyle/>
          <a:p>
            <a:r>
              <a:rPr lang="en-US" sz="900">
                <a:latin typeface="Calibri" pitchFamily="34" charset="0"/>
              </a:rPr>
              <a:t>(substrate,</a:t>
            </a:r>
          </a:p>
          <a:p>
            <a:r>
              <a:rPr lang="en-US" sz="900">
                <a:latin typeface="Calibri" pitchFamily="34" charset="0"/>
              </a:rPr>
              <a:t>cover,</a:t>
            </a:r>
          </a:p>
          <a:p>
            <a:r>
              <a:rPr lang="en-US" sz="900">
                <a:latin typeface="Calibri" pitchFamily="34" charset="0"/>
              </a:rPr>
              <a:t>hydraulics,</a:t>
            </a:r>
          </a:p>
          <a:p>
            <a:r>
              <a:rPr lang="en-US" sz="900">
                <a:latin typeface="Calibri" pitchFamily="34" charset="0"/>
              </a:rPr>
              <a:t>characteristics)</a:t>
            </a:r>
          </a:p>
        </p:txBody>
      </p:sp>
      <p:sp>
        <p:nvSpPr>
          <p:cNvPr id="54310" name="TextBox 37"/>
          <p:cNvSpPr txBox="1">
            <a:spLocks noChangeArrowheads="1"/>
          </p:cNvSpPr>
          <p:nvPr/>
        </p:nvSpPr>
        <p:spPr bwMode="auto">
          <a:xfrm>
            <a:off x="228600" y="228600"/>
            <a:ext cx="2514600" cy="1030288"/>
          </a:xfrm>
          <a:prstGeom prst="rect">
            <a:avLst/>
          </a:prstGeom>
          <a:noFill/>
          <a:ln w="9525">
            <a:noFill/>
            <a:miter lim="800000"/>
            <a:headEnd/>
            <a:tailEnd/>
          </a:ln>
        </p:spPr>
        <p:txBody>
          <a:bodyPr>
            <a:spAutoFit/>
          </a:bodyPr>
          <a:lstStyle/>
          <a:p>
            <a:r>
              <a:rPr lang="en-US" sz="2800" b="1">
                <a:latin typeface="Calibri" pitchFamily="34" charset="0"/>
              </a:rPr>
              <a:t>BioODM</a:t>
            </a:r>
          </a:p>
          <a:p>
            <a:r>
              <a:rPr lang="en-US" sz="1100" i="1">
                <a:latin typeface="Calibri" pitchFamily="34" charset="0"/>
              </a:rPr>
              <a:t>v.1.2</a:t>
            </a:r>
          </a:p>
          <a:p>
            <a:r>
              <a:rPr lang="en-US" sz="1100" i="1">
                <a:latin typeface="Calibri" pitchFamily="34" charset="0"/>
              </a:rPr>
              <a:t>Eric S. Hersh, UT-CRWR</a:t>
            </a:r>
          </a:p>
          <a:p>
            <a:r>
              <a:rPr lang="en-US" sz="1100" i="1">
                <a:latin typeface="Calibri" pitchFamily="34" charset="0"/>
              </a:rPr>
              <a:t>9/25/2009</a:t>
            </a:r>
          </a:p>
        </p:txBody>
      </p:sp>
      <p:sp>
        <p:nvSpPr>
          <p:cNvPr id="54311" name="TextBox 44"/>
          <p:cNvSpPr txBox="1">
            <a:spLocks noChangeArrowheads="1"/>
          </p:cNvSpPr>
          <p:nvPr/>
        </p:nvSpPr>
        <p:spPr bwMode="auto">
          <a:xfrm>
            <a:off x="3962400" y="4840288"/>
            <a:ext cx="1143000" cy="369887"/>
          </a:xfrm>
          <a:prstGeom prst="rect">
            <a:avLst/>
          </a:prstGeom>
          <a:noFill/>
          <a:ln w="9525">
            <a:noFill/>
            <a:miter lim="800000"/>
            <a:headEnd/>
            <a:tailEnd/>
          </a:ln>
        </p:spPr>
        <p:txBody>
          <a:bodyPr>
            <a:spAutoFit/>
          </a:bodyPr>
          <a:lstStyle/>
          <a:p>
            <a:r>
              <a:rPr lang="en-US" sz="900">
                <a:latin typeface="Calibri" pitchFamily="34" charset="0"/>
              </a:rPr>
              <a:t>(provenance, contact info)</a:t>
            </a:r>
          </a:p>
        </p:txBody>
      </p:sp>
      <p:cxnSp>
        <p:nvCxnSpPr>
          <p:cNvPr id="53" name="Elbow Connector 52"/>
          <p:cNvCxnSpPr/>
          <p:nvPr/>
        </p:nvCxnSpPr>
        <p:spPr>
          <a:xfrm>
            <a:off x="4800600" y="1325563"/>
            <a:ext cx="1279525" cy="1587"/>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6062663" y="1201738"/>
            <a:ext cx="1219200" cy="247650"/>
          </a:xfrm>
          <a:prstGeom prst="rect">
            <a:avLst/>
          </a:prstGeom>
          <a:noFill/>
        </p:spPr>
        <p:txBody>
          <a:bodyPr>
            <a:spAutoFit/>
          </a:bodyPr>
          <a:lstStyle/>
          <a:p>
            <a:pPr algn="ctr" fontAlgn="auto">
              <a:spcBef>
                <a:spcPts val="0"/>
              </a:spcBef>
              <a:spcAft>
                <a:spcPts val="0"/>
              </a:spcAft>
              <a:defRPr/>
            </a:pPr>
            <a:r>
              <a:rPr lang="en-US" sz="1000" b="1" dirty="0">
                <a:solidFill>
                  <a:schemeClr val="bg1">
                    <a:lumMod val="50000"/>
                  </a:schemeClr>
                </a:solidFill>
                <a:latin typeface="+mn-lt"/>
              </a:rPr>
              <a:t>Weight</a:t>
            </a:r>
          </a:p>
        </p:txBody>
      </p:sp>
      <p:sp>
        <p:nvSpPr>
          <p:cNvPr id="65" name="Rectangle 64"/>
          <p:cNvSpPr/>
          <p:nvPr/>
        </p:nvSpPr>
        <p:spPr>
          <a:xfrm>
            <a:off x="6191250" y="1141413"/>
            <a:ext cx="960438" cy="381000"/>
          </a:xfrm>
          <a:prstGeom prst="rect">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9" name="Elbow Connector 68"/>
          <p:cNvCxnSpPr/>
          <p:nvPr/>
        </p:nvCxnSpPr>
        <p:spPr>
          <a:xfrm>
            <a:off x="7281863" y="1431925"/>
            <a:ext cx="493712" cy="1588"/>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7620000" y="1203325"/>
            <a:ext cx="1219200" cy="246063"/>
          </a:xfrm>
          <a:prstGeom prst="rect">
            <a:avLst/>
          </a:prstGeom>
          <a:noFill/>
        </p:spPr>
        <p:txBody>
          <a:bodyPr>
            <a:spAutoFit/>
          </a:bodyPr>
          <a:lstStyle/>
          <a:p>
            <a:pPr algn="ctr" fontAlgn="auto">
              <a:spcBef>
                <a:spcPts val="0"/>
              </a:spcBef>
              <a:spcAft>
                <a:spcPts val="0"/>
              </a:spcAft>
              <a:defRPr/>
            </a:pPr>
            <a:r>
              <a:rPr lang="en-US" sz="1000" b="1" dirty="0">
                <a:solidFill>
                  <a:schemeClr val="accent6">
                    <a:lumMod val="50000"/>
                  </a:schemeClr>
                </a:solidFill>
                <a:latin typeface="+mn-lt"/>
              </a:rPr>
              <a:t>Units</a:t>
            </a:r>
          </a:p>
        </p:txBody>
      </p:sp>
      <p:sp>
        <p:nvSpPr>
          <p:cNvPr id="71" name="Rectangle 70"/>
          <p:cNvSpPr/>
          <p:nvPr/>
        </p:nvSpPr>
        <p:spPr>
          <a:xfrm>
            <a:off x="7877175" y="1143000"/>
            <a:ext cx="709613" cy="381000"/>
          </a:xfrm>
          <a:prstGeom prst="rect">
            <a:avLst/>
          </a:prstGeom>
          <a:no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4318" name="TextBox 71"/>
          <p:cNvSpPr txBox="1">
            <a:spLocks noChangeArrowheads="1"/>
          </p:cNvSpPr>
          <p:nvPr/>
        </p:nvSpPr>
        <p:spPr bwMode="auto">
          <a:xfrm>
            <a:off x="4953000" y="5667375"/>
            <a:ext cx="1219200" cy="246063"/>
          </a:xfrm>
          <a:prstGeom prst="rect">
            <a:avLst/>
          </a:prstGeom>
          <a:noFill/>
          <a:ln w="9525">
            <a:noFill/>
            <a:miter lim="800000"/>
            <a:headEnd/>
            <a:tailEnd/>
          </a:ln>
        </p:spPr>
        <p:txBody>
          <a:bodyPr>
            <a:spAutoFit/>
          </a:bodyPr>
          <a:lstStyle/>
          <a:p>
            <a:pPr algn="ctr"/>
            <a:r>
              <a:rPr lang="en-US" sz="1000" b="1">
                <a:solidFill>
                  <a:srgbClr val="66FF33"/>
                </a:solidFill>
                <a:latin typeface="Calibri" pitchFamily="34" charset="0"/>
              </a:rPr>
              <a:t>Datum</a:t>
            </a:r>
          </a:p>
        </p:txBody>
      </p:sp>
      <p:cxnSp>
        <p:nvCxnSpPr>
          <p:cNvPr id="73" name="Straight Arrow Connector 72"/>
          <p:cNvCxnSpPr/>
          <p:nvPr/>
        </p:nvCxnSpPr>
        <p:spPr>
          <a:xfrm rot="5400000">
            <a:off x="5119688" y="4948238"/>
            <a:ext cx="1189037" cy="158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5183188" y="5591175"/>
            <a:ext cx="762000" cy="381000"/>
          </a:xfrm>
          <a:prstGeom prst="rect">
            <a:avLst/>
          </a:prstGeom>
          <a:noFill/>
          <a:ln w="19050">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50" name="Elbow Connector 49"/>
          <p:cNvCxnSpPr/>
          <p:nvPr/>
        </p:nvCxnSpPr>
        <p:spPr>
          <a:xfrm flipV="1">
            <a:off x="4800600" y="771525"/>
            <a:ext cx="1263650" cy="425450"/>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6064250" y="669925"/>
            <a:ext cx="1219200" cy="246063"/>
          </a:xfrm>
          <a:prstGeom prst="rect">
            <a:avLst/>
          </a:prstGeom>
          <a:noFill/>
        </p:spPr>
        <p:txBody>
          <a:bodyPr>
            <a:spAutoFit/>
          </a:bodyPr>
          <a:lstStyle/>
          <a:p>
            <a:pPr algn="ctr" fontAlgn="auto">
              <a:spcBef>
                <a:spcPts val="0"/>
              </a:spcBef>
              <a:spcAft>
                <a:spcPts val="0"/>
              </a:spcAft>
              <a:defRPr/>
            </a:pPr>
            <a:r>
              <a:rPr lang="en-US" sz="1000" b="1" dirty="0">
                <a:solidFill>
                  <a:schemeClr val="bg1">
                    <a:lumMod val="65000"/>
                  </a:schemeClr>
                </a:solidFill>
                <a:latin typeface="+mn-lt"/>
              </a:rPr>
              <a:t>Size</a:t>
            </a:r>
          </a:p>
        </p:txBody>
      </p:sp>
      <p:sp>
        <p:nvSpPr>
          <p:cNvPr id="78" name="Rectangle 77"/>
          <p:cNvSpPr/>
          <p:nvPr/>
        </p:nvSpPr>
        <p:spPr>
          <a:xfrm>
            <a:off x="6192838" y="609600"/>
            <a:ext cx="958850" cy="381000"/>
          </a:xfrm>
          <a:prstGeom prst="rect">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lumMod val="65000"/>
                </a:schemeClr>
              </a:solidFill>
            </a:endParaRPr>
          </a:p>
        </p:txBody>
      </p:sp>
      <p:cxnSp>
        <p:nvCxnSpPr>
          <p:cNvPr id="82" name="Elbow Connector 81"/>
          <p:cNvCxnSpPr/>
          <p:nvPr/>
        </p:nvCxnSpPr>
        <p:spPr>
          <a:xfrm>
            <a:off x="7239000" y="784225"/>
            <a:ext cx="533400" cy="511175"/>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0" name="Slide Number Placeholder 59"/>
          <p:cNvSpPr>
            <a:spLocks noGrp="1"/>
          </p:cNvSpPr>
          <p:nvPr>
            <p:ph type="sldNum" sz="quarter" idx="12"/>
          </p:nvPr>
        </p:nvSpPr>
        <p:spPr/>
        <p:txBody>
          <a:bodyPr/>
          <a:lstStyle/>
          <a:p>
            <a:fld id="{63A52BC0-4765-44FB-B92D-AA2D0612F4C0}"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Arrow Connector 8"/>
          <p:cNvCxnSpPr/>
          <p:nvPr/>
        </p:nvCxnSpPr>
        <p:spPr>
          <a:xfrm flipV="1">
            <a:off x="0" y="1066802"/>
            <a:ext cx="5334000" cy="3962400"/>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2209800" y="1371602"/>
            <a:ext cx="5638800" cy="4191000"/>
          </a:xfrm>
          <a:prstGeom prst="straightConnector1">
            <a:avLst/>
          </a:prstGeom>
          <a:ln w="38100">
            <a:solidFill>
              <a:schemeClr val="tx1"/>
            </a:solidFill>
            <a:tailEnd type="none" w="med"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93519" y="273627"/>
            <a:ext cx="5029200" cy="461665"/>
          </a:xfrm>
          <a:prstGeom prst="rect">
            <a:avLst/>
          </a:prstGeom>
          <a:noFill/>
        </p:spPr>
        <p:txBody>
          <a:bodyPr wrap="square" rtlCol="0">
            <a:spAutoFit/>
          </a:bodyPr>
          <a:lstStyle/>
          <a:p>
            <a:r>
              <a:rPr lang="en-US" sz="2400" b="1" dirty="0" smtClean="0">
                <a:solidFill>
                  <a:schemeClr val="accent5">
                    <a:lumMod val="75000"/>
                  </a:schemeClr>
                </a:solidFill>
              </a:rPr>
              <a:t>The hydroinformatics maturity ladder</a:t>
            </a:r>
            <a:endParaRPr lang="en-US" sz="2400" b="1" dirty="0">
              <a:solidFill>
                <a:schemeClr val="accent5">
                  <a:lumMod val="75000"/>
                </a:schemeClr>
              </a:solidFill>
            </a:endParaRPr>
          </a:p>
        </p:txBody>
      </p:sp>
      <p:sp>
        <p:nvSpPr>
          <p:cNvPr id="12" name="TextBox 11"/>
          <p:cNvSpPr txBox="1"/>
          <p:nvPr/>
        </p:nvSpPr>
        <p:spPr>
          <a:xfrm rot="19428891">
            <a:off x="1143000" y="2819402"/>
            <a:ext cx="2133600" cy="381000"/>
          </a:xfrm>
          <a:prstGeom prst="rect">
            <a:avLst/>
          </a:prstGeom>
          <a:noFill/>
        </p:spPr>
        <p:txBody>
          <a:bodyPr wrap="square" rtlCol="0">
            <a:spAutoFit/>
          </a:bodyPr>
          <a:lstStyle/>
          <a:p>
            <a:r>
              <a:rPr lang="en-US" dirty="0" smtClean="0"/>
              <a:t>Decreasing maturity</a:t>
            </a:r>
            <a:endParaRPr lang="en-US" dirty="0"/>
          </a:p>
        </p:txBody>
      </p:sp>
      <p:sp>
        <p:nvSpPr>
          <p:cNvPr id="13" name="TextBox 12"/>
          <p:cNvSpPr txBox="1"/>
          <p:nvPr/>
        </p:nvSpPr>
        <p:spPr>
          <a:xfrm>
            <a:off x="381000" y="4949539"/>
            <a:ext cx="1676400" cy="461665"/>
          </a:xfrm>
          <a:prstGeom prst="rect">
            <a:avLst/>
          </a:prstGeom>
          <a:noFill/>
        </p:spPr>
        <p:txBody>
          <a:bodyPr wrap="square" rtlCol="0">
            <a:spAutoFit/>
          </a:bodyPr>
          <a:lstStyle/>
          <a:p>
            <a:pPr algn="ctr"/>
            <a:r>
              <a:rPr lang="en-US" sz="2400" b="1" dirty="0" smtClean="0">
                <a:solidFill>
                  <a:srgbClr val="00B0F0"/>
                </a:solidFill>
              </a:rPr>
              <a:t>GIS</a:t>
            </a:r>
            <a:endParaRPr lang="en-US" sz="2400" b="1" dirty="0">
              <a:solidFill>
                <a:srgbClr val="00B0F0"/>
              </a:solidFill>
            </a:endParaRPr>
          </a:p>
        </p:txBody>
      </p:sp>
      <p:cxnSp>
        <p:nvCxnSpPr>
          <p:cNvPr id="15" name="Straight Connector 14"/>
          <p:cNvCxnSpPr/>
          <p:nvPr/>
        </p:nvCxnSpPr>
        <p:spPr>
          <a:xfrm rot="10800000">
            <a:off x="0" y="5562602"/>
            <a:ext cx="2133600" cy="0"/>
          </a:xfrm>
          <a:prstGeom prst="line">
            <a:avLst/>
          </a:prstGeom>
          <a:ln w="25400" cmpd="sng">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352800" y="5018811"/>
            <a:ext cx="5029200" cy="646331"/>
          </a:xfrm>
          <a:prstGeom prst="rect">
            <a:avLst/>
          </a:prstGeom>
          <a:noFill/>
        </p:spPr>
        <p:txBody>
          <a:bodyPr wrap="square" rtlCol="0">
            <a:spAutoFit/>
          </a:bodyPr>
          <a:lstStyle/>
          <a:p>
            <a:r>
              <a:rPr lang="en-US" dirty="0" smtClean="0">
                <a:solidFill>
                  <a:srgbClr val="92D050"/>
                </a:solidFill>
              </a:rPr>
              <a:t>Maintains a mature commercial market.  ESRI revenue of ~$800 million/year</a:t>
            </a:r>
            <a:endParaRPr lang="en-US" dirty="0">
              <a:solidFill>
                <a:srgbClr val="92D050"/>
              </a:solidFill>
            </a:endParaRPr>
          </a:p>
        </p:txBody>
      </p:sp>
      <p:sp>
        <p:nvSpPr>
          <p:cNvPr id="17" name="TextBox 16"/>
          <p:cNvSpPr txBox="1"/>
          <p:nvPr/>
        </p:nvSpPr>
        <p:spPr>
          <a:xfrm>
            <a:off x="1143000" y="4263739"/>
            <a:ext cx="1676400" cy="461665"/>
          </a:xfrm>
          <a:prstGeom prst="rect">
            <a:avLst/>
          </a:prstGeom>
          <a:noFill/>
        </p:spPr>
        <p:txBody>
          <a:bodyPr wrap="square" rtlCol="0">
            <a:spAutoFit/>
          </a:bodyPr>
          <a:lstStyle/>
          <a:p>
            <a:pPr algn="ctr"/>
            <a:r>
              <a:rPr lang="en-US" sz="2400" b="1" dirty="0" smtClean="0">
                <a:solidFill>
                  <a:srgbClr val="00B0F0"/>
                </a:solidFill>
              </a:rPr>
              <a:t>HIS</a:t>
            </a:r>
            <a:endParaRPr lang="en-US" sz="2400" b="1" dirty="0">
              <a:solidFill>
                <a:srgbClr val="00B0F0"/>
              </a:solidFill>
            </a:endParaRPr>
          </a:p>
        </p:txBody>
      </p:sp>
      <p:sp>
        <p:nvSpPr>
          <p:cNvPr id="18" name="TextBox 17"/>
          <p:cNvSpPr txBox="1"/>
          <p:nvPr/>
        </p:nvSpPr>
        <p:spPr>
          <a:xfrm>
            <a:off x="4267200" y="4232566"/>
            <a:ext cx="4038600" cy="646331"/>
          </a:xfrm>
          <a:prstGeom prst="rect">
            <a:avLst/>
          </a:prstGeom>
          <a:noFill/>
        </p:spPr>
        <p:txBody>
          <a:bodyPr wrap="square" rtlCol="0">
            <a:spAutoFit/>
          </a:bodyPr>
          <a:lstStyle/>
          <a:p>
            <a:r>
              <a:rPr lang="en-US" dirty="0" smtClean="0">
                <a:solidFill>
                  <a:srgbClr val="92D050"/>
                </a:solidFill>
              </a:rPr>
              <a:t>Conceptualized in 2000s by CUAHSI, an NSF-sponsored university partnership</a:t>
            </a:r>
            <a:endParaRPr lang="en-US" dirty="0">
              <a:solidFill>
                <a:srgbClr val="92D050"/>
              </a:solidFill>
            </a:endParaRPr>
          </a:p>
        </p:txBody>
      </p:sp>
      <p:cxnSp>
        <p:nvCxnSpPr>
          <p:cNvPr id="19" name="Straight Connector 18"/>
          <p:cNvCxnSpPr/>
          <p:nvPr/>
        </p:nvCxnSpPr>
        <p:spPr>
          <a:xfrm rot="10800000">
            <a:off x="408708" y="4856020"/>
            <a:ext cx="2590800" cy="0"/>
          </a:xfrm>
          <a:prstGeom prst="line">
            <a:avLst/>
          </a:prstGeom>
          <a:ln w="25400" cmpd="sng">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133600" y="3273139"/>
            <a:ext cx="2209800" cy="830997"/>
          </a:xfrm>
          <a:prstGeom prst="rect">
            <a:avLst/>
          </a:prstGeom>
          <a:noFill/>
        </p:spPr>
        <p:txBody>
          <a:bodyPr wrap="square" rtlCol="0">
            <a:spAutoFit/>
          </a:bodyPr>
          <a:lstStyle/>
          <a:p>
            <a:pPr algn="ctr"/>
            <a:r>
              <a:rPr lang="en-US" sz="2400" b="1" dirty="0" smtClean="0">
                <a:solidFill>
                  <a:srgbClr val="00B0F0"/>
                </a:solidFill>
              </a:rPr>
              <a:t>(Digital Libraries)</a:t>
            </a:r>
            <a:endParaRPr lang="en-US" sz="2400" b="1" dirty="0">
              <a:solidFill>
                <a:srgbClr val="00B0F0"/>
              </a:solidFill>
            </a:endParaRPr>
          </a:p>
        </p:txBody>
      </p:sp>
      <p:sp>
        <p:nvSpPr>
          <p:cNvPr id="22" name="TextBox 21"/>
          <p:cNvSpPr txBox="1"/>
          <p:nvPr/>
        </p:nvSpPr>
        <p:spPr>
          <a:xfrm>
            <a:off x="5181600" y="3429002"/>
            <a:ext cx="3733800" cy="646331"/>
          </a:xfrm>
          <a:prstGeom prst="rect">
            <a:avLst/>
          </a:prstGeom>
          <a:noFill/>
        </p:spPr>
        <p:txBody>
          <a:bodyPr wrap="square" rtlCol="0">
            <a:spAutoFit/>
          </a:bodyPr>
          <a:lstStyle/>
          <a:p>
            <a:r>
              <a:rPr lang="en-US" dirty="0" smtClean="0">
                <a:solidFill>
                  <a:srgbClr val="92D050"/>
                </a:solidFill>
              </a:rPr>
              <a:t>1990s; moderate commercial &amp; open source; widespread investigation</a:t>
            </a:r>
            <a:endParaRPr lang="en-US" dirty="0">
              <a:solidFill>
                <a:srgbClr val="92D050"/>
              </a:solidFill>
            </a:endParaRPr>
          </a:p>
        </p:txBody>
      </p:sp>
      <p:cxnSp>
        <p:nvCxnSpPr>
          <p:cNvPr id="23" name="Straight Connector 22"/>
          <p:cNvCxnSpPr/>
          <p:nvPr/>
        </p:nvCxnSpPr>
        <p:spPr>
          <a:xfrm rot="10800000">
            <a:off x="1399308" y="4170220"/>
            <a:ext cx="2590800" cy="0"/>
          </a:xfrm>
          <a:prstGeom prst="line">
            <a:avLst/>
          </a:prstGeom>
          <a:ln w="25400" cmpd="sng">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0800000">
            <a:off x="2590800" y="3200402"/>
            <a:ext cx="2590800" cy="0"/>
          </a:xfrm>
          <a:prstGeom prst="line">
            <a:avLst/>
          </a:prstGeom>
          <a:ln w="25400" cmpd="sng">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429000" y="2587339"/>
            <a:ext cx="1828800" cy="461665"/>
          </a:xfrm>
          <a:prstGeom prst="rect">
            <a:avLst/>
          </a:prstGeom>
          <a:noFill/>
        </p:spPr>
        <p:txBody>
          <a:bodyPr wrap="square" rtlCol="0">
            <a:spAutoFit/>
          </a:bodyPr>
          <a:lstStyle/>
          <a:p>
            <a:pPr algn="ctr"/>
            <a:r>
              <a:rPr lang="en-US" sz="2400" b="1" dirty="0" smtClean="0">
                <a:solidFill>
                  <a:srgbClr val="00B0F0"/>
                </a:solidFill>
              </a:rPr>
              <a:t>Ecol. Info</a:t>
            </a:r>
            <a:endParaRPr lang="en-US" sz="2400" b="1" dirty="0">
              <a:solidFill>
                <a:srgbClr val="00B0F0"/>
              </a:solidFill>
            </a:endParaRPr>
          </a:p>
        </p:txBody>
      </p:sp>
      <p:sp>
        <p:nvSpPr>
          <p:cNvPr id="26" name="TextBox 25"/>
          <p:cNvSpPr txBox="1"/>
          <p:nvPr/>
        </p:nvSpPr>
        <p:spPr>
          <a:xfrm>
            <a:off x="6279571" y="2542312"/>
            <a:ext cx="2667000" cy="646331"/>
          </a:xfrm>
          <a:prstGeom prst="rect">
            <a:avLst/>
          </a:prstGeom>
          <a:noFill/>
        </p:spPr>
        <p:txBody>
          <a:bodyPr wrap="square" rtlCol="0">
            <a:spAutoFit/>
          </a:bodyPr>
          <a:lstStyle/>
          <a:p>
            <a:r>
              <a:rPr lang="en-US" dirty="0" smtClean="0">
                <a:solidFill>
                  <a:srgbClr val="92D050"/>
                </a:solidFill>
              </a:rPr>
              <a:t>NSF- NEON, LTER, NCEAS; NatureServe, GBIF</a:t>
            </a:r>
            <a:endParaRPr lang="en-US" dirty="0">
              <a:solidFill>
                <a:srgbClr val="92D050"/>
              </a:solidFill>
            </a:endParaRPr>
          </a:p>
        </p:txBody>
      </p:sp>
      <p:cxnSp>
        <p:nvCxnSpPr>
          <p:cNvPr id="27" name="Straight Connector 26"/>
          <p:cNvCxnSpPr/>
          <p:nvPr/>
        </p:nvCxnSpPr>
        <p:spPr>
          <a:xfrm rot="10800000">
            <a:off x="3612573" y="2438402"/>
            <a:ext cx="2590800" cy="0"/>
          </a:xfrm>
          <a:prstGeom prst="line">
            <a:avLst/>
          </a:prstGeom>
          <a:ln w="25400" cmpd="sng">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495800" y="1825339"/>
            <a:ext cx="1828800" cy="461665"/>
          </a:xfrm>
          <a:prstGeom prst="rect">
            <a:avLst/>
          </a:prstGeom>
          <a:noFill/>
        </p:spPr>
        <p:txBody>
          <a:bodyPr wrap="square" rtlCol="0">
            <a:spAutoFit/>
          </a:bodyPr>
          <a:lstStyle/>
          <a:p>
            <a:pPr algn="ctr"/>
            <a:r>
              <a:rPr lang="en-US" sz="2400" b="1" dirty="0" smtClean="0">
                <a:solidFill>
                  <a:srgbClr val="00B0F0"/>
                </a:solidFill>
              </a:rPr>
              <a:t>Aquatic Biol.</a:t>
            </a:r>
            <a:endParaRPr lang="en-US" sz="2400" b="1" dirty="0">
              <a:solidFill>
                <a:srgbClr val="00B0F0"/>
              </a:solidFill>
            </a:endParaRPr>
          </a:p>
        </p:txBody>
      </p:sp>
      <p:sp>
        <p:nvSpPr>
          <p:cNvPr id="29" name="TextBox 28"/>
          <p:cNvSpPr txBox="1"/>
          <p:nvPr/>
        </p:nvSpPr>
        <p:spPr>
          <a:xfrm>
            <a:off x="5105400" y="1291939"/>
            <a:ext cx="2362200" cy="461665"/>
          </a:xfrm>
          <a:prstGeom prst="rect">
            <a:avLst/>
          </a:prstGeom>
          <a:noFill/>
        </p:spPr>
        <p:txBody>
          <a:bodyPr wrap="square" rtlCol="0">
            <a:spAutoFit/>
          </a:bodyPr>
          <a:lstStyle/>
          <a:p>
            <a:pPr algn="ctr"/>
            <a:r>
              <a:rPr lang="en-US" sz="2400" b="1" dirty="0" smtClean="0">
                <a:solidFill>
                  <a:srgbClr val="00B0F0"/>
                </a:solidFill>
              </a:rPr>
              <a:t>Marine Biol.</a:t>
            </a:r>
            <a:endParaRPr lang="en-US" sz="2400" b="1" dirty="0">
              <a:solidFill>
                <a:srgbClr val="00B0F0"/>
              </a:solidFill>
            </a:endParaRPr>
          </a:p>
        </p:txBody>
      </p:sp>
      <p:sp>
        <p:nvSpPr>
          <p:cNvPr id="33" name="TextBox 32"/>
          <p:cNvSpPr txBox="1"/>
          <p:nvPr/>
        </p:nvSpPr>
        <p:spPr>
          <a:xfrm>
            <a:off x="7086600" y="1828802"/>
            <a:ext cx="2057400" cy="646331"/>
          </a:xfrm>
          <a:prstGeom prst="rect">
            <a:avLst/>
          </a:prstGeom>
          <a:noFill/>
        </p:spPr>
        <p:txBody>
          <a:bodyPr wrap="square" rtlCol="0">
            <a:spAutoFit/>
          </a:bodyPr>
          <a:lstStyle/>
          <a:p>
            <a:r>
              <a:rPr lang="en-US" dirty="0" err="1" smtClean="0">
                <a:solidFill>
                  <a:srgbClr val="92D050"/>
                </a:solidFill>
              </a:rPr>
              <a:t>FishBase</a:t>
            </a:r>
            <a:r>
              <a:rPr lang="en-US" dirty="0">
                <a:solidFill>
                  <a:srgbClr val="92D050"/>
                </a:solidFill>
              </a:rPr>
              <a:t>,</a:t>
            </a:r>
            <a:r>
              <a:rPr lang="en-US" dirty="0" smtClean="0">
                <a:solidFill>
                  <a:srgbClr val="92D050"/>
                </a:solidFill>
              </a:rPr>
              <a:t> NTL, FBIS, private/internal</a:t>
            </a:r>
            <a:endParaRPr lang="en-US" dirty="0">
              <a:solidFill>
                <a:srgbClr val="92D050"/>
              </a:solidFill>
            </a:endParaRPr>
          </a:p>
        </p:txBody>
      </p:sp>
      <p:sp>
        <p:nvSpPr>
          <p:cNvPr id="34" name="TextBox 33"/>
          <p:cNvSpPr txBox="1"/>
          <p:nvPr/>
        </p:nvSpPr>
        <p:spPr>
          <a:xfrm>
            <a:off x="7942119" y="1143004"/>
            <a:ext cx="1143000" cy="646331"/>
          </a:xfrm>
          <a:prstGeom prst="rect">
            <a:avLst/>
          </a:prstGeom>
          <a:noFill/>
        </p:spPr>
        <p:txBody>
          <a:bodyPr wrap="square" rtlCol="0">
            <a:spAutoFit/>
          </a:bodyPr>
          <a:lstStyle/>
          <a:p>
            <a:r>
              <a:rPr lang="en-US" dirty="0" smtClean="0">
                <a:solidFill>
                  <a:srgbClr val="92D050"/>
                </a:solidFill>
              </a:rPr>
              <a:t>NODC, NCAR EOL</a:t>
            </a:r>
            <a:endParaRPr lang="en-US" dirty="0">
              <a:solidFill>
                <a:srgbClr val="92D050"/>
              </a:solidFill>
            </a:endParaRPr>
          </a:p>
        </p:txBody>
      </p:sp>
      <p:grpSp>
        <p:nvGrpSpPr>
          <p:cNvPr id="2" name="Group 41"/>
          <p:cNvGrpSpPr/>
          <p:nvPr/>
        </p:nvGrpSpPr>
        <p:grpSpPr>
          <a:xfrm>
            <a:off x="685800" y="2056172"/>
            <a:ext cx="3810000" cy="3582628"/>
            <a:chOff x="685800" y="2056172"/>
            <a:chExt cx="3810000" cy="3582628"/>
          </a:xfrm>
        </p:grpSpPr>
        <p:sp>
          <p:nvSpPr>
            <p:cNvPr id="30" name="Rounded Rectangle 29"/>
            <p:cNvSpPr/>
            <p:nvPr/>
          </p:nvSpPr>
          <p:spPr>
            <a:xfrm>
              <a:off x="685800" y="4191000"/>
              <a:ext cx="1905000" cy="1447800"/>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Elbow Connector 31"/>
            <p:cNvCxnSpPr>
              <a:endCxn id="28" idx="1"/>
            </p:cNvCxnSpPr>
            <p:nvPr/>
          </p:nvCxnSpPr>
          <p:spPr>
            <a:xfrm flipV="1">
              <a:off x="990600" y="2056172"/>
              <a:ext cx="3505200" cy="2134828"/>
            </a:xfrm>
            <a:prstGeom prst="bentConnector3">
              <a:avLst>
                <a:gd name="adj1" fmla="val 543"/>
              </a:avLst>
            </a:prstGeom>
            <a:ln w="50800">
              <a:solidFill>
                <a:srgbClr val="FF0000"/>
              </a:solidFill>
              <a:tailEnd type="arrow" w="med"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rot="5400000">
            <a:off x="1143000" y="3429000"/>
            <a:ext cx="6858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3429000"/>
            <a:ext cx="9144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2"/>
          <p:cNvSpPr>
            <a:spLocks noGrp="1" noRot="1" noChangeArrowheads="1"/>
          </p:cNvSpPr>
          <p:nvPr>
            <p:ph type="title"/>
          </p:nvPr>
        </p:nvSpPr>
        <p:spPr>
          <a:xfrm>
            <a:off x="0" y="0"/>
            <a:ext cx="3200400" cy="715962"/>
          </a:xfrm>
        </p:spPr>
        <p:txBody>
          <a:bodyPr>
            <a:normAutofit/>
          </a:bodyPr>
          <a:lstStyle/>
          <a:p>
            <a:pPr algn="l"/>
            <a:r>
              <a:rPr lang="en-US" sz="2800" b="1" dirty="0" smtClean="0">
                <a:solidFill>
                  <a:srgbClr val="00B0F0"/>
                </a:solidFill>
              </a:rPr>
              <a:t> data centers</a:t>
            </a:r>
          </a:p>
        </p:txBody>
      </p:sp>
      <p:sp>
        <p:nvSpPr>
          <p:cNvPr id="11" name="Rectangle 2"/>
          <p:cNvSpPr txBox="1">
            <a:spLocks noRot="1" noChangeArrowheads="1"/>
          </p:cNvSpPr>
          <p:nvPr/>
        </p:nvSpPr>
        <p:spPr>
          <a:xfrm>
            <a:off x="4572000" y="0"/>
            <a:ext cx="3505200" cy="715962"/>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rgbClr val="00B0F0"/>
                </a:solidFill>
                <a:effectLst/>
                <a:uLnTx/>
                <a:uFillTx/>
                <a:latin typeface="+mj-lt"/>
                <a:ea typeface="+mj-ea"/>
                <a:cs typeface="+mj-cs"/>
              </a:rPr>
              <a:t> metadata</a:t>
            </a:r>
            <a:r>
              <a:rPr kumimoji="0" lang="en-US" sz="2800" b="1" i="0" u="none" strike="noStrike" kern="1200" cap="none" spc="0" normalizeH="0" noProof="0" dirty="0" smtClean="0">
                <a:ln>
                  <a:noFill/>
                </a:ln>
                <a:solidFill>
                  <a:srgbClr val="00B0F0"/>
                </a:solidFill>
                <a:effectLst/>
                <a:uLnTx/>
                <a:uFillTx/>
                <a:latin typeface="+mj-lt"/>
                <a:ea typeface="+mj-ea"/>
                <a:cs typeface="+mj-cs"/>
              </a:rPr>
              <a:t> standards</a:t>
            </a:r>
            <a:endParaRPr kumimoji="0" lang="en-US" sz="2800" b="1" i="0" u="none" strike="noStrike" kern="1200" cap="none" spc="0" normalizeH="0" baseline="0" noProof="0" dirty="0" smtClean="0">
              <a:ln>
                <a:noFill/>
              </a:ln>
              <a:solidFill>
                <a:srgbClr val="00B0F0"/>
              </a:solidFill>
              <a:effectLst/>
              <a:uLnTx/>
              <a:uFillTx/>
              <a:latin typeface="+mj-lt"/>
              <a:ea typeface="+mj-ea"/>
              <a:cs typeface="+mj-cs"/>
            </a:endParaRPr>
          </a:p>
        </p:txBody>
      </p:sp>
      <p:sp>
        <p:nvSpPr>
          <p:cNvPr id="12" name="Rectangle 2"/>
          <p:cNvSpPr txBox="1">
            <a:spLocks noRot="1" noChangeArrowheads="1"/>
          </p:cNvSpPr>
          <p:nvPr/>
        </p:nvSpPr>
        <p:spPr>
          <a:xfrm>
            <a:off x="0" y="3429000"/>
            <a:ext cx="4038600" cy="715962"/>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rgbClr val="00B0F0"/>
                </a:solidFill>
                <a:effectLst/>
                <a:uLnTx/>
                <a:uFillTx/>
                <a:latin typeface="+mj-lt"/>
                <a:ea typeface="+mj-ea"/>
                <a:cs typeface="+mj-cs"/>
              </a:rPr>
              <a:t> data models/ databases</a:t>
            </a:r>
          </a:p>
        </p:txBody>
      </p:sp>
      <p:sp>
        <p:nvSpPr>
          <p:cNvPr id="13" name="Rectangle 2"/>
          <p:cNvSpPr txBox="1">
            <a:spLocks noRot="1" noChangeArrowheads="1"/>
          </p:cNvSpPr>
          <p:nvPr/>
        </p:nvSpPr>
        <p:spPr>
          <a:xfrm>
            <a:off x="4572000" y="3429000"/>
            <a:ext cx="3200400" cy="715962"/>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rgbClr val="00B0F0"/>
                </a:solidFill>
                <a:effectLst/>
                <a:uLnTx/>
                <a:uFillTx/>
                <a:latin typeface="+mj-lt"/>
                <a:ea typeface="+mj-ea"/>
                <a:cs typeface="+mj-cs"/>
              </a:rPr>
              <a:t> catalogs</a:t>
            </a:r>
          </a:p>
        </p:txBody>
      </p:sp>
      <p:sp>
        <p:nvSpPr>
          <p:cNvPr id="14" name="Content Placeholder 2"/>
          <p:cNvSpPr>
            <a:spLocks noGrp="1"/>
          </p:cNvSpPr>
          <p:nvPr>
            <p:ph idx="1"/>
          </p:nvPr>
        </p:nvSpPr>
        <p:spPr>
          <a:xfrm>
            <a:off x="0" y="685801"/>
            <a:ext cx="4495800" cy="2743199"/>
          </a:xfrm>
        </p:spPr>
        <p:txBody>
          <a:bodyPr>
            <a:normAutofit/>
          </a:bodyPr>
          <a:lstStyle/>
          <a:p>
            <a:r>
              <a:rPr lang="en-US" sz="2400" dirty="0" smtClean="0"/>
              <a:t>Long-term Ecological Research sites (LTER)</a:t>
            </a:r>
          </a:p>
          <a:p>
            <a:r>
              <a:rPr lang="en-US" sz="2400" dirty="0" smtClean="0"/>
              <a:t>National Center for Ecological Analysis and Synthesis (NCEAS)</a:t>
            </a:r>
          </a:p>
          <a:p>
            <a:pPr lvl="0"/>
            <a:r>
              <a:rPr lang="en-US" sz="2400" dirty="0" smtClean="0"/>
              <a:t>National Ecological Observation Network (NEON) - sensors</a:t>
            </a:r>
          </a:p>
          <a:p>
            <a:endParaRPr lang="en-US" sz="2400" dirty="0" smtClean="0"/>
          </a:p>
        </p:txBody>
      </p:sp>
      <p:sp>
        <p:nvSpPr>
          <p:cNvPr id="15" name="Content Placeholder 2"/>
          <p:cNvSpPr txBox="1">
            <a:spLocks/>
          </p:cNvSpPr>
          <p:nvPr/>
        </p:nvSpPr>
        <p:spPr>
          <a:xfrm>
            <a:off x="0" y="4011304"/>
            <a:ext cx="4495800" cy="2895600"/>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NatureServe</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Biotics4</a:t>
            </a:r>
            <a:r>
              <a:rPr kumimoji="0" lang="en-US" sz="2000" b="0" i="0" u="none" strike="noStrike" kern="1200" cap="none" spc="0" normalizeH="0" noProof="0" dirty="0" smtClean="0">
                <a:ln>
                  <a:noFill/>
                </a:ln>
                <a:solidFill>
                  <a:schemeClr val="tx1"/>
                </a:solidFill>
                <a:effectLst/>
                <a:uLnTx/>
                <a:uFillTx/>
                <a:latin typeface="+mn-lt"/>
                <a:ea typeface="+mn-ea"/>
                <a:cs typeface="+mn-cs"/>
              </a:rPr>
              <a:t> PDM</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000" baseline="0" dirty="0" smtClean="0"/>
              <a:t>North</a:t>
            </a:r>
            <a:r>
              <a:rPr lang="en-US" sz="2000" dirty="0" smtClean="0"/>
              <a:t> Temperate Lakes LTER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NOAA NW Fisheries Science Center Aquatic</a:t>
            </a:r>
            <a:r>
              <a:rPr kumimoji="0" lang="en-US" sz="2000" b="0" i="0" u="none" strike="noStrike" kern="1200" cap="none" spc="0" normalizeH="0" noProof="0" dirty="0" smtClean="0">
                <a:ln>
                  <a:noFill/>
                </a:ln>
                <a:solidFill>
                  <a:schemeClr val="tx1"/>
                </a:solidFill>
                <a:effectLst/>
                <a:uLnTx/>
                <a:uFillTx/>
                <a:latin typeface="+mn-lt"/>
                <a:ea typeface="+mn-ea"/>
                <a:cs typeface="+mn-cs"/>
              </a:rPr>
              <a:t> Resources Framework</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000" dirty="0" err="1" smtClean="0"/>
              <a:t>TetraTech</a:t>
            </a:r>
            <a:r>
              <a:rPr lang="en-US" sz="2000" dirty="0" smtClean="0"/>
              <a:t> EDAS</a:t>
            </a:r>
            <a:r>
              <a:rPr kumimoji="0" lang="en-US" sz="2000" b="0" i="0" u="none" strike="noStrike" kern="1200" cap="none" spc="0" normalizeH="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000" baseline="0" dirty="0" smtClean="0"/>
              <a:t>NZ NIWA</a:t>
            </a:r>
            <a:r>
              <a:rPr lang="en-US" sz="2000" dirty="0" smtClean="0"/>
              <a:t>  Freshwater </a:t>
            </a:r>
            <a:r>
              <a:rPr lang="en-US" sz="2000" dirty="0" err="1" smtClean="0"/>
              <a:t>Biodata</a:t>
            </a:r>
            <a:r>
              <a:rPr lang="en-US" sz="2000" dirty="0" smtClean="0"/>
              <a:t> Information System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000" dirty="0" smtClean="0"/>
              <a:t>Ontario Ministry of Natural Resources Flowing Water Information System</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6" name="Content Placeholder 2"/>
          <p:cNvSpPr txBox="1">
            <a:spLocks/>
          </p:cNvSpPr>
          <p:nvPr/>
        </p:nvSpPr>
        <p:spPr>
          <a:xfrm>
            <a:off x="4572000" y="685800"/>
            <a:ext cx="4572000" cy="2743199"/>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t>USGS National Biological Information Infrastructure (NBII)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Ecological Markup Language (EML) – data discovery/ flexible,</a:t>
            </a:r>
            <a:r>
              <a:rPr kumimoji="0" lang="en-US" sz="2400" b="0" i="0" u="none" strike="noStrike" kern="1200" cap="none" spc="0" normalizeH="0" noProof="0" dirty="0" smtClean="0">
                <a:ln>
                  <a:noFill/>
                </a:ln>
                <a:solidFill>
                  <a:schemeClr val="tx1"/>
                </a:solidFill>
                <a:effectLst/>
                <a:uLnTx/>
                <a:uFillTx/>
                <a:latin typeface="+mn-lt"/>
                <a:ea typeface="+mn-ea"/>
                <a:cs typeface="+mn-cs"/>
              </a:rPr>
              <a:t> vs. </a:t>
            </a:r>
            <a:r>
              <a:rPr kumimoji="0" lang="en-US" sz="2400" b="0" i="0" u="none" strike="noStrike" kern="1200" cap="none" spc="0" normalizeH="0" noProof="0" dirty="0" err="1" smtClean="0">
                <a:ln>
                  <a:noFill/>
                </a:ln>
                <a:solidFill>
                  <a:schemeClr val="tx1"/>
                </a:solidFill>
                <a:effectLst/>
                <a:uLnTx/>
                <a:uFillTx/>
                <a:latin typeface="+mn-lt"/>
                <a:ea typeface="+mn-ea"/>
                <a:cs typeface="+mn-cs"/>
              </a:rPr>
              <a:t>WaterML</a:t>
            </a:r>
            <a:r>
              <a:rPr kumimoji="0" lang="en-US" sz="2400" b="0" i="0" u="none" strike="noStrike" kern="1200" cap="none" spc="0" normalizeH="0" noProof="0" dirty="0" smtClean="0">
                <a:ln>
                  <a:noFill/>
                </a:ln>
                <a:solidFill>
                  <a:schemeClr val="tx1"/>
                </a:solidFill>
                <a:effectLst/>
                <a:uLnTx/>
                <a:uFillTx/>
                <a:latin typeface="+mn-lt"/>
                <a:ea typeface="+mn-ea"/>
                <a:cs typeface="+mn-cs"/>
              </a:rPr>
              <a:t> – data discovery and integration</a:t>
            </a:r>
            <a:r>
              <a:rPr lang="en-US" sz="2400" dirty="0" smtClean="0"/>
              <a:t>/</a:t>
            </a:r>
            <a:r>
              <a:rPr kumimoji="0" lang="en-US" sz="2400" b="0" i="0" u="none" strike="noStrike" kern="1200" cap="none" spc="0" normalizeH="0" noProof="0" dirty="0" smtClean="0">
                <a:ln>
                  <a:noFill/>
                </a:ln>
                <a:solidFill>
                  <a:schemeClr val="tx1"/>
                </a:solidFill>
                <a:effectLst/>
                <a:uLnTx/>
                <a:uFillTx/>
                <a:latin typeface="+mn-lt"/>
                <a:ea typeface="+mn-ea"/>
                <a:cs typeface="+mn-cs"/>
              </a:rPr>
              <a:t> structured</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7" name="Content Placeholder 2"/>
          <p:cNvSpPr txBox="1">
            <a:spLocks/>
          </p:cNvSpPr>
          <p:nvPr/>
        </p:nvSpPr>
        <p:spPr>
          <a:xfrm>
            <a:off x="4579960" y="4114801"/>
            <a:ext cx="4564040" cy="2743199"/>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Global Biodiversity Information Facility</a:t>
            </a:r>
            <a:r>
              <a:rPr kumimoji="0" lang="en-US" sz="2400" b="0" i="0" u="none" strike="noStrike" kern="1200" cap="none" spc="0" normalizeH="0" noProof="0" dirty="0" smtClean="0">
                <a:ln>
                  <a:noFill/>
                </a:ln>
                <a:solidFill>
                  <a:schemeClr val="tx1"/>
                </a:solidFill>
                <a:effectLst/>
                <a:uLnTx/>
                <a:uFillTx/>
                <a:latin typeface="+mn-lt"/>
                <a:ea typeface="+mn-ea"/>
                <a:cs typeface="+mn-cs"/>
              </a:rPr>
              <a:t> (GBIF)</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baseline="0" dirty="0" err="1" smtClean="0"/>
              <a:t>FishBase</a:t>
            </a:r>
            <a:r>
              <a:rPr lang="en-US" sz="2400" dirty="0" smtClean="0"/>
              <a:t> – 33 million hits/mo</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cstate="print"/>
          <a:srcRect/>
          <a:stretch>
            <a:fillRect/>
          </a:stretch>
        </p:blipFill>
        <p:spPr bwMode="auto">
          <a:xfrm>
            <a:off x="4953000" y="0"/>
            <a:ext cx="4156075" cy="6858000"/>
          </a:xfrm>
          <a:prstGeom prst="rect">
            <a:avLst/>
          </a:prstGeom>
          <a:noFill/>
          <a:ln w="9525">
            <a:noFill/>
            <a:miter lim="800000"/>
            <a:headEnd/>
            <a:tailEnd/>
          </a:ln>
        </p:spPr>
      </p:pic>
      <p:pic>
        <p:nvPicPr>
          <p:cNvPr id="40963" name="Picture 3"/>
          <p:cNvPicPr>
            <a:picLocks noChangeAspect="1" noChangeArrowheads="1"/>
          </p:cNvPicPr>
          <p:nvPr/>
        </p:nvPicPr>
        <p:blipFill>
          <a:blip r:embed="rId3" cstate="print"/>
          <a:srcRect r="13333"/>
          <a:stretch>
            <a:fillRect/>
          </a:stretch>
        </p:blipFill>
        <p:spPr bwMode="auto">
          <a:xfrm>
            <a:off x="7543800" y="3594100"/>
            <a:ext cx="1584967" cy="1054100"/>
          </a:xfrm>
          <a:prstGeom prst="rect">
            <a:avLst/>
          </a:prstGeom>
          <a:noFill/>
          <a:ln w="9525">
            <a:noFill/>
            <a:miter lim="800000"/>
            <a:headEnd/>
            <a:tailEnd/>
          </a:ln>
        </p:spPr>
      </p:pic>
      <p:sp>
        <p:nvSpPr>
          <p:cNvPr id="7" name="TextBox 6"/>
          <p:cNvSpPr txBox="1"/>
          <p:nvPr/>
        </p:nvSpPr>
        <p:spPr>
          <a:xfrm>
            <a:off x="96982" y="5105400"/>
            <a:ext cx="5181600" cy="1323439"/>
          </a:xfrm>
          <a:prstGeom prst="rect">
            <a:avLst/>
          </a:prstGeom>
          <a:noFill/>
        </p:spPr>
        <p:txBody>
          <a:bodyPr wrap="square">
            <a:spAutoFit/>
          </a:bodyPr>
          <a:lstStyle/>
          <a:p>
            <a:pPr fontAlgn="auto">
              <a:spcBef>
                <a:spcPts val="0"/>
              </a:spcBef>
              <a:spcAft>
                <a:spcPts val="0"/>
              </a:spcAft>
              <a:defRPr/>
            </a:pPr>
            <a:r>
              <a:rPr lang="en-US" sz="2000" dirty="0">
                <a:latin typeface="+mn-lt"/>
              </a:rPr>
              <a:t>Distribution: Originally found in </a:t>
            </a:r>
            <a:r>
              <a:rPr lang="en-US" sz="2000" b="1" dirty="0">
                <a:solidFill>
                  <a:schemeClr val="tx2">
                    <a:lumMod val="60000"/>
                    <a:lumOff val="40000"/>
                  </a:schemeClr>
                </a:solidFill>
                <a:latin typeface="+mn-lt"/>
              </a:rPr>
              <a:t>coastal waters and upstream in coastal streams </a:t>
            </a:r>
            <a:r>
              <a:rPr lang="en-US" sz="2000" dirty="0">
                <a:latin typeface="+mn-lt"/>
              </a:rPr>
              <a:t>along the Atlantic and Gulf coasts; widely introduced into freshwater impoundments (</a:t>
            </a:r>
            <a:r>
              <a:rPr lang="en-US" sz="2000" dirty="0" err="1">
                <a:latin typeface="+mn-lt"/>
              </a:rPr>
              <a:t>Hubbs</a:t>
            </a:r>
            <a:r>
              <a:rPr lang="en-US" sz="2000" dirty="0">
                <a:latin typeface="+mn-lt"/>
              </a:rPr>
              <a:t> et al. 1991)</a:t>
            </a:r>
          </a:p>
        </p:txBody>
      </p:sp>
      <p:sp>
        <p:nvSpPr>
          <p:cNvPr id="40965" name="Rectangle 7"/>
          <p:cNvSpPr>
            <a:spLocks noChangeArrowheads="1"/>
          </p:cNvSpPr>
          <p:nvPr/>
        </p:nvSpPr>
        <p:spPr bwMode="auto">
          <a:xfrm>
            <a:off x="76200" y="6459537"/>
            <a:ext cx="4724400" cy="276999"/>
          </a:xfrm>
          <a:prstGeom prst="rect">
            <a:avLst/>
          </a:prstGeom>
          <a:noFill/>
          <a:ln w="9525">
            <a:noFill/>
            <a:miter lim="800000"/>
            <a:headEnd/>
            <a:tailEnd/>
          </a:ln>
        </p:spPr>
        <p:txBody>
          <a:bodyPr wrap="square">
            <a:spAutoFit/>
          </a:bodyPr>
          <a:lstStyle/>
          <a:p>
            <a:r>
              <a:rPr lang="en-US" sz="1200" dirty="0">
                <a:latin typeface="Calibri" pitchFamily="34" charset="0"/>
                <a:hlinkClick r:id="rId4"/>
              </a:rPr>
              <a:t>http://www.bio.txstate.edu/~tbonner/txfishes/menidia%20beryllina.htm</a:t>
            </a:r>
            <a:endParaRPr lang="en-US" sz="1200" dirty="0">
              <a:latin typeface="Calibri" pitchFamily="34" charset="0"/>
            </a:endParaRPr>
          </a:p>
        </p:txBody>
      </p:sp>
      <p:pic>
        <p:nvPicPr>
          <p:cNvPr id="12" name="Picture 3"/>
          <p:cNvPicPr>
            <a:picLocks noChangeAspect="1" noChangeArrowheads="1"/>
          </p:cNvPicPr>
          <p:nvPr/>
        </p:nvPicPr>
        <p:blipFill>
          <a:blip r:embed="rId5" cstate="print"/>
          <a:srcRect/>
          <a:stretch>
            <a:fillRect/>
          </a:stretch>
        </p:blipFill>
        <p:spPr bwMode="auto">
          <a:xfrm>
            <a:off x="152400" y="3046592"/>
            <a:ext cx="4648200" cy="1982608"/>
          </a:xfrm>
          <a:prstGeom prst="rect">
            <a:avLst/>
          </a:prstGeom>
          <a:noFill/>
          <a:ln w="9525">
            <a:noFill/>
            <a:miter lim="800000"/>
            <a:headEnd/>
            <a:tailEnd/>
          </a:ln>
        </p:spPr>
      </p:pic>
      <p:sp>
        <p:nvSpPr>
          <p:cNvPr id="13" name="TextBox 2"/>
          <p:cNvSpPr txBox="1">
            <a:spLocks noChangeArrowheads="1"/>
          </p:cNvSpPr>
          <p:nvPr/>
        </p:nvSpPr>
        <p:spPr bwMode="auto">
          <a:xfrm>
            <a:off x="76200" y="152400"/>
            <a:ext cx="6934200" cy="923330"/>
          </a:xfrm>
          <a:prstGeom prst="rect">
            <a:avLst/>
          </a:prstGeom>
          <a:noFill/>
          <a:ln w="9525">
            <a:noFill/>
            <a:miter lim="800000"/>
            <a:headEnd/>
            <a:tailEnd/>
          </a:ln>
        </p:spPr>
        <p:txBody>
          <a:bodyPr wrap="square">
            <a:spAutoFit/>
          </a:bodyPr>
          <a:lstStyle/>
          <a:p>
            <a:r>
              <a:rPr lang="en-US" dirty="0">
                <a:latin typeface="Calibri" pitchFamily="34" charset="0"/>
              </a:rPr>
              <a:t>-Sabine River: 165 samples </a:t>
            </a:r>
            <a:r>
              <a:rPr lang="en-US" dirty="0" smtClean="0">
                <a:latin typeface="Calibri" pitchFamily="34" charset="0"/>
              </a:rPr>
              <a:t>collected </a:t>
            </a:r>
            <a:r>
              <a:rPr lang="en-US" dirty="0">
                <a:latin typeface="Calibri" pitchFamily="34" charset="0"/>
              </a:rPr>
              <a:t>at 8 study reaches over 8 days </a:t>
            </a:r>
            <a:r>
              <a:rPr lang="en-US" dirty="0" smtClean="0">
                <a:latin typeface="Calibri" pitchFamily="34" charset="0"/>
              </a:rPr>
              <a:t>in </a:t>
            </a:r>
            <a:r>
              <a:rPr lang="en-US" dirty="0">
                <a:latin typeface="Calibri" pitchFamily="34" charset="0"/>
              </a:rPr>
              <a:t>2006; 147 samples yielded </a:t>
            </a:r>
            <a:r>
              <a:rPr lang="en-US" dirty="0" smtClean="0">
                <a:latin typeface="Calibri" pitchFamily="34" charset="0"/>
              </a:rPr>
              <a:t>fish, averaging  40 fish per sample</a:t>
            </a:r>
            <a:endParaRPr lang="en-US" dirty="0">
              <a:latin typeface="Calibri" pitchFamily="34" charset="0"/>
            </a:endParaRPr>
          </a:p>
          <a:p>
            <a:r>
              <a:rPr lang="en-US" dirty="0">
                <a:latin typeface="Calibri" pitchFamily="34" charset="0"/>
              </a:rPr>
              <a:t>-5,811 </a:t>
            </a:r>
            <a:r>
              <a:rPr lang="en-US" dirty="0" smtClean="0">
                <a:latin typeface="Calibri" pitchFamily="34" charset="0"/>
              </a:rPr>
              <a:t>fish were observed</a:t>
            </a:r>
            <a:r>
              <a:rPr lang="en-US" dirty="0">
                <a:latin typeface="Calibri" pitchFamily="34" charset="0"/>
              </a:rPr>
              <a:t>, representing  58 </a:t>
            </a:r>
            <a:r>
              <a:rPr lang="en-US" dirty="0" smtClean="0">
                <a:latin typeface="Calibri" pitchFamily="34" charset="0"/>
              </a:rPr>
              <a:t>species</a:t>
            </a:r>
            <a:endParaRPr lang="en-US" dirty="0">
              <a:latin typeface="Calibri" pitchFamily="34" charset="0"/>
            </a:endParaRPr>
          </a:p>
        </p:txBody>
      </p:sp>
      <p:sp>
        <p:nvSpPr>
          <p:cNvPr id="14" name="Rectangle 13"/>
          <p:cNvSpPr/>
          <p:nvPr/>
        </p:nvSpPr>
        <p:spPr>
          <a:xfrm>
            <a:off x="76200" y="1143000"/>
            <a:ext cx="5943600" cy="1754326"/>
          </a:xfrm>
          <a:prstGeom prst="rect">
            <a:avLst/>
          </a:prstGeom>
        </p:spPr>
        <p:txBody>
          <a:bodyPr wrap="square">
            <a:spAutoFit/>
          </a:bodyPr>
          <a:lstStyle/>
          <a:p>
            <a:r>
              <a:rPr lang="en-US" dirty="0" smtClean="0">
                <a:latin typeface="Calibri" pitchFamily="34" charset="0"/>
              </a:rPr>
              <a:t>-Across all sites, 889 </a:t>
            </a:r>
            <a:r>
              <a:rPr lang="en-US" i="1" dirty="0" err="1" smtClean="0">
                <a:latin typeface="Calibri" pitchFamily="34" charset="0"/>
              </a:rPr>
              <a:t>Centrarchids</a:t>
            </a:r>
            <a:r>
              <a:rPr lang="en-US" dirty="0" smtClean="0">
                <a:latin typeface="Calibri" pitchFamily="34" charset="0"/>
              </a:rPr>
              <a:t> (sunfish, bass, and crappies) were observed with a relative abundance of 22% ± 24%</a:t>
            </a:r>
          </a:p>
          <a:p>
            <a:endParaRPr lang="en-US" dirty="0" smtClean="0">
              <a:latin typeface="Calibri" pitchFamily="34" charset="0"/>
            </a:endParaRPr>
          </a:p>
          <a:p>
            <a:r>
              <a:rPr lang="en-US" dirty="0" smtClean="0">
                <a:latin typeface="Calibri" pitchFamily="34" charset="0"/>
              </a:rPr>
              <a:t>-The only non-native observed was the inland silverside (</a:t>
            </a:r>
            <a:r>
              <a:rPr lang="en-US" i="1" dirty="0" err="1" smtClean="0">
                <a:latin typeface="Calibri" pitchFamily="34" charset="0"/>
              </a:rPr>
              <a:t>Menidia</a:t>
            </a:r>
            <a:r>
              <a:rPr lang="en-US" i="1" dirty="0" smtClean="0">
                <a:latin typeface="Calibri" pitchFamily="34" charset="0"/>
              </a:rPr>
              <a:t> </a:t>
            </a:r>
            <a:r>
              <a:rPr lang="en-US" i="1" dirty="0" err="1" smtClean="0">
                <a:latin typeface="Calibri" pitchFamily="34" charset="0"/>
              </a:rPr>
              <a:t>beryllina</a:t>
            </a:r>
            <a:r>
              <a:rPr lang="en-US" dirty="0" smtClean="0">
                <a:latin typeface="Calibri" pitchFamily="34" charset="0"/>
              </a:rPr>
              <a:t>).  192 total, ranging from 0-90% of the sample population with a mean of 3% ± 12%</a:t>
            </a:r>
          </a:p>
        </p:txBody>
      </p:sp>
      <p:sp>
        <p:nvSpPr>
          <p:cNvPr id="15" name="Slide Number Placeholder 14"/>
          <p:cNvSpPr>
            <a:spLocks noGrp="1"/>
          </p:cNvSpPr>
          <p:nvPr>
            <p:ph type="sldNum" sz="quarter" idx="12"/>
          </p:nvPr>
        </p:nvSpPr>
        <p:spPr/>
        <p:txBody>
          <a:bodyPr/>
          <a:lstStyle/>
          <a:p>
            <a:fld id="{63A52BC0-4765-44FB-B92D-AA2D0612F4C0}"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98438"/>
            <a:ext cx="8229600" cy="715962"/>
          </a:xfrm>
        </p:spPr>
        <p:txBody>
          <a:bodyPr>
            <a:normAutofit/>
          </a:bodyPr>
          <a:lstStyle/>
          <a:p>
            <a:r>
              <a:rPr lang="en-US" sz="4000" b="1" dirty="0" smtClean="0">
                <a:solidFill>
                  <a:schemeClr val="accent1"/>
                </a:solidFill>
              </a:rPr>
              <a:t>Arc Hydro River</a:t>
            </a:r>
          </a:p>
        </p:txBody>
      </p:sp>
      <p:sp>
        <p:nvSpPr>
          <p:cNvPr id="3" name="Content Placeholder 2"/>
          <p:cNvSpPr>
            <a:spLocks noGrp="1"/>
          </p:cNvSpPr>
          <p:nvPr>
            <p:ph idx="1"/>
          </p:nvPr>
        </p:nvSpPr>
        <p:spPr>
          <a:xfrm>
            <a:off x="457200" y="1143000"/>
            <a:ext cx="8458200" cy="4983163"/>
          </a:xfrm>
        </p:spPr>
        <p:txBody>
          <a:bodyPr>
            <a:normAutofit/>
          </a:bodyPr>
          <a:lstStyle/>
          <a:p>
            <a:pPr lvl="0"/>
            <a:r>
              <a:rPr lang="en-US" dirty="0" smtClean="0"/>
              <a:t>river network component</a:t>
            </a:r>
          </a:p>
          <a:p>
            <a:pPr lvl="0"/>
            <a:r>
              <a:rPr lang="en-US" dirty="0" smtClean="0"/>
              <a:t>3D river channel</a:t>
            </a:r>
          </a:p>
          <a:p>
            <a:pPr lvl="0"/>
            <a:r>
              <a:rPr lang="en-US" dirty="0" smtClean="0"/>
              <a:t>flood modeling and mapping component</a:t>
            </a:r>
          </a:p>
          <a:p>
            <a:pPr lvl="0"/>
            <a:r>
              <a:rPr lang="en-US" b="1" dirty="0" smtClean="0">
                <a:solidFill>
                  <a:srgbClr val="FF0000"/>
                </a:solidFill>
              </a:rPr>
              <a:t>river ecology and morphology component </a:t>
            </a:r>
          </a:p>
          <a:p>
            <a:pPr lvl="1"/>
            <a:r>
              <a:rPr lang="en-US" i="1" dirty="0" smtClean="0"/>
              <a:t>characterization of stream habitat</a:t>
            </a:r>
          </a:p>
          <a:p>
            <a:pPr lvl="1"/>
            <a:r>
              <a:rPr lang="en-US" i="1" dirty="0" smtClean="0"/>
              <a:t>mapping of fish and biota distributions</a:t>
            </a:r>
          </a:p>
          <a:p>
            <a:pPr lvl="1"/>
            <a:r>
              <a:rPr lang="en-US" i="1" dirty="0" smtClean="0"/>
              <a:t>morphological description of stream environments </a:t>
            </a:r>
          </a:p>
          <a:p>
            <a:pPr lvl="1"/>
            <a:r>
              <a:rPr lang="en-US" i="1" dirty="0" smtClean="0"/>
              <a:t>characterization of the sediment characteristics of the river, its bed and banks</a:t>
            </a:r>
          </a:p>
          <a:p>
            <a:endParaRPr lang="en-US" dirty="0"/>
          </a:p>
        </p:txBody>
      </p:sp>
      <p:sp>
        <p:nvSpPr>
          <p:cNvPr id="4" name="TextBox 3"/>
          <p:cNvSpPr txBox="1"/>
          <p:nvPr/>
        </p:nvSpPr>
        <p:spPr>
          <a:xfrm>
            <a:off x="5181600" y="742890"/>
            <a:ext cx="3810000" cy="369332"/>
          </a:xfrm>
          <a:prstGeom prst="rect">
            <a:avLst/>
          </a:prstGeom>
          <a:noFill/>
        </p:spPr>
        <p:txBody>
          <a:bodyPr wrap="square" rtlCol="0">
            <a:spAutoFit/>
          </a:bodyPr>
          <a:lstStyle/>
          <a:p>
            <a:pPr algn="r"/>
            <a:r>
              <a:rPr lang="en-US" i="1" dirty="0" smtClean="0"/>
              <a:t>Maidment and Brown, 11/24/2010</a:t>
            </a:r>
            <a:endParaRPr lang="en-US" i="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cstate="print"/>
          <a:srcRect/>
          <a:stretch>
            <a:fillRect/>
          </a:stretch>
        </p:blipFill>
        <p:spPr bwMode="auto">
          <a:xfrm>
            <a:off x="152400" y="152400"/>
            <a:ext cx="8178800" cy="6553200"/>
          </a:xfrm>
          <a:prstGeom prst="rect">
            <a:avLst/>
          </a:prstGeom>
          <a:noFill/>
          <a:ln w="9525">
            <a:noFill/>
            <a:miter lim="800000"/>
            <a:headEnd/>
            <a:tailEnd/>
          </a:ln>
        </p:spPr>
      </p:pic>
      <p:pic>
        <p:nvPicPr>
          <p:cNvPr id="41987" name="Picture 3"/>
          <p:cNvPicPr>
            <a:picLocks noChangeAspect="1" noChangeArrowheads="1"/>
          </p:cNvPicPr>
          <p:nvPr/>
        </p:nvPicPr>
        <p:blipFill>
          <a:blip r:embed="rId3" cstate="print"/>
          <a:srcRect/>
          <a:stretch>
            <a:fillRect/>
          </a:stretch>
        </p:blipFill>
        <p:spPr bwMode="auto">
          <a:xfrm>
            <a:off x="762000" y="533400"/>
            <a:ext cx="1524000" cy="971550"/>
          </a:xfrm>
          <a:prstGeom prst="rect">
            <a:avLst/>
          </a:prstGeom>
          <a:noFill/>
          <a:ln w="9525">
            <a:noFill/>
            <a:miter lim="800000"/>
            <a:headEnd/>
            <a:tailEnd/>
          </a:ln>
        </p:spPr>
      </p:pic>
      <p:sp>
        <p:nvSpPr>
          <p:cNvPr id="41988" name="TextBox 5"/>
          <p:cNvSpPr txBox="1">
            <a:spLocks noChangeArrowheads="1"/>
          </p:cNvSpPr>
          <p:nvPr/>
        </p:nvSpPr>
        <p:spPr bwMode="auto">
          <a:xfrm>
            <a:off x="3429000" y="6019800"/>
            <a:ext cx="4800600" cy="523875"/>
          </a:xfrm>
          <a:prstGeom prst="rect">
            <a:avLst/>
          </a:prstGeom>
          <a:noFill/>
          <a:ln w="9525">
            <a:noFill/>
            <a:miter lim="800000"/>
            <a:headEnd/>
            <a:tailEnd/>
          </a:ln>
        </p:spPr>
        <p:txBody>
          <a:bodyPr>
            <a:spAutoFit/>
          </a:bodyPr>
          <a:lstStyle/>
          <a:p>
            <a:r>
              <a:rPr lang="en-US" sz="2800" b="1">
                <a:solidFill>
                  <a:schemeClr val="bg1"/>
                </a:solidFill>
                <a:latin typeface="Calibri" pitchFamily="34" charset="0"/>
              </a:rPr>
              <a:t>Non-native species distribution</a:t>
            </a:r>
          </a:p>
        </p:txBody>
      </p:sp>
      <p:grpSp>
        <p:nvGrpSpPr>
          <p:cNvPr id="2" name="Group 7"/>
          <p:cNvGrpSpPr>
            <a:grpSpLocks/>
          </p:cNvGrpSpPr>
          <p:nvPr/>
        </p:nvGrpSpPr>
        <p:grpSpPr bwMode="auto">
          <a:xfrm>
            <a:off x="1676400" y="1676400"/>
            <a:ext cx="2811463" cy="1752600"/>
            <a:chOff x="1532467" y="1566332"/>
            <a:chExt cx="2810933" cy="1752600"/>
          </a:xfrm>
        </p:grpSpPr>
        <p:sp>
          <p:nvSpPr>
            <p:cNvPr id="7" name="Rounded Rectangle 6"/>
            <p:cNvSpPr/>
            <p:nvPr/>
          </p:nvSpPr>
          <p:spPr>
            <a:xfrm>
              <a:off x="1532467" y="1566332"/>
              <a:ext cx="2810933" cy="1752600"/>
            </a:xfrm>
            <a:prstGeom prst="roundRect">
              <a:avLst/>
            </a:prstGeom>
            <a:solidFill>
              <a:schemeClr val="bg2">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41991" name="Picture 5"/>
            <p:cNvPicPr>
              <a:picLocks noChangeAspect="1" noChangeArrowheads="1"/>
            </p:cNvPicPr>
            <p:nvPr/>
          </p:nvPicPr>
          <p:blipFill>
            <a:blip r:embed="rId4" cstate="print"/>
            <a:srcRect t="13333" r="4593" b="17778"/>
            <a:stretch>
              <a:fillRect/>
            </a:stretch>
          </p:blipFill>
          <p:spPr bwMode="auto">
            <a:xfrm>
              <a:off x="1691745" y="1701801"/>
              <a:ext cx="2490788" cy="930275"/>
            </a:xfrm>
            <a:prstGeom prst="rect">
              <a:avLst/>
            </a:prstGeom>
            <a:noFill/>
            <a:ln w="9525">
              <a:noFill/>
              <a:miter lim="800000"/>
              <a:headEnd/>
              <a:tailEnd/>
            </a:ln>
          </p:spPr>
        </p:pic>
        <p:sp>
          <p:nvSpPr>
            <p:cNvPr id="41992" name="Rectangle 5"/>
            <p:cNvSpPr>
              <a:spLocks noChangeArrowheads="1"/>
            </p:cNvSpPr>
            <p:nvPr/>
          </p:nvSpPr>
          <p:spPr bwMode="auto">
            <a:xfrm>
              <a:off x="1676400" y="2633132"/>
              <a:ext cx="2514600" cy="646331"/>
            </a:xfrm>
            <a:prstGeom prst="rect">
              <a:avLst/>
            </a:prstGeom>
            <a:noFill/>
            <a:ln w="9525">
              <a:noFill/>
              <a:miter lim="800000"/>
              <a:headEnd/>
              <a:tailEnd/>
            </a:ln>
          </p:spPr>
          <p:txBody>
            <a:bodyPr>
              <a:spAutoFit/>
            </a:bodyPr>
            <a:lstStyle/>
            <a:p>
              <a:pPr algn="ctr"/>
              <a:r>
                <a:rPr lang="en-US" b="1">
                  <a:solidFill>
                    <a:schemeClr val="bg1"/>
                  </a:solidFill>
                  <a:latin typeface="Calibri" pitchFamily="34" charset="0"/>
                </a:rPr>
                <a:t>Inland Silverside </a:t>
              </a:r>
            </a:p>
            <a:p>
              <a:pPr algn="ctr"/>
              <a:r>
                <a:rPr lang="en-US" b="1" i="1">
                  <a:solidFill>
                    <a:schemeClr val="bg1"/>
                  </a:solidFill>
                  <a:latin typeface="Calibri" pitchFamily="34" charset="0"/>
                </a:rPr>
                <a:t>Menidia beryllina</a:t>
              </a:r>
              <a:endParaRPr lang="en-US" b="1">
                <a:solidFill>
                  <a:schemeClr val="bg1"/>
                </a:solidFill>
                <a:latin typeface="Calibri" pitchFamily="34" charset="0"/>
              </a:endParaRPr>
            </a:p>
          </p:txBody>
        </p:sp>
      </p:grpSp>
      <p:sp>
        <p:nvSpPr>
          <p:cNvPr id="9" name="Slide Number Placeholder 8"/>
          <p:cNvSpPr>
            <a:spLocks noGrp="1"/>
          </p:cNvSpPr>
          <p:nvPr>
            <p:ph type="sldNum" sz="quarter" idx="12"/>
          </p:nvPr>
        </p:nvSpPr>
        <p:spPr/>
        <p:txBody>
          <a:bodyPr/>
          <a:lstStyle/>
          <a:p>
            <a:fld id="{63A52BC0-4765-44FB-B92D-AA2D0612F4C0}"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0838"/>
            <a:ext cx="8229600" cy="792162"/>
          </a:xfrm>
        </p:spPr>
        <p:txBody>
          <a:bodyPr>
            <a:normAutofit/>
          </a:bodyPr>
          <a:lstStyle/>
          <a:p>
            <a:r>
              <a:rPr lang="en-US" sz="4000" b="1" dirty="0" smtClean="0">
                <a:solidFill>
                  <a:schemeClr val="accent1"/>
                </a:solidFill>
              </a:rPr>
              <a:t>Outline</a:t>
            </a:r>
          </a:p>
        </p:txBody>
      </p:sp>
      <p:sp>
        <p:nvSpPr>
          <p:cNvPr id="3" name="Content Placeholder 2"/>
          <p:cNvSpPr>
            <a:spLocks noGrp="1"/>
          </p:cNvSpPr>
          <p:nvPr>
            <p:ph idx="1"/>
          </p:nvPr>
        </p:nvSpPr>
        <p:spPr>
          <a:xfrm>
            <a:off x="609600" y="1600200"/>
            <a:ext cx="8077200" cy="4525963"/>
          </a:xfrm>
        </p:spPr>
        <p:txBody>
          <a:bodyPr/>
          <a:lstStyle/>
          <a:p>
            <a:r>
              <a:rPr lang="en-US" dirty="0" smtClean="0"/>
              <a:t>Context within Arc Hydro River</a:t>
            </a:r>
          </a:p>
          <a:p>
            <a:r>
              <a:rPr lang="en-US" dirty="0" smtClean="0"/>
              <a:t>Motivation</a:t>
            </a:r>
          </a:p>
          <a:p>
            <a:r>
              <a:rPr lang="en-US" dirty="0" smtClean="0"/>
              <a:t>Environmental Flows</a:t>
            </a:r>
          </a:p>
          <a:p>
            <a:r>
              <a:rPr lang="en-US" dirty="0" smtClean="0"/>
              <a:t>Flow</a:t>
            </a:r>
          </a:p>
          <a:p>
            <a:r>
              <a:rPr lang="en-US" dirty="0" smtClean="0"/>
              <a:t>Biota</a:t>
            </a:r>
          </a:p>
          <a:p>
            <a:r>
              <a:rPr lang="en-US" b="1" i="1" dirty="0" smtClean="0">
                <a:solidFill>
                  <a:srgbClr val="FF0000"/>
                </a:solidFill>
              </a:rPr>
              <a:t>Habitat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905000" y="1447800"/>
            <a:ext cx="5686798" cy="5105400"/>
          </a:xfrm>
          <a:prstGeom prst="rect">
            <a:avLst/>
          </a:prstGeom>
          <a:noFill/>
          <a:ln w="9525">
            <a:noFill/>
            <a:miter lim="800000"/>
            <a:headEnd/>
            <a:tailEnd/>
          </a:ln>
        </p:spPr>
      </p:pic>
      <p:sp>
        <p:nvSpPr>
          <p:cNvPr id="3" name="Rectangle 2"/>
          <p:cNvSpPr>
            <a:spLocks noGrp="1" noRot="1" noChangeArrowheads="1"/>
          </p:cNvSpPr>
          <p:nvPr>
            <p:ph type="title"/>
          </p:nvPr>
        </p:nvSpPr>
        <p:spPr>
          <a:xfrm>
            <a:off x="0" y="0"/>
            <a:ext cx="9144000" cy="914400"/>
          </a:xfrm>
        </p:spPr>
        <p:txBody>
          <a:bodyPr>
            <a:normAutofit/>
          </a:bodyPr>
          <a:lstStyle/>
          <a:p>
            <a:r>
              <a:rPr lang="en-US" sz="4000" b="1" dirty="0" smtClean="0">
                <a:solidFill>
                  <a:schemeClr val="accent1"/>
                </a:solidFill>
              </a:rPr>
              <a:t>The 4-D Nature of </a:t>
            </a:r>
            <a:r>
              <a:rPr lang="en-US" sz="4000" b="1" dirty="0" err="1" smtClean="0">
                <a:solidFill>
                  <a:schemeClr val="accent1"/>
                </a:solidFill>
              </a:rPr>
              <a:t>Lotic</a:t>
            </a:r>
            <a:r>
              <a:rPr lang="en-US" sz="4000" b="1" dirty="0" smtClean="0">
                <a:solidFill>
                  <a:schemeClr val="accent1"/>
                </a:solidFill>
              </a:rPr>
              <a:t> Ecosystems</a:t>
            </a:r>
          </a:p>
        </p:txBody>
      </p:sp>
      <p:sp>
        <p:nvSpPr>
          <p:cNvPr id="4" name="TextBox 3"/>
          <p:cNvSpPr txBox="1"/>
          <p:nvPr/>
        </p:nvSpPr>
        <p:spPr>
          <a:xfrm>
            <a:off x="6096000" y="685800"/>
            <a:ext cx="2590800" cy="461665"/>
          </a:xfrm>
          <a:prstGeom prst="rect">
            <a:avLst/>
          </a:prstGeom>
          <a:noFill/>
        </p:spPr>
        <p:txBody>
          <a:bodyPr wrap="square" rtlCol="0">
            <a:spAutoFit/>
          </a:bodyPr>
          <a:lstStyle/>
          <a:p>
            <a:pPr algn="r"/>
            <a:r>
              <a:rPr lang="en-US" sz="2400" i="1" dirty="0" smtClean="0"/>
              <a:t>Ward, JNABS, 1989</a:t>
            </a:r>
            <a:endParaRPr lang="en-US" sz="2400" i="1"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t="1524" r="3961"/>
          <a:stretch>
            <a:fillRect/>
          </a:stretch>
        </p:blipFill>
        <p:spPr bwMode="auto">
          <a:xfrm>
            <a:off x="3506126" y="0"/>
            <a:ext cx="5561674" cy="2965239"/>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r="13296" b="2807"/>
          <a:stretch>
            <a:fillRect/>
          </a:stretch>
        </p:blipFill>
        <p:spPr bwMode="auto">
          <a:xfrm>
            <a:off x="4080408" y="4177352"/>
            <a:ext cx="5022647" cy="2667000"/>
          </a:xfrm>
          <a:prstGeom prst="rect">
            <a:avLst/>
          </a:prstGeom>
          <a:noFill/>
          <a:ln w="9525">
            <a:noFill/>
            <a:miter lim="800000"/>
            <a:headEnd/>
            <a:tailEnd/>
          </a:ln>
        </p:spPr>
      </p:pic>
      <p:pic>
        <p:nvPicPr>
          <p:cNvPr id="5122" name="Picture 2" descr="http://www.crwr.utexas.edu/gis/gishydro07/InstreamFlows/StreamClassification_files/image008.jpg"/>
          <p:cNvPicPr>
            <a:picLocks noChangeAspect="1" noChangeArrowheads="1"/>
          </p:cNvPicPr>
          <p:nvPr/>
        </p:nvPicPr>
        <p:blipFill>
          <a:blip r:embed="rId4" cstate="print"/>
          <a:srcRect l="7500" b="8912"/>
          <a:stretch>
            <a:fillRect/>
          </a:stretch>
        </p:blipFill>
        <p:spPr bwMode="auto">
          <a:xfrm>
            <a:off x="40944" y="2735420"/>
            <a:ext cx="4150056" cy="267478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cstate="print"/>
          <a:srcRect l="7423"/>
          <a:stretch>
            <a:fillRect/>
          </a:stretch>
        </p:blipFill>
        <p:spPr bwMode="auto">
          <a:xfrm>
            <a:off x="152400" y="152400"/>
            <a:ext cx="6772275" cy="4337050"/>
          </a:xfrm>
          <a:prstGeom prst="rect">
            <a:avLst/>
          </a:prstGeom>
          <a:noFill/>
          <a:ln w="9525">
            <a:noFill/>
            <a:miter lim="800000"/>
            <a:headEnd/>
            <a:tailEnd/>
          </a:ln>
        </p:spPr>
      </p:pic>
      <p:cxnSp>
        <p:nvCxnSpPr>
          <p:cNvPr id="5" name="Straight Connector 4"/>
          <p:cNvCxnSpPr/>
          <p:nvPr/>
        </p:nvCxnSpPr>
        <p:spPr bwMode="auto">
          <a:xfrm>
            <a:off x="6719888" y="3124200"/>
            <a:ext cx="2119312" cy="685800"/>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bwMode="auto">
          <a:xfrm>
            <a:off x="2057400" y="4495800"/>
            <a:ext cx="3429000" cy="2057400"/>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a:off x="160338" y="881063"/>
            <a:ext cx="6578600" cy="3581400"/>
          </a:xfrm>
          <a:custGeom>
            <a:avLst/>
            <a:gdLst>
              <a:gd name="connsiteX0" fmla="*/ 0 w 6578600"/>
              <a:gd name="connsiteY0" fmla="*/ 880533 h 3581400"/>
              <a:gd name="connsiteX1" fmla="*/ 448733 w 6578600"/>
              <a:gd name="connsiteY1" fmla="*/ 1176867 h 3581400"/>
              <a:gd name="connsiteX2" fmla="*/ 677333 w 6578600"/>
              <a:gd name="connsiteY2" fmla="*/ 1227667 h 3581400"/>
              <a:gd name="connsiteX3" fmla="*/ 905933 w 6578600"/>
              <a:gd name="connsiteY3" fmla="*/ 1227667 h 3581400"/>
              <a:gd name="connsiteX4" fmla="*/ 1049866 w 6578600"/>
              <a:gd name="connsiteY4" fmla="*/ 1244600 h 3581400"/>
              <a:gd name="connsiteX5" fmla="*/ 1092200 w 6578600"/>
              <a:gd name="connsiteY5" fmla="*/ 1253067 h 3581400"/>
              <a:gd name="connsiteX6" fmla="*/ 1126066 w 6578600"/>
              <a:gd name="connsiteY6" fmla="*/ 1270000 h 3581400"/>
              <a:gd name="connsiteX7" fmla="*/ 1151466 w 6578600"/>
              <a:gd name="connsiteY7" fmla="*/ 1286933 h 3581400"/>
              <a:gd name="connsiteX8" fmla="*/ 1176866 w 6578600"/>
              <a:gd name="connsiteY8" fmla="*/ 1295400 h 3581400"/>
              <a:gd name="connsiteX9" fmla="*/ 1210733 w 6578600"/>
              <a:gd name="connsiteY9" fmla="*/ 1320800 h 3581400"/>
              <a:gd name="connsiteX10" fmla="*/ 1253066 w 6578600"/>
              <a:gd name="connsiteY10" fmla="*/ 1388533 h 3581400"/>
              <a:gd name="connsiteX11" fmla="*/ 1278466 w 6578600"/>
              <a:gd name="connsiteY11" fmla="*/ 1422400 h 3581400"/>
              <a:gd name="connsiteX12" fmla="*/ 1329266 w 6578600"/>
              <a:gd name="connsiteY12" fmla="*/ 1524000 h 3581400"/>
              <a:gd name="connsiteX13" fmla="*/ 1346200 w 6578600"/>
              <a:gd name="connsiteY13" fmla="*/ 1684867 h 3581400"/>
              <a:gd name="connsiteX14" fmla="*/ 1329266 w 6578600"/>
              <a:gd name="connsiteY14" fmla="*/ 1786467 h 3581400"/>
              <a:gd name="connsiteX15" fmla="*/ 1303866 w 6578600"/>
              <a:gd name="connsiteY15" fmla="*/ 1803400 h 3581400"/>
              <a:gd name="connsiteX16" fmla="*/ 1286933 w 6578600"/>
              <a:gd name="connsiteY16" fmla="*/ 1828800 h 3581400"/>
              <a:gd name="connsiteX17" fmla="*/ 1278466 w 6578600"/>
              <a:gd name="connsiteY17" fmla="*/ 1837267 h 3581400"/>
              <a:gd name="connsiteX18" fmla="*/ 1261533 w 6578600"/>
              <a:gd name="connsiteY18" fmla="*/ 1888067 h 3581400"/>
              <a:gd name="connsiteX19" fmla="*/ 1261533 w 6578600"/>
              <a:gd name="connsiteY19" fmla="*/ 2167467 h 3581400"/>
              <a:gd name="connsiteX20" fmla="*/ 1270000 w 6578600"/>
              <a:gd name="connsiteY20" fmla="*/ 2260600 h 3581400"/>
              <a:gd name="connsiteX21" fmla="*/ 1261533 w 6578600"/>
              <a:gd name="connsiteY21" fmla="*/ 2286000 h 3581400"/>
              <a:gd name="connsiteX22" fmla="*/ 1270000 w 6578600"/>
              <a:gd name="connsiteY22" fmla="*/ 2421467 h 3581400"/>
              <a:gd name="connsiteX23" fmla="*/ 1286933 w 6578600"/>
              <a:gd name="connsiteY23" fmla="*/ 2582333 h 3581400"/>
              <a:gd name="connsiteX24" fmla="*/ 1303866 w 6578600"/>
              <a:gd name="connsiteY24" fmla="*/ 2624667 h 3581400"/>
              <a:gd name="connsiteX25" fmla="*/ 1312333 w 6578600"/>
              <a:gd name="connsiteY25" fmla="*/ 2658533 h 3581400"/>
              <a:gd name="connsiteX26" fmla="*/ 1320800 w 6578600"/>
              <a:gd name="connsiteY26" fmla="*/ 2810933 h 3581400"/>
              <a:gd name="connsiteX27" fmla="*/ 1329266 w 6578600"/>
              <a:gd name="connsiteY27" fmla="*/ 2844800 h 3581400"/>
              <a:gd name="connsiteX28" fmla="*/ 1346200 w 6578600"/>
              <a:gd name="connsiteY28" fmla="*/ 2861733 h 3581400"/>
              <a:gd name="connsiteX29" fmla="*/ 1354666 w 6578600"/>
              <a:gd name="connsiteY29" fmla="*/ 2887133 h 3581400"/>
              <a:gd name="connsiteX30" fmla="*/ 1439333 w 6578600"/>
              <a:gd name="connsiteY30" fmla="*/ 3048000 h 3581400"/>
              <a:gd name="connsiteX31" fmla="*/ 1447800 w 6578600"/>
              <a:gd name="connsiteY31" fmla="*/ 3081867 h 3581400"/>
              <a:gd name="connsiteX32" fmla="*/ 1507066 w 6578600"/>
              <a:gd name="connsiteY32" fmla="*/ 3158067 h 3581400"/>
              <a:gd name="connsiteX33" fmla="*/ 1532466 w 6578600"/>
              <a:gd name="connsiteY33" fmla="*/ 3175000 h 3581400"/>
              <a:gd name="connsiteX34" fmla="*/ 1557866 w 6578600"/>
              <a:gd name="connsiteY34" fmla="*/ 3200400 h 3581400"/>
              <a:gd name="connsiteX35" fmla="*/ 1574800 w 6578600"/>
              <a:gd name="connsiteY35" fmla="*/ 3225800 h 3581400"/>
              <a:gd name="connsiteX36" fmla="*/ 1693333 w 6578600"/>
              <a:gd name="connsiteY36" fmla="*/ 3378200 h 3581400"/>
              <a:gd name="connsiteX37" fmla="*/ 1752600 w 6578600"/>
              <a:gd name="connsiteY37" fmla="*/ 3445933 h 3581400"/>
              <a:gd name="connsiteX38" fmla="*/ 1761066 w 6578600"/>
              <a:gd name="connsiteY38" fmla="*/ 3488267 h 3581400"/>
              <a:gd name="connsiteX39" fmla="*/ 1769533 w 6578600"/>
              <a:gd name="connsiteY39" fmla="*/ 3505200 h 3581400"/>
              <a:gd name="connsiteX40" fmla="*/ 1862666 w 6578600"/>
              <a:gd name="connsiteY40" fmla="*/ 3547533 h 3581400"/>
              <a:gd name="connsiteX41" fmla="*/ 1888066 w 6578600"/>
              <a:gd name="connsiteY41" fmla="*/ 3581400 h 3581400"/>
              <a:gd name="connsiteX42" fmla="*/ 5384800 w 6578600"/>
              <a:gd name="connsiteY42" fmla="*/ 3581400 h 3581400"/>
              <a:gd name="connsiteX43" fmla="*/ 6434666 w 6578600"/>
              <a:gd name="connsiteY43" fmla="*/ 3572933 h 3581400"/>
              <a:gd name="connsiteX44" fmla="*/ 6578600 w 6578600"/>
              <a:gd name="connsiteY44" fmla="*/ 2269067 h 3581400"/>
              <a:gd name="connsiteX45" fmla="*/ 6341533 w 6578600"/>
              <a:gd name="connsiteY45" fmla="*/ 1778000 h 3581400"/>
              <a:gd name="connsiteX46" fmla="*/ 5884333 w 6578600"/>
              <a:gd name="connsiteY46" fmla="*/ 1397000 h 3581400"/>
              <a:gd name="connsiteX47" fmla="*/ 5833533 w 6578600"/>
              <a:gd name="connsiteY47" fmla="*/ 1346200 h 3581400"/>
              <a:gd name="connsiteX48" fmla="*/ 5579533 w 6578600"/>
              <a:gd name="connsiteY48" fmla="*/ 1143000 h 3581400"/>
              <a:gd name="connsiteX49" fmla="*/ 5537200 w 6578600"/>
              <a:gd name="connsiteY49" fmla="*/ 1117600 h 3581400"/>
              <a:gd name="connsiteX50" fmla="*/ 5274733 w 6578600"/>
              <a:gd name="connsiteY50" fmla="*/ 1032933 h 3581400"/>
              <a:gd name="connsiteX51" fmla="*/ 5164666 w 6578600"/>
              <a:gd name="connsiteY51" fmla="*/ 1007533 h 3581400"/>
              <a:gd name="connsiteX52" fmla="*/ 5130800 w 6578600"/>
              <a:gd name="connsiteY52" fmla="*/ 990600 h 3581400"/>
              <a:gd name="connsiteX53" fmla="*/ 5080000 w 6578600"/>
              <a:gd name="connsiteY53" fmla="*/ 982133 h 3581400"/>
              <a:gd name="connsiteX54" fmla="*/ 4961466 w 6578600"/>
              <a:gd name="connsiteY54" fmla="*/ 973667 h 3581400"/>
              <a:gd name="connsiteX55" fmla="*/ 4851400 w 6578600"/>
              <a:gd name="connsiteY55" fmla="*/ 973667 h 3581400"/>
              <a:gd name="connsiteX56" fmla="*/ 4614333 w 6578600"/>
              <a:gd name="connsiteY56" fmla="*/ 973667 h 3581400"/>
              <a:gd name="connsiteX57" fmla="*/ 4504266 w 6578600"/>
              <a:gd name="connsiteY57" fmla="*/ 973667 h 3581400"/>
              <a:gd name="connsiteX58" fmla="*/ 4377266 w 6578600"/>
              <a:gd name="connsiteY58" fmla="*/ 965200 h 3581400"/>
              <a:gd name="connsiteX59" fmla="*/ 4301066 w 6578600"/>
              <a:gd name="connsiteY59" fmla="*/ 948267 h 3581400"/>
              <a:gd name="connsiteX60" fmla="*/ 4241800 w 6578600"/>
              <a:gd name="connsiteY60" fmla="*/ 931333 h 3581400"/>
              <a:gd name="connsiteX61" fmla="*/ 4216400 w 6578600"/>
              <a:gd name="connsiteY61" fmla="*/ 922867 h 3581400"/>
              <a:gd name="connsiteX62" fmla="*/ 4191000 w 6578600"/>
              <a:gd name="connsiteY62" fmla="*/ 905933 h 3581400"/>
              <a:gd name="connsiteX63" fmla="*/ 4165600 w 6578600"/>
              <a:gd name="connsiteY63" fmla="*/ 872067 h 3581400"/>
              <a:gd name="connsiteX64" fmla="*/ 4131733 w 6578600"/>
              <a:gd name="connsiteY64" fmla="*/ 812800 h 3581400"/>
              <a:gd name="connsiteX65" fmla="*/ 4131733 w 6578600"/>
              <a:gd name="connsiteY65" fmla="*/ 795867 h 3581400"/>
              <a:gd name="connsiteX66" fmla="*/ 4097866 w 6578600"/>
              <a:gd name="connsiteY66" fmla="*/ 719667 h 3581400"/>
              <a:gd name="connsiteX67" fmla="*/ 4089400 w 6578600"/>
              <a:gd name="connsiteY67" fmla="*/ 694267 h 3581400"/>
              <a:gd name="connsiteX68" fmla="*/ 4055533 w 6578600"/>
              <a:gd name="connsiteY68" fmla="*/ 592667 h 3581400"/>
              <a:gd name="connsiteX69" fmla="*/ 4064000 w 6578600"/>
              <a:gd name="connsiteY69" fmla="*/ 440267 h 3581400"/>
              <a:gd name="connsiteX70" fmla="*/ 4072466 w 6578600"/>
              <a:gd name="connsiteY70" fmla="*/ 143933 h 3581400"/>
              <a:gd name="connsiteX71" fmla="*/ 4072466 w 6578600"/>
              <a:gd name="connsiteY71" fmla="*/ 143933 h 3581400"/>
              <a:gd name="connsiteX72" fmla="*/ 4080933 w 6578600"/>
              <a:gd name="connsiteY72" fmla="*/ 0 h 358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578600" h="3581400">
                <a:moveTo>
                  <a:pt x="0" y="880533"/>
                </a:moveTo>
                <a:cubicBezTo>
                  <a:pt x="150027" y="978628"/>
                  <a:pt x="321984" y="1050118"/>
                  <a:pt x="448733" y="1176867"/>
                </a:cubicBezTo>
                <a:cubicBezTo>
                  <a:pt x="665888" y="1228984"/>
                  <a:pt x="587841" y="1227667"/>
                  <a:pt x="677333" y="1227667"/>
                </a:cubicBezTo>
                <a:lnTo>
                  <a:pt x="905933" y="1227667"/>
                </a:lnTo>
                <a:lnTo>
                  <a:pt x="1049866" y="1244600"/>
                </a:lnTo>
                <a:cubicBezTo>
                  <a:pt x="1064125" y="1246544"/>
                  <a:pt x="1078548" y="1248516"/>
                  <a:pt x="1092200" y="1253067"/>
                </a:cubicBezTo>
                <a:cubicBezTo>
                  <a:pt x="1104173" y="1257058"/>
                  <a:pt x="1126066" y="1270000"/>
                  <a:pt x="1126066" y="1270000"/>
                </a:cubicBezTo>
                <a:cubicBezTo>
                  <a:pt x="1134533" y="1275644"/>
                  <a:pt x="1142365" y="1282382"/>
                  <a:pt x="1151466" y="1286933"/>
                </a:cubicBezTo>
                <a:cubicBezTo>
                  <a:pt x="1159448" y="1290924"/>
                  <a:pt x="1176866" y="1295400"/>
                  <a:pt x="1176866" y="1295400"/>
                </a:cubicBezTo>
                <a:lnTo>
                  <a:pt x="1210733" y="1320800"/>
                </a:lnTo>
                <a:cubicBezTo>
                  <a:pt x="1224844" y="1343378"/>
                  <a:pt x="1238297" y="1366380"/>
                  <a:pt x="1253066" y="1388533"/>
                </a:cubicBezTo>
                <a:cubicBezTo>
                  <a:pt x="1260893" y="1400274"/>
                  <a:pt x="1278466" y="1422400"/>
                  <a:pt x="1278466" y="1422400"/>
                </a:cubicBezTo>
                <a:cubicBezTo>
                  <a:pt x="1333962" y="1505645"/>
                  <a:pt x="1329266" y="1468073"/>
                  <a:pt x="1329266" y="1524000"/>
                </a:cubicBezTo>
                <a:cubicBezTo>
                  <a:pt x="1347692" y="1662190"/>
                  <a:pt x="1346200" y="1608292"/>
                  <a:pt x="1346200" y="1684867"/>
                </a:cubicBezTo>
                <a:cubicBezTo>
                  <a:pt x="1340555" y="1718734"/>
                  <a:pt x="1340814" y="1754133"/>
                  <a:pt x="1329266" y="1786467"/>
                </a:cubicBezTo>
                <a:cubicBezTo>
                  <a:pt x="1325844" y="1796050"/>
                  <a:pt x="1311061" y="1796205"/>
                  <a:pt x="1303866" y="1803400"/>
                </a:cubicBezTo>
                <a:cubicBezTo>
                  <a:pt x="1296671" y="1810595"/>
                  <a:pt x="1293038" y="1820659"/>
                  <a:pt x="1286933" y="1828800"/>
                </a:cubicBezTo>
                <a:cubicBezTo>
                  <a:pt x="1284538" y="1831993"/>
                  <a:pt x="1281288" y="1834445"/>
                  <a:pt x="1278466" y="1837267"/>
                </a:cubicBezTo>
                <a:cubicBezTo>
                  <a:pt x="1259009" y="1876182"/>
                  <a:pt x="1261533" y="1858512"/>
                  <a:pt x="1261533" y="1888067"/>
                </a:cubicBezTo>
                <a:lnTo>
                  <a:pt x="1261533" y="2167467"/>
                </a:lnTo>
                <a:cubicBezTo>
                  <a:pt x="1264355" y="2198511"/>
                  <a:pt x="1270000" y="2229428"/>
                  <a:pt x="1270000" y="2260600"/>
                </a:cubicBezTo>
                <a:cubicBezTo>
                  <a:pt x="1270000" y="2269525"/>
                  <a:pt x="1261533" y="2277075"/>
                  <a:pt x="1261533" y="2286000"/>
                </a:cubicBezTo>
                <a:cubicBezTo>
                  <a:pt x="1261533" y="2331244"/>
                  <a:pt x="1270000" y="2421467"/>
                  <a:pt x="1270000" y="2421467"/>
                </a:cubicBezTo>
                <a:cubicBezTo>
                  <a:pt x="1273542" y="2474607"/>
                  <a:pt x="1269738" y="2530748"/>
                  <a:pt x="1286933" y="2582333"/>
                </a:cubicBezTo>
                <a:cubicBezTo>
                  <a:pt x="1291739" y="2596751"/>
                  <a:pt x="1299060" y="2610249"/>
                  <a:pt x="1303866" y="2624667"/>
                </a:cubicBezTo>
                <a:cubicBezTo>
                  <a:pt x="1307546" y="2635706"/>
                  <a:pt x="1312333" y="2658533"/>
                  <a:pt x="1312333" y="2658533"/>
                </a:cubicBezTo>
                <a:cubicBezTo>
                  <a:pt x="1315155" y="2709333"/>
                  <a:pt x="1316194" y="2760264"/>
                  <a:pt x="1320800" y="2810933"/>
                </a:cubicBezTo>
                <a:cubicBezTo>
                  <a:pt x="1321853" y="2822522"/>
                  <a:pt x="1324062" y="2834392"/>
                  <a:pt x="1329266" y="2844800"/>
                </a:cubicBezTo>
                <a:cubicBezTo>
                  <a:pt x="1332836" y="2851940"/>
                  <a:pt x="1340555" y="2856089"/>
                  <a:pt x="1346200" y="2861733"/>
                </a:cubicBezTo>
                <a:lnTo>
                  <a:pt x="1354666" y="2887133"/>
                </a:lnTo>
                <a:cubicBezTo>
                  <a:pt x="1382888" y="2940755"/>
                  <a:pt x="1412234" y="2993801"/>
                  <a:pt x="1439333" y="3048000"/>
                </a:cubicBezTo>
                <a:cubicBezTo>
                  <a:pt x="1448693" y="3066719"/>
                  <a:pt x="1447800" y="3067435"/>
                  <a:pt x="1447800" y="3081867"/>
                </a:cubicBezTo>
                <a:cubicBezTo>
                  <a:pt x="1467555" y="3107267"/>
                  <a:pt x="1485421" y="3134257"/>
                  <a:pt x="1507066" y="3158067"/>
                </a:cubicBezTo>
                <a:cubicBezTo>
                  <a:pt x="1513911" y="3165596"/>
                  <a:pt x="1524649" y="3168486"/>
                  <a:pt x="1532466" y="3175000"/>
                </a:cubicBezTo>
                <a:cubicBezTo>
                  <a:pt x="1541664" y="3182665"/>
                  <a:pt x="1550201" y="3191202"/>
                  <a:pt x="1557866" y="3200400"/>
                </a:cubicBezTo>
                <a:cubicBezTo>
                  <a:pt x="1564380" y="3208217"/>
                  <a:pt x="1574800" y="3225800"/>
                  <a:pt x="1574800" y="3225800"/>
                </a:cubicBezTo>
                <a:cubicBezTo>
                  <a:pt x="1695127" y="3371912"/>
                  <a:pt x="1693333" y="3307580"/>
                  <a:pt x="1693333" y="3378200"/>
                </a:cubicBezTo>
                <a:cubicBezTo>
                  <a:pt x="1713089" y="3400778"/>
                  <a:pt x="1736877" y="3420383"/>
                  <a:pt x="1752600" y="3445933"/>
                </a:cubicBezTo>
                <a:cubicBezTo>
                  <a:pt x="1760142" y="3458189"/>
                  <a:pt x="1757113" y="3474430"/>
                  <a:pt x="1761066" y="3488267"/>
                </a:cubicBezTo>
                <a:cubicBezTo>
                  <a:pt x="1762800" y="3494335"/>
                  <a:pt x="1766711" y="3499556"/>
                  <a:pt x="1769533" y="3505200"/>
                </a:cubicBezTo>
                <a:lnTo>
                  <a:pt x="1862666" y="3547533"/>
                </a:lnTo>
                <a:lnTo>
                  <a:pt x="1888066" y="3581400"/>
                </a:lnTo>
                <a:lnTo>
                  <a:pt x="5384800" y="3581400"/>
                </a:lnTo>
                <a:lnTo>
                  <a:pt x="6434666" y="3572933"/>
                </a:lnTo>
                <a:lnTo>
                  <a:pt x="6578600" y="2269067"/>
                </a:lnTo>
                <a:lnTo>
                  <a:pt x="6341533" y="1778000"/>
                </a:lnTo>
                <a:lnTo>
                  <a:pt x="5884333" y="1397000"/>
                </a:lnTo>
                <a:cubicBezTo>
                  <a:pt x="5866087" y="1381491"/>
                  <a:pt x="5833533" y="1346200"/>
                  <a:pt x="5833533" y="1346200"/>
                </a:cubicBezTo>
                <a:cubicBezTo>
                  <a:pt x="5530279" y="1091467"/>
                  <a:pt x="5714986" y="1227658"/>
                  <a:pt x="5579533" y="1143000"/>
                </a:cubicBezTo>
                <a:cubicBezTo>
                  <a:pt x="5538665" y="1117458"/>
                  <a:pt x="5569570" y="1133786"/>
                  <a:pt x="5537200" y="1117600"/>
                </a:cubicBezTo>
                <a:lnTo>
                  <a:pt x="5274733" y="1032933"/>
                </a:lnTo>
                <a:cubicBezTo>
                  <a:pt x="5239150" y="1022061"/>
                  <a:pt x="5198536" y="1024468"/>
                  <a:pt x="5164666" y="1007533"/>
                </a:cubicBezTo>
                <a:cubicBezTo>
                  <a:pt x="5153377" y="1001889"/>
                  <a:pt x="5142889" y="994227"/>
                  <a:pt x="5130800" y="990600"/>
                </a:cubicBezTo>
                <a:cubicBezTo>
                  <a:pt x="5114357" y="985667"/>
                  <a:pt x="5096834" y="985500"/>
                  <a:pt x="5080000" y="982133"/>
                </a:cubicBezTo>
                <a:cubicBezTo>
                  <a:pt x="5003446" y="966823"/>
                  <a:pt x="5094894" y="973667"/>
                  <a:pt x="4961466" y="973667"/>
                </a:cubicBezTo>
                <a:lnTo>
                  <a:pt x="4851400" y="973667"/>
                </a:lnTo>
                <a:lnTo>
                  <a:pt x="4614333" y="973667"/>
                </a:lnTo>
                <a:lnTo>
                  <a:pt x="4504266" y="973667"/>
                </a:lnTo>
                <a:cubicBezTo>
                  <a:pt x="4461933" y="970845"/>
                  <a:pt x="4419483" y="969422"/>
                  <a:pt x="4377266" y="965200"/>
                </a:cubicBezTo>
                <a:cubicBezTo>
                  <a:pt x="4362430" y="963716"/>
                  <a:pt x="4317433" y="952731"/>
                  <a:pt x="4301066" y="948267"/>
                </a:cubicBezTo>
                <a:cubicBezTo>
                  <a:pt x="4281244" y="942861"/>
                  <a:pt x="4261479" y="937237"/>
                  <a:pt x="4241800" y="931333"/>
                </a:cubicBezTo>
                <a:cubicBezTo>
                  <a:pt x="4233252" y="928769"/>
                  <a:pt x="4216400" y="922867"/>
                  <a:pt x="4216400" y="922867"/>
                </a:cubicBezTo>
                <a:cubicBezTo>
                  <a:pt x="4207933" y="917222"/>
                  <a:pt x="4198195" y="913128"/>
                  <a:pt x="4191000" y="905933"/>
                </a:cubicBezTo>
                <a:cubicBezTo>
                  <a:pt x="4181022" y="895955"/>
                  <a:pt x="4173802" y="883549"/>
                  <a:pt x="4165600" y="872067"/>
                </a:cubicBezTo>
                <a:cubicBezTo>
                  <a:pt x="4153985" y="855807"/>
                  <a:pt x="4137935" y="831407"/>
                  <a:pt x="4131733" y="812800"/>
                </a:cubicBezTo>
                <a:cubicBezTo>
                  <a:pt x="4129948" y="807445"/>
                  <a:pt x="4131733" y="801511"/>
                  <a:pt x="4131733" y="795867"/>
                </a:cubicBezTo>
                <a:cubicBezTo>
                  <a:pt x="4120444" y="770467"/>
                  <a:pt x="4108557" y="745325"/>
                  <a:pt x="4097866" y="719667"/>
                </a:cubicBezTo>
                <a:cubicBezTo>
                  <a:pt x="4094433" y="711429"/>
                  <a:pt x="4089400" y="694267"/>
                  <a:pt x="4089400" y="694267"/>
                </a:cubicBezTo>
                <a:cubicBezTo>
                  <a:pt x="4054569" y="598481"/>
                  <a:pt x="4055533" y="634167"/>
                  <a:pt x="4055533" y="592667"/>
                </a:cubicBezTo>
                <a:cubicBezTo>
                  <a:pt x="4065789" y="479859"/>
                  <a:pt x="4064000" y="530706"/>
                  <a:pt x="4064000" y="440267"/>
                </a:cubicBezTo>
                <a:cubicBezTo>
                  <a:pt x="4081917" y="296921"/>
                  <a:pt x="4072466" y="395287"/>
                  <a:pt x="4072466" y="143933"/>
                </a:cubicBezTo>
                <a:lnTo>
                  <a:pt x="4072466" y="143933"/>
                </a:lnTo>
                <a:cubicBezTo>
                  <a:pt x="4081109" y="5650"/>
                  <a:pt x="4080933" y="53710"/>
                  <a:pt x="4080933" y="0"/>
                </a:cubicBezTo>
              </a:path>
            </a:pathLst>
          </a:custGeom>
          <a:ln w="50800">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pic>
        <p:nvPicPr>
          <p:cNvPr id="51206" name="Picture 4"/>
          <p:cNvPicPr>
            <a:picLocks noChangeAspect="1" noChangeArrowheads="1"/>
          </p:cNvPicPr>
          <p:nvPr/>
        </p:nvPicPr>
        <p:blipFill>
          <a:blip r:embed="rId3" cstate="print"/>
          <a:srcRect l="40576" t="21725"/>
          <a:stretch>
            <a:fillRect/>
          </a:stretch>
        </p:blipFill>
        <p:spPr bwMode="auto">
          <a:xfrm>
            <a:off x="5486400" y="3784600"/>
            <a:ext cx="3413125" cy="2857500"/>
          </a:xfrm>
          <a:prstGeom prst="rect">
            <a:avLst/>
          </a:prstGeom>
          <a:noFill/>
          <a:ln w="9525">
            <a:noFill/>
            <a:miter lim="800000"/>
            <a:headEnd/>
            <a:tailEnd/>
          </a:ln>
        </p:spPr>
      </p:pic>
      <p:sp>
        <p:nvSpPr>
          <p:cNvPr id="10" name="Freeform 9"/>
          <p:cNvSpPr/>
          <p:nvPr/>
        </p:nvSpPr>
        <p:spPr>
          <a:xfrm>
            <a:off x="144463" y="177800"/>
            <a:ext cx="4097337" cy="1617663"/>
          </a:xfrm>
          <a:custGeom>
            <a:avLst/>
            <a:gdLst>
              <a:gd name="connsiteX0" fmla="*/ 25400 w 4097867"/>
              <a:gd name="connsiteY0" fmla="*/ 1617133 h 1617133"/>
              <a:gd name="connsiteX1" fmla="*/ 0 w 4097867"/>
              <a:gd name="connsiteY1" fmla="*/ 0 h 1617133"/>
              <a:gd name="connsiteX2" fmla="*/ 3640667 w 4097867"/>
              <a:gd name="connsiteY2" fmla="*/ 0 h 1617133"/>
              <a:gd name="connsiteX3" fmla="*/ 3818467 w 4097867"/>
              <a:gd name="connsiteY3" fmla="*/ 127000 h 1617133"/>
              <a:gd name="connsiteX4" fmla="*/ 3953934 w 4097867"/>
              <a:gd name="connsiteY4" fmla="*/ 203200 h 1617133"/>
              <a:gd name="connsiteX5" fmla="*/ 3970867 w 4097867"/>
              <a:gd name="connsiteY5" fmla="*/ 237066 h 1617133"/>
              <a:gd name="connsiteX6" fmla="*/ 4038600 w 4097867"/>
              <a:gd name="connsiteY6" fmla="*/ 414866 h 1617133"/>
              <a:gd name="connsiteX7" fmla="*/ 4080934 w 4097867"/>
              <a:gd name="connsiteY7" fmla="*/ 592666 h 1617133"/>
              <a:gd name="connsiteX8" fmla="*/ 4097867 w 4097867"/>
              <a:gd name="connsiteY8" fmla="*/ 702733 h 161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97867" h="1617133">
                <a:moveTo>
                  <a:pt x="25400" y="1617133"/>
                </a:moveTo>
                <a:lnTo>
                  <a:pt x="0" y="0"/>
                </a:lnTo>
                <a:lnTo>
                  <a:pt x="3640667" y="0"/>
                </a:lnTo>
                <a:lnTo>
                  <a:pt x="3818467" y="127000"/>
                </a:lnTo>
                <a:cubicBezTo>
                  <a:pt x="3863623" y="152400"/>
                  <a:pt x="3911933" y="172866"/>
                  <a:pt x="3953934" y="203200"/>
                </a:cubicBezTo>
                <a:cubicBezTo>
                  <a:pt x="3964166" y="210590"/>
                  <a:pt x="3970867" y="237066"/>
                  <a:pt x="3970867" y="237066"/>
                </a:cubicBezTo>
                <a:lnTo>
                  <a:pt x="4038600" y="414866"/>
                </a:lnTo>
                <a:lnTo>
                  <a:pt x="4080934" y="592666"/>
                </a:lnTo>
                <a:lnTo>
                  <a:pt x="4097867" y="702733"/>
                </a:lnTo>
              </a:path>
            </a:pathLst>
          </a:custGeom>
          <a:ln w="50800">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51208" name="Rectangle 8"/>
          <p:cNvSpPr>
            <a:spLocks noChangeArrowheads="1"/>
          </p:cNvSpPr>
          <p:nvPr/>
        </p:nvSpPr>
        <p:spPr bwMode="auto">
          <a:xfrm>
            <a:off x="228600" y="5105400"/>
            <a:ext cx="2895600" cy="1384300"/>
          </a:xfrm>
          <a:prstGeom prst="rect">
            <a:avLst/>
          </a:prstGeom>
          <a:noFill/>
          <a:ln w="9525">
            <a:noFill/>
            <a:miter lim="800000"/>
            <a:headEnd/>
            <a:tailEnd/>
          </a:ln>
        </p:spPr>
        <p:txBody>
          <a:bodyPr>
            <a:spAutoFit/>
          </a:bodyPr>
          <a:lstStyle/>
          <a:p>
            <a:r>
              <a:rPr lang="en-US" sz="2800" b="1">
                <a:solidFill>
                  <a:schemeClr val="accent1"/>
                </a:solidFill>
                <a:latin typeface="Calibri" pitchFamily="34" charset="0"/>
              </a:rPr>
              <a:t>KML map links to both the data and the document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74638"/>
            <a:ext cx="8229600" cy="792162"/>
          </a:xfrm>
        </p:spPr>
        <p:txBody>
          <a:bodyPr/>
          <a:lstStyle/>
          <a:p>
            <a:r>
              <a:rPr lang="en-US" sz="3600">
                <a:solidFill>
                  <a:srgbClr val="0000FF"/>
                </a:solidFill>
              </a:rPr>
              <a:t>Fluvial coordinates</a:t>
            </a:r>
          </a:p>
        </p:txBody>
      </p:sp>
      <p:sp>
        <p:nvSpPr>
          <p:cNvPr id="30723" name="Rectangle 3"/>
          <p:cNvSpPr>
            <a:spLocks noGrp="1" noChangeArrowheads="1"/>
          </p:cNvSpPr>
          <p:nvPr>
            <p:ph type="body" sz="half" idx="1"/>
          </p:nvPr>
        </p:nvSpPr>
        <p:spPr>
          <a:xfrm>
            <a:off x="457200" y="1295400"/>
            <a:ext cx="4038600" cy="838200"/>
          </a:xfrm>
        </p:spPr>
        <p:txBody>
          <a:bodyPr/>
          <a:lstStyle/>
          <a:p>
            <a:r>
              <a:rPr lang="en-US" sz="2000"/>
              <a:t>Rectangular coordinates (x,y,z)</a:t>
            </a:r>
          </a:p>
          <a:p>
            <a:r>
              <a:rPr lang="en-US" sz="2000"/>
              <a:t>Fluvial coordinates:</a:t>
            </a:r>
          </a:p>
        </p:txBody>
      </p:sp>
      <p:graphicFrame>
        <p:nvGraphicFramePr>
          <p:cNvPr id="30746" name="Group 26"/>
          <p:cNvGraphicFramePr>
            <a:graphicFrameLocks noGrp="1"/>
          </p:cNvGraphicFramePr>
          <p:nvPr>
            <p:ph sz="half" idx="2"/>
          </p:nvPr>
        </p:nvGraphicFramePr>
        <p:xfrm>
          <a:off x="1447800" y="2209800"/>
          <a:ext cx="6477000" cy="2286000"/>
        </p:xfrm>
        <a:graphic>
          <a:graphicData uri="http://schemas.openxmlformats.org/drawingml/2006/table">
            <a:tbl>
              <a:tblPr/>
              <a:tblGrid>
                <a:gridCol w="1143000"/>
                <a:gridCol w="5334000"/>
              </a:tblGrid>
              <a:tr h="762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Relative linear-referenced stream address (analogous to River Mile)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2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Width offset at cross-section (from bank, thalweg, etc)</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2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z</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Depth offset (from water surface, channel bed, etc)</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0747" name="Rectangle 27"/>
          <p:cNvSpPr>
            <a:spLocks noChangeArrowheads="1"/>
          </p:cNvSpPr>
          <p:nvPr/>
        </p:nvSpPr>
        <p:spPr bwMode="auto">
          <a:xfrm>
            <a:off x="457200" y="4800600"/>
            <a:ext cx="8229600" cy="1066800"/>
          </a:xfrm>
          <a:prstGeom prst="rect">
            <a:avLst/>
          </a:prstGeom>
          <a:noFill/>
          <a:ln w="9525">
            <a:noFill/>
            <a:miter lim="800000"/>
            <a:headEnd/>
            <a:tailEnd/>
          </a:ln>
          <a:effectLst/>
        </p:spPr>
        <p:txBody>
          <a:bodyPr/>
          <a:lstStyle/>
          <a:p>
            <a:pPr marL="342900" indent="-342900">
              <a:spcBef>
                <a:spcPct val="20000"/>
              </a:spcBef>
              <a:buFontTx/>
              <a:buChar char="•"/>
            </a:pPr>
            <a:r>
              <a:rPr lang="en-US" sz="2000" dirty="0"/>
              <a:t>Dynamic </a:t>
            </a:r>
            <a:r>
              <a:rPr lang="en-US" sz="2000" dirty="0" err="1"/>
              <a:t>wrt</a:t>
            </a:r>
            <a:r>
              <a:rPr lang="en-US" sz="2000" dirty="0"/>
              <a:t> hydrology, geomorphology, but </a:t>
            </a:r>
            <a:r>
              <a:rPr lang="en-US" sz="2000" dirty="0" smtClean="0"/>
              <a:t>additional </a:t>
            </a:r>
            <a:r>
              <a:rPr lang="en-US" sz="2000" dirty="0"/>
              <a:t>value derived</a:t>
            </a:r>
          </a:p>
          <a:p>
            <a:pPr marL="742950" lvl="1" indent="-285750">
              <a:spcBef>
                <a:spcPct val="20000"/>
              </a:spcBef>
            </a:pPr>
            <a:r>
              <a:rPr lang="en-US" dirty="0"/>
              <a:t>     </a:t>
            </a:r>
            <a:r>
              <a:rPr lang="en-US" i="1" dirty="0"/>
              <a:t>e.g.: was a DO sample taken near the surface?  In the water column?  At the sediment-water interface?  In the pore space?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92162"/>
          </a:xfrm>
        </p:spPr>
        <p:txBody>
          <a:bodyPr>
            <a:normAutofit/>
          </a:bodyPr>
          <a:lstStyle/>
          <a:p>
            <a:r>
              <a:rPr lang="en-US" sz="4000" b="1" dirty="0" smtClean="0">
                <a:solidFill>
                  <a:schemeClr val="accent1"/>
                </a:solidFill>
              </a:rPr>
              <a:t>Habitat Complexities</a:t>
            </a:r>
          </a:p>
        </p:txBody>
      </p:sp>
      <p:sp>
        <p:nvSpPr>
          <p:cNvPr id="3" name="Content Placeholder 2"/>
          <p:cNvSpPr>
            <a:spLocks noGrp="1"/>
          </p:cNvSpPr>
          <p:nvPr>
            <p:ph idx="1"/>
          </p:nvPr>
        </p:nvSpPr>
        <p:spPr>
          <a:xfrm>
            <a:off x="457200" y="1143000"/>
            <a:ext cx="8001000" cy="5410200"/>
          </a:xfrm>
        </p:spPr>
        <p:txBody>
          <a:bodyPr>
            <a:normAutofit/>
          </a:bodyPr>
          <a:lstStyle/>
          <a:p>
            <a:r>
              <a:rPr lang="en-US" dirty="0" smtClean="0"/>
              <a:t>3-D channel representation</a:t>
            </a:r>
          </a:p>
          <a:p>
            <a:pPr lvl="1"/>
            <a:r>
              <a:rPr lang="en-US" sz="2400" dirty="0" err="1" smtClean="0"/>
              <a:t>ArcScene</a:t>
            </a:r>
            <a:r>
              <a:rPr lang="en-US" sz="2400" dirty="0" smtClean="0"/>
              <a:t>?</a:t>
            </a:r>
          </a:p>
          <a:p>
            <a:r>
              <a:rPr lang="en-US" dirty="0" smtClean="0"/>
              <a:t>Morphometry and geomorphology</a:t>
            </a:r>
            <a:endParaRPr lang="en-US" b="1" i="1" dirty="0" smtClean="0">
              <a:solidFill>
                <a:srgbClr val="FF0000"/>
              </a:solidFill>
            </a:endParaRPr>
          </a:p>
          <a:p>
            <a:pPr lvl="1"/>
            <a:r>
              <a:rPr lang="en-US" sz="2400" dirty="0" smtClean="0"/>
              <a:t>Time-enabled feature class in </a:t>
            </a:r>
            <a:r>
              <a:rPr lang="en-US" sz="2400" dirty="0" err="1" smtClean="0"/>
              <a:t>ArcGIS</a:t>
            </a:r>
            <a:r>
              <a:rPr lang="en-US" sz="2400" dirty="0" smtClean="0"/>
              <a:t> 10?</a:t>
            </a:r>
          </a:p>
          <a:p>
            <a:r>
              <a:rPr lang="en-US" dirty="0" smtClean="0"/>
              <a:t>Sediment, substrate, vegetation, cover</a:t>
            </a:r>
          </a:p>
          <a:p>
            <a:pPr lvl="1"/>
            <a:r>
              <a:rPr lang="en-US" sz="2400" dirty="0" smtClean="0"/>
              <a:t>Observations and/or spatial data?  Both/neither?</a:t>
            </a:r>
          </a:p>
          <a:p>
            <a:r>
              <a:rPr lang="en-US" dirty="0" smtClean="0"/>
              <a:t>What is a river?</a:t>
            </a:r>
          </a:p>
          <a:p>
            <a:pPr lvl="1"/>
            <a:r>
              <a:rPr lang="en-US" sz="2400" dirty="0" smtClean="0"/>
              <a:t>Ephemeral, intermittent, canals?  </a:t>
            </a:r>
            <a:r>
              <a:rPr lang="en-US" sz="2400" dirty="0" err="1" smtClean="0"/>
              <a:t>NHDPlus</a:t>
            </a:r>
            <a:r>
              <a:rPr lang="en-US" sz="2400" dirty="0" smtClean="0"/>
              <a:t> as guidance?</a:t>
            </a:r>
          </a:p>
          <a:p>
            <a:r>
              <a:rPr lang="en-US" dirty="0" smtClean="0"/>
              <a:t>GW-SW interaction, </a:t>
            </a:r>
            <a:r>
              <a:rPr lang="en-US" dirty="0" err="1" smtClean="0"/>
              <a:t>hyporheic</a:t>
            </a:r>
            <a:r>
              <a:rPr lang="en-US" dirty="0" smtClean="0"/>
              <a:t> zone</a:t>
            </a:r>
          </a:p>
          <a:p>
            <a:pPr lvl="1"/>
            <a:r>
              <a:rPr lang="en-US" sz="2400" dirty="0" smtClean="0"/>
              <a:t>Interaction/ exchange with Arc Hydro Groundwater?</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0838"/>
            <a:ext cx="8229600" cy="792162"/>
          </a:xfrm>
        </p:spPr>
        <p:txBody>
          <a:bodyPr>
            <a:normAutofit/>
          </a:bodyPr>
          <a:lstStyle/>
          <a:p>
            <a:r>
              <a:rPr lang="en-US" sz="4000" b="1" dirty="0" smtClean="0">
                <a:solidFill>
                  <a:schemeClr val="accent1"/>
                </a:solidFill>
              </a:rPr>
              <a:t>Concluding Thoughts</a:t>
            </a:r>
          </a:p>
        </p:txBody>
      </p:sp>
      <p:sp>
        <p:nvSpPr>
          <p:cNvPr id="3" name="Content Placeholder 2"/>
          <p:cNvSpPr>
            <a:spLocks noGrp="1"/>
          </p:cNvSpPr>
          <p:nvPr>
            <p:ph idx="1"/>
          </p:nvPr>
        </p:nvSpPr>
        <p:spPr>
          <a:xfrm>
            <a:off x="381000" y="1447800"/>
            <a:ext cx="8430904" cy="5029200"/>
          </a:xfrm>
        </p:spPr>
        <p:txBody>
          <a:bodyPr/>
          <a:lstStyle/>
          <a:p>
            <a:pPr>
              <a:buNone/>
            </a:pPr>
            <a:r>
              <a:rPr lang="en-US" i="1" dirty="0" smtClean="0"/>
              <a:t>with regards to river ecology…</a:t>
            </a:r>
          </a:p>
          <a:p>
            <a:pPr>
              <a:buNone/>
            </a:pPr>
            <a:endParaRPr lang="en-US" sz="1200" dirty="0" smtClean="0"/>
          </a:p>
          <a:p>
            <a:pPr marL="0" indent="0">
              <a:buNone/>
            </a:pPr>
            <a:r>
              <a:rPr lang="en-US" b="1" dirty="0" smtClean="0">
                <a:solidFill>
                  <a:schemeClr val="tx2">
                    <a:lumMod val="60000"/>
                    <a:lumOff val="40000"/>
                  </a:schemeClr>
                </a:solidFill>
              </a:rPr>
              <a:t>Arc Hydro River </a:t>
            </a:r>
            <a:r>
              <a:rPr lang="en-US" dirty="0" smtClean="0"/>
              <a:t>could provide </a:t>
            </a:r>
            <a:r>
              <a:rPr lang="en-US" b="1" dirty="0" smtClean="0">
                <a:solidFill>
                  <a:srgbClr val="FF0000"/>
                </a:solidFill>
              </a:rPr>
              <a:t>a physical template for the riverine and riparian environment </a:t>
            </a:r>
            <a:r>
              <a:rPr lang="en-US" dirty="0" smtClean="0"/>
              <a:t>which would enable the storage and sharing of </a:t>
            </a:r>
            <a:r>
              <a:rPr lang="en-US" b="1" dirty="0" smtClean="0">
                <a:solidFill>
                  <a:srgbClr val="FF0000"/>
                </a:solidFill>
              </a:rPr>
              <a:t>observations of the </a:t>
            </a:r>
            <a:r>
              <a:rPr lang="en-US" b="1" dirty="0" err="1" smtClean="0">
                <a:solidFill>
                  <a:srgbClr val="FF0000"/>
                </a:solidFill>
              </a:rPr>
              <a:t>lotic</a:t>
            </a:r>
            <a:r>
              <a:rPr lang="en-US" b="1" dirty="0" smtClean="0">
                <a:solidFill>
                  <a:srgbClr val="FF0000"/>
                </a:solidFill>
              </a:rPr>
              <a:t> ecosystem </a:t>
            </a:r>
            <a:r>
              <a:rPr lang="en-US" dirty="0" smtClean="0"/>
              <a:t>and thus would support</a:t>
            </a:r>
            <a:r>
              <a:rPr lang="en-US" b="1" dirty="0" smtClean="0">
                <a:solidFill>
                  <a:srgbClr val="FF0000"/>
                </a:solidFill>
              </a:rPr>
              <a:t> analyses of flow-biota-habitat linkages</a:t>
            </a:r>
            <a:endParaRPr lang="en-US" b="1" i="1" dirty="0" smtClean="0">
              <a:solidFill>
                <a:srgbClr val="FF000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P1010025"/>
          <p:cNvPicPr>
            <a:picLocks noChangeAspect="1" noChangeArrowheads="1"/>
          </p:cNvPicPr>
          <p:nvPr/>
        </p:nvPicPr>
        <p:blipFill>
          <a:blip r:embed="rId2" cstate="print">
            <a:lum bright="-5000"/>
          </a:blip>
          <a:srcRect/>
          <a:stretch>
            <a:fillRect/>
          </a:stretch>
        </p:blipFill>
        <p:spPr>
          <a:xfrm>
            <a:off x="0" y="0"/>
            <a:ext cx="9144000" cy="6858000"/>
          </a:xfrm>
          <a:prstGeom prst="rect">
            <a:avLst/>
          </a:prstGeom>
        </p:spPr>
      </p:pic>
      <p:sp>
        <p:nvSpPr>
          <p:cNvPr id="3" name="TextBox 2"/>
          <p:cNvSpPr txBox="1"/>
          <p:nvPr/>
        </p:nvSpPr>
        <p:spPr>
          <a:xfrm>
            <a:off x="5791200" y="381000"/>
            <a:ext cx="2667000" cy="923330"/>
          </a:xfrm>
          <a:prstGeom prst="rect">
            <a:avLst/>
          </a:prstGeom>
          <a:noFill/>
        </p:spPr>
        <p:txBody>
          <a:bodyPr wrap="square" rtlCol="0">
            <a:spAutoFit/>
          </a:bodyPr>
          <a:lstStyle/>
          <a:p>
            <a:r>
              <a:rPr lang="en-US" sz="5400" b="1" dirty="0" smtClean="0">
                <a:effectLst>
                  <a:outerShdw blurRad="38100" dist="38100" dir="2700000" algn="tl">
                    <a:srgbClr val="000000">
                      <a:alpha val="43137"/>
                    </a:srgbClr>
                  </a:outerShdw>
                </a:effectLst>
                <a:latin typeface="Arial Rounded MT Bold" pitchFamily="34" charset="0"/>
              </a:rPr>
              <a:t>thanks.</a:t>
            </a:r>
            <a:endParaRPr lang="en-US" sz="5400" b="1" dirty="0">
              <a:effectLst>
                <a:outerShdw blurRad="38100" dist="38100" dir="2700000" algn="tl">
                  <a:srgbClr val="000000">
                    <a:alpha val="43137"/>
                  </a:srgbClr>
                </a:outerShdw>
              </a:effectLst>
              <a:latin typeface="Arial Rounded MT Bold"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7924800" cy="4983163"/>
          </a:xfrm>
        </p:spPr>
        <p:txBody>
          <a:bodyPr>
            <a:normAutofit/>
          </a:bodyPr>
          <a:lstStyle/>
          <a:p>
            <a:pPr lvl="0"/>
            <a:r>
              <a:rPr lang="en-US" dirty="0" smtClean="0"/>
              <a:t>river network component</a:t>
            </a:r>
          </a:p>
          <a:p>
            <a:pPr lvl="0"/>
            <a:r>
              <a:rPr lang="en-US" dirty="0" smtClean="0"/>
              <a:t>3D river channel</a:t>
            </a:r>
          </a:p>
          <a:p>
            <a:pPr lvl="0"/>
            <a:r>
              <a:rPr lang="en-US" dirty="0" smtClean="0"/>
              <a:t>flood modeling and mapping component</a:t>
            </a:r>
          </a:p>
          <a:p>
            <a:pPr lvl="0"/>
            <a:r>
              <a:rPr lang="en-US" b="1" dirty="0" smtClean="0">
                <a:solidFill>
                  <a:srgbClr val="FF0000"/>
                </a:solidFill>
              </a:rPr>
              <a:t>river ecology and morphology component </a:t>
            </a:r>
          </a:p>
          <a:p>
            <a:pPr lvl="1"/>
            <a:r>
              <a:rPr lang="en-US" b="1" i="1" dirty="0" smtClean="0"/>
              <a:t>Goal: </a:t>
            </a:r>
            <a:r>
              <a:rPr lang="en-US" i="1" dirty="0" smtClean="0"/>
              <a:t>to facilitate the characterization, classification, mapping, and bioassessment of fish and biota in the riverine and riparian zones to support conservation and wise use</a:t>
            </a:r>
          </a:p>
          <a:p>
            <a:endParaRPr lang="en-US" dirty="0"/>
          </a:p>
        </p:txBody>
      </p:sp>
      <p:sp>
        <p:nvSpPr>
          <p:cNvPr id="5" name="Title 1"/>
          <p:cNvSpPr>
            <a:spLocks noGrp="1"/>
          </p:cNvSpPr>
          <p:nvPr>
            <p:ph type="title"/>
          </p:nvPr>
        </p:nvSpPr>
        <p:spPr>
          <a:xfrm>
            <a:off x="533400" y="198438"/>
            <a:ext cx="8229600" cy="715962"/>
          </a:xfrm>
        </p:spPr>
        <p:txBody>
          <a:bodyPr>
            <a:normAutofit/>
          </a:bodyPr>
          <a:lstStyle/>
          <a:p>
            <a:r>
              <a:rPr lang="en-US" sz="4000" b="1" dirty="0" smtClean="0">
                <a:solidFill>
                  <a:schemeClr val="accent1"/>
                </a:solidFill>
              </a:rPr>
              <a:t>Arc Hydro River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www.athro.com/geo/topo/image_f_stream.jpeg"/>
          <p:cNvPicPr>
            <a:picLocks noChangeAspect="1" noChangeArrowheads="1"/>
          </p:cNvPicPr>
          <p:nvPr/>
        </p:nvPicPr>
        <p:blipFill>
          <a:blip r:embed="rId2" cstate="print"/>
          <a:srcRect/>
          <a:stretch>
            <a:fillRect/>
          </a:stretch>
        </p:blipFill>
        <p:spPr bwMode="auto">
          <a:xfrm>
            <a:off x="76200" y="76200"/>
            <a:ext cx="3048000" cy="4070492"/>
          </a:xfrm>
          <a:prstGeom prst="rect">
            <a:avLst/>
          </a:prstGeom>
          <a:noFill/>
        </p:spPr>
      </p:pic>
      <p:pic>
        <p:nvPicPr>
          <p:cNvPr id="3" name="Picture 3" descr="c10"/>
          <p:cNvPicPr>
            <a:picLocks noGrp="1" noChangeAspect="1" noChangeArrowheads="1"/>
          </p:cNvPicPr>
          <p:nvPr>
            <p:ph idx="1"/>
          </p:nvPr>
        </p:nvPicPr>
        <p:blipFill>
          <a:blip r:embed="rId3" cstate="print"/>
          <a:srcRect/>
          <a:stretch>
            <a:fillRect/>
          </a:stretch>
        </p:blipFill>
        <p:spPr>
          <a:xfrm>
            <a:off x="4343400" y="0"/>
            <a:ext cx="3486283" cy="2514600"/>
          </a:xfrm>
          <a:noFill/>
          <a:ln/>
        </p:spPr>
      </p:pic>
      <p:pic>
        <p:nvPicPr>
          <p:cNvPr id="25604" name="Picture 4" descr="http://www.fws.gov/chesapeakebay/Newsletter/Summer05/Streams/Flowing%20stream.gif"/>
          <p:cNvPicPr>
            <a:picLocks noChangeAspect="1" noChangeArrowheads="1"/>
          </p:cNvPicPr>
          <p:nvPr/>
        </p:nvPicPr>
        <p:blipFill>
          <a:blip r:embed="rId4" cstate="print"/>
          <a:srcRect b="11111"/>
          <a:stretch>
            <a:fillRect/>
          </a:stretch>
        </p:blipFill>
        <p:spPr bwMode="auto">
          <a:xfrm>
            <a:off x="3733800" y="3225827"/>
            <a:ext cx="5334000" cy="3555973"/>
          </a:xfrm>
          <a:prstGeom prst="rect">
            <a:avLst/>
          </a:prstGeom>
          <a:noFill/>
        </p:spPr>
      </p:pic>
      <p:sp>
        <p:nvSpPr>
          <p:cNvPr id="5" name="Right Arrow 4"/>
          <p:cNvSpPr/>
          <p:nvPr/>
        </p:nvSpPr>
        <p:spPr>
          <a:xfrm>
            <a:off x="3352800" y="1066800"/>
            <a:ext cx="685800" cy="381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5400000">
            <a:off x="6286500" y="2628900"/>
            <a:ext cx="609600" cy="381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705600" y="534650"/>
            <a:ext cx="685800" cy="1446550"/>
          </a:xfrm>
          <a:prstGeom prst="rect">
            <a:avLst/>
          </a:prstGeom>
          <a:noFill/>
        </p:spPr>
        <p:txBody>
          <a:bodyPr wrap="square" rtlCol="0">
            <a:spAutoFit/>
          </a:bodyPr>
          <a:lstStyle/>
          <a:p>
            <a:r>
              <a:rPr lang="en-US" sz="8800" b="1" dirty="0" smtClean="0">
                <a:solidFill>
                  <a:srgbClr val="FF0000"/>
                </a:solidFill>
              </a:rPr>
              <a:t>?</a:t>
            </a:r>
            <a:endParaRPr lang="en-US" sz="8800" b="1" dirty="0">
              <a:solidFill>
                <a:srgbClr val="FF0000"/>
              </a:solidFill>
            </a:endParaRPr>
          </a:p>
        </p:txBody>
      </p:sp>
      <p:sp>
        <p:nvSpPr>
          <p:cNvPr id="9" name="TextBox 8"/>
          <p:cNvSpPr txBox="1"/>
          <p:nvPr/>
        </p:nvSpPr>
        <p:spPr>
          <a:xfrm>
            <a:off x="7960" y="4419600"/>
            <a:ext cx="3657600" cy="2062103"/>
          </a:xfrm>
          <a:prstGeom prst="rect">
            <a:avLst/>
          </a:prstGeom>
          <a:noFill/>
        </p:spPr>
        <p:txBody>
          <a:bodyPr wrap="square" rtlCol="0">
            <a:spAutoFit/>
          </a:bodyPr>
          <a:lstStyle/>
          <a:p>
            <a:r>
              <a:rPr lang="en-US" sz="3200" b="1" dirty="0" smtClean="0">
                <a:solidFill>
                  <a:srgbClr val="C00000"/>
                </a:solidFill>
              </a:rPr>
              <a:t>The study of ecology requires (and adds) complexity and nuance</a:t>
            </a:r>
            <a:endParaRPr lang="en-US" sz="3200" b="1" dirty="0">
              <a:solidFill>
                <a:srgbClr val="C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0838"/>
            <a:ext cx="8229600" cy="792162"/>
          </a:xfrm>
        </p:spPr>
        <p:txBody>
          <a:bodyPr>
            <a:normAutofit/>
          </a:bodyPr>
          <a:lstStyle/>
          <a:p>
            <a:r>
              <a:rPr lang="en-US" sz="4000" b="1" dirty="0" smtClean="0">
                <a:solidFill>
                  <a:schemeClr val="accent1"/>
                </a:solidFill>
              </a:rPr>
              <a:t>Outline</a:t>
            </a:r>
          </a:p>
        </p:txBody>
      </p:sp>
      <p:sp>
        <p:nvSpPr>
          <p:cNvPr id="3" name="Content Placeholder 2"/>
          <p:cNvSpPr>
            <a:spLocks noGrp="1"/>
          </p:cNvSpPr>
          <p:nvPr>
            <p:ph idx="1"/>
          </p:nvPr>
        </p:nvSpPr>
        <p:spPr>
          <a:xfrm>
            <a:off x="609600" y="1600200"/>
            <a:ext cx="8077200" cy="4525963"/>
          </a:xfrm>
        </p:spPr>
        <p:txBody>
          <a:bodyPr/>
          <a:lstStyle/>
          <a:p>
            <a:r>
              <a:rPr lang="en-US" dirty="0" smtClean="0"/>
              <a:t>Context within Arc Hydro River</a:t>
            </a:r>
          </a:p>
          <a:p>
            <a:r>
              <a:rPr lang="en-US" b="1" i="1" dirty="0" smtClean="0">
                <a:solidFill>
                  <a:srgbClr val="FF0000"/>
                </a:solidFill>
              </a:rPr>
              <a:t>Motivation</a:t>
            </a:r>
          </a:p>
          <a:p>
            <a:r>
              <a:rPr lang="en-US" dirty="0" smtClean="0"/>
              <a:t>Environmental Flows</a:t>
            </a:r>
          </a:p>
          <a:p>
            <a:r>
              <a:rPr lang="en-US" dirty="0" smtClean="0"/>
              <a:t>Flow</a:t>
            </a:r>
          </a:p>
          <a:p>
            <a:r>
              <a:rPr lang="en-US" dirty="0" smtClean="0"/>
              <a:t>Biota</a:t>
            </a:r>
          </a:p>
          <a:p>
            <a:r>
              <a:rPr lang="en-US" dirty="0" smtClean="0"/>
              <a:t>Habitat</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4572000" cy="34290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4572000" y="0"/>
            <a:ext cx="4572000" cy="34290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l="3840" r="4992"/>
          <a:stretch>
            <a:fillRect/>
          </a:stretch>
        </p:blipFill>
        <p:spPr bwMode="auto">
          <a:xfrm>
            <a:off x="4573601" y="3429000"/>
            <a:ext cx="4570399" cy="3429000"/>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cstate="print"/>
          <a:srcRect l="248" r="7194"/>
          <a:stretch>
            <a:fillRect/>
          </a:stretch>
        </p:blipFill>
        <p:spPr bwMode="auto">
          <a:xfrm>
            <a:off x="3611" y="3429000"/>
            <a:ext cx="4566071" cy="3429000"/>
          </a:xfrm>
          <a:prstGeom prst="rect">
            <a:avLst/>
          </a:prstGeom>
          <a:noFill/>
          <a:ln w="9525">
            <a:noFill/>
            <a:miter lim="800000"/>
            <a:headEnd/>
            <a:tailEnd/>
          </a:ln>
          <a:effectLst/>
        </p:spPr>
      </p:pic>
      <p:sp>
        <p:nvSpPr>
          <p:cNvPr id="6" name="TextBox 5"/>
          <p:cNvSpPr txBox="1"/>
          <p:nvPr/>
        </p:nvSpPr>
        <p:spPr>
          <a:xfrm>
            <a:off x="1828800" y="2438400"/>
            <a:ext cx="2575449" cy="523220"/>
          </a:xfrm>
          <a:prstGeom prst="rect">
            <a:avLst/>
          </a:prstGeom>
          <a:noFill/>
        </p:spPr>
        <p:txBody>
          <a:bodyPr wrap="none" rtlCol="0">
            <a:spAutoFit/>
          </a:bodyPr>
          <a:lstStyle/>
          <a:p>
            <a:r>
              <a:rPr lang="en-US" sz="2800" b="1" dirty="0" smtClean="0">
                <a:solidFill>
                  <a:srgbClr val="FFFF00"/>
                </a:solidFill>
                <a:effectLst>
                  <a:outerShdw blurRad="38100" dist="38100" dir="2700000" algn="tl">
                    <a:srgbClr val="000000">
                      <a:alpha val="43137"/>
                    </a:srgbClr>
                  </a:outerShdw>
                </a:effectLst>
              </a:rPr>
              <a:t>Too much water</a:t>
            </a:r>
            <a:endParaRPr lang="en-US" sz="2800" b="1" dirty="0">
              <a:solidFill>
                <a:srgbClr val="FFFF00"/>
              </a:solidFill>
              <a:effectLst>
                <a:outerShdw blurRad="38100" dist="38100" dir="2700000" algn="tl">
                  <a:srgbClr val="000000">
                    <a:alpha val="43137"/>
                  </a:srgbClr>
                </a:outerShdw>
              </a:effectLst>
            </a:endParaRPr>
          </a:p>
        </p:txBody>
      </p:sp>
      <p:sp>
        <p:nvSpPr>
          <p:cNvPr id="7" name="TextBox 6"/>
          <p:cNvSpPr txBox="1"/>
          <p:nvPr/>
        </p:nvSpPr>
        <p:spPr>
          <a:xfrm>
            <a:off x="4648200" y="4114800"/>
            <a:ext cx="3105594" cy="523220"/>
          </a:xfrm>
          <a:prstGeom prst="rect">
            <a:avLst/>
          </a:prstGeom>
          <a:noFill/>
        </p:spPr>
        <p:txBody>
          <a:bodyPr wrap="none" rtlCol="0">
            <a:spAutoFit/>
          </a:bodyPr>
          <a:lstStyle/>
          <a:p>
            <a:r>
              <a:rPr lang="en-US" sz="2800" b="1" dirty="0" smtClean="0">
                <a:solidFill>
                  <a:srgbClr val="FFFF00"/>
                </a:solidFill>
                <a:effectLst>
                  <a:outerShdw blurRad="38100" dist="38100" dir="2700000" algn="tl">
                    <a:srgbClr val="000000">
                      <a:alpha val="43137"/>
                    </a:srgbClr>
                  </a:outerShdw>
                </a:effectLst>
              </a:rPr>
              <a:t>Water environment</a:t>
            </a:r>
            <a:endParaRPr lang="en-US" sz="2800" b="1" dirty="0">
              <a:solidFill>
                <a:srgbClr val="FFFF00"/>
              </a:solidFill>
              <a:effectLst>
                <a:outerShdw blurRad="38100" dist="38100" dir="2700000" algn="tl">
                  <a:srgbClr val="000000">
                    <a:alpha val="43137"/>
                  </a:srgbClr>
                </a:outerShdw>
              </a:effectLst>
            </a:endParaRPr>
          </a:p>
        </p:txBody>
      </p:sp>
      <p:sp>
        <p:nvSpPr>
          <p:cNvPr id="8" name="TextBox 7"/>
          <p:cNvSpPr txBox="1"/>
          <p:nvPr/>
        </p:nvSpPr>
        <p:spPr>
          <a:xfrm>
            <a:off x="152400" y="5715000"/>
            <a:ext cx="2217467" cy="523220"/>
          </a:xfrm>
          <a:prstGeom prst="rect">
            <a:avLst/>
          </a:prstGeom>
          <a:noFill/>
        </p:spPr>
        <p:txBody>
          <a:bodyPr wrap="none" rtlCol="0">
            <a:spAutoFit/>
          </a:bodyPr>
          <a:lstStyle/>
          <a:p>
            <a:r>
              <a:rPr lang="en-US" sz="2800" b="1" dirty="0" smtClean="0">
                <a:solidFill>
                  <a:srgbClr val="FFFF00"/>
                </a:solidFill>
                <a:effectLst>
                  <a:outerShdw blurRad="38100" dist="38100" dir="2700000" algn="tl">
                    <a:srgbClr val="000000">
                      <a:alpha val="43137"/>
                    </a:srgbClr>
                  </a:outerShdw>
                </a:effectLst>
              </a:rPr>
              <a:t>Water quality</a:t>
            </a:r>
            <a:endParaRPr lang="en-US" sz="2800" b="1" dirty="0">
              <a:solidFill>
                <a:srgbClr val="FFFF00"/>
              </a:solidFill>
              <a:effectLst>
                <a:outerShdw blurRad="38100" dist="38100" dir="2700000" algn="tl">
                  <a:srgbClr val="000000">
                    <a:alpha val="43137"/>
                  </a:srgbClr>
                </a:outerShdw>
              </a:effectLst>
            </a:endParaRPr>
          </a:p>
        </p:txBody>
      </p:sp>
      <p:sp>
        <p:nvSpPr>
          <p:cNvPr id="9" name="TextBox 8"/>
          <p:cNvSpPr txBox="1"/>
          <p:nvPr/>
        </p:nvSpPr>
        <p:spPr>
          <a:xfrm>
            <a:off x="6687856" y="1191280"/>
            <a:ext cx="2439770" cy="523220"/>
          </a:xfrm>
          <a:prstGeom prst="rect">
            <a:avLst/>
          </a:prstGeom>
          <a:noFill/>
        </p:spPr>
        <p:txBody>
          <a:bodyPr wrap="none" rtlCol="0">
            <a:spAutoFit/>
          </a:bodyPr>
          <a:lstStyle/>
          <a:p>
            <a:r>
              <a:rPr lang="en-US" sz="2800" b="1" dirty="0" smtClean="0">
                <a:solidFill>
                  <a:srgbClr val="FFFF00"/>
                </a:solidFill>
                <a:effectLst>
                  <a:outerShdw blurRad="38100" dist="38100" dir="2700000" algn="tl">
                    <a:srgbClr val="000000">
                      <a:alpha val="43137"/>
                    </a:srgbClr>
                  </a:outerShdw>
                </a:effectLst>
              </a:rPr>
              <a:t>Too little water</a:t>
            </a:r>
            <a:endParaRPr lang="en-US" sz="28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1957895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sites.google.com/a/watershedschool.org/info/_/rsrc/1223988495173/watershed-studies/watershed-studies-resources/RiverContinuumConcept2.jpg"/>
          <p:cNvPicPr>
            <a:picLocks noChangeAspect="1" noChangeArrowheads="1"/>
          </p:cNvPicPr>
          <p:nvPr/>
        </p:nvPicPr>
        <p:blipFill>
          <a:blip r:embed="rId2" cstate="print"/>
          <a:srcRect t="844" b="1687"/>
          <a:stretch>
            <a:fillRect/>
          </a:stretch>
        </p:blipFill>
        <p:spPr bwMode="auto">
          <a:xfrm>
            <a:off x="54203" y="0"/>
            <a:ext cx="4822597" cy="6858000"/>
          </a:xfrm>
          <a:prstGeom prst="rect">
            <a:avLst/>
          </a:prstGeom>
          <a:noFill/>
        </p:spPr>
      </p:pic>
      <p:sp>
        <p:nvSpPr>
          <p:cNvPr id="7" name="Rounded Rectangle 6"/>
          <p:cNvSpPr/>
          <p:nvPr/>
        </p:nvSpPr>
        <p:spPr>
          <a:xfrm>
            <a:off x="6123296" y="1475096"/>
            <a:ext cx="1600200" cy="914400"/>
          </a:xfrm>
          <a:prstGeom prst="roundRect">
            <a:avLst/>
          </a:prstGeom>
          <a:solidFill>
            <a:schemeClr val="bg2">
              <a:lumMod val="9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376564" y="1590765"/>
            <a:ext cx="1102289" cy="646331"/>
          </a:xfrm>
          <a:prstGeom prst="rect">
            <a:avLst/>
          </a:prstGeom>
        </p:spPr>
        <p:txBody>
          <a:bodyPr wrap="none">
            <a:spAutoFit/>
          </a:bodyPr>
          <a:lstStyle/>
          <a:p>
            <a:pPr algn="ctr"/>
            <a:r>
              <a:rPr lang="en-US" sz="3600" b="1" dirty="0" smtClean="0">
                <a:solidFill>
                  <a:srgbClr val="0070C0"/>
                </a:solidFill>
              </a:rPr>
              <a:t>Flow</a:t>
            </a:r>
            <a:endParaRPr lang="en-US" sz="3600" dirty="0">
              <a:solidFill>
                <a:srgbClr val="0070C0"/>
              </a:solidFill>
            </a:endParaRPr>
          </a:p>
        </p:txBody>
      </p:sp>
      <p:sp>
        <p:nvSpPr>
          <p:cNvPr id="9" name="Rounded Rectangle 8"/>
          <p:cNvSpPr/>
          <p:nvPr/>
        </p:nvSpPr>
        <p:spPr>
          <a:xfrm>
            <a:off x="4953000" y="3429000"/>
            <a:ext cx="1600200" cy="914400"/>
          </a:xfrm>
          <a:prstGeom prst="roundRect">
            <a:avLst/>
          </a:prstGeom>
          <a:solidFill>
            <a:schemeClr val="bg2">
              <a:lumMod val="9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135883" y="3544669"/>
            <a:ext cx="1188467" cy="646331"/>
          </a:xfrm>
          <a:prstGeom prst="rect">
            <a:avLst/>
          </a:prstGeom>
        </p:spPr>
        <p:txBody>
          <a:bodyPr wrap="none">
            <a:spAutoFit/>
          </a:bodyPr>
          <a:lstStyle/>
          <a:p>
            <a:pPr algn="ctr"/>
            <a:r>
              <a:rPr lang="en-US" sz="3600" b="1" dirty="0" smtClean="0">
                <a:solidFill>
                  <a:srgbClr val="00B050"/>
                </a:solidFill>
              </a:rPr>
              <a:t>Biota</a:t>
            </a:r>
            <a:endParaRPr lang="en-US" sz="3600" dirty="0">
              <a:solidFill>
                <a:srgbClr val="00B050"/>
              </a:solidFill>
            </a:endParaRPr>
          </a:p>
        </p:txBody>
      </p:sp>
      <p:sp>
        <p:nvSpPr>
          <p:cNvPr id="11" name="Rounded Rectangle 10"/>
          <p:cNvSpPr/>
          <p:nvPr/>
        </p:nvSpPr>
        <p:spPr>
          <a:xfrm>
            <a:off x="7391400" y="3429000"/>
            <a:ext cx="1600200" cy="914400"/>
          </a:xfrm>
          <a:prstGeom prst="roundRect">
            <a:avLst/>
          </a:prstGeom>
          <a:solidFill>
            <a:schemeClr val="bg2">
              <a:lumMod val="9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65637" y="3544669"/>
            <a:ext cx="1605761" cy="646331"/>
          </a:xfrm>
          <a:prstGeom prst="rect">
            <a:avLst/>
          </a:prstGeom>
        </p:spPr>
        <p:txBody>
          <a:bodyPr wrap="none">
            <a:spAutoFit/>
          </a:bodyPr>
          <a:lstStyle/>
          <a:p>
            <a:pPr algn="ctr"/>
            <a:r>
              <a:rPr lang="en-US" sz="3600" b="1" dirty="0" smtClean="0">
                <a:solidFill>
                  <a:schemeClr val="bg2">
                    <a:lumMod val="25000"/>
                  </a:schemeClr>
                </a:solidFill>
              </a:rPr>
              <a:t>Habitat</a:t>
            </a:r>
            <a:endParaRPr lang="en-US" sz="3600" dirty="0">
              <a:solidFill>
                <a:schemeClr val="bg2">
                  <a:lumMod val="25000"/>
                </a:schemeClr>
              </a:solidFill>
            </a:endParaRPr>
          </a:p>
        </p:txBody>
      </p:sp>
      <p:cxnSp>
        <p:nvCxnSpPr>
          <p:cNvPr id="14" name="Straight Connector 13"/>
          <p:cNvCxnSpPr/>
          <p:nvPr/>
        </p:nvCxnSpPr>
        <p:spPr>
          <a:xfrm rot="5400000">
            <a:off x="5638800" y="2667000"/>
            <a:ext cx="838200" cy="533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7391400" y="2667000"/>
            <a:ext cx="838200" cy="533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0800000">
            <a:off x="6629400" y="3886200"/>
            <a:ext cx="685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5499006" y="5063312"/>
            <a:ext cx="3598677" cy="584775"/>
          </a:xfrm>
          <a:prstGeom prst="rect">
            <a:avLst/>
          </a:prstGeom>
        </p:spPr>
        <p:txBody>
          <a:bodyPr wrap="none">
            <a:spAutoFit/>
          </a:bodyPr>
          <a:lstStyle/>
          <a:p>
            <a:pPr algn="r"/>
            <a:r>
              <a:rPr lang="en-US" sz="3200" b="1" i="1" dirty="0" smtClean="0">
                <a:solidFill>
                  <a:srgbClr val="C00000"/>
                </a:solidFill>
              </a:rPr>
              <a:t>… and water quality</a:t>
            </a:r>
            <a:endParaRPr lang="en-US" sz="3200" i="1" dirty="0">
              <a:solidFill>
                <a:srgbClr val="C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2"/>
          <p:cNvSpPr>
            <a:spLocks noGrp="1" noChangeArrowheads="1"/>
          </p:cNvSpPr>
          <p:nvPr>
            <p:ph type="title"/>
          </p:nvPr>
        </p:nvSpPr>
        <p:spPr>
          <a:xfrm>
            <a:off x="5486400" y="2057400"/>
            <a:ext cx="3276600" cy="1905000"/>
          </a:xfrm>
        </p:spPr>
        <p:txBody>
          <a:bodyPr>
            <a:noAutofit/>
          </a:bodyPr>
          <a:lstStyle/>
          <a:p>
            <a:pPr algn="r"/>
            <a:r>
              <a:rPr lang="en-US" sz="5400" b="1" dirty="0" smtClean="0">
                <a:solidFill>
                  <a:schemeClr val="accent4"/>
                </a:solidFill>
              </a:rPr>
              <a:t>Ecosystem Services</a:t>
            </a:r>
          </a:p>
        </p:txBody>
      </p:sp>
      <p:sp>
        <p:nvSpPr>
          <p:cNvPr id="441347" name="Rectangle 3"/>
          <p:cNvSpPr>
            <a:spLocks noGrp="1" noChangeArrowheads="1"/>
          </p:cNvSpPr>
          <p:nvPr>
            <p:ph type="body" sz="half" idx="1"/>
          </p:nvPr>
        </p:nvSpPr>
        <p:spPr>
          <a:xfrm>
            <a:off x="228600" y="304800"/>
            <a:ext cx="7620000" cy="6477000"/>
          </a:xfrm>
        </p:spPr>
        <p:txBody>
          <a:bodyPr>
            <a:normAutofit/>
          </a:bodyPr>
          <a:lstStyle/>
          <a:p>
            <a:pPr lvl="1">
              <a:spcBef>
                <a:spcPct val="35000"/>
              </a:spcBef>
              <a:tabLst>
                <a:tab pos="4919663" algn="l"/>
              </a:tabLst>
            </a:pPr>
            <a:r>
              <a:rPr lang="en-US" sz="2000" dirty="0"/>
              <a:t>Fish and </a:t>
            </a:r>
            <a:r>
              <a:rPr lang="en-US" sz="2000" dirty="0" smtClean="0"/>
              <a:t>wildlife: biodiversity, conservation, habitat </a:t>
            </a:r>
            <a:endParaRPr lang="en-US" sz="2000" dirty="0"/>
          </a:p>
          <a:p>
            <a:pPr lvl="1">
              <a:spcBef>
                <a:spcPct val="35000"/>
              </a:spcBef>
              <a:tabLst>
                <a:tab pos="4919663" algn="l"/>
              </a:tabLst>
            </a:pPr>
            <a:r>
              <a:rPr lang="en-US" sz="2000" dirty="0"/>
              <a:t>Endangered species protection</a:t>
            </a:r>
          </a:p>
          <a:p>
            <a:pPr lvl="1">
              <a:spcBef>
                <a:spcPct val="35000"/>
              </a:spcBef>
              <a:tabLst>
                <a:tab pos="4919663" algn="l"/>
              </a:tabLst>
            </a:pPr>
            <a:r>
              <a:rPr lang="en-US" sz="2000" dirty="0"/>
              <a:t>Fisheries (commercial and recreational)</a:t>
            </a:r>
          </a:p>
          <a:p>
            <a:pPr lvl="1">
              <a:spcBef>
                <a:spcPct val="35000"/>
              </a:spcBef>
              <a:tabLst>
                <a:tab pos="4919663" algn="l"/>
              </a:tabLst>
            </a:pPr>
            <a:r>
              <a:rPr lang="en-US" sz="2000" dirty="0"/>
              <a:t>Navigation</a:t>
            </a:r>
          </a:p>
          <a:p>
            <a:pPr lvl="1">
              <a:spcBef>
                <a:spcPct val="35000"/>
              </a:spcBef>
              <a:tabLst>
                <a:tab pos="4919663" algn="l"/>
              </a:tabLst>
            </a:pPr>
            <a:r>
              <a:rPr lang="en-US" sz="2000" dirty="0" smtClean="0"/>
              <a:t>Hydropower</a:t>
            </a:r>
          </a:p>
          <a:p>
            <a:pPr lvl="1">
              <a:spcBef>
                <a:spcPct val="35000"/>
              </a:spcBef>
              <a:tabLst>
                <a:tab pos="4919663" algn="l"/>
              </a:tabLst>
            </a:pPr>
            <a:r>
              <a:rPr lang="en-US" sz="2000" dirty="0" smtClean="0"/>
              <a:t>Recreation</a:t>
            </a:r>
          </a:p>
          <a:p>
            <a:pPr lvl="1">
              <a:spcBef>
                <a:spcPct val="35000"/>
              </a:spcBef>
              <a:tabLst>
                <a:tab pos="4919663" algn="l"/>
              </a:tabLst>
            </a:pPr>
            <a:r>
              <a:rPr lang="en-US" sz="2000" dirty="0" smtClean="0"/>
              <a:t>Ecotourism</a:t>
            </a:r>
          </a:p>
          <a:p>
            <a:pPr lvl="1">
              <a:spcBef>
                <a:spcPct val="35000"/>
              </a:spcBef>
              <a:tabLst>
                <a:tab pos="4919663" algn="l"/>
              </a:tabLst>
            </a:pPr>
            <a:r>
              <a:rPr lang="en-US" sz="2000" dirty="0" smtClean="0"/>
              <a:t>Waste </a:t>
            </a:r>
            <a:r>
              <a:rPr lang="en-US" sz="2000" dirty="0"/>
              <a:t>assimilation</a:t>
            </a:r>
          </a:p>
          <a:p>
            <a:pPr lvl="1">
              <a:spcBef>
                <a:spcPct val="35000"/>
              </a:spcBef>
              <a:tabLst>
                <a:tab pos="4919663" algn="l"/>
              </a:tabLst>
            </a:pPr>
            <a:r>
              <a:rPr lang="en-US" sz="2000" dirty="0"/>
              <a:t>Water supply</a:t>
            </a:r>
          </a:p>
          <a:p>
            <a:pPr lvl="1">
              <a:spcBef>
                <a:spcPct val="35000"/>
              </a:spcBef>
              <a:tabLst>
                <a:tab pos="4919663" algn="l"/>
              </a:tabLst>
            </a:pPr>
            <a:r>
              <a:rPr lang="en-US" sz="2000" dirty="0"/>
              <a:t>Food supply</a:t>
            </a:r>
          </a:p>
          <a:p>
            <a:pPr lvl="1">
              <a:spcBef>
                <a:spcPct val="35000"/>
              </a:spcBef>
              <a:tabLst>
                <a:tab pos="4919663" algn="l"/>
              </a:tabLst>
            </a:pPr>
            <a:r>
              <a:rPr lang="en-US" sz="2000" dirty="0"/>
              <a:t>Flood and drought mitigation</a:t>
            </a:r>
          </a:p>
          <a:p>
            <a:pPr lvl="1">
              <a:spcBef>
                <a:spcPct val="35000"/>
              </a:spcBef>
              <a:tabLst>
                <a:tab pos="4919663" algn="l"/>
              </a:tabLst>
            </a:pPr>
            <a:r>
              <a:rPr lang="en-US" sz="2000" dirty="0"/>
              <a:t>Nutrient delivery</a:t>
            </a:r>
          </a:p>
          <a:p>
            <a:pPr lvl="1">
              <a:spcBef>
                <a:spcPct val="35000"/>
              </a:spcBef>
              <a:tabLst>
                <a:tab pos="4919663" algn="l"/>
              </a:tabLst>
            </a:pPr>
            <a:r>
              <a:rPr lang="en-US" sz="2000" dirty="0"/>
              <a:t>Sediment transport</a:t>
            </a:r>
          </a:p>
          <a:p>
            <a:pPr lvl="1">
              <a:spcBef>
                <a:spcPct val="35000"/>
              </a:spcBef>
              <a:tabLst>
                <a:tab pos="4919663" algn="l"/>
              </a:tabLst>
            </a:pPr>
            <a:r>
              <a:rPr lang="en-US" sz="2000" dirty="0"/>
              <a:t>Coastal salinity regulation	</a:t>
            </a:r>
          </a:p>
          <a:p>
            <a:pPr lvl="1">
              <a:spcBef>
                <a:spcPct val="35000"/>
              </a:spcBef>
              <a:tabLst>
                <a:tab pos="4919663" algn="l"/>
              </a:tabLst>
            </a:pPr>
            <a:r>
              <a:rPr lang="en-US" sz="2000" dirty="0"/>
              <a:t>Aesthetics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282</TotalTime>
  <Words>1341</Words>
  <Application>Microsoft Office PowerPoint</Application>
  <PresentationFormat>On-screen Show (4:3)</PresentationFormat>
  <Paragraphs>279</Paragraphs>
  <Slides>38</Slides>
  <Notes>4</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River Ecology and Environmental Flows</vt:lpstr>
      <vt:lpstr>Outline</vt:lpstr>
      <vt:lpstr>Arc Hydro River</vt:lpstr>
      <vt:lpstr>Arc Hydro River</vt:lpstr>
      <vt:lpstr>Slide 5</vt:lpstr>
      <vt:lpstr>Outline</vt:lpstr>
      <vt:lpstr>Slide 7</vt:lpstr>
      <vt:lpstr>Slide 8</vt:lpstr>
      <vt:lpstr>Ecosystem Services</vt:lpstr>
      <vt:lpstr>Slide 10</vt:lpstr>
      <vt:lpstr>Outline</vt:lpstr>
      <vt:lpstr>Slide 12</vt:lpstr>
      <vt:lpstr>Environmental Flows definition</vt:lpstr>
      <vt:lpstr>Texas Legislative Background</vt:lpstr>
      <vt:lpstr>Outline</vt:lpstr>
      <vt:lpstr>the natural flow regime</vt:lpstr>
      <vt:lpstr>              flow components</vt:lpstr>
      <vt:lpstr>SB2 instream flow prescription</vt:lpstr>
      <vt:lpstr>Current Treatment of Streamflow</vt:lpstr>
      <vt:lpstr>Outline</vt:lpstr>
      <vt:lpstr>The Water Environment</vt:lpstr>
      <vt:lpstr>The Data Cube</vt:lpstr>
      <vt:lpstr>Slide 23</vt:lpstr>
      <vt:lpstr>Ontologies &amp; Semantic Mediation</vt:lpstr>
      <vt:lpstr>Slide 25</vt:lpstr>
      <vt:lpstr>Slide 26</vt:lpstr>
      <vt:lpstr>Slide 27</vt:lpstr>
      <vt:lpstr> data centers</vt:lpstr>
      <vt:lpstr>Slide 29</vt:lpstr>
      <vt:lpstr>Slide 30</vt:lpstr>
      <vt:lpstr>Outline</vt:lpstr>
      <vt:lpstr>The 4-D Nature of Lotic Ecosystems</vt:lpstr>
      <vt:lpstr>Slide 33</vt:lpstr>
      <vt:lpstr>Slide 34</vt:lpstr>
      <vt:lpstr>Fluvial coordinates</vt:lpstr>
      <vt:lpstr>Habitat Complexities</vt:lpstr>
      <vt:lpstr>Concluding Thoughts</vt:lpstr>
      <vt:lpstr>Slide 38</vt:lpstr>
    </vt:vector>
  </TitlesOfParts>
  <Company>The University of Texas at Austin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 S. Hersh</dc:creator>
  <cp:lastModifiedBy>Eric S. Hersh</cp:lastModifiedBy>
  <cp:revision>74</cp:revision>
  <dcterms:created xsi:type="dcterms:W3CDTF">2010-11-30T22:33:01Z</dcterms:created>
  <dcterms:modified xsi:type="dcterms:W3CDTF">2010-12-01T17:31:06Z</dcterms:modified>
</cp:coreProperties>
</file>