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96885A4-F641-405A-B464-0E412B1779C5}" type="datetimeFigureOut">
              <a:rPr lang="en-US" smtClean="0"/>
              <a:pPr/>
              <a:t>11/19/2009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7754545-3503-4BFA-8DEF-5C8494ED53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09600"/>
            <a:ext cx="7696200" cy="122237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Application of GIS in </a:t>
            </a:r>
            <a:br>
              <a:rPr lang="en-US" sz="2400" dirty="0" smtClean="0"/>
            </a:br>
            <a:r>
              <a:rPr lang="en-US" sz="2400" dirty="0" smtClean="0"/>
              <a:t>Analysis of Temporal and Spatial Variation of Surface Air Temperature in the Rio Conchos Basin in Mexico</a:t>
            </a:r>
            <a:endParaRPr lang="en-US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6855" t="12698" r="9573" b="31746"/>
          <a:stretch>
            <a:fillRect/>
          </a:stretch>
        </p:blipFill>
        <p:spPr bwMode="auto">
          <a:xfrm>
            <a:off x="2514600" y="1828800"/>
            <a:ext cx="4495800" cy="349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657600" y="5486400"/>
            <a:ext cx="3810000" cy="76200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Marcelo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Somos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8276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Santa Clara University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50" t="11111" r="2431" b="3175"/>
          <a:stretch>
            <a:fillRect/>
          </a:stretch>
        </p:blipFill>
        <p:spPr bwMode="auto">
          <a:xfrm>
            <a:off x="1600200" y="1371600"/>
            <a:ext cx="69426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00200" y="3581400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orizontal resolution of 15 by 15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4116" r="44071" b="12698"/>
          <a:stretch>
            <a:fillRect/>
          </a:stretch>
        </p:blipFill>
        <p:spPr bwMode="auto">
          <a:xfrm>
            <a:off x="1447800" y="1295400"/>
            <a:ext cx="671051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67000" y="55626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70C0"/>
                </a:solidFill>
              </a:rPr>
              <a:t>http://gdo-dcp.ucllnl.org/downscaled_cmip3_projections/dcpInterface.html#About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44196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SRES A2</a:t>
            </a:r>
            <a:r>
              <a:rPr lang="en-US" dirty="0" smtClean="0"/>
              <a:t>: (~"higher" emissions path) Technological change and economic growth more fragmented, slower, higher population growth (In this project the Hadley United Kingdom is used)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029200" y="2286000"/>
            <a:ext cx="533400" cy="15240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4"/>
          </p:cNvCxnSpPr>
          <p:nvPr/>
        </p:nvCxnSpPr>
        <p:spPr>
          <a:xfrm rot="5400000">
            <a:off x="2838450" y="2038350"/>
            <a:ext cx="2057400" cy="28575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331" t="26984" r="32192" b="12698"/>
          <a:stretch>
            <a:fillRect/>
          </a:stretch>
        </p:blipFill>
        <p:spPr bwMode="auto">
          <a:xfrm>
            <a:off x="1371600" y="1447800"/>
            <a:ext cx="2590800" cy="28956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7000" t="23091" r="53000" b="74000"/>
          <a:stretch>
            <a:fillRect/>
          </a:stretch>
        </p:blipFill>
        <p:spPr bwMode="auto">
          <a:xfrm>
            <a:off x="5334000" y="2286000"/>
            <a:ext cx="1524000" cy="2286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16500" t="23333" r="33500" b="41111"/>
          <a:stretch>
            <a:fillRect/>
          </a:stretch>
        </p:blipFill>
        <p:spPr bwMode="auto">
          <a:xfrm>
            <a:off x="4062046" y="3810000"/>
            <a:ext cx="4835770" cy="25146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038600" y="2362200"/>
            <a:ext cx="1219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096000" y="2590800"/>
            <a:ext cx="762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416" t="23810" r="21030" b="9524"/>
          <a:stretch>
            <a:fillRect/>
          </a:stretch>
        </p:blipFill>
        <p:spPr bwMode="auto">
          <a:xfrm>
            <a:off x="1143000" y="1524000"/>
            <a:ext cx="2438400" cy="217899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 l="16000" t="42393" r="34000" b="22052"/>
          <a:stretch>
            <a:fillRect/>
          </a:stretch>
        </p:blipFill>
        <p:spPr bwMode="auto">
          <a:xfrm>
            <a:off x="4191000" y="1524000"/>
            <a:ext cx="4396154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 l="29000" t="50667" r="28000" b="13333"/>
          <a:stretch>
            <a:fillRect/>
          </a:stretch>
        </p:blipFill>
        <p:spPr bwMode="auto">
          <a:xfrm>
            <a:off x="2971800" y="4191000"/>
            <a:ext cx="3762022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3581400" y="25146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876800" y="3810000"/>
            <a:ext cx="45719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34200" y="4191000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processes per month in 12x30=360 months. That means 1800 processes.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builder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460" r="1190" b="55556"/>
          <a:stretch>
            <a:fillRect/>
          </a:stretch>
        </p:blipFill>
        <p:spPr bwMode="auto">
          <a:xfrm>
            <a:off x="1524000" y="1295400"/>
            <a:ext cx="63246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15500" t="12308" r="1500" b="24102"/>
          <a:stretch>
            <a:fillRect/>
          </a:stretch>
        </p:blipFill>
        <p:spPr bwMode="auto">
          <a:xfrm>
            <a:off x="1524000" y="2667000"/>
            <a:ext cx="6324600" cy="3543299"/>
          </a:xfrm>
          <a:prstGeom prst="rect">
            <a:avLst/>
          </a:prstGeom>
          <a:ln w="127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57600" y="5715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 30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641843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Variation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1752600"/>
            <a:ext cx="205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The temperature will increase between November and June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temperature will decrease between July and October.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7631"/>
            <a:ext cx="4724400" cy="335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14478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Variation of temperature </a:t>
            </a:r>
            <a:r>
              <a:rPr lang="en-US" b="1" dirty="0" smtClean="0"/>
              <a:t>between November 2010 and November 2049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29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69" t="14286" r="2459" b="4762"/>
          <a:stretch>
            <a:fillRect/>
          </a:stretch>
        </p:blipFill>
        <p:spPr bwMode="auto">
          <a:xfrm>
            <a:off x="1904999" y="2362200"/>
            <a:ext cx="2761129" cy="32004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/>
          <a:srcRect l="1500" t="34872" r="90500" b="58291"/>
          <a:stretch>
            <a:fillRect/>
          </a:stretch>
        </p:blipFill>
        <p:spPr bwMode="auto">
          <a:xfrm>
            <a:off x="2057400" y="2590800"/>
            <a:ext cx="109728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/>
          <a:srcRect l="47500" t="13675" r="2500" b="4193"/>
          <a:stretch>
            <a:fillRect/>
          </a:stretch>
        </p:blipFill>
        <p:spPr bwMode="auto">
          <a:xfrm>
            <a:off x="5181600" y="2374392"/>
            <a:ext cx="2667000" cy="320353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/>
          <a:srcRect l="1315" t="42809" r="87511" b="50000"/>
          <a:stretch>
            <a:fillRect/>
          </a:stretch>
        </p:blipFill>
        <p:spPr bwMode="auto">
          <a:xfrm>
            <a:off x="5257800" y="2362200"/>
            <a:ext cx="145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105400" y="1905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November 2010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2450592" cy="762000"/>
          </a:xfrm>
        </p:spPr>
        <p:txBody>
          <a:bodyPr/>
          <a:lstStyle/>
          <a:p>
            <a:r>
              <a:rPr lang="en-US" dirty="0" smtClean="0"/>
              <a:t>Question?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warming of the climate system has become a reality by taking into account the </a:t>
            </a:r>
            <a:r>
              <a:rPr lang="en-US" sz="2800" dirty="0" smtClean="0"/>
              <a:t>observations </a:t>
            </a:r>
            <a:r>
              <a:rPr lang="en-US" sz="2800" dirty="0" smtClean="0"/>
              <a:t>of increases in global average air and ocean temperatures, widespread melting of snow and ice, and rising global mean sea </a:t>
            </a:r>
            <a:r>
              <a:rPr lang="en-US" sz="2800" dirty="0" smtClean="0"/>
              <a:t>level, etc. 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This phenomenon is affecting the temporal and spatial distribution of the temperature.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Warming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98" t="25397" r="42907" b="12698"/>
          <a:stretch>
            <a:fillRect/>
          </a:stretch>
        </p:blipFill>
        <p:spPr bwMode="auto">
          <a:xfrm>
            <a:off x="2667000" y="1447800"/>
            <a:ext cx="3581400" cy="436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2590800" y="2133600"/>
            <a:ext cx="27432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5943600"/>
            <a:ext cx="617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70C0"/>
                </a:solidFill>
              </a:rPr>
              <a:t>http://www.nytimes.com/gwire/2009/11/11/11greenwire-new-army-corps-policy-forces-project-designers-7288.html</a:t>
            </a:r>
            <a:endParaRPr lang="en-US" sz="1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30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Many processes are affected by the temperature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828800"/>
            <a:ext cx="7498080" cy="4419600"/>
          </a:xfrm>
        </p:spPr>
        <p:txBody>
          <a:bodyPr/>
          <a:lstStyle/>
          <a:p>
            <a:r>
              <a:rPr lang="en-US" sz="2800" dirty="0" smtClean="0"/>
              <a:t>Biological processes</a:t>
            </a:r>
          </a:p>
          <a:p>
            <a:r>
              <a:rPr lang="en-US" sz="2800" dirty="0" smtClean="0"/>
              <a:t>Glacial melting</a:t>
            </a:r>
          </a:p>
          <a:p>
            <a:r>
              <a:rPr lang="en-US" sz="2800" dirty="0" smtClean="0"/>
              <a:t>Flora and Fauna development</a:t>
            </a:r>
          </a:p>
          <a:p>
            <a:r>
              <a:rPr lang="en-US" sz="2800" dirty="0" smtClean="0"/>
              <a:t>Water quality (Dissolved oxygen)</a:t>
            </a:r>
          </a:p>
          <a:p>
            <a:r>
              <a:rPr lang="en-US" sz="2800" dirty="0" smtClean="0"/>
              <a:t>Etc.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Example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426" t="58730" r="1240" b="9957"/>
          <a:stretch>
            <a:fillRect/>
          </a:stretch>
        </p:blipFill>
        <p:spPr bwMode="auto">
          <a:xfrm>
            <a:off x="1973826" y="1371599"/>
            <a:ext cx="5874774" cy="4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556260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http://ga.water.usgs.gov/edu/dissolvedoxygen.html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7498080" cy="3429000"/>
          </a:xfrm>
        </p:spPr>
        <p:txBody>
          <a:bodyPr/>
          <a:lstStyle/>
          <a:p>
            <a:r>
              <a:rPr lang="en-US" dirty="0" smtClean="0"/>
              <a:t>Extract the monthly values of temperature estimated by a GCM in the Conchos River Basin during three different periods (2010 to 2019, 2020 to 2029 and finally 2040 to 2049)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3505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the tool model builder in order to automate the process of extraction of data from the </a:t>
            </a:r>
            <a:r>
              <a:rPr lang="en-US" dirty="0" err="1" smtClean="0"/>
              <a:t>NetCDF</a:t>
            </a:r>
            <a:r>
              <a:rPr lang="en-US" dirty="0" smtClean="0"/>
              <a:t> file</a:t>
            </a:r>
          </a:p>
          <a:p>
            <a:endParaRPr lang="en-US" dirty="0" smtClean="0"/>
          </a:p>
          <a:p>
            <a:r>
              <a:rPr lang="en-US" dirty="0" smtClean="0"/>
              <a:t>Analyze the behavior of the surface air temperature for the next 40 years in the Conchos Basin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855" t="12698" r="9573" b="31746"/>
          <a:stretch>
            <a:fillRect/>
          </a:stretch>
        </p:blipFill>
        <p:spPr bwMode="auto">
          <a:xfrm>
            <a:off x="1295400" y="1295400"/>
            <a:ext cx="3429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41061" t="15333" r="12728" b="8179"/>
          <a:stretch>
            <a:fillRect/>
          </a:stretch>
        </p:blipFill>
        <p:spPr bwMode="auto">
          <a:xfrm>
            <a:off x="4876799" y="1295400"/>
            <a:ext cx="343746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3124200" y="1295400"/>
            <a:ext cx="4495800" cy="1676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71800" y="3429000"/>
            <a:ext cx="3352800" cy="1981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71600" y="41910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This project is focused on the Conchos </a:t>
            </a:r>
            <a:r>
              <a:rPr lang="en-US" dirty="0" smtClean="0"/>
              <a:t>river. It has a drainage </a:t>
            </a:r>
            <a:r>
              <a:rPr lang="en-US" dirty="0"/>
              <a:t>area of 67,862 km2.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Geographically</a:t>
            </a:r>
            <a:r>
              <a:rPr lang="en-US" dirty="0"/>
              <a:t>, it is located within the coordinates 26° 03’ and 30° latitude north, and 104° to 107°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Source of Data: IPCC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50" t="11111" r="1240" b="3175"/>
          <a:stretch>
            <a:fillRect/>
          </a:stretch>
        </p:blipFill>
        <p:spPr bwMode="auto">
          <a:xfrm>
            <a:off x="1066800" y="1143000"/>
            <a:ext cx="7467600" cy="485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9500" t="32821" r="49500" b="33675"/>
          <a:stretch>
            <a:fillRect/>
          </a:stretch>
        </p:blipFill>
        <p:spPr bwMode="auto">
          <a:xfrm>
            <a:off x="5956041" y="3124200"/>
            <a:ext cx="255036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8800" y="3048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Typically having a horizontal resolution of between 250 and 600 km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71800" y="3810000"/>
            <a:ext cx="25908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43400" y="3581400"/>
            <a:ext cx="1295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544</TotalTime>
  <Words>332</Words>
  <Application>Microsoft Office PowerPoint</Application>
  <PresentationFormat>On-screen Show (4:3)</PresentationFormat>
  <Paragraphs>46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Solstice</vt:lpstr>
      <vt:lpstr>Application of GIS in  Analysis of Temporal and Spatial Variation of Surface Air Temperature in the Rio Conchos Basin in Mexico</vt:lpstr>
      <vt:lpstr>Introduction</vt:lpstr>
      <vt:lpstr>Global Warming</vt:lpstr>
      <vt:lpstr>Many processes are affected by the temperature </vt:lpstr>
      <vt:lpstr>Water Quality Example</vt:lpstr>
      <vt:lpstr>Objectives</vt:lpstr>
      <vt:lpstr>Objectives</vt:lpstr>
      <vt:lpstr>Study Area</vt:lpstr>
      <vt:lpstr>Main Source of Data: IPCC</vt:lpstr>
      <vt:lpstr>Santa Clara University </vt:lpstr>
      <vt:lpstr>Scenarios</vt:lpstr>
      <vt:lpstr>Methodology</vt:lpstr>
      <vt:lpstr>Methodology</vt:lpstr>
      <vt:lpstr>Model builder</vt:lpstr>
      <vt:lpstr>Results</vt:lpstr>
      <vt:lpstr>Temporal Variation</vt:lpstr>
      <vt:lpstr>Spatial Variation</vt:lpstr>
      <vt:lpstr>Slide 18</vt:lpstr>
    </vt:vector>
  </TitlesOfParts>
  <Company>Univeristy of Texas at 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Application for the Spatial  and Temporal Variation Analysis of the Surface Air Temperature in the Basin of Concho River in Mexico</dc:title>
  <dc:creator>Cockrell School of Engineering</dc:creator>
  <cp:lastModifiedBy>masomos</cp:lastModifiedBy>
  <cp:revision>60</cp:revision>
  <dcterms:created xsi:type="dcterms:W3CDTF">2009-11-19T02:21:22Z</dcterms:created>
  <dcterms:modified xsi:type="dcterms:W3CDTF">2009-11-19T16:00:30Z</dcterms:modified>
</cp:coreProperties>
</file>