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5" r:id="rId6"/>
    <p:sldId id="264" r:id="rId7"/>
    <p:sldId id="261" r:id="rId8"/>
    <p:sldId id="260" r:id="rId9"/>
    <p:sldId id="266" r:id="rId10"/>
    <p:sldId id="267" r:id="rId11"/>
    <p:sldId id="268" r:id="rId12"/>
    <p:sldId id="269" r:id="rId13"/>
    <p:sldId id="271" r:id="rId14"/>
    <p:sldId id="274" r:id="rId15"/>
    <p:sldId id="273" r:id="rId16"/>
    <p:sldId id="270" r:id="rId1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EA2B7F-B45E-4159-962C-3D7D45077B65}" type="datetimeFigureOut">
              <a:rPr lang="es-MX" smtClean="0"/>
              <a:pPr/>
              <a:t>22/11/2010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D617BE-9041-4188-87DA-F5869DD9F400}" type="slidenum">
              <a:rPr lang="es-MX" smtClean="0"/>
              <a:pPr/>
              <a:t>‹#›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E2726B7-F75D-476D-85DB-28270083FE3C}" type="datetimeFigureOut">
              <a:rPr lang="es-MX" smtClean="0"/>
              <a:pPr/>
              <a:t>22/11/2010</a:t>
            </a:fld>
            <a:endParaRPr lang="es-MX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s-MX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9726568-D330-483B-B810-AA54262D7397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26B7-F75D-476D-85DB-28270083FE3C}" type="datetimeFigureOut">
              <a:rPr lang="es-MX" smtClean="0"/>
              <a:pPr/>
              <a:t>22/11/2010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6568-D330-483B-B810-AA54262D7397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26B7-F75D-476D-85DB-28270083FE3C}" type="datetimeFigureOut">
              <a:rPr lang="es-MX" smtClean="0"/>
              <a:pPr/>
              <a:t>22/11/2010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6568-D330-483B-B810-AA54262D7397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26B7-F75D-476D-85DB-28270083FE3C}" type="datetimeFigureOut">
              <a:rPr lang="es-MX" smtClean="0"/>
              <a:pPr/>
              <a:t>22/11/2010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6568-D330-483B-B810-AA54262D7397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26B7-F75D-476D-85DB-28270083FE3C}" type="datetimeFigureOut">
              <a:rPr lang="es-MX" smtClean="0"/>
              <a:pPr/>
              <a:t>22/11/2010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6568-D330-483B-B810-AA54262D7397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26B7-F75D-476D-85DB-28270083FE3C}" type="datetimeFigureOut">
              <a:rPr lang="es-MX" smtClean="0"/>
              <a:pPr/>
              <a:t>22/11/2010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6568-D330-483B-B810-AA54262D7397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E2726B7-F75D-476D-85DB-28270083FE3C}" type="datetimeFigureOut">
              <a:rPr lang="es-MX" smtClean="0"/>
              <a:pPr/>
              <a:t>22/11/2010</a:t>
            </a:fld>
            <a:endParaRPr lang="es-MX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9726568-D330-483B-B810-AA54262D7397}" type="slidenum">
              <a:rPr lang="es-MX" smtClean="0"/>
              <a:pPr/>
              <a:t>‹#›</a:t>
            </a:fld>
            <a:endParaRPr lang="es-MX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E2726B7-F75D-476D-85DB-28270083FE3C}" type="datetimeFigureOut">
              <a:rPr lang="es-MX" smtClean="0"/>
              <a:pPr/>
              <a:t>22/11/2010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9726568-D330-483B-B810-AA54262D7397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26B7-F75D-476D-85DB-28270083FE3C}" type="datetimeFigureOut">
              <a:rPr lang="es-MX" smtClean="0"/>
              <a:pPr/>
              <a:t>22/11/2010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6568-D330-483B-B810-AA54262D7397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26B7-F75D-476D-85DB-28270083FE3C}" type="datetimeFigureOut">
              <a:rPr lang="es-MX" smtClean="0"/>
              <a:pPr/>
              <a:t>22/11/2010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6568-D330-483B-B810-AA54262D7397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26B7-F75D-476D-85DB-28270083FE3C}" type="datetimeFigureOut">
              <a:rPr lang="es-MX" smtClean="0"/>
              <a:pPr/>
              <a:t>22/11/2010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6568-D330-483B-B810-AA54262D7397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E2726B7-F75D-476D-85DB-28270083FE3C}" type="datetimeFigureOut">
              <a:rPr lang="es-MX" smtClean="0"/>
              <a:pPr/>
              <a:t>22/11/2010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s-MX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9726568-D330-483B-B810-AA54262D7397}" type="slidenum">
              <a:rPr lang="es-MX" smtClean="0"/>
              <a:pPr/>
              <a:t>‹#›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gzLo\Desktop\pMovie.wmv" TargetMode="External"/><Relationship Id="rId4" Type="http://schemas.openxmlformats.org/officeDocument/2006/relationships/hyperlink" Target="https://webspace.utexas.edu/gee272/www/Index_files/GIS/pMovie.wmv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allas_T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285860"/>
            <a:ext cx="8458200" cy="1470025"/>
          </a:xfrm>
        </p:spPr>
        <p:txBody>
          <a:bodyPr/>
          <a:lstStyle/>
          <a:p>
            <a:r>
              <a:rPr lang="en-US" dirty="0" smtClean="0"/>
              <a:t>“Storm precipitation analysis in Dallas County”</a:t>
            </a:r>
            <a:endParaRPr lang="es-MX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3571876"/>
            <a:ext cx="4953000" cy="2214578"/>
          </a:xfrm>
        </p:spPr>
        <p:txBody>
          <a:bodyPr>
            <a:normAutofit/>
          </a:bodyPr>
          <a:lstStyle/>
          <a:p>
            <a:r>
              <a:rPr lang="es-MX" sz="2800" dirty="0" smtClean="0">
                <a:solidFill>
                  <a:schemeClr val="tx1"/>
                </a:solidFill>
                <a:latin typeface="+mj-lt"/>
              </a:rPr>
              <a:t>“GIS in </a:t>
            </a:r>
            <a:r>
              <a:rPr lang="es-MX" sz="2800" dirty="0" err="1" smtClean="0">
                <a:solidFill>
                  <a:schemeClr val="tx1"/>
                </a:solidFill>
                <a:latin typeface="+mj-lt"/>
              </a:rPr>
              <a:t>Water</a:t>
            </a:r>
            <a:r>
              <a:rPr lang="es-MX" sz="2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s-MX" sz="2800" dirty="0" err="1" smtClean="0">
                <a:solidFill>
                  <a:schemeClr val="tx1"/>
                </a:solidFill>
                <a:latin typeface="+mj-lt"/>
              </a:rPr>
              <a:t>Resources</a:t>
            </a:r>
            <a:r>
              <a:rPr lang="es-MX" sz="2800" dirty="0" smtClean="0">
                <a:solidFill>
                  <a:schemeClr val="tx1"/>
                </a:solidFill>
                <a:latin typeface="+mj-lt"/>
              </a:rPr>
              <a:t>”</a:t>
            </a:r>
          </a:p>
          <a:p>
            <a:endParaRPr lang="es-MX" dirty="0" smtClean="0">
              <a:solidFill>
                <a:schemeClr val="tx1"/>
              </a:solidFill>
              <a:latin typeface="+mj-lt"/>
            </a:endParaRPr>
          </a:p>
          <a:p>
            <a:r>
              <a:rPr lang="es-MX" dirty="0" err="1" smtClean="0">
                <a:solidFill>
                  <a:schemeClr val="tx1"/>
                </a:solidFill>
                <a:latin typeface="+mj-lt"/>
              </a:rPr>
              <a:t>by</a:t>
            </a:r>
            <a:r>
              <a:rPr lang="es-MX" dirty="0" smtClean="0">
                <a:solidFill>
                  <a:schemeClr val="tx1"/>
                </a:solidFill>
                <a:latin typeface="+mj-lt"/>
              </a:rPr>
              <a:t> Gonzalo E. Espinoza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066800"/>
          </a:xfrm>
        </p:spPr>
        <p:txBody>
          <a:bodyPr/>
          <a:lstStyle/>
          <a:p>
            <a:r>
              <a:rPr lang="en-US" dirty="0" smtClean="0"/>
              <a:t>Probability Distributions</a:t>
            </a:r>
            <a:endParaRPr lang="en-US" dirty="0"/>
          </a:p>
        </p:txBody>
      </p:sp>
      <p:pic>
        <p:nvPicPr>
          <p:cNvPr id="4" name="Picture 3" descr="ProbabilityDistribution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500174"/>
            <a:ext cx="7152421" cy="52101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ean_Da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an_Ho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571480"/>
            <a:ext cx="8382000" cy="1069848"/>
          </a:xfrm>
        </p:spPr>
        <p:txBody>
          <a:bodyPr/>
          <a:lstStyle/>
          <a:p>
            <a:r>
              <a:rPr lang="en-US" dirty="0" smtClean="0"/>
              <a:t>Precipitation Distribution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714488"/>
            <a:ext cx="4041648" cy="457200"/>
          </a:xfrm>
        </p:spPr>
        <p:txBody>
          <a:bodyPr/>
          <a:lstStyle/>
          <a:p>
            <a:r>
              <a:rPr lang="en-US" dirty="0" smtClean="0"/>
              <a:t>Daily Data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>
          <a:xfrm>
            <a:off x="4721225" y="1714488"/>
            <a:ext cx="4041775" cy="457200"/>
          </a:xfrm>
        </p:spPr>
        <p:txBody>
          <a:bodyPr/>
          <a:lstStyle/>
          <a:p>
            <a:r>
              <a:rPr lang="en-US" dirty="0" smtClean="0"/>
              <a:t>Hourly Data</a:t>
            </a:r>
            <a:endParaRPr lang="en-US" dirty="0"/>
          </a:p>
        </p:txBody>
      </p:sp>
      <p:pic>
        <p:nvPicPr>
          <p:cNvPr id="9" name="Content Placeholder 8" descr="1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381000" y="2214554"/>
            <a:ext cx="4041775" cy="2598679"/>
          </a:xfrm>
        </p:spPr>
      </p:pic>
      <p:pic>
        <p:nvPicPr>
          <p:cNvPr id="10" name="Content Placeholder 9" descr="2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18050" y="2214554"/>
            <a:ext cx="4041775" cy="2450809"/>
          </a:xfrm>
        </p:spPr>
      </p:pic>
      <p:sp>
        <p:nvSpPr>
          <p:cNvPr id="11" name="Content Placeholder 6"/>
          <p:cNvSpPr txBox="1">
            <a:spLocks/>
          </p:cNvSpPr>
          <p:nvPr/>
        </p:nvSpPr>
        <p:spPr>
          <a:xfrm>
            <a:off x="381000" y="4857760"/>
            <a:ext cx="4041648" cy="132240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147 Stations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AAP = 33.76 inches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Uniform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Content Placeholder 11"/>
          <p:cNvSpPr txBox="1">
            <a:spLocks/>
          </p:cNvSpPr>
          <p:nvPr/>
        </p:nvSpPr>
        <p:spPr>
          <a:xfrm>
            <a:off x="4718304" y="4857760"/>
            <a:ext cx="4041775" cy="132240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 Stations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AAP = 34.20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South East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3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928926" y="1643050"/>
            <a:ext cx="6072230" cy="4586300"/>
          </a:xfr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0668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677904"/>
            <a:ext cx="2471726" cy="4525963"/>
          </a:xfrm>
        </p:spPr>
        <p:txBody>
          <a:bodyPr/>
          <a:lstStyle/>
          <a:p>
            <a:pPr lvl="0">
              <a:defRPr/>
            </a:pPr>
            <a:r>
              <a:rPr lang="en-US" dirty="0" smtClean="0"/>
              <a:t>98.7% AAP</a:t>
            </a:r>
          </a:p>
          <a:p>
            <a:pPr lvl="0">
              <a:defRPr/>
            </a:pPr>
            <a:r>
              <a:rPr lang="en-US" dirty="0" smtClean="0"/>
              <a:t> Same Mean / Different distribution</a:t>
            </a:r>
          </a:p>
          <a:p>
            <a:pPr lvl="0">
              <a:defRPr/>
            </a:pPr>
            <a:r>
              <a:rPr lang="en-US" dirty="0" smtClean="0"/>
              <a:t>Representative values of precipitation</a:t>
            </a:r>
          </a:p>
          <a:p>
            <a:pPr lvl="0">
              <a:defRPr/>
            </a:pPr>
            <a:r>
              <a:rPr lang="en-US" dirty="0" smtClean="0"/>
              <a:t>In order to compare, select the same stations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0668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77904"/>
            <a:ext cx="8229600" cy="4325112"/>
          </a:xfrm>
        </p:spPr>
        <p:txBody>
          <a:bodyPr/>
          <a:lstStyle/>
          <a:p>
            <a:r>
              <a:rPr lang="en-US" dirty="0" smtClean="0"/>
              <a:t>Derived Data</a:t>
            </a:r>
          </a:p>
          <a:p>
            <a:pPr lvl="1"/>
            <a:r>
              <a:rPr lang="en-US" dirty="0" smtClean="0"/>
              <a:t>Representative</a:t>
            </a:r>
          </a:p>
          <a:p>
            <a:pPr lvl="1"/>
            <a:r>
              <a:rPr lang="en-US" dirty="0" smtClean="0"/>
              <a:t>Smaller Extrapolated Area</a:t>
            </a:r>
          </a:p>
          <a:p>
            <a:r>
              <a:rPr lang="en-US" dirty="0" smtClean="0"/>
              <a:t>Computational Time</a:t>
            </a:r>
          </a:p>
          <a:p>
            <a:pPr lvl="1"/>
            <a:r>
              <a:rPr lang="en-US" dirty="0" smtClean="0"/>
              <a:t>Downloading, Processing and Projecting</a:t>
            </a:r>
          </a:p>
          <a:p>
            <a:pPr lvl="1"/>
            <a:r>
              <a:rPr lang="en-US" dirty="0" smtClean="0"/>
              <a:t>IT fast development</a:t>
            </a:r>
          </a:p>
          <a:p>
            <a:r>
              <a:rPr lang="en-US" dirty="0" err="1" smtClean="0"/>
              <a:t>HydroDesktop</a:t>
            </a:r>
            <a:endParaRPr lang="en-US" dirty="0" smtClean="0"/>
          </a:p>
          <a:p>
            <a:pPr lvl="1"/>
            <a:r>
              <a:rPr lang="en-US" dirty="0" smtClean="0"/>
              <a:t>Powerful Tool</a:t>
            </a:r>
          </a:p>
          <a:p>
            <a:pPr lvl="1"/>
            <a:r>
              <a:rPr lang="en-US" dirty="0" smtClean="0"/>
              <a:t>Sometime Crashes (Beta Version)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2000240"/>
            <a:ext cx="7772400" cy="785818"/>
          </a:xfrm>
        </p:spPr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2633680"/>
          </a:xfrm>
        </p:spPr>
        <p:txBody>
          <a:bodyPr>
            <a:normAutofit/>
          </a:bodyPr>
          <a:lstStyle/>
          <a:p>
            <a:pPr algn="r"/>
            <a:endParaRPr lang="en-US" b="1" dirty="0" smtClean="0"/>
          </a:p>
          <a:p>
            <a:r>
              <a:rPr lang="en-US" sz="1800" dirty="0" smtClean="0"/>
              <a:t>https://webspace.utexas.edu/gee272/www/Index_files/Page305.htm</a:t>
            </a:r>
          </a:p>
          <a:p>
            <a:pPr algn="r"/>
            <a:endParaRPr lang="en-US" b="1" dirty="0" smtClean="0"/>
          </a:p>
          <a:p>
            <a:r>
              <a:rPr lang="en-US" b="1" dirty="0" smtClean="0"/>
              <a:t>Contact Information:</a:t>
            </a:r>
          </a:p>
          <a:p>
            <a:pPr algn="ctr"/>
            <a:r>
              <a:rPr lang="en-US" dirty="0" smtClean="0"/>
              <a:t>ic.esda@mail.utexas.edu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06680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714488"/>
            <a:ext cx="4038600" cy="4525963"/>
          </a:xfrm>
        </p:spPr>
        <p:txBody>
          <a:bodyPr/>
          <a:lstStyle/>
          <a:p>
            <a:r>
              <a:rPr lang="en-US" dirty="0" smtClean="0"/>
              <a:t>Design Hydrologic systems</a:t>
            </a:r>
          </a:p>
          <a:p>
            <a:pPr lvl="1"/>
            <a:r>
              <a:rPr lang="en-US" dirty="0" smtClean="0"/>
              <a:t>Drainage</a:t>
            </a:r>
          </a:p>
          <a:p>
            <a:pPr lvl="1"/>
            <a:r>
              <a:rPr lang="en-US" dirty="0" smtClean="0"/>
              <a:t>Hydraulic Structures</a:t>
            </a:r>
          </a:p>
          <a:p>
            <a:r>
              <a:rPr lang="en-US" dirty="0" err="1" smtClean="0"/>
              <a:t>Nextrad</a:t>
            </a:r>
            <a:r>
              <a:rPr lang="en-US" dirty="0" smtClean="0"/>
              <a:t> (NOAA)</a:t>
            </a:r>
          </a:p>
          <a:p>
            <a:pPr lvl="1"/>
            <a:r>
              <a:rPr lang="en-US" dirty="0" smtClean="0"/>
              <a:t>High Resolution Doppler weather radars.</a:t>
            </a:r>
          </a:p>
          <a:p>
            <a:pPr lvl="1"/>
            <a:r>
              <a:rPr lang="en-US" dirty="0" smtClean="0"/>
              <a:t>Source of Daily and Hourly data.</a:t>
            </a:r>
          </a:p>
          <a:p>
            <a:r>
              <a:rPr lang="en-US" dirty="0" smtClean="0"/>
              <a:t>GIS</a:t>
            </a:r>
          </a:p>
          <a:p>
            <a:pPr lvl="1"/>
            <a:r>
              <a:rPr lang="en-US" dirty="0" smtClean="0"/>
              <a:t>Data Acquisition</a:t>
            </a:r>
          </a:p>
          <a:p>
            <a:pPr lvl="1"/>
            <a:r>
              <a:rPr lang="en-US" dirty="0" smtClean="0"/>
              <a:t>Data Processing</a:t>
            </a:r>
          </a:p>
          <a:p>
            <a:pPr lvl="1"/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11" name="Content Placeholder 10" descr="radarops.g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14876" y="4000504"/>
            <a:ext cx="4140532" cy="2138367"/>
          </a:xfrm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000108"/>
            <a:ext cx="4286280" cy="28721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066800"/>
          </a:xfrm>
        </p:spPr>
        <p:txBody>
          <a:bodyPr/>
          <a:lstStyle/>
          <a:p>
            <a:r>
              <a:rPr lang="en-US" dirty="0" smtClean="0"/>
              <a:t>Data Acquisition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714488"/>
            <a:ext cx="4038600" cy="4525963"/>
          </a:xfrm>
        </p:spPr>
        <p:txBody>
          <a:bodyPr/>
          <a:lstStyle/>
          <a:p>
            <a:r>
              <a:rPr lang="es-MX" dirty="0" smtClean="0"/>
              <a:t>13 </a:t>
            </a:r>
            <a:r>
              <a:rPr lang="es-MX" dirty="0" err="1" smtClean="0"/>
              <a:t>years</a:t>
            </a:r>
            <a:endParaRPr lang="es-MX" dirty="0" smtClean="0"/>
          </a:p>
          <a:p>
            <a:pPr lvl="1"/>
            <a:r>
              <a:rPr lang="es-MX" dirty="0" smtClean="0"/>
              <a:t>1997 - 2009</a:t>
            </a:r>
          </a:p>
          <a:p>
            <a:r>
              <a:rPr lang="es-MX" dirty="0" smtClean="0"/>
              <a:t>147 Virtual </a:t>
            </a:r>
            <a:r>
              <a:rPr lang="es-MX" dirty="0" err="1" smtClean="0"/>
              <a:t>Stations</a:t>
            </a:r>
            <a:endParaRPr lang="es-MX" dirty="0" smtClean="0"/>
          </a:p>
          <a:p>
            <a:r>
              <a:rPr lang="es-MX" dirty="0" err="1" smtClean="0"/>
              <a:t>Daily</a:t>
            </a:r>
            <a:r>
              <a:rPr lang="es-MX" dirty="0" smtClean="0"/>
              <a:t> Data (147)</a:t>
            </a:r>
          </a:p>
          <a:p>
            <a:pPr lvl="1"/>
            <a:r>
              <a:rPr lang="es-MX" dirty="0" smtClean="0"/>
              <a:t>697,500</a:t>
            </a:r>
          </a:p>
          <a:p>
            <a:r>
              <a:rPr lang="es-MX" dirty="0" err="1" smtClean="0"/>
              <a:t>Hourly</a:t>
            </a:r>
            <a:r>
              <a:rPr lang="es-MX" dirty="0" smtClean="0"/>
              <a:t> Data (5)</a:t>
            </a:r>
          </a:p>
          <a:p>
            <a:pPr lvl="1"/>
            <a:r>
              <a:rPr lang="es-MX" dirty="0" smtClean="0"/>
              <a:t>569,00</a:t>
            </a:r>
            <a:endParaRPr lang="es-MX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7" y="4214818"/>
            <a:ext cx="1851758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2857496"/>
            <a:ext cx="4714876" cy="309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1571612"/>
            <a:ext cx="5494953" cy="922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aily_Stati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ourly_Stati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066800"/>
          </a:xfrm>
        </p:spPr>
        <p:txBody>
          <a:bodyPr/>
          <a:lstStyle/>
          <a:p>
            <a:r>
              <a:rPr lang="en-US" dirty="0" smtClean="0"/>
              <a:t>Precipitation: Raw Data</a:t>
            </a:r>
            <a:endParaRPr lang="en-US" dirty="0"/>
          </a:p>
        </p:txBody>
      </p:sp>
      <p:pic>
        <p:nvPicPr>
          <p:cNvPr id="8" name="Content Placeholder 7" descr="Da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38351"/>
            <a:ext cx="4038600" cy="2678261"/>
          </a:xfrm>
        </p:spPr>
      </p:pic>
      <p:pic>
        <p:nvPicPr>
          <p:cNvPr id="9" name="Content Placeholder 8" descr="Hour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36938"/>
            <a:ext cx="4038600" cy="2681087"/>
          </a:xfrm>
        </p:spPr>
      </p:pic>
      <p:sp>
        <p:nvSpPr>
          <p:cNvPr id="10" name="Content Placeholder 5"/>
          <p:cNvSpPr txBox="1">
            <a:spLocks/>
          </p:cNvSpPr>
          <p:nvPr/>
        </p:nvSpPr>
        <p:spPr>
          <a:xfrm>
            <a:off x="457200" y="5357826"/>
            <a:ext cx="8186766" cy="88262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kumimoji="0" lang="en-US" sz="2000" b="0" i="0" u="none" strike="noStrike" kern="120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Daily					Hourly</a:t>
            </a:r>
            <a:endParaRPr kumimoji="0" lang="en-US" sz="2000" b="0" i="0" u="none" strike="noStrike" kern="1200" cap="none" spc="0" normalizeH="0" baseline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066800"/>
          </a:xfrm>
        </p:spPr>
        <p:txBody>
          <a:bodyPr/>
          <a:lstStyle/>
          <a:p>
            <a:r>
              <a:rPr lang="es-MX" dirty="0" smtClean="0"/>
              <a:t>Data </a:t>
            </a:r>
            <a:r>
              <a:rPr lang="es-MX" dirty="0" err="1" smtClean="0"/>
              <a:t>Processing</a:t>
            </a:r>
            <a:endParaRPr lang="es-MX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714488"/>
            <a:ext cx="4038600" cy="4525963"/>
          </a:xfrm>
        </p:spPr>
        <p:txBody>
          <a:bodyPr/>
          <a:lstStyle/>
          <a:p>
            <a:r>
              <a:rPr lang="en-US" dirty="0" smtClean="0"/>
              <a:t>Export table </a:t>
            </a:r>
            <a:r>
              <a:rPr lang="en-US" dirty="0" err="1" smtClean="0"/>
              <a:t>HydroDesktop</a:t>
            </a:r>
            <a:endParaRPr lang="en-US" dirty="0" smtClean="0"/>
          </a:p>
          <a:p>
            <a:r>
              <a:rPr lang="en-US" dirty="0" smtClean="0"/>
              <a:t>Add Table </a:t>
            </a:r>
            <a:r>
              <a:rPr lang="en-US" dirty="0" err="1" smtClean="0"/>
              <a:t>ArcGIS</a:t>
            </a:r>
            <a:endParaRPr lang="en-US" dirty="0" smtClean="0"/>
          </a:p>
          <a:p>
            <a:r>
              <a:rPr lang="en-US" dirty="0" smtClean="0"/>
              <a:t>Project </a:t>
            </a:r>
            <a:r>
              <a:rPr lang="en-US" dirty="0" err="1" smtClean="0"/>
              <a:t>x,y</a:t>
            </a:r>
            <a:endParaRPr lang="en-US" dirty="0" smtClean="0"/>
          </a:p>
          <a:p>
            <a:r>
              <a:rPr lang="en-US" dirty="0" smtClean="0"/>
              <a:t>Time Enabled bar</a:t>
            </a:r>
          </a:p>
          <a:p>
            <a:r>
              <a:rPr lang="en-US" dirty="0" err="1" smtClean="0"/>
              <a:t>Thiessen</a:t>
            </a:r>
            <a:r>
              <a:rPr lang="en-US" dirty="0" smtClean="0"/>
              <a:t> Polygons Tool</a:t>
            </a:r>
          </a:p>
          <a:p>
            <a:r>
              <a:rPr lang="en-US" dirty="0" smtClean="0"/>
              <a:t>Mean Center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714488"/>
            <a:ext cx="4038600" cy="4525963"/>
          </a:xfrm>
        </p:spPr>
        <p:txBody>
          <a:bodyPr/>
          <a:lstStyle/>
          <a:p>
            <a:r>
              <a:rPr lang="es-MX" dirty="0" err="1" smtClean="0"/>
              <a:t>Maximum</a:t>
            </a:r>
            <a:r>
              <a:rPr lang="es-MX" dirty="0" smtClean="0"/>
              <a:t> Series</a:t>
            </a:r>
          </a:p>
          <a:p>
            <a:pPr lvl="1"/>
            <a:r>
              <a:rPr lang="es-MX" dirty="0" err="1" smtClean="0"/>
              <a:t>Daily</a:t>
            </a:r>
            <a:endParaRPr lang="es-MX" dirty="0" smtClean="0"/>
          </a:p>
          <a:p>
            <a:pPr lvl="1"/>
            <a:r>
              <a:rPr lang="es-MX" dirty="0" err="1" smtClean="0"/>
              <a:t>Hourly</a:t>
            </a:r>
            <a:endParaRPr lang="es-MX" dirty="0" smtClean="0"/>
          </a:p>
          <a:p>
            <a:r>
              <a:rPr lang="es-MX" dirty="0" err="1" smtClean="0"/>
              <a:t>Probability</a:t>
            </a:r>
            <a:r>
              <a:rPr lang="es-MX" dirty="0" smtClean="0"/>
              <a:t> </a:t>
            </a:r>
            <a:r>
              <a:rPr lang="es-MX" dirty="0" err="1" smtClean="0"/>
              <a:t>Distribution</a:t>
            </a:r>
            <a:endParaRPr lang="es-MX" dirty="0" smtClean="0"/>
          </a:p>
          <a:p>
            <a:r>
              <a:rPr lang="es-MX" dirty="0" smtClean="0"/>
              <a:t>i-d-T and p-d-T curves</a:t>
            </a:r>
          </a:p>
          <a:p>
            <a:pPr>
              <a:buNone/>
            </a:pPr>
            <a:endParaRPr lang="es-MX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000504"/>
            <a:ext cx="87630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Movie.wmv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4348" y="6286520"/>
            <a:ext cx="7739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  <a:hlinkClick r:id="rId4"/>
              </a:rPr>
              <a:t>https://</a:t>
            </a:r>
            <a:r>
              <a:rPr lang="es-MX" dirty="0" smtClean="0">
                <a:solidFill>
                  <a:schemeClr val="bg1"/>
                </a:solidFill>
                <a:hlinkClick r:id="rId4"/>
              </a:rPr>
              <a:t>webspace.utexas.edu/gee272/www/Index_files/GIS/pMovie.wmv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066800"/>
          </a:xfrm>
        </p:spPr>
        <p:txBody>
          <a:bodyPr/>
          <a:lstStyle/>
          <a:p>
            <a:r>
              <a:rPr lang="en-US" dirty="0" smtClean="0"/>
              <a:t>Maximum Series</a:t>
            </a:r>
            <a:endParaRPr lang="en-US" dirty="0"/>
          </a:p>
        </p:txBody>
      </p:sp>
      <p:pic>
        <p:nvPicPr>
          <p:cNvPr id="5" name="Picture 4" descr="MaximumSeri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1401692"/>
            <a:ext cx="7268001" cy="5303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329</TotalTime>
  <Words>189</Words>
  <Application>Microsoft Office PowerPoint</Application>
  <PresentationFormat>On-screen Show (4:3)</PresentationFormat>
  <Paragraphs>70</Paragraphs>
  <Slides>16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Urban</vt:lpstr>
      <vt:lpstr>“Storm precipitation analysis in Dallas County”</vt:lpstr>
      <vt:lpstr>Introduction</vt:lpstr>
      <vt:lpstr>Data Acquisition</vt:lpstr>
      <vt:lpstr>Slide 4</vt:lpstr>
      <vt:lpstr>Slide 5</vt:lpstr>
      <vt:lpstr>Precipitation: Raw Data</vt:lpstr>
      <vt:lpstr>Data Processing</vt:lpstr>
      <vt:lpstr>Slide 8</vt:lpstr>
      <vt:lpstr>Maximum Series</vt:lpstr>
      <vt:lpstr>Probability Distributions</vt:lpstr>
      <vt:lpstr>Slide 11</vt:lpstr>
      <vt:lpstr>Slide 12</vt:lpstr>
      <vt:lpstr>Precipitation Distribution</vt:lpstr>
      <vt:lpstr>Results</vt:lpstr>
      <vt:lpstr>Conclusions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gzLo</dc:creator>
  <cp:lastModifiedBy>gzLo</cp:lastModifiedBy>
  <cp:revision>35</cp:revision>
  <dcterms:created xsi:type="dcterms:W3CDTF">2010-11-21T20:31:17Z</dcterms:created>
  <dcterms:modified xsi:type="dcterms:W3CDTF">2010-11-22T20:26:47Z</dcterms:modified>
</cp:coreProperties>
</file>