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54" r:id="rId2"/>
    <p:sldMasterId id="2147483655" r:id="rId3"/>
    <p:sldMasterId id="2147483657" r:id="rId4"/>
    <p:sldMasterId id="2147483658" r:id="rId5"/>
    <p:sldMasterId id="2147483660" r:id="rId6"/>
    <p:sldMasterId id="2147484164" r:id="rId7"/>
    <p:sldMasterId id="2147484302" r:id="rId8"/>
    <p:sldMasterId id="2147484417" r:id="rId9"/>
    <p:sldMasterId id="2147484429" r:id="rId10"/>
  </p:sldMasterIdLst>
  <p:notesMasterIdLst>
    <p:notesMasterId r:id="rId84"/>
  </p:notesMasterIdLst>
  <p:handoutMasterIdLst>
    <p:handoutMasterId r:id="rId85"/>
  </p:handoutMasterIdLst>
  <p:sldIdLst>
    <p:sldId id="648" r:id="rId11"/>
    <p:sldId id="649" r:id="rId12"/>
    <p:sldId id="650" r:id="rId13"/>
    <p:sldId id="651" r:id="rId14"/>
    <p:sldId id="652" r:id="rId15"/>
    <p:sldId id="569" r:id="rId16"/>
    <p:sldId id="645" r:id="rId17"/>
    <p:sldId id="631" r:id="rId18"/>
    <p:sldId id="564" r:id="rId19"/>
    <p:sldId id="653" r:id="rId20"/>
    <p:sldId id="586" r:id="rId21"/>
    <p:sldId id="572" r:id="rId22"/>
    <p:sldId id="573" r:id="rId23"/>
    <p:sldId id="587" r:id="rId24"/>
    <p:sldId id="588" r:id="rId25"/>
    <p:sldId id="589" r:id="rId26"/>
    <p:sldId id="591" r:id="rId27"/>
    <p:sldId id="640" r:id="rId28"/>
    <p:sldId id="590" r:id="rId29"/>
    <p:sldId id="594" r:id="rId30"/>
    <p:sldId id="596" r:id="rId31"/>
    <p:sldId id="597" r:id="rId32"/>
    <p:sldId id="598" r:id="rId33"/>
    <p:sldId id="619" r:id="rId34"/>
    <p:sldId id="599" r:id="rId35"/>
    <p:sldId id="633" r:id="rId36"/>
    <p:sldId id="635" r:id="rId37"/>
    <p:sldId id="636" r:id="rId38"/>
    <p:sldId id="647" r:id="rId39"/>
    <p:sldId id="654" r:id="rId40"/>
    <p:sldId id="646" r:id="rId41"/>
    <p:sldId id="620" r:id="rId42"/>
    <p:sldId id="621" r:id="rId43"/>
    <p:sldId id="600" r:id="rId44"/>
    <p:sldId id="601" r:id="rId45"/>
    <p:sldId id="604" r:id="rId46"/>
    <p:sldId id="606" r:id="rId47"/>
    <p:sldId id="607" r:id="rId48"/>
    <p:sldId id="565" r:id="rId49"/>
    <p:sldId id="566" r:id="rId50"/>
    <p:sldId id="608" r:id="rId51"/>
    <p:sldId id="610" r:id="rId52"/>
    <p:sldId id="617" r:id="rId53"/>
    <p:sldId id="623" r:id="rId54"/>
    <p:sldId id="624" r:id="rId55"/>
    <p:sldId id="497" r:id="rId56"/>
    <p:sldId id="446" r:id="rId57"/>
    <p:sldId id="447" r:id="rId58"/>
    <p:sldId id="448" r:id="rId59"/>
    <p:sldId id="655" r:id="rId60"/>
    <p:sldId id="450" r:id="rId61"/>
    <p:sldId id="472" r:id="rId62"/>
    <p:sldId id="451" r:id="rId63"/>
    <p:sldId id="452" r:id="rId64"/>
    <p:sldId id="454" r:id="rId65"/>
    <p:sldId id="456" r:id="rId66"/>
    <p:sldId id="521" r:id="rId67"/>
    <p:sldId id="503" r:id="rId68"/>
    <p:sldId id="504" r:id="rId69"/>
    <p:sldId id="505" r:id="rId70"/>
    <p:sldId id="506" r:id="rId71"/>
    <p:sldId id="461" r:id="rId72"/>
    <p:sldId id="625" r:id="rId73"/>
    <p:sldId id="495" r:id="rId74"/>
    <p:sldId id="465" r:id="rId75"/>
    <p:sldId id="466" r:id="rId76"/>
    <p:sldId id="467" r:id="rId77"/>
    <p:sldId id="464" r:id="rId78"/>
    <p:sldId id="462" r:id="rId79"/>
    <p:sldId id="463" r:id="rId80"/>
    <p:sldId id="622" r:id="rId81"/>
    <p:sldId id="613" r:id="rId82"/>
    <p:sldId id="537" r:id="rId83"/>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5050"/>
    <a:srgbClr val="99CCFF"/>
    <a:srgbClr val="00CCFF"/>
    <a:srgbClr val="C0C0C0"/>
    <a:srgbClr val="FFFF00"/>
    <a:srgbClr val="66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90" d="100"/>
          <a:sy n="90" d="100"/>
        </p:scale>
        <p:origin x="-1404" y="-105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2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lvl1pPr defTabSz="901700">
              <a:defRPr sz="1200"/>
            </a:lvl1pPr>
          </a:lstStyle>
          <a:p>
            <a:pPr>
              <a:defRPr/>
            </a:pPr>
            <a:endParaRPr lang="en-US"/>
          </a:p>
        </p:txBody>
      </p:sp>
      <p:sp>
        <p:nvSpPr>
          <p:cNvPr id="46083"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lvl1pPr algn="r" defTabSz="901700">
              <a:defRPr sz="1200"/>
            </a:lvl1pPr>
          </a:lstStyle>
          <a:p>
            <a:pPr>
              <a:defRPr/>
            </a:pPr>
            <a:endParaRPr lang="en-US"/>
          </a:p>
        </p:txBody>
      </p:sp>
      <p:sp>
        <p:nvSpPr>
          <p:cNvPr id="46084" name="Rectangle 4"/>
          <p:cNvSpPr>
            <a:spLocks noGrp="1" noChangeArrowheads="1"/>
          </p:cNvSpPr>
          <p:nvPr>
            <p:ph type="ftr" sz="quarter" idx="2"/>
          </p:nvPr>
        </p:nvSpPr>
        <p:spPr bwMode="auto">
          <a:xfrm>
            <a:off x="0" y="8821738"/>
            <a:ext cx="2971800" cy="458787"/>
          </a:xfrm>
          <a:prstGeom prst="rect">
            <a:avLst/>
          </a:prstGeom>
          <a:noFill/>
          <a:ln w="9525">
            <a:noFill/>
            <a:miter lim="800000"/>
            <a:headEnd/>
            <a:tailEnd/>
          </a:ln>
          <a:effectLst/>
        </p:spPr>
        <p:txBody>
          <a:bodyPr vert="horz" wrap="square" lIns="90178" tIns="45089" rIns="90178" bIns="45089" numCol="1" anchor="b" anchorCtr="0" compatLnSpc="1">
            <a:prstTxWarp prst="textNoShape">
              <a:avLst/>
            </a:prstTxWarp>
          </a:bodyPr>
          <a:lstStyle>
            <a:lvl1pPr defTabSz="901700">
              <a:defRPr sz="1200"/>
            </a:lvl1pPr>
          </a:lstStyle>
          <a:p>
            <a:pPr>
              <a:defRPr/>
            </a:pPr>
            <a:endParaRPr lang="en-US"/>
          </a:p>
        </p:txBody>
      </p:sp>
      <p:sp>
        <p:nvSpPr>
          <p:cNvPr id="46085" name="Rectangle 5"/>
          <p:cNvSpPr>
            <a:spLocks noGrp="1" noChangeArrowheads="1"/>
          </p:cNvSpPr>
          <p:nvPr>
            <p:ph type="sldNum" sz="quarter" idx="3"/>
          </p:nvPr>
        </p:nvSpPr>
        <p:spPr bwMode="auto">
          <a:xfrm>
            <a:off x="3886200" y="8821738"/>
            <a:ext cx="2971800" cy="458787"/>
          </a:xfrm>
          <a:prstGeom prst="rect">
            <a:avLst/>
          </a:prstGeom>
          <a:noFill/>
          <a:ln w="9525">
            <a:noFill/>
            <a:miter lim="800000"/>
            <a:headEnd/>
            <a:tailEnd/>
          </a:ln>
          <a:effectLst/>
        </p:spPr>
        <p:txBody>
          <a:bodyPr vert="horz" wrap="square" lIns="90178" tIns="45089" rIns="90178" bIns="45089" numCol="1" anchor="b" anchorCtr="0" compatLnSpc="1">
            <a:prstTxWarp prst="textNoShape">
              <a:avLst/>
            </a:prstTxWarp>
          </a:bodyPr>
          <a:lstStyle>
            <a:lvl1pPr algn="r" defTabSz="901700">
              <a:defRPr sz="1200"/>
            </a:lvl1pPr>
          </a:lstStyle>
          <a:p>
            <a:pPr>
              <a:defRPr/>
            </a:pPr>
            <a:fld id="{ADAE12D0-EF65-40F1-A0CD-41EC3D6853E6}" type="slidenum">
              <a:rPr lang="en-US"/>
              <a:pPr>
                <a:defRPr/>
              </a:pPr>
              <a:t>‹#›</a:t>
            </a:fld>
            <a:endParaRPr lang="en-US"/>
          </a:p>
        </p:txBody>
      </p:sp>
    </p:spTree>
    <p:extLst>
      <p:ext uri="{BB962C8B-B14F-4D97-AF65-F5344CB8AC3E}">
        <p14:creationId xmlns:p14="http://schemas.microsoft.com/office/powerpoint/2010/main" val="3635006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lvl1pPr defTabSz="901700">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63550"/>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lvl1pPr algn="r" defTabSz="901700">
              <a:defRPr sz="1200"/>
            </a:lvl1pPr>
          </a:lstStyle>
          <a:p>
            <a:pPr>
              <a:defRPr/>
            </a:pPr>
            <a:endParaRPr lang="en-US"/>
          </a:p>
        </p:txBody>
      </p:sp>
      <p:sp>
        <p:nvSpPr>
          <p:cNvPr id="111620" name="Rectangle 4"/>
          <p:cNvSpPr>
            <a:spLocks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0178" tIns="45089" rIns="90178" bIns="450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a:effectLst/>
        </p:spPr>
        <p:txBody>
          <a:bodyPr vert="horz" wrap="square" lIns="90178" tIns="45089" rIns="90178" bIns="45089" numCol="1" anchor="b" anchorCtr="0" compatLnSpc="1">
            <a:prstTxWarp prst="textNoShape">
              <a:avLst/>
            </a:prstTxWarp>
          </a:bodyPr>
          <a:lstStyle>
            <a:lvl1pPr defTabSz="901700">
              <a:defRPr sz="1200"/>
            </a:lvl1pPr>
          </a:lstStyle>
          <a:p>
            <a:pPr>
              <a:defRPr/>
            </a:pPr>
            <a:endParaRPr lang="en-US"/>
          </a:p>
        </p:txBody>
      </p:sp>
      <p:sp>
        <p:nvSpPr>
          <p:cNvPr id="8199"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a:effectLst/>
        </p:spPr>
        <p:txBody>
          <a:bodyPr vert="horz" wrap="square" lIns="90178" tIns="45089" rIns="90178" bIns="45089" numCol="1" anchor="b" anchorCtr="0" compatLnSpc="1">
            <a:prstTxWarp prst="textNoShape">
              <a:avLst/>
            </a:prstTxWarp>
          </a:bodyPr>
          <a:lstStyle>
            <a:lvl1pPr algn="r" defTabSz="901700">
              <a:defRPr sz="1200"/>
            </a:lvl1pPr>
          </a:lstStyle>
          <a:p>
            <a:pPr>
              <a:defRPr/>
            </a:pPr>
            <a:fld id="{65AC67C6-2D48-41F4-AC2B-9854394DD207}" type="slidenum">
              <a:rPr lang="en-US"/>
              <a:pPr>
                <a:defRPr/>
              </a:pPr>
              <a:t>‹#›</a:t>
            </a:fld>
            <a:endParaRPr lang="en-US"/>
          </a:p>
        </p:txBody>
      </p:sp>
    </p:spTree>
    <p:extLst>
      <p:ext uri="{BB962C8B-B14F-4D97-AF65-F5344CB8AC3E}">
        <p14:creationId xmlns:p14="http://schemas.microsoft.com/office/powerpoint/2010/main" val="3486639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E64F4E7E-B3CD-4A1C-8C4F-09F213672D46}" type="slidenum">
              <a:rPr lang="en-US" sz="1200" smtClean="0">
                <a:solidFill>
                  <a:srgbClr val="000000"/>
                </a:solidFill>
              </a:rPr>
              <a:pPr/>
              <a:t>10</a:t>
            </a:fld>
            <a:endParaRPr lang="en-US" sz="120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4FF141D3-40F4-4C44-8AE6-35708B7F0587}" type="slidenum">
              <a:rPr lang="en-US" sz="1200" smtClean="0"/>
              <a:pPr/>
              <a:t>66</a:t>
            </a:fld>
            <a:endParaRPr lang="en-US" sz="1200" smtClean="0"/>
          </a:p>
        </p:txBody>
      </p:sp>
      <p:sp>
        <p:nvSpPr>
          <p:cNvPr id="121859" name="Rectangle 2"/>
          <p:cNvSpPr>
            <a:spLocks noChangeArrowheads="1" noTextEdit="1"/>
          </p:cNvSpPr>
          <p:nvPr>
            <p:ph type="sldImg"/>
          </p:nvPr>
        </p:nvSpPr>
        <p:spPr>
          <a:xfrm>
            <a:off x="1079500" y="690563"/>
            <a:ext cx="4702175" cy="3527425"/>
          </a:xfrm>
          <a:ln/>
        </p:spPr>
      </p:sp>
      <p:sp>
        <p:nvSpPr>
          <p:cNvPr id="121860" name="Rectangle 3"/>
          <p:cNvSpPr>
            <a:spLocks noGrp="1" noChangeArrowheads="1"/>
          </p:cNvSpPr>
          <p:nvPr>
            <p:ph type="body" idx="1"/>
          </p:nvPr>
        </p:nvSpPr>
        <p:spPr>
          <a:xfrm>
            <a:off x="914400" y="4448175"/>
            <a:ext cx="5029200" cy="414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8" tIns="45563" rIns="91128" bIns="45563"/>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4630C21B-A1C1-45A7-8E77-F3BEA01B064C}" type="slidenum">
              <a:rPr lang="en-US" sz="1200" smtClean="0"/>
              <a:pPr/>
              <a:t>67</a:t>
            </a:fld>
            <a:endParaRPr lang="en-US" sz="1200" smtClean="0"/>
          </a:p>
        </p:txBody>
      </p:sp>
      <p:sp>
        <p:nvSpPr>
          <p:cNvPr id="122883" name="Rectangle 2"/>
          <p:cNvSpPr>
            <a:spLocks noChangeArrowheads="1" noTextEdit="1"/>
          </p:cNvSpPr>
          <p:nvPr>
            <p:ph type="sldImg"/>
          </p:nvPr>
        </p:nvSpPr>
        <p:spPr>
          <a:xfrm>
            <a:off x="1079500" y="690563"/>
            <a:ext cx="4702175" cy="3527425"/>
          </a:xfrm>
          <a:ln/>
        </p:spPr>
      </p:sp>
      <p:sp>
        <p:nvSpPr>
          <p:cNvPr id="122884" name="Rectangle 3"/>
          <p:cNvSpPr>
            <a:spLocks noGrp="1" noChangeArrowheads="1"/>
          </p:cNvSpPr>
          <p:nvPr>
            <p:ph type="body" idx="1"/>
          </p:nvPr>
        </p:nvSpPr>
        <p:spPr>
          <a:xfrm>
            <a:off x="914400" y="4448175"/>
            <a:ext cx="5029200" cy="414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8" tIns="45563" rIns="91128" bIns="45563"/>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58B51E03-15A4-4EE3-AB76-E8EEE3EF4968}" type="slidenum">
              <a:rPr lang="en-US" sz="1200" smtClean="0"/>
              <a:pPr/>
              <a:t>69</a:t>
            </a:fld>
            <a:endParaRPr lang="en-US" sz="1200" smtClean="0"/>
          </a:p>
        </p:txBody>
      </p:sp>
      <p:sp>
        <p:nvSpPr>
          <p:cNvPr id="123907" name="Rectangle 2"/>
          <p:cNvSpPr>
            <a:spLocks noChangeArrowheads="1" noTextEdit="1"/>
          </p:cNvSpPr>
          <p:nvPr>
            <p:ph type="sldImg"/>
          </p:nvPr>
        </p:nvSpPr>
        <p:spPr>
          <a:xfrm>
            <a:off x="1079500" y="688975"/>
            <a:ext cx="4702175" cy="3527425"/>
          </a:xfrm>
          <a:ln/>
        </p:spPr>
      </p:sp>
      <p:sp>
        <p:nvSpPr>
          <p:cNvPr id="123908" name="Rectangle 3"/>
          <p:cNvSpPr>
            <a:spLocks noGrp="1" noChangeArrowheads="1"/>
          </p:cNvSpPr>
          <p:nvPr>
            <p:ph type="body" idx="1"/>
          </p:nvPr>
        </p:nvSpPr>
        <p:spPr>
          <a:xfrm>
            <a:off x="930275" y="4462463"/>
            <a:ext cx="4964113" cy="416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37" tIns="46319" rIns="92637" bIns="46319"/>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BBA31E0A-A9E5-45DD-8A1B-BFC802A491F6}" type="slidenum">
              <a:rPr lang="en-US" sz="1200" smtClean="0"/>
              <a:pPr/>
              <a:t>16</a:t>
            </a:fld>
            <a:endParaRPr lang="en-US" sz="1200" smtClean="0"/>
          </a:p>
        </p:txBody>
      </p:sp>
      <p:sp>
        <p:nvSpPr>
          <p:cNvPr id="113667" name="Rectangle 2"/>
          <p:cNvSpPr>
            <a:spLocks noChangeArrowheads="1" noTextEdit="1"/>
          </p:cNvSpPr>
          <p:nvPr>
            <p:ph type="sldImg"/>
          </p:nvPr>
        </p:nvSpPr>
        <p:spPr>
          <a:xfrm>
            <a:off x="1079500" y="690563"/>
            <a:ext cx="4702175" cy="3527425"/>
          </a:xfrm>
          <a:ln/>
        </p:spPr>
      </p:sp>
      <p:sp>
        <p:nvSpPr>
          <p:cNvPr id="113668" name="Rectangle 3"/>
          <p:cNvSpPr>
            <a:spLocks noGrp="1" noChangeArrowheads="1"/>
          </p:cNvSpPr>
          <p:nvPr>
            <p:ph type="body" idx="1"/>
          </p:nvPr>
        </p:nvSpPr>
        <p:spPr>
          <a:xfrm>
            <a:off x="914400" y="4448175"/>
            <a:ext cx="5029200" cy="414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78ACAD38-1C8E-4FAC-864D-FB58035959B1}" type="slidenum">
              <a:rPr lang="en-US" sz="1200" smtClean="0"/>
              <a:pPr/>
              <a:t>19</a:t>
            </a:fld>
            <a:endParaRPr lang="en-US" sz="1200" smtClean="0"/>
          </a:p>
        </p:txBody>
      </p:sp>
      <p:sp>
        <p:nvSpPr>
          <p:cNvPr id="114691" name="Rectangle 2"/>
          <p:cNvSpPr>
            <a:spLocks noChangeArrowheads="1" noTextEdit="1"/>
          </p:cNvSpPr>
          <p:nvPr>
            <p:ph type="sldImg"/>
          </p:nvPr>
        </p:nvSpPr>
        <p:spPr>
          <a:xfrm>
            <a:off x="1079500" y="690563"/>
            <a:ext cx="4702175" cy="3527425"/>
          </a:xfrm>
          <a:ln/>
        </p:spPr>
      </p:sp>
      <p:sp>
        <p:nvSpPr>
          <p:cNvPr id="114692" name="Rectangle 3"/>
          <p:cNvSpPr>
            <a:spLocks noGrp="1" noChangeArrowheads="1"/>
          </p:cNvSpPr>
          <p:nvPr>
            <p:ph type="body" idx="1"/>
          </p:nvPr>
        </p:nvSpPr>
        <p:spPr>
          <a:xfrm>
            <a:off x="914400" y="4448175"/>
            <a:ext cx="5029200" cy="414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1C8ED2CF-B010-4410-B115-29DACA5D372D}" type="slidenum">
              <a:rPr lang="en-US" sz="1200" smtClean="0"/>
              <a:pPr/>
              <a:t>29</a:t>
            </a:fld>
            <a:endParaRPr 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FA2A6FD3-1322-41A7-ABCE-F52DB0A3A642}" type="slidenum">
              <a:rPr lang="en-US" sz="1200" smtClean="0">
                <a:solidFill>
                  <a:srgbClr val="000000"/>
                </a:solidFill>
              </a:rPr>
              <a:pPr/>
              <a:t>30</a:t>
            </a:fld>
            <a:endParaRPr lang="en-US" sz="12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2DB35AF2-50B1-415E-8BA5-9C6F5F5E4E24}" type="slidenum">
              <a:rPr lang="en-US" sz="1200" smtClean="0"/>
              <a:pPr/>
              <a:t>31</a:t>
            </a:fld>
            <a:endParaRPr lang="en-US"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0E32AF35-68A6-4226-9197-D9C7829267D7}" type="slidenum">
              <a:rPr lang="en-US" sz="1200" smtClean="0"/>
              <a:pPr/>
              <a:t>34</a:t>
            </a:fld>
            <a:endParaRPr lang="en-US" sz="1200" smtClean="0"/>
          </a:p>
        </p:txBody>
      </p:sp>
      <p:sp>
        <p:nvSpPr>
          <p:cNvPr id="118787" name="Rectangle 2"/>
          <p:cNvSpPr>
            <a:spLocks noChangeArrowheads="1" noTextEdit="1"/>
          </p:cNvSpPr>
          <p:nvPr>
            <p:ph type="sldImg"/>
          </p:nvPr>
        </p:nvSpPr>
        <p:spPr>
          <a:xfrm>
            <a:off x="1108075" y="695325"/>
            <a:ext cx="4648200" cy="3486150"/>
          </a:xfrm>
          <a:ln/>
        </p:spPr>
      </p:sp>
      <p:sp>
        <p:nvSpPr>
          <p:cNvPr id="118788" name="Rectangle 3"/>
          <p:cNvSpPr>
            <a:spLocks noGrp="1" noChangeArrowheads="1"/>
          </p:cNvSpPr>
          <p:nvPr>
            <p:ph type="body" idx="1"/>
          </p:nvPr>
        </p:nvSpPr>
        <p:spPr>
          <a:xfrm>
            <a:off x="915988" y="4418013"/>
            <a:ext cx="50260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17" tIns="45159" rIns="90317" bIns="45159"/>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C634E718-1997-41DD-9707-C8E66304A2C1}" type="slidenum">
              <a:rPr lang="en-US" sz="1200" smtClean="0"/>
              <a:pPr/>
              <a:t>35</a:t>
            </a:fld>
            <a:endParaRPr lang="en-US" sz="1200" smtClean="0"/>
          </a:p>
        </p:txBody>
      </p:sp>
      <p:sp>
        <p:nvSpPr>
          <p:cNvPr id="119811" name="Rectangle 2"/>
          <p:cNvSpPr>
            <a:spLocks noChangeArrowheads="1" noTextEdit="1"/>
          </p:cNvSpPr>
          <p:nvPr>
            <p:ph type="sldImg"/>
          </p:nvPr>
        </p:nvSpPr>
        <p:spPr>
          <a:xfrm>
            <a:off x="1143000" y="709613"/>
            <a:ext cx="4586288" cy="3440112"/>
          </a:xfrm>
          <a:ln w="12700" cap="flat"/>
        </p:spPr>
      </p:sp>
      <p:sp>
        <p:nvSpPr>
          <p:cNvPr id="119812" name="Rectangle 3"/>
          <p:cNvSpPr>
            <a:spLocks noGrp="1" noChangeArrowheads="1"/>
          </p:cNvSpPr>
          <p:nvPr>
            <p:ph type="body" idx="1"/>
          </p:nvPr>
        </p:nvSpPr>
        <p:spPr>
          <a:xfrm>
            <a:off x="904875" y="4387850"/>
            <a:ext cx="5057775" cy="4232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9" tIns="45403" rIns="92369" bIns="45403"/>
          <a:lstStyle/>
          <a:p>
            <a:pPr defTabSz="933450"/>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eaLnBrk="0" fontAlgn="base" hangingPunct="0">
              <a:spcBef>
                <a:spcPct val="0"/>
              </a:spcBef>
              <a:spcAft>
                <a:spcPct val="0"/>
              </a:spcAft>
              <a:defRPr sz="2400">
                <a:solidFill>
                  <a:schemeClr val="tx1"/>
                </a:solidFill>
                <a:latin typeface="Times New Roman" pitchFamily="18" charset="0"/>
              </a:defRPr>
            </a:lvl6pPr>
            <a:lvl7pPr marL="2971800" indent="-228600" defTabSz="901700" eaLnBrk="0" fontAlgn="base" hangingPunct="0">
              <a:spcBef>
                <a:spcPct val="0"/>
              </a:spcBef>
              <a:spcAft>
                <a:spcPct val="0"/>
              </a:spcAft>
              <a:defRPr sz="2400">
                <a:solidFill>
                  <a:schemeClr val="tx1"/>
                </a:solidFill>
                <a:latin typeface="Times New Roman" pitchFamily="18" charset="0"/>
              </a:defRPr>
            </a:lvl7pPr>
            <a:lvl8pPr marL="3429000" indent="-228600" defTabSz="901700" eaLnBrk="0" fontAlgn="base" hangingPunct="0">
              <a:spcBef>
                <a:spcPct val="0"/>
              </a:spcBef>
              <a:spcAft>
                <a:spcPct val="0"/>
              </a:spcAft>
              <a:defRPr sz="2400">
                <a:solidFill>
                  <a:schemeClr val="tx1"/>
                </a:solidFill>
                <a:latin typeface="Times New Roman" pitchFamily="18" charset="0"/>
              </a:defRPr>
            </a:lvl8pPr>
            <a:lvl9pPr marL="3886200" indent="-228600" defTabSz="901700" eaLnBrk="0" fontAlgn="base" hangingPunct="0">
              <a:spcBef>
                <a:spcPct val="0"/>
              </a:spcBef>
              <a:spcAft>
                <a:spcPct val="0"/>
              </a:spcAft>
              <a:defRPr sz="2400">
                <a:solidFill>
                  <a:schemeClr val="tx1"/>
                </a:solidFill>
                <a:latin typeface="Times New Roman" pitchFamily="18" charset="0"/>
              </a:defRPr>
            </a:lvl9pPr>
          </a:lstStyle>
          <a:p>
            <a:fld id="{8D6214D5-A317-454F-9684-7B7CDDD2AE9D}" type="slidenum">
              <a:rPr lang="en-US" sz="1200" smtClean="0"/>
              <a:pPr/>
              <a:t>65</a:t>
            </a:fld>
            <a:endParaRPr lang="en-US" sz="1200" smtClean="0"/>
          </a:p>
        </p:txBody>
      </p:sp>
      <p:sp>
        <p:nvSpPr>
          <p:cNvPr id="120835" name="Rectangle 2"/>
          <p:cNvSpPr>
            <a:spLocks noChangeArrowheads="1" noTextEdit="1"/>
          </p:cNvSpPr>
          <p:nvPr>
            <p:ph type="sldImg"/>
          </p:nvPr>
        </p:nvSpPr>
        <p:spPr>
          <a:xfrm>
            <a:off x="1079500" y="690563"/>
            <a:ext cx="4702175" cy="3527425"/>
          </a:xfrm>
          <a:ln/>
        </p:spPr>
      </p:sp>
      <p:sp>
        <p:nvSpPr>
          <p:cNvPr id="120836" name="Rectangle 3"/>
          <p:cNvSpPr>
            <a:spLocks noGrp="1" noChangeArrowheads="1"/>
          </p:cNvSpPr>
          <p:nvPr>
            <p:ph type="body" idx="1"/>
          </p:nvPr>
        </p:nvSpPr>
        <p:spPr>
          <a:xfrm>
            <a:off x="914400" y="4448175"/>
            <a:ext cx="5029200" cy="4141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8" tIns="45563" rIns="91128" bIns="45563"/>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p>
        </p:txBody>
      </p:sp>
      <p:sp>
        <p:nvSpPr>
          <p:cNvPr id="34099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4099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7"/>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09E0DB36-3F60-43CB-9BD7-C096AA82470B}" type="slidenum">
              <a:rPr lang="en-US"/>
              <a:pPr>
                <a:defRPr/>
              </a:pPr>
              <a:t>‹#›</a:t>
            </a:fld>
            <a:endParaRPr lang="en-US"/>
          </a:p>
        </p:txBody>
      </p:sp>
    </p:spTree>
    <p:extLst>
      <p:ext uri="{BB962C8B-B14F-4D97-AF65-F5344CB8AC3E}">
        <p14:creationId xmlns:p14="http://schemas.microsoft.com/office/powerpoint/2010/main" val="170642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BF4FBE8-05AD-4F67-A5B3-15BE4236DCAA}" type="slidenum">
              <a:rPr lang="en-US"/>
              <a:pPr>
                <a:defRPr/>
              </a:pPr>
              <a:t>‹#›</a:t>
            </a:fld>
            <a:endParaRPr lang="en-US"/>
          </a:p>
        </p:txBody>
      </p:sp>
    </p:spTree>
    <p:extLst>
      <p:ext uri="{BB962C8B-B14F-4D97-AF65-F5344CB8AC3E}">
        <p14:creationId xmlns:p14="http://schemas.microsoft.com/office/powerpoint/2010/main" val="12072607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A1AFA3D1-B065-418A-925C-A7C3513E87E0}" type="datetimeFigureOut">
              <a:rPr lang="en-US"/>
              <a:pPr>
                <a:defRPr/>
              </a:pPr>
              <a:t>9/23/2010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F27ABA00-E8EA-4125-81DD-876C7560F7D3}" type="slidenum">
              <a:rPr lang="en-US"/>
              <a:pPr>
                <a:defRPr/>
              </a:pPr>
              <a:t>‹#›</a:t>
            </a:fld>
            <a:endParaRPr lang="en-US"/>
          </a:p>
        </p:txBody>
      </p:sp>
    </p:spTree>
    <p:extLst>
      <p:ext uri="{BB962C8B-B14F-4D97-AF65-F5344CB8AC3E}">
        <p14:creationId xmlns:p14="http://schemas.microsoft.com/office/powerpoint/2010/main" val="9211753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D16DA4-25FA-4315-A3CC-89B13622237E}" type="slidenum">
              <a:rPr lang="en-US"/>
              <a:pPr>
                <a:defRPr/>
              </a:pPr>
              <a:t>‹#›</a:t>
            </a:fld>
            <a:endParaRPr lang="en-US"/>
          </a:p>
        </p:txBody>
      </p:sp>
    </p:spTree>
    <p:extLst>
      <p:ext uri="{BB962C8B-B14F-4D97-AF65-F5344CB8AC3E}">
        <p14:creationId xmlns:p14="http://schemas.microsoft.com/office/powerpoint/2010/main" val="6112212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D9FD52-EFAA-41F5-AD0B-4F93E3CCC89E}" type="slidenum">
              <a:rPr lang="en-US"/>
              <a:pPr>
                <a:defRPr/>
              </a:pPr>
              <a:t>‹#›</a:t>
            </a:fld>
            <a:endParaRPr lang="en-US"/>
          </a:p>
        </p:txBody>
      </p:sp>
    </p:spTree>
    <p:extLst>
      <p:ext uri="{BB962C8B-B14F-4D97-AF65-F5344CB8AC3E}">
        <p14:creationId xmlns:p14="http://schemas.microsoft.com/office/powerpoint/2010/main" val="4142867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94DEF6-385D-461D-8FAD-F7975E773BC6}" type="slidenum">
              <a:rPr lang="en-US"/>
              <a:pPr>
                <a:defRPr/>
              </a:pPr>
              <a:t>‹#›</a:t>
            </a:fld>
            <a:endParaRPr lang="en-US"/>
          </a:p>
        </p:txBody>
      </p:sp>
    </p:spTree>
    <p:extLst>
      <p:ext uri="{BB962C8B-B14F-4D97-AF65-F5344CB8AC3E}">
        <p14:creationId xmlns:p14="http://schemas.microsoft.com/office/powerpoint/2010/main" val="4089512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3B057-00C9-41E4-A411-A74843C4B24F}" type="slidenum">
              <a:rPr lang="en-US"/>
              <a:pPr>
                <a:defRPr/>
              </a:pPr>
              <a:t>‹#›</a:t>
            </a:fld>
            <a:endParaRPr lang="en-US"/>
          </a:p>
        </p:txBody>
      </p:sp>
    </p:spTree>
    <p:extLst>
      <p:ext uri="{BB962C8B-B14F-4D97-AF65-F5344CB8AC3E}">
        <p14:creationId xmlns:p14="http://schemas.microsoft.com/office/powerpoint/2010/main" val="38665221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69A75F-1A5B-45E6-92D0-49C2452B34DC}" type="slidenum">
              <a:rPr lang="en-US"/>
              <a:pPr>
                <a:defRPr/>
              </a:pPr>
              <a:t>‹#›</a:t>
            </a:fld>
            <a:endParaRPr lang="en-US"/>
          </a:p>
        </p:txBody>
      </p:sp>
    </p:spTree>
    <p:extLst>
      <p:ext uri="{BB962C8B-B14F-4D97-AF65-F5344CB8AC3E}">
        <p14:creationId xmlns:p14="http://schemas.microsoft.com/office/powerpoint/2010/main" val="27934408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57D82B-97A6-4B56-B0ED-FB9B7707D028}" type="slidenum">
              <a:rPr lang="en-US"/>
              <a:pPr>
                <a:defRPr/>
              </a:pPr>
              <a:t>‹#›</a:t>
            </a:fld>
            <a:endParaRPr lang="en-US"/>
          </a:p>
        </p:txBody>
      </p:sp>
    </p:spTree>
    <p:extLst>
      <p:ext uri="{BB962C8B-B14F-4D97-AF65-F5344CB8AC3E}">
        <p14:creationId xmlns:p14="http://schemas.microsoft.com/office/powerpoint/2010/main" val="13244915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52AD66-1A76-4980-BA79-381FE1079EF0}" type="slidenum">
              <a:rPr lang="en-US"/>
              <a:pPr>
                <a:defRPr/>
              </a:pPr>
              <a:t>‹#›</a:t>
            </a:fld>
            <a:endParaRPr lang="en-US"/>
          </a:p>
        </p:txBody>
      </p:sp>
    </p:spTree>
    <p:extLst>
      <p:ext uri="{BB962C8B-B14F-4D97-AF65-F5344CB8AC3E}">
        <p14:creationId xmlns:p14="http://schemas.microsoft.com/office/powerpoint/2010/main" val="4046636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78A9A7-0078-4E51-B498-75ECE0152A97}" type="slidenum">
              <a:rPr lang="en-US"/>
              <a:pPr>
                <a:defRPr/>
              </a:pPr>
              <a:t>‹#›</a:t>
            </a:fld>
            <a:endParaRPr lang="en-US"/>
          </a:p>
        </p:txBody>
      </p:sp>
    </p:spTree>
    <p:extLst>
      <p:ext uri="{BB962C8B-B14F-4D97-AF65-F5344CB8AC3E}">
        <p14:creationId xmlns:p14="http://schemas.microsoft.com/office/powerpoint/2010/main" val="21996881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32580F-ADD5-4BE7-947F-6F0C6E3C2572}" type="slidenum">
              <a:rPr lang="en-US"/>
              <a:pPr>
                <a:defRPr/>
              </a:pPr>
              <a:t>‹#›</a:t>
            </a:fld>
            <a:endParaRPr lang="en-US"/>
          </a:p>
        </p:txBody>
      </p:sp>
    </p:spTree>
    <p:extLst>
      <p:ext uri="{BB962C8B-B14F-4D97-AF65-F5344CB8AC3E}">
        <p14:creationId xmlns:p14="http://schemas.microsoft.com/office/powerpoint/2010/main" val="54509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D933E39-352D-449E-B16B-5130BCEEB9FB}" type="slidenum">
              <a:rPr lang="en-US"/>
              <a:pPr>
                <a:defRPr/>
              </a:pPr>
              <a:t>‹#›</a:t>
            </a:fld>
            <a:endParaRPr lang="en-US"/>
          </a:p>
        </p:txBody>
      </p:sp>
    </p:spTree>
    <p:extLst>
      <p:ext uri="{BB962C8B-B14F-4D97-AF65-F5344CB8AC3E}">
        <p14:creationId xmlns:p14="http://schemas.microsoft.com/office/powerpoint/2010/main" val="25138204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7B5DB-41D1-48A4-BB24-6869E35FC3AA}" type="slidenum">
              <a:rPr lang="en-US"/>
              <a:pPr>
                <a:defRPr/>
              </a:pPr>
              <a:t>‹#›</a:t>
            </a:fld>
            <a:endParaRPr lang="en-US"/>
          </a:p>
        </p:txBody>
      </p:sp>
    </p:spTree>
    <p:extLst>
      <p:ext uri="{BB962C8B-B14F-4D97-AF65-F5344CB8AC3E}">
        <p14:creationId xmlns:p14="http://schemas.microsoft.com/office/powerpoint/2010/main" val="9605211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8C0066-C603-4E8A-8CE7-A8877561136F}" type="slidenum">
              <a:rPr lang="en-US"/>
              <a:pPr>
                <a:defRPr/>
              </a:pPr>
              <a:t>‹#›</a:t>
            </a:fld>
            <a:endParaRPr lang="en-US"/>
          </a:p>
        </p:txBody>
      </p:sp>
    </p:spTree>
    <p:extLst>
      <p:ext uri="{BB962C8B-B14F-4D97-AF65-F5344CB8AC3E}">
        <p14:creationId xmlns:p14="http://schemas.microsoft.com/office/powerpoint/2010/main" val="157438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81B4DE-AA8E-4D99-AF18-143C76EF62AD}" type="slidenum">
              <a:rPr lang="en-US"/>
              <a:pPr>
                <a:defRPr/>
              </a:pPr>
              <a:t>‹#›</a:t>
            </a:fld>
            <a:endParaRPr lang="en-US"/>
          </a:p>
        </p:txBody>
      </p:sp>
    </p:spTree>
    <p:extLst>
      <p:ext uri="{BB962C8B-B14F-4D97-AF65-F5344CB8AC3E}">
        <p14:creationId xmlns:p14="http://schemas.microsoft.com/office/powerpoint/2010/main" val="140271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7B500-4CFA-455B-A653-C2B0142F28E2}" type="slidenum">
              <a:rPr lang="en-US"/>
              <a:pPr>
                <a:defRPr/>
              </a:pPr>
              <a:t>‹#›</a:t>
            </a:fld>
            <a:endParaRPr lang="en-US"/>
          </a:p>
        </p:txBody>
      </p:sp>
    </p:spTree>
    <p:extLst>
      <p:ext uri="{BB962C8B-B14F-4D97-AF65-F5344CB8AC3E}">
        <p14:creationId xmlns:p14="http://schemas.microsoft.com/office/powerpoint/2010/main" val="1114431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C6F3BB-22B6-4BA8-BB65-94F55717865D}" type="slidenum">
              <a:rPr lang="en-US"/>
              <a:pPr>
                <a:defRPr/>
              </a:pPr>
              <a:t>‹#›</a:t>
            </a:fld>
            <a:endParaRPr lang="en-US"/>
          </a:p>
        </p:txBody>
      </p:sp>
    </p:spTree>
    <p:extLst>
      <p:ext uri="{BB962C8B-B14F-4D97-AF65-F5344CB8AC3E}">
        <p14:creationId xmlns:p14="http://schemas.microsoft.com/office/powerpoint/2010/main" val="1171502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10F240-D667-43BB-AB27-059A5D4D8A33}" type="slidenum">
              <a:rPr lang="en-US"/>
              <a:pPr>
                <a:defRPr/>
              </a:pPr>
              <a:t>‹#›</a:t>
            </a:fld>
            <a:endParaRPr lang="en-US"/>
          </a:p>
        </p:txBody>
      </p:sp>
    </p:spTree>
    <p:extLst>
      <p:ext uri="{BB962C8B-B14F-4D97-AF65-F5344CB8AC3E}">
        <p14:creationId xmlns:p14="http://schemas.microsoft.com/office/powerpoint/2010/main" val="25149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14566F-D2DA-4974-9AF5-1C7C9557457C}" type="slidenum">
              <a:rPr lang="en-US"/>
              <a:pPr>
                <a:defRPr/>
              </a:pPr>
              <a:t>‹#›</a:t>
            </a:fld>
            <a:endParaRPr lang="en-US"/>
          </a:p>
        </p:txBody>
      </p:sp>
    </p:spTree>
    <p:extLst>
      <p:ext uri="{BB962C8B-B14F-4D97-AF65-F5344CB8AC3E}">
        <p14:creationId xmlns:p14="http://schemas.microsoft.com/office/powerpoint/2010/main" val="10191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9A7028-2E14-46F7-984D-D76F10B2818E}" type="slidenum">
              <a:rPr lang="en-US"/>
              <a:pPr>
                <a:defRPr/>
              </a:pPr>
              <a:t>‹#›</a:t>
            </a:fld>
            <a:endParaRPr lang="en-US"/>
          </a:p>
        </p:txBody>
      </p:sp>
    </p:spTree>
    <p:extLst>
      <p:ext uri="{BB962C8B-B14F-4D97-AF65-F5344CB8AC3E}">
        <p14:creationId xmlns:p14="http://schemas.microsoft.com/office/powerpoint/2010/main" val="78937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A1D317-D341-460C-A1E3-9F1BF2555ECB}" type="slidenum">
              <a:rPr lang="en-US"/>
              <a:pPr>
                <a:defRPr/>
              </a:pPr>
              <a:t>‹#›</a:t>
            </a:fld>
            <a:endParaRPr lang="en-US"/>
          </a:p>
        </p:txBody>
      </p:sp>
    </p:spTree>
    <p:extLst>
      <p:ext uri="{BB962C8B-B14F-4D97-AF65-F5344CB8AC3E}">
        <p14:creationId xmlns:p14="http://schemas.microsoft.com/office/powerpoint/2010/main" val="1576361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1FCEAB-54CE-4726-94EC-26651AADA244}" type="slidenum">
              <a:rPr lang="en-US"/>
              <a:pPr>
                <a:defRPr/>
              </a:pPr>
              <a:t>‹#›</a:t>
            </a:fld>
            <a:endParaRPr lang="en-US"/>
          </a:p>
        </p:txBody>
      </p:sp>
    </p:spTree>
    <p:extLst>
      <p:ext uri="{BB962C8B-B14F-4D97-AF65-F5344CB8AC3E}">
        <p14:creationId xmlns:p14="http://schemas.microsoft.com/office/powerpoint/2010/main" val="419652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EE4BE18-9E36-46EB-9B57-207C786A2826}" type="slidenum">
              <a:rPr lang="en-US"/>
              <a:pPr>
                <a:defRPr/>
              </a:pPr>
              <a:t>‹#›</a:t>
            </a:fld>
            <a:endParaRPr lang="en-US"/>
          </a:p>
        </p:txBody>
      </p:sp>
    </p:spTree>
    <p:extLst>
      <p:ext uri="{BB962C8B-B14F-4D97-AF65-F5344CB8AC3E}">
        <p14:creationId xmlns:p14="http://schemas.microsoft.com/office/powerpoint/2010/main" val="2662721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413708-2D10-4C1B-8C98-0FF930475240}" type="slidenum">
              <a:rPr lang="en-US"/>
              <a:pPr>
                <a:defRPr/>
              </a:pPr>
              <a:t>‹#›</a:t>
            </a:fld>
            <a:endParaRPr lang="en-US"/>
          </a:p>
        </p:txBody>
      </p:sp>
    </p:spTree>
    <p:extLst>
      <p:ext uri="{BB962C8B-B14F-4D97-AF65-F5344CB8AC3E}">
        <p14:creationId xmlns:p14="http://schemas.microsoft.com/office/powerpoint/2010/main" val="1459650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CA9D10-50A0-4FAF-A484-1FEAAA91C957}" type="slidenum">
              <a:rPr lang="en-US"/>
              <a:pPr>
                <a:defRPr/>
              </a:pPr>
              <a:t>‹#›</a:t>
            </a:fld>
            <a:endParaRPr lang="en-US"/>
          </a:p>
        </p:txBody>
      </p:sp>
    </p:spTree>
    <p:extLst>
      <p:ext uri="{BB962C8B-B14F-4D97-AF65-F5344CB8AC3E}">
        <p14:creationId xmlns:p14="http://schemas.microsoft.com/office/powerpoint/2010/main" val="2462811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2B812-4077-4B62-B5E5-4D7A9EDF94BB}" type="slidenum">
              <a:rPr lang="en-US"/>
              <a:pPr>
                <a:defRPr/>
              </a:pPr>
              <a:t>‹#›</a:t>
            </a:fld>
            <a:endParaRPr lang="en-US"/>
          </a:p>
        </p:txBody>
      </p:sp>
    </p:spTree>
    <p:extLst>
      <p:ext uri="{BB962C8B-B14F-4D97-AF65-F5344CB8AC3E}">
        <p14:creationId xmlns:p14="http://schemas.microsoft.com/office/powerpoint/2010/main" val="1265932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8F929-E91B-4996-869F-08CDFEAA55A5}" type="slidenum">
              <a:rPr lang="en-US"/>
              <a:pPr>
                <a:defRPr/>
              </a:pPr>
              <a:t>‹#›</a:t>
            </a:fld>
            <a:endParaRPr lang="en-US"/>
          </a:p>
        </p:txBody>
      </p:sp>
    </p:spTree>
    <p:extLst>
      <p:ext uri="{BB962C8B-B14F-4D97-AF65-F5344CB8AC3E}">
        <p14:creationId xmlns:p14="http://schemas.microsoft.com/office/powerpoint/2010/main" val="755538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74CC2A-9872-4193-A081-1833DB05A8FC}" type="slidenum">
              <a:rPr lang="en-US"/>
              <a:pPr>
                <a:defRPr/>
              </a:pPr>
              <a:t>‹#›</a:t>
            </a:fld>
            <a:endParaRPr lang="en-US"/>
          </a:p>
        </p:txBody>
      </p:sp>
    </p:spTree>
    <p:extLst>
      <p:ext uri="{BB962C8B-B14F-4D97-AF65-F5344CB8AC3E}">
        <p14:creationId xmlns:p14="http://schemas.microsoft.com/office/powerpoint/2010/main" val="4048865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F1D5FC-8FEC-47F4-BA0C-BE8E8075A646}" type="slidenum">
              <a:rPr lang="en-US"/>
              <a:pPr>
                <a:defRPr/>
              </a:pPr>
              <a:t>‹#›</a:t>
            </a:fld>
            <a:endParaRPr lang="en-US"/>
          </a:p>
        </p:txBody>
      </p:sp>
    </p:spTree>
    <p:extLst>
      <p:ext uri="{BB962C8B-B14F-4D97-AF65-F5344CB8AC3E}">
        <p14:creationId xmlns:p14="http://schemas.microsoft.com/office/powerpoint/2010/main" val="736560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1DF3E9-C091-40A4-9C5F-5B0B69B869BB}" type="slidenum">
              <a:rPr lang="en-US"/>
              <a:pPr>
                <a:defRPr/>
              </a:pPr>
              <a:t>‹#›</a:t>
            </a:fld>
            <a:endParaRPr lang="en-US"/>
          </a:p>
        </p:txBody>
      </p:sp>
    </p:spTree>
    <p:extLst>
      <p:ext uri="{BB962C8B-B14F-4D97-AF65-F5344CB8AC3E}">
        <p14:creationId xmlns:p14="http://schemas.microsoft.com/office/powerpoint/2010/main" val="3469142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C3750-0945-448D-BD1C-5DF54D6427A3}" type="slidenum">
              <a:rPr lang="en-US"/>
              <a:pPr>
                <a:defRPr/>
              </a:pPr>
              <a:t>‹#›</a:t>
            </a:fld>
            <a:endParaRPr lang="en-US"/>
          </a:p>
        </p:txBody>
      </p:sp>
    </p:spTree>
    <p:extLst>
      <p:ext uri="{BB962C8B-B14F-4D97-AF65-F5344CB8AC3E}">
        <p14:creationId xmlns:p14="http://schemas.microsoft.com/office/powerpoint/2010/main" val="3898648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E53E4A-4166-469D-A683-8F8430E82E4E}" type="slidenum">
              <a:rPr lang="en-US"/>
              <a:pPr>
                <a:defRPr/>
              </a:pPr>
              <a:t>‹#›</a:t>
            </a:fld>
            <a:endParaRPr lang="en-US"/>
          </a:p>
        </p:txBody>
      </p:sp>
    </p:spTree>
    <p:extLst>
      <p:ext uri="{BB962C8B-B14F-4D97-AF65-F5344CB8AC3E}">
        <p14:creationId xmlns:p14="http://schemas.microsoft.com/office/powerpoint/2010/main" val="4001363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A5A997-6FD0-4ECC-A7D6-2ECB3C95B550}" type="slidenum">
              <a:rPr lang="en-US"/>
              <a:pPr>
                <a:defRPr/>
              </a:pPr>
              <a:t>‹#›</a:t>
            </a:fld>
            <a:endParaRPr lang="en-US"/>
          </a:p>
        </p:txBody>
      </p:sp>
    </p:spTree>
    <p:extLst>
      <p:ext uri="{BB962C8B-B14F-4D97-AF65-F5344CB8AC3E}">
        <p14:creationId xmlns:p14="http://schemas.microsoft.com/office/powerpoint/2010/main" val="44316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F5DA650-38CF-4BE8-905F-90D8BC3E59CA}" type="slidenum">
              <a:rPr lang="en-US"/>
              <a:pPr>
                <a:defRPr/>
              </a:pPr>
              <a:t>‹#›</a:t>
            </a:fld>
            <a:endParaRPr lang="en-US"/>
          </a:p>
        </p:txBody>
      </p:sp>
    </p:spTree>
    <p:extLst>
      <p:ext uri="{BB962C8B-B14F-4D97-AF65-F5344CB8AC3E}">
        <p14:creationId xmlns:p14="http://schemas.microsoft.com/office/powerpoint/2010/main" val="3779161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86BAFB-973E-4B13-B4D1-50E8FFE0F9CF}" type="slidenum">
              <a:rPr lang="en-US"/>
              <a:pPr>
                <a:defRPr/>
              </a:pPr>
              <a:t>‹#›</a:t>
            </a:fld>
            <a:endParaRPr lang="en-US"/>
          </a:p>
        </p:txBody>
      </p:sp>
    </p:spTree>
    <p:extLst>
      <p:ext uri="{BB962C8B-B14F-4D97-AF65-F5344CB8AC3E}">
        <p14:creationId xmlns:p14="http://schemas.microsoft.com/office/powerpoint/2010/main" val="3681513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BAB55-B475-4CBE-AB67-4998C2B6F97A}" type="slidenum">
              <a:rPr lang="en-US"/>
              <a:pPr>
                <a:defRPr/>
              </a:pPr>
              <a:t>‹#›</a:t>
            </a:fld>
            <a:endParaRPr lang="en-US"/>
          </a:p>
        </p:txBody>
      </p:sp>
    </p:spTree>
    <p:extLst>
      <p:ext uri="{BB962C8B-B14F-4D97-AF65-F5344CB8AC3E}">
        <p14:creationId xmlns:p14="http://schemas.microsoft.com/office/powerpoint/2010/main" val="254615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84D2E7-4C73-4C2F-88D3-33E6BA8526A4}" type="slidenum">
              <a:rPr lang="en-US"/>
              <a:pPr>
                <a:defRPr/>
              </a:pPr>
              <a:t>‹#›</a:t>
            </a:fld>
            <a:endParaRPr lang="en-US"/>
          </a:p>
        </p:txBody>
      </p:sp>
    </p:spTree>
    <p:extLst>
      <p:ext uri="{BB962C8B-B14F-4D97-AF65-F5344CB8AC3E}">
        <p14:creationId xmlns:p14="http://schemas.microsoft.com/office/powerpoint/2010/main" val="2838367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629468-AC57-4374-8708-E0569E7F8473}" type="slidenum">
              <a:rPr lang="en-US"/>
              <a:pPr>
                <a:defRPr/>
              </a:pPr>
              <a:t>‹#›</a:t>
            </a:fld>
            <a:endParaRPr lang="en-US"/>
          </a:p>
        </p:txBody>
      </p:sp>
    </p:spTree>
    <p:extLst>
      <p:ext uri="{BB962C8B-B14F-4D97-AF65-F5344CB8AC3E}">
        <p14:creationId xmlns:p14="http://schemas.microsoft.com/office/powerpoint/2010/main" val="2782928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E55BF3-C0F4-4253-963A-BCA6C80AEFB7}" type="slidenum">
              <a:rPr lang="en-US"/>
              <a:pPr>
                <a:defRPr/>
              </a:pPr>
              <a:t>‹#›</a:t>
            </a:fld>
            <a:endParaRPr lang="en-US"/>
          </a:p>
        </p:txBody>
      </p:sp>
    </p:spTree>
    <p:extLst>
      <p:ext uri="{BB962C8B-B14F-4D97-AF65-F5344CB8AC3E}">
        <p14:creationId xmlns:p14="http://schemas.microsoft.com/office/powerpoint/2010/main" val="948158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26F1AB-F20C-4A74-AE8C-55EDA04ED78F}" type="slidenum">
              <a:rPr lang="en-US"/>
              <a:pPr>
                <a:defRPr/>
              </a:pPr>
              <a:t>‹#›</a:t>
            </a:fld>
            <a:endParaRPr lang="en-US"/>
          </a:p>
        </p:txBody>
      </p:sp>
    </p:spTree>
    <p:extLst>
      <p:ext uri="{BB962C8B-B14F-4D97-AF65-F5344CB8AC3E}">
        <p14:creationId xmlns:p14="http://schemas.microsoft.com/office/powerpoint/2010/main" val="3068452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EEE10B-CB39-4DCE-84C9-35283B468EFC}" type="slidenum">
              <a:rPr lang="en-US"/>
              <a:pPr>
                <a:defRPr/>
              </a:pPr>
              <a:t>‹#›</a:t>
            </a:fld>
            <a:endParaRPr lang="en-US"/>
          </a:p>
        </p:txBody>
      </p:sp>
    </p:spTree>
    <p:extLst>
      <p:ext uri="{BB962C8B-B14F-4D97-AF65-F5344CB8AC3E}">
        <p14:creationId xmlns:p14="http://schemas.microsoft.com/office/powerpoint/2010/main" val="3257065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799A82-79DC-4367-8059-8B3F64FF5B39}" type="slidenum">
              <a:rPr lang="en-US"/>
              <a:pPr>
                <a:defRPr/>
              </a:pPr>
              <a:t>‹#›</a:t>
            </a:fld>
            <a:endParaRPr lang="en-US"/>
          </a:p>
        </p:txBody>
      </p:sp>
    </p:spTree>
    <p:extLst>
      <p:ext uri="{BB962C8B-B14F-4D97-AF65-F5344CB8AC3E}">
        <p14:creationId xmlns:p14="http://schemas.microsoft.com/office/powerpoint/2010/main" val="2978021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94AE9B-F4AF-425E-884E-47140B668406}" type="slidenum">
              <a:rPr lang="en-US"/>
              <a:pPr>
                <a:defRPr/>
              </a:pPr>
              <a:t>‹#›</a:t>
            </a:fld>
            <a:endParaRPr lang="en-US"/>
          </a:p>
        </p:txBody>
      </p:sp>
    </p:spTree>
    <p:extLst>
      <p:ext uri="{BB962C8B-B14F-4D97-AF65-F5344CB8AC3E}">
        <p14:creationId xmlns:p14="http://schemas.microsoft.com/office/powerpoint/2010/main" val="2852335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B24631-A745-42EA-BA6D-535CB7B2B5D3}" type="slidenum">
              <a:rPr lang="en-US"/>
              <a:pPr>
                <a:defRPr/>
              </a:pPr>
              <a:t>‹#›</a:t>
            </a:fld>
            <a:endParaRPr lang="en-US"/>
          </a:p>
        </p:txBody>
      </p:sp>
    </p:spTree>
    <p:extLst>
      <p:ext uri="{BB962C8B-B14F-4D97-AF65-F5344CB8AC3E}">
        <p14:creationId xmlns:p14="http://schemas.microsoft.com/office/powerpoint/2010/main" val="313978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5AE1E0A-1181-4679-B977-33E9272F9E5C}" type="slidenum">
              <a:rPr lang="en-US"/>
              <a:pPr>
                <a:defRPr/>
              </a:pPr>
              <a:t>‹#›</a:t>
            </a:fld>
            <a:endParaRPr lang="en-US"/>
          </a:p>
        </p:txBody>
      </p:sp>
    </p:spTree>
    <p:extLst>
      <p:ext uri="{BB962C8B-B14F-4D97-AF65-F5344CB8AC3E}">
        <p14:creationId xmlns:p14="http://schemas.microsoft.com/office/powerpoint/2010/main" val="505543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98DEAB-165D-409D-9F80-4D584CBEB35C}" type="slidenum">
              <a:rPr lang="en-US"/>
              <a:pPr>
                <a:defRPr/>
              </a:pPr>
              <a:t>‹#›</a:t>
            </a:fld>
            <a:endParaRPr lang="en-US"/>
          </a:p>
        </p:txBody>
      </p:sp>
    </p:spTree>
    <p:extLst>
      <p:ext uri="{BB962C8B-B14F-4D97-AF65-F5344CB8AC3E}">
        <p14:creationId xmlns:p14="http://schemas.microsoft.com/office/powerpoint/2010/main" val="640648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BD551E-6B7F-4D26-81E8-159375EEFEE2}" type="slidenum">
              <a:rPr lang="en-US"/>
              <a:pPr>
                <a:defRPr/>
              </a:pPr>
              <a:t>‹#›</a:t>
            </a:fld>
            <a:endParaRPr lang="en-US"/>
          </a:p>
        </p:txBody>
      </p:sp>
    </p:spTree>
    <p:extLst>
      <p:ext uri="{BB962C8B-B14F-4D97-AF65-F5344CB8AC3E}">
        <p14:creationId xmlns:p14="http://schemas.microsoft.com/office/powerpoint/2010/main" val="694345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3439CA-6D65-4D6F-A008-2BE15C93DFE4}" type="slidenum">
              <a:rPr lang="en-US"/>
              <a:pPr>
                <a:defRPr/>
              </a:pPr>
              <a:t>‹#›</a:t>
            </a:fld>
            <a:endParaRPr lang="en-US"/>
          </a:p>
        </p:txBody>
      </p:sp>
    </p:spTree>
    <p:extLst>
      <p:ext uri="{BB962C8B-B14F-4D97-AF65-F5344CB8AC3E}">
        <p14:creationId xmlns:p14="http://schemas.microsoft.com/office/powerpoint/2010/main" val="66118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AAB66-1B64-4FC5-8FAB-E1849E83B248}" type="slidenum">
              <a:rPr lang="en-US"/>
              <a:pPr>
                <a:defRPr/>
              </a:pPr>
              <a:t>‹#›</a:t>
            </a:fld>
            <a:endParaRPr lang="en-US"/>
          </a:p>
        </p:txBody>
      </p:sp>
    </p:spTree>
    <p:extLst>
      <p:ext uri="{BB962C8B-B14F-4D97-AF65-F5344CB8AC3E}">
        <p14:creationId xmlns:p14="http://schemas.microsoft.com/office/powerpoint/2010/main" val="1465844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DB9A17-0B5E-4BE6-9DAF-1426383937F1}" type="slidenum">
              <a:rPr lang="en-US"/>
              <a:pPr>
                <a:defRPr/>
              </a:pPr>
              <a:t>‹#›</a:t>
            </a:fld>
            <a:endParaRPr lang="en-US"/>
          </a:p>
        </p:txBody>
      </p:sp>
    </p:spTree>
    <p:extLst>
      <p:ext uri="{BB962C8B-B14F-4D97-AF65-F5344CB8AC3E}">
        <p14:creationId xmlns:p14="http://schemas.microsoft.com/office/powerpoint/2010/main" val="1324346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341082-8649-47FE-9C7F-14ADA455D245}" type="slidenum">
              <a:rPr lang="en-US"/>
              <a:pPr>
                <a:defRPr/>
              </a:pPr>
              <a:t>‹#›</a:t>
            </a:fld>
            <a:endParaRPr lang="en-US"/>
          </a:p>
        </p:txBody>
      </p:sp>
    </p:spTree>
    <p:extLst>
      <p:ext uri="{BB962C8B-B14F-4D97-AF65-F5344CB8AC3E}">
        <p14:creationId xmlns:p14="http://schemas.microsoft.com/office/powerpoint/2010/main" val="2220514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A771E-1C31-47A9-9D89-C40F370990C8}" type="slidenum">
              <a:rPr lang="en-US"/>
              <a:pPr>
                <a:defRPr/>
              </a:pPr>
              <a:t>‹#›</a:t>
            </a:fld>
            <a:endParaRPr lang="en-US"/>
          </a:p>
        </p:txBody>
      </p:sp>
    </p:spTree>
    <p:extLst>
      <p:ext uri="{BB962C8B-B14F-4D97-AF65-F5344CB8AC3E}">
        <p14:creationId xmlns:p14="http://schemas.microsoft.com/office/powerpoint/2010/main" val="228633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4CD6B-8C72-4DA7-AB7A-BBB4BDDF2B97}" type="slidenum">
              <a:rPr lang="en-US"/>
              <a:pPr>
                <a:defRPr/>
              </a:pPr>
              <a:t>‹#›</a:t>
            </a:fld>
            <a:endParaRPr lang="en-US"/>
          </a:p>
        </p:txBody>
      </p:sp>
    </p:spTree>
    <p:extLst>
      <p:ext uri="{BB962C8B-B14F-4D97-AF65-F5344CB8AC3E}">
        <p14:creationId xmlns:p14="http://schemas.microsoft.com/office/powerpoint/2010/main" val="3052510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65147D-B607-4D1E-AA52-72D5F933131C}" type="slidenum">
              <a:rPr lang="en-US"/>
              <a:pPr>
                <a:defRPr/>
              </a:pPr>
              <a:t>‹#›</a:t>
            </a:fld>
            <a:endParaRPr lang="en-US"/>
          </a:p>
        </p:txBody>
      </p:sp>
    </p:spTree>
    <p:extLst>
      <p:ext uri="{BB962C8B-B14F-4D97-AF65-F5344CB8AC3E}">
        <p14:creationId xmlns:p14="http://schemas.microsoft.com/office/powerpoint/2010/main" val="40425876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461E9E-4A2E-4C2C-8348-C5A6ADDEB245}" type="slidenum">
              <a:rPr lang="en-US"/>
              <a:pPr>
                <a:defRPr/>
              </a:pPr>
              <a:t>‹#›</a:t>
            </a:fld>
            <a:endParaRPr lang="en-US"/>
          </a:p>
        </p:txBody>
      </p:sp>
    </p:spTree>
    <p:extLst>
      <p:ext uri="{BB962C8B-B14F-4D97-AF65-F5344CB8AC3E}">
        <p14:creationId xmlns:p14="http://schemas.microsoft.com/office/powerpoint/2010/main" val="353967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EF47EF5-E907-481C-B976-F2622F5EE9FE}" type="slidenum">
              <a:rPr lang="en-US"/>
              <a:pPr>
                <a:defRPr/>
              </a:pPr>
              <a:t>‹#›</a:t>
            </a:fld>
            <a:endParaRPr lang="en-US"/>
          </a:p>
        </p:txBody>
      </p:sp>
    </p:spTree>
    <p:extLst>
      <p:ext uri="{BB962C8B-B14F-4D97-AF65-F5344CB8AC3E}">
        <p14:creationId xmlns:p14="http://schemas.microsoft.com/office/powerpoint/2010/main" val="315785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5A879B-B25E-4D5A-B64A-D5420AC74DC5}" type="slidenum">
              <a:rPr lang="en-US"/>
              <a:pPr>
                <a:defRPr/>
              </a:pPr>
              <a:t>‹#›</a:t>
            </a:fld>
            <a:endParaRPr lang="en-US"/>
          </a:p>
        </p:txBody>
      </p:sp>
    </p:spTree>
    <p:extLst>
      <p:ext uri="{BB962C8B-B14F-4D97-AF65-F5344CB8AC3E}">
        <p14:creationId xmlns:p14="http://schemas.microsoft.com/office/powerpoint/2010/main" val="3120646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2C7F8D-3C77-4BAE-A324-24C6FE060441}" type="slidenum">
              <a:rPr lang="en-US"/>
              <a:pPr>
                <a:defRPr/>
              </a:pPr>
              <a:t>‹#›</a:t>
            </a:fld>
            <a:endParaRPr lang="en-US"/>
          </a:p>
        </p:txBody>
      </p:sp>
    </p:spTree>
    <p:extLst>
      <p:ext uri="{BB962C8B-B14F-4D97-AF65-F5344CB8AC3E}">
        <p14:creationId xmlns:p14="http://schemas.microsoft.com/office/powerpoint/2010/main" val="1544077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1FED5C-002C-4198-8B76-E885C4C4D7EA}" type="slidenum">
              <a:rPr lang="en-US"/>
              <a:pPr>
                <a:defRPr/>
              </a:pPr>
              <a:t>‹#›</a:t>
            </a:fld>
            <a:endParaRPr lang="en-US"/>
          </a:p>
        </p:txBody>
      </p:sp>
    </p:spTree>
    <p:extLst>
      <p:ext uri="{BB962C8B-B14F-4D97-AF65-F5344CB8AC3E}">
        <p14:creationId xmlns:p14="http://schemas.microsoft.com/office/powerpoint/2010/main" val="1349932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55578B-4D52-430A-88AB-C214830FAC7F}" type="slidenum">
              <a:rPr lang="en-US"/>
              <a:pPr>
                <a:defRPr/>
              </a:pPr>
              <a:t>‹#›</a:t>
            </a:fld>
            <a:endParaRPr lang="en-US"/>
          </a:p>
        </p:txBody>
      </p:sp>
    </p:spTree>
    <p:extLst>
      <p:ext uri="{BB962C8B-B14F-4D97-AF65-F5344CB8AC3E}">
        <p14:creationId xmlns:p14="http://schemas.microsoft.com/office/powerpoint/2010/main" val="1256012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E1070F-F79C-45FD-B74D-4B982FA0D7CA}" type="slidenum">
              <a:rPr lang="en-US"/>
              <a:pPr>
                <a:defRPr/>
              </a:pPr>
              <a:t>‹#›</a:t>
            </a:fld>
            <a:endParaRPr lang="en-US"/>
          </a:p>
        </p:txBody>
      </p:sp>
    </p:spTree>
    <p:extLst>
      <p:ext uri="{BB962C8B-B14F-4D97-AF65-F5344CB8AC3E}">
        <p14:creationId xmlns:p14="http://schemas.microsoft.com/office/powerpoint/2010/main" val="2815084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D5248-64E7-4BD0-AE5D-2E00F80C4DF3}" type="slidenum">
              <a:rPr lang="en-US"/>
              <a:pPr>
                <a:defRPr/>
              </a:pPr>
              <a:t>‹#›</a:t>
            </a:fld>
            <a:endParaRPr lang="en-US"/>
          </a:p>
        </p:txBody>
      </p:sp>
    </p:spTree>
    <p:extLst>
      <p:ext uri="{BB962C8B-B14F-4D97-AF65-F5344CB8AC3E}">
        <p14:creationId xmlns:p14="http://schemas.microsoft.com/office/powerpoint/2010/main" val="2963009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D86F51-6CA1-4466-94C0-A827DF5AB264}" type="slidenum">
              <a:rPr lang="en-US"/>
              <a:pPr>
                <a:defRPr/>
              </a:pPr>
              <a:t>‹#›</a:t>
            </a:fld>
            <a:endParaRPr lang="en-US"/>
          </a:p>
        </p:txBody>
      </p:sp>
    </p:spTree>
    <p:extLst>
      <p:ext uri="{BB962C8B-B14F-4D97-AF65-F5344CB8AC3E}">
        <p14:creationId xmlns:p14="http://schemas.microsoft.com/office/powerpoint/2010/main" val="21459095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175" y="3429000"/>
            <a:ext cx="8023225"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573443" name="Rectangle 3"/>
          <p:cNvSpPr>
            <a:spLocks noGrp="1" noChangeArrowheads="1"/>
          </p:cNvSpPr>
          <p:nvPr>
            <p:ph type="ctrTitle" sz="quarter"/>
          </p:nvPr>
        </p:nvSpPr>
        <p:spPr>
          <a:xfrm>
            <a:off x="381000" y="2286000"/>
            <a:ext cx="7772400" cy="1143000"/>
          </a:xfrm>
        </p:spPr>
        <p:txBody>
          <a:bodyPr/>
          <a:lstStyle>
            <a:lvl1pPr>
              <a:defRPr/>
            </a:lvl1pPr>
          </a:lstStyle>
          <a:p>
            <a:r>
              <a:rPr lang="en-US"/>
              <a:t>Click to edit Master title style</a:t>
            </a:r>
          </a:p>
        </p:txBody>
      </p:sp>
      <p:sp>
        <p:nvSpPr>
          <p:cNvPr id="573444"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quarter" idx="10"/>
          </p:nvPr>
        </p:nvSpPr>
        <p:spPr>
          <a:xfrm>
            <a:off x="381000" y="6248400"/>
            <a:ext cx="1905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a:defRPr/>
            </a:lvl1pPr>
          </a:lstStyle>
          <a:p>
            <a:pPr>
              <a:defRPr/>
            </a:pPr>
            <a:fld id="{F5856AD7-5643-4DCA-814C-7808F4DEA278}" type="slidenum">
              <a:rPr lang="en-US"/>
              <a:pPr>
                <a:defRPr/>
              </a:pPr>
              <a:t>‹#›</a:t>
            </a:fld>
            <a:endParaRPr lang="en-US"/>
          </a:p>
        </p:txBody>
      </p:sp>
    </p:spTree>
    <p:extLst>
      <p:ext uri="{BB962C8B-B14F-4D97-AF65-F5344CB8AC3E}">
        <p14:creationId xmlns:p14="http://schemas.microsoft.com/office/powerpoint/2010/main" val="34387222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4C6D17F-D4CD-41B7-B3D1-2D9399F84EA1}" type="slidenum">
              <a:rPr lang="en-US"/>
              <a:pPr>
                <a:defRPr/>
              </a:pPr>
              <a:t>‹#›</a:t>
            </a:fld>
            <a:endParaRPr lang="en-US"/>
          </a:p>
        </p:txBody>
      </p:sp>
    </p:spTree>
    <p:extLst>
      <p:ext uri="{BB962C8B-B14F-4D97-AF65-F5344CB8AC3E}">
        <p14:creationId xmlns:p14="http://schemas.microsoft.com/office/powerpoint/2010/main" val="3545278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32C586D-83E8-47EC-B8F3-7AFCFCAFE03F}" type="slidenum">
              <a:rPr lang="en-US"/>
              <a:pPr>
                <a:defRPr/>
              </a:pPr>
              <a:t>‹#›</a:t>
            </a:fld>
            <a:endParaRPr lang="en-US"/>
          </a:p>
        </p:txBody>
      </p:sp>
    </p:spTree>
    <p:extLst>
      <p:ext uri="{BB962C8B-B14F-4D97-AF65-F5344CB8AC3E}">
        <p14:creationId xmlns:p14="http://schemas.microsoft.com/office/powerpoint/2010/main" val="402467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22DDCD5-7FDA-49F4-9D0B-8351CD0B1C0B}" type="slidenum">
              <a:rPr lang="en-US"/>
              <a:pPr>
                <a:defRPr/>
              </a:pPr>
              <a:t>‹#›</a:t>
            </a:fld>
            <a:endParaRPr lang="en-US"/>
          </a:p>
        </p:txBody>
      </p:sp>
    </p:spTree>
    <p:extLst>
      <p:ext uri="{BB962C8B-B14F-4D97-AF65-F5344CB8AC3E}">
        <p14:creationId xmlns:p14="http://schemas.microsoft.com/office/powerpoint/2010/main" val="15844766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4BFF44F-58DD-4F41-A908-BD82718AE57E}" type="slidenum">
              <a:rPr lang="en-US"/>
              <a:pPr>
                <a:defRPr/>
              </a:pPr>
              <a:t>‹#›</a:t>
            </a:fld>
            <a:endParaRPr lang="en-US"/>
          </a:p>
        </p:txBody>
      </p:sp>
    </p:spTree>
    <p:extLst>
      <p:ext uri="{BB962C8B-B14F-4D97-AF65-F5344CB8AC3E}">
        <p14:creationId xmlns:p14="http://schemas.microsoft.com/office/powerpoint/2010/main" val="3241777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22BFC37-078D-4BA9-B669-C3B61E902BF3}" type="slidenum">
              <a:rPr lang="en-US"/>
              <a:pPr>
                <a:defRPr/>
              </a:pPr>
              <a:t>‹#›</a:t>
            </a:fld>
            <a:endParaRPr lang="en-US"/>
          </a:p>
        </p:txBody>
      </p:sp>
    </p:spTree>
    <p:extLst>
      <p:ext uri="{BB962C8B-B14F-4D97-AF65-F5344CB8AC3E}">
        <p14:creationId xmlns:p14="http://schemas.microsoft.com/office/powerpoint/2010/main" val="2189773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B9A4FD3-2571-4886-A2DD-6568D952FACA}" type="slidenum">
              <a:rPr lang="en-US"/>
              <a:pPr>
                <a:defRPr/>
              </a:pPr>
              <a:t>‹#›</a:t>
            </a:fld>
            <a:endParaRPr lang="en-US"/>
          </a:p>
        </p:txBody>
      </p:sp>
    </p:spTree>
    <p:extLst>
      <p:ext uri="{BB962C8B-B14F-4D97-AF65-F5344CB8AC3E}">
        <p14:creationId xmlns:p14="http://schemas.microsoft.com/office/powerpoint/2010/main" val="2641128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5FF45E2-A923-4EAA-81C9-496BD112A88A}" type="slidenum">
              <a:rPr lang="en-US"/>
              <a:pPr>
                <a:defRPr/>
              </a:pPr>
              <a:t>‹#›</a:t>
            </a:fld>
            <a:endParaRPr lang="en-US"/>
          </a:p>
        </p:txBody>
      </p:sp>
    </p:spTree>
    <p:extLst>
      <p:ext uri="{BB962C8B-B14F-4D97-AF65-F5344CB8AC3E}">
        <p14:creationId xmlns:p14="http://schemas.microsoft.com/office/powerpoint/2010/main" val="6100278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EAF3EBA-634F-4F77-88D2-A480995DCB62}" type="slidenum">
              <a:rPr lang="en-US"/>
              <a:pPr>
                <a:defRPr/>
              </a:pPr>
              <a:t>‹#›</a:t>
            </a:fld>
            <a:endParaRPr lang="en-US"/>
          </a:p>
        </p:txBody>
      </p:sp>
    </p:spTree>
    <p:extLst>
      <p:ext uri="{BB962C8B-B14F-4D97-AF65-F5344CB8AC3E}">
        <p14:creationId xmlns:p14="http://schemas.microsoft.com/office/powerpoint/2010/main" val="2510971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37923FB-3AD3-43A3-9EDB-29DCEBDA9A2F}" type="slidenum">
              <a:rPr lang="en-US"/>
              <a:pPr>
                <a:defRPr/>
              </a:pPr>
              <a:t>‹#›</a:t>
            </a:fld>
            <a:endParaRPr lang="en-US"/>
          </a:p>
        </p:txBody>
      </p:sp>
    </p:spTree>
    <p:extLst>
      <p:ext uri="{BB962C8B-B14F-4D97-AF65-F5344CB8AC3E}">
        <p14:creationId xmlns:p14="http://schemas.microsoft.com/office/powerpoint/2010/main" val="3172807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502902E-76F1-451F-93EE-CCEB55B029C5}" type="slidenum">
              <a:rPr lang="en-US"/>
              <a:pPr>
                <a:defRPr/>
              </a:pPr>
              <a:t>‹#›</a:t>
            </a:fld>
            <a:endParaRPr lang="en-US"/>
          </a:p>
        </p:txBody>
      </p:sp>
    </p:spTree>
    <p:extLst>
      <p:ext uri="{BB962C8B-B14F-4D97-AF65-F5344CB8AC3E}">
        <p14:creationId xmlns:p14="http://schemas.microsoft.com/office/powerpoint/2010/main" val="436925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5D97DD-D498-4A85-847F-CFB1329D8C5C}" type="slidenum">
              <a:rPr lang="en-US"/>
              <a:pPr>
                <a:defRPr/>
              </a:pPr>
              <a:t>‹#›</a:t>
            </a:fld>
            <a:endParaRPr lang="en-US"/>
          </a:p>
        </p:txBody>
      </p:sp>
    </p:spTree>
    <p:extLst>
      <p:ext uri="{BB962C8B-B14F-4D97-AF65-F5344CB8AC3E}">
        <p14:creationId xmlns:p14="http://schemas.microsoft.com/office/powerpoint/2010/main" val="170762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1947F6D-C0EC-417F-A2B8-A34A87184280}" type="slidenum">
              <a:rPr lang="en-US"/>
              <a:pPr>
                <a:defRPr/>
              </a:pPr>
              <a:t>‹#›</a:t>
            </a:fld>
            <a:endParaRPr lang="en-US"/>
          </a:p>
        </p:txBody>
      </p:sp>
    </p:spTree>
    <p:extLst>
      <p:ext uri="{BB962C8B-B14F-4D97-AF65-F5344CB8AC3E}">
        <p14:creationId xmlns:p14="http://schemas.microsoft.com/office/powerpoint/2010/main" val="3847778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D875CAF-3520-42C8-B30E-C08C27549A2D}" type="slidenum">
              <a:rPr lang="en-US"/>
              <a:pPr>
                <a:defRPr/>
              </a:pPr>
              <a:t>‹#›</a:t>
            </a:fld>
            <a:endParaRPr lang="en-US"/>
          </a:p>
        </p:txBody>
      </p:sp>
    </p:spTree>
    <p:extLst>
      <p:ext uri="{BB962C8B-B14F-4D97-AF65-F5344CB8AC3E}">
        <p14:creationId xmlns:p14="http://schemas.microsoft.com/office/powerpoint/2010/main" val="368780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D7E641AB-BF63-48CB-ADCC-6BEAB8F72F7C}" type="slidenum">
              <a:rPr lang="en-US"/>
              <a:pPr>
                <a:defRPr/>
              </a:pPr>
              <a:t>‹#›</a:t>
            </a:fld>
            <a:endParaRPr lang="en-US"/>
          </a:p>
        </p:txBody>
      </p:sp>
    </p:spTree>
    <p:extLst>
      <p:ext uri="{BB962C8B-B14F-4D97-AF65-F5344CB8AC3E}">
        <p14:creationId xmlns:p14="http://schemas.microsoft.com/office/powerpoint/2010/main" val="8655321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2B71B27-D66E-4B9B-92F8-49C9CEE9C3F3}" type="slidenum">
              <a:rPr lang="en-US"/>
              <a:pPr>
                <a:defRPr/>
              </a:pPr>
              <a:t>‹#›</a:t>
            </a:fld>
            <a:endParaRPr lang="en-US"/>
          </a:p>
        </p:txBody>
      </p:sp>
    </p:spTree>
    <p:extLst>
      <p:ext uri="{BB962C8B-B14F-4D97-AF65-F5344CB8AC3E}">
        <p14:creationId xmlns:p14="http://schemas.microsoft.com/office/powerpoint/2010/main" val="12097769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7332E7A-E1DB-47FF-923B-E022288089F9}" type="slidenum">
              <a:rPr lang="en-US"/>
              <a:pPr>
                <a:defRPr/>
              </a:pPr>
              <a:t>‹#›</a:t>
            </a:fld>
            <a:endParaRPr lang="en-US"/>
          </a:p>
        </p:txBody>
      </p:sp>
    </p:spTree>
    <p:extLst>
      <p:ext uri="{BB962C8B-B14F-4D97-AF65-F5344CB8AC3E}">
        <p14:creationId xmlns:p14="http://schemas.microsoft.com/office/powerpoint/2010/main" val="943013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3BC58CD-AA90-4E87-A088-42BB6FCA84B8}" type="slidenum">
              <a:rPr lang="en-US"/>
              <a:pPr>
                <a:defRPr/>
              </a:pPr>
              <a:t>‹#›</a:t>
            </a:fld>
            <a:endParaRPr lang="en-US"/>
          </a:p>
        </p:txBody>
      </p:sp>
    </p:spTree>
    <p:extLst>
      <p:ext uri="{BB962C8B-B14F-4D97-AF65-F5344CB8AC3E}">
        <p14:creationId xmlns:p14="http://schemas.microsoft.com/office/powerpoint/2010/main" val="2558083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74AD653-9BBA-430C-850D-AA4F5DF1E655}" type="slidenum">
              <a:rPr lang="en-US"/>
              <a:pPr>
                <a:defRPr/>
              </a:pPr>
              <a:t>‹#›</a:t>
            </a:fld>
            <a:endParaRPr lang="en-US"/>
          </a:p>
        </p:txBody>
      </p:sp>
    </p:spTree>
    <p:extLst>
      <p:ext uri="{BB962C8B-B14F-4D97-AF65-F5344CB8AC3E}">
        <p14:creationId xmlns:p14="http://schemas.microsoft.com/office/powerpoint/2010/main" val="32137566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6719BDC-FA37-42EB-AA63-F4004E92DAA8}" type="slidenum">
              <a:rPr lang="en-US"/>
              <a:pPr>
                <a:defRPr/>
              </a:pPr>
              <a:t>‹#›</a:t>
            </a:fld>
            <a:endParaRPr lang="en-US"/>
          </a:p>
        </p:txBody>
      </p:sp>
    </p:spTree>
    <p:extLst>
      <p:ext uri="{BB962C8B-B14F-4D97-AF65-F5344CB8AC3E}">
        <p14:creationId xmlns:p14="http://schemas.microsoft.com/office/powerpoint/2010/main" val="19740696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84CC779-B448-444F-9DE6-38886818AE30}" type="slidenum">
              <a:rPr lang="en-US"/>
              <a:pPr>
                <a:defRPr/>
              </a:pPr>
              <a:t>‹#›</a:t>
            </a:fld>
            <a:endParaRPr lang="en-US"/>
          </a:p>
        </p:txBody>
      </p:sp>
    </p:spTree>
    <p:extLst>
      <p:ext uri="{BB962C8B-B14F-4D97-AF65-F5344CB8AC3E}">
        <p14:creationId xmlns:p14="http://schemas.microsoft.com/office/powerpoint/2010/main" val="40205550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CC9EC10-BACE-4EDB-9E96-FD5AD8A7CF04}" type="slidenum">
              <a:rPr lang="en-US"/>
              <a:pPr>
                <a:defRPr/>
              </a:pPr>
              <a:t>‹#›</a:t>
            </a:fld>
            <a:endParaRPr lang="en-US"/>
          </a:p>
        </p:txBody>
      </p:sp>
    </p:spTree>
    <p:extLst>
      <p:ext uri="{BB962C8B-B14F-4D97-AF65-F5344CB8AC3E}">
        <p14:creationId xmlns:p14="http://schemas.microsoft.com/office/powerpoint/2010/main" val="1783464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68F106A-0DDD-44C0-8EDA-06FA301C8215}" type="slidenum">
              <a:rPr lang="en-US"/>
              <a:pPr>
                <a:defRPr/>
              </a:pPr>
              <a:t>‹#›</a:t>
            </a:fld>
            <a:endParaRPr lang="en-US"/>
          </a:p>
        </p:txBody>
      </p:sp>
    </p:spTree>
    <p:extLst>
      <p:ext uri="{BB962C8B-B14F-4D97-AF65-F5344CB8AC3E}">
        <p14:creationId xmlns:p14="http://schemas.microsoft.com/office/powerpoint/2010/main" val="35510935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0566B3B-D61A-4C2F-BA55-0B22BE6709D6}" type="slidenum">
              <a:rPr lang="en-US"/>
              <a:pPr>
                <a:defRPr/>
              </a:pPr>
              <a:t>‹#›</a:t>
            </a:fld>
            <a:endParaRPr lang="en-US"/>
          </a:p>
        </p:txBody>
      </p:sp>
    </p:spTree>
    <p:extLst>
      <p:ext uri="{BB962C8B-B14F-4D97-AF65-F5344CB8AC3E}">
        <p14:creationId xmlns:p14="http://schemas.microsoft.com/office/powerpoint/2010/main" val="27040090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963047BE-D714-4BFD-ABAC-3B94032E25E6}" type="slidenum">
              <a:rPr lang="en-US"/>
              <a:pPr>
                <a:defRPr/>
              </a:pPr>
              <a:t>‹#›</a:t>
            </a:fld>
            <a:endParaRPr lang="en-US"/>
          </a:p>
        </p:txBody>
      </p:sp>
    </p:spTree>
    <p:extLst>
      <p:ext uri="{BB962C8B-B14F-4D97-AF65-F5344CB8AC3E}">
        <p14:creationId xmlns:p14="http://schemas.microsoft.com/office/powerpoint/2010/main" val="419252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DF9CF6F-87B9-40C6-8132-BBB02B12A050}" type="slidenum">
              <a:rPr lang="en-US"/>
              <a:pPr>
                <a:defRPr/>
              </a:pPr>
              <a:t>‹#›</a:t>
            </a:fld>
            <a:endParaRPr lang="en-US"/>
          </a:p>
        </p:txBody>
      </p:sp>
    </p:spTree>
    <p:extLst>
      <p:ext uri="{BB962C8B-B14F-4D97-AF65-F5344CB8AC3E}">
        <p14:creationId xmlns:p14="http://schemas.microsoft.com/office/powerpoint/2010/main" val="41012489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5C0FD525-AFEE-42EA-B339-F1429A4E2264}" type="slidenum">
              <a:rPr lang="en-US"/>
              <a:pPr>
                <a:defRPr/>
              </a:pPr>
              <a:t>‹#›</a:t>
            </a:fld>
            <a:endParaRPr lang="en-US"/>
          </a:p>
        </p:txBody>
      </p:sp>
    </p:spTree>
    <p:extLst>
      <p:ext uri="{BB962C8B-B14F-4D97-AF65-F5344CB8AC3E}">
        <p14:creationId xmlns:p14="http://schemas.microsoft.com/office/powerpoint/2010/main" val="235868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337EE21-34DF-4364-833C-007712865E13}" type="slidenum">
              <a:rPr lang="en-US"/>
              <a:pPr>
                <a:defRPr/>
              </a:pPr>
              <a:t>‹#›</a:t>
            </a:fld>
            <a:endParaRPr lang="en-US"/>
          </a:p>
        </p:txBody>
      </p:sp>
    </p:spTree>
    <p:extLst>
      <p:ext uri="{BB962C8B-B14F-4D97-AF65-F5344CB8AC3E}">
        <p14:creationId xmlns:p14="http://schemas.microsoft.com/office/powerpoint/2010/main" val="20352377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BF193A6-2606-4A86-AEE5-081CCDB5581D}" type="slidenum">
              <a:rPr lang="en-US"/>
              <a:pPr>
                <a:defRPr/>
              </a:pPr>
              <a:t>‹#›</a:t>
            </a:fld>
            <a:endParaRPr lang="en-US"/>
          </a:p>
        </p:txBody>
      </p:sp>
    </p:spTree>
    <p:extLst>
      <p:ext uri="{BB962C8B-B14F-4D97-AF65-F5344CB8AC3E}">
        <p14:creationId xmlns:p14="http://schemas.microsoft.com/office/powerpoint/2010/main" val="3028249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E2F64939-F569-4084-BA80-C0234C340C4C}" type="slidenum">
              <a:rPr lang="en-US"/>
              <a:pPr>
                <a:defRPr/>
              </a:pPr>
              <a:t>‹#›</a:t>
            </a:fld>
            <a:endParaRPr lang="en-US"/>
          </a:p>
        </p:txBody>
      </p:sp>
    </p:spTree>
    <p:extLst>
      <p:ext uri="{BB962C8B-B14F-4D97-AF65-F5344CB8AC3E}">
        <p14:creationId xmlns:p14="http://schemas.microsoft.com/office/powerpoint/2010/main" val="25596046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3718CEC3-D5F8-4D5E-9505-3E7A10E5DF31}" type="slidenum">
              <a:rPr lang="en-US"/>
              <a:pPr>
                <a:defRPr/>
              </a:pPr>
              <a:t>‹#›</a:t>
            </a:fld>
            <a:endParaRPr lang="en-US"/>
          </a:p>
        </p:txBody>
      </p:sp>
    </p:spTree>
    <p:extLst>
      <p:ext uri="{BB962C8B-B14F-4D97-AF65-F5344CB8AC3E}">
        <p14:creationId xmlns:p14="http://schemas.microsoft.com/office/powerpoint/2010/main" val="23478249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1C27BD6F-EA17-4C1D-8D1D-AB850EB847C2}" type="slidenum">
              <a:rPr lang="en-US"/>
              <a:pPr>
                <a:defRPr/>
              </a:pPr>
              <a:t>‹#›</a:t>
            </a:fld>
            <a:endParaRPr lang="en-US"/>
          </a:p>
        </p:txBody>
      </p:sp>
    </p:spTree>
    <p:extLst>
      <p:ext uri="{BB962C8B-B14F-4D97-AF65-F5344CB8AC3E}">
        <p14:creationId xmlns:p14="http://schemas.microsoft.com/office/powerpoint/2010/main" val="3483700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FCE9CCF-70BA-4A63-B547-EB78D72E6D58}" type="slidenum">
              <a:rPr lang="en-US"/>
              <a:pPr>
                <a:defRPr/>
              </a:pPr>
              <a:t>‹#›</a:t>
            </a:fld>
            <a:endParaRPr lang="en-US"/>
          </a:p>
        </p:txBody>
      </p:sp>
    </p:spTree>
    <p:extLst>
      <p:ext uri="{BB962C8B-B14F-4D97-AF65-F5344CB8AC3E}">
        <p14:creationId xmlns:p14="http://schemas.microsoft.com/office/powerpoint/2010/main" val="30056301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27275D8-5E4B-4F9E-ACA1-B639B2CB356C}" type="slidenum">
              <a:rPr lang="en-US"/>
              <a:pPr>
                <a:defRPr/>
              </a:pPr>
              <a:t>‹#›</a:t>
            </a:fld>
            <a:endParaRPr lang="en-US"/>
          </a:p>
        </p:txBody>
      </p:sp>
    </p:spTree>
    <p:extLst>
      <p:ext uri="{BB962C8B-B14F-4D97-AF65-F5344CB8AC3E}">
        <p14:creationId xmlns:p14="http://schemas.microsoft.com/office/powerpoint/2010/main" val="31328144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40D2407-792E-4128-9BC1-A90105B00905}" type="slidenum">
              <a:rPr lang="en-US"/>
              <a:pPr>
                <a:defRPr/>
              </a:pPr>
              <a:t>‹#›</a:t>
            </a:fld>
            <a:endParaRPr lang="en-US"/>
          </a:p>
        </p:txBody>
      </p:sp>
    </p:spTree>
    <p:extLst>
      <p:ext uri="{BB962C8B-B14F-4D97-AF65-F5344CB8AC3E}">
        <p14:creationId xmlns:p14="http://schemas.microsoft.com/office/powerpoint/2010/main" val="8333460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9F9D138-8C0B-4D45-9688-564FC8CDFC55}" type="slidenum">
              <a:rPr lang="en-US"/>
              <a:pPr>
                <a:defRPr/>
              </a:pPr>
              <a:t>‹#›</a:t>
            </a:fld>
            <a:endParaRPr lang="en-US"/>
          </a:p>
        </p:txBody>
      </p:sp>
    </p:spTree>
    <p:extLst>
      <p:ext uri="{BB962C8B-B14F-4D97-AF65-F5344CB8AC3E}">
        <p14:creationId xmlns:p14="http://schemas.microsoft.com/office/powerpoint/2010/main" val="396718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BF0B8EA-AB84-4D5C-88AE-828DB0A6B58C}" type="slidenum">
              <a:rPr lang="en-US"/>
              <a:pPr>
                <a:defRPr/>
              </a:pPr>
              <a:t>‹#›</a:t>
            </a:fld>
            <a:endParaRPr lang="en-US"/>
          </a:p>
        </p:txBody>
      </p:sp>
    </p:spTree>
    <p:extLst>
      <p:ext uri="{BB962C8B-B14F-4D97-AF65-F5344CB8AC3E}">
        <p14:creationId xmlns:p14="http://schemas.microsoft.com/office/powerpoint/2010/main" val="32228966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C66C93E-7A81-4628-99CE-5388CD1D0135}" type="datetimeFigureOut">
              <a:rPr lang="en-US"/>
              <a:pPr>
                <a:defRPr/>
              </a:pPr>
              <a:t>9/23/2010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53AC48CA-242E-4E58-8935-683919FFDACF}" type="slidenum">
              <a:rPr lang="en-US"/>
              <a:pPr>
                <a:defRPr/>
              </a:pPr>
              <a:t>‹#›</a:t>
            </a:fld>
            <a:endParaRPr lang="en-US"/>
          </a:p>
        </p:txBody>
      </p:sp>
    </p:spTree>
    <p:extLst>
      <p:ext uri="{BB962C8B-B14F-4D97-AF65-F5344CB8AC3E}">
        <p14:creationId xmlns:p14="http://schemas.microsoft.com/office/powerpoint/2010/main" val="26581769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6D58A838-414B-4579-AF7A-B65B0932F06C}" type="datetimeFigureOut">
              <a:rPr lang="en-US"/>
              <a:pPr>
                <a:defRPr/>
              </a:pPr>
              <a:t>9/23/2010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A572AA4F-ED3B-498C-AAF5-F544B4AD9040}" type="slidenum">
              <a:rPr lang="en-US"/>
              <a:pPr>
                <a:defRPr/>
              </a:pPr>
              <a:t>‹#›</a:t>
            </a:fld>
            <a:endParaRPr lang="en-US"/>
          </a:p>
        </p:txBody>
      </p:sp>
    </p:spTree>
    <p:extLst>
      <p:ext uri="{BB962C8B-B14F-4D97-AF65-F5344CB8AC3E}">
        <p14:creationId xmlns:p14="http://schemas.microsoft.com/office/powerpoint/2010/main" val="24822656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1758281E-5700-40A2-8651-67D78E673681}" type="datetimeFigureOut">
              <a:rPr lang="en-US"/>
              <a:pPr>
                <a:defRPr/>
              </a:pPr>
              <a:t>9/23/2010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2FE111B2-E5B8-4A26-BD59-A84551FB63E4}" type="slidenum">
              <a:rPr lang="en-US"/>
              <a:pPr>
                <a:defRPr/>
              </a:pPr>
              <a:t>‹#›</a:t>
            </a:fld>
            <a:endParaRPr lang="en-US"/>
          </a:p>
        </p:txBody>
      </p:sp>
    </p:spTree>
    <p:extLst>
      <p:ext uri="{BB962C8B-B14F-4D97-AF65-F5344CB8AC3E}">
        <p14:creationId xmlns:p14="http://schemas.microsoft.com/office/powerpoint/2010/main" val="4161396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978B96B-5724-416A-9F73-698425AB8383}" type="datetimeFigureOut">
              <a:rPr lang="en-US"/>
              <a:pPr>
                <a:defRPr/>
              </a:pPr>
              <a:t>9/23/2010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FC44BEC-7524-44C6-9C9F-5C97FA1ACE87}" type="slidenum">
              <a:rPr lang="en-US"/>
              <a:pPr>
                <a:defRPr/>
              </a:pPr>
              <a:t>‹#›</a:t>
            </a:fld>
            <a:endParaRPr lang="en-US"/>
          </a:p>
        </p:txBody>
      </p:sp>
    </p:spTree>
    <p:extLst>
      <p:ext uri="{BB962C8B-B14F-4D97-AF65-F5344CB8AC3E}">
        <p14:creationId xmlns:p14="http://schemas.microsoft.com/office/powerpoint/2010/main" val="11095184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782E262B-CFFD-499A-82E0-C4BFC8F57354}" type="datetimeFigureOut">
              <a:rPr lang="en-US"/>
              <a:pPr>
                <a:defRPr/>
              </a:pPr>
              <a:t>9/23/2010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A88A110C-3039-4C69-9D1B-4E1E0633684C}" type="slidenum">
              <a:rPr lang="en-US"/>
              <a:pPr>
                <a:defRPr/>
              </a:pPr>
              <a:t>‹#›</a:t>
            </a:fld>
            <a:endParaRPr lang="en-US"/>
          </a:p>
        </p:txBody>
      </p:sp>
    </p:spTree>
    <p:extLst>
      <p:ext uri="{BB962C8B-B14F-4D97-AF65-F5344CB8AC3E}">
        <p14:creationId xmlns:p14="http://schemas.microsoft.com/office/powerpoint/2010/main" val="23865149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CE346CC5-F66E-44B7-8C56-22712425867B}" type="datetimeFigureOut">
              <a:rPr lang="en-US"/>
              <a:pPr>
                <a:defRPr/>
              </a:pPr>
              <a:t>9/23/2010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51DD257A-1EDD-4D4B-AAB9-C5C76E7DFFD8}" type="slidenum">
              <a:rPr lang="en-US"/>
              <a:pPr>
                <a:defRPr/>
              </a:pPr>
              <a:t>‹#›</a:t>
            </a:fld>
            <a:endParaRPr lang="en-US"/>
          </a:p>
        </p:txBody>
      </p:sp>
    </p:spTree>
    <p:extLst>
      <p:ext uri="{BB962C8B-B14F-4D97-AF65-F5344CB8AC3E}">
        <p14:creationId xmlns:p14="http://schemas.microsoft.com/office/powerpoint/2010/main" val="30515667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2D64D33-2B4E-4166-8894-708EEDDE332D}" type="datetimeFigureOut">
              <a:rPr lang="en-US"/>
              <a:pPr>
                <a:defRPr/>
              </a:pPr>
              <a:t>9/23/2010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A029E2E0-A3E7-4F3A-B228-194DF81690A4}" type="slidenum">
              <a:rPr lang="en-US"/>
              <a:pPr>
                <a:defRPr/>
              </a:pPr>
              <a:t>‹#›</a:t>
            </a:fld>
            <a:endParaRPr lang="en-US"/>
          </a:p>
        </p:txBody>
      </p:sp>
    </p:spTree>
    <p:extLst>
      <p:ext uri="{BB962C8B-B14F-4D97-AF65-F5344CB8AC3E}">
        <p14:creationId xmlns:p14="http://schemas.microsoft.com/office/powerpoint/2010/main" val="5879125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62B29F3-6286-4930-8772-467DE12D60AE}" type="datetimeFigureOut">
              <a:rPr lang="en-US"/>
              <a:pPr>
                <a:defRPr/>
              </a:pPr>
              <a:t>9/23/2010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A004CB20-81AB-4769-A325-2E4D0D463224}" type="slidenum">
              <a:rPr lang="en-US"/>
              <a:pPr>
                <a:defRPr/>
              </a:pPr>
              <a:t>‹#›</a:t>
            </a:fld>
            <a:endParaRPr lang="en-US"/>
          </a:p>
        </p:txBody>
      </p:sp>
    </p:spTree>
    <p:extLst>
      <p:ext uri="{BB962C8B-B14F-4D97-AF65-F5344CB8AC3E}">
        <p14:creationId xmlns:p14="http://schemas.microsoft.com/office/powerpoint/2010/main" val="4905393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9C6B799-0893-4404-A683-7BAD82F0297A}" type="datetimeFigureOut">
              <a:rPr lang="en-US"/>
              <a:pPr>
                <a:defRPr/>
              </a:pPr>
              <a:t>9/23/2010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3ECADF1-880E-4534-B00A-860F72FC1893}" type="slidenum">
              <a:rPr lang="en-US"/>
              <a:pPr>
                <a:defRPr/>
              </a:pPr>
              <a:t>‹#›</a:t>
            </a:fld>
            <a:endParaRPr lang="en-US"/>
          </a:p>
        </p:txBody>
      </p:sp>
    </p:spTree>
    <p:extLst>
      <p:ext uri="{BB962C8B-B14F-4D97-AF65-F5344CB8AC3E}">
        <p14:creationId xmlns:p14="http://schemas.microsoft.com/office/powerpoint/2010/main" val="27279284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E89A2235-547C-49E2-A5D0-CBAAE9D11DA1}" type="datetimeFigureOut">
              <a:rPr lang="en-US"/>
              <a:pPr>
                <a:defRPr/>
              </a:pPr>
              <a:t>9/23/2010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AE661E58-0841-4E37-85FB-F2FE8E6C298F}" type="slidenum">
              <a:rPr lang="en-US"/>
              <a:pPr>
                <a:defRPr/>
              </a:pPr>
              <a:t>‹#›</a:t>
            </a:fld>
            <a:endParaRPr lang="en-US"/>
          </a:p>
        </p:txBody>
      </p:sp>
    </p:spTree>
    <p:extLst>
      <p:ext uri="{BB962C8B-B14F-4D97-AF65-F5344CB8AC3E}">
        <p14:creationId xmlns:p14="http://schemas.microsoft.com/office/powerpoint/2010/main" val="273603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p>
        </p:txBody>
      </p:sp>
      <p:sp>
        <p:nvSpPr>
          <p:cNvPr id="20483"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484"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9973" name="Rectangle 5"/>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folHlink"/>
                </a:solidFill>
                <a:latin typeface="+mn-lt"/>
              </a:defRPr>
            </a:lvl1pPr>
          </a:lstStyle>
          <a:p>
            <a:pPr>
              <a:defRPr/>
            </a:pPr>
            <a:endParaRPr lang="en-US"/>
          </a:p>
        </p:txBody>
      </p:sp>
      <p:sp>
        <p:nvSpPr>
          <p:cNvPr id="339974" name="Rectangle 6"/>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folHlink"/>
                </a:solidFill>
                <a:latin typeface="+mn-lt"/>
              </a:defRPr>
            </a:lvl1pPr>
          </a:lstStyle>
          <a:p>
            <a:pPr>
              <a:defRPr/>
            </a:pPr>
            <a:endParaRPr lang="en-US"/>
          </a:p>
        </p:txBody>
      </p:sp>
      <p:sp>
        <p:nvSpPr>
          <p:cNvPr id="339975" name="Rectangle 7"/>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folHlink"/>
                </a:solidFill>
                <a:latin typeface="+mn-lt"/>
              </a:defRPr>
            </a:lvl1pPr>
          </a:lstStyle>
          <a:p>
            <a:pPr>
              <a:defRPr/>
            </a:pPr>
            <a:fld id="{74D6AA6E-22C3-429D-988E-EBF1B537D682}" type="slidenum">
              <a:rPr lang="en-US"/>
              <a:pPr>
                <a:defRPr/>
              </a:pPr>
              <a:t>‹#›</a:t>
            </a:fld>
            <a:endParaRPr lang="en-US"/>
          </a:p>
        </p:txBody>
      </p:sp>
      <p:sp>
        <p:nvSpPr>
          <p:cNvPr id="339976" name="Line 8"/>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552"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fontAlgn="base">
        <a:lnSpc>
          <a:spcPct val="70000"/>
        </a:lnSpc>
        <a:spcBef>
          <a:spcPct val="0"/>
        </a:spcBef>
        <a:spcAft>
          <a:spcPct val="0"/>
        </a:spcAft>
        <a:defRPr kumimoji="1" sz="4800" b="1">
          <a:solidFill>
            <a:schemeClr val="tx2"/>
          </a:solidFill>
          <a:latin typeface="Arial Narrow" pitchFamily="34" charset="0"/>
        </a:defRPr>
      </a:lvl6pPr>
      <a:lvl7pPr marL="914400" algn="l" rtl="0" fontAlgn="base">
        <a:lnSpc>
          <a:spcPct val="70000"/>
        </a:lnSpc>
        <a:spcBef>
          <a:spcPct val="0"/>
        </a:spcBef>
        <a:spcAft>
          <a:spcPct val="0"/>
        </a:spcAft>
        <a:defRPr kumimoji="1" sz="4800" b="1">
          <a:solidFill>
            <a:schemeClr val="tx2"/>
          </a:solidFill>
          <a:latin typeface="Arial Narrow" pitchFamily="34" charset="0"/>
        </a:defRPr>
      </a:lvl7pPr>
      <a:lvl8pPr marL="1371600" algn="l" rtl="0" fontAlgn="base">
        <a:lnSpc>
          <a:spcPct val="70000"/>
        </a:lnSpc>
        <a:spcBef>
          <a:spcPct val="0"/>
        </a:spcBef>
        <a:spcAft>
          <a:spcPct val="0"/>
        </a:spcAft>
        <a:defRPr kumimoji="1" sz="4800" b="1">
          <a:solidFill>
            <a:schemeClr val="tx2"/>
          </a:solidFill>
          <a:latin typeface="Arial Narrow" pitchFamily="34" charset="0"/>
        </a:defRPr>
      </a:lvl8pPr>
      <a:lvl9pPr marL="1828800" algn="l" rtl="0" fontAlgn="base">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FB1EE38-E40C-4BA0-969E-04D770B15E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0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70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70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44FD502-9908-460F-9834-416D84F72C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6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06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06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610406-BDE4-4577-BC97-10112A9912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B5E42F7-BF4F-4B63-B7F5-8AA58BC09D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4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464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464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AE8B027E-1DE7-4198-8FCC-104AF875EF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2418" name="Line 2"/>
          <p:cNvSpPr>
            <a:spLocks noChangeShapeType="1"/>
          </p:cNvSpPr>
          <p:nvPr/>
        </p:nvSpPr>
        <p:spPr bwMode="auto">
          <a:xfrm>
            <a:off x="3175" y="1371600"/>
            <a:ext cx="8023225"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25603" name="Rectangle 3"/>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5604" name="Rectangle 4"/>
          <p:cNvSpPr>
            <a:spLocks noGrp="1" noChangeArrowheads="1"/>
          </p:cNvSpPr>
          <p:nvPr>
            <p:ph type="body" idx="1"/>
          </p:nvPr>
        </p:nvSpPr>
        <p:spPr bwMode="auto">
          <a:xfrm>
            <a:off x="1035050" y="1676400"/>
            <a:ext cx="7727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2421" name="Rectangle 5"/>
          <p:cNvSpPr>
            <a:spLocks noGrp="1" noChangeArrowheads="1"/>
          </p:cNvSpPr>
          <p:nvPr>
            <p:ph type="dt" sz="half" idx="2"/>
          </p:nvPr>
        </p:nvSpPr>
        <p:spPr bwMode="auto">
          <a:xfrm>
            <a:off x="381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572422"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572423" name="Rectangle 7"/>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A2507504-E88B-4388-9E64-054AB5AC7F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3"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Lst>
  <p:txStyles>
    <p:titleStyle>
      <a:lvl1pPr algn="l" rtl="0" eaLnBrk="0" fontAlgn="base" hangingPunct="0">
        <a:spcBef>
          <a:spcPct val="0"/>
        </a:spcBef>
        <a:spcAft>
          <a:spcPct val="0"/>
        </a:spcAft>
        <a:defRPr sz="4000" b="1">
          <a:solidFill>
            <a:srgbClr val="11048C"/>
          </a:solidFill>
          <a:latin typeface="+mj-lt"/>
          <a:ea typeface="+mj-ea"/>
          <a:cs typeface="+mj-cs"/>
        </a:defRPr>
      </a:lvl1pPr>
      <a:lvl2pPr algn="l" rtl="0" eaLnBrk="0" fontAlgn="base" hangingPunct="0">
        <a:spcBef>
          <a:spcPct val="0"/>
        </a:spcBef>
        <a:spcAft>
          <a:spcPct val="0"/>
        </a:spcAft>
        <a:defRPr sz="4000" b="1">
          <a:solidFill>
            <a:srgbClr val="11048C"/>
          </a:solidFill>
          <a:latin typeface="Times New Roman" pitchFamily="18" charset="0"/>
        </a:defRPr>
      </a:lvl2pPr>
      <a:lvl3pPr algn="l" rtl="0" eaLnBrk="0" fontAlgn="base" hangingPunct="0">
        <a:spcBef>
          <a:spcPct val="0"/>
        </a:spcBef>
        <a:spcAft>
          <a:spcPct val="0"/>
        </a:spcAft>
        <a:defRPr sz="4000" b="1">
          <a:solidFill>
            <a:srgbClr val="11048C"/>
          </a:solidFill>
          <a:latin typeface="Times New Roman" pitchFamily="18" charset="0"/>
        </a:defRPr>
      </a:lvl3pPr>
      <a:lvl4pPr algn="l" rtl="0" eaLnBrk="0" fontAlgn="base" hangingPunct="0">
        <a:spcBef>
          <a:spcPct val="0"/>
        </a:spcBef>
        <a:spcAft>
          <a:spcPct val="0"/>
        </a:spcAft>
        <a:defRPr sz="4000" b="1">
          <a:solidFill>
            <a:srgbClr val="11048C"/>
          </a:solidFill>
          <a:latin typeface="Times New Roman" pitchFamily="18" charset="0"/>
        </a:defRPr>
      </a:lvl4pPr>
      <a:lvl5pPr algn="l" rtl="0" eaLnBrk="0" fontAlgn="base" hangingPunct="0">
        <a:spcBef>
          <a:spcPct val="0"/>
        </a:spcBef>
        <a:spcAft>
          <a:spcPct val="0"/>
        </a:spcAft>
        <a:defRPr sz="4000" b="1">
          <a:solidFill>
            <a:srgbClr val="11048C"/>
          </a:solidFill>
          <a:latin typeface="Times New Roman" pitchFamily="18" charset="0"/>
        </a:defRPr>
      </a:lvl5pPr>
      <a:lvl6pPr marL="457200" algn="l" rtl="0" fontAlgn="base">
        <a:spcBef>
          <a:spcPct val="0"/>
        </a:spcBef>
        <a:spcAft>
          <a:spcPct val="0"/>
        </a:spcAft>
        <a:defRPr sz="4000" b="1">
          <a:solidFill>
            <a:srgbClr val="11048C"/>
          </a:solidFill>
          <a:latin typeface="Times New Roman" pitchFamily="18" charset="0"/>
        </a:defRPr>
      </a:lvl6pPr>
      <a:lvl7pPr marL="914400" algn="l" rtl="0" fontAlgn="base">
        <a:spcBef>
          <a:spcPct val="0"/>
        </a:spcBef>
        <a:spcAft>
          <a:spcPct val="0"/>
        </a:spcAft>
        <a:defRPr sz="4000" b="1">
          <a:solidFill>
            <a:srgbClr val="11048C"/>
          </a:solidFill>
          <a:latin typeface="Times New Roman" pitchFamily="18" charset="0"/>
        </a:defRPr>
      </a:lvl7pPr>
      <a:lvl8pPr marL="1371600" algn="l" rtl="0" fontAlgn="base">
        <a:spcBef>
          <a:spcPct val="0"/>
        </a:spcBef>
        <a:spcAft>
          <a:spcPct val="0"/>
        </a:spcAft>
        <a:defRPr sz="4000" b="1">
          <a:solidFill>
            <a:srgbClr val="11048C"/>
          </a:solidFill>
          <a:latin typeface="Times New Roman" pitchFamily="18" charset="0"/>
        </a:defRPr>
      </a:lvl8pPr>
      <a:lvl9pPr marL="1828800" algn="l" rtl="0" fontAlgn="base">
        <a:spcBef>
          <a:spcPct val="0"/>
        </a:spcBef>
        <a:spcAft>
          <a:spcPct val="0"/>
        </a:spcAft>
        <a:defRPr sz="4000" b="1">
          <a:solidFill>
            <a:srgbClr val="11048C"/>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3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73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a:solidFill>
                  <a:srgbClr val="000000"/>
                </a:solidFill>
              </a:defRPr>
            </a:lvl1pPr>
          </a:lstStyle>
          <a:p>
            <a:pPr>
              <a:defRPr/>
            </a:pPr>
            <a:endParaRPr lang="en-US"/>
          </a:p>
        </p:txBody>
      </p:sp>
      <p:sp>
        <p:nvSpPr>
          <p:cNvPr id="697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solidFill>
                  <a:srgbClr val="000000"/>
                </a:solidFill>
              </a:defRPr>
            </a:lvl1pPr>
          </a:lstStyle>
          <a:p>
            <a:pPr>
              <a:defRPr/>
            </a:pPr>
            <a:endParaRPr lang="en-US"/>
          </a:p>
        </p:txBody>
      </p:sp>
      <p:sp>
        <p:nvSpPr>
          <p:cNvPr id="6973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defRPr>
            </a:lvl1pPr>
          </a:lstStyle>
          <a:p>
            <a:pPr>
              <a:defRPr/>
            </a:pPr>
            <a:fld id="{68124172-0B0C-497C-8170-AA025B05C5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27651"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C6182A60-607E-431F-AA20-222D141D6617}" type="slidenum">
              <a:rPr lang="en-US"/>
              <a:pPr>
                <a:defRPr/>
              </a:pPr>
              <a:t>‹#›</a:t>
            </a:fld>
            <a:endParaRPr lang="en-US"/>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Tree>
  </p:cSld>
  <p:clrMap bg1="lt1" tx1="dk1" bg2="lt2" tx2="dk2" accent1="accent1" accent2="accent2" accent3="accent3" accent4="accent4" accent5="accent5" accent6="accent6" hlink="hlink" folHlink="folHlink"/>
  <p:sldLayoutIdLst>
    <p:sldLayoutId id="2147484565"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E1E226F0-2EB2-4B1F-94CF-19B48E570015}" type="datetimeFigureOut">
              <a:rPr lang="en-US"/>
              <a:pPr>
                <a:defRPr/>
              </a:pPr>
              <a:t>9/23/2010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7B8E2077-42E9-4E23-9FE6-8454908E09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9.png"/><Relationship Id="rId2" Type="http://schemas.openxmlformats.org/officeDocument/2006/relationships/slideLayout" Target="../slideLayouts/slideLayout91.xml"/><Relationship Id="rId1" Type="http://schemas.openxmlformats.org/officeDocument/2006/relationships/themeOverride" Target="../theme/themeOverride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2.wmf"/><Relationship Id="rId2" Type="http://schemas.openxmlformats.org/officeDocument/2006/relationships/vmlDrawing" Target="../drawings/vmlDrawing4.vml"/><Relationship Id="rId1" Type="http://schemas.openxmlformats.org/officeDocument/2006/relationships/themeOverride" Target="../theme/themeOverride2.xml"/><Relationship Id="rId6" Type="http://schemas.openxmlformats.org/officeDocument/2006/relationships/oleObject" Target="../embeddings/oleObject6.bin"/><Relationship Id="rId5" Type="http://schemas.openxmlformats.org/officeDocument/2006/relationships/image" Target="../media/image21.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2" Type="http://schemas.openxmlformats.org/officeDocument/2006/relationships/hyperlink" Target="http://www.ce.utexas.edu/prof/MAIDMENT/gishydro/ferdi/webedu/utwebgridg/utwebgridg.html" TargetMode="Externa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8.xml"/><Relationship Id="rId1" Type="http://schemas.openxmlformats.org/officeDocument/2006/relationships/themeOverride" Target="../theme/themeOverride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image" Target="../media/image31.wmf"/><Relationship Id="rId2" Type="http://schemas.openxmlformats.org/officeDocument/2006/relationships/slideLayout" Target="../slideLayouts/slideLayout73.xml"/><Relationship Id="rId1" Type="http://schemas.openxmlformats.org/officeDocument/2006/relationships/vmlDrawing" Target="../drawings/vmlDrawing6.vml"/><Relationship Id="rId6" Type="http://schemas.openxmlformats.org/officeDocument/2006/relationships/oleObject" Target="../embeddings/oleObject8.bin"/><Relationship Id="rId11" Type="http://schemas.openxmlformats.org/officeDocument/2006/relationships/image" Target="../media/image36.wmf"/><Relationship Id="rId5" Type="http://schemas.openxmlformats.org/officeDocument/2006/relationships/image" Target="../media/image34.emf"/><Relationship Id="rId10" Type="http://schemas.openxmlformats.org/officeDocument/2006/relationships/image" Target="../media/image35.wmf"/><Relationship Id="rId4" Type="http://schemas.openxmlformats.org/officeDocument/2006/relationships/image" Target="../media/image33.emf"/><Relationship Id="rId9" Type="http://schemas.openxmlformats.org/officeDocument/2006/relationships/image" Target="../media/image32.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9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0.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6.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7.xml"/><Relationship Id="rId1" Type="http://schemas.openxmlformats.org/officeDocument/2006/relationships/vmlDrawing" Target="../drawings/vmlDrawing8.vml"/><Relationship Id="rId6" Type="http://schemas.openxmlformats.org/officeDocument/2006/relationships/image" Target="../media/image60.png"/><Relationship Id="rId5" Type="http://schemas.openxmlformats.org/officeDocument/2006/relationships/oleObject" Target="../embeddings/oleObject12.bin"/><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4.xml"/><Relationship Id="rId1" Type="http://schemas.openxmlformats.org/officeDocument/2006/relationships/vmlDrawing" Target="../drawings/vmlDrawing9.vml"/><Relationship Id="rId6" Type="http://schemas.openxmlformats.org/officeDocument/2006/relationships/image" Target="../media/image62.wmf"/><Relationship Id="rId5" Type="http://schemas.openxmlformats.org/officeDocument/2006/relationships/oleObject" Target="../embeddings/oleObject14.bin"/><Relationship Id="rId4" Type="http://schemas.openxmlformats.org/officeDocument/2006/relationships/image" Target="../media/image6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50.xml"/><Relationship Id="rId1" Type="http://schemas.openxmlformats.org/officeDocument/2006/relationships/vmlDrawing" Target="../drawings/vmlDrawing10.vml"/><Relationship Id="rId4" Type="http://schemas.openxmlformats.org/officeDocument/2006/relationships/image" Target="../media/image63.wmf"/></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0.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0.xml"/><Relationship Id="rId1" Type="http://schemas.openxmlformats.org/officeDocument/2006/relationships/vmlDrawing" Target="../drawings/vmlDrawing11.vml"/><Relationship Id="rId4" Type="http://schemas.openxmlformats.org/officeDocument/2006/relationships/image" Target="../media/image71.wmf"/></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0.xml"/><Relationship Id="rId1" Type="http://schemas.openxmlformats.org/officeDocument/2006/relationships/vmlDrawing" Target="../drawings/vmlDrawing12.vml"/><Relationship Id="rId4" Type="http://schemas.openxmlformats.org/officeDocument/2006/relationships/image" Target="../media/image7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50.xml"/><Relationship Id="rId1" Type="http://schemas.openxmlformats.org/officeDocument/2006/relationships/vmlDrawing" Target="../drawings/vmlDrawing13.vml"/><Relationship Id="rId4" Type="http://schemas.openxmlformats.org/officeDocument/2006/relationships/image" Target="../media/image74.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50.xml"/><Relationship Id="rId1" Type="http://schemas.openxmlformats.org/officeDocument/2006/relationships/vmlDrawing" Target="../drawings/vmlDrawing14.vml"/><Relationship Id="rId4" Type="http://schemas.openxmlformats.org/officeDocument/2006/relationships/image" Target="../media/image75.wmf"/></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0.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50.xml"/><Relationship Id="rId1" Type="http://schemas.openxmlformats.org/officeDocument/2006/relationships/vmlDrawing" Target="../drawings/vmlDrawing15.vml"/><Relationship Id="rId4" Type="http://schemas.openxmlformats.org/officeDocument/2006/relationships/image" Target="../media/image7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50.xml"/><Relationship Id="rId1" Type="http://schemas.openxmlformats.org/officeDocument/2006/relationships/vmlDrawing" Target="../drawings/vmlDrawing16.vml"/><Relationship Id="rId4" Type="http://schemas.openxmlformats.org/officeDocument/2006/relationships/image" Target="../media/image78.emf"/></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image" Target="../media/image80.emf"/><Relationship Id="rId2" Type="http://schemas.openxmlformats.org/officeDocument/2006/relationships/vmlDrawing" Target="../drawings/vmlDrawing17.vml"/><Relationship Id="rId1" Type="http://schemas.openxmlformats.org/officeDocument/2006/relationships/themeOverride" Target="../theme/themeOverride8.xml"/><Relationship Id="rId6" Type="http://schemas.openxmlformats.org/officeDocument/2006/relationships/oleObject" Target="../embeddings/oleObject23.bin"/><Relationship Id="rId5" Type="http://schemas.openxmlformats.org/officeDocument/2006/relationships/image" Target="../media/image79.wmf"/><Relationship Id="rId4" Type="http://schemas.openxmlformats.org/officeDocument/2006/relationships/oleObject" Target="../embeddings/oleObject22.bin"/></Relationships>
</file>

<file path=ppt/slides/_rels/slide63.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slideLayout" Target="../slideLayouts/slideLayout84.xml"/><Relationship Id="rId7" Type="http://schemas.openxmlformats.org/officeDocument/2006/relationships/oleObject" Target="../embeddings/oleObject25.bin"/><Relationship Id="rId2" Type="http://schemas.openxmlformats.org/officeDocument/2006/relationships/vmlDrawing" Target="../drawings/vmlDrawing18.vml"/><Relationship Id="rId1" Type="http://schemas.openxmlformats.org/officeDocument/2006/relationships/themeOverride" Target="../theme/themeOverride9.xml"/><Relationship Id="rId6" Type="http://schemas.openxmlformats.org/officeDocument/2006/relationships/image" Target="../media/image85.wmf"/><Relationship Id="rId5" Type="http://schemas.openxmlformats.org/officeDocument/2006/relationships/oleObject" Target="../embeddings/oleObject24.bin"/><Relationship Id="rId4" Type="http://schemas.openxmlformats.org/officeDocument/2006/relationships/notesSlide" Target="../notesSlides/notesSlide11.xml"/></Relationships>
</file>

<file path=ppt/slides/_rels/slide68.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hyperlink" Target="http://help.arcgis.com/en/arcgisdesktop/10.0/help/009z/009z0000004w000000.htm" TargetMode="External"/><Relationship Id="rId2" Type="http://schemas.openxmlformats.org/officeDocument/2006/relationships/hyperlink" Target="http://help.arcgis.com/" TargetMode="External"/><Relationship Id="rId1" Type="http://schemas.openxmlformats.org/officeDocument/2006/relationships/slideLayout" Target="../slideLayouts/slideLayout80.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9.emf"/><Relationship Id="rId2" Type="http://schemas.openxmlformats.org/officeDocument/2006/relationships/vmlDrawing" Target="../drawings/vmlDrawing19.vml"/><Relationship Id="rId1" Type="http://schemas.openxmlformats.org/officeDocument/2006/relationships/themeOverride" Target="../theme/themeOverride10.xml"/><Relationship Id="rId6" Type="http://schemas.openxmlformats.org/officeDocument/2006/relationships/oleObject" Target="../embeddings/oleObject27.bin"/><Relationship Id="rId5" Type="http://schemas.openxmlformats.org/officeDocument/2006/relationships/image" Target="../media/image13.wmf"/><Relationship Id="rId4"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0.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z="4000" smtClean="0"/>
              <a:t>Key Spatial Analysis Concepts from Exercise 3 </a:t>
            </a:r>
          </a:p>
        </p:txBody>
      </p:sp>
      <p:sp>
        <p:nvSpPr>
          <p:cNvPr id="56323" name="Content Placeholder 2"/>
          <p:cNvSpPr>
            <a:spLocks noGrp="1"/>
          </p:cNvSpPr>
          <p:nvPr>
            <p:ph idx="1"/>
          </p:nvPr>
        </p:nvSpPr>
        <p:spPr>
          <a:xfrm>
            <a:off x="457200" y="1587500"/>
            <a:ext cx="8229600" cy="4525963"/>
          </a:xfrm>
        </p:spPr>
        <p:txBody>
          <a:bodyPr/>
          <a:lstStyle/>
          <a:p>
            <a:r>
              <a:rPr lang="en-US" sz="2800" smtClean="0"/>
              <a:t>Contours and Hillshade to visualize topography</a:t>
            </a: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t="4991"/>
          <a:stretch>
            <a:fillRect/>
          </a:stretch>
        </p:blipFill>
        <p:spPr bwMode="auto">
          <a:xfrm>
            <a:off x="892175" y="2160588"/>
            <a:ext cx="3643313"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275" y="2173288"/>
            <a:ext cx="3667125"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55575"/>
            <a:ext cx="9144000" cy="1858963"/>
          </a:xfrm>
        </p:spPr>
        <p:txBody>
          <a:bodyPr/>
          <a:lstStyle/>
          <a:p>
            <a:r>
              <a:rPr lang="en-US" sz="3200" smtClean="0"/>
              <a:t>The terrain flow </a:t>
            </a:r>
            <a:r>
              <a:rPr lang="en-US" sz="3200" smtClean="0">
                <a:solidFill>
                  <a:srgbClr val="FF0000"/>
                </a:solidFill>
              </a:rPr>
              <a:t>information model </a:t>
            </a:r>
            <a:r>
              <a:rPr lang="en-US" sz="3200" smtClean="0"/>
              <a:t>for deriving channels, watersheds, and flow related terrain information.  Watersheds are the most basic hydrologic landscape elements</a:t>
            </a:r>
          </a:p>
        </p:txBody>
      </p:sp>
      <p:pic>
        <p:nvPicPr>
          <p:cNvPr id="62467" name="Picture 5"/>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509588" y="2682875"/>
            <a:ext cx="23209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63"/>
          <p:cNvGrpSpPr>
            <a:grpSpLocks/>
          </p:cNvGrpSpPr>
          <p:nvPr/>
        </p:nvGrpSpPr>
        <p:grpSpPr bwMode="auto">
          <a:xfrm>
            <a:off x="533400" y="4508500"/>
            <a:ext cx="2273300" cy="1339850"/>
            <a:chOff x="4208" y="2358"/>
            <a:chExt cx="1178" cy="694"/>
          </a:xfrm>
        </p:grpSpPr>
        <p:sp>
          <p:nvSpPr>
            <p:cNvPr id="62479"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0"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1"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2"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3"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4"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5"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6"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7"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8"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9"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0"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1"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2"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3"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4"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5"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6"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7"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8"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9"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0"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1"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2"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3"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4"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5"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6"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7"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8"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2469" name="Rectangle 38"/>
          <p:cNvSpPr>
            <a:spLocks noChangeArrowheads="1"/>
          </p:cNvSpPr>
          <p:nvPr/>
        </p:nvSpPr>
        <p:spPr bwMode="auto">
          <a:xfrm>
            <a:off x="692150" y="2232025"/>
            <a:ext cx="19573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45000"/>
              </a:spcBef>
            </a:pPr>
            <a:r>
              <a:rPr kumimoji="1" lang="en-US" sz="2000" b="1">
                <a:solidFill>
                  <a:srgbClr val="463416"/>
                </a:solidFill>
                <a:latin typeface="Arial" charset="0"/>
              </a:rPr>
              <a:t>Raw DEM</a:t>
            </a:r>
          </a:p>
        </p:txBody>
      </p:sp>
      <p:sp>
        <p:nvSpPr>
          <p:cNvPr id="62470" name="Rectangle 39"/>
          <p:cNvSpPr>
            <a:spLocks noChangeArrowheads="1"/>
          </p:cNvSpPr>
          <p:nvPr/>
        </p:nvSpPr>
        <p:spPr bwMode="auto">
          <a:xfrm>
            <a:off x="5429250" y="2220913"/>
            <a:ext cx="264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Pit Removal (Filling)</a:t>
            </a:r>
          </a:p>
        </p:txBody>
      </p:sp>
      <p:sp>
        <p:nvSpPr>
          <p:cNvPr id="62471" name="Rectangle 40"/>
          <p:cNvSpPr>
            <a:spLocks noChangeArrowheads="1"/>
          </p:cNvSpPr>
          <p:nvPr/>
        </p:nvSpPr>
        <p:spPr bwMode="auto">
          <a:xfrm>
            <a:off x="873125" y="4092575"/>
            <a:ext cx="15954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Flow Field</a:t>
            </a:r>
          </a:p>
        </p:txBody>
      </p:sp>
      <p:sp>
        <p:nvSpPr>
          <p:cNvPr id="62472" name="Rectangle 41"/>
          <p:cNvSpPr>
            <a:spLocks noChangeArrowheads="1"/>
          </p:cNvSpPr>
          <p:nvPr/>
        </p:nvSpPr>
        <p:spPr bwMode="auto">
          <a:xfrm>
            <a:off x="4933950" y="3810000"/>
            <a:ext cx="4095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5000"/>
              </a:spcBef>
            </a:pPr>
            <a:r>
              <a:rPr kumimoji="1" lang="en-US" sz="2000" b="1">
                <a:solidFill>
                  <a:srgbClr val="463416"/>
                </a:solidFill>
                <a:latin typeface="Arial" charset="0"/>
              </a:rPr>
              <a:t>Channels, Watersheds, Flow Related Terrain Information</a:t>
            </a:r>
            <a:endParaRPr kumimoji="1" lang="en-US" sz="2000" b="1">
              <a:solidFill>
                <a:srgbClr val="463416"/>
              </a:solidFill>
              <a:latin typeface="Arial" charset="0"/>
              <a:sym typeface="Symbol" pitchFamily="18" charset="2"/>
            </a:endParaRPr>
          </a:p>
        </p:txBody>
      </p:sp>
      <p:sp>
        <p:nvSpPr>
          <p:cNvPr id="41" name="Right Arrow 40"/>
          <p:cNvSpPr/>
          <p:nvPr/>
        </p:nvSpPr>
        <p:spPr bwMode="auto">
          <a:xfrm>
            <a:off x="3368675" y="3025775"/>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2" name="Right Arrow 41"/>
          <p:cNvSpPr/>
          <p:nvPr/>
        </p:nvSpPr>
        <p:spPr bwMode="auto">
          <a:xfrm rot="9126082">
            <a:off x="3368675" y="3951288"/>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3" name="Right Arrow 42"/>
          <p:cNvSpPr/>
          <p:nvPr/>
        </p:nvSpPr>
        <p:spPr bwMode="auto">
          <a:xfrm>
            <a:off x="3424238" y="4956175"/>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pic>
        <p:nvPicPr>
          <p:cNvPr id="6247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717800"/>
            <a:ext cx="31289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
          <p:cNvPicPr>
            <a:picLocks noChangeAspect="1" noChangeArrowheads="1"/>
          </p:cNvPicPr>
          <p:nvPr/>
        </p:nvPicPr>
        <p:blipFill>
          <a:blip r:embed="rId6">
            <a:extLst>
              <a:ext uri="{28A0092B-C50C-407E-A947-70E740481C1C}">
                <a14:useLocalDpi xmlns:a14="http://schemas.microsoft.com/office/drawing/2010/main" val="0"/>
              </a:ext>
            </a:extLst>
          </a:blip>
          <a:srcRect l="29329" t="44711" r="2107"/>
          <a:stretch>
            <a:fillRect/>
          </a:stretch>
        </p:blipFill>
        <p:spPr bwMode="auto">
          <a:xfrm>
            <a:off x="4826000" y="4478338"/>
            <a:ext cx="3098800" cy="217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8" name="Picture 64"/>
          <p:cNvPicPr>
            <a:picLocks noChangeAspect="1" noChangeArrowheads="1"/>
          </p:cNvPicPr>
          <p:nvPr/>
        </p:nvPicPr>
        <p:blipFill>
          <a:blip r:embed="rId7">
            <a:extLst>
              <a:ext uri="{28A0092B-C50C-407E-A947-70E740481C1C}">
                <a14:useLocalDpi xmlns:a14="http://schemas.microsoft.com/office/drawing/2010/main" val="0"/>
              </a:ext>
            </a:extLst>
          </a:blip>
          <a:srcRect l="53413" t="3049" r="9546" b="59863"/>
          <a:stretch>
            <a:fillRect/>
          </a:stretch>
        </p:blipFill>
        <p:spPr bwMode="auto">
          <a:xfrm>
            <a:off x="6940550" y="4476750"/>
            <a:ext cx="2084388" cy="2178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609600"/>
            <a:ext cx="7772400" cy="685800"/>
          </a:xfrm>
        </p:spPr>
        <p:txBody>
          <a:bodyPr/>
          <a:lstStyle/>
          <a:p>
            <a:pPr eaLnBrk="1" hangingPunct="1"/>
            <a:r>
              <a:rPr lang="en-US" smtClean="0"/>
              <a:t>DEM Elevations</a:t>
            </a:r>
          </a:p>
        </p:txBody>
      </p:sp>
      <p:pic>
        <p:nvPicPr>
          <p:cNvPr id="63491" name="Picture 3" descr="elev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70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p:cNvSpPr txBox="1">
            <a:spLocks noChangeArrowheads="1"/>
          </p:cNvSpPr>
          <p:nvPr/>
        </p:nvSpPr>
        <p:spPr bwMode="auto">
          <a:xfrm>
            <a:off x="7469188" y="1600200"/>
            <a:ext cx="1674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Contours</a:t>
            </a:r>
            <a:endParaRPr lang="en-US" sz="3200"/>
          </a:p>
        </p:txBody>
      </p:sp>
      <p:sp>
        <p:nvSpPr>
          <p:cNvPr id="63493" name="Line 5"/>
          <p:cNvSpPr>
            <a:spLocks noChangeShapeType="1"/>
          </p:cNvSpPr>
          <p:nvPr/>
        </p:nvSpPr>
        <p:spPr bwMode="auto">
          <a:xfrm flipH="1">
            <a:off x="7237413" y="54102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4" name="Line 6"/>
          <p:cNvSpPr>
            <a:spLocks noChangeShapeType="1"/>
          </p:cNvSpPr>
          <p:nvPr/>
        </p:nvSpPr>
        <p:spPr bwMode="auto">
          <a:xfrm flipH="1">
            <a:off x="7239000" y="3306763"/>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flipH="1">
            <a:off x="7229475" y="4389438"/>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Text Box 8"/>
          <p:cNvSpPr txBox="1">
            <a:spLocks noChangeArrowheads="1"/>
          </p:cNvSpPr>
          <p:nvPr/>
        </p:nvSpPr>
        <p:spPr bwMode="auto">
          <a:xfrm>
            <a:off x="7527925" y="30289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497" name="Text Box 9"/>
          <p:cNvSpPr txBox="1">
            <a:spLocks noChangeArrowheads="1"/>
          </p:cNvSpPr>
          <p:nvPr/>
        </p:nvSpPr>
        <p:spPr bwMode="auto">
          <a:xfrm>
            <a:off x="7535863" y="4114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700</a:t>
            </a:r>
            <a:endParaRPr lang="en-US"/>
          </a:p>
        </p:txBody>
      </p:sp>
      <p:sp>
        <p:nvSpPr>
          <p:cNvPr id="63498" name="Text Box 10"/>
          <p:cNvSpPr txBox="1">
            <a:spLocks noChangeArrowheads="1"/>
          </p:cNvSpPr>
          <p:nvPr/>
        </p:nvSpPr>
        <p:spPr bwMode="auto">
          <a:xfrm>
            <a:off x="7543800" y="50831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680</a:t>
            </a:r>
            <a:endParaRPr lang="en-US"/>
          </a:p>
        </p:txBody>
      </p:sp>
      <p:sp>
        <p:nvSpPr>
          <p:cNvPr id="63499" name="Text Box 11"/>
          <p:cNvSpPr txBox="1">
            <a:spLocks noChangeArrowheads="1"/>
          </p:cNvSpPr>
          <p:nvPr/>
        </p:nvSpPr>
        <p:spPr bwMode="auto">
          <a:xfrm>
            <a:off x="7543800" y="2209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740</a:t>
            </a:r>
            <a:endParaRPr lang="en-US"/>
          </a:p>
        </p:txBody>
      </p:sp>
      <p:sp>
        <p:nvSpPr>
          <p:cNvPr id="63500" name="Line 12"/>
          <p:cNvSpPr>
            <a:spLocks noChangeShapeType="1"/>
          </p:cNvSpPr>
          <p:nvPr/>
        </p:nvSpPr>
        <p:spPr bwMode="auto">
          <a:xfrm flipH="1">
            <a:off x="7239000" y="25146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1" name="Text Box 13"/>
          <p:cNvSpPr txBox="1">
            <a:spLocks noChangeArrowheads="1"/>
          </p:cNvSpPr>
          <p:nvPr/>
        </p:nvSpPr>
        <p:spPr bwMode="auto">
          <a:xfrm>
            <a:off x="5638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680</a:t>
            </a:r>
            <a:endParaRPr lang="en-US"/>
          </a:p>
        </p:txBody>
      </p:sp>
      <p:sp>
        <p:nvSpPr>
          <p:cNvPr id="63502" name="Text Box 14"/>
          <p:cNvSpPr txBox="1">
            <a:spLocks noChangeArrowheads="1"/>
          </p:cNvSpPr>
          <p:nvPr/>
        </p:nvSpPr>
        <p:spPr bwMode="auto">
          <a:xfrm>
            <a:off x="43434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700</a:t>
            </a:r>
            <a:endParaRPr lang="en-US"/>
          </a:p>
        </p:txBody>
      </p:sp>
      <p:sp>
        <p:nvSpPr>
          <p:cNvPr id="63503" name="Text Box 15"/>
          <p:cNvSpPr txBox="1">
            <a:spLocks noChangeArrowheads="1"/>
          </p:cNvSpPr>
          <p:nvPr/>
        </p:nvSpPr>
        <p:spPr bwMode="auto">
          <a:xfrm>
            <a:off x="35052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504" name="Text Box 16"/>
          <p:cNvSpPr txBox="1">
            <a:spLocks noChangeArrowheads="1"/>
          </p:cNvSpPr>
          <p:nvPr/>
        </p:nvSpPr>
        <p:spPr bwMode="auto">
          <a:xfrm>
            <a:off x="2590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740</a:t>
            </a:r>
            <a:endParaRPr lang="en-US"/>
          </a:p>
        </p:txBody>
      </p:sp>
      <p:sp>
        <p:nvSpPr>
          <p:cNvPr id="63505" name="Text Box 17"/>
          <p:cNvSpPr txBox="1">
            <a:spLocks noChangeArrowheads="1"/>
          </p:cNvSpPr>
          <p:nvPr/>
        </p:nvSpPr>
        <p:spPr bwMode="auto">
          <a:xfrm>
            <a:off x="40386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
        <p:nvSpPr>
          <p:cNvPr id="63506" name="Text Box 18"/>
          <p:cNvSpPr txBox="1">
            <a:spLocks noChangeArrowheads="1"/>
          </p:cNvSpPr>
          <p:nvPr/>
        </p:nvSpPr>
        <p:spPr bwMode="auto">
          <a:xfrm>
            <a:off x="51054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solidFill>
                  <a:srgbClr val="993300"/>
                </a:solidFill>
              </a:rPr>
              <a:t>720</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2"/>
          <p:cNvGrpSpPr>
            <a:grpSpLocks/>
          </p:cNvGrpSpPr>
          <p:nvPr/>
        </p:nvGrpSpPr>
        <p:grpSpPr bwMode="auto">
          <a:xfrm>
            <a:off x="5243513" y="2147888"/>
            <a:ext cx="2589212" cy="2827337"/>
            <a:chOff x="1877" y="1152"/>
            <a:chExt cx="775" cy="749"/>
          </a:xfrm>
        </p:grpSpPr>
        <p:sp>
          <p:nvSpPr>
            <p:cNvPr id="4128" name="Rectangle 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80</a:t>
              </a:r>
            </a:p>
          </p:txBody>
        </p:sp>
        <p:sp>
          <p:nvSpPr>
            <p:cNvPr id="4129" name="Rectangle 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74</a:t>
              </a:r>
            </a:p>
          </p:txBody>
        </p:sp>
        <p:sp>
          <p:nvSpPr>
            <p:cNvPr id="4130" name="Rectangle 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63</a:t>
              </a:r>
            </a:p>
          </p:txBody>
        </p:sp>
        <p:sp>
          <p:nvSpPr>
            <p:cNvPr id="4131" name="Rectangle 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69</a:t>
              </a:r>
            </a:p>
          </p:txBody>
        </p:sp>
        <p:sp>
          <p:nvSpPr>
            <p:cNvPr id="4132" name="Rectangle 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67</a:t>
              </a:r>
            </a:p>
          </p:txBody>
        </p:sp>
        <p:sp>
          <p:nvSpPr>
            <p:cNvPr id="4133" name="Rectangle 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56</a:t>
              </a:r>
            </a:p>
          </p:txBody>
        </p:sp>
        <p:sp>
          <p:nvSpPr>
            <p:cNvPr id="4134" name="Rectangle 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60</a:t>
              </a:r>
            </a:p>
          </p:txBody>
        </p:sp>
        <p:sp>
          <p:nvSpPr>
            <p:cNvPr id="4135" name="Rectangle 1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52</a:t>
              </a:r>
            </a:p>
          </p:txBody>
        </p:sp>
        <p:sp>
          <p:nvSpPr>
            <p:cNvPr id="4136" name="Rectangle 1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48</a:t>
              </a:r>
            </a:p>
          </p:txBody>
        </p:sp>
      </p:grpSp>
      <p:grpSp>
        <p:nvGrpSpPr>
          <p:cNvPr id="4101" name="Group 12"/>
          <p:cNvGrpSpPr>
            <a:grpSpLocks/>
          </p:cNvGrpSpPr>
          <p:nvPr/>
        </p:nvGrpSpPr>
        <p:grpSpPr bwMode="auto">
          <a:xfrm>
            <a:off x="2286000" y="2139950"/>
            <a:ext cx="2589213" cy="2827338"/>
            <a:chOff x="1877" y="1152"/>
            <a:chExt cx="775" cy="749"/>
          </a:xfrm>
        </p:grpSpPr>
        <p:sp>
          <p:nvSpPr>
            <p:cNvPr id="4119" name="Rectangle 1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80</a:t>
              </a:r>
            </a:p>
          </p:txBody>
        </p:sp>
        <p:sp>
          <p:nvSpPr>
            <p:cNvPr id="4120" name="Rectangle 1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74</a:t>
              </a:r>
            </a:p>
          </p:txBody>
        </p:sp>
        <p:sp>
          <p:nvSpPr>
            <p:cNvPr id="4121" name="Rectangle 1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63</a:t>
              </a:r>
            </a:p>
          </p:txBody>
        </p:sp>
        <p:sp>
          <p:nvSpPr>
            <p:cNvPr id="4122" name="Rectangle 1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69</a:t>
              </a:r>
            </a:p>
          </p:txBody>
        </p:sp>
        <p:sp>
          <p:nvSpPr>
            <p:cNvPr id="4123" name="Rectangle 1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67</a:t>
              </a:r>
            </a:p>
          </p:txBody>
        </p:sp>
        <p:sp>
          <p:nvSpPr>
            <p:cNvPr id="4124" name="Rectangle 1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56</a:t>
              </a:r>
            </a:p>
          </p:txBody>
        </p:sp>
        <p:sp>
          <p:nvSpPr>
            <p:cNvPr id="4125" name="Rectangle 1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60</a:t>
              </a:r>
            </a:p>
          </p:txBody>
        </p:sp>
        <p:sp>
          <p:nvSpPr>
            <p:cNvPr id="4126" name="Rectangle 2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52</a:t>
              </a:r>
            </a:p>
          </p:txBody>
        </p:sp>
        <p:sp>
          <p:nvSpPr>
            <p:cNvPr id="4127" name="Rectangle 2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48</a:t>
              </a:r>
            </a:p>
          </p:txBody>
        </p:sp>
      </p:grpSp>
      <p:sp>
        <p:nvSpPr>
          <p:cNvPr id="4102" name="Line 22"/>
          <p:cNvSpPr>
            <a:spLocks noChangeShapeType="1"/>
          </p:cNvSpPr>
          <p:nvPr/>
        </p:nvSpPr>
        <p:spPr bwMode="auto">
          <a:xfrm>
            <a:off x="2287588" y="1866900"/>
            <a:ext cx="0"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 name="Line 23"/>
          <p:cNvSpPr>
            <a:spLocks noChangeShapeType="1"/>
          </p:cNvSpPr>
          <p:nvPr/>
        </p:nvSpPr>
        <p:spPr bwMode="auto">
          <a:xfrm>
            <a:off x="3135313" y="1863725"/>
            <a:ext cx="4762"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4" name="Line 24"/>
          <p:cNvSpPr>
            <a:spLocks noChangeShapeType="1"/>
          </p:cNvSpPr>
          <p:nvPr/>
        </p:nvSpPr>
        <p:spPr bwMode="auto">
          <a:xfrm>
            <a:off x="2949575" y="1957388"/>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5" name="Text Box 25"/>
          <p:cNvSpPr txBox="1">
            <a:spLocks noChangeArrowheads="1"/>
          </p:cNvSpPr>
          <p:nvPr/>
        </p:nvSpPr>
        <p:spPr bwMode="auto">
          <a:xfrm>
            <a:off x="2543175" y="1473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30</a:t>
            </a:r>
          </a:p>
        </p:txBody>
      </p:sp>
      <p:sp>
        <p:nvSpPr>
          <p:cNvPr id="4106" name="Line 26"/>
          <p:cNvSpPr>
            <a:spLocks noChangeShapeType="1"/>
          </p:cNvSpPr>
          <p:nvPr/>
        </p:nvSpPr>
        <p:spPr bwMode="auto">
          <a:xfrm flipH="1">
            <a:off x="2286000" y="1957388"/>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7" name="Line 27"/>
          <p:cNvSpPr>
            <a:spLocks noChangeShapeType="1"/>
          </p:cNvSpPr>
          <p:nvPr/>
        </p:nvSpPr>
        <p:spPr bwMode="auto">
          <a:xfrm>
            <a:off x="3792538" y="3744913"/>
            <a:ext cx="446087" cy="541337"/>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28"/>
          <p:cNvSpPr>
            <a:spLocks noChangeShapeType="1"/>
          </p:cNvSpPr>
          <p:nvPr/>
        </p:nvSpPr>
        <p:spPr bwMode="auto">
          <a:xfrm>
            <a:off x="6529388" y="3760788"/>
            <a:ext cx="0" cy="606425"/>
          </a:xfrm>
          <a:prstGeom prst="line">
            <a:avLst/>
          </a:prstGeom>
          <a:noFill/>
          <a:ln w="57150">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109" name="Text Box 29"/>
          <p:cNvSpPr txBox="1">
            <a:spLocks noChangeArrowheads="1"/>
          </p:cNvSpPr>
          <p:nvPr/>
        </p:nvSpPr>
        <p:spPr bwMode="auto">
          <a:xfrm>
            <a:off x="1203325" y="501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aphicFrame>
        <p:nvGraphicFramePr>
          <p:cNvPr id="4098" name="Object 30"/>
          <p:cNvGraphicFramePr>
            <a:graphicFrameLocks noChangeAspect="1"/>
          </p:cNvGraphicFramePr>
          <p:nvPr/>
        </p:nvGraphicFramePr>
        <p:xfrm>
          <a:off x="2232025" y="5187950"/>
          <a:ext cx="2468563" cy="1116013"/>
        </p:xfrm>
        <a:graphic>
          <a:graphicData uri="http://schemas.openxmlformats.org/presentationml/2006/ole">
            <mc:AlternateContent xmlns:mc="http://schemas.openxmlformats.org/markup-compatibility/2006">
              <mc:Choice xmlns:v="urn:schemas-microsoft-com:vml" Requires="v">
                <p:oleObj spid="_x0000_s4137" name="Equation" r:id="rId4" imgW="927000" imgH="419040" progId="Equation.3">
                  <p:embed/>
                </p:oleObj>
              </mc:Choice>
              <mc:Fallback>
                <p:oleObj name="Equation" r:id="rId4" imgW="927000" imgH="419040"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025" y="5187950"/>
                        <a:ext cx="24685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1"/>
          <p:cNvGraphicFramePr>
            <a:graphicFrameLocks noChangeAspect="1"/>
          </p:cNvGraphicFramePr>
          <p:nvPr/>
        </p:nvGraphicFramePr>
        <p:xfrm>
          <a:off x="5072063" y="5207000"/>
          <a:ext cx="2736850" cy="1157288"/>
        </p:xfrm>
        <a:graphic>
          <a:graphicData uri="http://schemas.openxmlformats.org/presentationml/2006/ole">
            <mc:AlternateContent xmlns:mc="http://schemas.openxmlformats.org/markup-compatibility/2006">
              <mc:Choice xmlns:v="urn:schemas-microsoft-com:vml" Requires="v">
                <p:oleObj spid="_x0000_s4138" name="Equation" r:id="rId6" imgW="927000" imgH="393480" progId="Equation.3">
                  <p:embed/>
                </p:oleObj>
              </mc:Choice>
              <mc:Fallback>
                <p:oleObj name="Equation" r:id="rId6" imgW="927000" imgH="39348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5207000"/>
                        <a:ext cx="273685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0" name="Text Box 32"/>
          <p:cNvSpPr txBox="1">
            <a:spLocks noChangeArrowheads="1"/>
          </p:cNvSpPr>
          <p:nvPr/>
        </p:nvSpPr>
        <p:spPr bwMode="auto">
          <a:xfrm>
            <a:off x="838200" y="5362575"/>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Slope:</a:t>
            </a:r>
            <a:endParaRPr lang="en-US"/>
          </a:p>
        </p:txBody>
      </p:sp>
      <p:sp>
        <p:nvSpPr>
          <p:cNvPr id="4111" name="Text Box 33"/>
          <p:cNvSpPr txBox="1">
            <a:spLocks noChangeArrowheads="1"/>
          </p:cNvSpPr>
          <p:nvPr/>
        </p:nvSpPr>
        <p:spPr bwMode="auto">
          <a:xfrm>
            <a:off x="304800" y="76200"/>
            <a:ext cx="74501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Hydrologic Slope </a:t>
            </a:r>
          </a:p>
          <a:p>
            <a:r>
              <a:rPr lang="en-US" sz="4000"/>
              <a:t>	- Direction of Steepest Descent</a:t>
            </a:r>
            <a:endParaRPr lang="en-US"/>
          </a:p>
        </p:txBody>
      </p:sp>
      <p:sp>
        <p:nvSpPr>
          <p:cNvPr id="4112" name="Rectangle 34"/>
          <p:cNvSpPr>
            <a:spLocks noChangeArrowheads="1"/>
          </p:cNvSpPr>
          <p:nvPr/>
        </p:nvSpPr>
        <p:spPr bwMode="auto">
          <a:xfrm>
            <a:off x="5068888" y="5181600"/>
            <a:ext cx="2743200" cy="1295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3" name="Line 35"/>
          <p:cNvSpPr>
            <a:spLocks noChangeShapeType="1"/>
          </p:cNvSpPr>
          <p:nvPr/>
        </p:nvSpPr>
        <p:spPr bwMode="auto">
          <a:xfrm>
            <a:off x="5243513" y="1874838"/>
            <a:ext cx="0" cy="188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36"/>
          <p:cNvSpPr>
            <a:spLocks noChangeShapeType="1"/>
          </p:cNvSpPr>
          <p:nvPr/>
        </p:nvSpPr>
        <p:spPr bwMode="auto">
          <a:xfrm>
            <a:off x="6091238" y="1871663"/>
            <a:ext cx="4762" cy="195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37"/>
          <p:cNvSpPr>
            <a:spLocks noChangeShapeType="1"/>
          </p:cNvSpPr>
          <p:nvPr/>
        </p:nvSpPr>
        <p:spPr bwMode="auto">
          <a:xfrm>
            <a:off x="5905500" y="1965325"/>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Text Box 38"/>
          <p:cNvSpPr txBox="1">
            <a:spLocks noChangeArrowheads="1"/>
          </p:cNvSpPr>
          <p:nvPr/>
        </p:nvSpPr>
        <p:spPr bwMode="auto">
          <a:xfrm>
            <a:off x="5499100" y="14811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30</a:t>
            </a:r>
          </a:p>
        </p:txBody>
      </p:sp>
      <p:sp>
        <p:nvSpPr>
          <p:cNvPr id="4117" name="Line 39"/>
          <p:cNvSpPr>
            <a:spLocks noChangeShapeType="1"/>
          </p:cNvSpPr>
          <p:nvPr/>
        </p:nvSpPr>
        <p:spPr bwMode="auto">
          <a:xfrm flipH="1">
            <a:off x="5241925" y="1965325"/>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8" name="Text Box 40"/>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70</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2743200" y="1646238"/>
            <a:ext cx="3497263" cy="3382962"/>
            <a:chOff x="2261" y="1517"/>
            <a:chExt cx="1149" cy="1094"/>
          </a:xfrm>
        </p:grpSpPr>
        <p:sp>
          <p:nvSpPr>
            <p:cNvPr id="64518" name="Rectangle 3"/>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32</a:t>
              </a:r>
            </a:p>
          </p:txBody>
        </p:sp>
        <p:sp>
          <p:nvSpPr>
            <p:cNvPr id="64519" name="Rectangle 4"/>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4520" name="Rectangle 5"/>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4521" name="Rectangle 6"/>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64</a:t>
              </a:r>
            </a:p>
          </p:txBody>
        </p:sp>
        <p:sp>
          <p:nvSpPr>
            <p:cNvPr id="64522" name="Rectangle 7"/>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4523" name="Rectangle 8"/>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grpSp>
          <p:nvGrpSpPr>
            <p:cNvPr id="64524" name="Group 9"/>
            <p:cNvGrpSpPr>
              <a:grpSpLocks/>
            </p:cNvGrpSpPr>
            <p:nvPr/>
          </p:nvGrpSpPr>
          <p:grpSpPr bwMode="auto">
            <a:xfrm>
              <a:off x="3027" y="1517"/>
              <a:ext cx="383" cy="1094"/>
              <a:chOff x="3027" y="1517"/>
              <a:chExt cx="383" cy="1094"/>
            </a:xfrm>
          </p:grpSpPr>
          <p:sp>
            <p:nvSpPr>
              <p:cNvPr id="64533" name="Rectangle 10"/>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128</a:t>
                </a:r>
              </a:p>
            </p:txBody>
          </p:sp>
          <p:sp>
            <p:nvSpPr>
              <p:cNvPr id="64534" name="Rectangle 11"/>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4535" name="Rectangle 12"/>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grpSp>
        <p:sp>
          <p:nvSpPr>
            <p:cNvPr id="64525" name="Line 13"/>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14"/>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7" name="Line 15"/>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8" name="Line 16"/>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9" name="Line 17"/>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30" name="Line 18"/>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31" name="Line 19"/>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32" name="Line 20"/>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4515" name="Text Box 21"/>
          <p:cNvSpPr txBox="1">
            <a:spLocks noChangeArrowheads="1"/>
          </p:cNvSpPr>
          <p:nvPr/>
        </p:nvSpPr>
        <p:spPr bwMode="auto">
          <a:xfrm>
            <a:off x="1447800" y="533400"/>
            <a:ext cx="7072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Eight Direction Pour Point Model</a:t>
            </a:r>
            <a:endParaRPr lang="en-US"/>
          </a:p>
        </p:txBody>
      </p:sp>
      <p:sp>
        <p:nvSpPr>
          <p:cNvPr id="64516" name="Text Box 22"/>
          <p:cNvSpPr txBox="1">
            <a:spLocks noChangeArrowheads="1"/>
          </p:cNvSpPr>
          <p:nvPr/>
        </p:nvSpPr>
        <p:spPr bwMode="auto">
          <a:xfrm>
            <a:off x="2286000" y="5486400"/>
            <a:ext cx="3976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b="1"/>
              <a:t>ESRI Direction encoding</a:t>
            </a:r>
          </a:p>
        </p:txBody>
      </p:sp>
      <p:sp>
        <p:nvSpPr>
          <p:cNvPr id="64517" name="Text Box 23"/>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69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54"/>
          <p:cNvGrpSpPr>
            <a:grpSpLocks/>
          </p:cNvGrpSpPr>
          <p:nvPr/>
        </p:nvGrpSpPr>
        <p:grpSpPr bwMode="auto">
          <a:xfrm>
            <a:off x="4967288" y="2762250"/>
            <a:ext cx="3490912" cy="3429000"/>
            <a:chOff x="1877" y="1152"/>
            <a:chExt cx="1971" cy="1776"/>
          </a:xfrm>
        </p:grpSpPr>
        <p:sp>
          <p:nvSpPr>
            <p:cNvPr id="65612"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3"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4"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5"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6"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17"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18"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9"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5620"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1"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2"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3"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24"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5"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6"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7"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8"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9"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30"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1"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2"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3"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4"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5"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6"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grpSp>
      <p:sp>
        <p:nvSpPr>
          <p:cNvPr id="65539" name="Text Box 80"/>
          <p:cNvSpPr txBox="1">
            <a:spLocks noChangeArrowheads="1"/>
          </p:cNvSpPr>
          <p:nvPr/>
        </p:nvSpPr>
        <p:spPr bwMode="auto">
          <a:xfrm>
            <a:off x="1284288" y="892175"/>
            <a:ext cx="4333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Flow Direction Grid</a:t>
            </a:r>
            <a:endParaRPr lang="en-US"/>
          </a:p>
        </p:txBody>
      </p:sp>
      <p:grpSp>
        <p:nvGrpSpPr>
          <p:cNvPr id="65540" name="Group 81"/>
          <p:cNvGrpSpPr>
            <a:grpSpLocks/>
          </p:cNvGrpSpPr>
          <p:nvPr/>
        </p:nvGrpSpPr>
        <p:grpSpPr bwMode="auto">
          <a:xfrm>
            <a:off x="6388100" y="569913"/>
            <a:ext cx="1524000" cy="1600200"/>
            <a:chOff x="2261" y="1517"/>
            <a:chExt cx="1149" cy="1094"/>
          </a:xfrm>
        </p:grpSpPr>
        <p:sp>
          <p:nvSpPr>
            <p:cNvPr id="65594"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5595"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5596"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5597"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5598"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5599"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5600" name="Group 88"/>
            <p:cNvGrpSpPr>
              <a:grpSpLocks/>
            </p:cNvGrpSpPr>
            <p:nvPr/>
          </p:nvGrpSpPr>
          <p:grpSpPr bwMode="auto">
            <a:xfrm>
              <a:off x="3027" y="1517"/>
              <a:ext cx="383" cy="1094"/>
              <a:chOff x="3027" y="1517"/>
              <a:chExt cx="383" cy="1094"/>
            </a:xfrm>
          </p:grpSpPr>
          <p:sp>
            <p:nvSpPr>
              <p:cNvPr id="65609"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5610"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5611"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5601"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2"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5"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6"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7"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5541" name="Text Box 100"/>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71</a:t>
            </a:r>
          </a:p>
        </p:txBody>
      </p:sp>
      <p:grpSp>
        <p:nvGrpSpPr>
          <p:cNvPr id="65542" name="Group 153"/>
          <p:cNvGrpSpPr>
            <a:grpSpLocks/>
          </p:cNvGrpSpPr>
          <p:nvPr/>
        </p:nvGrpSpPr>
        <p:grpSpPr bwMode="auto">
          <a:xfrm>
            <a:off x="800100" y="2755900"/>
            <a:ext cx="3571875" cy="3425825"/>
            <a:chOff x="800102" y="2755900"/>
            <a:chExt cx="3571362" cy="3426088"/>
          </a:xfrm>
        </p:grpSpPr>
        <p:grpSp>
          <p:nvGrpSpPr>
            <p:cNvPr id="65543" name="Group 54"/>
            <p:cNvGrpSpPr>
              <a:grpSpLocks/>
            </p:cNvGrpSpPr>
            <p:nvPr/>
          </p:nvGrpSpPr>
          <p:grpSpPr bwMode="auto">
            <a:xfrm>
              <a:off x="800102" y="2755900"/>
              <a:ext cx="3571362" cy="3426088"/>
              <a:chOff x="1877" y="1152"/>
              <a:chExt cx="1971" cy="1776"/>
            </a:xfrm>
          </p:grpSpPr>
          <p:sp>
            <p:nvSpPr>
              <p:cNvPr id="65569"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0"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1"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2"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3"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4"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5"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6"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7"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8"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9"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0"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1"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2"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3"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4"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5"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6"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7"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8"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9"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0"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1"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2"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3"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5544" name="Line 80"/>
            <p:cNvSpPr>
              <a:spLocks noChangeShapeType="1"/>
            </p:cNvSpPr>
            <p:nvPr/>
          </p:nvSpPr>
          <p:spPr bwMode="auto">
            <a:xfrm>
              <a:off x="985447" y="290963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81"/>
            <p:cNvSpPr>
              <a:spLocks noChangeShapeType="1"/>
            </p:cNvSpPr>
            <p:nvPr/>
          </p:nvSpPr>
          <p:spPr bwMode="auto">
            <a:xfrm>
              <a:off x="1693633" y="2887671"/>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84"/>
            <p:cNvSpPr>
              <a:spLocks noChangeShapeType="1"/>
            </p:cNvSpPr>
            <p:nvPr/>
          </p:nvSpPr>
          <p:spPr bwMode="auto">
            <a:xfrm>
              <a:off x="2401819"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Line 85"/>
            <p:cNvSpPr>
              <a:spLocks noChangeShapeType="1"/>
            </p:cNvSpPr>
            <p:nvPr/>
          </p:nvSpPr>
          <p:spPr bwMode="auto">
            <a:xfrm>
              <a:off x="963315" y="4974070"/>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86"/>
            <p:cNvSpPr>
              <a:spLocks noChangeShapeType="1"/>
            </p:cNvSpPr>
            <p:nvPr/>
          </p:nvSpPr>
          <p:spPr bwMode="auto">
            <a:xfrm>
              <a:off x="1715764"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87"/>
            <p:cNvSpPr>
              <a:spLocks noChangeShapeType="1"/>
            </p:cNvSpPr>
            <p:nvPr/>
          </p:nvSpPr>
          <p:spPr bwMode="auto">
            <a:xfrm rot="2592605" flipV="1">
              <a:off x="996512" y="5668621"/>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88"/>
            <p:cNvSpPr>
              <a:spLocks noChangeShapeType="1"/>
            </p:cNvSpPr>
            <p:nvPr/>
          </p:nvSpPr>
          <p:spPr bwMode="auto">
            <a:xfrm rot="2592605" flipV="1">
              <a:off x="2435015" y="5646660"/>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91"/>
            <p:cNvSpPr>
              <a:spLocks noChangeShapeType="1"/>
            </p:cNvSpPr>
            <p:nvPr/>
          </p:nvSpPr>
          <p:spPr bwMode="auto">
            <a:xfrm rot="2592605" flipV="1">
              <a:off x="1726829" y="4306972"/>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92"/>
            <p:cNvSpPr>
              <a:spLocks noChangeShapeType="1"/>
            </p:cNvSpPr>
            <p:nvPr/>
          </p:nvSpPr>
          <p:spPr bwMode="auto">
            <a:xfrm rot="2592605" flipV="1">
              <a:off x="996512" y="3604185"/>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3" name="Line 93"/>
            <p:cNvSpPr>
              <a:spLocks noChangeShapeType="1"/>
            </p:cNvSpPr>
            <p:nvPr/>
          </p:nvSpPr>
          <p:spPr bwMode="auto">
            <a:xfrm rot="2807395">
              <a:off x="2427918" y="2957846"/>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94"/>
            <p:cNvSpPr>
              <a:spLocks noChangeShapeType="1"/>
            </p:cNvSpPr>
            <p:nvPr/>
          </p:nvSpPr>
          <p:spPr bwMode="auto">
            <a:xfrm rot="2807395">
              <a:off x="2427918" y="36606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95"/>
            <p:cNvSpPr>
              <a:spLocks noChangeShapeType="1"/>
            </p:cNvSpPr>
            <p:nvPr/>
          </p:nvSpPr>
          <p:spPr bwMode="auto">
            <a:xfrm rot="2807395">
              <a:off x="3844291" y="500032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96"/>
            <p:cNvSpPr>
              <a:spLocks noChangeShapeType="1"/>
            </p:cNvSpPr>
            <p:nvPr/>
          </p:nvSpPr>
          <p:spPr bwMode="auto">
            <a:xfrm rot="2807395">
              <a:off x="3180367"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7" name="Line 97"/>
            <p:cNvSpPr>
              <a:spLocks noChangeShapeType="1"/>
            </p:cNvSpPr>
            <p:nvPr/>
          </p:nvSpPr>
          <p:spPr bwMode="auto">
            <a:xfrm rot="2807395">
              <a:off x="2405788"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8" name="Line 98"/>
            <p:cNvSpPr>
              <a:spLocks noChangeShapeType="1"/>
            </p:cNvSpPr>
            <p:nvPr/>
          </p:nvSpPr>
          <p:spPr bwMode="auto">
            <a:xfrm rot="2807395">
              <a:off x="3158235" y="293588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99"/>
            <p:cNvSpPr>
              <a:spLocks noChangeShapeType="1"/>
            </p:cNvSpPr>
            <p:nvPr/>
          </p:nvSpPr>
          <p:spPr bwMode="auto">
            <a:xfrm rot="2807395">
              <a:off x="3158235" y="42975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0" name="Line 100"/>
            <p:cNvSpPr>
              <a:spLocks noChangeShapeType="1"/>
            </p:cNvSpPr>
            <p:nvPr/>
          </p:nvSpPr>
          <p:spPr bwMode="auto">
            <a:xfrm rot="8207395">
              <a:off x="3865220" y="5704309"/>
              <a:ext cx="315364" cy="312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1" name="Line 101"/>
            <p:cNvSpPr>
              <a:spLocks noChangeShapeType="1"/>
            </p:cNvSpPr>
            <p:nvPr/>
          </p:nvSpPr>
          <p:spPr bwMode="auto">
            <a:xfrm rot="2807395">
              <a:off x="3866422" y="363867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2" name="Line 102"/>
            <p:cNvSpPr>
              <a:spLocks noChangeShapeType="1"/>
            </p:cNvSpPr>
            <p:nvPr/>
          </p:nvSpPr>
          <p:spPr bwMode="auto">
            <a:xfrm flipH="1">
              <a:off x="3132136"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3" name="Line 103"/>
            <p:cNvSpPr>
              <a:spLocks noChangeShapeType="1"/>
            </p:cNvSpPr>
            <p:nvPr/>
          </p:nvSpPr>
          <p:spPr bwMode="auto">
            <a:xfrm flipH="1">
              <a:off x="3818192" y="2931596"/>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4" name="Line 104"/>
            <p:cNvSpPr>
              <a:spLocks noChangeShapeType="1"/>
            </p:cNvSpPr>
            <p:nvPr/>
          </p:nvSpPr>
          <p:spPr bwMode="auto">
            <a:xfrm flipH="1">
              <a:off x="3862454"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5" name="Line 85"/>
            <p:cNvSpPr>
              <a:spLocks noChangeShapeType="1"/>
            </p:cNvSpPr>
            <p:nvPr/>
          </p:nvSpPr>
          <p:spPr bwMode="auto">
            <a:xfrm>
              <a:off x="1693821" y="5667445"/>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6" name="Line 99"/>
            <p:cNvSpPr>
              <a:spLocks noChangeShapeType="1"/>
            </p:cNvSpPr>
            <p:nvPr/>
          </p:nvSpPr>
          <p:spPr bwMode="auto">
            <a:xfrm rot="2807395">
              <a:off x="985680" y="4359673"/>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7" name="Line 99"/>
            <p:cNvSpPr>
              <a:spLocks noChangeShapeType="1"/>
            </p:cNvSpPr>
            <p:nvPr/>
          </p:nvSpPr>
          <p:spPr bwMode="auto">
            <a:xfrm rot="2807395">
              <a:off x="1729715" y="4998665"/>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8" name="Line 96"/>
            <p:cNvSpPr>
              <a:spLocks noChangeShapeType="1"/>
            </p:cNvSpPr>
            <p:nvPr/>
          </p:nvSpPr>
          <p:spPr bwMode="auto">
            <a:xfrm rot="2807395">
              <a:off x="3167667" y="56895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52425"/>
            <a:ext cx="7772400" cy="609600"/>
          </a:xfrm>
        </p:spPr>
        <p:txBody>
          <a:bodyPr/>
          <a:lstStyle/>
          <a:p>
            <a:pPr eaLnBrk="1" hangingPunct="1"/>
            <a:r>
              <a:rPr lang="en-US" smtClean="0"/>
              <a:t>Flow Direction Grid</a:t>
            </a:r>
          </a:p>
        </p:txBody>
      </p:sp>
      <p:pic>
        <p:nvPicPr>
          <p:cNvPr id="66563" name="Picture 3" descr="f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62025"/>
            <a:ext cx="6477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 4"/>
          <p:cNvGrpSpPr>
            <a:grpSpLocks/>
          </p:cNvGrpSpPr>
          <p:nvPr/>
        </p:nvGrpSpPr>
        <p:grpSpPr bwMode="auto">
          <a:xfrm>
            <a:off x="457200" y="3019425"/>
            <a:ext cx="1524000" cy="1600200"/>
            <a:chOff x="2261" y="1517"/>
            <a:chExt cx="1149" cy="1094"/>
          </a:xfrm>
        </p:grpSpPr>
        <p:sp>
          <p:nvSpPr>
            <p:cNvPr id="66565" name="Rectangle 5"/>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6566" name="Rectangle 6"/>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6567" name="Rectangle 7"/>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6568" name="Rectangle 8"/>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6569" name="Rectangle 9"/>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6570" name="Rectangle 10"/>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6571" name="Group 11"/>
            <p:cNvGrpSpPr>
              <a:grpSpLocks/>
            </p:cNvGrpSpPr>
            <p:nvPr/>
          </p:nvGrpSpPr>
          <p:grpSpPr bwMode="auto">
            <a:xfrm>
              <a:off x="3027" y="1517"/>
              <a:ext cx="383" cy="1094"/>
              <a:chOff x="3027" y="1517"/>
              <a:chExt cx="383" cy="1094"/>
            </a:xfrm>
          </p:grpSpPr>
          <p:sp>
            <p:nvSpPr>
              <p:cNvPr id="66580" name="Rectangle 12"/>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6581" name="Rectangle 13"/>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6582" name="Rectangle 14"/>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6572"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8"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12"/>
          <p:cNvGrpSpPr>
            <a:grpSpLocks/>
          </p:cNvGrpSpPr>
          <p:nvPr/>
        </p:nvGrpSpPr>
        <p:grpSpPr bwMode="auto">
          <a:xfrm>
            <a:off x="4800600" y="2133600"/>
            <a:ext cx="3429000" cy="3505200"/>
            <a:chOff x="4800604" y="2133601"/>
            <a:chExt cx="3429002" cy="3505199"/>
          </a:xfrm>
        </p:grpSpPr>
        <p:grpSp>
          <p:nvGrpSpPr>
            <p:cNvPr id="67641" name="Group 3"/>
            <p:cNvGrpSpPr>
              <a:grpSpLocks/>
            </p:cNvGrpSpPr>
            <p:nvPr/>
          </p:nvGrpSpPr>
          <p:grpSpPr bwMode="auto">
            <a:xfrm>
              <a:off x="4800604" y="2133601"/>
              <a:ext cx="3429002" cy="3185086"/>
              <a:chOff x="1877" y="1152"/>
              <a:chExt cx="1971" cy="1776"/>
            </a:xfrm>
          </p:grpSpPr>
          <p:sp>
            <p:nvSpPr>
              <p:cNvPr id="6766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grpSp>
        <p:sp>
          <p:nvSpPr>
            <p:cNvPr id="67642"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3"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5"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6"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7"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8"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1"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2"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3"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4"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5"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6"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7"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8"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9"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0"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1"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2"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3"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4"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7587" name="Text Box 52"/>
          <p:cNvSpPr txBox="1">
            <a:spLocks noChangeArrowheads="1"/>
          </p:cNvSpPr>
          <p:nvPr/>
        </p:nvSpPr>
        <p:spPr bwMode="auto">
          <a:xfrm>
            <a:off x="2971800" y="762000"/>
            <a:ext cx="302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Grid Network</a:t>
            </a:r>
            <a:endParaRPr lang="en-US"/>
          </a:p>
        </p:txBody>
      </p:sp>
      <p:sp>
        <p:nvSpPr>
          <p:cNvPr id="67588" name="Text Box 105"/>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71</a:t>
            </a:r>
          </a:p>
        </p:txBody>
      </p:sp>
      <p:grpSp>
        <p:nvGrpSpPr>
          <p:cNvPr id="67589" name="Group 111"/>
          <p:cNvGrpSpPr>
            <a:grpSpLocks/>
          </p:cNvGrpSpPr>
          <p:nvPr/>
        </p:nvGrpSpPr>
        <p:grpSpPr bwMode="auto">
          <a:xfrm>
            <a:off x="838200" y="2133600"/>
            <a:ext cx="3352800" cy="3200400"/>
            <a:chOff x="838200" y="2133600"/>
            <a:chExt cx="3352800" cy="3200400"/>
          </a:xfrm>
        </p:grpSpPr>
        <p:grpSp>
          <p:nvGrpSpPr>
            <p:cNvPr id="67590" name="Group 54"/>
            <p:cNvGrpSpPr>
              <a:grpSpLocks/>
            </p:cNvGrpSpPr>
            <p:nvPr/>
          </p:nvGrpSpPr>
          <p:grpSpPr bwMode="auto">
            <a:xfrm>
              <a:off x="838200" y="2133600"/>
              <a:ext cx="3352800" cy="3200400"/>
              <a:chOff x="1877" y="1152"/>
              <a:chExt cx="1971" cy="1776"/>
            </a:xfrm>
          </p:grpSpPr>
          <p:sp>
            <p:nvSpPr>
              <p:cNvPr id="67616"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7"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8"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9"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0"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1"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2"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3"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4"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5"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6"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7"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8"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9"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0"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1"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2"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3"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4"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5"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6"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7"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8"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9"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40"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7591"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9"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0"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5"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4"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5"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31"/>
          <p:cNvGrpSpPr>
            <a:grpSpLocks/>
          </p:cNvGrpSpPr>
          <p:nvPr/>
        </p:nvGrpSpPr>
        <p:grpSpPr bwMode="auto">
          <a:xfrm>
            <a:off x="5219700" y="2235200"/>
            <a:ext cx="3119438" cy="3276600"/>
            <a:chOff x="914400" y="2489200"/>
            <a:chExt cx="3119438" cy="3276600"/>
          </a:xfrm>
        </p:grpSpPr>
        <p:grpSp>
          <p:nvGrpSpPr>
            <p:cNvPr id="68666" name="Group 3"/>
            <p:cNvGrpSpPr>
              <a:grpSpLocks/>
            </p:cNvGrpSpPr>
            <p:nvPr/>
          </p:nvGrpSpPr>
          <p:grpSpPr bwMode="auto">
            <a:xfrm>
              <a:off x="919163" y="2489200"/>
              <a:ext cx="3114675" cy="3057115"/>
              <a:chOff x="1877" y="1152"/>
              <a:chExt cx="1971" cy="1776"/>
            </a:xfrm>
          </p:grpSpPr>
          <p:sp>
            <p:nvSpPr>
              <p:cNvPr id="6871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67" name="Line 29"/>
            <p:cNvSpPr>
              <a:spLocks noChangeShapeType="1"/>
            </p:cNvSpPr>
            <p:nvPr/>
          </p:nvSpPr>
          <p:spPr bwMode="auto">
            <a:xfrm rot="-177988">
              <a:off x="1310005" y="2707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8" name="Line 30"/>
            <p:cNvSpPr>
              <a:spLocks noChangeShapeType="1"/>
            </p:cNvSpPr>
            <p:nvPr/>
          </p:nvSpPr>
          <p:spPr bwMode="auto">
            <a:xfrm>
              <a:off x="1872143" y="2805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9" name="Line 31"/>
            <p:cNvSpPr>
              <a:spLocks noChangeShapeType="1"/>
            </p:cNvSpPr>
            <p:nvPr/>
          </p:nvSpPr>
          <p:spPr bwMode="auto">
            <a:xfrm flipH="1">
              <a:off x="1231901" y="4022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0" name="Line 32"/>
            <p:cNvSpPr>
              <a:spLocks noChangeShapeType="1"/>
            </p:cNvSpPr>
            <p:nvPr/>
          </p:nvSpPr>
          <p:spPr bwMode="auto">
            <a:xfrm>
              <a:off x="3071208" y="5227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1" name="Line 33"/>
            <p:cNvSpPr>
              <a:spLocks noChangeShapeType="1"/>
            </p:cNvSpPr>
            <p:nvPr/>
          </p:nvSpPr>
          <p:spPr bwMode="auto">
            <a:xfrm>
              <a:off x="1227977" y="4615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2" name="Line 34"/>
            <p:cNvSpPr>
              <a:spLocks noChangeShapeType="1"/>
            </p:cNvSpPr>
            <p:nvPr/>
          </p:nvSpPr>
          <p:spPr bwMode="auto">
            <a:xfrm rot="2592605" flipV="1">
              <a:off x="1319656" y="5024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3" name="Line 35"/>
            <p:cNvSpPr>
              <a:spLocks noChangeShapeType="1"/>
            </p:cNvSpPr>
            <p:nvPr/>
          </p:nvSpPr>
          <p:spPr bwMode="auto">
            <a:xfrm rot="2592605" flipV="1">
              <a:off x="2552498" y="5014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4" name="Line 36"/>
            <p:cNvSpPr>
              <a:spLocks noChangeShapeType="1"/>
            </p:cNvSpPr>
            <p:nvPr/>
          </p:nvSpPr>
          <p:spPr bwMode="auto">
            <a:xfrm rot="2592605">
              <a:off x="1734448" y="5505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5" name="Line 37"/>
            <p:cNvSpPr>
              <a:spLocks noChangeShapeType="1"/>
            </p:cNvSpPr>
            <p:nvPr/>
          </p:nvSpPr>
          <p:spPr bwMode="auto">
            <a:xfrm rot="2592605">
              <a:off x="1637282" y="4716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6" name="Line 38"/>
            <p:cNvSpPr>
              <a:spLocks noChangeShapeType="1"/>
            </p:cNvSpPr>
            <p:nvPr/>
          </p:nvSpPr>
          <p:spPr bwMode="auto">
            <a:xfrm rot="2592605" flipV="1">
              <a:off x="1917982" y="3782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7" name="Line 39"/>
            <p:cNvSpPr>
              <a:spLocks noChangeShapeType="1"/>
            </p:cNvSpPr>
            <p:nvPr/>
          </p:nvSpPr>
          <p:spPr bwMode="auto">
            <a:xfrm rot="2592605" flipV="1">
              <a:off x="1334131" y="3194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8" name="Line 40"/>
            <p:cNvSpPr>
              <a:spLocks noChangeShapeType="1"/>
            </p:cNvSpPr>
            <p:nvPr/>
          </p:nvSpPr>
          <p:spPr bwMode="auto">
            <a:xfrm rot="2807395">
              <a:off x="2247499" y="2916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9" name="Line 41"/>
            <p:cNvSpPr>
              <a:spLocks noChangeShapeType="1"/>
            </p:cNvSpPr>
            <p:nvPr/>
          </p:nvSpPr>
          <p:spPr bwMode="auto">
            <a:xfrm rot="2807395">
              <a:off x="2264591" y="3516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0" name="Line 42"/>
            <p:cNvSpPr>
              <a:spLocks noChangeShapeType="1"/>
            </p:cNvSpPr>
            <p:nvPr/>
          </p:nvSpPr>
          <p:spPr bwMode="auto">
            <a:xfrm rot="2807395">
              <a:off x="3478002" y="4704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1" name="Line 43"/>
            <p:cNvSpPr>
              <a:spLocks noChangeShapeType="1"/>
            </p:cNvSpPr>
            <p:nvPr/>
          </p:nvSpPr>
          <p:spPr bwMode="auto">
            <a:xfrm rot="2807395">
              <a:off x="2245086" y="4723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2" name="Line 44"/>
            <p:cNvSpPr>
              <a:spLocks noChangeShapeType="1"/>
            </p:cNvSpPr>
            <p:nvPr/>
          </p:nvSpPr>
          <p:spPr bwMode="auto">
            <a:xfrm rot="2807395">
              <a:off x="2887173" y="2910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3" name="Line 45"/>
            <p:cNvSpPr>
              <a:spLocks noChangeShapeType="1"/>
            </p:cNvSpPr>
            <p:nvPr/>
          </p:nvSpPr>
          <p:spPr bwMode="auto">
            <a:xfrm rot="2807395">
              <a:off x="2874906" y="4111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4" name="Line 46"/>
            <p:cNvSpPr>
              <a:spLocks noChangeShapeType="1"/>
            </p:cNvSpPr>
            <p:nvPr/>
          </p:nvSpPr>
          <p:spPr bwMode="auto">
            <a:xfrm rot="8207395">
              <a:off x="3172537" y="5017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5" name="Line 47"/>
            <p:cNvSpPr>
              <a:spLocks noChangeShapeType="1"/>
            </p:cNvSpPr>
            <p:nvPr/>
          </p:nvSpPr>
          <p:spPr bwMode="auto">
            <a:xfrm rot="2807395">
              <a:off x="3502036" y="3499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6" name="Line 48"/>
            <p:cNvSpPr>
              <a:spLocks noChangeShapeType="1"/>
            </p:cNvSpPr>
            <p:nvPr/>
          </p:nvSpPr>
          <p:spPr bwMode="auto">
            <a:xfrm flipH="1">
              <a:off x="2468056" y="3366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7" name="Line 49"/>
            <p:cNvSpPr>
              <a:spLocks noChangeShapeType="1"/>
            </p:cNvSpPr>
            <p:nvPr/>
          </p:nvSpPr>
          <p:spPr bwMode="auto">
            <a:xfrm flipH="1">
              <a:off x="3095334" y="2770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8" name="Line 50"/>
            <p:cNvSpPr>
              <a:spLocks noChangeShapeType="1"/>
            </p:cNvSpPr>
            <p:nvPr/>
          </p:nvSpPr>
          <p:spPr bwMode="auto">
            <a:xfrm flipH="1">
              <a:off x="3112222" y="4003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9" name="Line 51"/>
            <p:cNvSpPr>
              <a:spLocks noChangeShapeType="1"/>
            </p:cNvSpPr>
            <p:nvPr/>
          </p:nvSpPr>
          <p:spPr bwMode="auto">
            <a:xfrm rot="2807395">
              <a:off x="2874906" y="4714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90" name="Text Box 52"/>
            <p:cNvSpPr txBox="1">
              <a:spLocks noChangeArrowheads="1"/>
            </p:cNvSpPr>
            <p:nvPr/>
          </p:nvSpPr>
          <p:spPr bwMode="auto">
            <a:xfrm>
              <a:off x="1519238"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1" name="Text Box 53"/>
            <p:cNvSpPr txBox="1">
              <a:spLocks noChangeArrowheads="1"/>
            </p:cNvSpPr>
            <p:nvPr/>
          </p:nvSpPr>
          <p:spPr bwMode="auto">
            <a:xfrm>
              <a:off x="30480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2" name="Text Box 54"/>
            <p:cNvSpPr txBox="1">
              <a:spLocks noChangeArrowheads="1"/>
            </p:cNvSpPr>
            <p:nvPr/>
          </p:nvSpPr>
          <p:spPr bwMode="auto">
            <a:xfrm>
              <a:off x="3657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3" name="Text Box 55"/>
            <p:cNvSpPr txBox="1">
              <a:spLocks noChangeArrowheads="1"/>
            </p:cNvSpPr>
            <p:nvPr/>
          </p:nvSpPr>
          <p:spPr bwMode="auto">
            <a:xfrm>
              <a:off x="2133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4" name="Text Box 56"/>
            <p:cNvSpPr txBox="1">
              <a:spLocks noChangeArrowheads="1"/>
            </p:cNvSpPr>
            <p:nvPr/>
          </p:nvSpPr>
          <p:spPr bwMode="auto">
            <a:xfrm>
              <a:off x="9144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5" name="Text Box 57"/>
            <p:cNvSpPr txBox="1">
              <a:spLocks noChangeArrowheads="1"/>
            </p:cNvSpPr>
            <p:nvPr/>
          </p:nvSpPr>
          <p:spPr bwMode="auto">
            <a:xfrm>
              <a:off x="3657600" y="4267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6" name="Text Box 58"/>
            <p:cNvSpPr txBox="1">
              <a:spLocks noChangeArrowheads="1"/>
            </p:cNvSpPr>
            <p:nvPr/>
          </p:nvSpPr>
          <p:spPr bwMode="auto">
            <a:xfrm>
              <a:off x="914400" y="4953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7" name="Text Box 59"/>
            <p:cNvSpPr txBox="1">
              <a:spLocks noChangeArrowheads="1"/>
            </p:cNvSpPr>
            <p:nvPr/>
          </p:nvSpPr>
          <p:spPr bwMode="auto">
            <a:xfrm>
              <a:off x="914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698" name="Text Box 60"/>
            <p:cNvSpPr txBox="1">
              <a:spLocks noChangeArrowheads="1"/>
            </p:cNvSpPr>
            <p:nvPr/>
          </p:nvSpPr>
          <p:spPr bwMode="auto">
            <a:xfrm>
              <a:off x="9144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9" name="Text Box 61"/>
            <p:cNvSpPr txBox="1">
              <a:spLocks noChangeArrowheads="1"/>
            </p:cNvSpPr>
            <p:nvPr/>
          </p:nvSpPr>
          <p:spPr bwMode="auto">
            <a:xfrm>
              <a:off x="9144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0" name="Text Box 62"/>
            <p:cNvSpPr txBox="1">
              <a:spLocks noChangeArrowheads="1"/>
            </p:cNvSpPr>
            <p:nvPr/>
          </p:nvSpPr>
          <p:spPr bwMode="auto">
            <a:xfrm>
              <a:off x="15240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1" name="Text Box 63"/>
            <p:cNvSpPr txBox="1">
              <a:spLocks noChangeArrowheads="1"/>
            </p:cNvSpPr>
            <p:nvPr/>
          </p:nvSpPr>
          <p:spPr bwMode="auto">
            <a:xfrm>
              <a:off x="15240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2" name="Text Box 64"/>
            <p:cNvSpPr txBox="1">
              <a:spLocks noChangeArrowheads="1"/>
            </p:cNvSpPr>
            <p:nvPr/>
          </p:nvSpPr>
          <p:spPr bwMode="auto">
            <a:xfrm>
              <a:off x="3013075" y="3676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3" name="Text Box 65"/>
            <p:cNvSpPr txBox="1">
              <a:spLocks noChangeArrowheads="1"/>
            </p:cNvSpPr>
            <p:nvPr/>
          </p:nvSpPr>
          <p:spPr bwMode="auto">
            <a:xfrm>
              <a:off x="3657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4" name="Text Box 66"/>
            <p:cNvSpPr txBox="1">
              <a:spLocks noChangeArrowheads="1"/>
            </p:cNvSpPr>
            <p:nvPr/>
          </p:nvSpPr>
          <p:spPr bwMode="auto">
            <a:xfrm>
              <a:off x="1752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5" name="Text Box 67"/>
            <p:cNvSpPr txBox="1">
              <a:spLocks noChangeArrowheads="1"/>
            </p:cNvSpPr>
            <p:nvPr/>
          </p:nvSpPr>
          <p:spPr bwMode="auto">
            <a:xfrm>
              <a:off x="24384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6" name="Text Box 68"/>
            <p:cNvSpPr txBox="1">
              <a:spLocks noChangeArrowheads="1"/>
            </p:cNvSpPr>
            <p:nvPr/>
          </p:nvSpPr>
          <p:spPr bwMode="auto">
            <a:xfrm>
              <a:off x="3044825" y="3141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7" name="Text Box 69"/>
            <p:cNvSpPr txBox="1">
              <a:spLocks noChangeArrowheads="1"/>
            </p:cNvSpPr>
            <p:nvPr/>
          </p:nvSpPr>
          <p:spPr bwMode="auto">
            <a:xfrm>
              <a:off x="2133600" y="3886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8708" name="Text Box 70"/>
            <p:cNvSpPr txBox="1">
              <a:spLocks noChangeArrowheads="1"/>
            </p:cNvSpPr>
            <p:nvPr/>
          </p:nvSpPr>
          <p:spPr bwMode="auto">
            <a:xfrm>
              <a:off x="3681413" y="3770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09" name="Text Box 71"/>
            <p:cNvSpPr txBox="1">
              <a:spLocks noChangeArrowheads="1"/>
            </p:cNvSpPr>
            <p:nvPr/>
          </p:nvSpPr>
          <p:spPr bwMode="auto">
            <a:xfrm>
              <a:off x="2438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10" name="Text Box 72"/>
            <p:cNvSpPr txBox="1">
              <a:spLocks noChangeArrowheads="1"/>
            </p:cNvSpPr>
            <p:nvPr/>
          </p:nvSpPr>
          <p:spPr bwMode="auto">
            <a:xfrm>
              <a:off x="2997200" y="4508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8711" name="Text Box 73"/>
            <p:cNvSpPr txBox="1">
              <a:spLocks noChangeArrowheads="1"/>
            </p:cNvSpPr>
            <p:nvPr/>
          </p:nvSpPr>
          <p:spPr bwMode="auto">
            <a:xfrm>
              <a:off x="18288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8712" name="Text Box 74"/>
            <p:cNvSpPr txBox="1">
              <a:spLocks noChangeArrowheads="1"/>
            </p:cNvSpPr>
            <p:nvPr/>
          </p:nvSpPr>
          <p:spPr bwMode="auto">
            <a:xfrm>
              <a:off x="25146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13" name="Text Box 75"/>
            <p:cNvSpPr txBox="1">
              <a:spLocks noChangeArrowheads="1"/>
            </p:cNvSpPr>
            <p:nvPr/>
          </p:nvSpPr>
          <p:spPr bwMode="auto">
            <a:xfrm>
              <a:off x="2684463" y="5172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sp>
          <p:nvSpPr>
            <p:cNvPr id="68714" name="Text Box 76"/>
            <p:cNvSpPr txBox="1">
              <a:spLocks noChangeArrowheads="1"/>
            </p:cNvSpPr>
            <p:nvPr/>
          </p:nvSpPr>
          <p:spPr bwMode="auto">
            <a:xfrm>
              <a:off x="3662363" y="5005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grpSp>
      <p:grpSp>
        <p:nvGrpSpPr>
          <p:cNvPr id="68611" name="Group 130"/>
          <p:cNvGrpSpPr>
            <a:grpSpLocks/>
          </p:cNvGrpSpPr>
          <p:nvPr/>
        </p:nvGrpSpPr>
        <p:grpSpPr bwMode="auto">
          <a:xfrm>
            <a:off x="787400" y="2235200"/>
            <a:ext cx="3116263" cy="3057525"/>
            <a:chOff x="5486400" y="2438400"/>
            <a:chExt cx="3116263" cy="3057525"/>
          </a:xfrm>
        </p:grpSpPr>
        <p:grpSp>
          <p:nvGrpSpPr>
            <p:cNvPr id="68615" name="Group 77"/>
            <p:cNvGrpSpPr>
              <a:grpSpLocks/>
            </p:cNvGrpSpPr>
            <p:nvPr/>
          </p:nvGrpSpPr>
          <p:grpSpPr bwMode="auto">
            <a:xfrm>
              <a:off x="5486400" y="2438400"/>
              <a:ext cx="3116263" cy="3057525"/>
              <a:chOff x="1877" y="1152"/>
              <a:chExt cx="1971" cy="1776"/>
            </a:xfrm>
          </p:grpSpPr>
          <p:sp>
            <p:nvSpPr>
              <p:cNvPr id="68641"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2"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3"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4"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5"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6"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7"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8"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9"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0"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1"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2"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3"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4"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5"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6"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7"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8"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9"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0"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1"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2"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3"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4"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5"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16"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7"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8"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9"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0"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1"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2"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3"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24"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5"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6"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7"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8"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9"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0"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1"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2"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3"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8634"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5"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6"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7"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8638"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8639"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8640"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8612" name="Text Box 128"/>
          <p:cNvSpPr txBox="1">
            <a:spLocks noChangeArrowheads="1"/>
          </p:cNvSpPr>
          <p:nvPr/>
        </p:nvSpPr>
        <p:spPr bwMode="auto">
          <a:xfrm>
            <a:off x="0" y="220663"/>
            <a:ext cx="8947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a:t>Flow Accumulation Grid. </a:t>
            </a:r>
          </a:p>
          <a:p>
            <a:pPr algn="ctr"/>
            <a:r>
              <a:rPr lang="en-US" sz="4000"/>
              <a:t>Area draining </a:t>
            </a:r>
            <a:r>
              <a:rPr lang="en-US" sz="4000" b="1">
                <a:solidFill>
                  <a:srgbClr val="FF0000"/>
                </a:solidFill>
              </a:rPr>
              <a:t>in</a:t>
            </a:r>
            <a:r>
              <a:rPr lang="en-US" sz="4000"/>
              <a:t> to a grid cell </a:t>
            </a:r>
            <a:endParaRPr lang="en-US"/>
          </a:p>
        </p:txBody>
      </p:sp>
      <p:sp>
        <p:nvSpPr>
          <p:cNvPr id="68613" name="Text Box 129"/>
          <p:cNvSpPr txBox="1">
            <a:spLocks noChangeArrowheads="1"/>
          </p:cNvSpPr>
          <p:nvPr/>
        </p:nvSpPr>
        <p:spPr bwMode="auto">
          <a:xfrm>
            <a:off x="898525" y="5908675"/>
            <a:ext cx="298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hlinkClick r:id="rId2"/>
              </a:rPr>
              <a:t>Link</a:t>
            </a:r>
            <a:r>
              <a:rPr lang="en-US"/>
              <a:t> to Grid calculator</a:t>
            </a:r>
          </a:p>
        </p:txBody>
      </p:sp>
      <p:sp>
        <p:nvSpPr>
          <p:cNvPr id="68614" name="Text Box 130"/>
          <p:cNvSpPr txBox="1">
            <a:spLocks noChangeArrowheads="1"/>
          </p:cNvSpPr>
          <p:nvPr/>
        </p:nvSpPr>
        <p:spPr bwMode="auto">
          <a:xfrm>
            <a:off x="628173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30"/>
          <p:cNvGrpSpPr>
            <a:grpSpLocks/>
          </p:cNvGrpSpPr>
          <p:nvPr/>
        </p:nvGrpSpPr>
        <p:grpSpPr bwMode="auto">
          <a:xfrm>
            <a:off x="787400" y="2235200"/>
            <a:ext cx="3116263" cy="3057525"/>
            <a:chOff x="5486400" y="2438400"/>
            <a:chExt cx="3116263" cy="3057525"/>
          </a:xfrm>
        </p:grpSpPr>
        <p:grpSp>
          <p:nvGrpSpPr>
            <p:cNvPr id="69719" name="Group 77"/>
            <p:cNvGrpSpPr>
              <a:grpSpLocks/>
            </p:cNvGrpSpPr>
            <p:nvPr/>
          </p:nvGrpSpPr>
          <p:grpSpPr bwMode="auto">
            <a:xfrm>
              <a:off x="5486400" y="2438400"/>
              <a:ext cx="3116263" cy="3057525"/>
              <a:chOff x="1877" y="1152"/>
              <a:chExt cx="1971" cy="1776"/>
            </a:xfrm>
          </p:grpSpPr>
          <p:sp>
            <p:nvSpPr>
              <p:cNvPr id="69745"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6"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7"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8"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9"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0"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1"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2"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3"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4"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5"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6"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7"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8"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9"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0"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1"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2"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3"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4"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5"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6"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7"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8"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9"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720"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1"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2"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3"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4"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5"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6"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7"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28"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9"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0"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1"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2"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3"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4"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5"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6"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7"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9738"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39"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40"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41"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9742"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9743"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9744"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9635" name="Text Box 128"/>
          <p:cNvSpPr txBox="1">
            <a:spLocks noChangeArrowheads="1"/>
          </p:cNvSpPr>
          <p:nvPr/>
        </p:nvSpPr>
        <p:spPr bwMode="auto">
          <a:xfrm>
            <a:off x="406400" y="665163"/>
            <a:ext cx="384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200">
                <a:solidFill>
                  <a:srgbClr val="FF3300"/>
                </a:solidFill>
              </a:rPr>
              <a:t>Flow Accumulation </a:t>
            </a:r>
            <a:br>
              <a:rPr lang="en-US" sz="3200">
                <a:solidFill>
                  <a:srgbClr val="FF3300"/>
                </a:solidFill>
              </a:rPr>
            </a:br>
            <a:r>
              <a:rPr lang="en-US" sz="3200">
                <a:solidFill>
                  <a:srgbClr val="FF3300"/>
                </a:solidFill>
              </a:rPr>
              <a:t>&gt; 10 Cell Threshold</a:t>
            </a:r>
          </a:p>
        </p:txBody>
      </p:sp>
      <p:grpSp>
        <p:nvGrpSpPr>
          <p:cNvPr id="69636" name="Group 134"/>
          <p:cNvGrpSpPr>
            <a:grpSpLocks/>
          </p:cNvGrpSpPr>
          <p:nvPr/>
        </p:nvGrpSpPr>
        <p:grpSpPr bwMode="auto">
          <a:xfrm>
            <a:off x="2016125" y="3454400"/>
            <a:ext cx="1273175" cy="1843088"/>
            <a:chOff x="4137025" y="3492500"/>
            <a:chExt cx="1538288" cy="2227263"/>
          </a:xfrm>
        </p:grpSpPr>
        <p:sp>
          <p:nvSpPr>
            <p:cNvPr id="69716" name="Rectangle 54"/>
            <p:cNvSpPr>
              <a:spLocks noChangeArrowheads="1"/>
            </p:cNvSpPr>
            <p:nvPr/>
          </p:nvSpPr>
          <p:spPr bwMode="auto">
            <a:xfrm>
              <a:off x="4137025" y="3492500"/>
              <a:ext cx="781050" cy="73818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7" name="Rectangle 55"/>
            <p:cNvSpPr>
              <a:spLocks noChangeArrowheads="1"/>
            </p:cNvSpPr>
            <p:nvPr/>
          </p:nvSpPr>
          <p:spPr bwMode="auto">
            <a:xfrm>
              <a:off x="4918075" y="4960938"/>
              <a:ext cx="757238" cy="7588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8" name="Rectangle 57"/>
            <p:cNvSpPr>
              <a:spLocks noChangeArrowheads="1"/>
            </p:cNvSpPr>
            <p:nvPr/>
          </p:nvSpPr>
          <p:spPr bwMode="auto">
            <a:xfrm>
              <a:off x="4918075" y="4227513"/>
              <a:ext cx="757238" cy="75723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9637" name="Group 139"/>
          <p:cNvGrpSpPr>
            <a:grpSpLocks/>
          </p:cNvGrpSpPr>
          <p:nvPr/>
        </p:nvGrpSpPr>
        <p:grpSpPr bwMode="auto">
          <a:xfrm>
            <a:off x="5219700" y="2235200"/>
            <a:ext cx="3119438" cy="3276600"/>
            <a:chOff x="5219700" y="2235200"/>
            <a:chExt cx="3119438" cy="3276600"/>
          </a:xfrm>
        </p:grpSpPr>
        <p:grpSp>
          <p:nvGrpSpPr>
            <p:cNvPr id="69639" name="Group 3"/>
            <p:cNvGrpSpPr>
              <a:grpSpLocks/>
            </p:cNvGrpSpPr>
            <p:nvPr/>
          </p:nvGrpSpPr>
          <p:grpSpPr bwMode="auto">
            <a:xfrm>
              <a:off x="5224463" y="2235200"/>
              <a:ext cx="3114675" cy="3057115"/>
              <a:chOff x="1877" y="1152"/>
              <a:chExt cx="1971" cy="1776"/>
            </a:xfrm>
          </p:grpSpPr>
          <p:sp>
            <p:nvSpPr>
              <p:cNvPr id="69691"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2"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3"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4"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5"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6"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7"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8"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9"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0"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1"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2"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3"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4"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5"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6"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7"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8"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9"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0"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1"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2"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3"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4"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5"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640"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7"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8"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9"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1"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2"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3" name="Text Box 52"/>
            <p:cNvSpPr txBox="1">
              <a:spLocks noChangeArrowheads="1"/>
            </p:cNvSpPr>
            <p:nvPr/>
          </p:nvSpPr>
          <p:spPr bwMode="auto">
            <a:xfrm>
              <a:off x="5824538"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4" name="Text Box 53"/>
            <p:cNvSpPr txBox="1">
              <a:spLocks noChangeArrowheads="1"/>
            </p:cNvSpPr>
            <p:nvPr/>
          </p:nvSpPr>
          <p:spPr bwMode="auto">
            <a:xfrm>
              <a:off x="73533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5" name="Text Box 54"/>
            <p:cNvSpPr txBox="1">
              <a:spLocks noChangeArrowheads="1"/>
            </p:cNvSpPr>
            <p:nvPr/>
          </p:nvSpPr>
          <p:spPr bwMode="auto">
            <a:xfrm>
              <a:off x="7962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6" name="Text Box 55"/>
            <p:cNvSpPr txBox="1">
              <a:spLocks noChangeArrowheads="1"/>
            </p:cNvSpPr>
            <p:nvPr/>
          </p:nvSpPr>
          <p:spPr bwMode="auto">
            <a:xfrm>
              <a:off x="6438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7" name="Text Box 56"/>
            <p:cNvSpPr txBox="1">
              <a:spLocks noChangeArrowheads="1"/>
            </p:cNvSpPr>
            <p:nvPr/>
          </p:nvSpPr>
          <p:spPr bwMode="auto">
            <a:xfrm>
              <a:off x="52197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8" name="Text Box 57"/>
            <p:cNvSpPr txBox="1">
              <a:spLocks noChangeArrowheads="1"/>
            </p:cNvSpPr>
            <p:nvPr/>
          </p:nvSpPr>
          <p:spPr bwMode="auto">
            <a:xfrm>
              <a:off x="7962900" y="4013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9" name="Text Box 58"/>
            <p:cNvSpPr txBox="1">
              <a:spLocks noChangeArrowheads="1"/>
            </p:cNvSpPr>
            <p:nvPr/>
          </p:nvSpPr>
          <p:spPr bwMode="auto">
            <a:xfrm>
              <a:off x="5219700" y="469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0" name="Text Box 59"/>
            <p:cNvSpPr txBox="1">
              <a:spLocks noChangeArrowheads="1"/>
            </p:cNvSpPr>
            <p:nvPr/>
          </p:nvSpPr>
          <p:spPr bwMode="auto">
            <a:xfrm>
              <a:off x="5219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71" name="Text Box 60"/>
            <p:cNvSpPr txBox="1">
              <a:spLocks noChangeArrowheads="1"/>
            </p:cNvSpPr>
            <p:nvPr/>
          </p:nvSpPr>
          <p:spPr bwMode="auto">
            <a:xfrm>
              <a:off x="5219700" y="355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2" name="Text Box 61"/>
            <p:cNvSpPr txBox="1">
              <a:spLocks noChangeArrowheads="1"/>
            </p:cNvSpPr>
            <p:nvPr/>
          </p:nvSpPr>
          <p:spPr bwMode="auto">
            <a:xfrm>
              <a:off x="5219700" y="287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3" name="Text Box 62"/>
            <p:cNvSpPr txBox="1">
              <a:spLocks noChangeArrowheads="1"/>
            </p:cNvSpPr>
            <p:nvPr/>
          </p:nvSpPr>
          <p:spPr bwMode="auto">
            <a:xfrm>
              <a:off x="5829300" y="3479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4" name="Text Box 63"/>
            <p:cNvSpPr txBox="1">
              <a:spLocks noChangeArrowheads="1"/>
            </p:cNvSpPr>
            <p:nvPr/>
          </p:nvSpPr>
          <p:spPr bwMode="auto">
            <a:xfrm>
              <a:off x="5829300" y="4165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5" name="Text Box 64"/>
            <p:cNvSpPr txBox="1">
              <a:spLocks noChangeArrowheads="1"/>
            </p:cNvSpPr>
            <p:nvPr/>
          </p:nvSpPr>
          <p:spPr bwMode="auto">
            <a:xfrm>
              <a:off x="7318375" y="3422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6" name="Text Box 65"/>
            <p:cNvSpPr txBox="1">
              <a:spLocks noChangeArrowheads="1"/>
            </p:cNvSpPr>
            <p:nvPr/>
          </p:nvSpPr>
          <p:spPr bwMode="auto">
            <a:xfrm>
              <a:off x="7962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7" name="Text Box 66"/>
            <p:cNvSpPr txBox="1">
              <a:spLocks noChangeArrowheads="1"/>
            </p:cNvSpPr>
            <p:nvPr/>
          </p:nvSpPr>
          <p:spPr bwMode="auto">
            <a:xfrm>
              <a:off x="6057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8" name="Text Box 67"/>
            <p:cNvSpPr txBox="1">
              <a:spLocks noChangeArrowheads="1"/>
            </p:cNvSpPr>
            <p:nvPr/>
          </p:nvSpPr>
          <p:spPr bwMode="auto">
            <a:xfrm>
              <a:off x="67437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9" name="Text Box 68"/>
            <p:cNvSpPr txBox="1">
              <a:spLocks noChangeArrowheads="1"/>
            </p:cNvSpPr>
            <p:nvPr/>
          </p:nvSpPr>
          <p:spPr bwMode="auto">
            <a:xfrm>
              <a:off x="7350125" y="2887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80" name="Text Box 70"/>
            <p:cNvSpPr txBox="1">
              <a:spLocks noChangeArrowheads="1"/>
            </p:cNvSpPr>
            <p:nvPr/>
          </p:nvSpPr>
          <p:spPr bwMode="auto">
            <a:xfrm>
              <a:off x="7986713" y="3516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1" name="Text Box 71"/>
            <p:cNvSpPr txBox="1">
              <a:spLocks noChangeArrowheads="1"/>
            </p:cNvSpPr>
            <p:nvPr/>
          </p:nvSpPr>
          <p:spPr bwMode="auto">
            <a:xfrm>
              <a:off x="6743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82" name="Text Box 73"/>
            <p:cNvSpPr txBox="1">
              <a:spLocks noChangeArrowheads="1"/>
            </p:cNvSpPr>
            <p:nvPr/>
          </p:nvSpPr>
          <p:spPr bwMode="auto">
            <a:xfrm>
              <a:off x="61341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9683" name="Text Box 74"/>
            <p:cNvSpPr txBox="1">
              <a:spLocks noChangeArrowheads="1"/>
            </p:cNvSpPr>
            <p:nvPr/>
          </p:nvSpPr>
          <p:spPr bwMode="auto">
            <a:xfrm>
              <a:off x="68199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4" name="Text Box 76"/>
            <p:cNvSpPr txBox="1">
              <a:spLocks noChangeArrowheads="1"/>
            </p:cNvSpPr>
            <p:nvPr/>
          </p:nvSpPr>
          <p:spPr bwMode="auto">
            <a:xfrm>
              <a:off x="7967663" y="4751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5"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6"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7"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8" name="Text Box 69"/>
            <p:cNvSpPr txBox="1">
              <a:spLocks noChangeArrowheads="1"/>
            </p:cNvSpPr>
            <p:nvPr/>
          </p:nvSpPr>
          <p:spPr bwMode="auto">
            <a:xfrm>
              <a:off x="6438900" y="3632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9689" name="Text Box 72"/>
            <p:cNvSpPr txBox="1">
              <a:spLocks noChangeArrowheads="1"/>
            </p:cNvSpPr>
            <p:nvPr/>
          </p:nvSpPr>
          <p:spPr bwMode="auto">
            <a:xfrm>
              <a:off x="7302500" y="4254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9690" name="Text Box 75"/>
            <p:cNvSpPr txBox="1">
              <a:spLocks noChangeArrowheads="1"/>
            </p:cNvSpPr>
            <p:nvPr/>
          </p:nvSpPr>
          <p:spPr bwMode="auto">
            <a:xfrm>
              <a:off x="6989763"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grpSp>
      <p:sp>
        <p:nvSpPr>
          <p:cNvPr id="69638" name="Rectangle 140"/>
          <p:cNvSpPr>
            <a:spLocks noChangeArrowheads="1"/>
          </p:cNvSpPr>
          <p:nvPr/>
        </p:nvSpPr>
        <p:spPr bwMode="auto">
          <a:xfrm>
            <a:off x="5067300" y="511175"/>
            <a:ext cx="355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Stream Network for 10 cell Threshold Drainage Area</a:t>
            </a:r>
            <a:endParaRPr lang="en-US" sz="3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84"/>
          <p:cNvGrpSpPr>
            <a:grpSpLocks/>
          </p:cNvGrpSpPr>
          <p:nvPr/>
        </p:nvGrpSpPr>
        <p:grpSpPr bwMode="auto">
          <a:xfrm>
            <a:off x="350838" y="1385888"/>
            <a:ext cx="3878262" cy="3743325"/>
            <a:chOff x="3456" y="1536"/>
            <a:chExt cx="1963" cy="1926"/>
          </a:xfrm>
        </p:grpSpPr>
        <p:grpSp>
          <p:nvGrpSpPr>
            <p:cNvPr id="70739" name="Group 85"/>
            <p:cNvGrpSpPr>
              <a:grpSpLocks/>
            </p:cNvGrpSpPr>
            <p:nvPr/>
          </p:nvGrpSpPr>
          <p:grpSpPr bwMode="auto">
            <a:xfrm>
              <a:off x="3456" y="1536"/>
              <a:ext cx="1963" cy="1926"/>
              <a:chOff x="1877" y="1152"/>
              <a:chExt cx="1971" cy="1776"/>
            </a:xfrm>
          </p:grpSpPr>
          <p:sp>
            <p:nvSpPr>
              <p:cNvPr id="70765" name="Rectangle 8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6" name="Rectangle 8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7" name="Rectangle 8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8" name="Rectangle 8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9" name="Rectangle 9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0" name="Rectangle 9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1" name="Rectangle 9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2" name="Rectangle 9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3" name="Rectangle 9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4" name="Rectangle 9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5" name="Rectangle 9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6" name="Rectangle 9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7" name="Rectangle 9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8" name="Rectangle 9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9" name="Rectangle 10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0" name="Rectangle 10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1" name="Rectangle 10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2" name="Rectangle 10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3" name="Rectangle 10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4" name="Rectangle 10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5" name="Rectangle 10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6" name="Rectangle 10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7" name="Rectangle 10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8" name="Rectangle 10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9" name="Rectangle 11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740" name="Text Box 111"/>
            <p:cNvSpPr txBox="1">
              <a:spLocks noChangeArrowheads="1"/>
            </p:cNvSpPr>
            <p:nvPr/>
          </p:nvSpPr>
          <p:spPr bwMode="auto">
            <a:xfrm>
              <a:off x="3560"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1" name="Text Box 112"/>
            <p:cNvSpPr txBox="1">
              <a:spLocks noChangeArrowheads="1"/>
            </p:cNvSpPr>
            <p:nvPr/>
          </p:nvSpPr>
          <p:spPr bwMode="auto">
            <a:xfrm>
              <a:off x="3974"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2" name="Text Box 113"/>
            <p:cNvSpPr txBox="1">
              <a:spLocks noChangeArrowheads="1"/>
            </p:cNvSpPr>
            <p:nvPr/>
          </p:nvSpPr>
          <p:spPr bwMode="auto">
            <a:xfrm>
              <a:off x="5117" y="154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3" name="Text Box 114"/>
            <p:cNvSpPr txBox="1">
              <a:spLocks noChangeArrowheads="1"/>
            </p:cNvSpPr>
            <p:nvPr/>
          </p:nvSpPr>
          <p:spPr bwMode="auto">
            <a:xfrm>
              <a:off x="4338"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4" name="Text Box 115"/>
            <p:cNvSpPr txBox="1">
              <a:spLocks noChangeArrowheads="1"/>
            </p:cNvSpPr>
            <p:nvPr/>
          </p:nvSpPr>
          <p:spPr bwMode="auto">
            <a:xfrm>
              <a:off x="4728"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5" name="Text Box 116"/>
            <p:cNvSpPr txBox="1">
              <a:spLocks noChangeArrowheads="1"/>
            </p:cNvSpPr>
            <p:nvPr/>
          </p:nvSpPr>
          <p:spPr bwMode="auto">
            <a:xfrm>
              <a:off x="3560"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6" name="Text Box 117"/>
            <p:cNvSpPr txBox="1">
              <a:spLocks noChangeArrowheads="1"/>
            </p:cNvSpPr>
            <p:nvPr/>
          </p:nvSpPr>
          <p:spPr bwMode="auto">
            <a:xfrm>
              <a:off x="3548" y="228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7" name="Text Box 118"/>
            <p:cNvSpPr txBox="1">
              <a:spLocks noChangeArrowheads="1"/>
            </p:cNvSpPr>
            <p:nvPr/>
          </p:nvSpPr>
          <p:spPr bwMode="auto">
            <a:xfrm>
              <a:off x="3548" y="267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48" name="Text Box 119"/>
            <p:cNvSpPr txBox="1">
              <a:spLocks noChangeArrowheads="1"/>
            </p:cNvSpPr>
            <p:nvPr/>
          </p:nvSpPr>
          <p:spPr bwMode="auto">
            <a:xfrm>
              <a:off x="3536" y="3055"/>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9" name="Text Box 120"/>
            <p:cNvSpPr txBox="1">
              <a:spLocks noChangeArrowheads="1"/>
            </p:cNvSpPr>
            <p:nvPr/>
          </p:nvSpPr>
          <p:spPr bwMode="auto">
            <a:xfrm>
              <a:off x="3949" y="2289"/>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0" name="Text Box 121"/>
            <p:cNvSpPr txBox="1">
              <a:spLocks noChangeArrowheads="1"/>
            </p:cNvSpPr>
            <p:nvPr/>
          </p:nvSpPr>
          <p:spPr bwMode="auto">
            <a:xfrm>
              <a:off x="3937" y="2672"/>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1" name="Text Box 122"/>
            <p:cNvSpPr txBox="1">
              <a:spLocks noChangeArrowheads="1"/>
            </p:cNvSpPr>
            <p:nvPr/>
          </p:nvSpPr>
          <p:spPr bwMode="auto">
            <a:xfrm>
              <a:off x="5117" y="191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2" name="Text Box 123"/>
            <p:cNvSpPr txBox="1">
              <a:spLocks noChangeArrowheads="1"/>
            </p:cNvSpPr>
            <p:nvPr/>
          </p:nvSpPr>
          <p:spPr bwMode="auto">
            <a:xfrm>
              <a:off x="5117" y="2672"/>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3" name="Text Box 124"/>
            <p:cNvSpPr txBox="1">
              <a:spLocks noChangeArrowheads="1"/>
            </p:cNvSpPr>
            <p:nvPr/>
          </p:nvSpPr>
          <p:spPr bwMode="auto">
            <a:xfrm>
              <a:off x="4728"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4" name="Text Box 125"/>
            <p:cNvSpPr txBox="1">
              <a:spLocks noChangeArrowheads="1"/>
            </p:cNvSpPr>
            <p:nvPr/>
          </p:nvSpPr>
          <p:spPr bwMode="auto">
            <a:xfrm>
              <a:off x="3937" y="1907"/>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5" name="Text Box 126"/>
            <p:cNvSpPr txBox="1">
              <a:spLocks noChangeArrowheads="1"/>
            </p:cNvSpPr>
            <p:nvPr/>
          </p:nvSpPr>
          <p:spPr bwMode="auto">
            <a:xfrm>
              <a:off x="4338" y="1907"/>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6" name="Text Box 127"/>
            <p:cNvSpPr txBox="1">
              <a:spLocks noChangeArrowheads="1"/>
            </p:cNvSpPr>
            <p:nvPr/>
          </p:nvSpPr>
          <p:spPr bwMode="auto">
            <a:xfrm>
              <a:off x="4728"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7" name="Text Box 128"/>
            <p:cNvSpPr txBox="1">
              <a:spLocks noChangeArrowheads="1"/>
            </p:cNvSpPr>
            <p:nvPr/>
          </p:nvSpPr>
          <p:spPr bwMode="auto">
            <a:xfrm>
              <a:off x="4326" y="2289"/>
              <a:ext cx="2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11</a:t>
              </a:r>
            </a:p>
          </p:txBody>
        </p:sp>
        <p:sp>
          <p:nvSpPr>
            <p:cNvPr id="70758" name="Text Box 129"/>
            <p:cNvSpPr txBox="1">
              <a:spLocks noChangeArrowheads="1"/>
            </p:cNvSpPr>
            <p:nvPr/>
          </p:nvSpPr>
          <p:spPr bwMode="auto">
            <a:xfrm>
              <a:off x="5117"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59" name="Text Box 130"/>
            <p:cNvSpPr txBox="1">
              <a:spLocks noChangeArrowheads="1"/>
            </p:cNvSpPr>
            <p:nvPr/>
          </p:nvSpPr>
          <p:spPr bwMode="auto">
            <a:xfrm>
              <a:off x="4338" y="2684"/>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60" name="Text Box 131"/>
            <p:cNvSpPr txBox="1">
              <a:spLocks noChangeArrowheads="1"/>
            </p:cNvSpPr>
            <p:nvPr/>
          </p:nvSpPr>
          <p:spPr bwMode="auto">
            <a:xfrm>
              <a:off x="5129" y="304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61" name="Text Box 132"/>
            <p:cNvSpPr txBox="1">
              <a:spLocks noChangeArrowheads="1"/>
            </p:cNvSpPr>
            <p:nvPr/>
          </p:nvSpPr>
          <p:spPr bwMode="auto">
            <a:xfrm>
              <a:off x="3925"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5</a:t>
              </a:r>
            </a:p>
          </p:txBody>
        </p:sp>
        <p:sp>
          <p:nvSpPr>
            <p:cNvPr id="70762" name="Text Box 133"/>
            <p:cNvSpPr txBox="1">
              <a:spLocks noChangeArrowheads="1"/>
            </p:cNvSpPr>
            <p:nvPr/>
          </p:nvSpPr>
          <p:spPr bwMode="auto">
            <a:xfrm>
              <a:off x="4691" y="2684"/>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15</a:t>
              </a:r>
            </a:p>
          </p:txBody>
        </p:sp>
        <p:sp>
          <p:nvSpPr>
            <p:cNvPr id="70763" name="Text Box 134"/>
            <p:cNvSpPr txBox="1">
              <a:spLocks noChangeArrowheads="1"/>
            </p:cNvSpPr>
            <p:nvPr/>
          </p:nvSpPr>
          <p:spPr bwMode="auto">
            <a:xfrm>
              <a:off x="4691" y="3055"/>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20</a:t>
              </a:r>
            </a:p>
          </p:txBody>
        </p:sp>
        <p:sp>
          <p:nvSpPr>
            <p:cNvPr id="70764" name="Text Box 135"/>
            <p:cNvSpPr txBox="1">
              <a:spLocks noChangeArrowheads="1"/>
            </p:cNvSpPr>
            <p:nvPr/>
          </p:nvSpPr>
          <p:spPr bwMode="auto">
            <a:xfrm>
              <a:off x="4338"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grpSp>
      <p:sp>
        <p:nvSpPr>
          <p:cNvPr id="70659" name="Rectangle 136"/>
          <p:cNvSpPr>
            <a:spLocks noChangeArrowheads="1"/>
          </p:cNvSpPr>
          <p:nvPr/>
        </p:nvSpPr>
        <p:spPr bwMode="auto">
          <a:xfrm>
            <a:off x="508000" y="5546725"/>
            <a:ext cx="7988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The area draining each grid cell includes the grid cell itself.</a:t>
            </a:r>
          </a:p>
        </p:txBody>
      </p:sp>
      <p:grpSp>
        <p:nvGrpSpPr>
          <p:cNvPr id="70660" name="Group 137"/>
          <p:cNvGrpSpPr>
            <a:grpSpLocks/>
          </p:cNvGrpSpPr>
          <p:nvPr/>
        </p:nvGrpSpPr>
        <p:grpSpPr bwMode="auto">
          <a:xfrm>
            <a:off x="4786313" y="1400175"/>
            <a:ext cx="3821112" cy="3997325"/>
            <a:chOff x="4786313" y="1565275"/>
            <a:chExt cx="3821112" cy="3997325"/>
          </a:xfrm>
        </p:grpSpPr>
        <p:grpSp>
          <p:nvGrpSpPr>
            <p:cNvPr id="70662" name="Group 5"/>
            <p:cNvGrpSpPr>
              <a:grpSpLocks/>
            </p:cNvGrpSpPr>
            <p:nvPr/>
          </p:nvGrpSpPr>
          <p:grpSpPr bwMode="auto">
            <a:xfrm>
              <a:off x="4792663" y="1565275"/>
              <a:ext cx="3814762" cy="3744373"/>
              <a:chOff x="1877" y="1152"/>
              <a:chExt cx="1971" cy="1776"/>
            </a:xfrm>
          </p:grpSpPr>
          <p:sp>
            <p:nvSpPr>
              <p:cNvPr id="70714" name="Rectangle 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5" name="Rectangle 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6" name="Rectangle 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7" name="Rectangle 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8" name="Rectangle 1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9" name="Rectangle 1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0" name="Rectangle 1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1" name="Rectangle 1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2" name="Rectangle 1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3" name="Rectangle 1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4" name="Rectangle 1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5" name="Rectangle 1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6" name="Rectangle 1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7" name="Rectangle 1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8" name="Rectangle 2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9" name="Rectangle 2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0" name="Rectangle 2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1" name="Rectangle 2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2" name="Rectangle 2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3" name="Rectangle 2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4" name="Rectangle 2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5" name="Rectangle 2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6" name="Rectangle 2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7" name="Rectangle 2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8" name="Rectangle 3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663" name="Line 31"/>
            <p:cNvSpPr>
              <a:spLocks noChangeShapeType="1"/>
            </p:cNvSpPr>
            <p:nvPr/>
          </p:nvSpPr>
          <p:spPr bwMode="auto">
            <a:xfrm rot="-177988">
              <a:off x="5271355" y="1832302"/>
              <a:ext cx="2130475" cy="240023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32"/>
            <p:cNvSpPr>
              <a:spLocks noChangeShapeType="1"/>
            </p:cNvSpPr>
            <p:nvPr/>
          </p:nvSpPr>
          <p:spPr bwMode="auto">
            <a:xfrm>
              <a:off x="5959844" y="1952314"/>
              <a:ext cx="747587" cy="768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33"/>
            <p:cNvSpPr>
              <a:spLocks noChangeShapeType="1"/>
            </p:cNvSpPr>
            <p:nvPr/>
          </p:nvSpPr>
          <p:spPr bwMode="auto">
            <a:xfrm flipH="1">
              <a:off x="5168900" y="3443462"/>
              <a:ext cx="7899" cy="7221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34"/>
            <p:cNvSpPr>
              <a:spLocks noChangeShapeType="1"/>
            </p:cNvSpPr>
            <p:nvPr/>
          </p:nvSpPr>
          <p:spPr bwMode="auto">
            <a:xfrm>
              <a:off x="7428425" y="4919609"/>
              <a:ext cx="26476" cy="63029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7" name="Line 35"/>
            <p:cNvSpPr>
              <a:spLocks noChangeShapeType="1"/>
            </p:cNvSpPr>
            <p:nvPr/>
          </p:nvSpPr>
          <p:spPr bwMode="auto">
            <a:xfrm>
              <a:off x="5170889" y="4169535"/>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6"/>
            <p:cNvSpPr>
              <a:spLocks noChangeShapeType="1"/>
            </p:cNvSpPr>
            <p:nvPr/>
          </p:nvSpPr>
          <p:spPr bwMode="auto">
            <a:xfrm rot="2592605" flipV="1">
              <a:off x="5283175" y="4670585"/>
              <a:ext cx="55551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7"/>
            <p:cNvSpPr>
              <a:spLocks noChangeShapeType="1"/>
            </p:cNvSpPr>
            <p:nvPr/>
          </p:nvSpPr>
          <p:spPr bwMode="auto">
            <a:xfrm rot="2592605" flipV="1">
              <a:off x="6793123" y="4658583"/>
              <a:ext cx="531880" cy="519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38"/>
            <p:cNvSpPr>
              <a:spLocks noChangeShapeType="1"/>
            </p:cNvSpPr>
            <p:nvPr/>
          </p:nvSpPr>
          <p:spPr bwMode="auto">
            <a:xfrm rot="2592605" flipV="1">
              <a:off x="5818155" y="5202970"/>
              <a:ext cx="853368" cy="294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39"/>
            <p:cNvSpPr>
              <a:spLocks noChangeShapeType="1"/>
            </p:cNvSpPr>
            <p:nvPr/>
          </p:nvSpPr>
          <p:spPr bwMode="auto">
            <a:xfrm rot="2592605">
              <a:off x="5676474" y="4294236"/>
              <a:ext cx="512928" cy="5148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40"/>
            <p:cNvSpPr>
              <a:spLocks noChangeShapeType="1"/>
            </p:cNvSpPr>
            <p:nvPr/>
          </p:nvSpPr>
          <p:spPr bwMode="auto">
            <a:xfrm rot="2592605" flipV="1">
              <a:off x="6015987" y="3149433"/>
              <a:ext cx="576203" cy="54905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41"/>
            <p:cNvSpPr>
              <a:spLocks noChangeShapeType="1"/>
            </p:cNvSpPr>
            <p:nvPr/>
          </p:nvSpPr>
          <p:spPr bwMode="auto">
            <a:xfrm rot="2592605" flipV="1">
              <a:off x="5300904" y="2429361"/>
              <a:ext cx="56142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42"/>
            <p:cNvSpPr>
              <a:spLocks noChangeShapeType="1"/>
            </p:cNvSpPr>
            <p:nvPr/>
          </p:nvSpPr>
          <p:spPr bwMode="auto">
            <a:xfrm rot="2807395">
              <a:off x="6419561" y="2088209"/>
              <a:ext cx="555055" cy="5052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43"/>
            <p:cNvSpPr>
              <a:spLocks noChangeShapeType="1"/>
            </p:cNvSpPr>
            <p:nvPr/>
          </p:nvSpPr>
          <p:spPr bwMode="auto">
            <a:xfrm rot="2807395">
              <a:off x="6440495" y="2823033"/>
              <a:ext cx="522052" cy="4727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44"/>
            <p:cNvSpPr>
              <a:spLocks noChangeShapeType="1"/>
            </p:cNvSpPr>
            <p:nvPr/>
          </p:nvSpPr>
          <p:spPr bwMode="auto">
            <a:xfrm rot="2807395">
              <a:off x="7926646" y="4278496"/>
              <a:ext cx="543054"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7" name="Line 45"/>
            <p:cNvSpPr>
              <a:spLocks noChangeShapeType="1"/>
            </p:cNvSpPr>
            <p:nvPr/>
          </p:nvSpPr>
          <p:spPr bwMode="auto">
            <a:xfrm rot="2807395">
              <a:off x="6416607" y="4302407"/>
              <a:ext cx="555055" cy="50233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8" name="Line 46"/>
            <p:cNvSpPr>
              <a:spLocks noChangeShapeType="1"/>
            </p:cNvSpPr>
            <p:nvPr/>
          </p:nvSpPr>
          <p:spPr bwMode="auto">
            <a:xfrm rot="2807395">
              <a:off x="7203016" y="2081823"/>
              <a:ext cx="501050" cy="455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47"/>
            <p:cNvSpPr>
              <a:spLocks noChangeShapeType="1"/>
            </p:cNvSpPr>
            <p:nvPr/>
          </p:nvSpPr>
          <p:spPr bwMode="auto">
            <a:xfrm rot="2807395">
              <a:off x="7187992" y="3552310"/>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48"/>
            <p:cNvSpPr>
              <a:spLocks noChangeShapeType="1"/>
            </p:cNvSpPr>
            <p:nvPr/>
          </p:nvSpPr>
          <p:spPr bwMode="auto">
            <a:xfrm rot="8207395">
              <a:off x="7552530" y="4661584"/>
              <a:ext cx="543700" cy="525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1" name="Line 49"/>
            <p:cNvSpPr>
              <a:spLocks noChangeShapeType="1"/>
            </p:cNvSpPr>
            <p:nvPr/>
          </p:nvSpPr>
          <p:spPr bwMode="auto">
            <a:xfrm rot="2807395">
              <a:off x="7956081" y="2802349"/>
              <a:ext cx="558056"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2" name="Line 50"/>
            <p:cNvSpPr>
              <a:spLocks noChangeShapeType="1"/>
            </p:cNvSpPr>
            <p:nvPr/>
          </p:nvSpPr>
          <p:spPr bwMode="auto">
            <a:xfrm flipH="1">
              <a:off x="6689702" y="2639382"/>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3" name="Line 51"/>
            <p:cNvSpPr>
              <a:spLocks noChangeShapeType="1"/>
            </p:cNvSpPr>
            <p:nvPr/>
          </p:nvSpPr>
          <p:spPr bwMode="auto">
            <a:xfrm flipH="1">
              <a:off x="7457973" y="1910309"/>
              <a:ext cx="738722" cy="750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4" name="Line 52"/>
            <p:cNvSpPr>
              <a:spLocks noChangeShapeType="1"/>
            </p:cNvSpPr>
            <p:nvPr/>
          </p:nvSpPr>
          <p:spPr bwMode="auto">
            <a:xfrm flipH="1">
              <a:off x="7478657" y="3419460"/>
              <a:ext cx="756452" cy="7590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5" name="Line 53"/>
            <p:cNvSpPr>
              <a:spLocks noChangeShapeType="1"/>
            </p:cNvSpPr>
            <p:nvPr/>
          </p:nvSpPr>
          <p:spPr bwMode="auto">
            <a:xfrm rot="2807395">
              <a:off x="7187992" y="4290383"/>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6" name="Text Box 54"/>
            <p:cNvSpPr txBox="1">
              <a:spLocks noChangeArrowheads="1"/>
            </p:cNvSpPr>
            <p:nvPr/>
          </p:nvSpPr>
          <p:spPr bwMode="auto">
            <a:xfrm>
              <a:off x="5527675" y="1597025"/>
              <a:ext cx="411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7" name="Text Box 55"/>
            <p:cNvSpPr txBox="1">
              <a:spLocks noChangeArrowheads="1"/>
            </p:cNvSpPr>
            <p:nvPr/>
          </p:nvSpPr>
          <p:spPr bwMode="auto">
            <a:xfrm>
              <a:off x="7399338"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8" name="Text Box 56"/>
            <p:cNvSpPr txBox="1">
              <a:spLocks noChangeArrowheads="1"/>
            </p:cNvSpPr>
            <p:nvPr/>
          </p:nvSpPr>
          <p:spPr bwMode="auto">
            <a:xfrm>
              <a:off x="81470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9" name="Text Box 57"/>
            <p:cNvSpPr txBox="1">
              <a:spLocks noChangeArrowheads="1"/>
            </p:cNvSpPr>
            <p:nvPr/>
          </p:nvSpPr>
          <p:spPr bwMode="auto">
            <a:xfrm>
              <a:off x="62801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0" name="Text Box 58"/>
            <p:cNvSpPr txBox="1">
              <a:spLocks noChangeArrowheads="1"/>
            </p:cNvSpPr>
            <p:nvPr/>
          </p:nvSpPr>
          <p:spPr bwMode="auto">
            <a:xfrm>
              <a:off x="4786313"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1" name="Text Box 59"/>
            <p:cNvSpPr txBox="1">
              <a:spLocks noChangeArrowheads="1"/>
            </p:cNvSpPr>
            <p:nvPr/>
          </p:nvSpPr>
          <p:spPr bwMode="auto">
            <a:xfrm>
              <a:off x="8147050" y="3743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2" name="Text Box 60"/>
            <p:cNvSpPr txBox="1">
              <a:spLocks noChangeArrowheads="1"/>
            </p:cNvSpPr>
            <p:nvPr/>
          </p:nvSpPr>
          <p:spPr bwMode="auto">
            <a:xfrm>
              <a:off x="4786313" y="4583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3" name="Text Box 61"/>
            <p:cNvSpPr txBox="1">
              <a:spLocks noChangeArrowheads="1"/>
            </p:cNvSpPr>
            <p:nvPr/>
          </p:nvSpPr>
          <p:spPr bwMode="auto">
            <a:xfrm>
              <a:off x="47863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694" name="Text Box 62"/>
            <p:cNvSpPr txBox="1">
              <a:spLocks noChangeArrowheads="1"/>
            </p:cNvSpPr>
            <p:nvPr/>
          </p:nvSpPr>
          <p:spPr bwMode="auto">
            <a:xfrm>
              <a:off x="4786313" y="3182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5" name="Text Box 63"/>
            <p:cNvSpPr txBox="1">
              <a:spLocks noChangeArrowheads="1"/>
            </p:cNvSpPr>
            <p:nvPr/>
          </p:nvSpPr>
          <p:spPr bwMode="auto">
            <a:xfrm>
              <a:off x="4786313" y="23431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6" name="Text Box 64"/>
            <p:cNvSpPr txBox="1">
              <a:spLocks noChangeArrowheads="1"/>
            </p:cNvSpPr>
            <p:nvPr/>
          </p:nvSpPr>
          <p:spPr bwMode="auto">
            <a:xfrm>
              <a:off x="5532438"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7" name="Text Box 65"/>
            <p:cNvSpPr txBox="1">
              <a:spLocks noChangeArrowheads="1"/>
            </p:cNvSpPr>
            <p:nvPr/>
          </p:nvSpPr>
          <p:spPr bwMode="auto">
            <a:xfrm>
              <a:off x="5532438" y="392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8" name="Text Box 66"/>
            <p:cNvSpPr txBox="1">
              <a:spLocks noChangeArrowheads="1"/>
            </p:cNvSpPr>
            <p:nvPr/>
          </p:nvSpPr>
          <p:spPr bwMode="auto">
            <a:xfrm>
              <a:off x="7369175" y="3057525"/>
              <a:ext cx="33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9" name="Text Box 67"/>
            <p:cNvSpPr txBox="1">
              <a:spLocks noChangeArrowheads="1"/>
            </p:cNvSpPr>
            <p:nvPr/>
          </p:nvSpPr>
          <p:spPr bwMode="auto">
            <a:xfrm>
              <a:off x="8147050"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0" name="Text Box 68"/>
            <p:cNvSpPr txBox="1">
              <a:spLocks noChangeArrowheads="1"/>
            </p:cNvSpPr>
            <p:nvPr/>
          </p:nvSpPr>
          <p:spPr bwMode="auto">
            <a:xfrm>
              <a:off x="5813425" y="22494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1" name="Text Box 69"/>
            <p:cNvSpPr txBox="1">
              <a:spLocks noChangeArrowheads="1"/>
            </p:cNvSpPr>
            <p:nvPr/>
          </p:nvSpPr>
          <p:spPr bwMode="auto">
            <a:xfrm>
              <a:off x="6653213"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2" name="Text Box 70"/>
            <p:cNvSpPr txBox="1">
              <a:spLocks noChangeArrowheads="1"/>
            </p:cNvSpPr>
            <p:nvPr/>
          </p:nvSpPr>
          <p:spPr bwMode="auto">
            <a:xfrm>
              <a:off x="7396163" y="236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3" name="Text Box 71"/>
            <p:cNvSpPr txBox="1">
              <a:spLocks noChangeArrowheads="1"/>
            </p:cNvSpPr>
            <p:nvPr/>
          </p:nvSpPr>
          <p:spPr bwMode="auto">
            <a:xfrm>
              <a:off x="6280150" y="3276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11</a:t>
              </a:r>
            </a:p>
          </p:txBody>
        </p:sp>
        <p:sp>
          <p:nvSpPr>
            <p:cNvPr id="70704" name="Text Box 72"/>
            <p:cNvSpPr txBox="1">
              <a:spLocks noChangeArrowheads="1"/>
            </p:cNvSpPr>
            <p:nvPr/>
          </p:nvSpPr>
          <p:spPr bwMode="auto">
            <a:xfrm>
              <a:off x="8175625" y="3133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5" name="Text Box 73"/>
            <p:cNvSpPr txBox="1">
              <a:spLocks noChangeArrowheads="1"/>
            </p:cNvSpPr>
            <p:nvPr/>
          </p:nvSpPr>
          <p:spPr bwMode="auto">
            <a:xfrm>
              <a:off x="66532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6" name="Text Box 74"/>
            <p:cNvSpPr txBox="1">
              <a:spLocks noChangeArrowheads="1"/>
            </p:cNvSpPr>
            <p:nvPr/>
          </p:nvSpPr>
          <p:spPr bwMode="auto">
            <a:xfrm>
              <a:off x="5907088" y="4489450"/>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5</a:t>
              </a:r>
            </a:p>
          </p:txBody>
        </p:sp>
        <p:sp>
          <p:nvSpPr>
            <p:cNvPr id="70707" name="Text Box 75"/>
            <p:cNvSpPr txBox="1">
              <a:spLocks noChangeArrowheads="1"/>
            </p:cNvSpPr>
            <p:nvPr/>
          </p:nvSpPr>
          <p:spPr bwMode="auto">
            <a:xfrm>
              <a:off x="8151813" y="46466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8" name="Line 77"/>
            <p:cNvSpPr>
              <a:spLocks noChangeShapeType="1"/>
            </p:cNvSpPr>
            <p:nvPr/>
          </p:nvSpPr>
          <p:spPr bwMode="auto">
            <a:xfrm>
              <a:off x="7437179" y="4918502"/>
              <a:ext cx="5022" cy="6440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09" name="Line 79"/>
            <p:cNvSpPr>
              <a:spLocks noChangeShapeType="1"/>
            </p:cNvSpPr>
            <p:nvPr/>
          </p:nvSpPr>
          <p:spPr bwMode="auto">
            <a:xfrm rot="2807395">
              <a:off x="7204792" y="4296432"/>
              <a:ext cx="512825" cy="49442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0" name="Text Box 82"/>
            <p:cNvSpPr txBox="1">
              <a:spLocks noChangeArrowheads="1"/>
            </p:cNvSpPr>
            <p:nvPr/>
          </p:nvSpPr>
          <p:spPr bwMode="auto">
            <a:xfrm>
              <a:off x="6746875" y="4527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11" name="Text Box 83"/>
            <p:cNvSpPr txBox="1">
              <a:spLocks noChangeArrowheads="1"/>
            </p:cNvSpPr>
            <p:nvPr/>
          </p:nvSpPr>
          <p:spPr bwMode="auto">
            <a:xfrm>
              <a:off x="7016750" y="4851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25</a:t>
              </a:r>
            </a:p>
          </p:txBody>
        </p:sp>
        <p:sp>
          <p:nvSpPr>
            <p:cNvPr id="70712" name="Line 79"/>
            <p:cNvSpPr>
              <a:spLocks noChangeShapeType="1"/>
            </p:cNvSpPr>
            <p:nvPr/>
          </p:nvSpPr>
          <p:spPr bwMode="auto">
            <a:xfrm rot="2807395" flipV="1">
              <a:off x="6556596" y="3782457"/>
              <a:ext cx="1045531" cy="13483"/>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3" name="Text Box 81"/>
            <p:cNvSpPr txBox="1">
              <a:spLocks noChangeArrowheads="1"/>
            </p:cNvSpPr>
            <p:nvPr/>
          </p:nvSpPr>
          <p:spPr bwMode="auto">
            <a:xfrm>
              <a:off x="7307263" y="4022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15</a:t>
              </a:r>
            </a:p>
          </p:txBody>
        </p:sp>
      </p:grpSp>
      <p:sp>
        <p:nvSpPr>
          <p:cNvPr id="70661" name="Rectangle 139"/>
          <p:cNvSpPr>
            <a:spLocks noChangeArrowheads="1"/>
          </p:cNvSpPr>
          <p:nvPr/>
        </p:nvSpPr>
        <p:spPr bwMode="auto">
          <a:xfrm>
            <a:off x="850900" y="392113"/>
            <a:ext cx="7551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TauDEM contributing area convention.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Zonal Average of Raster over Subwatershed</a:t>
            </a: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3511550"/>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055938" y="1460500"/>
            <a:ext cx="60880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Oval 5"/>
          <p:cNvSpPr>
            <a:spLocks noChangeArrowheads="1"/>
          </p:cNvSpPr>
          <p:nvPr/>
        </p:nvSpPr>
        <p:spPr bwMode="auto">
          <a:xfrm>
            <a:off x="1473200" y="45339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0" name="Oval 6"/>
          <p:cNvSpPr>
            <a:spLocks noChangeArrowheads="1"/>
          </p:cNvSpPr>
          <p:nvPr/>
        </p:nvSpPr>
        <p:spPr bwMode="auto">
          <a:xfrm>
            <a:off x="4914900" y="20701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7351" name="Elbow Connector 8"/>
          <p:cNvCxnSpPr>
            <a:cxnSpLocks noChangeShapeType="1"/>
            <a:stCxn id="57350" idx="4"/>
            <a:endCxn id="57349" idx="0"/>
          </p:cNvCxnSpPr>
          <p:nvPr/>
        </p:nvCxnSpPr>
        <p:spPr bwMode="auto">
          <a:xfrm rot="5400000">
            <a:off x="2292350" y="1682750"/>
            <a:ext cx="2260600" cy="3441700"/>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7352" name="Rectangle 9"/>
          <p:cNvSpPr>
            <a:spLocks noChangeArrowheads="1"/>
          </p:cNvSpPr>
          <p:nvPr/>
        </p:nvSpPr>
        <p:spPr bwMode="auto">
          <a:xfrm>
            <a:off x="1917700" y="4546600"/>
            <a:ext cx="4673600" cy="165100"/>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Streams with 200 cell Threshold</a:t>
            </a:r>
            <a:br>
              <a:rPr lang="en-US" smtClean="0"/>
            </a:br>
            <a:r>
              <a:rPr lang="en-US" sz="2800" smtClean="0"/>
              <a:t>(&gt;18 hectares or 13.5 acres drainage area)</a:t>
            </a:r>
            <a:r>
              <a:rPr lang="en-US" smtClean="0"/>
              <a:t> </a:t>
            </a:r>
          </a:p>
        </p:txBody>
      </p:sp>
      <p:pic>
        <p:nvPicPr>
          <p:cNvPr id="71683" name="Picture 3" descr="stream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48652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04"/>
          <p:cNvSpPr txBox="1">
            <a:spLocks noChangeArrowheads="1"/>
          </p:cNvSpPr>
          <p:nvPr/>
        </p:nvSpPr>
        <p:spPr bwMode="auto">
          <a:xfrm>
            <a:off x="1408113" y="544513"/>
            <a:ext cx="6210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Watershed Draining to Outlet</a:t>
            </a:r>
            <a:endParaRPr lang="en-US"/>
          </a:p>
        </p:txBody>
      </p:sp>
      <p:sp>
        <p:nvSpPr>
          <p:cNvPr id="72707" name="Rectangle 4"/>
          <p:cNvSpPr>
            <a:spLocks noChangeArrowheads="1"/>
          </p:cNvSpPr>
          <p:nvPr/>
        </p:nvSpPr>
        <p:spPr bwMode="auto">
          <a:xfrm>
            <a:off x="2635250" y="1739900"/>
            <a:ext cx="765175"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8" name="Rectangle 5"/>
          <p:cNvSpPr>
            <a:spLocks noChangeArrowheads="1"/>
          </p:cNvSpPr>
          <p:nvPr/>
        </p:nvSpPr>
        <p:spPr bwMode="auto">
          <a:xfrm>
            <a:off x="3400425" y="1739900"/>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9" name="Rectangle 6"/>
          <p:cNvSpPr>
            <a:spLocks noChangeArrowheads="1"/>
          </p:cNvSpPr>
          <p:nvPr/>
        </p:nvSpPr>
        <p:spPr bwMode="auto">
          <a:xfrm>
            <a:off x="4162425" y="1739900"/>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0" name="Rectangle 7"/>
          <p:cNvSpPr>
            <a:spLocks noChangeArrowheads="1"/>
          </p:cNvSpPr>
          <p:nvPr/>
        </p:nvSpPr>
        <p:spPr bwMode="auto">
          <a:xfrm>
            <a:off x="4926013" y="1739900"/>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1" name="Rectangle 8"/>
          <p:cNvSpPr>
            <a:spLocks noChangeArrowheads="1"/>
          </p:cNvSpPr>
          <p:nvPr/>
        </p:nvSpPr>
        <p:spPr bwMode="auto">
          <a:xfrm>
            <a:off x="5688013" y="1739900"/>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2" name="Rectangle 9"/>
          <p:cNvSpPr>
            <a:spLocks noChangeArrowheads="1"/>
          </p:cNvSpPr>
          <p:nvPr/>
        </p:nvSpPr>
        <p:spPr bwMode="auto">
          <a:xfrm>
            <a:off x="4162425" y="4737100"/>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3" name="Rectangle 10"/>
          <p:cNvSpPr>
            <a:spLocks noChangeArrowheads="1"/>
          </p:cNvSpPr>
          <p:nvPr/>
        </p:nvSpPr>
        <p:spPr bwMode="auto">
          <a:xfrm>
            <a:off x="4926013" y="4737100"/>
            <a:ext cx="762000" cy="749300"/>
          </a:xfrm>
          <a:prstGeom prst="rect">
            <a:avLst/>
          </a:prstGeom>
          <a:solidFill>
            <a:srgbClr val="FF5050"/>
          </a:solidFill>
          <a:ln w="38100">
            <a:solidFill>
              <a:srgbClr val="009900"/>
            </a:solidFill>
            <a:miter lim="800000"/>
            <a:headEnd/>
            <a:tailEnd/>
          </a:ln>
        </p:spPr>
        <p:txBody>
          <a:bodyPr wrap="none" anchor="ctr"/>
          <a:lstStyle/>
          <a:p>
            <a:pPr algn="ctr"/>
            <a:endParaRPr lang="en-US" b="1"/>
          </a:p>
        </p:txBody>
      </p:sp>
      <p:sp>
        <p:nvSpPr>
          <p:cNvPr id="72714" name="Rectangle 11"/>
          <p:cNvSpPr>
            <a:spLocks noChangeArrowheads="1"/>
          </p:cNvSpPr>
          <p:nvPr/>
        </p:nvSpPr>
        <p:spPr bwMode="auto">
          <a:xfrm>
            <a:off x="5688013" y="4737100"/>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5" name="Rectangle 12"/>
          <p:cNvSpPr>
            <a:spLocks noChangeArrowheads="1"/>
          </p:cNvSpPr>
          <p:nvPr/>
        </p:nvSpPr>
        <p:spPr bwMode="auto">
          <a:xfrm>
            <a:off x="2635250" y="2489200"/>
            <a:ext cx="765175"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6" name="Rectangle 13"/>
          <p:cNvSpPr>
            <a:spLocks noChangeArrowheads="1"/>
          </p:cNvSpPr>
          <p:nvPr/>
        </p:nvSpPr>
        <p:spPr bwMode="auto">
          <a:xfrm>
            <a:off x="3400425" y="2489200"/>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7" name="Rectangle 14"/>
          <p:cNvSpPr>
            <a:spLocks noChangeArrowheads="1"/>
          </p:cNvSpPr>
          <p:nvPr/>
        </p:nvSpPr>
        <p:spPr bwMode="auto">
          <a:xfrm>
            <a:off x="4162425" y="2489200"/>
            <a:ext cx="763588"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8" name="Rectangle 15"/>
          <p:cNvSpPr>
            <a:spLocks noChangeArrowheads="1"/>
          </p:cNvSpPr>
          <p:nvPr/>
        </p:nvSpPr>
        <p:spPr bwMode="auto">
          <a:xfrm>
            <a:off x="4926013" y="2489200"/>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9" name="Rectangle 16"/>
          <p:cNvSpPr>
            <a:spLocks noChangeArrowheads="1"/>
          </p:cNvSpPr>
          <p:nvPr/>
        </p:nvSpPr>
        <p:spPr bwMode="auto">
          <a:xfrm>
            <a:off x="5688013" y="2489200"/>
            <a:ext cx="763587"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0" name="Rectangle 17"/>
          <p:cNvSpPr>
            <a:spLocks noChangeArrowheads="1"/>
          </p:cNvSpPr>
          <p:nvPr/>
        </p:nvSpPr>
        <p:spPr bwMode="auto">
          <a:xfrm>
            <a:off x="2635250" y="3236913"/>
            <a:ext cx="765175" cy="75088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1" name="Rectangle 18"/>
          <p:cNvSpPr>
            <a:spLocks noChangeArrowheads="1"/>
          </p:cNvSpPr>
          <p:nvPr/>
        </p:nvSpPr>
        <p:spPr bwMode="auto">
          <a:xfrm>
            <a:off x="3400425" y="3236913"/>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2" name="Rectangle 19"/>
          <p:cNvSpPr>
            <a:spLocks noChangeArrowheads="1"/>
          </p:cNvSpPr>
          <p:nvPr/>
        </p:nvSpPr>
        <p:spPr bwMode="auto">
          <a:xfrm>
            <a:off x="4162425" y="3236913"/>
            <a:ext cx="763588"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3" name="Rectangle 20"/>
          <p:cNvSpPr>
            <a:spLocks noChangeArrowheads="1"/>
          </p:cNvSpPr>
          <p:nvPr/>
        </p:nvSpPr>
        <p:spPr bwMode="auto">
          <a:xfrm>
            <a:off x="4926013" y="3236913"/>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4" name="Rectangle 21"/>
          <p:cNvSpPr>
            <a:spLocks noChangeArrowheads="1"/>
          </p:cNvSpPr>
          <p:nvPr/>
        </p:nvSpPr>
        <p:spPr bwMode="auto">
          <a:xfrm>
            <a:off x="5688013" y="3236913"/>
            <a:ext cx="763587"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5" name="Rectangle 22"/>
          <p:cNvSpPr>
            <a:spLocks noChangeArrowheads="1"/>
          </p:cNvSpPr>
          <p:nvPr/>
        </p:nvSpPr>
        <p:spPr bwMode="auto">
          <a:xfrm>
            <a:off x="2635250" y="3987800"/>
            <a:ext cx="765175"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6" name="Rectangle 23"/>
          <p:cNvSpPr>
            <a:spLocks noChangeArrowheads="1"/>
          </p:cNvSpPr>
          <p:nvPr/>
        </p:nvSpPr>
        <p:spPr bwMode="auto">
          <a:xfrm>
            <a:off x="3400425" y="3987800"/>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7" name="Rectangle 24"/>
          <p:cNvSpPr>
            <a:spLocks noChangeArrowheads="1"/>
          </p:cNvSpPr>
          <p:nvPr/>
        </p:nvSpPr>
        <p:spPr bwMode="auto">
          <a:xfrm>
            <a:off x="4162425" y="3987800"/>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8" name="Rectangle 25"/>
          <p:cNvSpPr>
            <a:spLocks noChangeArrowheads="1"/>
          </p:cNvSpPr>
          <p:nvPr/>
        </p:nvSpPr>
        <p:spPr bwMode="auto">
          <a:xfrm>
            <a:off x="4926013" y="3987800"/>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9" name="Rectangle 26"/>
          <p:cNvSpPr>
            <a:spLocks noChangeArrowheads="1"/>
          </p:cNvSpPr>
          <p:nvPr/>
        </p:nvSpPr>
        <p:spPr bwMode="auto">
          <a:xfrm>
            <a:off x="5688013" y="3987800"/>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30" name="Rectangle 27"/>
          <p:cNvSpPr>
            <a:spLocks noChangeArrowheads="1"/>
          </p:cNvSpPr>
          <p:nvPr/>
        </p:nvSpPr>
        <p:spPr bwMode="auto">
          <a:xfrm>
            <a:off x="3400425" y="4737100"/>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1" name="Rectangle 28"/>
          <p:cNvSpPr>
            <a:spLocks noChangeArrowheads="1"/>
          </p:cNvSpPr>
          <p:nvPr/>
        </p:nvSpPr>
        <p:spPr bwMode="auto">
          <a:xfrm>
            <a:off x="2636838" y="4737100"/>
            <a:ext cx="763587"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2" name="Line 29"/>
          <p:cNvSpPr>
            <a:spLocks noChangeShapeType="1"/>
          </p:cNvSpPr>
          <p:nvPr/>
        </p:nvSpPr>
        <p:spPr bwMode="auto">
          <a:xfrm rot="-177988">
            <a:off x="3113088" y="2006600"/>
            <a:ext cx="2132012" cy="24018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3" name="Line 30"/>
          <p:cNvSpPr>
            <a:spLocks noChangeShapeType="1"/>
          </p:cNvSpPr>
          <p:nvPr/>
        </p:nvSpPr>
        <p:spPr bwMode="auto">
          <a:xfrm>
            <a:off x="3802063" y="2127250"/>
            <a:ext cx="747712" cy="768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4" name="Line 31"/>
          <p:cNvSpPr>
            <a:spLocks noChangeShapeType="1"/>
          </p:cNvSpPr>
          <p:nvPr/>
        </p:nvSpPr>
        <p:spPr bwMode="auto">
          <a:xfrm flipH="1">
            <a:off x="3017838" y="3619500"/>
            <a:ext cx="1587" cy="7032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5" name="Line 32"/>
          <p:cNvSpPr>
            <a:spLocks noChangeShapeType="1"/>
          </p:cNvSpPr>
          <p:nvPr/>
        </p:nvSpPr>
        <p:spPr bwMode="auto">
          <a:xfrm>
            <a:off x="5272088" y="5095875"/>
            <a:ext cx="17462" cy="6588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6" name="Line 33"/>
          <p:cNvSpPr>
            <a:spLocks noChangeShapeType="1"/>
          </p:cNvSpPr>
          <p:nvPr/>
        </p:nvSpPr>
        <p:spPr bwMode="auto">
          <a:xfrm>
            <a:off x="3013075" y="4344988"/>
            <a:ext cx="765175"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7" name="Line 34"/>
          <p:cNvSpPr>
            <a:spLocks noChangeShapeType="1"/>
          </p:cNvSpPr>
          <p:nvPr/>
        </p:nvSpPr>
        <p:spPr bwMode="auto">
          <a:xfrm rot="2592605" flipV="1">
            <a:off x="3125788" y="4846638"/>
            <a:ext cx="555625" cy="5286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8" name="Line 35"/>
          <p:cNvSpPr>
            <a:spLocks noChangeShapeType="1"/>
          </p:cNvSpPr>
          <p:nvPr/>
        </p:nvSpPr>
        <p:spPr bwMode="auto">
          <a:xfrm rot="2592605" flipV="1">
            <a:off x="4637088" y="4835525"/>
            <a:ext cx="531812" cy="5191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9" name="Line 36"/>
          <p:cNvSpPr>
            <a:spLocks noChangeShapeType="1"/>
          </p:cNvSpPr>
          <p:nvPr/>
        </p:nvSpPr>
        <p:spPr bwMode="auto">
          <a:xfrm rot="2592605">
            <a:off x="3633788" y="5435600"/>
            <a:ext cx="949325" cy="1270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0" name="Line 37"/>
          <p:cNvSpPr>
            <a:spLocks noChangeShapeType="1"/>
          </p:cNvSpPr>
          <p:nvPr/>
        </p:nvSpPr>
        <p:spPr bwMode="auto">
          <a:xfrm rot="2592605">
            <a:off x="3514725" y="4470400"/>
            <a:ext cx="515938" cy="5254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1" name="Line 38"/>
          <p:cNvSpPr>
            <a:spLocks noChangeShapeType="1"/>
          </p:cNvSpPr>
          <p:nvPr/>
        </p:nvSpPr>
        <p:spPr bwMode="auto">
          <a:xfrm rot="2592605" flipV="1">
            <a:off x="3859213" y="3324225"/>
            <a:ext cx="576262" cy="5492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2" name="Line 39"/>
          <p:cNvSpPr>
            <a:spLocks noChangeShapeType="1"/>
          </p:cNvSpPr>
          <p:nvPr/>
        </p:nvSpPr>
        <p:spPr bwMode="auto">
          <a:xfrm rot="2592605" flipV="1">
            <a:off x="3143250" y="2605088"/>
            <a:ext cx="561975" cy="5270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3" name="Line 40"/>
          <p:cNvSpPr>
            <a:spLocks noChangeShapeType="1"/>
          </p:cNvSpPr>
          <p:nvPr/>
        </p:nvSpPr>
        <p:spPr bwMode="auto">
          <a:xfrm rot="2807395">
            <a:off x="4262438" y="2263775"/>
            <a:ext cx="555625" cy="504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4" name="Line 41"/>
          <p:cNvSpPr>
            <a:spLocks noChangeShapeType="1"/>
          </p:cNvSpPr>
          <p:nvPr/>
        </p:nvSpPr>
        <p:spPr bwMode="auto">
          <a:xfrm rot="2807395">
            <a:off x="4283869" y="2997994"/>
            <a:ext cx="522287" cy="473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5" name="Line 42"/>
          <p:cNvSpPr>
            <a:spLocks noChangeShapeType="1"/>
          </p:cNvSpPr>
          <p:nvPr/>
        </p:nvSpPr>
        <p:spPr bwMode="auto">
          <a:xfrm rot="2807395">
            <a:off x="5770562" y="4454526"/>
            <a:ext cx="542925"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6" name="Line 43"/>
          <p:cNvSpPr>
            <a:spLocks noChangeShapeType="1"/>
          </p:cNvSpPr>
          <p:nvPr/>
        </p:nvSpPr>
        <p:spPr bwMode="auto">
          <a:xfrm rot="2807395">
            <a:off x="4259262" y="4478338"/>
            <a:ext cx="555625" cy="5016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7" name="Line 44"/>
          <p:cNvSpPr>
            <a:spLocks noChangeShapeType="1"/>
          </p:cNvSpPr>
          <p:nvPr/>
        </p:nvSpPr>
        <p:spPr bwMode="auto">
          <a:xfrm rot="2807395">
            <a:off x="5045869" y="2256632"/>
            <a:ext cx="501650" cy="45561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8" name="Line 45"/>
          <p:cNvSpPr>
            <a:spLocks noChangeShapeType="1"/>
          </p:cNvSpPr>
          <p:nvPr/>
        </p:nvSpPr>
        <p:spPr bwMode="auto">
          <a:xfrm rot="2807395">
            <a:off x="5030788" y="3727450"/>
            <a:ext cx="534987"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9" name="Line 46"/>
          <p:cNvSpPr>
            <a:spLocks noChangeShapeType="1"/>
          </p:cNvSpPr>
          <p:nvPr/>
        </p:nvSpPr>
        <p:spPr bwMode="auto">
          <a:xfrm rot="8207395">
            <a:off x="5395913" y="4837113"/>
            <a:ext cx="544512" cy="52546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0" name="Line 47"/>
          <p:cNvSpPr>
            <a:spLocks noChangeShapeType="1"/>
          </p:cNvSpPr>
          <p:nvPr/>
        </p:nvSpPr>
        <p:spPr bwMode="auto">
          <a:xfrm rot="2807395">
            <a:off x="5799138" y="2978150"/>
            <a:ext cx="558800"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1" name="Line 48"/>
          <p:cNvSpPr>
            <a:spLocks noChangeShapeType="1"/>
          </p:cNvSpPr>
          <p:nvPr/>
        </p:nvSpPr>
        <p:spPr bwMode="auto">
          <a:xfrm flipH="1">
            <a:off x="4532313" y="2814638"/>
            <a:ext cx="766762"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2" name="Line 49"/>
          <p:cNvSpPr>
            <a:spLocks noChangeShapeType="1"/>
          </p:cNvSpPr>
          <p:nvPr/>
        </p:nvSpPr>
        <p:spPr bwMode="auto">
          <a:xfrm flipH="1">
            <a:off x="5302250" y="2084388"/>
            <a:ext cx="738188" cy="75088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3" name="Line 50"/>
          <p:cNvSpPr>
            <a:spLocks noChangeShapeType="1"/>
          </p:cNvSpPr>
          <p:nvPr/>
        </p:nvSpPr>
        <p:spPr bwMode="auto">
          <a:xfrm flipH="1">
            <a:off x="5322888" y="3595688"/>
            <a:ext cx="755650" cy="758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4" name="Line 51"/>
          <p:cNvSpPr>
            <a:spLocks noChangeShapeType="1"/>
          </p:cNvSpPr>
          <p:nvPr/>
        </p:nvSpPr>
        <p:spPr bwMode="auto">
          <a:xfrm rot="2807395">
            <a:off x="5031582" y="4466431"/>
            <a:ext cx="533400"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5" name="Line 77"/>
          <p:cNvSpPr>
            <a:spLocks noChangeShapeType="1"/>
          </p:cNvSpPr>
          <p:nvPr/>
        </p:nvSpPr>
        <p:spPr bwMode="auto">
          <a:xfrm>
            <a:off x="5273675" y="5076825"/>
            <a:ext cx="4763" cy="631825"/>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6" name="Line 79"/>
          <p:cNvSpPr>
            <a:spLocks noChangeShapeType="1"/>
          </p:cNvSpPr>
          <p:nvPr/>
        </p:nvSpPr>
        <p:spPr bwMode="auto">
          <a:xfrm rot="2807395">
            <a:off x="5045075" y="4465638"/>
            <a:ext cx="503237" cy="48418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7" name="Line 79"/>
          <p:cNvSpPr>
            <a:spLocks noChangeShapeType="1"/>
          </p:cNvSpPr>
          <p:nvPr/>
        </p:nvSpPr>
        <p:spPr bwMode="auto">
          <a:xfrm rot="2807395" flipV="1">
            <a:off x="4407693" y="3961607"/>
            <a:ext cx="1027113" cy="1270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8" name="Freeform 3"/>
          <p:cNvSpPr>
            <a:spLocks/>
          </p:cNvSpPr>
          <p:nvPr/>
        </p:nvSpPr>
        <p:spPr bwMode="auto">
          <a:xfrm>
            <a:off x="2601913" y="1719263"/>
            <a:ext cx="3889375" cy="38385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1294437557 w 10000"/>
              <a:gd name="T15" fmla="*/ 2147483647 h 10000"/>
              <a:gd name="T16" fmla="*/ 2147483647 w 10000"/>
              <a:gd name="T17" fmla="*/ 1866438038 h 10000"/>
              <a:gd name="T18" fmla="*/ 2147483647 w 10000"/>
              <a:gd name="T19" fmla="*/ 0 h 10000"/>
              <a:gd name="T20" fmla="*/ 2147483647 w 10000"/>
              <a:gd name="T21" fmla="*/ 113162346 h 10000"/>
              <a:gd name="T22" fmla="*/ 2147483647 w 10000"/>
              <a:gd name="T23" fmla="*/ 19230201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10000"/>
              <a:gd name="T59" fmla="*/ 10000 w 10000"/>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609600"/>
            <a:ext cx="7772400" cy="762000"/>
          </a:xfrm>
        </p:spPr>
        <p:txBody>
          <a:bodyPr/>
          <a:lstStyle/>
          <a:p>
            <a:pPr eaLnBrk="1" hangingPunct="1"/>
            <a:r>
              <a:rPr lang="en-US" sz="3600" b="1" smtClean="0">
                <a:solidFill>
                  <a:srgbClr val="FF66FF"/>
                </a:solidFill>
              </a:rPr>
              <a:t>Watershed  </a:t>
            </a:r>
            <a:r>
              <a:rPr lang="en-US" sz="3600" b="1" smtClean="0">
                <a:solidFill>
                  <a:schemeClr val="tx1"/>
                </a:solidFill>
              </a:rPr>
              <a:t>and</a:t>
            </a:r>
            <a:r>
              <a:rPr lang="en-US" sz="3600" b="1" smtClean="0">
                <a:solidFill>
                  <a:srgbClr val="FF66FF"/>
                </a:solidFill>
              </a:rPr>
              <a:t> </a:t>
            </a:r>
            <a:r>
              <a:rPr lang="en-US" sz="3600" b="1" smtClean="0">
                <a:solidFill>
                  <a:schemeClr val="accent2"/>
                </a:solidFill>
              </a:rPr>
              <a:t>Drainage Paths</a:t>
            </a:r>
            <a:r>
              <a:rPr lang="en-US" sz="3600" b="1" smtClean="0">
                <a:solidFill>
                  <a:srgbClr val="FF66FF"/>
                </a:solidFill>
              </a:rPr>
              <a:t> </a:t>
            </a:r>
            <a:r>
              <a:rPr lang="en-US" sz="3600" b="1" smtClean="0">
                <a:solidFill>
                  <a:schemeClr val="tx1"/>
                </a:solidFill>
              </a:rPr>
              <a:t>Delineated from 30m DEM</a:t>
            </a:r>
            <a:endParaRPr lang="en-US" smtClean="0"/>
          </a:p>
        </p:txBody>
      </p:sp>
      <p:pic>
        <p:nvPicPr>
          <p:cNvPr id="73731" name="Picture 3" descr="delinws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381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593725" y="6213475"/>
            <a:ext cx="749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Automated method is more consistent than hand delineation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182563"/>
            <a:ext cx="7772400" cy="1006475"/>
          </a:xfrm>
        </p:spPr>
        <p:txBody>
          <a:bodyPr/>
          <a:lstStyle/>
          <a:p>
            <a:pPr eaLnBrk="1" hangingPunct="1"/>
            <a:r>
              <a:rPr lang="en-US" smtClean="0"/>
              <a:t>The Pit Removal Problem</a:t>
            </a:r>
          </a:p>
        </p:txBody>
      </p:sp>
      <p:sp>
        <p:nvSpPr>
          <p:cNvPr id="74755" name="Rectangle 3"/>
          <p:cNvSpPr>
            <a:spLocks noGrp="1" noChangeArrowheads="1"/>
          </p:cNvSpPr>
          <p:nvPr>
            <p:ph type="body" idx="1"/>
          </p:nvPr>
        </p:nvSpPr>
        <p:spPr>
          <a:xfrm>
            <a:off x="701675" y="2682875"/>
            <a:ext cx="7772400" cy="3825875"/>
          </a:xfrm>
        </p:spPr>
        <p:txBody>
          <a:bodyPr/>
          <a:lstStyle/>
          <a:p>
            <a:pPr eaLnBrk="1" hangingPunct="1"/>
            <a:r>
              <a:rPr lang="en-US" smtClean="0"/>
              <a:t>DEM creation results in </a:t>
            </a:r>
            <a:r>
              <a:rPr lang="en-US" smtClean="0">
                <a:solidFill>
                  <a:srgbClr val="FF3300"/>
                </a:solidFill>
              </a:rPr>
              <a:t>artificial pits</a:t>
            </a:r>
            <a:r>
              <a:rPr lang="en-US" smtClean="0"/>
              <a:t> in the landscape</a:t>
            </a:r>
          </a:p>
          <a:p>
            <a:pPr eaLnBrk="1" hangingPunct="1"/>
            <a:r>
              <a:rPr lang="en-US" smtClean="0"/>
              <a:t>A pit is a set of one or more cells which has </a:t>
            </a:r>
            <a:r>
              <a:rPr lang="en-US" smtClean="0">
                <a:solidFill>
                  <a:srgbClr val="FF3300"/>
                </a:solidFill>
              </a:rPr>
              <a:t>no downstream cells</a:t>
            </a:r>
            <a:r>
              <a:rPr lang="en-US" smtClean="0"/>
              <a:t> around it</a:t>
            </a:r>
          </a:p>
          <a:p>
            <a:pPr eaLnBrk="1" hangingPunct="1"/>
            <a:r>
              <a:rPr lang="en-US" smtClean="0"/>
              <a:t>Unless these pits are removed they become </a:t>
            </a:r>
            <a:r>
              <a:rPr lang="en-US" smtClean="0">
                <a:solidFill>
                  <a:srgbClr val="FF3300"/>
                </a:solidFill>
              </a:rPr>
              <a:t>sinks</a:t>
            </a:r>
            <a:r>
              <a:rPr lang="en-US" smtClean="0"/>
              <a:t> and isolate portions of the watershed</a:t>
            </a:r>
          </a:p>
          <a:p>
            <a:pPr eaLnBrk="1" hangingPunct="1"/>
            <a:r>
              <a:rPr lang="en-US" smtClean="0">
                <a:solidFill>
                  <a:srgbClr val="FF3300"/>
                </a:solidFill>
              </a:rPr>
              <a:t>Pit removal</a:t>
            </a:r>
            <a:r>
              <a:rPr lang="en-US" smtClean="0"/>
              <a:t> is first thing done with a DEM</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216025"/>
            <a:ext cx="6315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1141413" y="1370013"/>
          <a:ext cx="6856412" cy="1828800"/>
        </p:xfrm>
        <a:graphic>
          <a:graphicData uri="http://schemas.openxmlformats.org/presentationml/2006/ole">
            <mc:AlternateContent xmlns:mc="http://schemas.openxmlformats.org/markup-compatibility/2006">
              <mc:Choice xmlns:v="urn:schemas-microsoft-com:vml" Requires="v">
                <p:oleObj spid="_x0000_s5126" name="Bitmap Image" r:id="rId3" imgW="5311600" imgH="3741744" progId="Paint.Picture">
                  <p:embed/>
                </p:oleObj>
              </mc:Choice>
              <mc:Fallback>
                <p:oleObj name="Bitmap Image" r:id="rId3" imgW="5311600" imgH="3741744"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03139" name="Picture 3" descr="fill-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1522413" y="3656013"/>
            <a:ext cx="6400800" cy="2255837"/>
          </a:xfrm>
          <a:solidFill>
            <a:schemeClr val="bg1"/>
          </a:solidFill>
        </p:spPr>
        <p:txBody>
          <a:bodyPr/>
          <a:lstStyle/>
          <a:p>
            <a:pPr eaLnBrk="1" hangingPunct="1">
              <a:buFontTx/>
              <a:buNone/>
            </a:pPr>
            <a:r>
              <a:rPr lang="en-US" sz="3600" smtClean="0">
                <a:cs typeface="Times New Roman" pitchFamily="18" charset="0"/>
              </a:rPr>
              <a:t>	Increase elevation to the pour point elevation until the pit drains to a neighbor</a:t>
            </a:r>
          </a:p>
        </p:txBody>
      </p:sp>
      <p:sp>
        <p:nvSpPr>
          <p:cNvPr id="5125" name="Rectangle 5"/>
          <p:cNvSpPr>
            <a:spLocks noGrp="1" noChangeArrowheads="1"/>
          </p:cNvSpPr>
          <p:nvPr>
            <p:ph type="title"/>
          </p:nvPr>
        </p:nvSpPr>
        <p:spPr>
          <a:xfrm>
            <a:off x="762000" y="182563"/>
            <a:ext cx="7772400" cy="1006475"/>
          </a:xfrm>
        </p:spPr>
        <p:txBody>
          <a:bodyPr/>
          <a:lstStyle/>
          <a:p>
            <a:pPr eaLnBrk="1" hangingPunct="1"/>
            <a:r>
              <a:rPr lang="en-US" sz="6000" smtClean="0">
                <a:solidFill>
                  <a:srgbClr val="0000FF"/>
                </a:solidFill>
                <a:cs typeface="Times New Roman" pitchFamily="18" charset="0"/>
              </a:rPr>
              <a:t>Pit Filling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3139"/>
                                        </p:tgtEl>
                                        <p:attrNameLst>
                                          <p:attrName>style.visibility</p:attrName>
                                        </p:attrNameLst>
                                      </p:cBhvr>
                                      <p:to>
                                        <p:strVal val="visible"/>
                                      </p:to>
                                    </p:set>
                                    <p:animEffect transition="in" filter="wipe(down)">
                                      <p:cBhvr>
                                        <p:cTn id="7" dur="500"/>
                                        <p:tgtEl>
                                          <p:spTgt spid="60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188"/>
            <a:ext cx="8458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4"/>
          <p:cNvSpPr>
            <a:spLocks noChangeArrowheads="1"/>
          </p:cNvSpPr>
          <p:nvPr/>
        </p:nvSpPr>
        <p:spPr bwMode="auto">
          <a:xfrm>
            <a:off x="457200" y="1447800"/>
            <a:ext cx="3962400" cy="457200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000">
              <a:solidFill>
                <a:srgbClr val="808080"/>
              </a:solidFill>
            </a:endParaRPr>
          </a:p>
        </p:txBody>
      </p:sp>
      <p:sp>
        <p:nvSpPr>
          <p:cNvPr id="76803" name="Rectangle 2"/>
          <p:cNvSpPr>
            <a:spLocks noGrp="1" noChangeArrowheads="1"/>
          </p:cNvSpPr>
          <p:nvPr>
            <p:ph type="title"/>
          </p:nvPr>
        </p:nvSpPr>
        <p:spPr/>
        <p:txBody>
          <a:bodyPr/>
          <a:lstStyle/>
          <a:p>
            <a:pPr eaLnBrk="1" hangingPunct="1"/>
            <a:r>
              <a:rPr lang="en-US" smtClean="0"/>
              <a:t>Parallel Approach</a:t>
            </a:r>
          </a:p>
        </p:txBody>
      </p:sp>
      <p:sp>
        <p:nvSpPr>
          <p:cNvPr id="76804" name="Rectangle 3"/>
          <p:cNvSpPr>
            <a:spLocks noGrp="1" noChangeArrowheads="1"/>
          </p:cNvSpPr>
          <p:nvPr>
            <p:ph type="body" idx="1"/>
          </p:nvPr>
        </p:nvSpPr>
        <p:spPr>
          <a:xfrm>
            <a:off x="457200" y="1600200"/>
            <a:ext cx="4038600" cy="4525963"/>
          </a:xfrm>
        </p:spPr>
        <p:txBody>
          <a:bodyPr/>
          <a:lstStyle/>
          <a:p>
            <a:pPr eaLnBrk="1" hangingPunct="1"/>
            <a:r>
              <a:rPr lang="en-US" sz="2800" smtClean="0"/>
              <a:t>Improved runtime efficiency</a:t>
            </a:r>
          </a:p>
          <a:p>
            <a:pPr eaLnBrk="1" hangingPunct="1"/>
            <a:r>
              <a:rPr lang="en-US" sz="2800" smtClean="0"/>
              <a:t>Capability to run larger problems</a:t>
            </a:r>
          </a:p>
          <a:p>
            <a:pPr eaLnBrk="1" hangingPunct="1"/>
            <a:r>
              <a:rPr lang="en-US" sz="2800" smtClean="0"/>
              <a:t>Row oriented slices</a:t>
            </a:r>
          </a:p>
          <a:p>
            <a:pPr eaLnBrk="1" hangingPunct="1"/>
            <a:r>
              <a:rPr lang="en-US" sz="2800" smtClean="0"/>
              <a:t>Each process includes one buffer row on either side</a:t>
            </a:r>
          </a:p>
          <a:p>
            <a:pPr eaLnBrk="1" hangingPunct="1"/>
            <a:r>
              <a:rPr lang="en-US" sz="2800" smtClean="0"/>
              <a:t>Each process does not change buffer row</a:t>
            </a:r>
          </a:p>
        </p:txBody>
      </p:sp>
      <p:pic>
        <p:nvPicPr>
          <p:cNvPr id="76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1910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11"/>
          <p:cNvSpPr>
            <a:spLocks noChangeArrowheads="1"/>
          </p:cNvSpPr>
          <p:nvPr/>
        </p:nvSpPr>
        <p:spPr bwMode="auto">
          <a:xfrm>
            <a:off x="4572000" y="1676400"/>
            <a:ext cx="4343400" cy="1676400"/>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2000">
              <a:solidFill>
                <a:srgbClr val="808080"/>
              </a:solidFill>
            </a:endParaRPr>
          </a:p>
        </p:txBody>
      </p:sp>
      <p:sp>
        <p:nvSpPr>
          <p:cNvPr id="76807" name="Rectangle 12"/>
          <p:cNvSpPr>
            <a:spLocks noChangeArrowheads="1"/>
          </p:cNvSpPr>
          <p:nvPr/>
        </p:nvSpPr>
        <p:spPr bwMode="auto">
          <a:xfrm>
            <a:off x="4572000" y="3276600"/>
            <a:ext cx="4343400" cy="1371600"/>
          </a:xfrm>
          <a:prstGeom prst="rect">
            <a:avLst/>
          </a:prstGeom>
          <a:noFill/>
          <a:ln w="9525">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2000">
              <a:solidFill>
                <a:srgbClr val="808080"/>
              </a:solidFill>
            </a:endParaRPr>
          </a:p>
        </p:txBody>
      </p:sp>
      <p:sp>
        <p:nvSpPr>
          <p:cNvPr id="76808" name="Rectangle 13"/>
          <p:cNvSpPr>
            <a:spLocks noChangeArrowheads="1"/>
          </p:cNvSpPr>
          <p:nvPr/>
        </p:nvSpPr>
        <p:spPr bwMode="auto">
          <a:xfrm>
            <a:off x="4572000" y="4572000"/>
            <a:ext cx="4343400" cy="1371600"/>
          </a:xfrm>
          <a:prstGeom prst="rect">
            <a:avLst/>
          </a:prstGeom>
          <a:noFill/>
          <a:ln w="9525">
            <a:solidFill>
              <a:srgbClr val="00808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2000">
              <a:solidFill>
                <a:srgbClr val="80808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1"/>
          <p:cNvSpPr>
            <a:spLocks noChangeArrowheads="1"/>
          </p:cNvSpPr>
          <p:nvPr/>
        </p:nvSpPr>
        <p:spPr bwMode="auto">
          <a:xfrm>
            <a:off x="304800" y="1295400"/>
            <a:ext cx="8458200" cy="441960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sz="2000">
              <a:solidFill>
                <a:srgbClr val="808080"/>
              </a:solidFill>
            </a:endParaRPr>
          </a:p>
        </p:txBody>
      </p:sp>
      <p:sp>
        <p:nvSpPr>
          <p:cNvPr id="77827" name="Rectangle 2"/>
          <p:cNvSpPr>
            <a:spLocks noGrp="1" noChangeArrowheads="1"/>
          </p:cNvSpPr>
          <p:nvPr>
            <p:ph type="title"/>
          </p:nvPr>
        </p:nvSpPr>
        <p:spPr>
          <a:xfrm>
            <a:off x="622300" y="263525"/>
            <a:ext cx="7772400" cy="1143000"/>
          </a:xfrm>
        </p:spPr>
        <p:txBody>
          <a:bodyPr/>
          <a:lstStyle/>
          <a:p>
            <a:pPr eaLnBrk="1" hangingPunct="1"/>
            <a:r>
              <a:rPr lang="en-US" smtClean="0"/>
              <a:t>Pit Removal: Planchon Fill Algorithm</a:t>
            </a:r>
          </a:p>
        </p:txBody>
      </p:sp>
      <p:sp>
        <p:nvSpPr>
          <p:cNvPr id="77828" name="Freeform 4"/>
          <p:cNvSpPr>
            <a:spLocks/>
          </p:cNvSpPr>
          <p:nvPr/>
        </p:nvSpPr>
        <p:spPr bwMode="auto">
          <a:xfrm>
            <a:off x="457200" y="3735388"/>
            <a:ext cx="2209800" cy="1370012"/>
          </a:xfrm>
          <a:custGeom>
            <a:avLst/>
            <a:gdLst>
              <a:gd name="T0" fmla="*/ 0 w 1392"/>
              <a:gd name="T1" fmla="*/ 2147483647 h 863"/>
              <a:gd name="T2" fmla="*/ 2147483647 w 1392"/>
              <a:gd name="T3" fmla="*/ 2147483647 h 863"/>
              <a:gd name="T4" fmla="*/ 2147483647 w 1392"/>
              <a:gd name="T5" fmla="*/ 2147483647 h 863"/>
              <a:gd name="T6" fmla="*/ 2147483647 w 1392"/>
              <a:gd name="T7" fmla="*/ 2147483647 h 863"/>
              <a:gd name="T8" fmla="*/ 2147483647 w 1392"/>
              <a:gd name="T9" fmla="*/ 2147483647 h 863"/>
              <a:gd name="T10" fmla="*/ 2147483647 w 1392"/>
              <a:gd name="T11" fmla="*/ 2147483647 h 863"/>
              <a:gd name="T12" fmla="*/ 2147483647 w 1392"/>
              <a:gd name="T13" fmla="*/ 2147483647 h 863"/>
              <a:gd name="T14" fmla="*/ 2147483647 w 1392"/>
              <a:gd name="T15" fmla="*/ 2147483647 h 863"/>
              <a:gd name="T16" fmla="*/ 2147483647 w 1392"/>
              <a:gd name="T17" fmla="*/ 2147483647 h 863"/>
              <a:gd name="T18" fmla="*/ 2147483647 w 1392"/>
              <a:gd name="T19" fmla="*/ 2147483647 h 8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863"/>
              <a:gd name="T32" fmla="*/ 1392 w 1392"/>
              <a:gd name="T33" fmla="*/ 863 h 8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863">
                <a:moveTo>
                  <a:pt x="0" y="863"/>
                </a:moveTo>
                <a:cubicBezTo>
                  <a:pt x="40" y="635"/>
                  <a:pt x="96" y="404"/>
                  <a:pt x="144" y="287"/>
                </a:cubicBezTo>
                <a:cubicBezTo>
                  <a:pt x="192" y="170"/>
                  <a:pt x="232" y="161"/>
                  <a:pt x="288" y="161"/>
                </a:cubicBezTo>
                <a:cubicBezTo>
                  <a:pt x="344" y="161"/>
                  <a:pt x="425" y="299"/>
                  <a:pt x="480" y="287"/>
                </a:cubicBezTo>
                <a:cubicBezTo>
                  <a:pt x="535" y="275"/>
                  <a:pt x="571" y="130"/>
                  <a:pt x="618" y="89"/>
                </a:cubicBezTo>
                <a:cubicBezTo>
                  <a:pt x="665" y="48"/>
                  <a:pt x="721" y="0"/>
                  <a:pt x="762" y="41"/>
                </a:cubicBezTo>
                <a:cubicBezTo>
                  <a:pt x="803" y="82"/>
                  <a:pt x="823" y="246"/>
                  <a:pt x="864" y="335"/>
                </a:cubicBezTo>
                <a:cubicBezTo>
                  <a:pt x="905" y="424"/>
                  <a:pt x="952" y="559"/>
                  <a:pt x="1008" y="575"/>
                </a:cubicBezTo>
                <a:cubicBezTo>
                  <a:pt x="1064" y="591"/>
                  <a:pt x="1136" y="391"/>
                  <a:pt x="1200" y="431"/>
                </a:cubicBezTo>
                <a:cubicBezTo>
                  <a:pt x="1264" y="471"/>
                  <a:pt x="1328" y="643"/>
                  <a:pt x="1392" y="8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29" name="Line 8"/>
          <p:cNvSpPr>
            <a:spLocks noChangeShapeType="1"/>
          </p:cNvSpPr>
          <p:nvPr/>
        </p:nvSpPr>
        <p:spPr bwMode="auto">
          <a:xfrm flipH="1" flipV="1">
            <a:off x="2590800" y="2819400"/>
            <a:ext cx="76200" cy="2209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0" name="Line 9"/>
          <p:cNvSpPr>
            <a:spLocks noChangeShapeType="1"/>
          </p:cNvSpPr>
          <p:nvPr/>
        </p:nvSpPr>
        <p:spPr bwMode="auto">
          <a:xfrm flipH="1">
            <a:off x="533400" y="2819400"/>
            <a:ext cx="20574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1" name="Line 10"/>
          <p:cNvSpPr>
            <a:spLocks noChangeShapeType="1"/>
          </p:cNvSpPr>
          <p:nvPr/>
        </p:nvSpPr>
        <p:spPr bwMode="auto">
          <a:xfrm flipV="1">
            <a:off x="457200" y="2819400"/>
            <a:ext cx="76200" cy="2286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2" name="Freeform 11"/>
          <p:cNvSpPr>
            <a:spLocks/>
          </p:cNvSpPr>
          <p:nvPr/>
        </p:nvSpPr>
        <p:spPr bwMode="auto">
          <a:xfrm>
            <a:off x="5149850" y="4398963"/>
            <a:ext cx="336550" cy="630237"/>
          </a:xfrm>
          <a:custGeom>
            <a:avLst/>
            <a:gdLst>
              <a:gd name="T0" fmla="*/ 2147483647 w 212"/>
              <a:gd name="T1" fmla="*/ 2147483647 h 397"/>
              <a:gd name="T2" fmla="*/ 2147483647 w 212"/>
              <a:gd name="T3" fmla="*/ 2147483647 h 397"/>
              <a:gd name="T4" fmla="*/ 0 w 212"/>
              <a:gd name="T5" fmla="*/ 0 h 397"/>
              <a:gd name="T6" fmla="*/ 0 60000 65536"/>
              <a:gd name="T7" fmla="*/ 0 60000 65536"/>
              <a:gd name="T8" fmla="*/ 0 60000 65536"/>
              <a:gd name="T9" fmla="*/ 0 w 212"/>
              <a:gd name="T10" fmla="*/ 0 h 397"/>
              <a:gd name="T11" fmla="*/ 212 w 212"/>
              <a:gd name="T12" fmla="*/ 397 h 397"/>
            </a:gdLst>
            <a:ahLst/>
            <a:cxnLst>
              <a:cxn ang="T6">
                <a:pos x="T0" y="T1"/>
              </a:cxn>
              <a:cxn ang="T7">
                <a:pos x="T2" y="T3"/>
              </a:cxn>
              <a:cxn ang="T8">
                <a:pos x="T4" y="T5"/>
              </a:cxn>
            </a:cxnLst>
            <a:rect l="T9" t="T10" r="T11" b="T12"/>
            <a:pathLst>
              <a:path w="212" h="397">
                <a:moveTo>
                  <a:pt x="212" y="397"/>
                </a:moveTo>
                <a:cubicBezTo>
                  <a:pt x="193" y="348"/>
                  <a:pt x="132" y="169"/>
                  <a:pt x="97" y="103"/>
                </a:cubicBezTo>
                <a:cubicBezTo>
                  <a:pt x="62" y="37"/>
                  <a:pt x="20" y="21"/>
                  <a:pt x="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3" name="Freeform 13"/>
          <p:cNvSpPr>
            <a:spLocks/>
          </p:cNvSpPr>
          <p:nvPr/>
        </p:nvSpPr>
        <p:spPr bwMode="auto">
          <a:xfrm>
            <a:off x="4725988" y="4398963"/>
            <a:ext cx="427037" cy="1587"/>
          </a:xfrm>
          <a:custGeom>
            <a:avLst/>
            <a:gdLst>
              <a:gd name="T0" fmla="*/ 2147483647 w 269"/>
              <a:gd name="T1" fmla="*/ 2147483647 h 1"/>
              <a:gd name="T2" fmla="*/ 0 w 269"/>
              <a:gd name="T3" fmla="*/ 0 h 1"/>
              <a:gd name="T4" fmla="*/ 0 60000 65536"/>
              <a:gd name="T5" fmla="*/ 0 60000 65536"/>
              <a:gd name="T6" fmla="*/ 0 w 269"/>
              <a:gd name="T7" fmla="*/ 0 h 1"/>
              <a:gd name="T8" fmla="*/ 269 w 269"/>
              <a:gd name="T9" fmla="*/ 1 h 1"/>
            </a:gdLst>
            <a:ahLst/>
            <a:cxnLst>
              <a:cxn ang="T4">
                <a:pos x="T0" y="T1"/>
              </a:cxn>
              <a:cxn ang="T5">
                <a:pos x="T2" y="T3"/>
              </a:cxn>
            </a:cxnLst>
            <a:rect l="T6" t="T7" r="T8" b="T9"/>
            <a:pathLst>
              <a:path w="269" h="1">
                <a:moveTo>
                  <a:pt x="269" y="1"/>
                </a:moveTo>
                <a:lnTo>
                  <a:pt x="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4" name="Freeform 14"/>
          <p:cNvSpPr>
            <a:spLocks/>
          </p:cNvSpPr>
          <p:nvPr/>
        </p:nvSpPr>
        <p:spPr bwMode="auto">
          <a:xfrm>
            <a:off x="4429125" y="3771900"/>
            <a:ext cx="295275" cy="647700"/>
          </a:xfrm>
          <a:custGeom>
            <a:avLst/>
            <a:gdLst>
              <a:gd name="T0" fmla="*/ 2147483647 w 186"/>
              <a:gd name="T1" fmla="*/ 2147483647 h 408"/>
              <a:gd name="T2" fmla="*/ 2147483647 w 186"/>
              <a:gd name="T3" fmla="*/ 2147483647 h 408"/>
              <a:gd name="T4" fmla="*/ 2147483647 w 186"/>
              <a:gd name="T5" fmla="*/ 2147483647 h 408"/>
              <a:gd name="T6" fmla="*/ 0 w 186"/>
              <a:gd name="T7" fmla="*/ 0 h 408"/>
              <a:gd name="T8" fmla="*/ 0 60000 65536"/>
              <a:gd name="T9" fmla="*/ 0 60000 65536"/>
              <a:gd name="T10" fmla="*/ 0 60000 65536"/>
              <a:gd name="T11" fmla="*/ 0 60000 65536"/>
              <a:gd name="T12" fmla="*/ 0 w 186"/>
              <a:gd name="T13" fmla="*/ 0 h 408"/>
              <a:gd name="T14" fmla="*/ 186 w 186"/>
              <a:gd name="T15" fmla="*/ 408 h 408"/>
            </a:gdLst>
            <a:ahLst/>
            <a:cxnLst>
              <a:cxn ang="T8">
                <a:pos x="T0" y="T1"/>
              </a:cxn>
              <a:cxn ang="T9">
                <a:pos x="T2" y="T3"/>
              </a:cxn>
              <a:cxn ang="T10">
                <a:pos x="T4" y="T5"/>
              </a:cxn>
              <a:cxn ang="T11">
                <a:pos x="T6" y="T7"/>
              </a:cxn>
            </a:cxnLst>
            <a:rect l="T12" t="T13" r="T14" b="T15"/>
            <a:pathLst>
              <a:path w="186" h="408">
                <a:moveTo>
                  <a:pt x="186" y="408"/>
                </a:moveTo>
                <a:cubicBezTo>
                  <a:pt x="175" y="382"/>
                  <a:pt x="139" y="309"/>
                  <a:pt x="120" y="252"/>
                </a:cubicBezTo>
                <a:cubicBezTo>
                  <a:pt x="101" y="195"/>
                  <a:pt x="92" y="108"/>
                  <a:pt x="72" y="66"/>
                </a:cubicBezTo>
                <a:cubicBezTo>
                  <a:pt x="52" y="24"/>
                  <a:pt x="15" y="14"/>
                  <a:pt x="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5" name="Freeform 15"/>
          <p:cNvSpPr>
            <a:spLocks/>
          </p:cNvSpPr>
          <p:nvPr/>
        </p:nvSpPr>
        <p:spPr bwMode="auto">
          <a:xfrm>
            <a:off x="3352800" y="3781425"/>
            <a:ext cx="1085850" cy="1588"/>
          </a:xfrm>
          <a:custGeom>
            <a:avLst/>
            <a:gdLst>
              <a:gd name="T0" fmla="*/ 2147483647 w 684"/>
              <a:gd name="T1" fmla="*/ 0 h 1"/>
              <a:gd name="T2" fmla="*/ 0 w 684"/>
              <a:gd name="T3" fmla="*/ 0 h 1"/>
              <a:gd name="T4" fmla="*/ 0 60000 65536"/>
              <a:gd name="T5" fmla="*/ 0 60000 65536"/>
              <a:gd name="T6" fmla="*/ 0 w 684"/>
              <a:gd name="T7" fmla="*/ 0 h 1"/>
              <a:gd name="T8" fmla="*/ 684 w 684"/>
              <a:gd name="T9" fmla="*/ 1 h 1"/>
            </a:gdLst>
            <a:ahLst/>
            <a:cxnLst>
              <a:cxn ang="T4">
                <a:pos x="T0" y="T1"/>
              </a:cxn>
              <a:cxn ang="T5">
                <a:pos x="T2" y="T3"/>
              </a:cxn>
            </a:cxnLst>
            <a:rect l="T6" t="T7" r="T8" b="T9"/>
            <a:pathLst>
              <a:path w="684" h="1">
                <a:moveTo>
                  <a:pt x="684" y="0"/>
                </a:moveTo>
                <a:lnTo>
                  <a:pt x="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6" name="Freeform 16"/>
          <p:cNvSpPr>
            <a:spLocks/>
          </p:cNvSpPr>
          <p:nvPr/>
        </p:nvSpPr>
        <p:spPr bwMode="auto">
          <a:xfrm>
            <a:off x="3276600" y="3771900"/>
            <a:ext cx="85725" cy="1333500"/>
          </a:xfrm>
          <a:custGeom>
            <a:avLst/>
            <a:gdLst>
              <a:gd name="T0" fmla="*/ 0 w 54"/>
              <a:gd name="T1" fmla="*/ 2147483647 h 840"/>
              <a:gd name="T2" fmla="*/ 2147483647 w 54"/>
              <a:gd name="T3" fmla="*/ 0 h 840"/>
              <a:gd name="T4" fmla="*/ 0 60000 65536"/>
              <a:gd name="T5" fmla="*/ 0 60000 65536"/>
              <a:gd name="T6" fmla="*/ 0 w 54"/>
              <a:gd name="T7" fmla="*/ 0 h 840"/>
              <a:gd name="T8" fmla="*/ 54 w 54"/>
              <a:gd name="T9" fmla="*/ 840 h 840"/>
            </a:gdLst>
            <a:ahLst/>
            <a:cxnLst>
              <a:cxn ang="T4">
                <a:pos x="T0" y="T1"/>
              </a:cxn>
              <a:cxn ang="T5">
                <a:pos x="T2" y="T3"/>
              </a:cxn>
            </a:cxnLst>
            <a:rect l="T6" t="T7" r="T8" b="T9"/>
            <a:pathLst>
              <a:path w="54" h="840">
                <a:moveTo>
                  <a:pt x="0" y="840"/>
                </a:moveTo>
                <a:lnTo>
                  <a:pt x="54"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7" name="Text Box 26"/>
          <p:cNvSpPr txBox="1">
            <a:spLocks noChangeArrowheads="1"/>
          </p:cNvSpPr>
          <p:nvPr/>
        </p:nvSpPr>
        <p:spPr bwMode="auto">
          <a:xfrm>
            <a:off x="533400" y="1933575"/>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US" sz="2800">
                <a:solidFill>
                  <a:srgbClr val="808080"/>
                </a:solidFill>
              </a:rPr>
              <a:t>Initialization</a:t>
            </a:r>
          </a:p>
        </p:txBody>
      </p:sp>
      <p:sp>
        <p:nvSpPr>
          <p:cNvPr id="77838" name="Text Box 27"/>
          <p:cNvSpPr txBox="1">
            <a:spLocks noChangeArrowheads="1"/>
          </p:cNvSpPr>
          <p:nvPr/>
        </p:nvSpPr>
        <p:spPr bwMode="auto">
          <a:xfrm>
            <a:off x="3124200" y="1857375"/>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US" sz="2800">
                <a:solidFill>
                  <a:srgbClr val="808080"/>
                </a:solidFill>
              </a:rPr>
              <a:t>1</a:t>
            </a:r>
            <a:r>
              <a:rPr kumimoji="1" lang="en-US" sz="2800" baseline="30000">
                <a:solidFill>
                  <a:srgbClr val="808080"/>
                </a:solidFill>
              </a:rPr>
              <a:t>st</a:t>
            </a:r>
            <a:r>
              <a:rPr kumimoji="1" lang="en-US" sz="2800">
                <a:solidFill>
                  <a:srgbClr val="808080"/>
                </a:solidFill>
              </a:rPr>
              <a:t> Pass</a:t>
            </a:r>
          </a:p>
        </p:txBody>
      </p:sp>
      <p:sp>
        <p:nvSpPr>
          <p:cNvPr id="77839" name="Text Box 28"/>
          <p:cNvSpPr txBox="1">
            <a:spLocks noChangeArrowheads="1"/>
          </p:cNvSpPr>
          <p:nvPr/>
        </p:nvSpPr>
        <p:spPr bwMode="auto">
          <a:xfrm>
            <a:off x="6324600" y="18288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US" sz="2800">
                <a:solidFill>
                  <a:srgbClr val="808080"/>
                </a:solidFill>
              </a:rPr>
              <a:t>2</a:t>
            </a:r>
            <a:r>
              <a:rPr kumimoji="1" lang="en-US" sz="2800" baseline="30000">
                <a:solidFill>
                  <a:srgbClr val="808080"/>
                </a:solidFill>
              </a:rPr>
              <a:t>nd</a:t>
            </a:r>
            <a:r>
              <a:rPr kumimoji="1" lang="en-US" sz="2800">
                <a:solidFill>
                  <a:srgbClr val="808080"/>
                </a:solidFill>
              </a:rPr>
              <a:t> Pass</a:t>
            </a:r>
          </a:p>
        </p:txBody>
      </p:sp>
      <p:sp>
        <p:nvSpPr>
          <p:cNvPr id="77840" name="Line 29"/>
          <p:cNvSpPr>
            <a:spLocks noChangeShapeType="1"/>
          </p:cNvSpPr>
          <p:nvPr/>
        </p:nvSpPr>
        <p:spPr bwMode="auto">
          <a:xfrm flipH="1">
            <a:off x="3733800" y="2895600"/>
            <a:ext cx="15240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41" name="Line 30"/>
          <p:cNvSpPr>
            <a:spLocks noChangeShapeType="1"/>
          </p:cNvSpPr>
          <p:nvPr/>
        </p:nvSpPr>
        <p:spPr bwMode="auto">
          <a:xfrm>
            <a:off x="6477000" y="2895600"/>
            <a:ext cx="1600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42" name="Freeform 33"/>
          <p:cNvSpPr>
            <a:spLocks/>
          </p:cNvSpPr>
          <p:nvPr/>
        </p:nvSpPr>
        <p:spPr bwMode="auto">
          <a:xfrm>
            <a:off x="3276600" y="3733800"/>
            <a:ext cx="2209800" cy="1370013"/>
          </a:xfrm>
          <a:custGeom>
            <a:avLst/>
            <a:gdLst>
              <a:gd name="T0" fmla="*/ 0 w 1392"/>
              <a:gd name="T1" fmla="*/ 2147483647 h 863"/>
              <a:gd name="T2" fmla="*/ 2147483647 w 1392"/>
              <a:gd name="T3" fmla="*/ 2147483647 h 863"/>
              <a:gd name="T4" fmla="*/ 2147483647 w 1392"/>
              <a:gd name="T5" fmla="*/ 2147483647 h 863"/>
              <a:gd name="T6" fmla="*/ 2147483647 w 1392"/>
              <a:gd name="T7" fmla="*/ 2147483647 h 863"/>
              <a:gd name="T8" fmla="*/ 2147483647 w 1392"/>
              <a:gd name="T9" fmla="*/ 2147483647 h 863"/>
              <a:gd name="T10" fmla="*/ 2147483647 w 1392"/>
              <a:gd name="T11" fmla="*/ 2147483647 h 863"/>
              <a:gd name="T12" fmla="*/ 2147483647 w 1392"/>
              <a:gd name="T13" fmla="*/ 2147483647 h 863"/>
              <a:gd name="T14" fmla="*/ 2147483647 w 1392"/>
              <a:gd name="T15" fmla="*/ 2147483647 h 863"/>
              <a:gd name="T16" fmla="*/ 2147483647 w 1392"/>
              <a:gd name="T17" fmla="*/ 2147483647 h 863"/>
              <a:gd name="T18" fmla="*/ 2147483647 w 1392"/>
              <a:gd name="T19" fmla="*/ 2147483647 h 8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863"/>
              <a:gd name="T32" fmla="*/ 1392 w 1392"/>
              <a:gd name="T33" fmla="*/ 863 h 8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863">
                <a:moveTo>
                  <a:pt x="0" y="863"/>
                </a:moveTo>
                <a:cubicBezTo>
                  <a:pt x="40" y="635"/>
                  <a:pt x="96" y="404"/>
                  <a:pt x="144" y="287"/>
                </a:cubicBezTo>
                <a:cubicBezTo>
                  <a:pt x="192" y="170"/>
                  <a:pt x="232" y="161"/>
                  <a:pt x="288" y="161"/>
                </a:cubicBezTo>
                <a:cubicBezTo>
                  <a:pt x="344" y="161"/>
                  <a:pt x="425" y="299"/>
                  <a:pt x="480" y="287"/>
                </a:cubicBezTo>
                <a:cubicBezTo>
                  <a:pt x="535" y="275"/>
                  <a:pt x="571" y="130"/>
                  <a:pt x="618" y="89"/>
                </a:cubicBezTo>
                <a:cubicBezTo>
                  <a:pt x="665" y="48"/>
                  <a:pt x="721" y="0"/>
                  <a:pt x="762" y="41"/>
                </a:cubicBezTo>
                <a:cubicBezTo>
                  <a:pt x="803" y="82"/>
                  <a:pt x="823" y="246"/>
                  <a:pt x="864" y="335"/>
                </a:cubicBezTo>
                <a:cubicBezTo>
                  <a:pt x="905" y="424"/>
                  <a:pt x="952" y="559"/>
                  <a:pt x="1008" y="575"/>
                </a:cubicBezTo>
                <a:cubicBezTo>
                  <a:pt x="1064" y="591"/>
                  <a:pt x="1136" y="391"/>
                  <a:pt x="1200" y="431"/>
                </a:cubicBezTo>
                <a:cubicBezTo>
                  <a:pt x="1264" y="471"/>
                  <a:pt x="1328" y="643"/>
                  <a:pt x="1392" y="8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3" name="Freeform 34"/>
          <p:cNvSpPr>
            <a:spLocks/>
          </p:cNvSpPr>
          <p:nvPr/>
        </p:nvSpPr>
        <p:spPr bwMode="auto">
          <a:xfrm>
            <a:off x="8197850" y="4398963"/>
            <a:ext cx="336550" cy="630237"/>
          </a:xfrm>
          <a:custGeom>
            <a:avLst/>
            <a:gdLst>
              <a:gd name="T0" fmla="*/ 2147483647 w 212"/>
              <a:gd name="T1" fmla="*/ 2147483647 h 397"/>
              <a:gd name="T2" fmla="*/ 2147483647 w 212"/>
              <a:gd name="T3" fmla="*/ 2147483647 h 397"/>
              <a:gd name="T4" fmla="*/ 0 w 212"/>
              <a:gd name="T5" fmla="*/ 0 h 397"/>
              <a:gd name="T6" fmla="*/ 0 60000 65536"/>
              <a:gd name="T7" fmla="*/ 0 60000 65536"/>
              <a:gd name="T8" fmla="*/ 0 60000 65536"/>
              <a:gd name="T9" fmla="*/ 0 w 212"/>
              <a:gd name="T10" fmla="*/ 0 h 397"/>
              <a:gd name="T11" fmla="*/ 212 w 212"/>
              <a:gd name="T12" fmla="*/ 397 h 397"/>
            </a:gdLst>
            <a:ahLst/>
            <a:cxnLst>
              <a:cxn ang="T6">
                <a:pos x="T0" y="T1"/>
              </a:cxn>
              <a:cxn ang="T7">
                <a:pos x="T2" y="T3"/>
              </a:cxn>
              <a:cxn ang="T8">
                <a:pos x="T4" y="T5"/>
              </a:cxn>
            </a:cxnLst>
            <a:rect l="T9" t="T10" r="T11" b="T12"/>
            <a:pathLst>
              <a:path w="212" h="397">
                <a:moveTo>
                  <a:pt x="212" y="397"/>
                </a:moveTo>
                <a:cubicBezTo>
                  <a:pt x="193" y="348"/>
                  <a:pt x="132" y="169"/>
                  <a:pt x="97" y="103"/>
                </a:cubicBezTo>
                <a:cubicBezTo>
                  <a:pt x="62" y="37"/>
                  <a:pt x="20" y="21"/>
                  <a:pt x="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4" name="Freeform 35"/>
          <p:cNvSpPr>
            <a:spLocks/>
          </p:cNvSpPr>
          <p:nvPr/>
        </p:nvSpPr>
        <p:spPr bwMode="auto">
          <a:xfrm>
            <a:off x="7773988" y="4398963"/>
            <a:ext cx="427037" cy="1587"/>
          </a:xfrm>
          <a:custGeom>
            <a:avLst/>
            <a:gdLst>
              <a:gd name="T0" fmla="*/ 2147483647 w 269"/>
              <a:gd name="T1" fmla="*/ 2147483647 h 1"/>
              <a:gd name="T2" fmla="*/ 0 w 269"/>
              <a:gd name="T3" fmla="*/ 0 h 1"/>
              <a:gd name="T4" fmla="*/ 0 60000 65536"/>
              <a:gd name="T5" fmla="*/ 0 60000 65536"/>
              <a:gd name="T6" fmla="*/ 0 w 269"/>
              <a:gd name="T7" fmla="*/ 0 h 1"/>
              <a:gd name="T8" fmla="*/ 269 w 269"/>
              <a:gd name="T9" fmla="*/ 1 h 1"/>
            </a:gdLst>
            <a:ahLst/>
            <a:cxnLst>
              <a:cxn ang="T4">
                <a:pos x="T0" y="T1"/>
              </a:cxn>
              <a:cxn ang="T5">
                <a:pos x="T2" y="T3"/>
              </a:cxn>
            </a:cxnLst>
            <a:rect l="T6" t="T7" r="T8" b="T9"/>
            <a:pathLst>
              <a:path w="269" h="1">
                <a:moveTo>
                  <a:pt x="269" y="1"/>
                </a:moveTo>
                <a:lnTo>
                  <a:pt x="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5" name="Freeform 36"/>
          <p:cNvSpPr>
            <a:spLocks/>
          </p:cNvSpPr>
          <p:nvPr/>
        </p:nvSpPr>
        <p:spPr bwMode="auto">
          <a:xfrm>
            <a:off x="7477125" y="3771900"/>
            <a:ext cx="295275" cy="647700"/>
          </a:xfrm>
          <a:custGeom>
            <a:avLst/>
            <a:gdLst>
              <a:gd name="T0" fmla="*/ 2147483647 w 186"/>
              <a:gd name="T1" fmla="*/ 2147483647 h 408"/>
              <a:gd name="T2" fmla="*/ 2147483647 w 186"/>
              <a:gd name="T3" fmla="*/ 2147483647 h 408"/>
              <a:gd name="T4" fmla="*/ 2147483647 w 186"/>
              <a:gd name="T5" fmla="*/ 2147483647 h 408"/>
              <a:gd name="T6" fmla="*/ 0 w 186"/>
              <a:gd name="T7" fmla="*/ 0 h 408"/>
              <a:gd name="T8" fmla="*/ 0 60000 65536"/>
              <a:gd name="T9" fmla="*/ 0 60000 65536"/>
              <a:gd name="T10" fmla="*/ 0 60000 65536"/>
              <a:gd name="T11" fmla="*/ 0 60000 65536"/>
              <a:gd name="T12" fmla="*/ 0 w 186"/>
              <a:gd name="T13" fmla="*/ 0 h 408"/>
              <a:gd name="T14" fmla="*/ 186 w 186"/>
              <a:gd name="T15" fmla="*/ 408 h 408"/>
            </a:gdLst>
            <a:ahLst/>
            <a:cxnLst>
              <a:cxn ang="T8">
                <a:pos x="T0" y="T1"/>
              </a:cxn>
              <a:cxn ang="T9">
                <a:pos x="T2" y="T3"/>
              </a:cxn>
              <a:cxn ang="T10">
                <a:pos x="T4" y="T5"/>
              </a:cxn>
              <a:cxn ang="T11">
                <a:pos x="T6" y="T7"/>
              </a:cxn>
            </a:cxnLst>
            <a:rect l="T12" t="T13" r="T14" b="T15"/>
            <a:pathLst>
              <a:path w="186" h="408">
                <a:moveTo>
                  <a:pt x="186" y="408"/>
                </a:moveTo>
                <a:cubicBezTo>
                  <a:pt x="175" y="382"/>
                  <a:pt x="139" y="309"/>
                  <a:pt x="120" y="252"/>
                </a:cubicBezTo>
                <a:cubicBezTo>
                  <a:pt x="101" y="195"/>
                  <a:pt x="92" y="108"/>
                  <a:pt x="72" y="66"/>
                </a:cubicBezTo>
                <a:cubicBezTo>
                  <a:pt x="52" y="24"/>
                  <a:pt x="15" y="14"/>
                  <a:pt x="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6" name="Freeform 37"/>
          <p:cNvSpPr>
            <a:spLocks/>
          </p:cNvSpPr>
          <p:nvPr/>
        </p:nvSpPr>
        <p:spPr bwMode="auto">
          <a:xfrm>
            <a:off x="7239000" y="3767138"/>
            <a:ext cx="242888" cy="214312"/>
          </a:xfrm>
          <a:custGeom>
            <a:avLst/>
            <a:gdLst>
              <a:gd name="T0" fmla="*/ 2147483647 w 153"/>
              <a:gd name="T1" fmla="*/ 0 h 135"/>
              <a:gd name="T2" fmla="*/ 2147483647 w 153"/>
              <a:gd name="T3" fmla="*/ 2147483647 h 135"/>
              <a:gd name="T4" fmla="*/ 0 w 153"/>
              <a:gd name="T5" fmla="*/ 2147483647 h 135"/>
              <a:gd name="T6" fmla="*/ 0 60000 65536"/>
              <a:gd name="T7" fmla="*/ 0 60000 65536"/>
              <a:gd name="T8" fmla="*/ 0 60000 65536"/>
              <a:gd name="T9" fmla="*/ 0 w 153"/>
              <a:gd name="T10" fmla="*/ 0 h 135"/>
              <a:gd name="T11" fmla="*/ 153 w 153"/>
              <a:gd name="T12" fmla="*/ 135 h 135"/>
            </a:gdLst>
            <a:ahLst/>
            <a:cxnLst>
              <a:cxn ang="T6">
                <a:pos x="T0" y="T1"/>
              </a:cxn>
              <a:cxn ang="T7">
                <a:pos x="T2" y="T3"/>
              </a:cxn>
              <a:cxn ang="T8">
                <a:pos x="T4" y="T5"/>
              </a:cxn>
            </a:cxnLst>
            <a:rect l="T9" t="T10" r="T11" b="T12"/>
            <a:pathLst>
              <a:path w="153" h="135">
                <a:moveTo>
                  <a:pt x="153" y="0"/>
                </a:moveTo>
                <a:cubicBezTo>
                  <a:pt x="139" y="6"/>
                  <a:pt x="91" y="17"/>
                  <a:pt x="66" y="39"/>
                </a:cubicBezTo>
                <a:cubicBezTo>
                  <a:pt x="41" y="61"/>
                  <a:pt x="14" y="115"/>
                  <a:pt x="0" y="135"/>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7" name="Freeform 38"/>
          <p:cNvSpPr>
            <a:spLocks/>
          </p:cNvSpPr>
          <p:nvPr/>
        </p:nvSpPr>
        <p:spPr bwMode="auto">
          <a:xfrm>
            <a:off x="6324600" y="3989388"/>
            <a:ext cx="409575" cy="1116012"/>
          </a:xfrm>
          <a:custGeom>
            <a:avLst/>
            <a:gdLst>
              <a:gd name="T0" fmla="*/ 0 w 258"/>
              <a:gd name="T1" fmla="*/ 2147483647 h 703"/>
              <a:gd name="T2" fmla="*/ 2147483647 w 258"/>
              <a:gd name="T3" fmla="*/ 2147483647 h 703"/>
              <a:gd name="T4" fmla="*/ 2147483647 w 258"/>
              <a:gd name="T5" fmla="*/ 2147483647 h 703"/>
              <a:gd name="T6" fmla="*/ 2147483647 w 258"/>
              <a:gd name="T7" fmla="*/ 2147483647 h 703"/>
              <a:gd name="T8" fmla="*/ 2147483647 w 258"/>
              <a:gd name="T9" fmla="*/ 2147483647 h 703"/>
              <a:gd name="T10" fmla="*/ 0 60000 65536"/>
              <a:gd name="T11" fmla="*/ 0 60000 65536"/>
              <a:gd name="T12" fmla="*/ 0 60000 65536"/>
              <a:gd name="T13" fmla="*/ 0 60000 65536"/>
              <a:gd name="T14" fmla="*/ 0 60000 65536"/>
              <a:gd name="T15" fmla="*/ 0 w 258"/>
              <a:gd name="T16" fmla="*/ 0 h 703"/>
              <a:gd name="T17" fmla="*/ 258 w 258"/>
              <a:gd name="T18" fmla="*/ 703 h 703"/>
            </a:gdLst>
            <a:ahLst/>
            <a:cxnLst>
              <a:cxn ang="T10">
                <a:pos x="T0" y="T1"/>
              </a:cxn>
              <a:cxn ang="T11">
                <a:pos x="T2" y="T3"/>
              </a:cxn>
              <a:cxn ang="T12">
                <a:pos x="T4" y="T5"/>
              </a:cxn>
              <a:cxn ang="T13">
                <a:pos x="T6" y="T7"/>
              </a:cxn>
              <a:cxn ang="T14">
                <a:pos x="T8" y="T9"/>
              </a:cxn>
            </a:cxnLst>
            <a:rect l="T15" t="T16" r="T17" b="T18"/>
            <a:pathLst>
              <a:path w="258" h="703">
                <a:moveTo>
                  <a:pt x="0" y="703"/>
                </a:moveTo>
                <a:lnTo>
                  <a:pt x="66" y="358"/>
                </a:lnTo>
                <a:cubicBezTo>
                  <a:pt x="92" y="254"/>
                  <a:pt x="134" y="136"/>
                  <a:pt x="159" y="79"/>
                </a:cubicBezTo>
                <a:cubicBezTo>
                  <a:pt x="184" y="23"/>
                  <a:pt x="202" y="26"/>
                  <a:pt x="219" y="13"/>
                </a:cubicBezTo>
                <a:cubicBezTo>
                  <a:pt x="236" y="0"/>
                  <a:pt x="250" y="3"/>
                  <a:pt x="258" y="1"/>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8" name="Line 40"/>
          <p:cNvSpPr>
            <a:spLocks noChangeShapeType="1"/>
          </p:cNvSpPr>
          <p:nvPr/>
        </p:nvSpPr>
        <p:spPr bwMode="auto">
          <a:xfrm>
            <a:off x="6715125" y="3990975"/>
            <a:ext cx="5334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9" name="Freeform 39"/>
          <p:cNvSpPr>
            <a:spLocks/>
          </p:cNvSpPr>
          <p:nvPr/>
        </p:nvSpPr>
        <p:spPr bwMode="auto">
          <a:xfrm>
            <a:off x="6324600" y="3733800"/>
            <a:ext cx="2209800" cy="1370013"/>
          </a:xfrm>
          <a:custGeom>
            <a:avLst/>
            <a:gdLst>
              <a:gd name="T0" fmla="*/ 0 w 1392"/>
              <a:gd name="T1" fmla="*/ 2147483647 h 863"/>
              <a:gd name="T2" fmla="*/ 2147483647 w 1392"/>
              <a:gd name="T3" fmla="*/ 2147483647 h 863"/>
              <a:gd name="T4" fmla="*/ 2147483647 w 1392"/>
              <a:gd name="T5" fmla="*/ 2147483647 h 863"/>
              <a:gd name="T6" fmla="*/ 2147483647 w 1392"/>
              <a:gd name="T7" fmla="*/ 2147483647 h 863"/>
              <a:gd name="T8" fmla="*/ 2147483647 w 1392"/>
              <a:gd name="T9" fmla="*/ 2147483647 h 863"/>
              <a:gd name="T10" fmla="*/ 2147483647 w 1392"/>
              <a:gd name="T11" fmla="*/ 2147483647 h 863"/>
              <a:gd name="T12" fmla="*/ 2147483647 w 1392"/>
              <a:gd name="T13" fmla="*/ 2147483647 h 863"/>
              <a:gd name="T14" fmla="*/ 2147483647 w 1392"/>
              <a:gd name="T15" fmla="*/ 2147483647 h 863"/>
              <a:gd name="T16" fmla="*/ 2147483647 w 1392"/>
              <a:gd name="T17" fmla="*/ 2147483647 h 863"/>
              <a:gd name="T18" fmla="*/ 2147483647 w 1392"/>
              <a:gd name="T19" fmla="*/ 2147483647 h 8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863"/>
              <a:gd name="T32" fmla="*/ 1392 w 1392"/>
              <a:gd name="T33" fmla="*/ 863 h 8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863">
                <a:moveTo>
                  <a:pt x="0" y="863"/>
                </a:moveTo>
                <a:cubicBezTo>
                  <a:pt x="40" y="635"/>
                  <a:pt x="96" y="404"/>
                  <a:pt x="144" y="287"/>
                </a:cubicBezTo>
                <a:cubicBezTo>
                  <a:pt x="192" y="170"/>
                  <a:pt x="232" y="161"/>
                  <a:pt x="288" y="161"/>
                </a:cubicBezTo>
                <a:cubicBezTo>
                  <a:pt x="344" y="161"/>
                  <a:pt x="425" y="299"/>
                  <a:pt x="480" y="287"/>
                </a:cubicBezTo>
                <a:cubicBezTo>
                  <a:pt x="535" y="275"/>
                  <a:pt x="571" y="130"/>
                  <a:pt x="618" y="89"/>
                </a:cubicBezTo>
                <a:cubicBezTo>
                  <a:pt x="665" y="48"/>
                  <a:pt x="721" y="0"/>
                  <a:pt x="762" y="41"/>
                </a:cubicBezTo>
                <a:cubicBezTo>
                  <a:pt x="803" y="82"/>
                  <a:pt x="823" y="246"/>
                  <a:pt x="864" y="335"/>
                </a:cubicBezTo>
                <a:cubicBezTo>
                  <a:pt x="905" y="424"/>
                  <a:pt x="952" y="559"/>
                  <a:pt x="1008" y="575"/>
                </a:cubicBezTo>
                <a:cubicBezTo>
                  <a:pt x="1064" y="591"/>
                  <a:pt x="1136" y="391"/>
                  <a:pt x="1200" y="431"/>
                </a:cubicBezTo>
                <a:cubicBezTo>
                  <a:pt x="1264" y="471"/>
                  <a:pt x="1328" y="643"/>
                  <a:pt x="1392" y="8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0" name="Text Box 41"/>
          <p:cNvSpPr txBox="1">
            <a:spLocks noChangeArrowheads="1"/>
          </p:cNvSpPr>
          <p:nvPr/>
        </p:nvSpPr>
        <p:spPr bwMode="auto">
          <a:xfrm>
            <a:off x="1295400" y="5791200"/>
            <a:ext cx="6553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US" sz="1400">
                <a:solidFill>
                  <a:srgbClr val="808080"/>
                </a:solidFill>
              </a:rPr>
              <a:t>Planchon, O., and F. Darboux (2001), A fast, simple and versatile algorithm to fill the depressions of digital elevation models, </a:t>
            </a:r>
            <a:r>
              <a:rPr kumimoji="1" lang="en-US" sz="1400" i="1">
                <a:solidFill>
                  <a:srgbClr val="808080"/>
                </a:solidFill>
              </a:rPr>
              <a:t>Catena</a:t>
            </a:r>
            <a:r>
              <a:rPr kumimoji="1" lang="en-US" sz="1400">
                <a:solidFill>
                  <a:srgbClr val="808080"/>
                </a:solidFill>
              </a:rPr>
              <a:t>(46), 159-176.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57150"/>
            <a:ext cx="7772400" cy="873125"/>
          </a:xfrm>
        </p:spPr>
        <p:txBody>
          <a:bodyPr/>
          <a:lstStyle/>
          <a:p>
            <a:pPr eaLnBrk="1" hangingPunct="1"/>
            <a:r>
              <a:rPr lang="en-US" smtClean="0"/>
              <a:t>Parallel Scheme</a:t>
            </a:r>
          </a:p>
        </p:txBody>
      </p:sp>
      <p:grpSp>
        <p:nvGrpSpPr>
          <p:cNvPr id="78851" name="Group 84"/>
          <p:cNvGrpSpPr>
            <a:grpSpLocks/>
          </p:cNvGrpSpPr>
          <p:nvPr/>
        </p:nvGrpSpPr>
        <p:grpSpPr bwMode="auto">
          <a:xfrm>
            <a:off x="1016000" y="1022350"/>
            <a:ext cx="6100763" cy="2241550"/>
            <a:chOff x="457200" y="1022350"/>
            <a:chExt cx="3318163" cy="1219200"/>
          </a:xfrm>
        </p:grpSpPr>
        <p:grpSp>
          <p:nvGrpSpPr>
            <p:cNvPr id="78861" name="Group 10"/>
            <p:cNvGrpSpPr>
              <a:grpSpLocks/>
            </p:cNvGrpSpPr>
            <p:nvPr/>
          </p:nvGrpSpPr>
          <p:grpSpPr bwMode="auto">
            <a:xfrm>
              <a:off x="457200" y="1022350"/>
              <a:ext cx="1981200" cy="1219200"/>
              <a:chOff x="432" y="1056"/>
              <a:chExt cx="1584" cy="1008"/>
            </a:xfrm>
          </p:grpSpPr>
          <p:pic>
            <p:nvPicPr>
              <p:cNvPr id="788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056"/>
                <a:ext cx="10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3" name="Line 5"/>
              <p:cNvSpPr>
                <a:spLocks noChangeShapeType="1"/>
              </p:cNvSpPr>
              <p:nvPr/>
            </p:nvSpPr>
            <p:spPr bwMode="auto">
              <a:xfrm>
                <a:off x="1464" y="15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74" name="Text Box 6"/>
              <p:cNvSpPr txBox="1">
                <a:spLocks noChangeArrowheads="1"/>
              </p:cNvSpPr>
              <p:nvPr/>
            </p:nvSpPr>
            <p:spPr bwMode="auto">
              <a:xfrm rot="5400000">
                <a:off x="1249" y="1473"/>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kumimoji="1" lang="en-US" sz="2000">
                    <a:solidFill>
                      <a:srgbClr val="808080"/>
                    </a:solidFill>
                  </a:rPr>
                  <a:t>Communicate</a:t>
                </a:r>
              </a:p>
            </p:txBody>
          </p:sp>
          <p:sp>
            <p:nvSpPr>
              <p:cNvPr id="78875" name="Freeform 7"/>
              <p:cNvSpPr>
                <a:spLocks/>
              </p:cNvSpPr>
              <p:nvPr/>
            </p:nvSpPr>
            <p:spPr bwMode="auto">
              <a:xfrm>
                <a:off x="435" y="1737"/>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6" name="Freeform 8"/>
              <p:cNvSpPr>
                <a:spLocks/>
              </p:cNvSpPr>
              <p:nvPr/>
            </p:nvSpPr>
            <p:spPr bwMode="auto">
              <a:xfrm>
                <a:off x="432" y="1401"/>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7" name="Line 9"/>
              <p:cNvSpPr>
                <a:spLocks noChangeShapeType="1"/>
              </p:cNvSpPr>
              <p:nvPr/>
            </p:nvSpPr>
            <p:spPr bwMode="auto">
              <a:xfrm>
                <a:off x="1824" y="15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8862" name="Group 25"/>
            <p:cNvGrpSpPr>
              <a:grpSpLocks/>
            </p:cNvGrpSpPr>
            <p:nvPr/>
          </p:nvGrpSpPr>
          <p:grpSpPr bwMode="auto">
            <a:xfrm>
              <a:off x="2514600" y="1022350"/>
              <a:ext cx="1260763" cy="1219200"/>
              <a:chOff x="432" y="1056"/>
              <a:chExt cx="1008" cy="1008"/>
            </a:xfrm>
          </p:grpSpPr>
          <p:pic>
            <p:nvPicPr>
              <p:cNvPr id="78869"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056"/>
                <a:ext cx="10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0" name="Freeform 29"/>
              <p:cNvSpPr>
                <a:spLocks/>
              </p:cNvSpPr>
              <p:nvPr/>
            </p:nvSpPr>
            <p:spPr bwMode="auto">
              <a:xfrm>
                <a:off x="435" y="1737"/>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1" name="Freeform 30"/>
              <p:cNvSpPr>
                <a:spLocks/>
              </p:cNvSpPr>
              <p:nvPr/>
            </p:nvSpPr>
            <p:spPr bwMode="auto">
              <a:xfrm>
                <a:off x="432" y="1401"/>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8863" name="Line 74"/>
            <p:cNvSpPr>
              <a:spLocks noChangeShapeType="1"/>
            </p:cNvSpPr>
            <p:nvPr/>
          </p:nvSpPr>
          <p:spPr bwMode="auto">
            <a:xfrm>
              <a:off x="485775" y="1041400"/>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4" name="Line 75"/>
            <p:cNvSpPr>
              <a:spLocks noChangeShapeType="1"/>
            </p:cNvSpPr>
            <p:nvPr/>
          </p:nvSpPr>
          <p:spPr bwMode="auto">
            <a:xfrm>
              <a:off x="476250" y="1470025"/>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5" name="Line 76"/>
            <p:cNvSpPr>
              <a:spLocks noChangeShapeType="1"/>
            </p:cNvSpPr>
            <p:nvPr/>
          </p:nvSpPr>
          <p:spPr bwMode="auto">
            <a:xfrm>
              <a:off x="485775" y="1870075"/>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6" name="Line 77"/>
            <p:cNvSpPr>
              <a:spLocks noChangeShapeType="1"/>
            </p:cNvSpPr>
            <p:nvPr/>
          </p:nvSpPr>
          <p:spPr bwMode="auto">
            <a:xfrm flipH="1">
              <a:off x="3276600" y="2212975"/>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7" name="Line 78"/>
            <p:cNvSpPr>
              <a:spLocks noChangeShapeType="1"/>
            </p:cNvSpPr>
            <p:nvPr/>
          </p:nvSpPr>
          <p:spPr bwMode="auto">
            <a:xfrm flipH="1">
              <a:off x="3276600" y="1803400"/>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8" name="Line 79"/>
            <p:cNvSpPr>
              <a:spLocks noChangeShapeType="1"/>
            </p:cNvSpPr>
            <p:nvPr/>
          </p:nvSpPr>
          <p:spPr bwMode="auto">
            <a:xfrm flipH="1">
              <a:off x="3276600" y="1403350"/>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83" name="Table 82"/>
          <p:cNvGraphicFramePr>
            <a:graphicFrameLocks noGrp="1"/>
          </p:cNvGraphicFramePr>
          <p:nvPr/>
        </p:nvGraphicFramePr>
        <p:xfrm>
          <a:off x="433388" y="3530600"/>
          <a:ext cx="3295650" cy="3327400"/>
        </p:xfrm>
        <a:graphic>
          <a:graphicData uri="http://schemas.openxmlformats.org/drawingml/2006/table">
            <a:tbl>
              <a:tblPr/>
              <a:tblGrid>
                <a:gridCol w="3295650"/>
              </a:tblGrid>
              <a:tr h="3327400">
                <a:tc>
                  <a:txBody>
                    <a:bodyPr/>
                    <a:lstStyle/>
                    <a:p>
                      <a:r>
                        <a:rPr lang="en-US" sz="1800" i="1" kern="1200" baseline="0" dirty="0" smtClean="0">
                          <a:solidFill>
                            <a:schemeClr val="tx1"/>
                          </a:solidFill>
                          <a:latin typeface="+mn-lt"/>
                          <a:ea typeface="+mn-ea"/>
                          <a:cs typeface="+mn-cs"/>
                        </a:rPr>
                        <a:t>Initialize( D,P)</a:t>
                      </a:r>
                    </a:p>
                    <a:p>
                      <a:r>
                        <a:rPr lang="en-US" sz="1800" kern="1200" baseline="0" dirty="0" smtClean="0">
                          <a:solidFill>
                            <a:schemeClr val="tx1"/>
                          </a:solidFill>
                          <a:latin typeface="+mn-lt"/>
                          <a:ea typeface="+mn-ea"/>
                          <a:cs typeface="+mn-cs"/>
                        </a:rPr>
                        <a:t>Do </a:t>
                      </a:r>
                    </a:p>
                    <a:p>
                      <a:pPr lvl="1"/>
                      <a:r>
                        <a:rPr lang="en-US" sz="1800" kern="1200" baseline="0" dirty="0" smtClean="0">
                          <a:solidFill>
                            <a:schemeClr val="tx1"/>
                          </a:solidFill>
                          <a:latin typeface="+mn-lt"/>
                          <a:ea typeface="+mn-ea"/>
                          <a:cs typeface="+mn-cs"/>
                        </a:rPr>
                        <a:t>for all </a:t>
                      </a:r>
                      <a:r>
                        <a:rPr lang="en-US" sz="1800" i="1" kern="1200" baseline="0" dirty="0" err="1" smtClean="0">
                          <a:solidFill>
                            <a:schemeClr val="tx1"/>
                          </a:solidFill>
                          <a:latin typeface="+mn-lt"/>
                          <a:ea typeface="+mn-ea"/>
                          <a:cs typeface="+mn-cs"/>
                        </a:rPr>
                        <a:t>i</a:t>
                      </a:r>
                      <a:r>
                        <a:rPr lang="en-US" sz="1800" i="1" kern="1200" baseline="0" dirty="0" smtClean="0">
                          <a:solidFill>
                            <a:schemeClr val="tx1"/>
                          </a:solidFill>
                          <a:latin typeface="+mn-lt"/>
                          <a:ea typeface="+mn-ea"/>
                          <a:cs typeface="+mn-cs"/>
                        </a:rPr>
                        <a:t> in P</a:t>
                      </a:r>
                    </a:p>
                    <a:p>
                      <a:pPr lvl="2"/>
                      <a:r>
                        <a:rPr lang="en-US" sz="1800" kern="1200" baseline="0" dirty="0" smtClean="0">
                          <a:solidFill>
                            <a:schemeClr val="tx1"/>
                          </a:solidFill>
                          <a:latin typeface="+mn-lt"/>
                          <a:ea typeface="+mn-ea"/>
                          <a:cs typeface="+mn-cs"/>
                        </a:rPr>
                        <a:t>if </a:t>
                      </a:r>
                      <a:r>
                        <a:rPr lang="en-US" sz="1800" i="1" kern="1200" baseline="0" dirty="0" smtClean="0">
                          <a:solidFill>
                            <a:schemeClr val="tx1"/>
                          </a:solidFill>
                          <a:latin typeface="+mn-lt"/>
                          <a:ea typeface="+mn-ea"/>
                          <a:cs typeface="+mn-cs"/>
                        </a:rPr>
                        <a:t>D(</a:t>
                      </a:r>
                      <a:r>
                        <a:rPr lang="en-US" sz="1800" i="1" kern="1200" baseline="0" dirty="0" err="1" smtClean="0">
                          <a:solidFill>
                            <a:schemeClr val="tx1"/>
                          </a:solidFill>
                          <a:latin typeface="+mn-lt"/>
                          <a:ea typeface="+mn-ea"/>
                          <a:cs typeface="+mn-cs"/>
                        </a:rPr>
                        <a:t>i</a:t>
                      </a:r>
                      <a:r>
                        <a:rPr lang="en-US" sz="1800" i="1" kern="1200" baseline="0" dirty="0" smtClean="0">
                          <a:solidFill>
                            <a:schemeClr val="tx1"/>
                          </a:solidFill>
                          <a:latin typeface="+mn-lt"/>
                          <a:ea typeface="+mn-ea"/>
                          <a:cs typeface="+mn-cs"/>
                        </a:rPr>
                        <a:t>) &gt; n    P(</a:t>
                      </a:r>
                      <a:r>
                        <a:rPr lang="en-US" sz="1800" i="1" kern="1200" baseline="0" dirty="0" err="1" smtClean="0">
                          <a:solidFill>
                            <a:schemeClr val="tx1"/>
                          </a:solidFill>
                          <a:latin typeface="+mn-lt"/>
                          <a:ea typeface="+mn-ea"/>
                          <a:cs typeface="+mn-cs"/>
                        </a:rPr>
                        <a:t>i</a:t>
                      </a:r>
                      <a:r>
                        <a:rPr lang="en-US" sz="1800" i="1" kern="1200" baseline="0" dirty="0" smtClean="0">
                          <a:solidFill>
                            <a:schemeClr val="tx1"/>
                          </a:solidFill>
                          <a:latin typeface="+mn-lt"/>
                          <a:ea typeface="+mn-ea"/>
                          <a:cs typeface="+mn-cs"/>
                        </a:rPr>
                        <a:t>) ← D(</a:t>
                      </a:r>
                      <a:r>
                        <a:rPr lang="en-US" sz="1800" i="1" kern="1200" baseline="0" dirty="0" err="1" smtClean="0">
                          <a:solidFill>
                            <a:schemeClr val="tx1"/>
                          </a:solidFill>
                          <a:latin typeface="+mn-lt"/>
                          <a:ea typeface="+mn-ea"/>
                          <a:cs typeface="+mn-cs"/>
                        </a:rPr>
                        <a:t>i</a:t>
                      </a:r>
                      <a:r>
                        <a:rPr lang="en-US" sz="1800" i="1" kern="1200" baseline="0" dirty="0" smtClean="0">
                          <a:solidFill>
                            <a:schemeClr val="tx1"/>
                          </a:solidFill>
                          <a:latin typeface="+mn-lt"/>
                          <a:ea typeface="+mn-ea"/>
                          <a:cs typeface="+mn-cs"/>
                        </a:rPr>
                        <a:t>)</a:t>
                      </a:r>
                    </a:p>
                    <a:p>
                      <a:pPr lvl="2"/>
                      <a:r>
                        <a:rPr lang="en-US" sz="1800" i="1" kern="1200" baseline="0" dirty="0" smtClean="0">
                          <a:solidFill>
                            <a:schemeClr val="tx1"/>
                          </a:solidFill>
                          <a:latin typeface="+mn-lt"/>
                          <a:ea typeface="+mn-ea"/>
                          <a:cs typeface="+mn-cs"/>
                        </a:rPr>
                        <a:t>Else   P(</a:t>
                      </a:r>
                      <a:r>
                        <a:rPr lang="en-US" sz="1800" i="1" kern="1200" baseline="0" dirty="0" err="1" smtClean="0">
                          <a:solidFill>
                            <a:schemeClr val="tx1"/>
                          </a:solidFill>
                          <a:latin typeface="+mn-lt"/>
                          <a:ea typeface="+mn-ea"/>
                          <a:cs typeface="+mn-cs"/>
                        </a:rPr>
                        <a:t>i</a:t>
                      </a:r>
                      <a:r>
                        <a:rPr lang="en-US" sz="1800" i="1" kern="1200" baseline="0" dirty="0" smtClean="0">
                          <a:solidFill>
                            <a:schemeClr val="tx1"/>
                          </a:solidFill>
                          <a:latin typeface="+mn-lt"/>
                          <a:ea typeface="+mn-ea"/>
                          <a:cs typeface="+mn-cs"/>
                        </a:rPr>
                        <a:t>) ← n</a:t>
                      </a:r>
                    </a:p>
                    <a:p>
                      <a:pPr lvl="1"/>
                      <a:r>
                        <a:rPr lang="en-US" sz="1800" kern="1200" baseline="0" dirty="0" err="1" smtClean="0">
                          <a:solidFill>
                            <a:schemeClr val="tx1"/>
                          </a:solidFill>
                          <a:latin typeface="+mn-lt"/>
                          <a:ea typeface="+mn-ea"/>
                          <a:cs typeface="+mn-cs"/>
                        </a:rPr>
                        <a:t>endfor</a:t>
                      </a:r>
                      <a:endParaRPr lang="en-US" sz="1800" kern="1200" baseline="0" dirty="0" smtClean="0">
                        <a:solidFill>
                          <a:schemeClr val="tx1"/>
                        </a:solidFill>
                        <a:latin typeface="+mn-lt"/>
                        <a:ea typeface="+mn-ea"/>
                        <a:cs typeface="+mn-cs"/>
                      </a:endParaRPr>
                    </a:p>
                    <a:p>
                      <a:pPr lvl="1"/>
                      <a:r>
                        <a:rPr lang="en-US" sz="1800" i="1" kern="1200" baseline="0" dirty="0" smtClean="0">
                          <a:solidFill>
                            <a:schemeClr val="tx1"/>
                          </a:solidFill>
                          <a:latin typeface="+mn-lt"/>
                          <a:ea typeface="+mn-ea"/>
                          <a:cs typeface="+mn-cs"/>
                        </a:rPr>
                        <a:t>Send( </a:t>
                      </a:r>
                      <a:r>
                        <a:rPr lang="en-US" sz="1800" i="1" kern="1200" baseline="0" dirty="0" err="1" smtClean="0">
                          <a:solidFill>
                            <a:schemeClr val="tx1"/>
                          </a:solidFill>
                          <a:latin typeface="+mn-lt"/>
                          <a:ea typeface="+mn-ea"/>
                          <a:cs typeface="+mn-cs"/>
                        </a:rPr>
                        <a:t>topRow</a:t>
                      </a:r>
                      <a:r>
                        <a:rPr lang="en-US" sz="1800" i="1" kern="1200" baseline="0" dirty="0" smtClean="0">
                          <a:solidFill>
                            <a:schemeClr val="tx1"/>
                          </a:solidFill>
                          <a:latin typeface="+mn-lt"/>
                          <a:ea typeface="+mn-ea"/>
                          <a:cs typeface="+mn-cs"/>
                        </a:rPr>
                        <a:t>, rank-1 )</a:t>
                      </a:r>
                    </a:p>
                    <a:p>
                      <a:pPr lvl="1"/>
                      <a:r>
                        <a:rPr lang="en-US" sz="1800" i="1" kern="1200" baseline="0" dirty="0" smtClean="0">
                          <a:solidFill>
                            <a:schemeClr val="tx1"/>
                          </a:solidFill>
                          <a:latin typeface="+mn-lt"/>
                          <a:ea typeface="+mn-ea"/>
                          <a:cs typeface="+mn-cs"/>
                        </a:rPr>
                        <a:t>Send( </a:t>
                      </a:r>
                      <a:r>
                        <a:rPr lang="en-US" sz="1800" i="1" kern="1200" baseline="0" dirty="0" err="1" smtClean="0">
                          <a:solidFill>
                            <a:schemeClr val="tx1"/>
                          </a:solidFill>
                          <a:latin typeface="+mn-lt"/>
                          <a:ea typeface="+mn-ea"/>
                          <a:cs typeface="+mn-cs"/>
                        </a:rPr>
                        <a:t>bottomRow</a:t>
                      </a:r>
                      <a:r>
                        <a:rPr lang="en-US" sz="1800" i="1" kern="1200" baseline="0" dirty="0" smtClean="0">
                          <a:solidFill>
                            <a:schemeClr val="tx1"/>
                          </a:solidFill>
                          <a:latin typeface="+mn-lt"/>
                          <a:ea typeface="+mn-ea"/>
                          <a:cs typeface="+mn-cs"/>
                        </a:rPr>
                        <a:t>, rank+1 )</a:t>
                      </a:r>
                    </a:p>
                    <a:p>
                      <a:pPr lvl="1"/>
                      <a:r>
                        <a:rPr lang="en-US" sz="1800" i="1" kern="1200" baseline="0" dirty="0" err="1" smtClean="0">
                          <a:solidFill>
                            <a:schemeClr val="tx1"/>
                          </a:solidFill>
                          <a:latin typeface="+mn-lt"/>
                          <a:ea typeface="+mn-ea"/>
                          <a:cs typeface="+mn-cs"/>
                        </a:rPr>
                        <a:t>Recv</a:t>
                      </a:r>
                      <a:r>
                        <a:rPr lang="en-US" sz="1800" i="1" kern="1200" baseline="0" dirty="0" smtClean="0">
                          <a:solidFill>
                            <a:schemeClr val="tx1"/>
                          </a:solidFill>
                          <a:latin typeface="+mn-lt"/>
                          <a:ea typeface="+mn-ea"/>
                          <a:cs typeface="+mn-cs"/>
                        </a:rPr>
                        <a:t>( </a:t>
                      </a:r>
                      <a:r>
                        <a:rPr lang="en-US" sz="1800" i="1" kern="1200" baseline="0" dirty="0" err="1" smtClean="0">
                          <a:solidFill>
                            <a:schemeClr val="tx1"/>
                          </a:solidFill>
                          <a:latin typeface="+mn-lt"/>
                          <a:ea typeface="+mn-ea"/>
                          <a:cs typeface="+mn-cs"/>
                        </a:rPr>
                        <a:t>rowBelow</a:t>
                      </a:r>
                      <a:r>
                        <a:rPr lang="en-US" sz="1800" i="1" kern="1200" baseline="0" dirty="0" smtClean="0">
                          <a:solidFill>
                            <a:schemeClr val="tx1"/>
                          </a:solidFill>
                          <a:latin typeface="+mn-lt"/>
                          <a:ea typeface="+mn-ea"/>
                          <a:cs typeface="+mn-cs"/>
                        </a:rPr>
                        <a:t>, rank+1 )</a:t>
                      </a:r>
                    </a:p>
                    <a:p>
                      <a:pPr lvl="1"/>
                      <a:r>
                        <a:rPr lang="en-US" sz="1800" i="1" kern="1200" baseline="0" dirty="0" err="1" smtClean="0">
                          <a:solidFill>
                            <a:schemeClr val="tx1"/>
                          </a:solidFill>
                          <a:latin typeface="+mn-lt"/>
                          <a:ea typeface="+mn-ea"/>
                          <a:cs typeface="+mn-cs"/>
                        </a:rPr>
                        <a:t>Recv</a:t>
                      </a:r>
                      <a:r>
                        <a:rPr lang="en-US" sz="1800" i="1" kern="1200" baseline="0" dirty="0" smtClean="0">
                          <a:solidFill>
                            <a:schemeClr val="tx1"/>
                          </a:solidFill>
                          <a:latin typeface="+mn-lt"/>
                          <a:ea typeface="+mn-ea"/>
                          <a:cs typeface="+mn-cs"/>
                        </a:rPr>
                        <a:t>( </a:t>
                      </a:r>
                      <a:r>
                        <a:rPr lang="en-US" sz="1800" i="1" kern="1200" baseline="0" dirty="0" err="1" smtClean="0">
                          <a:solidFill>
                            <a:schemeClr val="tx1"/>
                          </a:solidFill>
                          <a:latin typeface="+mn-lt"/>
                          <a:ea typeface="+mn-ea"/>
                          <a:cs typeface="+mn-cs"/>
                        </a:rPr>
                        <a:t>rowAbove</a:t>
                      </a:r>
                      <a:r>
                        <a:rPr lang="en-US" sz="1800" i="1" kern="1200" baseline="0" dirty="0" smtClean="0">
                          <a:solidFill>
                            <a:schemeClr val="tx1"/>
                          </a:solidFill>
                          <a:latin typeface="+mn-lt"/>
                          <a:ea typeface="+mn-ea"/>
                          <a:cs typeface="+mn-cs"/>
                        </a:rPr>
                        <a:t>, rank-1 )</a:t>
                      </a:r>
                    </a:p>
                    <a:p>
                      <a:r>
                        <a:rPr lang="en-US" sz="1800" kern="1200" baseline="0" dirty="0" smtClean="0">
                          <a:solidFill>
                            <a:schemeClr val="tx1"/>
                          </a:solidFill>
                          <a:latin typeface="+mn-lt"/>
                          <a:ea typeface="+mn-ea"/>
                          <a:cs typeface="+mn-cs"/>
                        </a:rPr>
                        <a:t>Until P is not modified</a:t>
                      </a:r>
                      <a:endParaRPr lang="en-US" sz="1100" dirty="0">
                        <a:latin typeface="Times New Roman"/>
                        <a:ea typeface="Times New Roman"/>
                        <a:cs typeface="Times New Roman"/>
                      </a:endParaRPr>
                    </a:p>
                  </a:txBody>
                  <a:tcPr marL="94246" marR="94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8858" name="Rectangle 83"/>
          <p:cNvSpPr>
            <a:spLocks noChangeArrowheads="1"/>
          </p:cNvSpPr>
          <p:nvPr/>
        </p:nvSpPr>
        <p:spPr bwMode="auto">
          <a:xfrm>
            <a:off x="4241800" y="3963988"/>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sz="2000">
                <a:solidFill>
                  <a:srgbClr val="000000"/>
                </a:solidFill>
              </a:rPr>
              <a:t>D denotes the original elevation. </a:t>
            </a:r>
          </a:p>
          <a:p>
            <a:r>
              <a:rPr kumimoji="1" lang="en-US" sz="2000">
                <a:solidFill>
                  <a:srgbClr val="000000"/>
                </a:solidFill>
              </a:rPr>
              <a:t>P denotes the pit filled elevation. </a:t>
            </a:r>
          </a:p>
          <a:p>
            <a:r>
              <a:rPr kumimoji="1" lang="en-US" sz="2000">
                <a:solidFill>
                  <a:srgbClr val="000000"/>
                </a:solidFill>
              </a:rPr>
              <a:t>n denotes lowest neighboring elevation</a:t>
            </a:r>
          </a:p>
          <a:p>
            <a:r>
              <a:rPr kumimoji="1" lang="en-US" sz="2000">
                <a:solidFill>
                  <a:srgbClr val="000000"/>
                </a:solidFill>
              </a:rPr>
              <a:t>i denotes the cell being evaluated</a:t>
            </a:r>
          </a:p>
        </p:txBody>
      </p:sp>
      <p:sp>
        <p:nvSpPr>
          <p:cNvPr id="78859" name="Line 5"/>
          <p:cNvSpPr>
            <a:spLocks noChangeShapeType="1"/>
          </p:cNvSpPr>
          <p:nvPr/>
        </p:nvSpPr>
        <p:spPr bwMode="auto">
          <a:xfrm>
            <a:off x="3376613" y="2305050"/>
            <a:ext cx="441325"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8860" name="Line 9"/>
          <p:cNvSpPr>
            <a:spLocks noChangeShapeType="1"/>
          </p:cNvSpPr>
          <p:nvPr/>
        </p:nvSpPr>
        <p:spPr bwMode="auto">
          <a:xfrm>
            <a:off x="4203700" y="2305050"/>
            <a:ext cx="442913"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6"/>
          <p:cNvPicPr>
            <a:picLocks noChangeAspect="1" noChangeArrowheads="1"/>
          </p:cNvPicPr>
          <p:nvPr/>
        </p:nvPicPr>
        <p:blipFill>
          <a:blip r:embed="rId4">
            <a:extLst>
              <a:ext uri="{28A0092B-C50C-407E-A947-70E740481C1C}">
                <a14:useLocalDpi xmlns:a14="http://schemas.microsoft.com/office/drawing/2010/main" val="0"/>
              </a:ext>
            </a:extLst>
          </a:blip>
          <a:srcRect t="15373" b="4485"/>
          <a:stretch>
            <a:fillRect/>
          </a:stretch>
        </p:blipFill>
        <p:spPr bwMode="auto">
          <a:xfrm>
            <a:off x="304800" y="2286000"/>
            <a:ext cx="423386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noChangeArrowheads="1"/>
          </p:cNvPicPr>
          <p:nvPr/>
        </p:nvPicPr>
        <p:blipFill>
          <a:blip r:embed="rId5">
            <a:extLst>
              <a:ext uri="{28A0092B-C50C-407E-A947-70E740481C1C}">
                <a14:useLocalDpi xmlns:a14="http://schemas.microsoft.com/office/drawing/2010/main" val="0"/>
              </a:ext>
            </a:extLst>
          </a:blip>
          <a:srcRect t="15640" b="3613"/>
          <a:stretch>
            <a:fillRect/>
          </a:stretch>
        </p:blipFill>
        <p:spPr bwMode="auto">
          <a:xfrm>
            <a:off x="4572000" y="2286000"/>
            <a:ext cx="42338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6" name="Object 2"/>
          <p:cNvGraphicFramePr>
            <a:graphicFrameLocks noChangeAspect="1"/>
          </p:cNvGraphicFramePr>
          <p:nvPr/>
        </p:nvGraphicFramePr>
        <p:xfrm>
          <a:off x="7162800" y="3733800"/>
          <a:ext cx="1189038" cy="401638"/>
        </p:xfrm>
        <a:graphic>
          <a:graphicData uri="http://schemas.openxmlformats.org/presentationml/2006/ole">
            <mc:AlternateContent xmlns:mc="http://schemas.openxmlformats.org/markup-compatibility/2006">
              <mc:Choice xmlns:v="urn:schemas-microsoft-com:vml" Requires="v">
                <p:oleObj spid="_x0000_s6157" name="Equation" r:id="rId6" imgW="596641" imgH="203112" progId="Equation.3">
                  <p:embed/>
                </p:oleObj>
              </mc:Choice>
              <mc:Fallback>
                <p:oleObj name="Equation" r:id="rId6" imgW="596641" imgH="203112"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733800"/>
                        <a:ext cx="118903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6096000" y="2514600"/>
          <a:ext cx="1189038" cy="384175"/>
        </p:xfrm>
        <a:graphic>
          <a:graphicData uri="http://schemas.openxmlformats.org/presentationml/2006/ole">
            <mc:AlternateContent xmlns:mc="http://schemas.openxmlformats.org/markup-compatibility/2006">
              <mc:Choice xmlns:v="urn:schemas-microsoft-com:vml" Requires="v">
                <p:oleObj spid="_x0000_s6158" name="Equation" r:id="rId8" imgW="583947" imgH="190417" progId="Equation.3">
                  <p:embed/>
                </p:oleObj>
              </mc:Choice>
              <mc:Fallback>
                <p:oleObj name="Equation" r:id="rId8" imgW="583947" imgH="190417"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2514600"/>
                        <a:ext cx="1189038"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9400" y="4241800"/>
            <a:ext cx="1193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3733800"/>
            <a:ext cx="119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152352" anchor="ctr">
            <a:spAutoFit/>
          </a:bodyPr>
          <a:lstStyle/>
          <a:p>
            <a:endParaRPr lang="en-US"/>
          </a:p>
        </p:txBody>
      </p:sp>
      <p:sp>
        <p:nvSpPr>
          <p:cNvPr id="6153" name="Rectangle 14"/>
          <p:cNvSpPr>
            <a:spLocks noChangeArrowheads="1"/>
          </p:cNvSpPr>
          <p:nvPr/>
        </p:nvSpPr>
        <p:spPr bwMode="auto">
          <a:xfrm>
            <a:off x="0" y="1905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800">
                <a:latin typeface="Calibri" pitchFamily="34" charset="0"/>
                <a:ea typeface="Times New Roman" pitchFamily="18" charset="0"/>
                <a:cs typeface="Calibri" pitchFamily="34" charset="0"/>
              </a:rPr>
              <a:t>Parallel Pit Remove timing for NEDB test dataset (14849 x 27174 cells </a:t>
            </a:r>
            <a:r>
              <a:rPr lang="en-GB" sz="1800">
                <a:latin typeface="Calibri" pitchFamily="34" charset="0"/>
                <a:ea typeface="Times New Roman" pitchFamily="18" charset="0"/>
                <a:cs typeface="Calibri" pitchFamily="34" charset="0"/>
                <a:sym typeface="Symbol" pitchFamily="18" charset="2"/>
              </a:rPr>
              <a:t></a:t>
            </a:r>
            <a:r>
              <a:rPr lang="en-GB" sz="1800">
                <a:latin typeface="Calibri" pitchFamily="34" charset="0"/>
                <a:ea typeface="Times New Roman" pitchFamily="18" charset="0"/>
                <a:cs typeface="Calibri" pitchFamily="34" charset="0"/>
              </a:rPr>
              <a:t> 1.6 GB). </a:t>
            </a:r>
            <a:endParaRPr lang="en-US" sz="1800">
              <a:latin typeface="Calibri" pitchFamily="34" charset="0"/>
              <a:ea typeface="Times New Roman" pitchFamily="18" charset="0"/>
              <a:cs typeface="Calibri" pitchFamily="34" charset="0"/>
            </a:endParaRPr>
          </a:p>
        </p:txBody>
      </p:sp>
      <p:sp>
        <p:nvSpPr>
          <p:cNvPr id="6154" name="Rectangle 15"/>
          <p:cNvSpPr>
            <a:spLocks noChangeArrowheads="1"/>
          </p:cNvSpPr>
          <p:nvPr/>
        </p:nvSpPr>
        <p:spPr bwMode="auto">
          <a:xfrm>
            <a:off x="4495800" y="5737225"/>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a:latin typeface="Calibri" pitchFamily="34" charset="0"/>
                <a:ea typeface="Times New Roman" pitchFamily="18" charset="0"/>
                <a:cs typeface="Calibri" pitchFamily="34" charset="0"/>
              </a:rPr>
              <a:t>128 processor cluster </a:t>
            </a:r>
          </a:p>
          <a:p>
            <a:pPr algn="ctr"/>
            <a:r>
              <a:rPr lang="en-GB" sz="1200">
                <a:latin typeface="Calibri" pitchFamily="34" charset="0"/>
                <a:ea typeface="Times New Roman" pitchFamily="18" charset="0"/>
                <a:cs typeface="Calibri" pitchFamily="34" charset="0"/>
              </a:rPr>
              <a:t>16 diskless Dell SC1435 compute nodes, each with 2.0GHz dual quad-core AMD Opteron 2350 processors with 8GB RAM </a:t>
            </a:r>
            <a:endParaRPr lang="en-US" sz="1200">
              <a:latin typeface="Calibri" pitchFamily="34" charset="0"/>
              <a:ea typeface="Times New Roman" pitchFamily="18" charset="0"/>
              <a:cs typeface="Calibri" pitchFamily="34" charset="0"/>
            </a:endParaRPr>
          </a:p>
        </p:txBody>
      </p:sp>
      <p:sp>
        <p:nvSpPr>
          <p:cNvPr id="6155" name="Rectangle 16"/>
          <p:cNvSpPr>
            <a:spLocks noChangeArrowheads="1"/>
          </p:cNvSpPr>
          <p:nvPr/>
        </p:nvSpPr>
        <p:spPr bwMode="auto">
          <a:xfrm>
            <a:off x="762000" y="5737225"/>
            <a:ext cx="3429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a:latin typeface="Calibri" pitchFamily="34" charset="0"/>
                <a:ea typeface="Times New Roman" pitchFamily="18" charset="0"/>
                <a:cs typeface="Calibri" pitchFamily="34" charset="0"/>
              </a:rPr>
              <a:t>8 processor PC</a:t>
            </a:r>
          </a:p>
          <a:p>
            <a:pPr algn="ctr"/>
            <a:r>
              <a:rPr lang="en-US" sz="1200">
                <a:latin typeface="Calibri" pitchFamily="34" charset="0"/>
                <a:ea typeface="Times New Roman" pitchFamily="18" charset="0"/>
                <a:cs typeface="Calibri" pitchFamily="34" charset="0"/>
                <a:sym typeface="Symbol" pitchFamily="18" charset="2"/>
              </a:rPr>
              <a:t>Dual quad-core Xeon E5405 2.0GHz PC with 16GB RAM</a:t>
            </a:r>
          </a:p>
          <a:p>
            <a:pPr algn="ctr"/>
            <a:endParaRPr lang="en-US" sz="1600">
              <a:latin typeface="Calibri" pitchFamily="34" charset="0"/>
              <a:ea typeface="Times New Roman" pitchFamily="18" charset="0"/>
              <a:cs typeface="Calibri" pitchFamily="34" charset="0"/>
              <a:sym typeface="Symbol" pitchFamily="18" charset="2"/>
            </a:endParaRPr>
          </a:p>
        </p:txBody>
      </p:sp>
      <p:sp>
        <p:nvSpPr>
          <p:cNvPr id="6156" name="Title 13"/>
          <p:cNvSpPr>
            <a:spLocks noGrp="1"/>
          </p:cNvSpPr>
          <p:nvPr>
            <p:ph type="title"/>
          </p:nvPr>
        </p:nvSpPr>
        <p:spPr>
          <a:xfrm>
            <a:off x="1095375" y="495300"/>
            <a:ext cx="7312025" cy="1143000"/>
          </a:xfrm>
        </p:spPr>
        <p:txBody>
          <a:bodyPr/>
          <a:lstStyle/>
          <a:p>
            <a:r>
              <a:rPr lang="en-US" smtClean="0"/>
              <a:t>Improved runtime efficiency</a:t>
            </a:r>
            <a:br>
              <a:rPr lang="en-US" smtClean="0"/>
            </a:b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Subwatershed Precipitation by Thiessen Polygons</a:t>
            </a:r>
          </a:p>
        </p:txBody>
      </p:sp>
      <p:sp>
        <p:nvSpPr>
          <p:cNvPr id="11" name="TextBox 10"/>
          <p:cNvSpPr txBox="1"/>
          <p:nvPr/>
        </p:nvSpPr>
        <p:spPr>
          <a:xfrm>
            <a:off x="5702300" y="1638300"/>
            <a:ext cx="2984500" cy="3170238"/>
          </a:xfrm>
          <a:prstGeom prst="rect">
            <a:avLst/>
          </a:prstGeom>
          <a:noFill/>
        </p:spPr>
        <p:txBody>
          <a:bodyPr>
            <a:spAutoFit/>
          </a:bodyPr>
          <a:lstStyle/>
          <a:p>
            <a:pPr marL="228600" indent="-228600">
              <a:buFont typeface="Arial" pitchFamily="34" charset="0"/>
              <a:buChar char="•"/>
              <a:defRPr/>
            </a:pPr>
            <a:r>
              <a:rPr lang="en-US" sz="2000" dirty="0" err="1">
                <a:latin typeface="+mn-lt"/>
              </a:rPr>
              <a:t>Thiessen</a:t>
            </a:r>
            <a:r>
              <a:rPr lang="en-US" sz="2000" dirty="0">
                <a:latin typeface="+mn-lt"/>
              </a:rPr>
              <a:t> Polygons</a:t>
            </a:r>
          </a:p>
          <a:p>
            <a:pPr marL="228600" indent="-228600">
              <a:buFont typeface="Arial" pitchFamily="34" charset="0"/>
              <a:buChar char="•"/>
              <a:defRPr/>
            </a:pPr>
            <a:r>
              <a:rPr lang="en-US" sz="2000" dirty="0">
                <a:latin typeface="+mn-lt"/>
              </a:rPr>
              <a:t>Feature to Raster (</a:t>
            </a:r>
            <a:r>
              <a:rPr lang="en-US" sz="2000" dirty="0" err="1">
                <a:latin typeface="+mn-lt"/>
              </a:rPr>
              <a:t>Precip</a:t>
            </a:r>
            <a:r>
              <a:rPr lang="en-US" sz="2000" dirty="0">
                <a:latin typeface="+mn-lt"/>
              </a:rPr>
              <a:t> field)</a:t>
            </a:r>
          </a:p>
          <a:p>
            <a:pPr marL="228600" indent="-228600">
              <a:buFont typeface="Arial" pitchFamily="34" charset="0"/>
              <a:buChar char="•"/>
              <a:defRPr/>
            </a:pPr>
            <a:r>
              <a:rPr lang="en-US" sz="2000" dirty="0">
                <a:latin typeface="+mn-lt"/>
              </a:rPr>
              <a:t>Zonal Statistics (Mean)</a:t>
            </a:r>
          </a:p>
          <a:p>
            <a:pPr marL="228600" indent="-228600">
              <a:buFont typeface="Arial" pitchFamily="34" charset="0"/>
              <a:buChar char="•"/>
              <a:defRPr/>
            </a:pPr>
            <a:r>
              <a:rPr lang="en-US" sz="2000" dirty="0">
                <a:latin typeface="+mn-lt"/>
              </a:rPr>
              <a:t>Join</a:t>
            </a:r>
          </a:p>
          <a:p>
            <a:pPr marL="228600" indent="-228600">
              <a:buFont typeface="Arial" pitchFamily="34" charset="0"/>
              <a:buChar char="•"/>
              <a:defRPr/>
            </a:pPr>
            <a:r>
              <a:rPr lang="en-US" sz="2000" dirty="0">
                <a:latin typeface="+mn-lt"/>
              </a:rPr>
              <a:t>Export to DBF (Excel)</a:t>
            </a:r>
          </a:p>
          <a:p>
            <a:pPr>
              <a:defRPr/>
            </a:pPr>
            <a:endParaRPr lang="en-US" sz="2000" dirty="0">
              <a:latin typeface="+mn-lt"/>
            </a:endParaRPr>
          </a:p>
          <a:p>
            <a:pPr>
              <a:defRPr/>
            </a:pPr>
            <a:endParaRPr lang="en-US" sz="2000" dirty="0">
              <a:latin typeface="+mn-lt"/>
            </a:endParaRPr>
          </a:p>
          <a:p>
            <a:pPr>
              <a:defRPr/>
            </a:pPr>
            <a:endParaRPr lang="en-US" sz="2000" dirty="0">
              <a:latin typeface="+mn-lt"/>
            </a:endParaRP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4013"/>
            <a:ext cx="47625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4000500"/>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Oval 12"/>
          <p:cNvSpPr>
            <a:spLocks noChangeArrowheads="1"/>
          </p:cNvSpPr>
          <p:nvPr/>
        </p:nvSpPr>
        <p:spPr bwMode="auto">
          <a:xfrm>
            <a:off x="6591300" y="50165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5" name="Oval 13"/>
          <p:cNvSpPr>
            <a:spLocks noChangeArrowheads="1"/>
          </p:cNvSpPr>
          <p:nvPr/>
        </p:nvSpPr>
        <p:spPr bwMode="auto">
          <a:xfrm>
            <a:off x="1130300" y="21463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8376" name="Elbow Connector 14"/>
          <p:cNvCxnSpPr>
            <a:cxnSpLocks noChangeShapeType="1"/>
            <a:stCxn id="58375" idx="4"/>
            <a:endCxn id="58374" idx="0"/>
          </p:cNvCxnSpPr>
          <p:nvPr/>
        </p:nvCxnSpPr>
        <p:spPr bwMode="auto">
          <a:xfrm rot="16200000" flipH="1">
            <a:off x="2755900" y="952500"/>
            <a:ext cx="2667000" cy="5461000"/>
          </a:xfrm>
          <a:prstGeom prst="bentConnector3">
            <a:avLst>
              <a:gd name="adj1" fmla="val 59523"/>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8377" name="Rectangle 15"/>
          <p:cNvSpPr>
            <a:spLocks noChangeArrowheads="1"/>
          </p:cNvSpPr>
          <p:nvPr/>
        </p:nvSpPr>
        <p:spPr bwMode="auto">
          <a:xfrm>
            <a:off x="3251200" y="5026025"/>
            <a:ext cx="5143500" cy="180975"/>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995363"/>
          </a:xfrm>
        </p:spPr>
        <p:txBody>
          <a:bodyPr/>
          <a:lstStyle/>
          <a:p>
            <a:r>
              <a:rPr lang="en-US" sz="3600" smtClean="0"/>
              <a:t>The challenge of increasing Digital Elevation Model (DEM) resolution</a:t>
            </a:r>
          </a:p>
        </p:txBody>
      </p:sp>
      <p:sp>
        <p:nvSpPr>
          <p:cNvPr id="79875" name="Rectangle 38"/>
          <p:cNvSpPr>
            <a:spLocks noChangeArrowheads="1"/>
          </p:cNvSpPr>
          <p:nvPr/>
        </p:nvSpPr>
        <p:spPr bwMode="auto">
          <a:xfrm>
            <a:off x="1041400" y="1398588"/>
            <a:ext cx="2387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45000"/>
              </a:spcBef>
            </a:pPr>
            <a:r>
              <a:rPr lang="en-US" sz="1800" b="1">
                <a:solidFill>
                  <a:srgbClr val="0070C0"/>
                </a:solidFill>
                <a:latin typeface="Arial" charset="0"/>
              </a:rPr>
              <a:t>1980’s  DMA  90 m</a:t>
            </a:r>
          </a:p>
          <a:p>
            <a:pPr eaLnBrk="1" hangingPunct="1">
              <a:spcBef>
                <a:spcPct val="45000"/>
              </a:spcBef>
            </a:pPr>
            <a:r>
              <a:rPr lang="en-US" sz="1800" b="1">
                <a:solidFill>
                  <a:srgbClr val="0070C0"/>
                </a:solidFill>
                <a:latin typeface="Arial" charset="0"/>
              </a:rPr>
              <a:t>10</a:t>
            </a:r>
            <a:r>
              <a:rPr lang="en-US" sz="1800" b="1" baseline="30000">
                <a:solidFill>
                  <a:srgbClr val="0070C0"/>
                </a:solidFill>
                <a:latin typeface="Arial" charset="0"/>
              </a:rPr>
              <a:t>2</a:t>
            </a:r>
            <a:r>
              <a:rPr lang="en-US" sz="1800" b="1">
                <a:solidFill>
                  <a:srgbClr val="0070C0"/>
                </a:solidFill>
                <a:latin typeface="Arial" charset="0"/>
              </a:rPr>
              <a:t> cells/km</a:t>
            </a:r>
            <a:r>
              <a:rPr lang="en-US" sz="1800" b="1" baseline="30000">
                <a:solidFill>
                  <a:srgbClr val="0070C0"/>
                </a:solidFill>
                <a:latin typeface="Arial" charset="0"/>
              </a:rPr>
              <a:t>2</a:t>
            </a:r>
            <a:endParaRPr lang="en-US" sz="1800" b="1">
              <a:solidFill>
                <a:srgbClr val="0070C0"/>
              </a:solidFill>
              <a:latin typeface="Arial" charset="0"/>
            </a:endParaRPr>
          </a:p>
        </p:txBody>
      </p:sp>
      <p:sp>
        <p:nvSpPr>
          <p:cNvPr id="79876" name="Rectangle 39"/>
          <p:cNvSpPr>
            <a:spLocks noChangeArrowheads="1"/>
          </p:cNvSpPr>
          <p:nvPr/>
        </p:nvSpPr>
        <p:spPr bwMode="auto">
          <a:xfrm>
            <a:off x="1041400" y="2827338"/>
            <a:ext cx="28305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45000"/>
              </a:spcBef>
            </a:pPr>
            <a:r>
              <a:rPr lang="en-US" sz="1800" b="1">
                <a:solidFill>
                  <a:srgbClr val="0070C0"/>
                </a:solidFill>
                <a:latin typeface="Arial" charset="0"/>
              </a:rPr>
              <a:t>1990’s USGS DEM  30 m</a:t>
            </a:r>
          </a:p>
          <a:p>
            <a:pPr eaLnBrk="1" hangingPunct="1">
              <a:spcBef>
                <a:spcPct val="45000"/>
              </a:spcBef>
            </a:pPr>
            <a:r>
              <a:rPr lang="en-US" sz="1800" b="1">
                <a:solidFill>
                  <a:srgbClr val="0070C0"/>
                </a:solidFill>
                <a:latin typeface="Arial" charset="0"/>
              </a:rPr>
              <a:t>10</a:t>
            </a:r>
            <a:r>
              <a:rPr lang="en-US" sz="1800" b="1" baseline="30000">
                <a:solidFill>
                  <a:srgbClr val="0070C0"/>
                </a:solidFill>
                <a:latin typeface="Arial" charset="0"/>
              </a:rPr>
              <a:t>3</a:t>
            </a:r>
            <a:r>
              <a:rPr lang="en-US" sz="1800" b="1">
                <a:solidFill>
                  <a:srgbClr val="0070C0"/>
                </a:solidFill>
                <a:latin typeface="Arial" charset="0"/>
              </a:rPr>
              <a:t> cells/km</a:t>
            </a:r>
            <a:r>
              <a:rPr lang="en-US" sz="1800" b="1" baseline="30000">
                <a:solidFill>
                  <a:srgbClr val="0070C0"/>
                </a:solidFill>
                <a:latin typeface="Arial" charset="0"/>
              </a:rPr>
              <a:t>2</a:t>
            </a:r>
            <a:endParaRPr lang="en-US" sz="1800" b="1">
              <a:solidFill>
                <a:srgbClr val="0070C0"/>
              </a:solidFill>
              <a:latin typeface="Arial" charset="0"/>
            </a:endParaRPr>
          </a:p>
        </p:txBody>
      </p:sp>
      <p:sp>
        <p:nvSpPr>
          <p:cNvPr id="79877" name="Rectangle 39"/>
          <p:cNvSpPr>
            <a:spLocks noChangeArrowheads="1"/>
          </p:cNvSpPr>
          <p:nvPr/>
        </p:nvSpPr>
        <p:spPr bwMode="auto">
          <a:xfrm>
            <a:off x="1041400" y="4254500"/>
            <a:ext cx="23558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45000"/>
              </a:spcBef>
            </a:pPr>
            <a:r>
              <a:rPr lang="en-US" sz="1800" b="1">
                <a:solidFill>
                  <a:srgbClr val="0070C0"/>
                </a:solidFill>
                <a:latin typeface="Arial" charset="0"/>
              </a:rPr>
              <a:t>2000’s NED 10-30 m</a:t>
            </a:r>
          </a:p>
          <a:p>
            <a:pPr eaLnBrk="1" hangingPunct="1">
              <a:spcBef>
                <a:spcPct val="45000"/>
              </a:spcBef>
            </a:pPr>
            <a:r>
              <a:rPr lang="en-US" sz="1800" b="1">
                <a:solidFill>
                  <a:srgbClr val="0070C0"/>
                </a:solidFill>
                <a:latin typeface="Arial" charset="0"/>
              </a:rPr>
              <a:t>10</a:t>
            </a:r>
            <a:r>
              <a:rPr lang="en-US" sz="1800" b="1" baseline="30000">
                <a:solidFill>
                  <a:srgbClr val="0070C0"/>
                </a:solidFill>
                <a:latin typeface="Arial" charset="0"/>
              </a:rPr>
              <a:t>4</a:t>
            </a:r>
            <a:r>
              <a:rPr lang="en-US" sz="1800" b="1">
                <a:solidFill>
                  <a:srgbClr val="0070C0"/>
                </a:solidFill>
                <a:latin typeface="Arial" charset="0"/>
              </a:rPr>
              <a:t> cells/km</a:t>
            </a:r>
            <a:r>
              <a:rPr lang="en-US" sz="1800" b="1" baseline="30000">
                <a:solidFill>
                  <a:srgbClr val="0070C0"/>
                </a:solidFill>
                <a:latin typeface="Arial" charset="0"/>
              </a:rPr>
              <a:t>2</a:t>
            </a:r>
            <a:endParaRPr lang="en-US" sz="1800" b="1">
              <a:solidFill>
                <a:srgbClr val="0070C0"/>
              </a:solidFill>
              <a:latin typeface="Arial" charset="0"/>
            </a:endParaRPr>
          </a:p>
        </p:txBody>
      </p:sp>
      <p:sp>
        <p:nvSpPr>
          <p:cNvPr id="79878" name="Rectangle 39"/>
          <p:cNvSpPr>
            <a:spLocks noChangeArrowheads="1"/>
          </p:cNvSpPr>
          <p:nvPr/>
        </p:nvSpPr>
        <p:spPr bwMode="auto">
          <a:xfrm>
            <a:off x="1041400" y="5683250"/>
            <a:ext cx="2247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45000"/>
              </a:spcBef>
            </a:pPr>
            <a:r>
              <a:rPr lang="en-US" sz="1800" b="1">
                <a:solidFill>
                  <a:srgbClr val="0070C0"/>
                </a:solidFill>
                <a:latin typeface="Arial" charset="0"/>
              </a:rPr>
              <a:t>2010’s LIDAR ~1 m</a:t>
            </a:r>
          </a:p>
          <a:p>
            <a:pPr eaLnBrk="1" hangingPunct="1">
              <a:spcBef>
                <a:spcPct val="45000"/>
              </a:spcBef>
            </a:pPr>
            <a:r>
              <a:rPr lang="en-US" sz="1800" b="1">
                <a:solidFill>
                  <a:srgbClr val="0070C0"/>
                </a:solidFill>
                <a:latin typeface="Arial" charset="0"/>
              </a:rPr>
              <a:t>10</a:t>
            </a:r>
            <a:r>
              <a:rPr lang="en-US" sz="1800" b="1" baseline="30000">
                <a:solidFill>
                  <a:srgbClr val="0070C0"/>
                </a:solidFill>
                <a:latin typeface="Arial" charset="0"/>
              </a:rPr>
              <a:t>6</a:t>
            </a:r>
            <a:r>
              <a:rPr lang="en-US" sz="1800" b="1">
                <a:solidFill>
                  <a:srgbClr val="0070C0"/>
                </a:solidFill>
                <a:latin typeface="Arial" charset="0"/>
              </a:rPr>
              <a:t> cells/km</a:t>
            </a:r>
            <a:r>
              <a:rPr lang="en-US" sz="1800" b="1" baseline="30000">
                <a:solidFill>
                  <a:srgbClr val="0070C0"/>
                </a:solidFill>
                <a:latin typeface="Arial" charset="0"/>
              </a:rPr>
              <a:t>2</a:t>
            </a:r>
            <a:endParaRPr lang="en-US" sz="1800" b="1">
              <a:solidFill>
                <a:srgbClr val="0070C0"/>
              </a:solidFill>
              <a:latin typeface="Arial" charset="0"/>
            </a:endParaRPr>
          </a:p>
        </p:txBody>
      </p:sp>
      <p:grpSp>
        <p:nvGrpSpPr>
          <p:cNvPr id="79879" name="Group 50"/>
          <p:cNvGrpSpPr>
            <a:grpSpLocks/>
          </p:cNvGrpSpPr>
          <p:nvPr/>
        </p:nvGrpSpPr>
        <p:grpSpPr bwMode="auto">
          <a:xfrm>
            <a:off x="4156075" y="1058863"/>
            <a:ext cx="4476750" cy="5629275"/>
            <a:chOff x="2677646" y="695045"/>
            <a:chExt cx="4476189" cy="5629275"/>
          </a:xfrm>
        </p:grpSpPr>
        <p:pic>
          <p:nvPicPr>
            <p:cNvPr id="79880" name="Picture 2"/>
            <p:cNvPicPr>
              <a:picLocks noChangeAspect="1" noChangeArrowheads="1"/>
            </p:cNvPicPr>
            <p:nvPr/>
          </p:nvPicPr>
          <p:blipFill>
            <a:blip r:embed="rId3">
              <a:extLst>
                <a:ext uri="{28A0092B-C50C-407E-A947-70E740481C1C}">
                  <a14:useLocalDpi xmlns:a14="http://schemas.microsoft.com/office/drawing/2010/main" val="0"/>
                </a:ext>
              </a:extLst>
            </a:blip>
            <a:srcRect r="29588"/>
            <a:stretch>
              <a:fillRect/>
            </a:stretch>
          </p:blipFill>
          <p:spPr bwMode="auto">
            <a:xfrm>
              <a:off x="2700616" y="695045"/>
              <a:ext cx="4453219"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3"/>
            <p:cNvPicPr>
              <a:picLocks noChangeAspect="1" noChangeArrowheads="1"/>
            </p:cNvPicPr>
            <p:nvPr/>
          </p:nvPicPr>
          <p:blipFill>
            <a:blip r:embed="rId4">
              <a:extLst>
                <a:ext uri="{28A0092B-C50C-407E-A947-70E740481C1C}">
                  <a14:useLocalDpi xmlns:a14="http://schemas.microsoft.com/office/drawing/2010/main" val="0"/>
                </a:ext>
              </a:extLst>
            </a:blip>
            <a:srcRect t="45656" r="29558" b="25626"/>
            <a:stretch>
              <a:fillRect/>
            </a:stretch>
          </p:blipFill>
          <p:spPr bwMode="auto">
            <a:xfrm>
              <a:off x="2705381" y="3254188"/>
              <a:ext cx="444845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4"/>
            <p:cNvPicPr>
              <a:picLocks noChangeAspect="1" noChangeArrowheads="1"/>
            </p:cNvPicPr>
            <p:nvPr/>
          </p:nvPicPr>
          <p:blipFill>
            <a:blip r:embed="rId5">
              <a:extLst>
                <a:ext uri="{28A0092B-C50C-407E-A947-70E740481C1C}">
                  <a14:useLocalDpi xmlns:a14="http://schemas.microsoft.com/office/drawing/2010/main" val="0"/>
                </a:ext>
              </a:extLst>
            </a:blip>
            <a:srcRect t="21861" r="29588" b="51202"/>
            <a:stretch>
              <a:fillRect/>
            </a:stretch>
          </p:blipFill>
          <p:spPr bwMode="auto">
            <a:xfrm>
              <a:off x="2687171" y="1922929"/>
              <a:ext cx="4453217" cy="150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5"/>
            <p:cNvPicPr>
              <a:picLocks noChangeAspect="1" noChangeArrowheads="1"/>
            </p:cNvPicPr>
            <p:nvPr/>
          </p:nvPicPr>
          <p:blipFill>
            <a:blip r:embed="rId6">
              <a:extLst>
                <a:ext uri="{28A0092B-C50C-407E-A947-70E740481C1C}">
                  <a14:useLocalDpi xmlns:a14="http://schemas.microsoft.com/office/drawing/2010/main" val="0"/>
                </a:ext>
              </a:extLst>
            </a:blip>
            <a:srcRect r="29437" b="77223"/>
            <a:stretch>
              <a:fillRect/>
            </a:stretch>
          </p:blipFill>
          <p:spPr bwMode="auto">
            <a:xfrm>
              <a:off x="2677646" y="705411"/>
              <a:ext cx="4476189" cy="127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524000"/>
          <a:ext cx="4191000" cy="4418013"/>
        </p:xfrm>
        <a:graphic>
          <a:graphicData uri="http://schemas.openxmlformats.org/drawingml/2006/table">
            <a:tbl>
              <a:tblPr/>
              <a:tblGrid>
                <a:gridCol w="595423"/>
                <a:gridCol w="944127"/>
                <a:gridCol w="948469"/>
                <a:gridCol w="935665"/>
                <a:gridCol w="767316"/>
              </a:tblGrid>
              <a:tr h="488173">
                <a:tc gridSpan="5">
                  <a:txBody>
                    <a:bodyPr/>
                    <a:lstStyle/>
                    <a:p>
                      <a:pPr algn="ctr" fontAlgn="b"/>
                      <a:r>
                        <a:rPr lang="en-US" sz="1800" b="0" i="0" u="none" strike="noStrike" dirty="0">
                          <a:solidFill>
                            <a:srgbClr val="000000"/>
                          </a:solidFill>
                          <a:latin typeface="+mn-lt"/>
                        </a:rPr>
                        <a:t>Capability to run larger problems</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2881">
                <a:tc rowSpan="2">
                  <a:txBody>
                    <a:bodyPr/>
                    <a:lstStyle/>
                    <a:p>
                      <a:pPr algn="ctr" fontAlgn="b"/>
                      <a:r>
                        <a:rPr lang="en-US" sz="1400" b="0" i="0" u="none" strike="noStrike" dirty="0">
                          <a:solidFill>
                            <a:srgbClr val="000000"/>
                          </a:solidFill>
                          <a:latin typeface="+mn-lt"/>
                        </a:rPr>
                        <a:t> </a:t>
                      </a:r>
                    </a:p>
                  </a:txBody>
                  <a:tcPr marL="9525" marR="9525" marT="9525"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b"/>
                      <a:r>
                        <a:rPr lang="en-US" sz="1400" b="0" i="0" u="none" strike="noStrike" dirty="0">
                          <a:solidFill>
                            <a:srgbClr val="000000"/>
                          </a:solidFill>
                          <a:latin typeface="+mn-lt"/>
                        </a:rPr>
                        <a:t> </a:t>
                      </a:r>
                    </a:p>
                  </a:txBody>
                  <a:tcPr marL="9525" marR="9525" marT="9525"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b"/>
                      <a:r>
                        <a:rPr lang="en-US" sz="1400" b="0" i="0" u="none" strike="noStrike" dirty="0" smtClean="0">
                          <a:solidFill>
                            <a:srgbClr val="000000"/>
                          </a:solidFill>
                          <a:latin typeface="+mn-lt"/>
                        </a:rPr>
                        <a:t>Processors </a:t>
                      </a:r>
                      <a:r>
                        <a:rPr lang="en-US" sz="1400" b="0" i="0" u="none" strike="noStrike" dirty="0">
                          <a:solidFill>
                            <a:srgbClr val="000000"/>
                          </a:solidFill>
                          <a:latin typeface="+mn-lt"/>
                        </a:rPr>
                        <a:t>used</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fontAlgn="b"/>
                      <a:r>
                        <a:rPr lang="en-US" sz="1400" b="0" i="0" u="none" strike="noStrike" dirty="0">
                          <a:solidFill>
                            <a:srgbClr val="000000"/>
                          </a:solidFill>
                          <a:latin typeface="+mn-lt"/>
                        </a:rPr>
                        <a:t>Grid size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r>
              <a:tr h="548605">
                <a:tc vMerge="1">
                  <a:txBody>
                    <a:bodyPr/>
                    <a:lstStyle/>
                    <a:p>
                      <a:pPr algn="ctr" fontAlgn="b"/>
                      <a:endParaRPr lang="en-US" sz="2400" b="0" i="0" u="none" strike="noStrike" dirty="0">
                        <a:solidFill>
                          <a:srgbClr val="000000"/>
                        </a:solidFill>
                        <a:latin typeface="Calibri"/>
                      </a:endParaRP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ctr" fontAlgn="b"/>
                      <a:endParaRPr lang="en-US" sz="2400" b="0" i="0" u="none" strike="noStrike" dirty="0">
                        <a:solidFill>
                          <a:srgbClr val="000000"/>
                        </a:solidFill>
                        <a:latin typeface="Calibri"/>
                      </a:endParaRPr>
                    </a:p>
                  </a:txBody>
                  <a:tcPr marL="9525" marR="9525" marT="9525" marB="0" anchor="b">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ctr" fontAlgn="b"/>
                      <a:endParaRPr lang="en-US" sz="2400" b="0" i="0" u="none" strike="noStrike" dirty="0">
                        <a:solidFill>
                          <a:srgbClr val="000000"/>
                        </a:solidFill>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smtClean="0">
                          <a:solidFill>
                            <a:srgbClr val="000000"/>
                          </a:solidFill>
                          <a:latin typeface="+mn-lt"/>
                        </a:rPr>
                        <a:t>Theoretcal</a:t>
                      </a:r>
                      <a:r>
                        <a:rPr lang="en-US" sz="1400" b="0" i="0" u="none" strike="noStrike" dirty="0" smtClean="0">
                          <a:solidFill>
                            <a:srgbClr val="000000"/>
                          </a:solidFill>
                          <a:latin typeface="+mn-lt"/>
                        </a:rPr>
                        <a:t> </a:t>
                      </a:r>
                      <a:r>
                        <a:rPr lang="en-US" sz="1400" b="0" i="0" u="none" strike="noStrike" dirty="0">
                          <a:solidFill>
                            <a:srgbClr val="000000"/>
                          </a:solidFill>
                          <a:latin typeface="+mn-lt"/>
                        </a:rPr>
                        <a:t>limit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Largest run</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310">
                <a:tc>
                  <a:txBody>
                    <a:bodyPr/>
                    <a:lstStyle/>
                    <a:p>
                      <a:pPr algn="ctr" fontAlgn="b"/>
                      <a:r>
                        <a:rPr lang="en-US" sz="1400" b="0" i="0" u="none" strike="noStrike" dirty="0">
                          <a:solidFill>
                            <a:srgbClr val="000000"/>
                          </a:solidFill>
                          <a:latin typeface="+mn-lt"/>
                        </a:rPr>
                        <a:t>2008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mn-lt"/>
                        </a:rPr>
                        <a:t>TauDEM</a:t>
                      </a:r>
                      <a:r>
                        <a:rPr lang="en-US" sz="1400" b="0" i="0" u="none" strike="noStrike" dirty="0">
                          <a:solidFill>
                            <a:srgbClr val="000000"/>
                          </a:solidFill>
                          <a:latin typeface="+mn-lt"/>
                        </a:rPr>
                        <a:t> 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0.22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0.22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29899">
                <a:tc>
                  <a:txBody>
                    <a:bodyPr/>
                    <a:lstStyle/>
                    <a:p>
                      <a:pPr algn="ctr" fontAlgn="b"/>
                      <a:r>
                        <a:rPr lang="en-US" sz="1400" b="0" i="0" u="none" strike="noStrike" dirty="0">
                          <a:solidFill>
                            <a:srgbClr val="000000"/>
                          </a:solidFill>
                          <a:latin typeface="+mn-lt"/>
                        </a:rPr>
                        <a:t>Sept 2009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Partial </a:t>
                      </a:r>
                      <a:r>
                        <a:rPr lang="en-US" sz="1400" b="0" i="0" u="none" strike="noStrike" dirty="0" smtClean="0">
                          <a:solidFill>
                            <a:srgbClr val="000000"/>
                          </a:solidFill>
                          <a:latin typeface="+mn-lt"/>
                        </a:rPr>
                        <a:t>implement-</a:t>
                      </a:r>
                      <a:r>
                        <a:rPr lang="en-US" sz="1400" b="0" i="0" u="none" strike="noStrike" dirty="0" err="1" smtClean="0">
                          <a:solidFill>
                            <a:srgbClr val="000000"/>
                          </a:solidFill>
                          <a:latin typeface="+mn-lt"/>
                        </a:rPr>
                        <a:t>ation</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4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1.6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48605">
                <a:tc>
                  <a:txBody>
                    <a:bodyPr/>
                    <a:lstStyle/>
                    <a:p>
                      <a:pPr algn="ctr" fontAlgn="b"/>
                      <a:r>
                        <a:rPr lang="en-US" sz="1400" b="0" i="0" u="none" strike="noStrike" dirty="0">
                          <a:solidFill>
                            <a:srgbClr val="000000"/>
                          </a:solidFill>
                          <a:latin typeface="+mn-lt"/>
                        </a:rPr>
                        <a:t>June 2010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mn-lt"/>
                        </a:rPr>
                        <a:t>TauDEM</a:t>
                      </a:r>
                      <a:r>
                        <a:rPr lang="en-US" sz="1400" b="0" i="0" u="none" strike="noStrike" dirty="0">
                          <a:solidFill>
                            <a:srgbClr val="000000"/>
                          </a:solidFill>
                          <a:latin typeface="+mn-lt"/>
                        </a:rPr>
                        <a:t> 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4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4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49592">
                <a:tc>
                  <a:txBody>
                    <a:bodyPr/>
                    <a:lstStyle/>
                    <a:p>
                      <a:pPr algn="ctr" fontAlgn="b"/>
                      <a:r>
                        <a:rPr lang="en-US" sz="1400" b="0" i="0" u="none" strike="noStrike" dirty="0">
                          <a:solidFill>
                            <a:srgbClr val="000000"/>
                          </a:solidFill>
                          <a:latin typeface="+mn-lt"/>
                        </a:rPr>
                        <a:t>Sept 2010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smtClean="0">
                          <a:solidFill>
                            <a:srgbClr val="000000"/>
                          </a:solidFill>
                          <a:latin typeface="+mn-lt"/>
                        </a:rPr>
                        <a:t>Multifile</a:t>
                      </a:r>
                      <a:r>
                        <a:rPr lang="en-US" sz="1400" b="0" i="0" u="none" strike="noStrike" dirty="0" smtClean="0">
                          <a:solidFill>
                            <a:srgbClr val="000000"/>
                          </a:solidFill>
                          <a:latin typeface="+mn-lt"/>
                        </a:rPr>
                        <a:t> on 48 GB RAM PC</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4</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Hardware limits</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mn-lt"/>
                        </a:rPr>
                        <a:t>6 GB</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862948">
                <a:tc>
                  <a:txBody>
                    <a:bodyPr/>
                    <a:lstStyle/>
                    <a:p>
                      <a:pPr algn="ctr" fontAlgn="b"/>
                      <a:r>
                        <a:rPr lang="en-US" sz="1400" b="0" i="0" u="none" strike="noStrike" dirty="0" smtClean="0">
                          <a:solidFill>
                            <a:srgbClr val="000000"/>
                          </a:solidFill>
                          <a:latin typeface="+mn-lt"/>
                        </a:rPr>
                        <a:t>Sept 2010</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smtClean="0">
                          <a:solidFill>
                            <a:srgbClr val="000000"/>
                          </a:solidFill>
                          <a:latin typeface="+mn-lt"/>
                        </a:rPr>
                        <a:t>Multifile</a:t>
                      </a:r>
                      <a:r>
                        <a:rPr lang="en-US" sz="1400" b="0" i="0" u="none" strike="noStrike" dirty="0" smtClean="0">
                          <a:solidFill>
                            <a:srgbClr val="000000"/>
                          </a:solidFill>
                          <a:latin typeface="+mn-lt"/>
                        </a:rPr>
                        <a:t> on</a:t>
                      </a:r>
                      <a:r>
                        <a:rPr lang="en-US" sz="1400" b="0" i="0" u="none" strike="noStrike" baseline="0" dirty="0" smtClean="0">
                          <a:solidFill>
                            <a:srgbClr val="000000"/>
                          </a:solidFill>
                          <a:latin typeface="+mn-lt"/>
                        </a:rPr>
                        <a:t> cluster with 128 GB RAM</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128</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Hardware limits</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latin typeface="+mn-lt"/>
                        </a:rPr>
                        <a:t>11 GB</a:t>
                      </a:r>
                      <a:endParaRPr lang="en-US" sz="1400" b="0" i="0" u="none" strike="noStrike" dirty="0">
                        <a:solidFill>
                          <a:srgbClr val="000000"/>
                        </a:solidFill>
                        <a:latin typeface="+mn-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pSp>
        <p:nvGrpSpPr>
          <p:cNvPr id="80945" name="Group 19"/>
          <p:cNvGrpSpPr>
            <a:grpSpLocks/>
          </p:cNvGrpSpPr>
          <p:nvPr/>
        </p:nvGrpSpPr>
        <p:grpSpPr bwMode="auto">
          <a:xfrm>
            <a:off x="4267200" y="1524000"/>
            <a:ext cx="4724400" cy="4737100"/>
            <a:chOff x="4267200" y="1524000"/>
            <a:chExt cx="4724400" cy="4736425"/>
          </a:xfrm>
        </p:grpSpPr>
        <p:pic>
          <p:nvPicPr>
            <p:cNvPr id="809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0"/>
              <a:ext cx="4558632" cy="473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0" y="2090657"/>
              <a:ext cx="3259138" cy="3590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51" name="TextBox 12"/>
            <p:cNvSpPr txBox="1">
              <a:spLocks noChangeArrowheads="1"/>
            </p:cNvSpPr>
            <p:nvPr/>
          </p:nvSpPr>
          <p:spPr bwMode="auto">
            <a:xfrm>
              <a:off x="5344695" y="2933032"/>
              <a:ext cx="598905"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a:t>1.6 GB</a:t>
              </a:r>
            </a:p>
          </p:txBody>
        </p:sp>
        <p:sp>
          <p:nvSpPr>
            <p:cNvPr id="80952" name="TextBox 13"/>
            <p:cNvSpPr txBox="1">
              <a:spLocks noChangeArrowheads="1"/>
            </p:cNvSpPr>
            <p:nvPr/>
          </p:nvSpPr>
          <p:spPr bwMode="auto">
            <a:xfrm>
              <a:off x="5842000" y="3596105"/>
              <a:ext cx="635000"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a:t>0.22 GB</a:t>
              </a:r>
            </a:p>
          </p:txBody>
        </p:sp>
        <p:sp>
          <p:nvSpPr>
            <p:cNvPr id="80953" name="TextBox 14"/>
            <p:cNvSpPr txBox="1">
              <a:spLocks noChangeArrowheads="1"/>
            </p:cNvSpPr>
            <p:nvPr/>
          </p:nvSpPr>
          <p:spPr bwMode="auto">
            <a:xfrm>
              <a:off x="4847389" y="2352843"/>
              <a:ext cx="41041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a:t>4 GB</a:t>
              </a:r>
            </a:p>
          </p:txBody>
        </p:sp>
        <p:sp>
          <p:nvSpPr>
            <p:cNvPr id="80954" name="TextBox 15"/>
            <p:cNvSpPr txBox="1">
              <a:spLocks noChangeArrowheads="1"/>
            </p:cNvSpPr>
            <p:nvPr/>
          </p:nvSpPr>
          <p:spPr bwMode="auto">
            <a:xfrm>
              <a:off x="4598737" y="2104190"/>
              <a:ext cx="430463"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a:t>6 GB</a:t>
              </a:r>
            </a:p>
          </p:txBody>
        </p:sp>
        <p:sp>
          <p:nvSpPr>
            <p:cNvPr id="80955" name="TextBox 16"/>
            <p:cNvSpPr txBox="1">
              <a:spLocks noChangeArrowheads="1"/>
            </p:cNvSpPr>
            <p:nvPr/>
          </p:nvSpPr>
          <p:spPr bwMode="auto">
            <a:xfrm>
              <a:off x="4267201" y="1524000"/>
              <a:ext cx="533400"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a:t>11 GB</a:t>
              </a:r>
            </a:p>
          </p:txBody>
        </p:sp>
        <p:sp>
          <p:nvSpPr>
            <p:cNvPr id="8" name="Rectangle 7"/>
            <p:cNvSpPr>
              <a:spLocks noChangeAspect="1"/>
            </p:cNvSpPr>
            <p:nvPr/>
          </p:nvSpPr>
          <p:spPr>
            <a:xfrm>
              <a:off x="4846638" y="2352557"/>
              <a:ext cx="2787650" cy="2787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a:spLocks noChangeAspect="1"/>
            </p:cNvSpPr>
            <p:nvPr/>
          </p:nvSpPr>
          <p:spPr>
            <a:xfrm>
              <a:off x="5345113" y="2933499"/>
              <a:ext cx="1700212" cy="16999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a:spLocks noChangeAspect="1"/>
            </p:cNvSpPr>
            <p:nvPr/>
          </p:nvSpPr>
          <p:spPr>
            <a:xfrm>
              <a:off x="5842000" y="3595393"/>
              <a:ext cx="661988" cy="6618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267200" y="1524000"/>
              <a:ext cx="4724400" cy="4723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0946" name="TextBox 17"/>
          <p:cNvSpPr txBox="1">
            <a:spLocks noChangeArrowheads="1"/>
          </p:cNvSpPr>
          <p:nvPr/>
        </p:nvSpPr>
        <p:spPr bwMode="auto">
          <a:xfrm>
            <a:off x="5638800" y="6324600"/>
            <a:ext cx="21336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At 10 m grid cell size</a:t>
            </a:r>
          </a:p>
        </p:txBody>
      </p:sp>
      <p:sp>
        <p:nvSpPr>
          <p:cNvPr id="80947" name="TextBox 20"/>
          <p:cNvSpPr txBox="1">
            <a:spLocks noChangeArrowheads="1"/>
          </p:cNvSpPr>
          <p:nvPr/>
        </p:nvSpPr>
        <p:spPr bwMode="auto">
          <a:xfrm>
            <a:off x="914400" y="6172200"/>
            <a:ext cx="2133600" cy="43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400"/>
              <a:t>Single GeoTIFF file size limit 4GB</a:t>
            </a:r>
          </a:p>
        </p:txBody>
      </p:sp>
      <p:sp>
        <p:nvSpPr>
          <p:cNvPr id="80948" name="Title 18"/>
          <p:cNvSpPr>
            <a:spLocks noGrp="1"/>
          </p:cNvSpPr>
          <p:nvPr>
            <p:ph type="title"/>
          </p:nvPr>
        </p:nvSpPr>
        <p:spPr>
          <a:xfrm>
            <a:off x="1822450" y="238125"/>
            <a:ext cx="6096000" cy="1143000"/>
          </a:xfrm>
        </p:spPr>
        <p:txBody>
          <a:bodyPr/>
          <a:lstStyle/>
          <a:p>
            <a:r>
              <a:rPr lang="en-US" smtClean="0"/>
              <a:t>Capabilities Summary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p:cNvGraphicFramePr>
          <p:nvPr/>
        </p:nvGraphicFramePr>
        <p:xfrm>
          <a:off x="1141413" y="3657600"/>
          <a:ext cx="6856412" cy="1828800"/>
        </p:xfrm>
        <a:graphic>
          <a:graphicData uri="http://schemas.openxmlformats.org/presentationml/2006/ole">
            <mc:AlternateContent xmlns:mc="http://schemas.openxmlformats.org/markup-compatibility/2006">
              <mc:Choice xmlns:v="urn:schemas-microsoft-com:vml" Requires="v">
                <p:oleObj spid="_x0000_s7174" name="Bitmap Image" r:id="rId3" imgW="6638095" imgH="4676190" progId="Paint.Picture">
                  <p:embed/>
                </p:oleObj>
              </mc:Choice>
              <mc:Fallback>
                <p:oleObj name="Bitmap Image" r:id="rId3" imgW="6638095" imgH="4676190"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3657600"/>
                        <a:ext cx="68564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p:cNvSpPr>
            <a:spLocks noChangeArrowheads="1"/>
          </p:cNvSpPr>
          <p:nvPr/>
        </p:nvSpPr>
        <p:spPr bwMode="auto">
          <a:xfrm>
            <a:off x="1525588" y="1371600"/>
            <a:ext cx="667385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3200">
                <a:cs typeface="Times New Roman" pitchFamily="18" charset="0"/>
              </a:rPr>
              <a:t>	Lower elevation of neighbor along a predefined drainage path until the pit drains to the outlet point</a:t>
            </a:r>
          </a:p>
        </p:txBody>
      </p:sp>
      <p:sp>
        <p:nvSpPr>
          <p:cNvPr id="7172" name="Rectangle 4"/>
          <p:cNvSpPr>
            <a:spLocks noGrp="1" noChangeArrowheads="1"/>
          </p:cNvSpPr>
          <p:nvPr>
            <p:ph type="title"/>
          </p:nvPr>
        </p:nvSpPr>
        <p:spPr>
          <a:xfrm>
            <a:off x="762000" y="182563"/>
            <a:ext cx="7772400" cy="1006475"/>
          </a:xfrm>
        </p:spPr>
        <p:txBody>
          <a:bodyPr/>
          <a:lstStyle/>
          <a:p>
            <a:pPr eaLnBrk="1" hangingPunct="1"/>
            <a:r>
              <a:rPr lang="en-US" sz="5400" smtClean="0">
                <a:solidFill>
                  <a:srgbClr val="0000FF"/>
                </a:solidFill>
              </a:rPr>
              <a:t>Carving</a:t>
            </a:r>
          </a:p>
        </p:txBody>
      </p:sp>
      <p:pic>
        <p:nvPicPr>
          <p:cNvPr id="605189" name="Picture 5" descr="fill-0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656013"/>
            <a:ext cx="68564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5189"/>
                                        </p:tgtEl>
                                        <p:attrNameLst>
                                          <p:attrName>style.visibility</p:attrName>
                                        </p:attrNameLst>
                                      </p:cBhvr>
                                      <p:to>
                                        <p:strVal val="visible"/>
                                      </p:to>
                                    </p:set>
                                    <p:animEffect transition="in" filter="wipe(up)">
                                      <p:cBhvr>
                                        <p:cTn id="7" dur="500"/>
                                        <p:tgtEl>
                                          <p:spTgt spid="605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p:cNvPicPr>
            <a:picLocks noChangeAspect="1" noChangeArrowheads="1"/>
          </p:cNvPicPr>
          <p:nvPr/>
        </p:nvPicPr>
        <p:blipFill>
          <a:blip r:embed="rId2">
            <a:extLst>
              <a:ext uri="{28A0092B-C50C-407E-A947-70E740481C1C}">
                <a14:useLocalDpi xmlns:a14="http://schemas.microsoft.com/office/drawing/2010/main" val="0"/>
              </a:ext>
            </a:extLst>
          </a:blip>
          <a:srcRect t="45833"/>
          <a:stretch>
            <a:fillRect/>
          </a:stretch>
        </p:blipFill>
        <p:spPr bwMode="auto">
          <a:xfrm>
            <a:off x="431800" y="176213"/>
            <a:ext cx="85534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776" b="73892"/>
          <a:stretch>
            <a:fillRect/>
          </a:stretch>
        </p:blipFill>
        <p:spPr bwMode="auto">
          <a:xfrm>
            <a:off x="1087438" y="6251575"/>
            <a:ext cx="7261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p:cNvPicPr>
            <a:picLocks noChangeArrowheads="1"/>
          </p:cNvPicPr>
          <p:nvPr/>
        </p:nvPicPr>
        <p:blipFill>
          <a:blip r:embed="rId4">
            <a:extLst>
              <a:ext uri="{28A0092B-C50C-407E-A947-70E740481C1C}">
                <a14:useLocalDpi xmlns:a14="http://schemas.microsoft.com/office/drawing/2010/main" val="0"/>
              </a:ext>
            </a:extLst>
          </a:blip>
          <a:srcRect l="52708" t="27225" b="50505"/>
          <a:stretch>
            <a:fillRect/>
          </a:stretch>
        </p:blipFill>
        <p:spPr bwMode="auto">
          <a:xfrm>
            <a:off x="4867275" y="3892550"/>
            <a:ext cx="37004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7"/>
          <p:cNvPicPr>
            <a:picLocks noChangeArrowheads="1"/>
          </p:cNvPicPr>
          <p:nvPr/>
        </p:nvPicPr>
        <p:blipFill>
          <a:blip r:embed="rId4">
            <a:extLst>
              <a:ext uri="{28A0092B-C50C-407E-A947-70E740481C1C}">
                <a14:useLocalDpi xmlns:a14="http://schemas.microsoft.com/office/drawing/2010/main" val="0"/>
              </a:ext>
            </a:extLst>
          </a:blip>
          <a:srcRect l="54271" t="71062" r="4544"/>
          <a:stretch>
            <a:fillRect/>
          </a:stretch>
        </p:blipFill>
        <p:spPr bwMode="auto">
          <a:xfrm>
            <a:off x="4926013" y="750888"/>
            <a:ext cx="32226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6" name="Group 13"/>
          <p:cNvGrpSpPr>
            <a:grpSpLocks/>
          </p:cNvGrpSpPr>
          <p:nvPr/>
        </p:nvGrpSpPr>
        <p:grpSpPr bwMode="auto">
          <a:xfrm>
            <a:off x="827088" y="3851275"/>
            <a:ext cx="3700462" cy="2403475"/>
            <a:chOff x="474" y="841"/>
            <a:chExt cx="2331" cy="1514"/>
          </a:xfrm>
        </p:grpSpPr>
        <p:pic>
          <p:nvPicPr>
            <p:cNvPr id="81934" name="Picture 8"/>
            <p:cNvPicPr>
              <a:picLocks noChangeArrowheads="1"/>
            </p:cNvPicPr>
            <p:nvPr/>
          </p:nvPicPr>
          <p:blipFill>
            <a:blip r:embed="rId4">
              <a:extLst>
                <a:ext uri="{28A0092B-C50C-407E-A947-70E740481C1C}">
                  <a14:useLocalDpi xmlns:a14="http://schemas.microsoft.com/office/drawing/2010/main" val="0"/>
                </a:ext>
              </a:extLst>
            </a:blip>
            <a:srcRect l="52708" t="4710" b="72133"/>
            <a:stretch>
              <a:fillRect/>
            </a:stretch>
          </p:blipFill>
          <p:spPr bwMode="auto">
            <a:xfrm>
              <a:off x="474" y="841"/>
              <a:ext cx="2331" cy="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Rectangle 9"/>
            <p:cNvSpPr>
              <a:spLocks noChangeArrowheads="1"/>
            </p:cNvSpPr>
            <p:nvPr/>
          </p:nvSpPr>
          <p:spPr bwMode="auto">
            <a:xfrm>
              <a:off x="1293" y="870"/>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1927" name="Group 12"/>
          <p:cNvGrpSpPr>
            <a:grpSpLocks/>
          </p:cNvGrpSpPr>
          <p:nvPr/>
        </p:nvGrpSpPr>
        <p:grpSpPr bwMode="auto">
          <a:xfrm>
            <a:off x="690563" y="1392238"/>
            <a:ext cx="3751262" cy="2211387"/>
            <a:chOff x="366" y="2504"/>
            <a:chExt cx="2363" cy="1393"/>
          </a:xfrm>
        </p:grpSpPr>
        <p:pic>
          <p:nvPicPr>
            <p:cNvPr id="81932" name="Picture 3"/>
            <p:cNvPicPr>
              <a:picLocks noChangeArrowheads="1"/>
            </p:cNvPicPr>
            <p:nvPr/>
          </p:nvPicPr>
          <p:blipFill>
            <a:blip r:embed="rId5">
              <a:extLst>
                <a:ext uri="{28A0092B-C50C-407E-A947-70E740481C1C}">
                  <a14:useLocalDpi xmlns:a14="http://schemas.microsoft.com/office/drawing/2010/main" val="0"/>
                </a:ext>
              </a:extLst>
            </a:blip>
            <a:srcRect t="75650" r="52058" b="3044"/>
            <a:stretch>
              <a:fillRect/>
            </a:stretch>
          </p:blipFill>
          <p:spPr bwMode="auto">
            <a:xfrm>
              <a:off x="366" y="2504"/>
              <a:ext cx="2363"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3" name="Rectangle 10"/>
            <p:cNvSpPr>
              <a:spLocks noChangeArrowheads="1"/>
            </p:cNvSpPr>
            <p:nvPr/>
          </p:nvSpPr>
          <p:spPr bwMode="auto">
            <a:xfrm>
              <a:off x="1280" y="2573"/>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28" name="Rectangle 11"/>
          <p:cNvSpPr>
            <a:spLocks noChangeArrowheads="1"/>
          </p:cNvSpPr>
          <p:nvPr/>
        </p:nvSpPr>
        <p:spPr bwMode="auto">
          <a:xfrm>
            <a:off x="6188075" y="4075113"/>
            <a:ext cx="427038"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9" name="Text Box 14"/>
          <p:cNvSpPr txBox="1">
            <a:spLocks noChangeArrowheads="1"/>
          </p:cNvSpPr>
          <p:nvPr/>
        </p:nvSpPr>
        <p:spPr bwMode="auto">
          <a:xfrm>
            <a:off x="1738313" y="1352550"/>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Filling</a:t>
            </a:r>
          </a:p>
        </p:txBody>
      </p:sp>
      <p:sp>
        <p:nvSpPr>
          <p:cNvPr id="81930" name="Text Box 15"/>
          <p:cNvSpPr txBox="1">
            <a:spLocks noChangeArrowheads="1"/>
          </p:cNvSpPr>
          <p:nvPr/>
        </p:nvSpPr>
        <p:spPr bwMode="auto">
          <a:xfrm>
            <a:off x="1604963" y="4003675"/>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Carving</a:t>
            </a:r>
          </a:p>
        </p:txBody>
      </p:sp>
      <p:sp>
        <p:nvSpPr>
          <p:cNvPr id="81931" name="Text Box 16"/>
          <p:cNvSpPr txBox="1">
            <a:spLocks noChangeArrowheads="1"/>
          </p:cNvSpPr>
          <p:nvPr/>
        </p:nvSpPr>
        <p:spPr bwMode="auto">
          <a:xfrm>
            <a:off x="5305425" y="3703638"/>
            <a:ext cx="208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Minimizing Alterations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946" name="Group 2"/>
          <p:cNvGrpSpPr>
            <a:grpSpLocks/>
          </p:cNvGrpSpPr>
          <p:nvPr/>
        </p:nvGrpSpPr>
        <p:grpSpPr bwMode="auto">
          <a:xfrm>
            <a:off x="6477000" y="4351338"/>
            <a:ext cx="1447800" cy="1231900"/>
            <a:chOff x="4061" y="2818"/>
            <a:chExt cx="912" cy="776"/>
          </a:xfrm>
        </p:grpSpPr>
        <p:sp>
          <p:nvSpPr>
            <p:cNvPr id="82984" name="Rectangle 3"/>
            <p:cNvSpPr>
              <a:spLocks noChangeArrowheads="1"/>
            </p:cNvSpPr>
            <p:nvPr/>
          </p:nvSpPr>
          <p:spPr bwMode="auto">
            <a:xfrm>
              <a:off x="4061" y="2818"/>
              <a:ext cx="912" cy="768"/>
            </a:xfrm>
            <a:prstGeom prst="rect">
              <a:avLst/>
            </a:prstGeom>
            <a:solidFill>
              <a:srgbClr val="FFFF00"/>
            </a:solidFill>
            <a:ln w="28575">
              <a:solidFill>
                <a:srgbClr val="FF3300"/>
              </a:solidFill>
              <a:miter lim="800000"/>
              <a:headEnd/>
              <a:tailEnd/>
            </a:ln>
          </p:spPr>
          <p:txBody>
            <a:bodyPr wrap="none" anchor="ctr"/>
            <a:lstStyle/>
            <a:p>
              <a:endParaRPr lang="en-US"/>
            </a:p>
          </p:txBody>
        </p:sp>
        <p:grpSp>
          <p:nvGrpSpPr>
            <p:cNvPr id="82985" name="Group 4"/>
            <p:cNvGrpSpPr>
              <a:grpSpLocks/>
            </p:cNvGrpSpPr>
            <p:nvPr/>
          </p:nvGrpSpPr>
          <p:grpSpPr bwMode="auto">
            <a:xfrm>
              <a:off x="4061" y="2818"/>
              <a:ext cx="873" cy="776"/>
              <a:chOff x="2396" y="2924"/>
              <a:chExt cx="873" cy="776"/>
            </a:xfrm>
          </p:grpSpPr>
          <p:sp>
            <p:nvSpPr>
              <p:cNvPr id="82986" name="Freeform 5"/>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3333FF"/>
              </a:solidFill>
              <a:ln w="9525">
                <a:solidFill>
                  <a:srgbClr val="3333FF"/>
                </a:solidFill>
                <a:round/>
                <a:headEnd/>
                <a:tailEnd/>
              </a:ln>
            </p:spPr>
            <p:txBody>
              <a:bodyPr/>
              <a:lstStyle/>
              <a:p>
                <a:endParaRPr lang="en-US"/>
              </a:p>
            </p:txBody>
          </p:sp>
          <p:sp>
            <p:nvSpPr>
              <p:cNvPr id="82987" name="Freeform 6"/>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3333FF"/>
              </a:solidFill>
              <a:ln w="9525">
                <a:solidFill>
                  <a:srgbClr val="3333FF"/>
                </a:solidFill>
                <a:round/>
                <a:headEnd/>
                <a:tailEnd/>
              </a:ln>
            </p:spPr>
            <p:txBody>
              <a:bodyPr/>
              <a:lstStyle/>
              <a:p>
                <a:endParaRPr lang="en-US"/>
              </a:p>
            </p:txBody>
          </p:sp>
          <p:sp>
            <p:nvSpPr>
              <p:cNvPr id="82988" name="Freeform 7"/>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3333FF"/>
              </a:solidFill>
              <a:ln w="9525">
                <a:solidFill>
                  <a:srgbClr val="3333FF"/>
                </a:solidFill>
                <a:round/>
                <a:headEnd/>
                <a:tailEnd/>
              </a:ln>
            </p:spPr>
            <p:txBody>
              <a:bodyPr/>
              <a:lstStyle/>
              <a:p>
                <a:endParaRPr lang="en-US"/>
              </a:p>
            </p:txBody>
          </p:sp>
          <p:sp>
            <p:nvSpPr>
              <p:cNvPr id="82989" name="Rectangle 8"/>
              <p:cNvSpPr>
                <a:spLocks noChangeArrowheads="1"/>
              </p:cNvSpPr>
              <p:nvPr/>
            </p:nvSpPr>
            <p:spPr bwMode="auto">
              <a:xfrm>
                <a:off x="2796" y="2928"/>
                <a:ext cx="12" cy="142"/>
              </a:xfrm>
              <a:prstGeom prst="rect">
                <a:avLst/>
              </a:prstGeom>
              <a:solidFill>
                <a:srgbClr val="3333FF"/>
              </a:solidFill>
              <a:ln w="9525">
                <a:solidFill>
                  <a:srgbClr val="3333FF"/>
                </a:solidFill>
                <a:miter lim="800000"/>
                <a:headEnd/>
                <a:tailEnd/>
              </a:ln>
            </p:spPr>
            <p:txBody>
              <a:bodyPr/>
              <a:lstStyle/>
              <a:p>
                <a:endParaRPr lang="en-US"/>
              </a:p>
            </p:txBody>
          </p:sp>
          <p:sp>
            <p:nvSpPr>
              <p:cNvPr id="82990" name="Freeform 9"/>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3333FF"/>
              </a:solidFill>
              <a:ln w="9525">
                <a:solidFill>
                  <a:srgbClr val="3333FF"/>
                </a:solidFill>
                <a:round/>
                <a:headEnd/>
                <a:tailEnd/>
              </a:ln>
            </p:spPr>
            <p:txBody>
              <a:bodyPr/>
              <a:lstStyle/>
              <a:p>
                <a:endParaRPr lang="en-US"/>
              </a:p>
            </p:txBody>
          </p:sp>
          <p:sp>
            <p:nvSpPr>
              <p:cNvPr id="82991" name="Freeform 10"/>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3333FF"/>
              </a:solidFill>
              <a:ln w="9525">
                <a:solidFill>
                  <a:srgbClr val="3333FF"/>
                </a:solidFill>
                <a:round/>
                <a:headEnd/>
                <a:tailEnd/>
              </a:ln>
            </p:spPr>
            <p:txBody>
              <a:bodyPr/>
              <a:lstStyle/>
              <a:p>
                <a:endParaRPr lang="en-US"/>
              </a:p>
            </p:txBody>
          </p:sp>
          <p:sp>
            <p:nvSpPr>
              <p:cNvPr id="82992" name="Freeform 11"/>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3333FF"/>
              </a:solidFill>
              <a:ln w="9525">
                <a:solidFill>
                  <a:srgbClr val="3333FF"/>
                </a:solidFill>
                <a:round/>
                <a:headEnd/>
                <a:tailEnd/>
              </a:ln>
            </p:spPr>
            <p:txBody>
              <a:bodyPr/>
              <a:lstStyle/>
              <a:p>
                <a:endParaRPr lang="en-US"/>
              </a:p>
            </p:txBody>
          </p:sp>
          <p:sp>
            <p:nvSpPr>
              <p:cNvPr id="82993" name="Freeform 12"/>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2994" name="Freeform 13"/>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3333FF"/>
              </a:solidFill>
              <a:ln w="9525">
                <a:solidFill>
                  <a:srgbClr val="3333FF"/>
                </a:solidFill>
                <a:round/>
                <a:headEnd/>
                <a:tailEnd/>
              </a:ln>
            </p:spPr>
            <p:txBody>
              <a:bodyPr/>
              <a:lstStyle/>
              <a:p>
                <a:endParaRPr lang="en-US"/>
              </a:p>
            </p:txBody>
          </p:sp>
          <p:sp>
            <p:nvSpPr>
              <p:cNvPr id="82995" name="Freeform 14"/>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3333FF"/>
              </a:solidFill>
              <a:ln w="9525">
                <a:solidFill>
                  <a:srgbClr val="3333FF"/>
                </a:solidFill>
                <a:round/>
                <a:headEnd/>
                <a:tailEnd/>
              </a:ln>
            </p:spPr>
            <p:txBody>
              <a:bodyPr/>
              <a:lstStyle/>
              <a:p>
                <a:endParaRPr lang="en-US"/>
              </a:p>
            </p:txBody>
          </p:sp>
          <p:sp>
            <p:nvSpPr>
              <p:cNvPr id="82996" name="Freeform 15"/>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3333FF"/>
              </a:solidFill>
              <a:ln w="9525">
                <a:solidFill>
                  <a:srgbClr val="3333FF"/>
                </a:solidFill>
                <a:round/>
                <a:headEnd/>
                <a:tailEnd/>
              </a:ln>
            </p:spPr>
            <p:txBody>
              <a:bodyPr/>
              <a:lstStyle/>
              <a:p>
                <a:endParaRPr lang="en-US"/>
              </a:p>
            </p:txBody>
          </p:sp>
          <p:sp>
            <p:nvSpPr>
              <p:cNvPr id="82997" name="Freeform 16"/>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3333FF"/>
              </a:solidFill>
              <a:ln w="9525">
                <a:solidFill>
                  <a:srgbClr val="3333FF"/>
                </a:solidFill>
                <a:round/>
                <a:headEnd/>
                <a:tailEnd/>
              </a:ln>
            </p:spPr>
            <p:txBody>
              <a:bodyPr/>
              <a:lstStyle/>
              <a:p>
                <a:endParaRPr lang="en-US"/>
              </a:p>
            </p:txBody>
          </p:sp>
          <p:sp>
            <p:nvSpPr>
              <p:cNvPr id="82998" name="Freeform 17"/>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3333FF"/>
              </a:solidFill>
              <a:ln w="9525">
                <a:solidFill>
                  <a:srgbClr val="3333FF"/>
                </a:solidFill>
                <a:round/>
                <a:headEnd/>
                <a:tailEnd/>
              </a:ln>
            </p:spPr>
            <p:txBody>
              <a:bodyPr/>
              <a:lstStyle/>
              <a:p>
                <a:endParaRPr lang="en-US"/>
              </a:p>
            </p:txBody>
          </p:sp>
          <p:sp>
            <p:nvSpPr>
              <p:cNvPr id="82999" name="Freeform 18"/>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3333FF"/>
              </a:solidFill>
              <a:ln w="9525">
                <a:solidFill>
                  <a:srgbClr val="3333FF"/>
                </a:solidFill>
                <a:round/>
                <a:headEnd/>
                <a:tailEnd/>
              </a:ln>
            </p:spPr>
            <p:txBody>
              <a:bodyPr/>
              <a:lstStyle/>
              <a:p>
                <a:endParaRPr lang="en-US"/>
              </a:p>
            </p:txBody>
          </p:sp>
          <p:sp>
            <p:nvSpPr>
              <p:cNvPr id="83000" name="Freeform 19"/>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3333FF"/>
              </a:solidFill>
              <a:ln w="9525">
                <a:solidFill>
                  <a:srgbClr val="3333FF"/>
                </a:solidFill>
                <a:round/>
                <a:headEnd/>
                <a:tailEnd/>
              </a:ln>
            </p:spPr>
            <p:txBody>
              <a:bodyPr/>
              <a:lstStyle/>
              <a:p>
                <a:endParaRPr lang="en-US"/>
              </a:p>
            </p:txBody>
          </p:sp>
          <p:sp>
            <p:nvSpPr>
              <p:cNvPr id="83001" name="Freeform 20"/>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3333FF"/>
              </a:solidFill>
              <a:ln w="9525">
                <a:solidFill>
                  <a:srgbClr val="3333FF"/>
                </a:solidFill>
                <a:round/>
                <a:headEnd/>
                <a:tailEnd/>
              </a:ln>
            </p:spPr>
            <p:txBody>
              <a:bodyPr/>
              <a:lstStyle/>
              <a:p>
                <a:endParaRPr lang="en-US"/>
              </a:p>
            </p:txBody>
          </p:sp>
          <p:sp>
            <p:nvSpPr>
              <p:cNvPr id="83002" name="Freeform 21"/>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3333FF"/>
              </a:solidFill>
              <a:ln w="9525">
                <a:solidFill>
                  <a:srgbClr val="3333FF"/>
                </a:solidFill>
                <a:round/>
                <a:headEnd/>
                <a:tailEnd/>
              </a:ln>
            </p:spPr>
            <p:txBody>
              <a:bodyPr/>
              <a:lstStyle/>
              <a:p>
                <a:endParaRPr lang="en-US"/>
              </a:p>
            </p:txBody>
          </p:sp>
          <p:sp>
            <p:nvSpPr>
              <p:cNvPr id="83003" name="Freeform 22"/>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3333FF"/>
              </a:solidFill>
              <a:ln w="9525">
                <a:solidFill>
                  <a:srgbClr val="3333FF"/>
                </a:solidFill>
                <a:round/>
                <a:headEnd/>
                <a:tailEnd/>
              </a:ln>
            </p:spPr>
            <p:txBody>
              <a:bodyPr/>
              <a:lstStyle/>
              <a:p>
                <a:endParaRPr lang="en-US"/>
              </a:p>
            </p:txBody>
          </p:sp>
          <p:sp>
            <p:nvSpPr>
              <p:cNvPr id="83004" name="Freeform 23"/>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3005" name="Freeform 24"/>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3333FF"/>
              </a:solidFill>
              <a:ln w="9525">
                <a:solidFill>
                  <a:srgbClr val="3333FF"/>
                </a:solidFill>
                <a:round/>
                <a:headEnd/>
                <a:tailEnd/>
              </a:ln>
            </p:spPr>
            <p:txBody>
              <a:bodyPr/>
              <a:lstStyle/>
              <a:p>
                <a:endParaRPr lang="en-US"/>
              </a:p>
            </p:txBody>
          </p:sp>
          <p:sp>
            <p:nvSpPr>
              <p:cNvPr id="83006" name="Freeform 25"/>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3333FF"/>
              </a:solidFill>
              <a:ln w="9525">
                <a:solidFill>
                  <a:srgbClr val="3333FF"/>
                </a:solidFill>
                <a:round/>
                <a:headEnd/>
                <a:tailEnd/>
              </a:ln>
            </p:spPr>
            <p:txBody>
              <a:bodyPr/>
              <a:lstStyle/>
              <a:p>
                <a:endParaRPr lang="en-US"/>
              </a:p>
            </p:txBody>
          </p:sp>
          <p:sp>
            <p:nvSpPr>
              <p:cNvPr id="83007" name="Freeform 26"/>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3333FF"/>
              </a:solidFill>
              <a:ln w="9525">
                <a:solidFill>
                  <a:srgbClr val="3333FF"/>
                </a:solidFill>
                <a:round/>
                <a:headEnd/>
                <a:tailEnd/>
              </a:ln>
            </p:spPr>
            <p:txBody>
              <a:bodyPr/>
              <a:lstStyle/>
              <a:p>
                <a:endParaRPr lang="en-US"/>
              </a:p>
            </p:txBody>
          </p:sp>
          <p:sp>
            <p:nvSpPr>
              <p:cNvPr id="83008" name="Freeform 27"/>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3333FF"/>
              </a:solidFill>
              <a:ln w="9525">
                <a:solidFill>
                  <a:srgbClr val="3333FF"/>
                </a:solidFill>
                <a:round/>
                <a:headEnd/>
                <a:tailEnd/>
              </a:ln>
            </p:spPr>
            <p:txBody>
              <a:bodyPr/>
              <a:lstStyle/>
              <a:p>
                <a:endParaRPr lang="en-US"/>
              </a:p>
            </p:txBody>
          </p:sp>
          <p:sp>
            <p:nvSpPr>
              <p:cNvPr id="83009" name="Freeform 28"/>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3333FF"/>
              </a:solidFill>
              <a:ln w="9525">
                <a:solidFill>
                  <a:srgbClr val="3333FF"/>
                </a:solidFill>
                <a:round/>
                <a:headEnd/>
                <a:tailEnd/>
              </a:ln>
            </p:spPr>
            <p:txBody>
              <a:bodyPr/>
              <a:lstStyle/>
              <a:p>
                <a:endParaRPr lang="en-US"/>
              </a:p>
            </p:txBody>
          </p:sp>
          <p:sp>
            <p:nvSpPr>
              <p:cNvPr id="83010" name="Freeform 29"/>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3333FF"/>
              </a:solidFill>
              <a:ln w="9525">
                <a:solidFill>
                  <a:srgbClr val="3333FF"/>
                </a:solidFill>
                <a:round/>
                <a:headEnd/>
                <a:tailEnd/>
              </a:ln>
            </p:spPr>
            <p:txBody>
              <a:bodyPr/>
              <a:lstStyle/>
              <a:p>
                <a:endParaRPr lang="en-US"/>
              </a:p>
            </p:txBody>
          </p:sp>
          <p:sp>
            <p:nvSpPr>
              <p:cNvPr id="83011" name="Freeform 30"/>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3333FF"/>
              </a:solidFill>
              <a:ln w="9525">
                <a:solidFill>
                  <a:srgbClr val="3333FF"/>
                </a:solidFill>
                <a:round/>
                <a:headEnd/>
                <a:tailEnd/>
              </a:ln>
            </p:spPr>
            <p:txBody>
              <a:bodyPr/>
              <a:lstStyle/>
              <a:p>
                <a:endParaRPr lang="en-US"/>
              </a:p>
            </p:txBody>
          </p:sp>
          <p:sp>
            <p:nvSpPr>
              <p:cNvPr id="83012" name="Freeform 31"/>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3333FF"/>
              </a:solidFill>
              <a:ln w="9525">
                <a:solidFill>
                  <a:srgbClr val="3333FF"/>
                </a:solidFill>
                <a:round/>
                <a:headEnd/>
                <a:tailEnd/>
              </a:ln>
            </p:spPr>
            <p:txBody>
              <a:bodyPr/>
              <a:lstStyle/>
              <a:p>
                <a:endParaRPr lang="en-US"/>
              </a:p>
            </p:txBody>
          </p:sp>
          <p:sp>
            <p:nvSpPr>
              <p:cNvPr id="83013" name="Freeform 32"/>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3333FF"/>
              </a:solidFill>
              <a:ln w="9525">
                <a:solidFill>
                  <a:srgbClr val="3333FF"/>
                </a:solidFill>
                <a:round/>
                <a:headEnd/>
                <a:tailEnd/>
              </a:ln>
            </p:spPr>
            <p:txBody>
              <a:bodyPr/>
              <a:lstStyle/>
              <a:p>
                <a:endParaRPr lang="en-US"/>
              </a:p>
            </p:txBody>
          </p:sp>
          <p:sp>
            <p:nvSpPr>
              <p:cNvPr id="83014" name="Freeform 33"/>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3333FF"/>
              </a:solidFill>
              <a:ln w="9525">
                <a:solidFill>
                  <a:srgbClr val="3333FF"/>
                </a:solidFill>
                <a:round/>
                <a:headEnd/>
                <a:tailEnd/>
              </a:ln>
            </p:spPr>
            <p:txBody>
              <a:bodyPr/>
              <a:lstStyle/>
              <a:p>
                <a:endParaRPr lang="en-US"/>
              </a:p>
            </p:txBody>
          </p:sp>
        </p:grpSp>
      </p:grpSp>
      <p:sp>
        <p:nvSpPr>
          <p:cNvPr id="82947" name="Text Box 34"/>
          <p:cNvSpPr txBox="1">
            <a:spLocks noChangeArrowheads="1"/>
          </p:cNvSpPr>
          <p:nvPr/>
        </p:nvSpPr>
        <p:spPr bwMode="auto">
          <a:xfrm>
            <a:off x="898525" y="3470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pSp>
        <p:nvGrpSpPr>
          <p:cNvPr id="82948" name="Group 35"/>
          <p:cNvGrpSpPr>
            <a:grpSpLocks/>
          </p:cNvGrpSpPr>
          <p:nvPr/>
        </p:nvGrpSpPr>
        <p:grpSpPr bwMode="auto">
          <a:xfrm>
            <a:off x="3803650" y="4337050"/>
            <a:ext cx="1385888" cy="1231900"/>
            <a:chOff x="2396" y="2924"/>
            <a:chExt cx="873" cy="776"/>
          </a:xfrm>
        </p:grpSpPr>
        <p:sp>
          <p:nvSpPr>
            <p:cNvPr id="82955" name="Freeform 36"/>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0099FF"/>
            </a:solidFill>
            <a:ln w="9525">
              <a:solidFill>
                <a:srgbClr val="3333FF"/>
              </a:solidFill>
              <a:round/>
              <a:headEnd/>
              <a:tailEnd/>
            </a:ln>
          </p:spPr>
          <p:txBody>
            <a:bodyPr/>
            <a:lstStyle/>
            <a:p>
              <a:endParaRPr lang="en-US"/>
            </a:p>
          </p:txBody>
        </p:sp>
        <p:sp>
          <p:nvSpPr>
            <p:cNvPr id="82956" name="Freeform 37"/>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0099FF"/>
            </a:solidFill>
            <a:ln w="9525">
              <a:solidFill>
                <a:srgbClr val="3333FF"/>
              </a:solidFill>
              <a:round/>
              <a:headEnd/>
              <a:tailEnd/>
            </a:ln>
          </p:spPr>
          <p:txBody>
            <a:bodyPr/>
            <a:lstStyle/>
            <a:p>
              <a:endParaRPr lang="en-US"/>
            </a:p>
          </p:txBody>
        </p:sp>
        <p:sp>
          <p:nvSpPr>
            <p:cNvPr id="82957" name="Freeform 38"/>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0099FF"/>
            </a:solidFill>
            <a:ln w="9525">
              <a:solidFill>
                <a:srgbClr val="3333FF"/>
              </a:solidFill>
              <a:round/>
              <a:headEnd/>
              <a:tailEnd/>
            </a:ln>
          </p:spPr>
          <p:txBody>
            <a:bodyPr/>
            <a:lstStyle/>
            <a:p>
              <a:endParaRPr lang="en-US"/>
            </a:p>
          </p:txBody>
        </p:sp>
        <p:sp>
          <p:nvSpPr>
            <p:cNvPr id="82958" name="Rectangle 39"/>
            <p:cNvSpPr>
              <a:spLocks noChangeArrowheads="1"/>
            </p:cNvSpPr>
            <p:nvPr/>
          </p:nvSpPr>
          <p:spPr bwMode="auto">
            <a:xfrm>
              <a:off x="2796" y="2928"/>
              <a:ext cx="12" cy="142"/>
            </a:xfrm>
            <a:prstGeom prst="rect">
              <a:avLst/>
            </a:prstGeom>
            <a:solidFill>
              <a:srgbClr val="0099FF"/>
            </a:solidFill>
            <a:ln w="9525">
              <a:solidFill>
                <a:srgbClr val="3333FF"/>
              </a:solidFill>
              <a:miter lim="800000"/>
              <a:headEnd/>
              <a:tailEnd/>
            </a:ln>
          </p:spPr>
          <p:txBody>
            <a:bodyPr/>
            <a:lstStyle/>
            <a:p>
              <a:endParaRPr lang="en-US"/>
            </a:p>
          </p:txBody>
        </p:sp>
        <p:sp>
          <p:nvSpPr>
            <p:cNvPr id="82959" name="Freeform 40"/>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0099FF"/>
            </a:solidFill>
            <a:ln w="9525">
              <a:solidFill>
                <a:srgbClr val="3333FF"/>
              </a:solidFill>
              <a:round/>
              <a:headEnd/>
              <a:tailEnd/>
            </a:ln>
          </p:spPr>
          <p:txBody>
            <a:bodyPr/>
            <a:lstStyle/>
            <a:p>
              <a:endParaRPr lang="en-US"/>
            </a:p>
          </p:txBody>
        </p:sp>
        <p:sp>
          <p:nvSpPr>
            <p:cNvPr id="82960" name="Freeform 41"/>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0099FF"/>
            </a:solidFill>
            <a:ln w="9525">
              <a:solidFill>
                <a:srgbClr val="3333FF"/>
              </a:solidFill>
              <a:round/>
              <a:headEnd/>
              <a:tailEnd/>
            </a:ln>
          </p:spPr>
          <p:txBody>
            <a:bodyPr/>
            <a:lstStyle/>
            <a:p>
              <a:endParaRPr lang="en-US"/>
            </a:p>
          </p:txBody>
        </p:sp>
        <p:sp>
          <p:nvSpPr>
            <p:cNvPr id="82961" name="Freeform 42"/>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0099FF"/>
            </a:solidFill>
            <a:ln w="9525">
              <a:solidFill>
                <a:srgbClr val="3333FF"/>
              </a:solidFill>
              <a:round/>
              <a:headEnd/>
              <a:tailEnd/>
            </a:ln>
          </p:spPr>
          <p:txBody>
            <a:bodyPr/>
            <a:lstStyle/>
            <a:p>
              <a:endParaRPr lang="en-US"/>
            </a:p>
          </p:txBody>
        </p:sp>
        <p:sp>
          <p:nvSpPr>
            <p:cNvPr id="82962" name="Freeform 43"/>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63" name="Freeform 44"/>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0099FF"/>
            </a:solidFill>
            <a:ln w="9525">
              <a:solidFill>
                <a:srgbClr val="3333FF"/>
              </a:solidFill>
              <a:round/>
              <a:headEnd/>
              <a:tailEnd/>
            </a:ln>
          </p:spPr>
          <p:txBody>
            <a:bodyPr/>
            <a:lstStyle/>
            <a:p>
              <a:endParaRPr lang="en-US"/>
            </a:p>
          </p:txBody>
        </p:sp>
        <p:sp>
          <p:nvSpPr>
            <p:cNvPr id="82964" name="Freeform 45"/>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0099FF"/>
            </a:solidFill>
            <a:ln w="9525">
              <a:solidFill>
                <a:srgbClr val="3333FF"/>
              </a:solidFill>
              <a:round/>
              <a:headEnd/>
              <a:tailEnd/>
            </a:ln>
          </p:spPr>
          <p:txBody>
            <a:bodyPr/>
            <a:lstStyle/>
            <a:p>
              <a:endParaRPr lang="en-US"/>
            </a:p>
          </p:txBody>
        </p:sp>
        <p:sp>
          <p:nvSpPr>
            <p:cNvPr id="82965" name="Freeform 46"/>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0099FF"/>
            </a:solidFill>
            <a:ln w="9525">
              <a:solidFill>
                <a:srgbClr val="3333FF"/>
              </a:solidFill>
              <a:round/>
              <a:headEnd/>
              <a:tailEnd/>
            </a:ln>
          </p:spPr>
          <p:txBody>
            <a:bodyPr/>
            <a:lstStyle/>
            <a:p>
              <a:endParaRPr lang="en-US"/>
            </a:p>
          </p:txBody>
        </p:sp>
        <p:sp>
          <p:nvSpPr>
            <p:cNvPr id="82966" name="Freeform 47"/>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0099FF"/>
            </a:solidFill>
            <a:ln w="9525">
              <a:solidFill>
                <a:srgbClr val="3333FF"/>
              </a:solidFill>
              <a:round/>
              <a:headEnd/>
              <a:tailEnd/>
            </a:ln>
          </p:spPr>
          <p:txBody>
            <a:bodyPr/>
            <a:lstStyle/>
            <a:p>
              <a:endParaRPr lang="en-US"/>
            </a:p>
          </p:txBody>
        </p:sp>
        <p:sp>
          <p:nvSpPr>
            <p:cNvPr id="82967" name="Freeform 48"/>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0099FF"/>
            </a:solidFill>
            <a:ln w="9525">
              <a:solidFill>
                <a:srgbClr val="3333FF"/>
              </a:solidFill>
              <a:round/>
              <a:headEnd/>
              <a:tailEnd/>
            </a:ln>
          </p:spPr>
          <p:txBody>
            <a:bodyPr/>
            <a:lstStyle/>
            <a:p>
              <a:endParaRPr lang="en-US"/>
            </a:p>
          </p:txBody>
        </p:sp>
        <p:sp>
          <p:nvSpPr>
            <p:cNvPr id="82968" name="Freeform 49"/>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0099FF"/>
            </a:solidFill>
            <a:ln w="9525">
              <a:solidFill>
                <a:srgbClr val="3333FF"/>
              </a:solidFill>
              <a:round/>
              <a:headEnd/>
              <a:tailEnd/>
            </a:ln>
          </p:spPr>
          <p:txBody>
            <a:bodyPr/>
            <a:lstStyle/>
            <a:p>
              <a:endParaRPr lang="en-US"/>
            </a:p>
          </p:txBody>
        </p:sp>
        <p:sp>
          <p:nvSpPr>
            <p:cNvPr id="82969" name="Freeform 50"/>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0099FF"/>
            </a:solidFill>
            <a:ln w="9525">
              <a:solidFill>
                <a:srgbClr val="3333FF"/>
              </a:solidFill>
              <a:round/>
              <a:headEnd/>
              <a:tailEnd/>
            </a:ln>
          </p:spPr>
          <p:txBody>
            <a:bodyPr/>
            <a:lstStyle/>
            <a:p>
              <a:endParaRPr lang="en-US"/>
            </a:p>
          </p:txBody>
        </p:sp>
        <p:sp>
          <p:nvSpPr>
            <p:cNvPr id="82970" name="Freeform 51"/>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0099FF"/>
            </a:solidFill>
            <a:ln w="9525">
              <a:solidFill>
                <a:srgbClr val="3333FF"/>
              </a:solidFill>
              <a:round/>
              <a:headEnd/>
              <a:tailEnd/>
            </a:ln>
          </p:spPr>
          <p:txBody>
            <a:bodyPr/>
            <a:lstStyle/>
            <a:p>
              <a:endParaRPr lang="en-US"/>
            </a:p>
          </p:txBody>
        </p:sp>
        <p:sp>
          <p:nvSpPr>
            <p:cNvPr id="82971" name="Freeform 52"/>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0099FF"/>
            </a:solidFill>
            <a:ln w="9525">
              <a:solidFill>
                <a:srgbClr val="3333FF"/>
              </a:solidFill>
              <a:round/>
              <a:headEnd/>
              <a:tailEnd/>
            </a:ln>
          </p:spPr>
          <p:txBody>
            <a:bodyPr/>
            <a:lstStyle/>
            <a:p>
              <a:endParaRPr lang="en-US"/>
            </a:p>
          </p:txBody>
        </p:sp>
        <p:sp>
          <p:nvSpPr>
            <p:cNvPr id="82972" name="Freeform 53"/>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0099FF"/>
            </a:solidFill>
            <a:ln w="9525">
              <a:solidFill>
                <a:srgbClr val="3333FF"/>
              </a:solidFill>
              <a:round/>
              <a:headEnd/>
              <a:tailEnd/>
            </a:ln>
          </p:spPr>
          <p:txBody>
            <a:bodyPr/>
            <a:lstStyle/>
            <a:p>
              <a:endParaRPr lang="en-US"/>
            </a:p>
          </p:txBody>
        </p:sp>
        <p:sp>
          <p:nvSpPr>
            <p:cNvPr id="82973" name="Freeform 54"/>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74" name="Freeform 55"/>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0099FF"/>
            </a:solidFill>
            <a:ln w="9525">
              <a:solidFill>
                <a:srgbClr val="3333FF"/>
              </a:solidFill>
              <a:round/>
              <a:headEnd/>
              <a:tailEnd/>
            </a:ln>
          </p:spPr>
          <p:txBody>
            <a:bodyPr/>
            <a:lstStyle/>
            <a:p>
              <a:endParaRPr lang="en-US"/>
            </a:p>
          </p:txBody>
        </p:sp>
        <p:sp>
          <p:nvSpPr>
            <p:cNvPr id="82975" name="Freeform 56"/>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0099FF"/>
            </a:solidFill>
            <a:ln w="9525">
              <a:solidFill>
                <a:srgbClr val="3333FF"/>
              </a:solidFill>
              <a:round/>
              <a:headEnd/>
              <a:tailEnd/>
            </a:ln>
          </p:spPr>
          <p:txBody>
            <a:bodyPr/>
            <a:lstStyle/>
            <a:p>
              <a:endParaRPr lang="en-US"/>
            </a:p>
          </p:txBody>
        </p:sp>
        <p:sp>
          <p:nvSpPr>
            <p:cNvPr id="82976" name="Freeform 57"/>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0099FF"/>
            </a:solidFill>
            <a:ln w="9525">
              <a:solidFill>
                <a:srgbClr val="3333FF"/>
              </a:solidFill>
              <a:round/>
              <a:headEnd/>
              <a:tailEnd/>
            </a:ln>
          </p:spPr>
          <p:txBody>
            <a:bodyPr/>
            <a:lstStyle/>
            <a:p>
              <a:endParaRPr lang="en-US"/>
            </a:p>
          </p:txBody>
        </p:sp>
        <p:sp>
          <p:nvSpPr>
            <p:cNvPr id="82977" name="Freeform 58"/>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0099FF"/>
            </a:solidFill>
            <a:ln w="9525">
              <a:solidFill>
                <a:srgbClr val="3333FF"/>
              </a:solidFill>
              <a:round/>
              <a:headEnd/>
              <a:tailEnd/>
            </a:ln>
          </p:spPr>
          <p:txBody>
            <a:bodyPr/>
            <a:lstStyle/>
            <a:p>
              <a:endParaRPr lang="en-US"/>
            </a:p>
          </p:txBody>
        </p:sp>
        <p:sp>
          <p:nvSpPr>
            <p:cNvPr id="82978" name="Freeform 59"/>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0099FF"/>
            </a:solidFill>
            <a:ln w="9525">
              <a:solidFill>
                <a:srgbClr val="3333FF"/>
              </a:solidFill>
              <a:round/>
              <a:headEnd/>
              <a:tailEnd/>
            </a:ln>
          </p:spPr>
          <p:txBody>
            <a:bodyPr/>
            <a:lstStyle/>
            <a:p>
              <a:endParaRPr lang="en-US"/>
            </a:p>
          </p:txBody>
        </p:sp>
        <p:sp>
          <p:nvSpPr>
            <p:cNvPr id="82979" name="Freeform 60"/>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0099FF"/>
            </a:solidFill>
            <a:ln w="9525">
              <a:solidFill>
                <a:srgbClr val="3333FF"/>
              </a:solidFill>
              <a:round/>
              <a:headEnd/>
              <a:tailEnd/>
            </a:ln>
          </p:spPr>
          <p:txBody>
            <a:bodyPr/>
            <a:lstStyle/>
            <a:p>
              <a:endParaRPr lang="en-US"/>
            </a:p>
          </p:txBody>
        </p:sp>
        <p:sp>
          <p:nvSpPr>
            <p:cNvPr id="82980" name="Freeform 61"/>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0099FF"/>
            </a:solidFill>
            <a:ln w="9525">
              <a:solidFill>
                <a:srgbClr val="3333FF"/>
              </a:solidFill>
              <a:round/>
              <a:headEnd/>
              <a:tailEnd/>
            </a:ln>
          </p:spPr>
          <p:txBody>
            <a:bodyPr/>
            <a:lstStyle/>
            <a:p>
              <a:endParaRPr lang="en-US"/>
            </a:p>
          </p:txBody>
        </p:sp>
        <p:sp>
          <p:nvSpPr>
            <p:cNvPr id="82981" name="Freeform 62"/>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0099FF"/>
            </a:solidFill>
            <a:ln w="9525">
              <a:solidFill>
                <a:srgbClr val="3333FF"/>
              </a:solidFill>
              <a:round/>
              <a:headEnd/>
              <a:tailEnd/>
            </a:ln>
          </p:spPr>
          <p:txBody>
            <a:bodyPr/>
            <a:lstStyle/>
            <a:p>
              <a:endParaRPr lang="en-US"/>
            </a:p>
          </p:txBody>
        </p:sp>
        <p:sp>
          <p:nvSpPr>
            <p:cNvPr id="82982" name="Freeform 63"/>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0099FF"/>
            </a:solidFill>
            <a:ln w="9525">
              <a:solidFill>
                <a:srgbClr val="3333FF"/>
              </a:solidFill>
              <a:round/>
              <a:headEnd/>
              <a:tailEnd/>
            </a:ln>
          </p:spPr>
          <p:txBody>
            <a:bodyPr/>
            <a:lstStyle/>
            <a:p>
              <a:endParaRPr lang="en-US"/>
            </a:p>
          </p:txBody>
        </p:sp>
        <p:sp>
          <p:nvSpPr>
            <p:cNvPr id="82983" name="Freeform 64"/>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0099FF"/>
            </a:solidFill>
            <a:ln w="9525">
              <a:solidFill>
                <a:srgbClr val="3333FF"/>
              </a:solidFill>
              <a:round/>
              <a:headEnd/>
              <a:tailEnd/>
            </a:ln>
          </p:spPr>
          <p:txBody>
            <a:bodyPr/>
            <a:lstStyle/>
            <a:p>
              <a:endParaRPr lang="en-US"/>
            </a:p>
          </p:txBody>
        </p:sp>
      </p:grpSp>
      <p:sp>
        <p:nvSpPr>
          <p:cNvPr id="82949" name="Text Box 65"/>
          <p:cNvSpPr txBox="1">
            <a:spLocks noChangeArrowheads="1"/>
          </p:cNvSpPr>
          <p:nvPr/>
        </p:nvSpPr>
        <p:spPr bwMode="auto">
          <a:xfrm>
            <a:off x="3048000" y="4672013"/>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0" name="Text Box 66"/>
          <p:cNvSpPr txBox="1">
            <a:spLocks noChangeArrowheads="1"/>
          </p:cNvSpPr>
          <p:nvPr/>
        </p:nvSpPr>
        <p:spPr bwMode="auto">
          <a:xfrm>
            <a:off x="5562600" y="4648200"/>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1" name="Text Box 67"/>
          <p:cNvSpPr txBox="1">
            <a:spLocks noChangeArrowheads="1"/>
          </p:cNvSpPr>
          <p:nvPr/>
        </p:nvSpPr>
        <p:spPr bwMode="auto">
          <a:xfrm>
            <a:off x="914400" y="2111375"/>
            <a:ext cx="71501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200" b="1">
                <a:sym typeface="Wingdings" pitchFamily="2" charset="2"/>
              </a:rPr>
              <a:t></a:t>
            </a:r>
            <a:r>
              <a:rPr lang="en-US" sz="2200" b="1"/>
              <a:t> Take a mapped stream network and a DEM</a:t>
            </a:r>
          </a:p>
          <a:p>
            <a:r>
              <a:rPr lang="en-US" sz="2200" b="1">
                <a:sym typeface="Wingdings" pitchFamily="2" charset="2"/>
              </a:rPr>
              <a:t></a:t>
            </a:r>
            <a:r>
              <a:rPr lang="en-US" sz="2200" b="1"/>
              <a:t> </a:t>
            </a:r>
            <a:r>
              <a:rPr lang="en-US" sz="2200" b="1">
                <a:solidFill>
                  <a:srgbClr val="3333FF"/>
                </a:solidFill>
              </a:rPr>
              <a:t>Make a grid</a:t>
            </a:r>
            <a:r>
              <a:rPr lang="en-US" sz="2200" b="1"/>
              <a:t> of the streams</a:t>
            </a:r>
          </a:p>
          <a:p>
            <a:r>
              <a:rPr lang="en-US" sz="2200" b="1">
                <a:sym typeface="Wingdings" pitchFamily="2" charset="2"/>
              </a:rPr>
              <a:t></a:t>
            </a:r>
            <a:r>
              <a:rPr lang="en-US" sz="2200" b="1"/>
              <a:t> </a:t>
            </a:r>
            <a:r>
              <a:rPr lang="en-US" sz="2200" b="1">
                <a:solidFill>
                  <a:srgbClr val="3333FF"/>
                </a:solidFill>
              </a:rPr>
              <a:t>Raise the off-stream DEM cells</a:t>
            </a:r>
            <a:r>
              <a:rPr lang="en-US" sz="2200" b="1"/>
              <a:t> by an arbitrary elevation</a:t>
            </a:r>
          </a:p>
          <a:p>
            <a:r>
              <a:rPr lang="en-US" sz="2200" b="1"/>
              <a:t>   increment</a:t>
            </a:r>
          </a:p>
          <a:p>
            <a:r>
              <a:rPr lang="en-US" sz="2200" b="1">
                <a:sym typeface="Wingdings" pitchFamily="2" charset="2"/>
              </a:rPr>
              <a:t></a:t>
            </a:r>
            <a:r>
              <a:rPr lang="en-US" sz="2200" b="1"/>
              <a:t> Produces "burned in" DEM streams = mapped streams</a:t>
            </a:r>
            <a:endParaRPr lang="en-US" sz="2000" b="1">
              <a:latin typeface="Arial" charset="0"/>
            </a:endParaRPr>
          </a:p>
        </p:txBody>
      </p:sp>
      <p:sp>
        <p:nvSpPr>
          <p:cNvPr id="82952" name="Rectangle 68"/>
          <p:cNvSpPr>
            <a:spLocks noChangeArrowheads="1"/>
          </p:cNvSpPr>
          <p:nvPr/>
        </p:nvSpPr>
        <p:spPr bwMode="auto">
          <a:xfrm>
            <a:off x="1219200" y="4343400"/>
            <a:ext cx="1447800" cy="1219200"/>
          </a:xfrm>
          <a:prstGeom prst="rect">
            <a:avLst/>
          </a:prstGeom>
          <a:solidFill>
            <a:srgbClr val="FFFF00"/>
          </a:solidFill>
          <a:ln w="28575">
            <a:solidFill>
              <a:srgbClr val="FF3300"/>
            </a:solidFill>
            <a:miter lim="800000"/>
            <a:headEnd/>
            <a:tailEnd/>
          </a:ln>
        </p:spPr>
        <p:txBody>
          <a:bodyPr wrap="none" anchor="ctr"/>
          <a:lstStyle/>
          <a:p>
            <a:pPr algn="ctr" eaLnBrk="1" hangingPunct="1"/>
            <a:endParaRPr lang="en-US" b="1">
              <a:solidFill>
                <a:srgbClr val="FFFF00"/>
              </a:solidFill>
            </a:endParaRPr>
          </a:p>
        </p:txBody>
      </p:sp>
      <p:sp>
        <p:nvSpPr>
          <p:cNvPr id="82953" name="Rectangle 69"/>
          <p:cNvSpPr>
            <a:spLocks noChangeArrowheads="1"/>
          </p:cNvSpPr>
          <p:nvPr/>
        </p:nvSpPr>
        <p:spPr bwMode="auto">
          <a:xfrm>
            <a:off x="685800" y="18288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p>
            <a:endParaRPr lang="en-US"/>
          </a:p>
        </p:txBody>
      </p:sp>
      <p:sp>
        <p:nvSpPr>
          <p:cNvPr id="82954" name="Rectangle 70"/>
          <p:cNvSpPr>
            <a:spLocks noChangeArrowheads="1"/>
          </p:cNvSpPr>
          <p:nvPr/>
        </p:nvSpPr>
        <p:spPr bwMode="auto">
          <a:xfrm>
            <a:off x="304800" y="830263"/>
            <a:ext cx="62865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eaLnBrk="1" hangingPunct="1"/>
            <a:r>
              <a:rPr lang="en-US" sz="3200" b="1">
                <a:solidFill>
                  <a:schemeClr val="tx2"/>
                </a:solidFill>
              </a:rPr>
              <a:t>“Burning In” the Streams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50800"/>
            <a:ext cx="9113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4000" b="1">
                <a:solidFill>
                  <a:srgbClr val="11048C"/>
                </a:solidFill>
              </a:rPr>
              <a:t>AGREE Elevation Grid Modification Methodology – DEM Reconditioning</a:t>
            </a:r>
          </a:p>
        </p:txBody>
      </p:sp>
      <p:pic>
        <p:nvPicPr>
          <p:cNvPr id="8397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1704975"/>
            <a:ext cx="62261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marcos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517525"/>
            <a:ext cx="8634412"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74</a:t>
            </a:r>
          </a:p>
        </p:txBody>
      </p:sp>
      <p:sp>
        <p:nvSpPr>
          <p:cNvPr id="84996" name="Text Box 5"/>
          <p:cNvSpPr txBox="1">
            <a:spLocks noChangeArrowheads="1"/>
          </p:cNvSpPr>
          <p:nvPr/>
        </p:nvSpPr>
        <p:spPr bwMode="auto">
          <a:xfrm>
            <a:off x="3157538" y="34274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172</a:t>
            </a:r>
          </a:p>
        </p:txBody>
      </p:sp>
      <p:sp>
        <p:nvSpPr>
          <p:cNvPr id="84997" name="Text Box 6"/>
          <p:cNvSpPr txBox="1">
            <a:spLocks noChangeArrowheads="1"/>
          </p:cNvSpPr>
          <p:nvPr/>
        </p:nvSpPr>
        <p:spPr bwMode="auto">
          <a:xfrm>
            <a:off x="1968500" y="311785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201</a:t>
            </a:r>
          </a:p>
        </p:txBody>
      </p:sp>
      <p:sp>
        <p:nvSpPr>
          <p:cNvPr id="84998" name="Text Box 7"/>
          <p:cNvSpPr txBox="1">
            <a:spLocks noChangeArrowheads="1"/>
          </p:cNvSpPr>
          <p:nvPr/>
        </p:nvSpPr>
        <p:spPr bwMode="auto">
          <a:xfrm>
            <a:off x="976313" y="5559425"/>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204</a:t>
            </a:r>
          </a:p>
        </p:txBody>
      </p:sp>
      <p:sp>
        <p:nvSpPr>
          <p:cNvPr id="84999" name="Text Box 8"/>
          <p:cNvSpPr txBox="1">
            <a:spLocks noChangeArrowheads="1"/>
          </p:cNvSpPr>
          <p:nvPr/>
        </p:nvSpPr>
        <p:spPr bwMode="auto">
          <a:xfrm>
            <a:off x="603250" y="41576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202</a:t>
            </a:r>
          </a:p>
        </p:txBody>
      </p:sp>
      <p:sp>
        <p:nvSpPr>
          <p:cNvPr id="85000" name="Text Box 9"/>
          <p:cNvSpPr txBox="1">
            <a:spLocks noChangeArrowheads="1"/>
          </p:cNvSpPr>
          <p:nvPr/>
        </p:nvSpPr>
        <p:spPr bwMode="auto">
          <a:xfrm>
            <a:off x="2487613" y="51165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206</a:t>
            </a:r>
          </a:p>
        </p:txBody>
      </p:sp>
      <p:sp>
        <p:nvSpPr>
          <p:cNvPr id="85001" name="Text Box 10"/>
          <p:cNvSpPr txBox="1">
            <a:spLocks noChangeArrowheads="1"/>
          </p:cNvSpPr>
          <p:nvPr/>
        </p:nvSpPr>
        <p:spPr bwMode="auto">
          <a:xfrm>
            <a:off x="3562350" y="47164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203</a:t>
            </a:r>
          </a:p>
        </p:txBody>
      </p:sp>
      <p:sp>
        <p:nvSpPr>
          <p:cNvPr id="85002" name="Text Box 11"/>
          <p:cNvSpPr txBox="1">
            <a:spLocks noChangeArrowheads="1"/>
          </p:cNvSpPr>
          <p:nvPr/>
        </p:nvSpPr>
        <p:spPr bwMode="auto">
          <a:xfrm>
            <a:off x="4191000" y="564991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209</a:t>
            </a:r>
          </a:p>
        </p:txBody>
      </p:sp>
      <p:sp>
        <p:nvSpPr>
          <p:cNvPr id="85003" name="Text Box 12"/>
          <p:cNvSpPr txBox="1">
            <a:spLocks noChangeArrowheads="1"/>
          </p:cNvSpPr>
          <p:nvPr/>
        </p:nvSpPr>
        <p:spPr bwMode="auto">
          <a:xfrm>
            <a:off x="5500688" y="5632450"/>
            <a:ext cx="3408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Each link has a unique identifying number</a:t>
            </a:r>
          </a:p>
        </p:txBody>
      </p:sp>
      <p:sp>
        <p:nvSpPr>
          <p:cNvPr id="85004" name="Text Box 78"/>
          <p:cNvSpPr txBox="1">
            <a:spLocks noChangeArrowheads="1"/>
          </p:cNvSpPr>
          <p:nvPr/>
        </p:nvSpPr>
        <p:spPr bwMode="auto">
          <a:xfrm>
            <a:off x="2628900" y="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Stream Segments</a:t>
            </a:r>
            <a:endParaRPr lang="en-US"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ON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252663"/>
            <a:ext cx="40862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descr="CON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3648075"/>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CON1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263" y="4305300"/>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Line 5"/>
          <p:cNvSpPr>
            <a:spLocks noChangeShapeType="1"/>
          </p:cNvSpPr>
          <p:nvPr/>
        </p:nvSpPr>
        <p:spPr bwMode="auto">
          <a:xfrm flipV="1">
            <a:off x="4733925" y="3314700"/>
            <a:ext cx="428625" cy="257175"/>
          </a:xfrm>
          <a:prstGeom prst="line">
            <a:avLst/>
          </a:prstGeom>
          <a:noFill/>
          <a:ln w="38100">
            <a:solidFill>
              <a:schemeClr val="accent2"/>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2" name="Line 6"/>
          <p:cNvSpPr>
            <a:spLocks noChangeShapeType="1"/>
          </p:cNvSpPr>
          <p:nvPr/>
        </p:nvSpPr>
        <p:spPr bwMode="auto">
          <a:xfrm rot="17865190" flipV="1">
            <a:off x="5254625" y="3981450"/>
            <a:ext cx="838200" cy="533400"/>
          </a:xfrm>
          <a:prstGeom prst="line">
            <a:avLst/>
          </a:prstGeom>
          <a:noFill/>
          <a:ln w="38100">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3" name="Rectangle 7"/>
          <p:cNvSpPr>
            <a:spLocks noChangeArrowheads="1"/>
          </p:cNvSpPr>
          <p:nvPr/>
        </p:nvSpPr>
        <p:spPr bwMode="auto">
          <a:xfrm>
            <a:off x="5353050" y="4810125"/>
            <a:ext cx="1343025" cy="1333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4" name="Rectangle 8"/>
          <p:cNvSpPr>
            <a:spLocks noChangeArrowheads="1"/>
          </p:cNvSpPr>
          <p:nvPr/>
        </p:nvSpPr>
        <p:spPr bwMode="auto">
          <a:xfrm>
            <a:off x="3810000" y="3886200"/>
            <a:ext cx="1343025" cy="1333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5" name="Text Box 9"/>
          <p:cNvSpPr txBox="1">
            <a:spLocks noChangeArrowheads="1"/>
          </p:cNvSpPr>
          <p:nvPr/>
        </p:nvSpPr>
        <p:spPr bwMode="auto">
          <a:xfrm>
            <a:off x="1143000" y="685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000"/>
              <a:t>Vectorized Streams Linked Using </a:t>
            </a:r>
            <a:r>
              <a:rPr lang="en-US" sz="4000">
                <a:solidFill>
                  <a:srgbClr val="FF3300"/>
                </a:solidFill>
              </a:rPr>
              <a:t>Grid Code</a:t>
            </a:r>
            <a:r>
              <a:rPr lang="en-US" sz="4000"/>
              <a:t> to Cell Equivalents</a:t>
            </a:r>
            <a:endParaRPr lang="en-US"/>
          </a:p>
        </p:txBody>
      </p:sp>
      <p:sp>
        <p:nvSpPr>
          <p:cNvPr id="86026" name="Text Box 10"/>
          <p:cNvSpPr txBox="1">
            <a:spLocks noChangeArrowheads="1"/>
          </p:cNvSpPr>
          <p:nvPr/>
        </p:nvSpPr>
        <p:spPr bwMode="auto">
          <a:xfrm>
            <a:off x="1203325" y="3851275"/>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Vector</a:t>
            </a:r>
          </a:p>
          <a:p>
            <a:r>
              <a:rPr lang="en-US">
                <a:solidFill>
                  <a:schemeClr val="accent2"/>
                </a:solidFill>
              </a:rPr>
              <a:t>Streams</a:t>
            </a:r>
            <a:endParaRPr lang="en-US"/>
          </a:p>
        </p:txBody>
      </p:sp>
      <p:sp>
        <p:nvSpPr>
          <p:cNvPr id="86027" name="Text Box 11"/>
          <p:cNvSpPr txBox="1">
            <a:spLocks noChangeArrowheads="1"/>
          </p:cNvSpPr>
          <p:nvPr/>
        </p:nvSpPr>
        <p:spPr bwMode="auto">
          <a:xfrm>
            <a:off x="7010400" y="4572000"/>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3300"/>
                </a:solidFill>
              </a:rPr>
              <a:t>Grid</a:t>
            </a:r>
          </a:p>
          <a:p>
            <a:r>
              <a:rPr lang="en-US">
                <a:solidFill>
                  <a:srgbClr val="FF3300"/>
                </a:solidFill>
              </a:rPr>
              <a:t>Streams</a:t>
            </a:r>
            <a:endParaRPr lang="en-US"/>
          </a:p>
        </p:txBody>
      </p:sp>
      <p:sp>
        <p:nvSpPr>
          <p:cNvPr id="86028" name="Text Box 12"/>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sanmarcos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065213"/>
            <a:ext cx="71215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733425" y="4811713"/>
            <a:ext cx="8018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DrainageLines are drawn through the centers of cells on the stream links.  DrainagePoints are located at the centers of the outlet cells of the catchments</a:t>
            </a:r>
          </a:p>
        </p:txBody>
      </p:sp>
      <p:sp>
        <p:nvSpPr>
          <p:cNvPr id="87044"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Catchments</a:t>
            </a:r>
          </a:p>
        </p:txBody>
      </p:sp>
      <p:sp>
        <p:nvSpPr>
          <p:cNvPr id="88067" name="Rectangle 3"/>
          <p:cNvSpPr>
            <a:spLocks noGrp="1" noChangeArrowheads="1"/>
          </p:cNvSpPr>
          <p:nvPr>
            <p:ph type="body" sz="half" idx="1"/>
          </p:nvPr>
        </p:nvSpPr>
        <p:spPr/>
        <p:txBody>
          <a:bodyPr/>
          <a:lstStyle/>
          <a:p>
            <a:pPr eaLnBrk="1" hangingPunct="1"/>
            <a:r>
              <a:rPr lang="en-US" sz="2800" smtClean="0"/>
              <a:t>For every stream segment, there is a corresponding </a:t>
            </a:r>
            <a:r>
              <a:rPr lang="en-US" sz="2800" smtClean="0">
                <a:solidFill>
                  <a:srgbClr val="FF3300"/>
                </a:solidFill>
              </a:rPr>
              <a:t>catchment</a:t>
            </a:r>
          </a:p>
          <a:p>
            <a:pPr eaLnBrk="1" hangingPunct="1"/>
            <a:r>
              <a:rPr lang="en-US" sz="2800" smtClean="0"/>
              <a:t>Catchments are a </a:t>
            </a:r>
            <a:r>
              <a:rPr lang="en-US" sz="2800" smtClean="0">
                <a:solidFill>
                  <a:srgbClr val="FF3300"/>
                </a:solidFill>
              </a:rPr>
              <a:t>tessellation</a:t>
            </a:r>
            <a:r>
              <a:rPr lang="en-US" sz="2800" smtClean="0"/>
              <a:t> of the landscape through a set of </a:t>
            </a:r>
            <a:r>
              <a:rPr lang="en-US" sz="2800" smtClean="0">
                <a:solidFill>
                  <a:srgbClr val="FF3300"/>
                </a:solidFill>
              </a:rPr>
              <a:t>physical rules</a:t>
            </a:r>
          </a:p>
          <a:p>
            <a:pPr eaLnBrk="1" hangingPunct="1"/>
            <a:endParaRPr lang="en-US" sz="2800" smtClean="0"/>
          </a:p>
        </p:txBody>
      </p:sp>
      <p:pic>
        <p:nvPicPr>
          <p:cNvPr id="88068" name="Picture 4" descr="ex4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676400"/>
            <a:ext cx="2701925" cy="48006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2113"/>
            <a:ext cx="47815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4000500"/>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itle 1"/>
          <p:cNvSpPr>
            <a:spLocks noGrp="1"/>
          </p:cNvSpPr>
          <p:nvPr>
            <p:ph type="title"/>
          </p:nvPr>
        </p:nvSpPr>
        <p:spPr/>
        <p:txBody>
          <a:bodyPr/>
          <a:lstStyle/>
          <a:p>
            <a:r>
              <a:rPr lang="en-US" smtClean="0"/>
              <a:t>Subwatershed Precipitation by Interpolation</a:t>
            </a:r>
          </a:p>
        </p:txBody>
      </p:sp>
      <p:sp>
        <p:nvSpPr>
          <p:cNvPr id="11" name="TextBox 10"/>
          <p:cNvSpPr txBox="1"/>
          <p:nvPr/>
        </p:nvSpPr>
        <p:spPr>
          <a:xfrm>
            <a:off x="5702300" y="1612900"/>
            <a:ext cx="2984500" cy="3416300"/>
          </a:xfrm>
          <a:prstGeom prst="rect">
            <a:avLst/>
          </a:prstGeom>
          <a:noFill/>
        </p:spPr>
        <p:txBody>
          <a:bodyPr>
            <a:spAutoFit/>
          </a:bodyPr>
          <a:lstStyle/>
          <a:p>
            <a:pPr marL="228600" indent="-228600">
              <a:buFont typeface="Arial" pitchFamily="34" charset="0"/>
              <a:buChar char="•"/>
              <a:defRPr/>
            </a:pPr>
            <a:r>
              <a:rPr lang="en-US" dirty="0" err="1">
                <a:latin typeface="+mn-lt"/>
              </a:rPr>
              <a:t>Kriging</a:t>
            </a:r>
            <a:r>
              <a:rPr lang="en-US" dirty="0">
                <a:latin typeface="+mn-lt"/>
              </a:rPr>
              <a:t> (on </a:t>
            </a:r>
            <a:r>
              <a:rPr lang="en-US" dirty="0" err="1">
                <a:latin typeface="+mn-lt"/>
              </a:rPr>
              <a:t>Precip</a:t>
            </a:r>
            <a:r>
              <a:rPr lang="en-US" dirty="0">
                <a:latin typeface="+mn-lt"/>
              </a:rPr>
              <a:t> field)</a:t>
            </a:r>
          </a:p>
          <a:p>
            <a:pPr marL="228600" indent="-228600">
              <a:buFont typeface="Arial" pitchFamily="34" charset="0"/>
              <a:buChar char="•"/>
              <a:defRPr/>
            </a:pPr>
            <a:r>
              <a:rPr lang="en-US" dirty="0">
                <a:latin typeface="+mn-lt"/>
              </a:rPr>
              <a:t>Zonal Statistics (Mean)</a:t>
            </a:r>
          </a:p>
          <a:p>
            <a:pPr marL="228600" indent="-228600">
              <a:buFont typeface="Arial" pitchFamily="34" charset="0"/>
              <a:buChar char="•"/>
              <a:defRPr/>
            </a:pPr>
            <a:r>
              <a:rPr lang="en-US" dirty="0">
                <a:latin typeface="+mn-lt"/>
              </a:rPr>
              <a:t>Join</a:t>
            </a:r>
          </a:p>
          <a:p>
            <a:pPr marL="228600" indent="-228600">
              <a:buFont typeface="Arial" pitchFamily="34" charset="0"/>
              <a:buChar char="•"/>
              <a:defRPr/>
            </a:pPr>
            <a:r>
              <a:rPr lang="en-US" dirty="0">
                <a:latin typeface="+mn-lt"/>
              </a:rPr>
              <a:t>Export</a:t>
            </a: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59398" name="Oval 12"/>
          <p:cNvSpPr>
            <a:spLocks noChangeArrowheads="1"/>
          </p:cNvSpPr>
          <p:nvPr/>
        </p:nvSpPr>
        <p:spPr bwMode="auto">
          <a:xfrm>
            <a:off x="6591300" y="50165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99" name="Oval 13"/>
          <p:cNvSpPr>
            <a:spLocks noChangeArrowheads="1"/>
          </p:cNvSpPr>
          <p:nvPr/>
        </p:nvSpPr>
        <p:spPr bwMode="auto">
          <a:xfrm>
            <a:off x="1130300" y="21463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9400" name="Elbow Connector 14"/>
          <p:cNvCxnSpPr>
            <a:cxnSpLocks noChangeShapeType="1"/>
            <a:stCxn id="59399" idx="4"/>
            <a:endCxn id="59398" idx="0"/>
          </p:cNvCxnSpPr>
          <p:nvPr/>
        </p:nvCxnSpPr>
        <p:spPr bwMode="auto">
          <a:xfrm rot="16200000" flipH="1">
            <a:off x="2755900" y="952500"/>
            <a:ext cx="2667000" cy="5461000"/>
          </a:xfrm>
          <a:prstGeom prst="bentConnector3">
            <a:avLst>
              <a:gd name="adj1" fmla="val 59523"/>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9401" name="Rectangle 15"/>
          <p:cNvSpPr>
            <a:spLocks noChangeArrowheads="1"/>
          </p:cNvSpPr>
          <p:nvPr/>
        </p:nvSpPr>
        <p:spPr bwMode="auto">
          <a:xfrm>
            <a:off x="3251200" y="5026025"/>
            <a:ext cx="5143500" cy="180975"/>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94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4992688"/>
            <a:ext cx="17811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smtClean="0">
                <a:solidFill>
                  <a:schemeClr val="tx1"/>
                </a:solidFill>
              </a:rPr>
              <a:t>Raster</a:t>
            </a:r>
            <a:r>
              <a:rPr lang="en-US" sz="4000" smtClean="0">
                <a:solidFill>
                  <a:srgbClr val="FF3300"/>
                </a:solidFill>
              </a:rPr>
              <a:t> Zones</a:t>
            </a:r>
            <a:r>
              <a:rPr lang="en-US" sz="4000" smtClean="0"/>
              <a:t> and Vector </a:t>
            </a:r>
            <a:r>
              <a:rPr lang="en-US" sz="4000" smtClean="0">
                <a:solidFill>
                  <a:srgbClr val="FF3300"/>
                </a:solidFill>
              </a:rPr>
              <a:t>Polygons</a:t>
            </a:r>
          </a:p>
        </p:txBody>
      </p:sp>
      <p:grpSp>
        <p:nvGrpSpPr>
          <p:cNvPr id="89091" name="Group 3"/>
          <p:cNvGrpSpPr>
            <a:grpSpLocks/>
          </p:cNvGrpSpPr>
          <p:nvPr/>
        </p:nvGrpSpPr>
        <p:grpSpPr bwMode="auto">
          <a:xfrm>
            <a:off x="4724400" y="1828800"/>
            <a:ext cx="4038600" cy="4114800"/>
            <a:chOff x="288" y="1200"/>
            <a:chExt cx="2544" cy="2592"/>
          </a:xfrm>
        </p:grpSpPr>
        <p:pic>
          <p:nvPicPr>
            <p:cNvPr id="89101" name="Picture 4" descr="ex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574"/>
              <a:ext cx="2544"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2" name="Group 5"/>
            <p:cNvGrpSpPr>
              <a:grpSpLocks/>
            </p:cNvGrpSpPr>
            <p:nvPr/>
          </p:nvGrpSpPr>
          <p:grpSpPr bwMode="auto">
            <a:xfrm>
              <a:off x="768" y="1200"/>
              <a:ext cx="1701" cy="2592"/>
              <a:chOff x="768" y="1200"/>
              <a:chExt cx="1701" cy="2592"/>
            </a:xfrm>
          </p:grpSpPr>
          <p:sp>
            <p:nvSpPr>
              <p:cNvPr id="89103" name="Text Box 6"/>
              <p:cNvSpPr txBox="1">
                <a:spLocks noChangeArrowheads="1"/>
              </p:cNvSpPr>
              <p:nvPr/>
            </p:nvSpPr>
            <p:spPr bwMode="auto">
              <a:xfrm>
                <a:off x="816" y="1200"/>
                <a:ext cx="16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Catchment GridID</a:t>
                </a:r>
              </a:p>
            </p:txBody>
          </p:sp>
          <p:sp>
            <p:nvSpPr>
              <p:cNvPr id="89104" name="Text Box 7"/>
              <p:cNvSpPr txBox="1">
                <a:spLocks noChangeArrowheads="1"/>
              </p:cNvSpPr>
              <p:nvPr/>
            </p:nvSpPr>
            <p:spPr bwMode="auto">
              <a:xfrm>
                <a:off x="768" y="3504"/>
                <a:ext cx="15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Vector Polygons</a:t>
                </a:r>
              </a:p>
            </p:txBody>
          </p:sp>
        </p:grpSp>
      </p:grpSp>
      <p:grpSp>
        <p:nvGrpSpPr>
          <p:cNvPr id="89092" name="Group 8"/>
          <p:cNvGrpSpPr>
            <a:grpSpLocks/>
          </p:cNvGrpSpPr>
          <p:nvPr/>
        </p:nvGrpSpPr>
        <p:grpSpPr bwMode="auto">
          <a:xfrm>
            <a:off x="609600" y="1828800"/>
            <a:ext cx="4038600" cy="4154488"/>
            <a:chOff x="2928" y="1200"/>
            <a:chExt cx="2544" cy="2617"/>
          </a:xfrm>
        </p:grpSpPr>
        <p:pic>
          <p:nvPicPr>
            <p:cNvPr id="89095" name="Picture 9" descr="ex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552"/>
              <a:ext cx="2544"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 Box 10"/>
            <p:cNvSpPr txBox="1">
              <a:spLocks noChangeArrowheads="1"/>
            </p:cNvSpPr>
            <p:nvPr/>
          </p:nvSpPr>
          <p:spPr bwMode="auto">
            <a:xfrm>
              <a:off x="3456" y="1200"/>
              <a:ext cx="1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DEM GridCode</a:t>
              </a:r>
            </a:p>
          </p:txBody>
        </p:sp>
        <p:sp>
          <p:nvSpPr>
            <p:cNvPr id="89097" name="Text Box 11"/>
            <p:cNvSpPr txBox="1">
              <a:spLocks noChangeArrowheads="1"/>
            </p:cNvSpPr>
            <p:nvPr/>
          </p:nvSpPr>
          <p:spPr bwMode="auto">
            <a:xfrm>
              <a:off x="3302" y="3529"/>
              <a:ext cx="12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Raster Zones</a:t>
              </a:r>
            </a:p>
          </p:txBody>
        </p:sp>
        <p:sp>
          <p:nvSpPr>
            <p:cNvPr id="89098" name="Text Box 12"/>
            <p:cNvSpPr txBox="1">
              <a:spLocks noChangeArrowheads="1"/>
            </p:cNvSpPr>
            <p:nvPr/>
          </p:nvSpPr>
          <p:spPr bwMode="auto">
            <a:xfrm>
              <a:off x="3446" y="20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3</a:t>
              </a:r>
            </a:p>
          </p:txBody>
        </p:sp>
        <p:sp>
          <p:nvSpPr>
            <p:cNvPr id="89099" name="Text Box 13"/>
            <p:cNvSpPr txBox="1">
              <a:spLocks noChangeArrowheads="1"/>
            </p:cNvSpPr>
            <p:nvPr/>
          </p:nvSpPr>
          <p:spPr bwMode="auto">
            <a:xfrm>
              <a:off x="4464"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4</a:t>
              </a:r>
            </a:p>
          </p:txBody>
        </p:sp>
        <p:sp>
          <p:nvSpPr>
            <p:cNvPr id="89100" name="Text Box 14"/>
            <p:cNvSpPr txBox="1">
              <a:spLocks noChangeArrowheads="1"/>
            </p:cNvSpPr>
            <p:nvPr/>
          </p:nvSpPr>
          <p:spPr bwMode="auto">
            <a:xfrm>
              <a:off x="4512" y="24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charset="0"/>
                </a:rPr>
                <a:t>5</a:t>
              </a:r>
            </a:p>
          </p:txBody>
        </p:sp>
      </p:grpSp>
      <p:sp>
        <p:nvSpPr>
          <p:cNvPr id="89093" name="Line 15"/>
          <p:cNvSpPr>
            <a:spLocks noChangeShapeType="1"/>
          </p:cNvSpPr>
          <p:nvPr/>
        </p:nvSpPr>
        <p:spPr bwMode="auto">
          <a:xfrm>
            <a:off x="3962400" y="21336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4" name="Text Box 16"/>
          <p:cNvSpPr txBox="1">
            <a:spLocks noChangeArrowheads="1"/>
          </p:cNvSpPr>
          <p:nvPr/>
        </p:nvSpPr>
        <p:spPr bwMode="auto">
          <a:xfrm>
            <a:off x="2667000" y="1295400"/>
            <a:ext cx="325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One to one connection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anmarco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0"/>
            <a:ext cx="8183562"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574675" y="5770563"/>
            <a:ext cx="8018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 DrainageLines and DrainagePoints of the San Marcos basin</a:t>
            </a:r>
          </a:p>
        </p:txBody>
      </p:sp>
      <p:sp>
        <p:nvSpPr>
          <p:cNvPr id="90116"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wtrshedus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614363"/>
            <a:ext cx="66294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396875" y="206375"/>
            <a:ext cx="801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 Watershed, Subwatershed.</a:t>
            </a:r>
          </a:p>
        </p:txBody>
      </p:sp>
      <p:sp>
        <p:nvSpPr>
          <p:cNvPr id="91140"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76</a:t>
            </a:r>
          </a:p>
        </p:txBody>
      </p:sp>
      <p:sp>
        <p:nvSpPr>
          <p:cNvPr id="91141" name="Text Box 5"/>
          <p:cNvSpPr txBox="1">
            <a:spLocks noChangeArrowheads="1"/>
          </p:cNvSpPr>
          <p:nvPr/>
        </p:nvSpPr>
        <p:spPr bwMode="auto">
          <a:xfrm>
            <a:off x="611188" y="5391150"/>
            <a:ext cx="8018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Watershed outlet points may lie within the interior of a catchment, e.g. at a USGS stream-gaging site.</a:t>
            </a:r>
          </a:p>
        </p:txBody>
      </p:sp>
      <p:sp>
        <p:nvSpPr>
          <p:cNvPr id="91142" name="Text Box 6"/>
          <p:cNvSpPr txBox="1">
            <a:spLocks noChangeArrowheads="1"/>
          </p:cNvSpPr>
          <p:nvPr/>
        </p:nvSpPr>
        <p:spPr bwMode="auto">
          <a:xfrm>
            <a:off x="176213" y="1485900"/>
            <a:ext cx="190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a:t>
            </a:r>
          </a:p>
        </p:txBody>
      </p:sp>
      <p:sp>
        <p:nvSpPr>
          <p:cNvPr id="91143" name="Line 7"/>
          <p:cNvSpPr>
            <a:spLocks noChangeShapeType="1"/>
          </p:cNvSpPr>
          <p:nvPr/>
        </p:nvSpPr>
        <p:spPr bwMode="auto">
          <a:xfrm>
            <a:off x="1344613" y="1892300"/>
            <a:ext cx="657225" cy="128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4" name="Line 8"/>
          <p:cNvSpPr>
            <a:spLocks noChangeShapeType="1"/>
          </p:cNvSpPr>
          <p:nvPr/>
        </p:nvSpPr>
        <p:spPr bwMode="auto">
          <a:xfrm>
            <a:off x="1136650" y="1935163"/>
            <a:ext cx="612775" cy="191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5" name="Line 9"/>
          <p:cNvSpPr>
            <a:spLocks noChangeShapeType="1"/>
          </p:cNvSpPr>
          <p:nvPr/>
        </p:nvSpPr>
        <p:spPr bwMode="auto">
          <a:xfrm>
            <a:off x="1633538" y="1900238"/>
            <a:ext cx="1287462"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6" name="Text Box 10"/>
          <p:cNvSpPr txBox="1">
            <a:spLocks noChangeArrowheads="1"/>
          </p:cNvSpPr>
          <p:nvPr/>
        </p:nvSpPr>
        <p:spPr bwMode="auto">
          <a:xfrm>
            <a:off x="5237163" y="65405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Subwatersheds</a:t>
            </a:r>
          </a:p>
        </p:txBody>
      </p:sp>
      <p:sp>
        <p:nvSpPr>
          <p:cNvPr id="91147" name="Line 11"/>
          <p:cNvSpPr>
            <a:spLocks noChangeShapeType="1"/>
          </p:cNvSpPr>
          <p:nvPr/>
        </p:nvSpPr>
        <p:spPr bwMode="auto">
          <a:xfrm flipH="1">
            <a:off x="4333875" y="969963"/>
            <a:ext cx="1042988" cy="374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8" name="Line 12"/>
          <p:cNvSpPr>
            <a:spLocks noChangeShapeType="1"/>
          </p:cNvSpPr>
          <p:nvPr/>
        </p:nvSpPr>
        <p:spPr bwMode="auto">
          <a:xfrm flipH="1">
            <a:off x="5060950" y="1084263"/>
            <a:ext cx="541338" cy="522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Line 13"/>
          <p:cNvSpPr>
            <a:spLocks noChangeShapeType="1"/>
          </p:cNvSpPr>
          <p:nvPr/>
        </p:nvSpPr>
        <p:spPr bwMode="auto">
          <a:xfrm>
            <a:off x="5807075" y="1092200"/>
            <a:ext cx="193675" cy="479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50" name="Freeform 14"/>
          <p:cNvSpPr>
            <a:spLocks/>
          </p:cNvSpPr>
          <p:nvPr/>
        </p:nvSpPr>
        <p:spPr bwMode="auto">
          <a:xfrm>
            <a:off x="1749425" y="842963"/>
            <a:ext cx="5113338" cy="3027362"/>
          </a:xfrm>
          <a:custGeom>
            <a:avLst/>
            <a:gdLst>
              <a:gd name="T0" fmla="*/ 2147483647 w 3221"/>
              <a:gd name="T1" fmla="*/ 2147483647 h 1907"/>
              <a:gd name="T2" fmla="*/ 2147483647 w 3221"/>
              <a:gd name="T3" fmla="*/ 2147483647 h 1907"/>
              <a:gd name="T4" fmla="*/ 2147483647 w 3221"/>
              <a:gd name="T5" fmla="*/ 2147483647 h 1907"/>
              <a:gd name="T6" fmla="*/ 2147483647 w 3221"/>
              <a:gd name="T7" fmla="*/ 2147483647 h 1907"/>
              <a:gd name="T8" fmla="*/ 2147483647 w 3221"/>
              <a:gd name="T9" fmla="*/ 2147483647 h 1907"/>
              <a:gd name="T10" fmla="*/ 2147483647 w 3221"/>
              <a:gd name="T11" fmla="*/ 2147483647 h 1907"/>
              <a:gd name="T12" fmla="*/ 2147483647 w 3221"/>
              <a:gd name="T13" fmla="*/ 2147483647 h 1907"/>
              <a:gd name="T14" fmla="*/ 2147483647 w 3221"/>
              <a:gd name="T15" fmla="*/ 2147483647 h 1907"/>
              <a:gd name="T16" fmla="*/ 2147483647 w 3221"/>
              <a:gd name="T17" fmla="*/ 2147483647 h 1907"/>
              <a:gd name="T18" fmla="*/ 2147483647 w 3221"/>
              <a:gd name="T19" fmla="*/ 2147483647 h 1907"/>
              <a:gd name="T20" fmla="*/ 2147483647 w 3221"/>
              <a:gd name="T21" fmla="*/ 2147483647 h 1907"/>
              <a:gd name="T22" fmla="*/ 2147483647 w 3221"/>
              <a:gd name="T23" fmla="*/ 2147483647 h 1907"/>
              <a:gd name="T24" fmla="*/ 2147483647 w 3221"/>
              <a:gd name="T25" fmla="*/ 2147483647 h 1907"/>
              <a:gd name="T26" fmla="*/ 2147483647 w 3221"/>
              <a:gd name="T27" fmla="*/ 2147483647 h 1907"/>
              <a:gd name="T28" fmla="*/ 2147483647 w 3221"/>
              <a:gd name="T29" fmla="*/ 2147483647 h 1907"/>
              <a:gd name="T30" fmla="*/ 2147483647 w 3221"/>
              <a:gd name="T31" fmla="*/ 2147483647 h 1907"/>
              <a:gd name="T32" fmla="*/ 2147483647 w 3221"/>
              <a:gd name="T33" fmla="*/ 2147483647 h 1907"/>
              <a:gd name="T34" fmla="*/ 2147483647 w 3221"/>
              <a:gd name="T35" fmla="*/ 2147483647 h 1907"/>
              <a:gd name="T36" fmla="*/ 2147483647 w 3221"/>
              <a:gd name="T37" fmla="*/ 2147483647 h 1907"/>
              <a:gd name="T38" fmla="*/ 2147483647 w 3221"/>
              <a:gd name="T39" fmla="*/ 2147483647 h 1907"/>
              <a:gd name="T40" fmla="*/ 2147483647 w 3221"/>
              <a:gd name="T41" fmla="*/ 2147483647 h 1907"/>
              <a:gd name="T42" fmla="*/ 2147483647 w 3221"/>
              <a:gd name="T43" fmla="*/ 2147483647 h 1907"/>
              <a:gd name="T44" fmla="*/ 2147483647 w 3221"/>
              <a:gd name="T45" fmla="*/ 2147483647 h 1907"/>
              <a:gd name="T46" fmla="*/ 2147483647 w 3221"/>
              <a:gd name="T47" fmla="*/ 2147483647 h 1907"/>
              <a:gd name="T48" fmla="*/ 2147483647 w 3221"/>
              <a:gd name="T49" fmla="*/ 2147483647 h 1907"/>
              <a:gd name="T50" fmla="*/ 2147483647 w 3221"/>
              <a:gd name="T51" fmla="*/ 2147483647 h 1907"/>
              <a:gd name="T52" fmla="*/ 2147483647 w 3221"/>
              <a:gd name="T53" fmla="*/ 2147483647 h 1907"/>
              <a:gd name="T54" fmla="*/ 2147483647 w 3221"/>
              <a:gd name="T55" fmla="*/ 2147483647 h 1907"/>
              <a:gd name="T56" fmla="*/ 2147483647 w 3221"/>
              <a:gd name="T57" fmla="*/ 2147483647 h 1907"/>
              <a:gd name="T58" fmla="*/ 2147483647 w 3221"/>
              <a:gd name="T59" fmla="*/ 2147483647 h 1907"/>
              <a:gd name="T60" fmla="*/ 2147483647 w 3221"/>
              <a:gd name="T61" fmla="*/ 2147483647 h 1907"/>
              <a:gd name="T62" fmla="*/ 2147483647 w 3221"/>
              <a:gd name="T63" fmla="*/ 2147483647 h 1907"/>
              <a:gd name="T64" fmla="*/ 2147483647 w 3221"/>
              <a:gd name="T65" fmla="*/ 2147483647 h 1907"/>
              <a:gd name="T66" fmla="*/ 2147483647 w 3221"/>
              <a:gd name="T67" fmla="*/ 0 h 1907"/>
              <a:gd name="T68" fmla="*/ 2147483647 w 3221"/>
              <a:gd name="T69" fmla="*/ 2147483647 h 1907"/>
              <a:gd name="T70" fmla="*/ 2147483647 w 3221"/>
              <a:gd name="T71" fmla="*/ 2147483647 h 1907"/>
              <a:gd name="T72" fmla="*/ 2147483647 w 3221"/>
              <a:gd name="T73" fmla="*/ 2147483647 h 1907"/>
              <a:gd name="T74" fmla="*/ 2147483647 w 3221"/>
              <a:gd name="T75" fmla="*/ 2147483647 h 1907"/>
              <a:gd name="T76" fmla="*/ 2147483647 w 3221"/>
              <a:gd name="T77" fmla="*/ 2147483647 h 1907"/>
              <a:gd name="T78" fmla="*/ 2147483647 w 3221"/>
              <a:gd name="T79" fmla="*/ 2147483647 h 1907"/>
              <a:gd name="T80" fmla="*/ 2147483647 w 3221"/>
              <a:gd name="T81" fmla="*/ 2147483647 h 1907"/>
              <a:gd name="T82" fmla="*/ 2147483647 w 3221"/>
              <a:gd name="T83" fmla="*/ 2147483647 h 1907"/>
              <a:gd name="T84" fmla="*/ 2147483647 w 3221"/>
              <a:gd name="T85" fmla="*/ 2147483647 h 1907"/>
              <a:gd name="T86" fmla="*/ 2147483647 w 3221"/>
              <a:gd name="T87" fmla="*/ 2147483647 h 1907"/>
              <a:gd name="T88" fmla="*/ 2147483647 w 3221"/>
              <a:gd name="T89" fmla="*/ 2147483647 h 1907"/>
              <a:gd name="T90" fmla="*/ 2147483647 w 3221"/>
              <a:gd name="T91" fmla="*/ 2147483647 h 1907"/>
              <a:gd name="T92" fmla="*/ 2147483647 w 3221"/>
              <a:gd name="T93" fmla="*/ 2147483647 h 1907"/>
              <a:gd name="T94" fmla="*/ 2147483647 w 3221"/>
              <a:gd name="T95" fmla="*/ 2147483647 h 1907"/>
              <a:gd name="T96" fmla="*/ 2147483647 w 3221"/>
              <a:gd name="T97" fmla="*/ 2147483647 h 1907"/>
              <a:gd name="T98" fmla="*/ 2147483647 w 3221"/>
              <a:gd name="T99" fmla="*/ 2147483647 h 1907"/>
              <a:gd name="T100" fmla="*/ 2147483647 w 3221"/>
              <a:gd name="T101" fmla="*/ 2147483647 h 1907"/>
              <a:gd name="T102" fmla="*/ 2147483647 w 3221"/>
              <a:gd name="T103" fmla="*/ 2147483647 h 1907"/>
              <a:gd name="T104" fmla="*/ 2147483647 w 3221"/>
              <a:gd name="T105" fmla="*/ 2147483647 h 1907"/>
              <a:gd name="T106" fmla="*/ 2147483647 w 3221"/>
              <a:gd name="T107" fmla="*/ 2147483647 h 1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1"/>
              <a:gd name="T163" fmla="*/ 0 h 1907"/>
              <a:gd name="T164" fmla="*/ 3221 w 3221"/>
              <a:gd name="T165" fmla="*/ 1907 h 19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1" h="1907">
                <a:moveTo>
                  <a:pt x="3042" y="1874"/>
                </a:moveTo>
                <a:lnTo>
                  <a:pt x="2924" y="1907"/>
                </a:lnTo>
                <a:lnTo>
                  <a:pt x="2846" y="1862"/>
                </a:lnTo>
                <a:lnTo>
                  <a:pt x="2807" y="1807"/>
                </a:lnTo>
                <a:lnTo>
                  <a:pt x="2790" y="1751"/>
                </a:lnTo>
                <a:lnTo>
                  <a:pt x="2757" y="1723"/>
                </a:lnTo>
                <a:lnTo>
                  <a:pt x="2684" y="1728"/>
                </a:lnTo>
                <a:lnTo>
                  <a:pt x="2628" y="1678"/>
                </a:lnTo>
                <a:lnTo>
                  <a:pt x="2583" y="1644"/>
                </a:lnTo>
                <a:lnTo>
                  <a:pt x="2511" y="1639"/>
                </a:lnTo>
                <a:lnTo>
                  <a:pt x="2449" y="1622"/>
                </a:lnTo>
                <a:lnTo>
                  <a:pt x="2393" y="1639"/>
                </a:lnTo>
                <a:lnTo>
                  <a:pt x="2343" y="1600"/>
                </a:lnTo>
                <a:lnTo>
                  <a:pt x="2315" y="1572"/>
                </a:lnTo>
                <a:lnTo>
                  <a:pt x="2253" y="1538"/>
                </a:lnTo>
                <a:lnTo>
                  <a:pt x="2181" y="1510"/>
                </a:lnTo>
                <a:lnTo>
                  <a:pt x="2114" y="1482"/>
                </a:lnTo>
                <a:lnTo>
                  <a:pt x="2080" y="1471"/>
                </a:lnTo>
                <a:lnTo>
                  <a:pt x="2024" y="1454"/>
                </a:lnTo>
                <a:lnTo>
                  <a:pt x="1979" y="1387"/>
                </a:lnTo>
                <a:lnTo>
                  <a:pt x="1974" y="1354"/>
                </a:lnTo>
                <a:lnTo>
                  <a:pt x="1963" y="1292"/>
                </a:lnTo>
                <a:lnTo>
                  <a:pt x="1963" y="1225"/>
                </a:lnTo>
                <a:lnTo>
                  <a:pt x="1907" y="1214"/>
                </a:lnTo>
                <a:lnTo>
                  <a:pt x="1845" y="1152"/>
                </a:lnTo>
                <a:lnTo>
                  <a:pt x="1795" y="1108"/>
                </a:lnTo>
                <a:lnTo>
                  <a:pt x="1795" y="1029"/>
                </a:lnTo>
                <a:lnTo>
                  <a:pt x="1828" y="990"/>
                </a:lnTo>
                <a:lnTo>
                  <a:pt x="1772" y="912"/>
                </a:lnTo>
                <a:lnTo>
                  <a:pt x="1744" y="867"/>
                </a:lnTo>
                <a:lnTo>
                  <a:pt x="1700" y="800"/>
                </a:lnTo>
                <a:lnTo>
                  <a:pt x="1571" y="789"/>
                </a:lnTo>
                <a:lnTo>
                  <a:pt x="1515" y="789"/>
                </a:lnTo>
                <a:lnTo>
                  <a:pt x="1487" y="744"/>
                </a:lnTo>
                <a:lnTo>
                  <a:pt x="1403" y="705"/>
                </a:lnTo>
                <a:lnTo>
                  <a:pt x="1364" y="677"/>
                </a:lnTo>
                <a:lnTo>
                  <a:pt x="1314" y="671"/>
                </a:lnTo>
                <a:lnTo>
                  <a:pt x="1241" y="666"/>
                </a:lnTo>
                <a:lnTo>
                  <a:pt x="1191" y="632"/>
                </a:lnTo>
                <a:lnTo>
                  <a:pt x="1124" y="621"/>
                </a:lnTo>
                <a:lnTo>
                  <a:pt x="1062" y="632"/>
                </a:lnTo>
                <a:lnTo>
                  <a:pt x="1006" y="671"/>
                </a:lnTo>
                <a:lnTo>
                  <a:pt x="934" y="671"/>
                </a:lnTo>
                <a:lnTo>
                  <a:pt x="878" y="666"/>
                </a:lnTo>
                <a:lnTo>
                  <a:pt x="816" y="615"/>
                </a:lnTo>
                <a:lnTo>
                  <a:pt x="755" y="582"/>
                </a:lnTo>
                <a:lnTo>
                  <a:pt x="693" y="565"/>
                </a:lnTo>
                <a:lnTo>
                  <a:pt x="615" y="565"/>
                </a:lnTo>
                <a:lnTo>
                  <a:pt x="564" y="565"/>
                </a:lnTo>
                <a:lnTo>
                  <a:pt x="475" y="504"/>
                </a:lnTo>
                <a:lnTo>
                  <a:pt x="430" y="453"/>
                </a:lnTo>
                <a:lnTo>
                  <a:pt x="380" y="436"/>
                </a:lnTo>
                <a:lnTo>
                  <a:pt x="318" y="436"/>
                </a:lnTo>
                <a:lnTo>
                  <a:pt x="285" y="425"/>
                </a:lnTo>
                <a:lnTo>
                  <a:pt x="218" y="375"/>
                </a:lnTo>
                <a:lnTo>
                  <a:pt x="162" y="336"/>
                </a:lnTo>
                <a:lnTo>
                  <a:pt x="72" y="291"/>
                </a:lnTo>
                <a:lnTo>
                  <a:pt x="39" y="263"/>
                </a:lnTo>
                <a:lnTo>
                  <a:pt x="0" y="196"/>
                </a:lnTo>
                <a:lnTo>
                  <a:pt x="72" y="162"/>
                </a:lnTo>
                <a:lnTo>
                  <a:pt x="117" y="95"/>
                </a:lnTo>
                <a:lnTo>
                  <a:pt x="207" y="79"/>
                </a:lnTo>
                <a:lnTo>
                  <a:pt x="268" y="84"/>
                </a:lnTo>
                <a:lnTo>
                  <a:pt x="380" y="84"/>
                </a:lnTo>
                <a:lnTo>
                  <a:pt x="413" y="67"/>
                </a:lnTo>
                <a:lnTo>
                  <a:pt x="475" y="17"/>
                </a:lnTo>
                <a:lnTo>
                  <a:pt x="587" y="17"/>
                </a:lnTo>
                <a:lnTo>
                  <a:pt x="699" y="0"/>
                </a:lnTo>
                <a:lnTo>
                  <a:pt x="855" y="51"/>
                </a:lnTo>
                <a:lnTo>
                  <a:pt x="956" y="73"/>
                </a:lnTo>
                <a:lnTo>
                  <a:pt x="1034" y="73"/>
                </a:lnTo>
                <a:lnTo>
                  <a:pt x="1129" y="67"/>
                </a:lnTo>
                <a:lnTo>
                  <a:pt x="1174" y="73"/>
                </a:lnTo>
                <a:lnTo>
                  <a:pt x="1286" y="84"/>
                </a:lnTo>
                <a:lnTo>
                  <a:pt x="1387" y="107"/>
                </a:lnTo>
                <a:lnTo>
                  <a:pt x="1487" y="168"/>
                </a:lnTo>
                <a:lnTo>
                  <a:pt x="1560" y="230"/>
                </a:lnTo>
                <a:lnTo>
                  <a:pt x="1677" y="207"/>
                </a:lnTo>
                <a:lnTo>
                  <a:pt x="1789" y="269"/>
                </a:lnTo>
                <a:lnTo>
                  <a:pt x="1840" y="280"/>
                </a:lnTo>
                <a:lnTo>
                  <a:pt x="1929" y="319"/>
                </a:lnTo>
                <a:lnTo>
                  <a:pt x="2024" y="347"/>
                </a:lnTo>
                <a:lnTo>
                  <a:pt x="2097" y="347"/>
                </a:lnTo>
                <a:lnTo>
                  <a:pt x="2186" y="381"/>
                </a:lnTo>
                <a:lnTo>
                  <a:pt x="2292" y="408"/>
                </a:lnTo>
                <a:lnTo>
                  <a:pt x="2371" y="448"/>
                </a:lnTo>
                <a:lnTo>
                  <a:pt x="2443" y="453"/>
                </a:lnTo>
                <a:lnTo>
                  <a:pt x="2449" y="526"/>
                </a:lnTo>
                <a:lnTo>
                  <a:pt x="2477" y="593"/>
                </a:lnTo>
                <a:lnTo>
                  <a:pt x="2516" y="632"/>
                </a:lnTo>
                <a:lnTo>
                  <a:pt x="2527" y="694"/>
                </a:lnTo>
                <a:lnTo>
                  <a:pt x="2583" y="789"/>
                </a:lnTo>
                <a:lnTo>
                  <a:pt x="2656" y="828"/>
                </a:lnTo>
                <a:lnTo>
                  <a:pt x="2751" y="945"/>
                </a:lnTo>
                <a:lnTo>
                  <a:pt x="2807" y="1024"/>
                </a:lnTo>
                <a:lnTo>
                  <a:pt x="2818" y="1091"/>
                </a:lnTo>
                <a:lnTo>
                  <a:pt x="2896" y="1214"/>
                </a:lnTo>
                <a:lnTo>
                  <a:pt x="2941" y="1197"/>
                </a:lnTo>
                <a:lnTo>
                  <a:pt x="2975" y="1275"/>
                </a:lnTo>
                <a:lnTo>
                  <a:pt x="3008" y="1342"/>
                </a:lnTo>
                <a:lnTo>
                  <a:pt x="3137" y="1421"/>
                </a:lnTo>
                <a:lnTo>
                  <a:pt x="3159" y="1454"/>
                </a:lnTo>
                <a:lnTo>
                  <a:pt x="3170" y="1577"/>
                </a:lnTo>
                <a:lnTo>
                  <a:pt x="3221" y="1667"/>
                </a:lnTo>
                <a:lnTo>
                  <a:pt x="3148" y="1711"/>
                </a:lnTo>
                <a:lnTo>
                  <a:pt x="3115" y="1779"/>
                </a:lnTo>
                <a:lnTo>
                  <a:pt x="3087" y="1846"/>
                </a:lnTo>
                <a:lnTo>
                  <a:pt x="3042" y="1874"/>
                </a:lnTo>
                <a:close/>
              </a:path>
            </a:pathLst>
          </a:custGeom>
          <a:noFill/>
          <a:ln w="76200">
            <a:solidFill>
              <a:srgbClr val="FFFF00">
                <a:alpha val="6117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Rectangle 15"/>
          <p:cNvSpPr>
            <a:spLocks noChangeArrowheads="1"/>
          </p:cNvSpPr>
          <p:nvPr/>
        </p:nvSpPr>
        <p:spPr bwMode="auto">
          <a:xfrm>
            <a:off x="4683125" y="3927475"/>
            <a:ext cx="165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atin typeface="Arial" charset="0"/>
              </a:rPr>
              <a:t>Watershed</a:t>
            </a:r>
          </a:p>
        </p:txBody>
      </p:sp>
      <p:sp>
        <p:nvSpPr>
          <p:cNvPr id="91152" name="Line 16"/>
          <p:cNvSpPr>
            <a:spLocks noChangeShapeType="1"/>
          </p:cNvSpPr>
          <p:nvPr/>
        </p:nvSpPr>
        <p:spPr bwMode="auto">
          <a:xfrm flipV="1">
            <a:off x="5432425" y="3081338"/>
            <a:ext cx="19050" cy="868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27075" y="376238"/>
            <a:ext cx="7772400" cy="898525"/>
          </a:xfrm>
        </p:spPr>
        <p:txBody>
          <a:bodyPr/>
          <a:lstStyle/>
          <a:p>
            <a:pPr eaLnBrk="1" hangingPunct="1"/>
            <a:r>
              <a:rPr lang="en-US" sz="4000" smtClean="0">
                <a:solidFill>
                  <a:srgbClr val="0000FF"/>
                </a:solidFill>
              </a:rPr>
              <a:t>Summary of Key Processing Steps</a:t>
            </a:r>
          </a:p>
        </p:txBody>
      </p:sp>
      <p:sp>
        <p:nvSpPr>
          <p:cNvPr id="92163" name="Rectangle 3"/>
          <p:cNvSpPr>
            <a:spLocks noGrp="1" noChangeArrowheads="1"/>
          </p:cNvSpPr>
          <p:nvPr>
            <p:ph type="body" idx="1"/>
          </p:nvPr>
        </p:nvSpPr>
        <p:spPr>
          <a:xfrm>
            <a:off x="665163" y="1431925"/>
            <a:ext cx="7772400" cy="4775200"/>
          </a:xfrm>
          <a:noFill/>
        </p:spPr>
        <p:txBody>
          <a:bodyPr/>
          <a:lstStyle/>
          <a:p>
            <a:pPr eaLnBrk="1" hangingPunct="1"/>
            <a:r>
              <a:rPr lang="en-US" sz="2800" smtClean="0"/>
              <a:t>[DEM Reconditioning]</a:t>
            </a:r>
          </a:p>
          <a:p>
            <a:pPr eaLnBrk="1" hangingPunct="1"/>
            <a:r>
              <a:rPr lang="en-US" sz="2800" smtClean="0"/>
              <a:t>Pit Removal (Fill Sinks)</a:t>
            </a:r>
          </a:p>
          <a:p>
            <a:pPr eaLnBrk="1" hangingPunct="1"/>
            <a:r>
              <a:rPr lang="en-US" sz="2800" smtClean="0"/>
              <a:t>Flow Direction</a:t>
            </a:r>
          </a:p>
          <a:p>
            <a:pPr eaLnBrk="1" hangingPunct="1"/>
            <a:r>
              <a:rPr lang="en-US" sz="2800" smtClean="0"/>
              <a:t>Flow Accumulation</a:t>
            </a:r>
          </a:p>
          <a:p>
            <a:pPr eaLnBrk="1" hangingPunct="1"/>
            <a:r>
              <a:rPr lang="en-US" sz="2800" smtClean="0"/>
              <a:t>Stream Definition</a:t>
            </a:r>
          </a:p>
          <a:p>
            <a:pPr eaLnBrk="1" hangingPunct="1"/>
            <a:r>
              <a:rPr lang="en-US" sz="2800" smtClean="0"/>
              <a:t>Stream Segmentation</a:t>
            </a:r>
          </a:p>
          <a:p>
            <a:pPr eaLnBrk="1" hangingPunct="1"/>
            <a:r>
              <a:rPr lang="en-US" sz="2800" smtClean="0"/>
              <a:t>Catchment Grid Delineation</a:t>
            </a:r>
          </a:p>
          <a:p>
            <a:pPr eaLnBrk="1" hangingPunct="1"/>
            <a:r>
              <a:rPr lang="en-US" sz="2800" smtClean="0"/>
              <a:t>Raster to Vector Conversion (Catchment Polygon, Drainage Line, Catchment Outlet Points) </a:t>
            </a:r>
          </a:p>
          <a:p>
            <a:pPr eaLnBrk="1" hangingPunct="1"/>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0"/>
            <a:ext cx="9144000" cy="838200"/>
          </a:xfrm>
        </p:spPr>
        <p:txBody>
          <a:bodyPr/>
          <a:lstStyle/>
          <a:p>
            <a:pPr eaLnBrk="1" hangingPunct="1"/>
            <a:r>
              <a:rPr lang="en-US" sz="3200" smtClean="0"/>
              <a:t>Delineation of Channel Networks and Catchments</a:t>
            </a:r>
          </a:p>
        </p:txBody>
      </p:sp>
      <p:graphicFrame>
        <p:nvGraphicFramePr>
          <p:cNvPr id="8194" name="Object 3"/>
          <p:cNvGraphicFramePr>
            <a:graphicFrameLocks noChangeAspect="1"/>
          </p:cNvGraphicFramePr>
          <p:nvPr/>
        </p:nvGraphicFramePr>
        <p:xfrm>
          <a:off x="304800" y="1143000"/>
          <a:ext cx="4113213" cy="5638800"/>
        </p:xfrm>
        <a:graphic>
          <a:graphicData uri="http://schemas.openxmlformats.org/presentationml/2006/ole">
            <mc:AlternateContent xmlns:mc="http://schemas.openxmlformats.org/markup-compatibility/2006">
              <mc:Choice xmlns:v="urn:schemas-microsoft-com:vml" Requires="v">
                <p:oleObj spid="_x0000_s8199" name="Bitmap Image" r:id="rId3" imgW="5466667" imgH="7497221" progId="Paint.Picture">
                  <p:embed/>
                </p:oleObj>
              </mc:Choice>
              <mc:Fallback>
                <p:oleObj name="Bitmap Image" r:id="rId3" imgW="5466667" imgH="7497221"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41132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4"/>
          <p:cNvGraphicFramePr>
            <a:graphicFrameLocks noChangeAspect="1"/>
          </p:cNvGraphicFramePr>
          <p:nvPr/>
        </p:nvGraphicFramePr>
        <p:xfrm>
          <a:off x="4648200" y="1143000"/>
          <a:ext cx="4205288" cy="5651500"/>
        </p:xfrm>
        <a:graphic>
          <a:graphicData uri="http://schemas.openxmlformats.org/presentationml/2006/ole">
            <mc:AlternateContent xmlns:mc="http://schemas.openxmlformats.org/markup-compatibility/2006">
              <mc:Choice xmlns:v="urn:schemas-microsoft-com:vml" Requires="v">
                <p:oleObj spid="_x0000_s8200" name="Bitmap Image" r:id="rId5" imgW="5563377" imgH="7478169" progId="Paint.Picture">
                  <p:embed/>
                </p:oleObj>
              </mc:Choice>
              <mc:Fallback>
                <p:oleObj name="Bitmap Image" r:id="rId5" imgW="5563377" imgH="7478169"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143000"/>
                        <a:ext cx="4205288"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5"/>
          <p:cNvSpPr txBox="1">
            <a:spLocks noChangeArrowheads="1"/>
          </p:cNvSpPr>
          <p:nvPr/>
        </p:nvSpPr>
        <p:spPr bwMode="auto">
          <a:xfrm>
            <a:off x="3124200" y="5943600"/>
            <a:ext cx="12954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500 cell theshold</a:t>
            </a:r>
          </a:p>
        </p:txBody>
      </p:sp>
      <p:sp>
        <p:nvSpPr>
          <p:cNvPr id="8198" name="Text Box 6"/>
          <p:cNvSpPr txBox="1">
            <a:spLocks noChangeArrowheads="1"/>
          </p:cNvSpPr>
          <p:nvPr/>
        </p:nvSpPr>
        <p:spPr bwMode="auto">
          <a:xfrm>
            <a:off x="7620000" y="5943600"/>
            <a:ext cx="14478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1000 cell theshold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387475" y="0"/>
            <a:ext cx="7470775" cy="1365250"/>
          </a:xfrm>
        </p:spPr>
        <p:txBody>
          <a:bodyPr/>
          <a:lstStyle/>
          <a:p>
            <a:pPr eaLnBrk="1" hangingPunct="1">
              <a:lnSpc>
                <a:spcPct val="95000"/>
              </a:lnSpc>
            </a:pPr>
            <a:r>
              <a:rPr lang="en-US" smtClean="0">
                <a:solidFill>
                  <a:srgbClr val="003399"/>
                </a:solidFill>
              </a:rPr>
              <a:t>How to decide on stream delineation threshold ?</a:t>
            </a:r>
          </a:p>
        </p:txBody>
      </p:sp>
      <p:grpSp>
        <p:nvGrpSpPr>
          <p:cNvPr id="9221" name="Group 3"/>
          <p:cNvGrpSpPr>
            <a:grpSpLocks/>
          </p:cNvGrpSpPr>
          <p:nvPr/>
        </p:nvGrpSpPr>
        <p:grpSpPr bwMode="auto">
          <a:xfrm>
            <a:off x="0" y="1287463"/>
            <a:ext cx="3573463" cy="3286125"/>
            <a:chOff x="1659" y="1331"/>
            <a:chExt cx="2251" cy="2070"/>
          </a:xfrm>
        </p:grpSpPr>
        <p:graphicFrame>
          <p:nvGraphicFramePr>
            <p:cNvPr id="9219" name="Object 4"/>
            <p:cNvGraphicFramePr>
              <a:graphicFrameLocks noChangeAspect="1"/>
            </p:cNvGraphicFramePr>
            <p:nvPr/>
          </p:nvGraphicFramePr>
          <p:xfrm>
            <a:off x="1659" y="1331"/>
            <a:ext cx="1322" cy="1421"/>
          </p:xfrm>
          <a:graphic>
            <a:graphicData uri="http://schemas.openxmlformats.org/presentationml/2006/ole">
              <mc:AlternateContent xmlns:mc="http://schemas.openxmlformats.org/markup-compatibility/2006">
                <mc:Choice xmlns:v="urn:schemas-microsoft-com:vml" Requires="v">
                  <p:oleObj spid="_x0000_s9259" name="Clip" r:id="rId3" imgW="3025440" imgH="3252600" progId="MS_ClipArt_Gallery.2">
                    <p:embed/>
                  </p:oleObj>
                </mc:Choice>
                <mc:Fallback>
                  <p:oleObj name="Clip" r:id="rId3" imgW="3025440" imgH="32526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 y="1331"/>
                          <a:ext cx="1322" cy="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23" name="Group 5"/>
            <p:cNvGrpSpPr>
              <a:grpSpLocks/>
            </p:cNvGrpSpPr>
            <p:nvPr/>
          </p:nvGrpSpPr>
          <p:grpSpPr bwMode="auto">
            <a:xfrm>
              <a:off x="2577" y="1740"/>
              <a:ext cx="1333" cy="1661"/>
              <a:chOff x="408" y="1056"/>
              <a:chExt cx="2297" cy="3024"/>
            </a:xfrm>
          </p:grpSpPr>
          <p:sp>
            <p:nvSpPr>
              <p:cNvPr id="612358" name="Rectangle 6"/>
              <p:cNvSpPr>
                <a:spLocks noChangeArrowheads="1"/>
              </p:cNvSpPr>
              <p:nvPr/>
            </p:nvSpPr>
            <p:spPr bwMode="auto">
              <a:xfrm>
                <a:off x="1583" y="3312"/>
                <a:ext cx="193" cy="193"/>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defRPr/>
                </a:pPr>
                <a:endParaRPr lang="en-US"/>
              </a:p>
            </p:txBody>
          </p:sp>
          <p:sp>
            <p:nvSpPr>
              <p:cNvPr id="9225" name="Freeform 7"/>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4"/>
                  <a:gd name="T43" fmla="*/ 0 h 904"/>
                  <a:gd name="T44" fmla="*/ 764 w 764"/>
                  <a:gd name="T45" fmla="*/ 904 h 9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26" name="Freeform 8"/>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7"/>
                  <a:gd name="T67" fmla="*/ 0 h 2107"/>
                  <a:gd name="T68" fmla="*/ 1757 w 1757"/>
                  <a:gd name="T69" fmla="*/ 2107 h 2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27" name="Freeform 9"/>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 name="T8" fmla="*/ 0 60000 65536"/>
                  <a:gd name="T9" fmla="*/ 0 60000 65536"/>
                  <a:gd name="T10" fmla="*/ 0 60000 65536"/>
                  <a:gd name="T11" fmla="*/ 0 60000 65536"/>
                  <a:gd name="T12" fmla="*/ 0 w 397"/>
                  <a:gd name="T13" fmla="*/ 0 h 347"/>
                  <a:gd name="T14" fmla="*/ 397 w 397"/>
                  <a:gd name="T15" fmla="*/ 347 h 347"/>
                </a:gdLst>
                <a:ahLst/>
                <a:cxnLst>
                  <a:cxn ang="T8">
                    <a:pos x="T0" y="T1"/>
                  </a:cxn>
                  <a:cxn ang="T9">
                    <a:pos x="T2" y="T3"/>
                  </a:cxn>
                  <a:cxn ang="T10">
                    <a:pos x="T4" y="T5"/>
                  </a:cxn>
                  <a:cxn ang="T11">
                    <a:pos x="T6" y="T7"/>
                  </a:cxn>
                </a:cxnLst>
                <a:rect l="T12" t="T13" r="T14" b="T15"/>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28" name="Freeform 10"/>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 name="T14" fmla="*/ 0 60000 65536"/>
                  <a:gd name="T15" fmla="*/ 0 60000 65536"/>
                  <a:gd name="T16" fmla="*/ 0 60000 65536"/>
                  <a:gd name="T17" fmla="*/ 0 60000 65536"/>
                  <a:gd name="T18" fmla="*/ 0 60000 65536"/>
                  <a:gd name="T19" fmla="*/ 0 60000 65536"/>
                  <a:gd name="T20" fmla="*/ 0 60000 65536"/>
                  <a:gd name="T21" fmla="*/ 0 w 826"/>
                  <a:gd name="T22" fmla="*/ 0 h 500"/>
                  <a:gd name="T23" fmla="*/ 826 w 826"/>
                  <a:gd name="T24" fmla="*/ 500 h 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29" name="Freeform 11"/>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 name="T14" fmla="*/ 0 60000 65536"/>
                  <a:gd name="T15" fmla="*/ 0 60000 65536"/>
                  <a:gd name="T16" fmla="*/ 0 60000 65536"/>
                  <a:gd name="T17" fmla="*/ 0 60000 65536"/>
                  <a:gd name="T18" fmla="*/ 0 60000 65536"/>
                  <a:gd name="T19" fmla="*/ 0 60000 65536"/>
                  <a:gd name="T20" fmla="*/ 0 60000 65536"/>
                  <a:gd name="T21" fmla="*/ 0 w 1153"/>
                  <a:gd name="T22" fmla="*/ 0 h 441"/>
                  <a:gd name="T23" fmla="*/ 1153 w 1153"/>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30" name="Freeform 12"/>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1"/>
                  <a:gd name="T28" fmla="*/ 0 h 536"/>
                  <a:gd name="T29" fmla="*/ 1341 w 1341"/>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31" name="Freeform 13"/>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3"/>
                  <a:gd name="T37" fmla="*/ 0 h 643"/>
                  <a:gd name="T38" fmla="*/ 1543 w 1543"/>
                  <a:gd name="T39" fmla="*/ 643 h 6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32" name="Line 14"/>
              <p:cNvSpPr>
                <a:spLocks noChangeShapeType="1"/>
              </p:cNvSpPr>
              <p:nvPr/>
            </p:nvSpPr>
            <p:spPr bwMode="auto">
              <a:xfrm>
                <a:off x="624" y="3312"/>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3" name="Line 15"/>
              <p:cNvSpPr>
                <a:spLocks noChangeShapeType="1"/>
              </p:cNvSpPr>
              <p:nvPr/>
            </p:nvSpPr>
            <p:spPr bwMode="auto">
              <a:xfrm>
                <a:off x="624" y="3504"/>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4" name="Line 16"/>
              <p:cNvSpPr>
                <a:spLocks noChangeShapeType="1"/>
              </p:cNvSpPr>
              <p:nvPr/>
            </p:nvSpPr>
            <p:spPr bwMode="auto">
              <a:xfrm>
                <a:off x="624" y="3696"/>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5" name="Line 17"/>
              <p:cNvSpPr>
                <a:spLocks noChangeShapeType="1"/>
              </p:cNvSpPr>
              <p:nvPr/>
            </p:nvSpPr>
            <p:spPr bwMode="auto">
              <a:xfrm>
                <a:off x="624" y="3888"/>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6" name="Line 18"/>
              <p:cNvSpPr>
                <a:spLocks noChangeShapeType="1"/>
              </p:cNvSpPr>
              <p:nvPr/>
            </p:nvSpPr>
            <p:spPr bwMode="auto">
              <a:xfrm>
                <a:off x="1776" y="1056"/>
                <a:ext cx="0" cy="297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7" name="Line 19"/>
              <p:cNvSpPr>
                <a:spLocks noChangeShapeType="1"/>
              </p:cNvSpPr>
              <p:nvPr/>
            </p:nvSpPr>
            <p:spPr bwMode="auto">
              <a:xfrm>
                <a:off x="1584" y="1056"/>
                <a:ext cx="0" cy="297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8" name="Line 20"/>
              <p:cNvSpPr>
                <a:spLocks noChangeShapeType="1"/>
              </p:cNvSpPr>
              <p:nvPr/>
            </p:nvSpPr>
            <p:spPr bwMode="auto">
              <a:xfrm>
                <a:off x="1968"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39" name="Line 21"/>
              <p:cNvSpPr>
                <a:spLocks noChangeShapeType="1"/>
              </p:cNvSpPr>
              <p:nvPr/>
            </p:nvSpPr>
            <p:spPr bwMode="auto">
              <a:xfrm>
                <a:off x="1392"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0" name="Line 22"/>
              <p:cNvSpPr>
                <a:spLocks noChangeShapeType="1"/>
              </p:cNvSpPr>
              <p:nvPr/>
            </p:nvSpPr>
            <p:spPr bwMode="auto">
              <a:xfrm>
                <a:off x="2160"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1" name="Line 23"/>
              <p:cNvSpPr>
                <a:spLocks noChangeShapeType="1"/>
              </p:cNvSpPr>
              <p:nvPr/>
            </p:nvSpPr>
            <p:spPr bwMode="auto">
              <a:xfrm>
                <a:off x="1200"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2" name="Line 24"/>
              <p:cNvSpPr>
                <a:spLocks noChangeShapeType="1"/>
              </p:cNvSpPr>
              <p:nvPr/>
            </p:nvSpPr>
            <p:spPr bwMode="auto">
              <a:xfrm>
                <a:off x="1008"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3" name="Line 25"/>
              <p:cNvSpPr>
                <a:spLocks noChangeShapeType="1"/>
              </p:cNvSpPr>
              <p:nvPr/>
            </p:nvSpPr>
            <p:spPr bwMode="auto">
              <a:xfrm>
                <a:off x="2352"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4" name="Line 26"/>
              <p:cNvSpPr>
                <a:spLocks noChangeShapeType="1"/>
              </p:cNvSpPr>
              <p:nvPr/>
            </p:nvSpPr>
            <p:spPr bwMode="auto">
              <a:xfrm>
                <a:off x="816" y="3072"/>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5" name="Line 27"/>
              <p:cNvSpPr>
                <a:spLocks noChangeShapeType="1"/>
              </p:cNvSpPr>
              <p:nvPr/>
            </p:nvSpPr>
            <p:spPr bwMode="auto">
              <a:xfrm>
                <a:off x="2544"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46" name="Freeform 28"/>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4"/>
                  <a:gd name="T55" fmla="*/ 0 h 784"/>
                  <a:gd name="T56" fmla="*/ 1824 w 1824"/>
                  <a:gd name="T57" fmla="*/ 784 h 7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47" name="Freeform 29"/>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2"/>
                  <a:gd name="T43" fmla="*/ 0 h 880"/>
                  <a:gd name="T44" fmla="*/ 1872 w 1872"/>
                  <a:gd name="T45" fmla="*/ 880 h 8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48" name="Freeform 30"/>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6"/>
                  <a:gd name="T55" fmla="*/ 0 h 840"/>
                  <a:gd name="T56" fmla="*/ 1896 w 1896"/>
                  <a:gd name="T57" fmla="*/ 840 h 8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49" name="Freeform 31"/>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512"/>
                  <a:gd name="T26" fmla="*/ 640 w 640"/>
                  <a:gd name="T27" fmla="*/ 512 h 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612384" name="Text Box 32"/>
              <p:cNvSpPr txBox="1">
                <a:spLocks noChangeArrowheads="1"/>
              </p:cNvSpPr>
              <p:nvPr/>
            </p:nvSpPr>
            <p:spPr bwMode="auto">
              <a:xfrm>
                <a:off x="1099" y="2420"/>
                <a:ext cx="488" cy="175"/>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lgn="ctr">
                  <a:defRPr/>
                </a:pPr>
                <a:r>
                  <a:rPr kumimoji="1" lang="en-CA" sz="1000">
                    <a:solidFill>
                      <a:schemeClr val="tx2"/>
                    </a:solidFill>
                    <a:effectLst>
                      <a:outerShdw blurRad="38100" dist="38100" dir="2700000" algn="tl">
                        <a:srgbClr val="C0C0C0"/>
                      </a:outerShdw>
                    </a:effectLst>
                    <a:latin typeface="Arial" charset="0"/>
                  </a:rPr>
                  <a:t>AREA 1</a:t>
                </a:r>
                <a:endParaRPr kumimoji="1" lang="en-CA" sz="1000">
                  <a:latin typeface="Arial" charset="0"/>
                </a:endParaRPr>
              </a:p>
            </p:txBody>
          </p:sp>
          <p:sp>
            <p:nvSpPr>
              <p:cNvPr id="612385" name="Rectangle 33"/>
              <p:cNvSpPr>
                <a:spLocks noChangeArrowheads="1"/>
              </p:cNvSpPr>
              <p:nvPr/>
            </p:nvSpPr>
            <p:spPr bwMode="auto">
              <a:xfrm>
                <a:off x="1583" y="1872"/>
                <a:ext cx="193" cy="193"/>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defRPr/>
                </a:pPr>
                <a:endParaRPr lang="en-US"/>
              </a:p>
            </p:txBody>
          </p:sp>
          <p:sp>
            <p:nvSpPr>
              <p:cNvPr id="9252" name="Freeform 34"/>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 name="T8" fmla="*/ 0 60000 65536"/>
                  <a:gd name="T9" fmla="*/ 0 60000 65536"/>
                  <a:gd name="T10" fmla="*/ 0 60000 65536"/>
                  <a:gd name="T11" fmla="*/ 0 60000 65536"/>
                  <a:gd name="T12" fmla="*/ 0 w 480"/>
                  <a:gd name="T13" fmla="*/ 0 h 304"/>
                  <a:gd name="T14" fmla="*/ 480 w 480"/>
                  <a:gd name="T15" fmla="*/ 304 h 304"/>
                </a:gdLst>
                <a:ahLst/>
                <a:cxnLst>
                  <a:cxn ang="T8">
                    <a:pos x="T0" y="T1"/>
                  </a:cxn>
                  <a:cxn ang="T9">
                    <a:pos x="T2" y="T3"/>
                  </a:cxn>
                  <a:cxn ang="T10">
                    <a:pos x="T4" y="T5"/>
                  </a:cxn>
                  <a:cxn ang="T11">
                    <a:pos x="T6" y="T7"/>
                  </a:cxn>
                </a:cxnLst>
                <a:rect l="T12" t="T13" r="T14" b="T15"/>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9253" name="Freeform 35"/>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 name="T8" fmla="*/ 0 60000 65536"/>
                  <a:gd name="T9" fmla="*/ 0 60000 65536"/>
                  <a:gd name="T10" fmla="*/ 0 60000 65536"/>
                  <a:gd name="T11" fmla="*/ 0 60000 65536"/>
                  <a:gd name="T12" fmla="*/ 0 w 104"/>
                  <a:gd name="T13" fmla="*/ 0 h 432"/>
                  <a:gd name="T14" fmla="*/ 104 w 104"/>
                  <a:gd name="T15" fmla="*/ 432 h 432"/>
                </a:gdLst>
                <a:ahLst/>
                <a:cxnLst>
                  <a:cxn ang="T8">
                    <a:pos x="T0" y="T1"/>
                  </a:cxn>
                  <a:cxn ang="T9">
                    <a:pos x="T2" y="T3"/>
                  </a:cxn>
                  <a:cxn ang="T10">
                    <a:pos x="T4" y="T5"/>
                  </a:cxn>
                  <a:cxn ang="T11">
                    <a:pos x="T6" y="T7"/>
                  </a:cxn>
                </a:cxnLst>
                <a:rect l="T12" t="T13" r="T14" b="T15"/>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612388" name="Text Box 36"/>
              <p:cNvSpPr txBox="1">
                <a:spLocks noChangeArrowheads="1"/>
              </p:cNvSpPr>
              <p:nvPr/>
            </p:nvSpPr>
            <p:spPr bwMode="auto">
              <a:xfrm>
                <a:off x="1242" y="1642"/>
                <a:ext cx="488" cy="175"/>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lgn="ctr">
                  <a:defRPr/>
                </a:pPr>
                <a:r>
                  <a:rPr kumimoji="1" lang="en-CA" sz="1000">
                    <a:solidFill>
                      <a:schemeClr val="tx2"/>
                    </a:solidFill>
                    <a:effectLst>
                      <a:outerShdw blurRad="38100" dist="38100" dir="2700000" algn="tl">
                        <a:srgbClr val="C0C0C0"/>
                      </a:outerShdw>
                    </a:effectLst>
                    <a:latin typeface="Arial" charset="0"/>
                  </a:rPr>
                  <a:t>AREA 2</a:t>
                </a:r>
                <a:endParaRPr kumimoji="1" lang="en-CA" sz="3000">
                  <a:latin typeface="Arial" charset="0"/>
                </a:endParaRPr>
              </a:p>
            </p:txBody>
          </p:sp>
          <p:sp>
            <p:nvSpPr>
              <p:cNvPr id="9255" name="Line 37"/>
              <p:cNvSpPr>
                <a:spLocks noChangeShapeType="1"/>
              </p:cNvSpPr>
              <p:nvPr/>
            </p:nvSpPr>
            <p:spPr bwMode="auto">
              <a:xfrm>
                <a:off x="576" y="2064"/>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56" name="Line 38"/>
              <p:cNvSpPr>
                <a:spLocks noChangeShapeType="1"/>
              </p:cNvSpPr>
              <p:nvPr/>
            </p:nvSpPr>
            <p:spPr bwMode="auto">
              <a:xfrm>
                <a:off x="576" y="1872"/>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9257" name="Text Box 39"/>
              <p:cNvSpPr txBox="1">
                <a:spLocks noChangeArrowheads="1"/>
              </p:cNvSpPr>
              <p:nvPr/>
            </p:nvSpPr>
            <p:spPr bwMode="auto">
              <a:xfrm>
                <a:off x="1428" y="1757"/>
                <a:ext cx="491"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Lst>
            </p:spPr>
            <p:txBody>
              <a:bodyPr wrap="none" lIns="184150" tIns="92075" rIns="184150" bIns="92075"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kumimoji="1" lang="en-CA" sz="1200" b="1">
                    <a:solidFill>
                      <a:srgbClr val="000000"/>
                    </a:solidFill>
                    <a:latin typeface="Arial" charset="0"/>
                  </a:rPr>
                  <a:t>3</a:t>
                </a:r>
                <a:endParaRPr kumimoji="1" lang="en-CA" sz="1200">
                  <a:latin typeface="Arial" charset="0"/>
                </a:endParaRPr>
              </a:p>
            </p:txBody>
          </p:sp>
          <p:sp>
            <p:nvSpPr>
              <p:cNvPr id="9258" name="Text Box 40"/>
              <p:cNvSpPr txBox="1">
                <a:spLocks noChangeArrowheads="1"/>
              </p:cNvSpPr>
              <p:nvPr/>
            </p:nvSpPr>
            <p:spPr bwMode="auto">
              <a:xfrm>
                <a:off x="1390" y="3199"/>
                <a:ext cx="583"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Lst>
            </p:spPr>
            <p:txBody>
              <a:bodyPr wrap="none" lIns="184150" tIns="92075" rIns="184150" bIns="92075"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kumimoji="1" lang="en-CA" sz="1200" b="1">
                    <a:solidFill>
                      <a:srgbClr val="000000"/>
                    </a:solidFill>
                    <a:latin typeface="Arial" charset="0"/>
                  </a:rPr>
                  <a:t>12</a:t>
                </a:r>
                <a:endParaRPr kumimoji="1" lang="en-CA" sz="2000">
                  <a:latin typeface="Arial" charset="0"/>
                </a:endParaRPr>
              </a:p>
            </p:txBody>
          </p:sp>
        </p:grpSp>
      </p:grpSp>
      <p:graphicFrame>
        <p:nvGraphicFramePr>
          <p:cNvPr id="9218" name="Object 41"/>
          <p:cNvGraphicFramePr>
            <a:graphicFrameLocks noChangeAspect="1"/>
          </p:cNvGraphicFramePr>
          <p:nvPr/>
        </p:nvGraphicFramePr>
        <p:xfrm>
          <a:off x="3530600" y="1290638"/>
          <a:ext cx="5667375" cy="4579937"/>
        </p:xfrm>
        <a:graphic>
          <a:graphicData uri="http://schemas.openxmlformats.org/presentationml/2006/ole">
            <mc:AlternateContent xmlns:mc="http://schemas.openxmlformats.org/markup-compatibility/2006">
              <mc:Choice xmlns:v="urn:schemas-microsoft-com:vml" Requires="v">
                <p:oleObj spid="_x0000_s9260" name="Picture" r:id="rId5" imgW="3772080" imgH="3048120" progId="Word.Picture.8">
                  <p:embed/>
                </p:oleObj>
              </mc:Choice>
              <mc:Fallback>
                <p:oleObj name="Picture" r:id="rId5" imgW="3772080" imgH="3048120" progId="Word.Picture.8">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0600" y="1290638"/>
                        <a:ext cx="5667375"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Text Box 42"/>
          <p:cNvSpPr txBox="1">
            <a:spLocks noChangeArrowheads="1"/>
          </p:cNvSpPr>
          <p:nvPr/>
        </p:nvSpPr>
        <p:spPr bwMode="auto">
          <a:xfrm>
            <a:off x="2063750" y="5807075"/>
            <a:ext cx="5213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800">
                <a:solidFill>
                  <a:srgbClr val="FF3300"/>
                </a:solidFill>
              </a:rPr>
              <a:t>Why is it important?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457325"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10242" name="Object 4"/>
          <p:cNvGraphicFramePr>
            <a:graphicFrameLocks noChangeAspect="1"/>
          </p:cNvGraphicFramePr>
          <p:nvPr/>
        </p:nvGraphicFramePr>
        <p:xfrm>
          <a:off x="-781050" y="1795463"/>
          <a:ext cx="7235825" cy="4348162"/>
        </p:xfrm>
        <a:graphic>
          <a:graphicData uri="http://schemas.openxmlformats.org/presentationml/2006/ole">
            <mc:AlternateContent xmlns:mc="http://schemas.openxmlformats.org/markup-compatibility/2006">
              <mc:Choice xmlns:v="urn:schemas-microsoft-com:vml" Requires="v">
                <p:oleObj spid="_x0000_s10246" name="Picture" r:id="rId3" imgW="8258040" imgH="4857840" progId="Word.Picture.8">
                  <p:embed/>
                </p:oleObj>
              </mc:Choice>
              <mc:Fallback>
                <p:oleObj name="Picture" r:id="rId3" imgW="8258040" imgH="485784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781050" y="1795463"/>
                        <a:ext cx="7235825" cy="434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Rectangle 5"/>
          <p:cNvSpPr>
            <a:spLocks noChangeArrowheads="1"/>
          </p:cNvSpPr>
          <p:nvPr/>
        </p:nvSpPr>
        <p:spPr bwMode="auto">
          <a:xfrm>
            <a:off x="268288" y="333375"/>
            <a:ext cx="86169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a:solidFill>
                  <a:srgbClr val="FF0000"/>
                </a:solidFill>
              </a:rPr>
              <a:t>Hydrologic processes are different on hillslopes and in channels.  It is important to recognize this and account for this in models.</a:t>
            </a:r>
          </a:p>
        </p:txBody>
      </p:sp>
      <p:sp>
        <p:nvSpPr>
          <p:cNvPr id="10245" name="Rectangle 6"/>
          <p:cNvSpPr>
            <a:spLocks noChangeArrowheads="1"/>
          </p:cNvSpPr>
          <p:nvPr/>
        </p:nvSpPr>
        <p:spPr bwMode="auto">
          <a:xfrm>
            <a:off x="5359400" y="2927350"/>
            <a:ext cx="37846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b="1">
                <a:solidFill>
                  <a:schemeClr val="accent2"/>
                </a:solidFill>
                <a:cs typeface="Times New Roman" pitchFamily="18" charset="0"/>
              </a:rPr>
              <a:t>Drainage area can be concentrated or dispersed (specific catchment area) representing </a:t>
            </a:r>
            <a:r>
              <a:rPr lang="en-US" b="1">
                <a:solidFill>
                  <a:schemeClr val="accent2"/>
                </a:solidFill>
              </a:rPr>
              <a:t>concentrated or dispersed flow.</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314325"/>
            <a:ext cx="7772400" cy="1143000"/>
          </a:xfrm>
        </p:spPr>
        <p:txBody>
          <a:bodyPr/>
          <a:lstStyle/>
          <a:p>
            <a:r>
              <a:rPr lang="en-US" sz="2800" smtClean="0"/>
              <a:t>Examples of differently textured topography</a:t>
            </a:r>
          </a:p>
        </p:txBody>
      </p:sp>
      <p:sp>
        <p:nvSpPr>
          <p:cNvPr id="93187" name="Rectangle 3"/>
          <p:cNvSpPr>
            <a:spLocks noChangeArrowheads="1"/>
          </p:cNvSpPr>
          <p:nvPr/>
        </p:nvSpPr>
        <p:spPr bwMode="auto">
          <a:xfrm>
            <a:off x="0" y="5821363"/>
            <a:ext cx="459263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a:solidFill>
                  <a:schemeClr val="tx2"/>
                </a:solidFill>
              </a:rPr>
              <a:t>Badlands in Death Valley.</a:t>
            </a:r>
            <a:br>
              <a:rPr lang="en-US">
                <a:solidFill>
                  <a:schemeClr val="tx2"/>
                </a:solidFill>
              </a:rPr>
            </a:br>
            <a:r>
              <a:rPr lang="en-US" sz="1400">
                <a:solidFill>
                  <a:schemeClr val="tx2"/>
                </a:solidFill>
              </a:rPr>
              <a:t>from Easterbrook, 1993, p 140.</a:t>
            </a:r>
            <a:endParaRPr lang="en-US" sz="3600">
              <a:solidFill>
                <a:schemeClr val="tx2"/>
              </a:solidFill>
            </a:endParaRPr>
          </a:p>
        </p:txBody>
      </p:sp>
      <p:pic>
        <p:nvPicPr>
          <p:cNvPr id="93188" name="Picture 4" descr="tv"/>
          <p:cNvPicPr>
            <a:picLocks noChangeAspect="1" noChangeArrowheads="1"/>
          </p:cNvPicPr>
          <p:nvPr/>
        </p:nvPicPr>
        <p:blipFill>
          <a:blip r:embed="rId2">
            <a:extLst>
              <a:ext uri="{28A0092B-C50C-407E-A947-70E740481C1C}">
                <a14:useLocalDpi xmlns:a14="http://schemas.microsoft.com/office/drawing/2010/main" val="0"/>
              </a:ext>
            </a:extLst>
          </a:blip>
          <a:srcRect l="8774" r="19656"/>
          <a:stretch>
            <a:fillRect/>
          </a:stretch>
        </p:blipFill>
        <p:spPr bwMode="auto">
          <a:xfrm>
            <a:off x="4257675" y="1233488"/>
            <a:ext cx="48863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dv"/>
          <p:cNvPicPr>
            <a:picLocks noChangeAspect="1" noChangeArrowheads="1"/>
          </p:cNvPicPr>
          <p:nvPr/>
        </p:nvPicPr>
        <p:blipFill>
          <a:blip r:embed="rId3">
            <a:extLst>
              <a:ext uri="{28A0092B-C50C-407E-A947-70E740481C1C}">
                <a14:useLocalDpi xmlns:a14="http://schemas.microsoft.com/office/drawing/2010/main" val="0"/>
              </a:ext>
            </a:extLst>
          </a:blip>
          <a:srcRect l="8931" t="2499" r="5951" b="8211"/>
          <a:stretch>
            <a:fillRect/>
          </a:stretch>
        </p:blipFill>
        <p:spPr bwMode="auto">
          <a:xfrm>
            <a:off x="0" y="1204913"/>
            <a:ext cx="445928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ectangle 6"/>
          <p:cNvSpPr>
            <a:spLocks noChangeArrowheads="1"/>
          </p:cNvSpPr>
          <p:nvPr/>
        </p:nvSpPr>
        <p:spPr bwMode="auto">
          <a:xfrm>
            <a:off x="4473575" y="5830888"/>
            <a:ext cx="46704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chemeClr val="tx2"/>
                </a:solidFill>
                <a:latin typeface="Arial Narrow" pitchFamily="34" charset="0"/>
              </a:rPr>
              <a:t>Coos Bay, Oregon Coast Range</a:t>
            </a:r>
            <a:r>
              <a:rPr lang="en-US" sz="1400" b="1">
                <a:solidFill>
                  <a:schemeClr val="tx2"/>
                </a:solidFill>
                <a:latin typeface="Arial Narrow" pitchFamily="34" charset="0"/>
              </a:rPr>
              <a:t>. </a:t>
            </a:r>
          </a:p>
          <a:p>
            <a:r>
              <a:rPr lang="en-US" sz="1400" b="1">
                <a:solidFill>
                  <a:schemeClr val="tx2"/>
                </a:solidFill>
                <a:latin typeface="Arial Narrow" pitchFamily="34" charset="0"/>
              </a:rPr>
              <a:t>from W. E. Dietrich</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3" descr="conv"/>
          <p:cNvPicPr>
            <a:picLocks noChangeAspect="1" noChangeArrowheads="1"/>
          </p:cNvPicPr>
          <p:nvPr/>
        </p:nvPicPr>
        <p:blipFill>
          <a:blip r:embed="rId2">
            <a:extLst>
              <a:ext uri="{28A0092B-C50C-407E-A947-70E740481C1C}">
                <a14:useLocalDpi xmlns:a14="http://schemas.microsoft.com/office/drawing/2010/main" val="0"/>
              </a:ext>
            </a:extLst>
          </a:blip>
          <a:srcRect l="7036" t="1608" r="1830" b="28630"/>
          <a:stretch>
            <a:fillRect/>
          </a:stretch>
        </p:blipFill>
        <p:spPr bwMode="auto">
          <a:xfrm>
            <a:off x="0" y="447675"/>
            <a:ext cx="9144000"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2"/>
          <p:cNvSpPr>
            <a:spLocks noGrp="1" noChangeArrowheads="1"/>
          </p:cNvSpPr>
          <p:nvPr>
            <p:ph type="title"/>
          </p:nvPr>
        </p:nvSpPr>
        <p:spPr>
          <a:xfrm>
            <a:off x="1836738" y="0"/>
            <a:ext cx="5248275" cy="568325"/>
          </a:xfrm>
        </p:spPr>
        <p:txBody>
          <a:bodyPr/>
          <a:lstStyle/>
          <a:p>
            <a:r>
              <a:rPr lang="en-US" sz="2400" smtClean="0"/>
              <a:t>Gently Sloping Convex Landscape</a:t>
            </a:r>
          </a:p>
        </p:txBody>
      </p:sp>
      <p:sp>
        <p:nvSpPr>
          <p:cNvPr id="94212" name="Rectangle 4"/>
          <p:cNvSpPr>
            <a:spLocks noChangeArrowheads="1"/>
          </p:cNvSpPr>
          <p:nvPr/>
        </p:nvSpPr>
        <p:spPr bwMode="auto">
          <a:xfrm>
            <a:off x="3359150" y="6578600"/>
            <a:ext cx="2128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1600">
                <a:solidFill>
                  <a:schemeClr val="tx2"/>
                </a:solidFill>
              </a:rPr>
              <a:t>From W. E. Dietrich</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234" name="Picture 2" descr="tex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040813"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p:cNvSpPr>
            <a:spLocks noGrp="1" noChangeArrowheads="1"/>
          </p:cNvSpPr>
          <p:nvPr>
            <p:ph type="title"/>
          </p:nvPr>
        </p:nvSpPr>
        <p:spPr>
          <a:xfrm>
            <a:off x="663575" y="0"/>
            <a:ext cx="7908925" cy="569913"/>
          </a:xfrm>
        </p:spPr>
        <p:txBody>
          <a:bodyPr/>
          <a:lstStyle/>
          <a:p>
            <a:r>
              <a:rPr lang="en-US" sz="2800" smtClean="0"/>
              <a:t>Topographic Texture and Drainage Density</a:t>
            </a:r>
          </a:p>
        </p:txBody>
      </p:sp>
      <p:sp>
        <p:nvSpPr>
          <p:cNvPr id="95236" name="Text Box 4"/>
          <p:cNvSpPr txBox="1">
            <a:spLocks noChangeArrowheads="1"/>
          </p:cNvSpPr>
          <p:nvPr/>
        </p:nvSpPr>
        <p:spPr bwMode="auto">
          <a:xfrm>
            <a:off x="3648075" y="485775"/>
            <a:ext cx="1838325"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800"/>
              <a:t>Same scale, 20 m contour interval</a:t>
            </a:r>
          </a:p>
        </p:txBody>
      </p:sp>
      <p:sp>
        <p:nvSpPr>
          <p:cNvPr id="95237" name="Text Box 5"/>
          <p:cNvSpPr txBox="1">
            <a:spLocks noChangeArrowheads="1"/>
          </p:cNvSpPr>
          <p:nvPr/>
        </p:nvSpPr>
        <p:spPr bwMode="auto">
          <a:xfrm>
            <a:off x="5924550" y="542925"/>
            <a:ext cx="18002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Sunland, CA</a:t>
            </a:r>
          </a:p>
        </p:txBody>
      </p:sp>
      <p:sp>
        <p:nvSpPr>
          <p:cNvPr id="95238" name="Text Box 6"/>
          <p:cNvSpPr txBox="1">
            <a:spLocks noChangeArrowheads="1"/>
          </p:cNvSpPr>
          <p:nvPr/>
        </p:nvSpPr>
        <p:spPr bwMode="auto">
          <a:xfrm>
            <a:off x="1285875" y="495300"/>
            <a:ext cx="20859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Driftwood, PA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2757488" y="4854575"/>
          <a:ext cx="6286500" cy="1876425"/>
        </p:xfrm>
        <a:graphic>
          <a:graphicData uri="http://schemas.openxmlformats.org/presentationml/2006/ole">
            <mc:AlternateContent xmlns:mc="http://schemas.openxmlformats.org/markup-compatibility/2006">
              <mc:Choice xmlns:v="urn:schemas-microsoft-com:vml" Requires="v">
                <p:oleObj spid="_x0000_s1055" name="Worksheet" r:id="rId3" imgW="6286410" imgH="1876515" progId="Excel.Sheet.8">
                  <p:embed/>
                </p:oleObj>
              </mc:Choice>
              <mc:Fallback>
                <p:oleObj name="Worksheet" r:id="rId3" imgW="6286410" imgH="1876515"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8" y="4854575"/>
                        <a:ext cx="62865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165100" y="3417888"/>
          <a:ext cx="3830638" cy="1914525"/>
        </p:xfrm>
        <a:graphic>
          <a:graphicData uri="http://schemas.openxmlformats.org/presentationml/2006/ole">
            <mc:AlternateContent xmlns:mc="http://schemas.openxmlformats.org/markup-compatibility/2006">
              <mc:Choice xmlns:v="urn:schemas-microsoft-com:vml" Requires="v">
                <p:oleObj spid="_x0000_s1056" name="Worksheet" r:id="rId5" imgW="3676590" imgH="1914525" progId="Excel.Sheet.8">
                  <p:embed/>
                </p:oleObj>
              </mc:Choice>
              <mc:Fallback>
                <p:oleObj name="Worksheet" r:id="rId5" imgW="3676590" imgH="1914525"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3417888"/>
                        <a:ext cx="3830638" cy="1914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itle 1"/>
          <p:cNvSpPr>
            <a:spLocks noGrp="1"/>
          </p:cNvSpPr>
          <p:nvPr>
            <p:ph type="title"/>
          </p:nvPr>
        </p:nvSpPr>
        <p:spPr>
          <a:xfrm>
            <a:off x="508000" y="0"/>
            <a:ext cx="8229600" cy="1143000"/>
          </a:xfrm>
        </p:spPr>
        <p:txBody>
          <a:bodyPr/>
          <a:lstStyle/>
          <a:p>
            <a:r>
              <a:rPr lang="en-US" smtClean="0"/>
              <a:t>Runoff Coefficients</a:t>
            </a:r>
          </a:p>
        </p:txBody>
      </p:sp>
      <p:sp>
        <p:nvSpPr>
          <p:cNvPr id="5" name="TextBox 4"/>
          <p:cNvSpPr txBox="1"/>
          <p:nvPr/>
        </p:nvSpPr>
        <p:spPr>
          <a:xfrm>
            <a:off x="6096000" y="977900"/>
            <a:ext cx="3048000" cy="2032000"/>
          </a:xfrm>
          <a:prstGeom prst="rect">
            <a:avLst/>
          </a:prstGeom>
          <a:noFill/>
        </p:spPr>
        <p:txBody>
          <a:bodyPr>
            <a:spAutoFit/>
          </a:bodyPr>
          <a:lstStyle/>
          <a:p>
            <a:pPr marL="228600" indent="-228600">
              <a:buFont typeface="Arial" pitchFamily="34" charset="0"/>
              <a:buChar char="•"/>
              <a:defRPr/>
            </a:pPr>
            <a:r>
              <a:rPr lang="en-US" sz="1800" dirty="0">
                <a:latin typeface="+mn-lt"/>
              </a:rPr>
              <a:t>Interpolated </a:t>
            </a:r>
            <a:r>
              <a:rPr lang="en-US" sz="1800" dirty="0" err="1">
                <a:latin typeface="+mn-lt"/>
              </a:rPr>
              <a:t>precip</a:t>
            </a:r>
            <a:r>
              <a:rPr lang="en-US" sz="1800" dirty="0">
                <a:latin typeface="+mn-lt"/>
              </a:rPr>
              <a:t> for each </a:t>
            </a:r>
            <a:r>
              <a:rPr lang="en-US" sz="1800" dirty="0" err="1">
                <a:latin typeface="+mn-lt"/>
              </a:rPr>
              <a:t>subwatershed</a:t>
            </a:r>
            <a:endParaRPr lang="en-US" sz="1800" dirty="0">
              <a:latin typeface="+mn-lt"/>
            </a:endParaRPr>
          </a:p>
          <a:p>
            <a:pPr marL="228600" indent="-228600">
              <a:buFont typeface="Arial" pitchFamily="34" charset="0"/>
              <a:buChar char="•"/>
              <a:defRPr/>
            </a:pPr>
            <a:r>
              <a:rPr lang="en-US" sz="1800" dirty="0">
                <a:latin typeface="+mn-lt"/>
              </a:rPr>
              <a:t>Convert to volume, P</a:t>
            </a:r>
          </a:p>
          <a:p>
            <a:pPr marL="228600" indent="-228600">
              <a:buFont typeface="Arial" pitchFamily="34" charset="0"/>
              <a:buChar char="•"/>
              <a:defRPr/>
            </a:pPr>
            <a:r>
              <a:rPr lang="en-US" sz="1800" dirty="0">
                <a:latin typeface="+mn-lt"/>
              </a:rPr>
              <a:t>Sum over upstream </a:t>
            </a:r>
            <a:r>
              <a:rPr lang="en-US" sz="1800" dirty="0" err="1">
                <a:latin typeface="+mn-lt"/>
              </a:rPr>
              <a:t>subwatersheds</a:t>
            </a:r>
            <a:endParaRPr lang="en-US" sz="1800" dirty="0">
              <a:latin typeface="+mn-lt"/>
            </a:endParaRPr>
          </a:p>
          <a:p>
            <a:pPr marL="228600" indent="-228600">
              <a:buFont typeface="Arial" pitchFamily="34" charset="0"/>
              <a:buChar char="•"/>
              <a:defRPr/>
            </a:pPr>
            <a:r>
              <a:rPr lang="en-US" sz="1800" dirty="0">
                <a:latin typeface="+mn-lt"/>
              </a:rPr>
              <a:t>Runoff volume, Q</a:t>
            </a:r>
          </a:p>
          <a:p>
            <a:pPr marL="228600" indent="-228600">
              <a:buFont typeface="Arial" pitchFamily="34" charset="0"/>
              <a:buChar char="•"/>
              <a:defRPr/>
            </a:pPr>
            <a:r>
              <a:rPr lang="en-US" sz="1800" dirty="0">
                <a:latin typeface="+mn-lt"/>
              </a:rPr>
              <a:t>Ratio of Q/P</a:t>
            </a:r>
          </a:p>
        </p:txBody>
      </p:sp>
      <p:graphicFrame>
        <p:nvGraphicFramePr>
          <p:cNvPr id="6" name="Table 5"/>
          <p:cNvGraphicFramePr>
            <a:graphicFrameLocks noGrp="1"/>
          </p:cNvGraphicFramePr>
          <p:nvPr/>
        </p:nvGraphicFramePr>
        <p:xfrm>
          <a:off x="5486400" y="3187700"/>
          <a:ext cx="3492500" cy="884239"/>
        </p:xfrm>
        <a:graphic>
          <a:graphicData uri="http://schemas.openxmlformats.org/drawingml/2006/table">
            <a:tbl>
              <a:tblPr/>
              <a:tblGrid>
                <a:gridCol w="2120651"/>
                <a:gridCol w="1371849"/>
              </a:tblGrid>
              <a:tr h="243928">
                <a:tc>
                  <a:txBody>
                    <a:bodyPr/>
                    <a:lstStyle/>
                    <a:p>
                      <a:pPr marL="0" marR="0">
                        <a:spcBef>
                          <a:spcPts val="0"/>
                        </a:spcBef>
                        <a:spcAft>
                          <a:spcPts val="0"/>
                        </a:spcAft>
                      </a:pPr>
                      <a:r>
                        <a:rPr lang="en-US" sz="1600" b="1" dirty="0" smtClean="0">
                          <a:latin typeface="Times New Roman"/>
                          <a:ea typeface="Times New Roman"/>
                          <a:cs typeface="Times New Roman"/>
                        </a:rPr>
                        <a:t>Watershed</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err="1" smtClean="0">
                          <a:latin typeface="Times New Roman"/>
                          <a:ea typeface="Times New Roman"/>
                          <a:cs typeface="Times New Roman"/>
                        </a:rPr>
                        <a:t>HydroID's</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a:solidFill>
                            <a:srgbClr val="000000"/>
                          </a:solidFill>
                          <a:latin typeface="Calibri"/>
                          <a:ea typeface="Times New Roman"/>
                          <a:cs typeface="Times New Roman"/>
                        </a:rPr>
                        <a:t>Plum Ck at Lockhart, TX</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latin typeface="Calibri"/>
                          <a:ea typeface="Times New Roman"/>
                          <a:cs typeface="Times New Roman"/>
                        </a:rPr>
                        <a:t>330</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dirty="0">
                          <a:solidFill>
                            <a:srgbClr val="000000"/>
                          </a:solidFill>
                          <a:latin typeface="Calibri"/>
                          <a:ea typeface="Times New Roman"/>
                          <a:cs typeface="Times New Roman"/>
                        </a:rPr>
                        <a:t>Blanco </a:t>
                      </a:r>
                      <a:r>
                        <a:rPr lang="en-US" sz="1400" dirty="0" err="1">
                          <a:solidFill>
                            <a:srgbClr val="000000"/>
                          </a:solidFill>
                          <a:latin typeface="Calibri"/>
                          <a:ea typeface="Times New Roman"/>
                          <a:cs typeface="Times New Roman"/>
                        </a:rPr>
                        <a:t>Rv</a:t>
                      </a:r>
                      <a:r>
                        <a:rPr lang="en-US" sz="1400" dirty="0">
                          <a:solidFill>
                            <a:srgbClr val="000000"/>
                          </a:solidFill>
                          <a:latin typeface="Calibri"/>
                          <a:ea typeface="Times New Roman"/>
                          <a:cs typeface="Times New Roman"/>
                        </a:rPr>
                        <a:t> nr Kyle, TX</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Calibri"/>
                          <a:ea typeface="Times New Roman"/>
                          <a:cs typeface="Times New Roman"/>
                        </a:rPr>
                        <a:t>331, 332</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7">
                <a:tc>
                  <a:txBody>
                    <a:bodyPr/>
                    <a:lstStyle/>
                    <a:p>
                      <a:pPr marL="0" marR="0">
                        <a:spcBef>
                          <a:spcPts val="0"/>
                        </a:spcBef>
                        <a:spcAft>
                          <a:spcPts val="0"/>
                        </a:spcAft>
                      </a:pPr>
                      <a:r>
                        <a:rPr lang="en-US" sz="1400">
                          <a:solidFill>
                            <a:srgbClr val="000000"/>
                          </a:solidFill>
                          <a:latin typeface="Calibri"/>
                          <a:ea typeface="Times New Roman"/>
                          <a:cs typeface="Times New Roman"/>
                        </a:rPr>
                        <a:t>San Marcos Rv at Luling, TX</a:t>
                      </a:r>
                      <a:endParaRPr lang="en-US" sz="160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Calibri"/>
                          <a:ea typeface="Times New Roman"/>
                          <a:cs typeface="Times New Roman"/>
                        </a:rPr>
                        <a:t>331,332,333,336</a:t>
                      </a:r>
                      <a:endParaRPr lang="en-US" sz="1600" dirty="0">
                        <a:latin typeface="Times New Roman"/>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7" name="Oval 8"/>
          <p:cNvSpPr>
            <a:spLocks noChangeArrowheads="1"/>
          </p:cNvSpPr>
          <p:nvPr/>
        </p:nvSpPr>
        <p:spPr bwMode="auto">
          <a:xfrm>
            <a:off x="3086100" y="4406900"/>
            <a:ext cx="914400" cy="1905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 name="Oval 9"/>
          <p:cNvSpPr>
            <a:spLocks noChangeArrowheads="1"/>
          </p:cNvSpPr>
          <p:nvPr/>
        </p:nvSpPr>
        <p:spPr bwMode="auto">
          <a:xfrm>
            <a:off x="7251700" y="6064250"/>
            <a:ext cx="927100" cy="2413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49" name="Elbow Connector 10"/>
          <p:cNvCxnSpPr>
            <a:cxnSpLocks noChangeShapeType="1"/>
            <a:stCxn id="1048" idx="1"/>
            <a:endCxn id="1050" idx="6"/>
          </p:cNvCxnSpPr>
          <p:nvPr/>
        </p:nvCxnSpPr>
        <p:spPr bwMode="auto">
          <a:xfrm rot="16200000" flipV="1">
            <a:off x="5010150" y="3721100"/>
            <a:ext cx="1368425" cy="3387725"/>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50" name="Oval 15"/>
          <p:cNvSpPr>
            <a:spLocks noChangeArrowheads="1"/>
          </p:cNvSpPr>
          <p:nvPr/>
        </p:nvSpPr>
        <p:spPr bwMode="auto">
          <a:xfrm>
            <a:off x="3086100" y="4635500"/>
            <a:ext cx="914400" cy="1905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51" name="Picture 2"/>
          <p:cNvPicPr>
            <a:picLocks noChangeAspect="1" noChangeArrowheads="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0" y="527050"/>
            <a:ext cx="619918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Oval 8"/>
          <p:cNvSpPr>
            <a:spLocks noChangeArrowheads="1"/>
          </p:cNvSpPr>
          <p:nvPr/>
        </p:nvSpPr>
        <p:spPr bwMode="auto">
          <a:xfrm>
            <a:off x="3276600" y="1498600"/>
            <a:ext cx="342900" cy="25400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3" name="Oval 8"/>
          <p:cNvSpPr>
            <a:spLocks noChangeArrowheads="1"/>
          </p:cNvSpPr>
          <p:nvPr/>
        </p:nvSpPr>
        <p:spPr bwMode="auto">
          <a:xfrm>
            <a:off x="7581900" y="3619500"/>
            <a:ext cx="800100" cy="25400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54" name="Shape 14"/>
          <p:cNvCxnSpPr>
            <a:cxnSpLocks noChangeShapeType="1"/>
            <a:stCxn id="1052" idx="5"/>
            <a:endCxn id="1053" idx="1"/>
          </p:cNvCxnSpPr>
          <p:nvPr/>
        </p:nvCxnSpPr>
        <p:spPr bwMode="auto">
          <a:xfrm rot="16200000" flipH="1">
            <a:off x="4664075" y="620713"/>
            <a:ext cx="1939925" cy="4130675"/>
          </a:xfrm>
          <a:prstGeom prst="bentConnector3">
            <a:avLst>
              <a:gd name="adj1" fmla="val 68972"/>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1027"/>
          <p:cNvSpPr>
            <a:spLocks noGrp="1" noChangeArrowheads="1"/>
          </p:cNvSpPr>
          <p:nvPr>
            <p:ph type="body" idx="1"/>
          </p:nvPr>
        </p:nvSpPr>
        <p:spPr>
          <a:xfrm>
            <a:off x="1827213" y="3725863"/>
            <a:ext cx="5907087" cy="2755900"/>
          </a:xfrm>
        </p:spPr>
        <p:txBody>
          <a:bodyPr/>
          <a:lstStyle/>
          <a:p>
            <a:pPr algn="ctr">
              <a:buFontTx/>
              <a:buNone/>
            </a:pPr>
            <a:r>
              <a:rPr lang="en-US" sz="2800" b="1" smtClean="0">
                <a:solidFill>
                  <a:srgbClr val="FF3300"/>
                </a:solidFill>
              </a:rPr>
              <a:t>Lets look at some geomorphology.</a:t>
            </a:r>
          </a:p>
          <a:p>
            <a:pPr lvl="2"/>
            <a:r>
              <a:rPr lang="en-US" sz="2800" smtClean="0"/>
              <a:t>Drainage Density</a:t>
            </a:r>
          </a:p>
          <a:p>
            <a:pPr lvl="2"/>
            <a:r>
              <a:rPr lang="en-US" sz="2800" smtClean="0"/>
              <a:t>Horton’s Laws</a:t>
            </a:r>
          </a:p>
          <a:p>
            <a:pPr lvl="2"/>
            <a:r>
              <a:rPr lang="en-US" sz="2800" smtClean="0"/>
              <a:t>Slope – Area scaling</a:t>
            </a:r>
          </a:p>
          <a:p>
            <a:pPr lvl="2"/>
            <a:r>
              <a:rPr lang="en-US" sz="2800" smtClean="0"/>
              <a:t>Stream Drops</a:t>
            </a:r>
          </a:p>
        </p:txBody>
      </p:sp>
      <p:sp>
        <p:nvSpPr>
          <p:cNvPr id="96259" name="Text Box 1028"/>
          <p:cNvSpPr txBox="1">
            <a:spLocks noChangeArrowheads="1"/>
          </p:cNvSpPr>
          <p:nvPr/>
        </p:nvSpPr>
        <p:spPr bwMode="auto">
          <a:xfrm>
            <a:off x="498475" y="574675"/>
            <a:ext cx="8281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b="1">
                <a:solidFill>
                  <a:srgbClr val="FF3300"/>
                </a:solidFill>
              </a:rPr>
              <a:t>“landscape dissection into distinct valleys is limited by a threshold of channelization that sets a finite scale to the landscape.”  </a:t>
            </a:r>
            <a:r>
              <a:rPr lang="en-US" sz="2000" b="1">
                <a:solidFill>
                  <a:srgbClr val="FF3300"/>
                </a:solidFill>
              </a:rPr>
              <a:t>(Montgomery and Dietrich, 1992, Science, vol. 255 p. 826.)</a:t>
            </a:r>
            <a:endParaRPr lang="en-US" sz="2800" b="1">
              <a:solidFill>
                <a:srgbClr val="FF3300"/>
              </a:solidFill>
            </a:endParaRPr>
          </a:p>
        </p:txBody>
      </p:sp>
      <p:sp>
        <p:nvSpPr>
          <p:cNvPr id="96260" name="Rectangle 1029"/>
          <p:cNvSpPr>
            <a:spLocks noChangeArrowheads="1"/>
          </p:cNvSpPr>
          <p:nvPr/>
        </p:nvSpPr>
        <p:spPr bwMode="auto">
          <a:xfrm>
            <a:off x="477838" y="2449513"/>
            <a:ext cx="81756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00"/>
                </a:solidFill>
              </a:rPr>
              <a:t>Suggestion:</a:t>
            </a:r>
            <a:r>
              <a:rPr lang="en-US">
                <a:solidFill>
                  <a:srgbClr val="000000"/>
                </a:solidFill>
              </a:rPr>
              <a:t> </a:t>
            </a:r>
            <a:r>
              <a:rPr lang="en-US" sz="2800" b="1">
                <a:solidFill>
                  <a:srgbClr val="000099"/>
                </a:solidFill>
              </a:rPr>
              <a:t>One contributing area threshold does not fit all watersheds.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698500" y="206375"/>
            <a:ext cx="7772400" cy="920750"/>
          </a:xfrm>
        </p:spPr>
        <p:txBody>
          <a:bodyPr/>
          <a:lstStyle/>
          <a:p>
            <a:r>
              <a:rPr lang="en-US" smtClean="0"/>
              <a:t>Drainage Density</a:t>
            </a:r>
          </a:p>
        </p:txBody>
      </p:sp>
      <p:sp>
        <p:nvSpPr>
          <p:cNvPr id="97283" name="Rectangle 1027"/>
          <p:cNvSpPr>
            <a:spLocks noGrp="1" noChangeArrowheads="1"/>
          </p:cNvSpPr>
          <p:nvPr>
            <p:ph idx="1"/>
          </p:nvPr>
        </p:nvSpPr>
        <p:spPr>
          <a:xfrm>
            <a:off x="620713" y="1095375"/>
            <a:ext cx="7772400" cy="1203325"/>
          </a:xfrm>
        </p:spPr>
        <p:txBody>
          <a:bodyPr/>
          <a:lstStyle/>
          <a:p>
            <a:r>
              <a:rPr lang="en-US" smtClean="0"/>
              <a:t>D</a:t>
            </a:r>
            <a:r>
              <a:rPr lang="en-US" baseline="-25000" smtClean="0"/>
              <a:t>d</a:t>
            </a:r>
            <a:r>
              <a:rPr lang="en-US" smtClean="0"/>
              <a:t> = L/A</a:t>
            </a:r>
          </a:p>
          <a:p>
            <a:r>
              <a:rPr lang="en-US" smtClean="0"/>
              <a:t>Hillslope length </a:t>
            </a:r>
            <a:r>
              <a:rPr lang="en-US" smtClean="0">
                <a:sym typeface="Symbol" pitchFamily="18" charset="2"/>
              </a:rPr>
              <a:t></a:t>
            </a:r>
            <a:r>
              <a:rPr lang="en-US" smtClean="0"/>
              <a:t> 1/2D</a:t>
            </a:r>
            <a:r>
              <a:rPr lang="en-US" baseline="-25000" smtClean="0"/>
              <a:t>d</a:t>
            </a:r>
            <a:endParaRPr lang="en-US" smtClean="0"/>
          </a:p>
        </p:txBody>
      </p:sp>
      <p:sp>
        <p:nvSpPr>
          <p:cNvPr id="97284" name="Line 1030"/>
          <p:cNvSpPr>
            <a:spLocks noChangeShapeType="1"/>
          </p:cNvSpPr>
          <p:nvPr/>
        </p:nvSpPr>
        <p:spPr bwMode="auto">
          <a:xfrm flipV="1">
            <a:off x="1212850" y="2895600"/>
            <a:ext cx="1835150" cy="2112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5" name="Line 1031"/>
          <p:cNvSpPr>
            <a:spLocks noChangeShapeType="1"/>
          </p:cNvSpPr>
          <p:nvPr/>
        </p:nvSpPr>
        <p:spPr bwMode="auto">
          <a:xfrm>
            <a:off x="1212850" y="5022850"/>
            <a:ext cx="1073150"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6" name="Line 1032"/>
          <p:cNvSpPr>
            <a:spLocks noChangeShapeType="1"/>
          </p:cNvSpPr>
          <p:nvPr/>
        </p:nvSpPr>
        <p:spPr bwMode="auto">
          <a:xfrm flipV="1">
            <a:off x="2286000" y="3276600"/>
            <a:ext cx="1524000" cy="2133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7" name="Line 1033"/>
          <p:cNvSpPr>
            <a:spLocks noChangeShapeType="1"/>
          </p:cNvSpPr>
          <p:nvPr/>
        </p:nvSpPr>
        <p:spPr bwMode="auto">
          <a:xfrm>
            <a:off x="3048000" y="2895600"/>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8" name="Line 1034"/>
          <p:cNvSpPr>
            <a:spLocks noChangeShapeType="1"/>
          </p:cNvSpPr>
          <p:nvPr/>
        </p:nvSpPr>
        <p:spPr bwMode="auto">
          <a:xfrm flipV="1">
            <a:off x="2286000" y="5181600"/>
            <a:ext cx="1219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9" name="Line 1035"/>
          <p:cNvSpPr>
            <a:spLocks noChangeShapeType="1"/>
          </p:cNvSpPr>
          <p:nvPr/>
        </p:nvSpPr>
        <p:spPr bwMode="auto">
          <a:xfrm flipV="1">
            <a:off x="3505200" y="3124200"/>
            <a:ext cx="121920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0" name="Line 1036"/>
          <p:cNvSpPr>
            <a:spLocks noChangeShapeType="1"/>
          </p:cNvSpPr>
          <p:nvPr/>
        </p:nvSpPr>
        <p:spPr bwMode="auto">
          <a:xfrm flipV="1">
            <a:off x="3810000" y="3124200"/>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1" name="Line 1040"/>
          <p:cNvSpPr>
            <a:spLocks noChangeShapeType="1"/>
          </p:cNvSpPr>
          <p:nvPr/>
        </p:nvSpPr>
        <p:spPr bwMode="auto">
          <a:xfrm>
            <a:off x="3124200" y="2743200"/>
            <a:ext cx="6858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92" name="Line 1041"/>
          <p:cNvSpPr>
            <a:spLocks noChangeShapeType="1"/>
          </p:cNvSpPr>
          <p:nvPr/>
        </p:nvSpPr>
        <p:spPr bwMode="auto">
          <a:xfrm flipV="1">
            <a:off x="3810000" y="2895600"/>
            <a:ext cx="9144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93" name="Line 1042"/>
          <p:cNvSpPr>
            <a:spLocks noChangeShapeType="1"/>
          </p:cNvSpPr>
          <p:nvPr/>
        </p:nvSpPr>
        <p:spPr bwMode="auto">
          <a:xfrm flipV="1">
            <a:off x="3733800" y="3124200"/>
            <a:ext cx="1143000" cy="2057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94" name="Text Box 1043"/>
          <p:cNvSpPr txBox="1">
            <a:spLocks noChangeArrowheads="1"/>
          </p:cNvSpPr>
          <p:nvPr/>
        </p:nvSpPr>
        <p:spPr bwMode="auto">
          <a:xfrm>
            <a:off x="43434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L</a:t>
            </a:r>
          </a:p>
        </p:txBody>
      </p:sp>
      <p:sp>
        <p:nvSpPr>
          <p:cNvPr id="97295" name="Text Box 1044"/>
          <p:cNvSpPr txBox="1">
            <a:spLocks noChangeArrowheads="1"/>
          </p:cNvSpPr>
          <p:nvPr/>
        </p:nvSpPr>
        <p:spPr bwMode="auto">
          <a:xfrm>
            <a:off x="4114800" y="259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B</a:t>
            </a:r>
          </a:p>
        </p:txBody>
      </p:sp>
      <p:sp>
        <p:nvSpPr>
          <p:cNvPr id="97296" name="Text Box 1045"/>
          <p:cNvSpPr txBox="1">
            <a:spLocks noChangeArrowheads="1"/>
          </p:cNvSpPr>
          <p:nvPr/>
        </p:nvSpPr>
        <p:spPr bwMode="auto">
          <a:xfrm>
            <a:off x="3352800" y="251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B</a:t>
            </a:r>
          </a:p>
        </p:txBody>
      </p:sp>
      <p:sp>
        <p:nvSpPr>
          <p:cNvPr id="97297" name="Text Box 1046"/>
          <p:cNvSpPr txBox="1">
            <a:spLocks noChangeArrowheads="1"/>
          </p:cNvSpPr>
          <p:nvPr/>
        </p:nvSpPr>
        <p:spPr bwMode="auto">
          <a:xfrm>
            <a:off x="5410200" y="3048000"/>
            <a:ext cx="3200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Hillslope length = B</a:t>
            </a:r>
          </a:p>
          <a:p>
            <a:pPr>
              <a:spcBef>
                <a:spcPct val="50000"/>
              </a:spcBef>
            </a:pPr>
            <a:r>
              <a:rPr lang="en-US"/>
              <a:t>A = 2B L</a:t>
            </a:r>
          </a:p>
          <a:p>
            <a:pPr>
              <a:spcBef>
                <a:spcPct val="50000"/>
              </a:spcBef>
            </a:pPr>
            <a:r>
              <a:rPr lang="en-US"/>
              <a:t>D</a:t>
            </a:r>
            <a:r>
              <a:rPr lang="en-US" baseline="-25000"/>
              <a:t>d</a:t>
            </a:r>
            <a:r>
              <a:rPr lang="en-US"/>
              <a:t> = L/A = 1/2B</a:t>
            </a:r>
          </a:p>
          <a:p>
            <a:pPr>
              <a:spcBef>
                <a:spcPct val="50000"/>
              </a:spcBef>
            </a:pPr>
            <a:r>
              <a:rPr lang="en-US">
                <a:sym typeface="Symbol" pitchFamily="18" charset="2"/>
              </a:rPr>
              <a:t> B= 1/2D</a:t>
            </a:r>
            <a:r>
              <a:rPr lang="en-US" baseline="-25000">
                <a:sym typeface="Symbol" pitchFamily="18" charset="2"/>
              </a:rPr>
              <a:t>d</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0"/>
            <a:ext cx="9144000" cy="609600"/>
          </a:xfrm>
        </p:spPr>
        <p:txBody>
          <a:bodyPr/>
          <a:lstStyle/>
          <a:p>
            <a:r>
              <a:rPr lang="en-US" sz="2400" b="1" smtClean="0"/>
              <a:t>Drainage Density for Different Support Area Thresholds</a:t>
            </a:r>
          </a:p>
        </p:txBody>
      </p:sp>
      <p:sp>
        <p:nvSpPr>
          <p:cNvPr id="98307" name="Text Box 4"/>
          <p:cNvSpPr txBox="1">
            <a:spLocks noChangeArrowheads="1"/>
          </p:cNvSpPr>
          <p:nvPr/>
        </p:nvSpPr>
        <p:spPr bwMode="auto">
          <a:xfrm>
            <a:off x="457200" y="6858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EPA Reach Files</a:t>
            </a:r>
          </a:p>
        </p:txBody>
      </p:sp>
      <p:pic>
        <p:nvPicPr>
          <p:cNvPr id="983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28575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143000"/>
            <a:ext cx="29337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 Box 7"/>
          <p:cNvSpPr txBox="1">
            <a:spLocks noChangeArrowheads="1"/>
          </p:cNvSpPr>
          <p:nvPr/>
        </p:nvSpPr>
        <p:spPr bwMode="auto">
          <a:xfrm>
            <a:off x="3276600" y="6858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100 grid cell threshold</a:t>
            </a:r>
          </a:p>
        </p:txBody>
      </p:sp>
      <p:pic>
        <p:nvPicPr>
          <p:cNvPr id="983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1143000"/>
            <a:ext cx="298132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2" name="Text Box 9"/>
          <p:cNvSpPr txBox="1">
            <a:spLocks noChangeArrowheads="1"/>
          </p:cNvSpPr>
          <p:nvPr/>
        </p:nvSpPr>
        <p:spPr bwMode="auto">
          <a:xfrm>
            <a:off x="6172200" y="6858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t>1000 grid cell threshold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5800" y="381000"/>
            <a:ext cx="7747000" cy="1365250"/>
          </a:xfrm>
        </p:spPr>
        <p:txBody>
          <a:bodyPr/>
          <a:lstStyle/>
          <a:p>
            <a:r>
              <a:rPr lang="en-US" smtClean="0"/>
              <a:t>Drainage Density Versus Contributing Area Threshold</a:t>
            </a:r>
          </a:p>
        </p:txBody>
      </p:sp>
      <p:graphicFrame>
        <p:nvGraphicFramePr>
          <p:cNvPr id="11266" name="Object 0"/>
          <p:cNvGraphicFramePr>
            <a:graphicFrameLocks noChangeAspect="1"/>
          </p:cNvGraphicFramePr>
          <p:nvPr/>
        </p:nvGraphicFramePr>
        <p:xfrm>
          <a:off x="1295400" y="1828800"/>
          <a:ext cx="6710363" cy="5184775"/>
        </p:xfrm>
        <a:graphic>
          <a:graphicData uri="http://schemas.openxmlformats.org/presentationml/2006/ole">
            <mc:AlternateContent xmlns:mc="http://schemas.openxmlformats.org/markup-compatibility/2006">
              <mc:Choice xmlns:v="urn:schemas-microsoft-com:vml" Requires="v">
                <p:oleObj spid="_x0000_s11268" name="Graph Sheet" r:id="rId3" imgW="3352680" imgH="2590560" progId="SPLUSGraphSheetFileType">
                  <p:embed/>
                </p:oleObj>
              </mc:Choice>
              <mc:Fallback>
                <p:oleObj name="Graph Sheet" r:id="rId3" imgW="3352680" imgH="2590560" progId="SPLUSGraphSheetFileType">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28800"/>
                        <a:ext cx="6710363"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Hortons Laws: Strahler system for stream ordering</a:t>
            </a:r>
          </a:p>
        </p:txBody>
      </p:sp>
      <p:pic>
        <p:nvPicPr>
          <p:cNvPr id="993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49053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5"/>
          <p:cNvSpPr txBox="1">
            <a:spLocks noChangeArrowheads="1"/>
          </p:cNvSpPr>
          <p:nvPr/>
        </p:nvSpPr>
        <p:spPr bwMode="auto">
          <a:xfrm>
            <a:off x="2971800" y="4114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3" name="Text Box 6"/>
          <p:cNvSpPr txBox="1">
            <a:spLocks noChangeArrowheads="1"/>
          </p:cNvSpPr>
          <p:nvPr/>
        </p:nvSpPr>
        <p:spPr bwMode="auto">
          <a:xfrm>
            <a:off x="4114800" y="2971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4" name="Text Box 7"/>
          <p:cNvSpPr txBox="1">
            <a:spLocks noChangeArrowheads="1"/>
          </p:cNvSpPr>
          <p:nvPr/>
        </p:nvSpPr>
        <p:spPr bwMode="auto">
          <a:xfrm>
            <a:off x="4419600" y="2133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5" name="Text Box 8"/>
          <p:cNvSpPr txBox="1">
            <a:spLocks noChangeArrowheads="1"/>
          </p:cNvSpPr>
          <p:nvPr/>
        </p:nvSpPr>
        <p:spPr bwMode="auto">
          <a:xfrm>
            <a:off x="6019800" y="3352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6" name="Text Box 9"/>
          <p:cNvSpPr txBox="1">
            <a:spLocks noChangeArrowheads="1"/>
          </p:cNvSpPr>
          <p:nvPr/>
        </p:nvSpPr>
        <p:spPr bwMode="auto">
          <a:xfrm>
            <a:off x="59436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7" name="Text Box 10"/>
          <p:cNvSpPr txBox="1">
            <a:spLocks noChangeArrowheads="1"/>
          </p:cNvSpPr>
          <p:nvPr/>
        </p:nvSpPr>
        <p:spPr bwMode="auto">
          <a:xfrm>
            <a:off x="5410200" y="4648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8" name="Text Box 11"/>
          <p:cNvSpPr txBox="1">
            <a:spLocks noChangeArrowheads="1"/>
          </p:cNvSpPr>
          <p:nvPr/>
        </p:nvSpPr>
        <p:spPr bwMode="auto">
          <a:xfrm>
            <a:off x="5715000" y="5486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39" name="Text Box 12"/>
          <p:cNvSpPr txBox="1">
            <a:spLocks noChangeArrowheads="1"/>
          </p:cNvSpPr>
          <p:nvPr/>
        </p:nvSpPr>
        <p:spPr bwMode="auto">
          <a:xfrm>
            <a:off x="5715000" y="5943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0" name="Text Box 13"/>
          <p:cNvSpPr txBox="1">
            <a:spLocks noChangeArrowheads="1"/>
          </p:cNvSpPr>
          <p:nvPr/>
        </p:nvSpPr>
        <p:spPr bwMode="auto">
          <a:xfrm>
            <a:off x="5334000" y="609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1" name="Text Box 14"/>
          <p:cNvSpPr txBox="1">
            <a:spLocks noChangeArrowheads="1"/>
          </p:cNvSpPr>
          <p:nvPr/>
        </p:nvSpPr>
        <p:spPr bwMode="auto">
          <a:xfrm>
            <a:off x="4419600" y="5562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2" name="Text Box 15"/>
          <p:cNvSpPr txBox="1">
            <a:spLocks noChangeArrowheads="1"/>
          </p:cNvSpPr>
          <p:nvPr/>
        </p:nvSpPr>
        <p:spPr bwMode="auto">
          <a:xfrm>
            <a:off x="4038600" y="4800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3" name="Text Box 16"/>
          <p:cNvSpPr txBox="1">
            <a:spLocks noChangeArrowheads="1"/>
          </p:cNvSpPr>
          <p:nvPr/>
        </p:nvSpPr>
        <p:spPr bwMode="auto">
          <a:xfrm>
            <a:off x="4114800" y="4191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4" name="Text Box 17"/>
          <p:cNvSpPr txBox="1">
            <a:spLocks noChangeArrowheads="1"/>
          </p:cNvSpPr>
          <p:nvPr/>
        </p:nvSpPr>
        <p:spPr bwMode="auto">
          <a:xfrm>
            <a:off x="3352800" y="5638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5" name="Text Box 18"/>
          <p:cNvSpPr txBox="1">
            <a:spLocks noChangeArrowheads="1"/>
          </p:cNvSpPr>
          <p:nvPr/>
        </p:nvSpPr>
        <p:spPr bwMode="auto">
          <a:xfrm>
            <a:off x="37338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a:t>
            </a:r>
          </a:p>
        </p:txBody>
      </p:sp>
      <p:sp>
        <p:nvSpPr>
          <p:cNvPr id="99346" name="Text Box 19"/>
          <p:cNvSpPr txBox="1">
            <a:spLocks noChangeArrowheads="1"/>
          </p:cNvSpPr>
          <p:nvPr/>
        </p:nvSpPr>
        <p:spPr bwMode="auto">
          <a:xfrm>
            <a:off x="49530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a:t>
            </a:r>
          </a:p>
        </p:txBody>
      </p:sp>
      <p:sp>
        <p:nvSpPr>
          <p:cNvPr id="99347" name="Text Box 20"/>
          <p:cNvSpPr txBox="1">
            <a:spLocks noChangeArrowheads="1"/>
          </p:cNvSpPr>
          <p:nvPr/>
        </p:nvSpPr>
        <p:spPr bwMode="auto">
          <a:xfrm>
            <a:off x="4876800" y="4876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a:t>
            </a:r>
          </a:p>
        </p:txBody>
      </p:sp>
      <p:sp>
        <p:nvSpPr>
          <p:cNvPr id="99348" name="Text Box 21"/>
          <p:cNvSpPr txBox="1">
            <a:spLocks noChangeArrowheads="1"/>
          </p:cNvSpPr>
          <p:nvPr/>
        </p:nvSpPr>
        <p:spPr bwMode="auto">
          <a:xfrm>
            <a:off x="3810000" y="5486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a:t>
            </a:r>
          </a:p>
        </p:txBody>
      </p:sp>
      <p:sp>
        <p:nvSpPr>
          <p:cNvPr id="99349" name="Text Box 22"/>
          <p:cNvSpPr txBox="1">
            <a:spLocks noChangeArrowheads="1"/>
          </p:cNvSpPr>
          <p:nvPr/>
        </p:nvSpPr>
        <p:spPr bwMode="auto">
          <a:xfrm>
            <a:off x="381000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a:t>
            </a:r>
          </a:p>
        </p:txBody>
      </p:sp>
      <p:sp>
        <p:nvSpPr>
          <p:cNvPr id="99350" name="Text Box 23"/>
          <p:cNvSpPr txBox="1">
            <a:spLocks noChangeArrowheads="1"/>
          </p:cNvSpPr>
          <p:nvPr/>
        </p:nvSpPr>
        <p:spPr bwMode="auto">
          <a:xfrm>
            <a:off x="5181600" y="2209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3</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5800" y="419100"/>
            <a:ext cx="7772400" cy="1143000"/>
          </a:xfrm>
        </p:spPr>
        <p:txBody>
          <a:bodyPr/>
          <a:lstStyle/>
          <a:p>
            <a:r>
              <a:rPr lang="en-US" smtClean="0"/>
              <a:t>Length Ratio</a:t>
            </a:r>
          </a:p>
        </p:txBody>
      </p:sp>
      <p:graphicFrame>
        <p:nvGraphicFramePr>
          <p:cNvPr id="12290" name="Object 1024"/>
          <p:cNvGraphicFramePr>
            <a:graphicFrameLocks noChangeAspect="1"/>
          </p:cNvGraphicFramePr>
          <p:nvPr/>
        </p:nvGraphicFramePr>
        <p:xfrm>
          <a:off x="1017588" y="1558925"/>
          <a:ext cx="6710362" cy="5184775"/>
        </p:xfrm>
        <a:graphic>
          <a:graphicData uri="http://schemas.openxmlformats.org/presentationml/2006/ole">
            <mc:AlternateContent xmlns:mc="http://schemas.openxmlformats.org/markup-compatibility/2006">
              <mc:Choice xmlns:v="urn:schemas-microsoft-com:vml" Requires="v">
                <p:oleObj spid="_x0000_s12292" name="Graph Sheet" r:id="rId3" imgW="3352680" imgH="2590560" progId="SPLUSGraphSheetFileType">
                  <p:embed/>
                </p:oleObj>
              </mc:Choice>
              <mc:Fallback>
                <p:oleObj name="Graph Sheet" r:id="rId3" imgW="3352680" imgH="2590560" progId="SPLUSGraphSheetFileType">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88" y="1558925"/>
                        <a:ext cx="671036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711200" y="309563"/>
            <a:ext cx="7772400" cy="1143000"/>
          </a:xfrm>
        </p:spPr>
        <p:txBody>
          <a:bodyPr/>
          <a:lstStyle/>
          <a:p>
            <a:r>
              <a:rPr lang="en-US" smtClean="0"/>
              <a:t>Slope Ratio</a:t>
            </a:r>
          </a:p>
        </p:txBody>
      </p:sp>
      <p:graphicFrame>
        <p:nvGraphicFramePr>
          <p:cNvPr id="13314" name="Object 0"/>
          <p:cNvGraphicFramePr>
            <a:graphicFrameLocks noChangeAspect="1"/>
          </p:cNvGraphicFramePr>
          <p:nvPr/>
        </p:nvGraphicFramePr>
        <p:xfrm>
          <a:off x="1173163" y="1298575"/>
          <a:ext cx="6710362" cy="5184775"/>
        </p:xfrm>
        <a:graphic>
          <a:graphicData uri="http://schemas.openxmlformats.org/presentationml/2006/ole">
            <mc:AlternateContent xmlns:mc="http://schemas.openxmlformats.org/markup-compatibility/2006">
              <mc:Choice xmlns:v="urn:schemas-microsoft-com:vml" Requires="v">
                <p:oleObj spid="_x0000_s13316" name="Graph Sheet" r:id="rId3" imgW="3352680" imgH="2590560" progId="SPLUSGraphSheetFileType">
                  <p:embed/>
                </p:oleObj>
              </mc:Choice>
              <mc:Fallback>
                <p:oleObj name="Graph Sheet" r:id="rId3" imgW="3352680" imgH="2590560" progId="SPLUSGraphSheetFileType">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1298575"/>
                        <a:ext cx="671036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62000" y="381000"/>
            <a:ext cx="7772400" cy="1143000"/>
          </a:xfrm>
        </p:spPr>
        <p:txBody>
          <a:bodyPr/>
          <a:lstStyle/>
          <a:p>
            <a:r>
              <a:rPr lang="en-US" smtClean="0"/>
              <a:t>Constant Stream Drops Law</a:t>
            </a:r>
          </a:p>
        </p:txBody>
      </p:sp>
      <p:graphicFrame>
        <p:nvGraphicFramePr>
          <p:cNvPr id="14338" name="Object 3"/>
          <p:cNvGraphicFramePr>
            <a:graphicFrameLocks noChangeAspect="1"/>
          </p:cNvGraphicFramePr>
          <p:nvPr/>
        </p:nvGraphicFramePr>
        <p:xfrm>
          <a:off x="990600" y="1295400"/>
          <a:ext cx="6710363" cy="5184775"/>
        </p:xfrm>
        <a:graphic>
          <a:graphicData uri="http://schemas.openxmlformats.org/presentationml/2006/ole">
            <mc:AlternateContent xmlns:mc="http://schemas.openxmlformats.org/markup-compatibility/2006">
              <mc:Choice xmlns:v="urn:schemas-microsoft-com:vml" Requires="v">
                <p:oleObj spid="_x0000_s14341" name="Graph Sheet" r:id="rId3" imgW="3352680" imgH="2590560" progId="SPLUSGraphSheetFileType">
                  <p:embed/>
                </p:oleObj>
              </mc:Choice>
              <mc:Fallback>
                <p:oleObj name="Graph Sheet" r:id="rId3" imgW="3352680" imgH="2590560" progId="SPLUSGraphSheetFileTyp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95400"/>
                        <a:ext cx="6710363"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4"/>
          <p:cNvSpPr>
            <a:spLocks noChangeArrowheads="1"/>
          </p:cNvSpPr>
          <p:nvPr/>
        </p:nvSpPr>
        <p:spPr bwMode="auto">
          <a:xfrm>
            <a:off x="260350" y="6264275"/>
            <a:ext cx="87645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sz="1400"/>
              <a:t>Broscoe, A. J., (1959), "Quantitative analysis of longitudinal stream profiles of small watersheds," Office of Naval Research, Project NR 389-042, Technical Report No. 18, Department of Geology, Columbia University, New York.</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98500" y="177800"/>
            <a:ext cx="7772400" cy="901700"/>
          </a:xfrm>
        </p:spPr>
        <p:txBody>
          <a:bodyPr/>
          <a:lstStyle/>
          <a:p>
            <a:r>
              <a:rPr lang="en-US" sz="4000" smtClean="0"/>
              <a:t>Stream Drop</a:t>
            </a:r>
            <a:br>
              <a:rPr lang="en-US" sz="4000" smtClean="0"/>
            </a:br>
            <a:r>
              <a:rPr lang="en-US" sz="2400" smtClean="0"/>
              <a:t>Elevation difference between ends of stream</a:t>
            </a:r>
          </a:p>
        </p:txBody>
      </p:sp>
      <p:pic>
        <p:nvPicPr>
          <p:cNvPr id="100355" name="Picture 3" descr="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198563"/>
            <a:ext cx="58832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356" name="Group 4"/>
          <p:cNvGrpSpPr>
            <a:grpSpLocks/>
          </p:cNvGrpSpPr>
          <p:nvPr/>
        </p:nvGrpSpPr>
        <p:grpSpPr bwMode="auto">
          <a:xfrm>
            <a:off x="1155700" y="4000500"/>
            <a:ext cx="7251700" cy="2638425"/>
            <a:chOff x="728" y="2520"/>
            <a:chExt cx="4568" cy="1662"/>
          </a:xfrm>
        </p:grpSpPr>
        <p:sp>
          <p:nvSpPr>
            <p:cNvPr id="100357" name="Text Box 5"/>
            <p:cNvSpPr txBox="1">
              <a:spLocks noChangeArrowheads="1"/>
            </p:cNvSpPr>
            <p:nvPr/>
          </p:nvSpPr>
          <p:spPr bwMode="auto">
            <a:xfrm>
              <a:off x="728" y="3664"/>
              <a:ext cx="456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t>Note that a “Strahler stream” comprises a sequence of links (reaches or segments) of the same order</a:t>
              </a:r>
            </a:p>
          </p:txBody>
        </p:sp>
        <p:grpSp>
          <p:nvGrpSpPr>
            <p:cNvPr id="100358" name="Group 6"/>
            <p:cNvGrpSpPr>
              <a:grpSpLocks/>
            </p:cNvGrpSpPr>
            <p:nvPr/>
          </p:nvGrpSpPr>
          <p:grpSpPr bwMode="auto">
            <a:xfrm>
              <a:off x="1968" y="2520"/>
              <a:ext cx="1592" cy="935"/>
              <a:chOff x="1968" y="2520"/>
              <a:chExt cx="1592" cy="935"/>
            </a:xfrm>
          </p:grpSpPr>
          <p:sp>
            <p:nvSpPr>
              <p:cNvPr id="100359" name="AutoShape 7"/>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00360" name="AutoShape 8"/>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100361" name="Text Box 9"/>
              <p:cNvSpPr txBox="1">
                <a:spLocks noChangeArrowheads="1"/>
              </p:cNvSpPr>
              <p:nvPr/>
            </p:nvSpPr>
            <p:spPr bwMode="auto">
              <a:xfrm>
                <a:off x="1968" y="2928"/>
                <a:ext cx="6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latin typeface="Arial" charset="0"/>
                  </a:rPr>
                  <a:t>Nodes</a:t>
                </a:r>
              </a:p>
            </p:txBody>
          </p:sp>
          <p:sp>
            <p:nvSpPr>
              <p:cNvPr id="100362" name="Text Box 10"/>
              <p:cNvSpPr txBox="1">
                <a:spLocks noChangeArrowheads="1"/>
              </p:cNvSpPr>
              <p:nvPr/>
            </p:nvSpPr>
            <p:spPr bwMode="auto">
              <a:xfrm>
                <a:off x="2728" y="3040"/>
                <a:ext cx="6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latin typeface="Arial" charset="0"/>
                  </a:rPr>
                  <a:t>Links</a:t>
                </a:r>
              </a:p>
            </p:txBody>
          </p:sp>
          <p:sp>
            <p:nvSpPr>
              <p:cNvPr id="100363" name="Text Box 11"/>
              <p:cNvSpPr txBox="1">
                <a:spLocks noChangeArrowheads="1"/>
              </p:cNvSpPr>
              <p:nvPr/>
            </p:nvSpPr>
            <p:spPr bwMode="auto">
              <a:xfrm>
                <a:off x="2328" y="3224"/>
                <a:ext cx="12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latin typeface="Arial" charset="0"/>
                  </a:rPr>
                  <a:t>Single Stream</a:t>
                </a:r>
              </a:p>
            </p:txBody>
          </p:sp>
          <p:sp>
            <p:nvSpPr>
              <p:cNvPr id="100364" name="Line 12"/>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5" name="Line 13"/>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6" name="Line 14"/>
              <p:cNvSpPr>
                <a:spLocks noChangeShapeType="1"/>
              </p:cNvSpPr>
              <p:nvPr/>
            </p:nvSpPr>
            <p:spPr bwMode="auto">
              <a:xfrm flipV="1">
                <a:off x="2984" y="2936"/>
                <a:ext cx="120" cy="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7" name="Line 15"/>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8" name="Line 16"/>
              <p:cNvSpPr>
                <a:spLocks noChangeShapeType="1"/>
              </p:cNvSpPr>
              <p:nvPr/>
            </p:nvSpPr>
            <p:spPr bwMode="auto">
              <a:xfrm flipV="1">
                <a:off x="2592" y="2904"/>
                <a:ext cx="112" cy="3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9" name="Line 17"/>
              <p:cNvSpPr>
                <a:spLocks noChangeShapeType="1"/>
              </p:cNvSpPr>
              <p:nvPr/>
            </p:nvSpPr>
            <p:spPr bwMode="auto">
              <a:xfrm flipV="1">
                <a:off x="2608" y="2936"/>
                <a:ext cx="480" cy="3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70" name="Line 18"/>
              <p:cNvSpPr>
                <a:spLocks noChangeShapeType="1"/>
              </p:cNvSpPr>
              <p:nvPr/>
            </p:nvSpPr>
            <p:spPr bwMode="auto">
              <a:xfrm flipV="1">
                <a:off x="2296" y="2808"/>
                <a:ext cx="240" cy="1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95275" y="231775"/>
            <a:ext cx="8658225" cy="2185988"/>
          </a:xfrm>
        </p:spPr>
        <p:txBody>
          <a:bodyPr/>
          <a:lstStyle/>
          <a:p>
            <a:r>
              <a:rPr lang="en-US" sz="2800" b="1" smtClean="0">
                <a:solidFill>
                  <a:srgbClr val="FF3300"/>
                </a:solidFill>
              </a:rPr>
              <a:t>Suggestion:  Map channel networks from the DEM at the finest resolution consistent with observed channel network geomorphology ‘laws’.  </a:t>
            </a:r>
          </a:p>
        </p:txBody>
      </p:sp>
      <p:sp>
        <p:nvSpPr>
          <p:cNvPr id="101379" name="Rectangle 3"/>
          <p:cNvSpPr>
            <a:spLocks noGrp="1" noChangeArrowheads="1"/>
          </p:cNvSpPr>
          <p:nvPr>
            <p:ph type="body" idx="4294967295"/>
          </p:nvPr>
        </p:nvSpPr>
        <p:spPr>
          <a:xfrm>
            <a:off x="698500" y="2298700"/>
            <a:ext cx="7772400" cy="4114800"/>
          </a:xfrm>
        </p:spPr>
        <p:txBody>
          <a:bodyPr/>
          <a:lstStyle/>
          <a:p>
            <a:pPr>
              <a:lnSpc>
                <a:spcPct val="90000"/>
              </a:lnSpc>
            </a:pPr>
            <a:r>
              <a:rPr lang="en-US" smtClean="0">
                <a:solidFill>
                  <a:srgbClr val="0000FF"/>
                </a:solidFill>
              </a:rPr>
              <a:t>Look for statistically significant break in constant stream drop property as stream delineation threshold is reduced</a:t>
            </a:r>
          </a:p>
          <a:p>
            <a:pPr>
              <a:lnSpc>
                <a:spcPct val="90000"/>
              </a:lnSpc>
            </a:pPr>
            <a:r>
              <a:rPr lang="en-US" smtClean="0">
                <a:solidFill>
                  <a:schemeClr val="bg2"/>
                </a:solidFill>
              </a:rPr>
              <a:t>Break in slope versus contributing area relationship</a:t>
            </a:r>
          </a:p>
          <a:p>
            <a:pPr>
              <a:lnSpc>
                <a:spcPct val="90000"/>
              </a:lnSpc>
            </a:pPr>
            <a:r>
              <a:rPr lang="en-US" smtClean="0">
                <a:solidFill>
                  <a:schemeClr val="bg2"/>
                </a:solidFill>
              </a:rPr>
              <a:t>Physical basis in the form instability theory of Smith and Bretherton (1972), see Tarboton et al. 1992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168275"/>
            <a:ext cx="9144000" cy="1143000"/>
          </a:xfrm>
        </p:spPr>
        <p:txBody>
          <a:bodyPr/>
          <a:lstStyle/>
          <a:p>
            <a:pPr algn="r"/>
            <a:r>
              <a:rPr lang="en-US" sz="3600" b="0" smtClean="0">
                <a:latin typeface="Arial" charset="0"/>
              </a:rPr>
              <a:t>Digital Elevation Model Based Watershed and Stream Network Delineation</a:t>
            </a:r>
          </a:p>
        </p:txBody>
      </p:sp>
      <p:sp>
        <p:nvSpPr>
          <p:cNvPr id="2053" name="Rectangle 3"/>
          <p:cNvSpPr>
            <a:spLocks noGrp="1" noChangeArrowheads="1"/>
          </p:cNvSpPr>
          <p:nvPr>
            <p:ph idx="1"/>
          </p:nvPr>
        </p:nvSpPr>
        <p:spPr>
          <a:xfrm>
            <a:off x="3162300" y="1443038"/>
            <a:ext cx="5981700" cy="4899025"/>
          </a:xfrm>
        </p:spPr>
        <p:txBody>
          <a:bodyPr/>
          <a:lstStyle/>
          <a:p>
            <a:pPr>
              <a:lnSpc>
                <a:spcPct val="80000"/>
              </a:lnSpc>
              <a:spcBef>
                <a:spcPct val="50000"/>
              </a:spcBef>
            </a:pPr>
            <a:r>
              <a:rPr lang="en-US" sz="2400" smtClean="0"/>
              <a:t>Conceptual Basis</a:t>
            </a:r>
          </a:p>
          <a:p>
            <a:pPr>
              <a:lnSpc>
                <a:spcPct val="80000"/>
              </a:lnSpc>
              <a:spcBef>
                <a:spcPct val="50000"/>
              </a:spcBef>
            </a:pPr>
            <a:r>
              <a:rPr lang="en-US" sz="2400" smtClean="0"/>
              <a:t>Eight direction pour point model (D8)</a:t>
            </a:r>
          </a:p>
          <a:p>
            <a:pPr>
              <a:lnSpc>
                <a:spcPct val="80000"/>
              </a:lnSpc>
              <a:spcBef>
                <a:spcPct val="50000"/>
              </a:spcBef>
            </a:pPr>
            <a:r>
              <a:rPr lang="en-US" sz="2400" smtClean="0"/>
              <a:t>Flow accumulation </a:t>
            </a:r>
          </a:p>
          <a:p>
            <a:pPr>
              <a:lnSpc>
                <a:spcPct val="80000"/>
              </a:lnSpc>
              <a:spcBef>
                <a:spcPct val="50000"/>
              </a:spcBef>
            </a:pPr>
            <a:r>
              <a:rPr lang="en-US" sz="2400" smtClean="0"/>
              <a:t>Pit removal and DEM reconditioning</a:t>
            </a:r>
          </a:p>
          <a:p>
            <a:pPr>
              <a:lnSpc>
                <a:spcPct val="80000"/>
              </a:lnSpc>
              <a:spcBef>
                <a:spcPct val="50000"/>
              </a:spcBef>
            </a:pPr>
            <a:r>
              <a:rPr lang="en-US" sz="2400" smtClean="0"/>
              <a:t>Stream delineation</a:t>
            </a:r>
          </a:p>
          <a:p>
            <a:pPr>
              <a:lnSpc>
                <a:spcPct val="80000"/>
              </a:lnSpc>
              <a:spcBef>
                <a:spcPct val="50000"/>
              </a:spcBef>
            </a:pPr>
            <a:r>
              <a:rPr lang="en-US" sz="2400" smtClean="0"/>
              <a:t>Catchment and watershed delineation</a:t>
            </a:r>
          </a:p>
          <a:p>
            <a:pPr>
              <a:lnSpc>
                <a:spcPct val="80000"/>
              </a:lnSpc>
              <a:spcBef>
                <a:spcPct val="50000"/>
              </a:spcBef>
            </a:pPr>
            <a:r>
              <a:rPr lang="en-US" sz="2400" smtClean="0"/>
              <a:t>Geomorphology, topographic texture and drainage density</a:t>
            </a:r>
          </a:p>
          <a:p>
            <a:pPr>
              <a:lnSpc>
                <a:spcPct val="80000"/>
              </a:lnSpc>
              <a:spcBef>
                <a:spcPct val="50000"/>
              </a:spcBef>
            </a:pPr>
            <a:r>
              <a:rPr lang="en-US" sz="2400" smtClean="0"/>
              <a:t>Generalized and objective stream network delineation</a:t>
            </a:r>
          </a:p>
          <a:p>
            <a:pPr>
              <a:lnSpc>
                <a:spcPct val="80000"/>
              </a:lnSpc>
              <a:spcBef>
                <a:spcPct val="50000"/>
              </a:spcBef>
            </a:pPr>
            <a:endParaRPr lang="en-US" sz="2400" smtClean="0"/>
          </a:p>
          <a:p>
            <a:pPr>
              <a:lnSpc>
                <a:spcPct val="80000"/>
              </a:lnSpc>
              <a:spcBef>
                <a:spcPct val="50000"/>
              </a:spcBef>
              <a:buFont typeface="Monotype Sorts" pitchFamily="2" charset="2"/>
              <a:buNone/>
            </a:pPr>
            <a:endParaRPr lang="en-US" sz="2400" smtClean="0">
              <a:sym typeface="Symbol" pitchFamily="18" charset="2"/>
            </a:endParaRPr>
          </a:p>
        </p:txBody>
      </p:sp>
      <p:graphicFrame>
        <p:nvGraphicFramePr>
          <p:cNvPr id="2050" name="Object 4"/>
          <p:cNvGraphicFramePr>
            <a:graphicFrameLocks noChangeAspect="1"/>
          </p:cNvGraphicFramePr>
          <p:nvPr/>
        </p:nvGraphicFramePr>
        <p:xfrm>
          <a:off x="0" y="3176588"/>
          <a:ext cx="3151188" cy="3681412"/>
        </p:xfrm>
        <a:graphic>
          <a:graphicData uri="http://schemas.openxmlformats.org/presentationml/2006/ole">
            <mc:AlternateContent xmlns:mc="http://schemas.openxmlformats.org/markup-compatibility/2006">
              <mc:Choice xmlns:v="urn:schemas-microsoft-com:vml" Requires="v">
                <p:oleObj spid="_x0000_s2054"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3176588"/>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228600"/>
            <a:ext cx="8839200" cy="1295400"/>
          </a:xfrm>
        </p:spPr>
        <p:txBody>
          <a:bodyPr/>
          <a:lstStyle/>
          <a:p>
            <a:r>
              <a:rPr lang="en-US" sz="4000" smtClean="0"/>
              <a:t>Statistical Analysis of Stream Drops</a:t>
            </a:r>
            <a:endParaRPr lang="en-US" sz="2800" smtClean="0">
              <a:solidFill>
                <a:srgbClr val="FF3300"/>
              </a:solidFill>
            </a:endParaRPr>
          </a:p>
        </p:txBody>
      </p:sp>
      <p:graphicFrame>
        <p:nvGraphicFramePr>
          <p:cNvPr id="15362" name="Object 3"/>
          <p:cNvGraphicFramePr>
            <a:graphicFrameLocks noChangeAspect="1"/>
          </p:cNvGraphicFramePr>
          <p:nvPr/>
        </p:nvGraphicFramePr>
        <p:xfrm>
          <a:off x="609600" y="1752600"/>
          <a:ext cx="8340725" cy="4722813"/>
        </p:xfrm>
        <a:graphic>
          <a:graphicData uri="http://schemas.openxmlformats.org/presentationml/2006/ole">
            <mc:AlternateContent xmlns:mc="http://schemas.openxmlformats.org/markup-compatibility/2006">
              <mc:Choice xmlns:v="urn:schemas-microsoft-com:vml" Requires="v">
                <p:oleObj spid="_x0000_s15364" name="Chart" r:id="rId3" imgW="6164961" imgH="3490341" progId="Excel.Chart.8">
                  <p:embed/>
                </p:oleObj>
              </mc:Choice>
              <mc:Fallback>
                <p:oleObj name="Chart" r:id="rId3" imgW="6164961" imgH="3490341"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8340725"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z="3600" smtClean="0"/>
              <a:t>T-Test for Difference in Mean Values</a:t>
            </a:r>
          </a:p>
        </p:txBody>
      </p:sp>
      <p:sp>
        <p:nvSpPr>
          <p:cNvPr id="16388" name="Line 3"/>
          <p:cNvSpPr>
            <a:spLocks noChangeShapeType="1"/>
          </p:cNvSpPr>
          <p:nvPr/>
        </p:nvSpPr>
        <p:spPr bwMode="auto">
          <a:xfrm>
            <a:off x="304800" y="5638800"/>
            <a:ext cx="815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9" name="Line 4"/>
          <p:cNvSpPr>
            <a:spLocks noChangeShapeType="1"/>
          </p:cNvSpPr>
          <p:nvPr/>
        </p:nvSpPr>
        <p:spPr bwMode="auto">
          <a:xfrm>
            <a:off x="4191000" y="5562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5"/>
          <p:cNvSpPr>
            <a:spLocks noChangeShapeType="1"/>
          </p:cNvSpPr>
          <p:nvPr/>
        </p:nvSpPr>
        <p:spPr bwMode="auto">
          <a:xfrm>
            <a:off x="6324600" y="5562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Text Box 6"/>
          <p:cNvSpPr txBox="1">
            <a:spLocks noChangeArrowheads="1"/>
          </p:cNvSpPr>
          <p:nvPr/>
        </p:nvSpPr>
        <p:spPr bwMode="auto">
          <a:xfrm>
            <a:off x="3886200" y="5029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72</a:t>
            </a:r>
          </a:p>
        </p:txBody>
      </p:sp>
      <p:sp>
        <p:nvSpPr>
          <p:cNvPr id="16392" name="Text Box 7"/>
          <p:cNvSpPr txBox="1">
            <a:spLocks noChangeArrowheads="1"/>
          </p:cNvSpPr>
          <p:nvPr/>
        </p:nvSpPr>
        <p:spPr bwMode="auto">
          <a:xfrm>
            <a:off x="6019800" y="5029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130</a:t>
            </a:r>
          </a:p>
        </p:txBody>
      </p:sp>
      <p:graphicFrame>
        <p:nvGraphicFramePr>
          <p:cNvPr id="16386" name="Object 8"/>
          <p:cNvGraphicFramePr>
            <a:graphicFrameLocks noChangeAspect="1"/>
          </p:cNvGraphicFramePr>
          <p:nvPr/>
        </p:nvGraphicFramePr>
        <p:xfrm>
          <a:off x="1828800" y="1676400"/>
          <a:ext cx="5489575" cy="1898650"/>
        </p:xfrm>
        <a:graphic>
          <a:graphicData uri="http://schemas.openxmlformats.org/presentationml/2006/ole">
            <mc:AlternateContent xmlns:mc="http://schemas.openxmlformats.org/markup-compatibility/2006">
              <mc:Choice xmlns:v="urn:schemas-microsoft-com:vml" Requires="v">
                <p:oleObj spid="_x0000_s16402" name="Worksheet" r:id="rId3" imgW="2446401" imgH="846201" progId="Excel.Sheet.8">
                  <p:embed/>
                </p:oleObj>
              </mc:Choice>
              <mc:Fallback>
                <p:oleObj name="Worksheet" r:id="rId3" imgW="2446401" imgH="846201" progId="Excel.Shee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76400"/>
                        <a:ext cx="5489575"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3" name="Text Box 9"/>
          <p:cNvSpPr txBox="1">
            <a:spLocks noChangeArrowheads="1"/>
          </p:cNvSpPr>
          <p:nvPr/>
        </p:nvSpPr>
        <p:spPr bwMode="auto">
          <a:xfrm>
            <a:off x="1524000" y="510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0</a:t>
            </a:r>
          </a:p>
        </p:txBody>
      </p:sp>
      <p:sp>
        <p:nvSpPr>
          <p:cNvPr id="16394" name="Line 10"/>
          <p:cNvSpPr>
            <a:spLocks noChangeShapeType="1"/>
          </p:cNvSpPr>
          <p:nvPr/>
        </p:nvSpPr>
        <p:spPr bwMode="auto">
          <a:xfrm>
            <a:off x="1752600" y="5562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Freeform 11"/>
          <p:cNvSpPr>
            <a:spLocks/>
          </p:cNvSpPr>
          <p:nvPr/>
        </p:nvSpPr>
        <p:spPr bwMode="auto">
          <a:xfrm>
            <a:off x="1524000" y="4495800"/>
            <a:ext cx="9971088" cy="1108075"/>
          </a:xfrm>
          <a:custGeom>
            <a:avLst/>
            <a:gdLst>
              <a:gd name="T0" fmla="*/ 0 w 2393"/>
              <a:gd name="T1" fmla="*/ 2147483647 h 698"/>
              <a:gd name="T2" fmla="*/ 2147483647 w 2393"/>
              <a:gd name="T3" fmla="*/ 2147483647 h 698"/>
              <a:gd name="T4" fmla="*/ 2147483647 w 2393"/>
              <a:gd name="T5" fmla="*/ 2147483647 h 698"/>
              <a:gd name="T6" fmla="*/ 2147483647 w 2393"/>
              <a:gd name="T7" fmla="*/ 2147483647 h 698"/>
              <a:gd name="T8" fmla="*/ 2147483647 w 2393"/>
              <a:gd name="T9" fmla="*/ 2147483647 h 698"/>
              <a:gd name="T10" fmla="*/ 2147483647 w 2393"/>
              <a:gd name="T11" fmla="*/ 2147483647 h 698"/>
              <a:gd name="T12" fmla="*/ 2147483647 w 2393"/>
              <a:gd name="T13" fmla="*/ 2147483647 h 698"/>
              <a:gd name="T14" fmla="*/ 2147483647 w 2393"/>
              <a:gd name="T15" fmla="*/ 2147483647 h 698"/>
              <a:gd name="T16" fmla="*/ 2147483647 w 2393"/>
              <a:gd name="T17" fmla="*/ 2147483647 h 698"/>
              <a:gd name="T18" fmla="*/ 2147483647 w 2393"/>
              <a:gd name="T19" fmla="*/ 2147483647 h 698"/>
              <a:gd name="T20" fmla="*/ 2147483647 w 2393"/>
              <a:gd name="T21" fmla="*/ 2147483647 h 698"/>
              <a:gd name="T22" fmla="*/ 2147483647 w 2393"/>
              <a:gd name="T23" fmla="*/ 2147483647 h 6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93"/>
              <a:gd name="T37" fmla="*/ 0 h 698"/>
              <a:gd name="T38" fmla="*/ 2393 w 2393"/>
              <a:gd name="T39" fmla="*/ 698 h 6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93" h="698">
                <a:moveTo>
                  <a:pt x="0" y="693"/>
                </a:moveTo>
                <a:cubicBezTo>
                  <a:pt x="140" y="695"/>
                  <a:pt x="280" y="698"/>
                  <a:pt x="384" y="691"/>
                </a:cubicBezTo>
                <a:cubicBezTo>
                  <a:pt x="488" y="684"/>
                  <a:pt x="562" y="680"/>
                  <a:pt x="626" y="652"/>
                </a:cubicBezTo>
                <a:cubicBezTo>
                  <a:pt x="690" y="624"/>
                  <a:pt x="721" y="580"/>
                  <a:pt x="770" y="521"/>
                </a:cubicBezTo>
                <a:cubicBezTo>
                  <a:pt x="819" y="462"/>
                  <a:pt x="875" y="373"/>
                  <a:pt x="921" y="298"/>
                </a:cubicBezTo>
                <a:cubicBezTo>
                  <a:pt x="967" y="223"/>
                  <a:pt x="1000" y="115"/>
                  <a:pt x="1045" y="69"/>
                </a:cubicBezTo>
                <a:cubicBezTo>
                  <a:pt x="1090" y="23"/>
                  <a:pt x="1140" y="0"/>
                  <a:pt x="1189" y="23"/>
                </a:cubicBezTo>
                <a:cubicBezTo>
                  <a:pt x="1238" y="46"/>
                  <a:pt x="1292" y="136"/>
                  <a:pt x="1340" y="206"/>
                </a:cubicBezTo>
                <a:cubicBezTo>
                  <a:pt x="1388" y="276"/>
                  <a:pt x="1419" y="367"/>
                  <a:pt x="1477" y="442"/>
                </a:cubicBezTo>
                <a:cubicBezTo>
                  <a:pt x="1535" y="517"/>
                  <a:pt x="1588" y="619"/>
                  <a:pt x="1687" y="658"/>
                </a:cubicBezTo>
                <a:cubicBezTo>
                  <a:pt x="1786" y="697"/>
                  <a:pt x="1955" y="672"/>
                  <a:pt x="2073" y="678"/>
                </a:cubicBezTo>
                <a:cubicBezTo>
                  <a:pt x="2191" y="684"/>
                  <a:pt x="2336" y="694"/>
                  <a:pt x="2393" y="697"/>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6" name="Freeform 12"/>
          <p:cNvSpPr>
            <a:spLocks/>
          </p:cNvSpPr>
          <p:nvPr/>
        </p:nvSpPr>
        <p:spPr bwMode="auto">
          <a:xfrm>
            <a:off x="685800" y="4038600"/>
            <a:ext cx="7151688" cy="1565275"/>
          </a:xfrm>
          <a:custGeom>
            <a:avLst/>
            <a:gdLst>
              <a:gd name="T0" fmla="*/ 0 w 2393"/>
              <a:gd name="T1" fmla="*/ 2147483647 h 698"/>
              <a:gd name="T2" fmla="*/ 2147483647 w 2393"/>
              <a:gd name="T3" fmla="*/ 2147483647 h 698"/>
              <a:gd name="T4" fmla="*/ 2147483647 w 2393"/>
              <a:gd name="T5" fmla="*/ 2147483647 h 698"/>
              <a:gd name="T6" fmla="*/ 2147483647 w 2393"/>
              <a:gd name="T7" fmla="*/ 2147483647 h 698"/>
              <a:gd name="T8" fmla="*/ 2147483647 w 2393"/>
              <a:gd name="T9" fmla="*/ 2147483647 h 698"/>
              <a:gd name="T10" fmla="*/ 2147483647 w 2393"/>
              <a:gd name="T11" fmla="*/ 2147483647 h 698"/>
              <a:gd name="T12" fmla="*/ 2147483647 w 2393"/>
              <a:gd name="T13" fmla="*/ 2147483647 h 698"/>
              <a:gd name="T14" fmla="*/ 2147483647 w 2393"/>
              <a:gd name="T15" fmla="*/ 2147483647 h 698"/>
              <a:gd name="T16" fmla="*/ 2147483647 w 2393"/>
              <a:gd name="T17" fmla="*/ 2147483647 h 698"/>
              <a:gd name="T18" fmla="*/ 2147483647 w 2393"/>
              <a:gd name="T19" fmla="*/ 2147483647 h 698"/>
              <a:gd name="T20" fmla="*/ 2147483647 w 2393"/>
              <a:gd name="T21" fmla="*/ 2147483647 h 698"/>
              <a:gd name="T22" fmla="*/ 2147483647 w 2393"/>
              <a:gd name="T23" fmla="*/ 2147483647 h 6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93"/>
              <a:gd name="T37" fmla="*/ 0 h 698"/>
              <a:gd name="T38" fmla="*/ 2393 w 2393"/>
              <a:gd name="T39" fmla="*/ 698 h 6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93" h="698">
                <a:moveTo>
                  <a:pt x="0" y="693"/>
                </a:moveTo>
                <a:cubicBezTo>
                  <a:pt x="140" y="695"/>
                  <a:pt x="280" y="698"/>
                  <a:pt x="384" y="691"/>
                </a:cubicBezTo>
                <a:cubicBezTo>
                  <a:pt x="488" y="684"/>
                  <a:pt x="562" y="680"/>
                  <a:pt x="626" y="652"/>
                </a:cubicBezTo>
                <a:cubicBezTo>
                  <a:pt x="690" y="624"/>
                  <a:pt x="721" y="580"/>
                  <a:pt x="770" y="521"/>
                </a:cubicBezTo>
                <a:cubicBezTo>
                  <a:pt x="819" y="462"/>
                  <a:pt x="875" y="373"/>
                  <a:pt x="921" y="298"/>
                </a:cubicBezTo>
                <a:cubicBezTo>
                  <a:pt x="967" y="223"/>
                  <a:pt x="1000" y="115"/>
                  <a:pt x="1045" y="69"/>
                </a:cubicBezTo>
                <a:cubicBezTo>
                  <a:pt x="1090" y="23"/>
                  <a:pt x="1140" y="0"/>
                  <a:pt x="1189" y="23"/>
                </a:cubicBezTo>
                <a:cubicBezTo>
                  <a:pt x="1238" y="46"/>
                  <a:pt x="1292" y="136"/>
                  <a:pt x="1340" y="206"/>
                </a:cubicBezTo>
                <a:cubicBezTo>
                  <a:pt x="1388" y="276"/>
                  <a:pt x="1419" y="367"/>
                  <a:pt x="1477" y="442"/>
                </a:cubicBezTo>
                <a:cubicBezTo>
                  <a:pt x="1535" y="517"/>
                  <a:pt x="1588" y="619"/>
                  <a:pt x="1687" y="658"/>
                </a:cubicBezTo>
                <a:cubicBezTo>
                  <a:pt x="1786" y="697"/>
                  <a:pt x="1955" y="672"/>
                  <a:pt x="2073" y="678"/>
                </a:cubicBezTo>
                <a:cubicBezTo>
                  <a:pt x="2191" y="684"/>
                  <a:pt x="2336" y="694"/>
                  <a:pt x="2393" y="697"/>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7" name="Rectangle 13"/>
          <p:cNvSpPr>
            <a:spLocks noChangeArrowheads="1"/>
          </p:cNvSpPr>
          <p:nvPr/>
        </p:nvSpPr>
        <p:spPr bwMode="auto">
          <a:xfrm>
            <a:off x="4613275" y="1676400"/>
            <a:ext cx="2701925" cy="19050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8" name="Line 14"/>
          <p:cNvSpPr>
            <a:spLocks noChangeShapeType="1"/>
          </p:cNvSpPr>
          <p:nvPr/>
        </p:nvSpPr>
        <p:spPr bwMode="auto">
          <a:xfrm>
            <a:off x="6019800" y="3657600"/>
            <a:ext cx="0" cy="838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Rectangle 15"/>
          <p:cNvSpPr>
            <a:spLocks noChangeArrowheads="1"/>
          </p:cNvSpPr>
          <p:nvPr/>
        </p:nvSpPr>
        <p:spPr bwMode="auto">
          <a:xfrm>
            <a:off x="1828800" y="1676400"/>
            <a:ext cx="2701925" cy="19050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0" name="Line 16"/>
          <p:cNvSpPr>
            <a:spLocks noChangeShapeType="1"/>
          </p:cNvSpPr>
          <p:nvPr/>
        </p:nvSpPr>
        <p:spPr bwMode="auto">
          <a:xfrm>
            <a:off x="3505200" y="3657600"/>
            <a:ext cx="0" cy="838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1" name="Text Box 17"/>
          <p:cNvSpPr txBox="1">
            <a:spLocks noChangeArrowheads="1"/>
          </p:cNvSpPr>
          <p:nvPr/>
        </p:nvSpPr>
        <p:spPr bwMode="auto">
          <a:xfrm>
            <a:off x="855663" y="5756275"/>
            <a:ext cx="8072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t>T-test checks whether difference in means is large (&gt; 2)</a:t>
            </a:r>
          </a:p>
          <a:p>
            <a:pPr algn="ctr" eaLnBrk="1" hangingPunct="1"/>
            <a:r>
              <a:rPr lang="en-US"/>
              <a:t>when compared to the spread of the data around the mean values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413" name="Arc 2"/>
          <p:cNvSpPr>
            <a:spLocks/>
          </p:cNvSpPr>
          <p:nvPr/>
        </p:nvSpPr>
        <p:spPr bwMode="auto">
          <a:xfrm>
            <a:off x="0" y="842963"/>
            <a:ext cx="28956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aphicFrame>
        <p:nvGraphicFramePr>
          <p:cNvPr id="17410" name="Object 1024"/>
          <p:cNvGraphicFramePr>
            <a:graphicFrameLocks noChangeAspect="1"/>
          </p:cNvGraphicFramePr>
          <p:nvPr/>
        </p:nvGraphicFramePr>
        <p:xfrm>
          <a:off x="1657350" y="230188"/>
          <a:ext cx="7150100" cy="4838700"/>
        </p:xfrm>
        <a:graphic>
          <a:graphicData uri="http://schemas.openxmlformats.org/presentationml/2006/ole">
            <mc:AlternateContent xmlns:mc="http://schemas.openxmlformats.org/markup-compatibility/2006">
              <mc:Choice xmlns:v="urn:schemas-microsoft-com:vml" Requires="v">
                <p:oleObj spid="_x0000_s17416" name="Graph Sheet" r:id="rId4" imgW="3352680" imgH="2590560" progId="SPLUSGraphSheetFileType">
                  <p:embed/>
                </p:oleObj>
              </mc:Choice>
              <mc:Fallback>
                <p:oleObj name="Graph Sheet" r:id="rId4" imgW="3352680" imgH="2590560" progId="SPLUSGraphSheetFileType">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230188"/>
                        <a:ext cx="71501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Rectangle 3"/>
          <p:cNvSpPr>
            <a:spLocks noChangeArrowheads="1"/>
          </p:cNvSpPr>
          <p:nvPr/>
        </p:nvSpPr>
        <p:spPr bwMode="auto">
          <a:xfrm>
            <a:off x="4965700" y="5003800"/>
            <a:ext cx="571500" cy="15240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5" name="Rectangle 4"/>
          <p:cNvSpPr>
            <a:spLocks noGrp="1" noChangeArrowheads="1"/>
          </p:cNvSpPr>
          <p:nvPr>
            <p:ph type="title"/>
          </p:nvPr>
        </p:nvSpPr>
        <p:spPr>
          <a:xfrm>
            <a:off x="1428750" y="292100"/>
            <a:ext cx="6286500" cy="322263"/>
          </a:xfrm>
        </p:spPr>
        <p:txBody>
          <a:bodyPr/>
          <a:lstStyle/>
          <a:p>
            <a:pPr algn="ctr"/>
            <a:r>
              <a:rPr lang="en-US" sz="2800" smtClean="0"/>
              <a:t>Constant Support Area Threshold</a:t>
            </a:r>
          </a:p>
        </p:txBody>
      </p:sp>
      <p:graphicFrame>
        <p:nvGraphicFramePr>
          <p:cNvPr id="17411" name="Picture 1025"/>
          <p:cNvGraphicFramePr>
            <a:graphicFrameLocks noChangeAspect="1"/>
          </p:cNvGraphicFramePr>
          <p:nvPr/>
        </p:nvGraphicFramePr>
        <p:xfrm>
          <a:off x="241300" y="4902200"/>
          <a:ext cx="7594600" cy="1727200"/>
        </p:xfrm>
        <a:graphic>
          <a:graphicData uri="http://schemas.openxmlformats.org/presentationml/2006/ole">
            <mc:AlternateContent xmlns:mc="http://schemas.openxmlformats.org/markup-compatibility/2006">
              <mc:Choice xmlns:v="urn:schemas-microsoft-com:vml" Requires="v">
                <p:oleObj spid="_x0000_s17417" name="Worksheet" r:id="rId6" imgW="7591654" imgH="1724254" progId="Excel.Sheet.8">
                  <p:embed/>
                </p:oleObj>
              </mc:Choice>
              <mc:Fallback>
                <p:oleObj name="Worksheet" r:id="rId6" imgW="7591654" imgH="1724254" progId="Excel.Sheet.8">
                  <p:embed/>
                  <p:pic>
                    <p:nvPicPr>
                      <p:cNvPr id="0" name="Picture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300" y="4902200"/>
                        <a:ext cx="75946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95263" y="209550"/>
            <a:ext cx="8688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100 grid cell constant support area threshold stream delineation</a:t>
            </a:r>
          </a:p>
        </p:txBody>
      </p:sp>
      <p:pic>
        <p:nvPicPr>
          <p:cNvPr id="102403" name="Picture 3" descr="greytopsa100"/>
          <p:cNvPicPr>
            <a:picLocks noChangeAspect="1" noChangeArrowheads="1"/>
          </p:cNvPicPr>
          <p:nvPr/>
        </p:nvPicPr>
        <p:blipFill>
          <a:blip r:embed="rId2">
            <a:extLst>
              <a:ext uri="{28A0092B-C50C-407E-A947-70E740481C1C}">
                <a14:useLocalDpi xmlns:a14="http://schemas.microsoft.com/office/drawing/2010/main" val="0"/>
              </a:ext>
            </a:extLst>
          </a:blip>
          <a:srcRect b="41153"/>
          <a:stretch>
            <a:fillRect/>
          </a:stretch>
        </p:blipFill>
        <p:spPr bwMode="auto">
          <a:xfrm>
            <a:off x="742950" y="492125"/>
            <a:ext cx="7762875"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20700" y="300038"/>
            <a:ext cx="810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200 grid cell constant support area based stream delineation</a:t>
            </a:r>
          </a:p>
        </p:txBody>
      </p:sp>
      <p:pic>
        <p:nvPicPr>
          <p:cNvPr id="103427" name="Picture 3" descr="greytopsa200"/>
          <p:cNvPicPr>
            <a:picLocks noChangeAspect="1" noChangeArrowheads="1"/>
          </p:cNvPicPr>
          <p:nvPr/>
        </p:nvPicPr>
        <p:blipFill>
          <a:blip r:embed="rId2">
            <a:extLst>
              <a:ext uri="{28A0092B-C50C-407E-A947-70E740481C1C}">
                <a14:useLocalDpi xmlns:a14="http://schemas.microsoft.com/office/drawing/2010/main" val="0"/>
              </a:ext>
            </a:extLst>
          </a:blip>
          <a:srcRect b="40633"/>
          <a:stretch>
            <a:fillRect/>
          </a:stretch>
        </p:blipFill>
        <p:spPr bwMode="auto">
          <a:xfrm>
            <a:off x="677863" y="374650"/>
            <a:ext cx="7762875"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0"/>
            <a:ext cx="7772400" cy="711200"/>
          </a:xfrm>
        </p:spPr>
        <p:txBody>
          <a:bodyPr/>
          <a:lstStyle/>
          <a:p>
            <a:r>
              <a:rPr lang="en-US" sz="2400" smtClean="0"/>
              <a:t>Local Curvature Computation</a:t>
            </a:r>
            <a:br>
              <a:rPr lang="en-US" sz="2400" smtClean="0"/>
            </a:br>
            <a:r>
              <a:rPr lang="en-US" sz="1800" smtClean="0"/>
              <a:t>(Peuker and Douglas, 1975, Comput. Graphics Image Proc. 4:375)</a:t>
            </a:r>
          </a:p>
        </p:txBody>
      </p:sp>
      <p:pic>
        <p:nvPicPr>
          <p:cNvPr id="104451" name="Picture 3"/>
          <p:cNvPicPr>
            <a:picLocks noChangeAspect="1" noChangeArrowheads="1"/>
          </p:cNvPicPr>
          <p:nvPr/>
        </p:nvPicPr>
        <p:blipFill>
          <a:blip r:embed="rId3">
            <a:extLst>
              <a:ext uri="{28A0092B-C50C-407E-A947-70E740481C1C}">
                <a14:useLocalDpi xmlns:a14="http://schemas.microsoft.com/office/drawing/2010/main" val="0"/>
              </a:ext>
            </a:extLst>
          </a:blip>
          <a:srcRect r="11873" b="20804"/>
          <a:stretch>
            <a:fillRect/>
          </a:stretch>
        </p:blipFill>
        <p:spPr bwMode="auto">
          <a:xfrm>
            <a:off x="1181100" y="2603500"/>
            <a:ext cx="68580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4" descr="50%"/>
          <p:cNvSpPr>
            <a:spLocks noChangeArrowheads="1"/>
          </p:cNvSpPr>
          <p:nvPr/>
        </p:nvSpPr>
        <p:spPr bwMode="auto">
          <a:xfrm>
            <a:off x="2247900" y="8890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53" name="Rectangle 5"/>
          <p:cNvSpPr>
            <a:spLocks noChangeArrowheads="1"/>
          </p:cNvSpPr>
          <p:nvPr/>
        </p:nvSpPr>
        <p:spPr bwMode="auto">
          <a:xfrm>
            <a:off x="2857500" y="889000"/>
            <a:ext cx="6096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4454" name="Rectangle 6" descr="50%"/>
          <p:cNvSpPr>
            <a:spLocks noChangeArrowheads="1"/>
          </p:cNvSpPr>
          <p:nvPr/>
        </p:nvSpPr>
        <p:spPr bwMode="auto">
          <a:xfrm>
            <a:off x="2247900" y="14986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55" name="Rectangle 7" descr="50%"/>
          <p:cNvSpPr>
            <a:spLocks noChangeArrowheads="1"/>
          </p:cNvSpPr>
          <p:nvPr/>
        </p:nvSpPr>
        <p:spPr bwMode="auto">
          <a:xfrm>
            <a:off x="2857500" y="14986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56" name="Rectangle 8"/>
          <p:cNvSpPr>
            <a:spLocks noChangeArrowheads="1"/>
          </p:cNvSpPr>
          <p:nvPr/>
        </p:nvSpPr>
        <p:spPr bwMode="auto">
          <a:xfrm>
            <a:off x="4381500" y="1498600"/>
            <a:ext cx="6096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4457" name="Rectangle 9" descr="50%"/>
          <p:cNvSpPr>
            <a:spLocks noChangeArrowheads="1"/>
          </p:cNvSpPr>
          <p:nvPr/>
        </p:nvSpPr>
        <p:spPr bwMode="auto">
          <a:xfrm>
            <a:off x="4381500" y="8890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58" name="Rectangle 10"/>
          <p:cNvSpPr>
            <a:spLocks noChangeArrowheads="1"/>
          </p:cNvSpPr>
          <p:nvPr/>
        </p:nvSpPr>
        <p:spPr bwMode="auto">
          <a:xfrm>
            <a:off x="5905500" y="1498600"/>
            <a:ext cx="6096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4459" name="Rectangle 11" descr="50%"/>
          <p:cNvSpPr>
            <a:spLocks noChangeArrowheads="1"/>
          </p:cNvSpPr>
          <p:nvPr/>
        </p:nvSpPr>
        <p:spPr bwMode="auto">
          <a:xfrm>
            <a:off x="5905500" y="8890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60" name="Text Box 12"/>
          <p:cNvSpPr txBox="1">
            <a:spLocks noChangeArrowheads="1"/>
          </p:cNvSpPr>
          <p:nvPr/>
        </p:nvSpPr>
        <p:spPr bwMode="auto">
          <a:xfrm>
            <a:off x="22479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43</a:t>
            </a:r>
          </a:p>
        </p:txBody>
      </p:sp>
      <p:sp>
        <p:nvSpPr>
          <p:cNvPr id="104461" name="Text Box 13"/>
          <p:cNvSpPr txBox="1">
            <a:spLocks noChangeArrowheads="1"/>
          </p:cNvSpPr>
          <p:nvPr/>
        </p:nvSpPr>
        <p:spPr bwMode="auto">
          <a:xfrm>
            <a:off x="22479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41</a:t>
            </a:r>
          </a:p>
        </p:txBody>
      </p:sp>
      <p:sp>
        <p:nvSpPr>
          <p:cNvPr id="104462" name="Text Box 14"/>
          <p:cNvSpPr txBox="1">
            <a:spLocks noChangeArrowheads="1"/>
          </p:cNvSpPr>
          <p:nvPr/>
        </p:nvSpPr>
        <p:spPr bwMode="auto">
          <a:xfrm>
            <a:off x="29337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FF0000"/>
                </a:solidFill>
              </a:rPr>
              <a:t>48</a:t>
            </a:r>
            <a:endParaRPr lang="en-US" sz="1800"/>
          </a:p>
        </p:txBody>
      </p:sp>
      <p:sp>
        <p:nvSpPr>
          <p:cNvPr id="104463" name="Text Box 15"/>
          <p:cNvSpPr txBox="1">
            <a:spLocks noChangeArrowheads="1"/>
          </p:cNvSpPr>
          <p:nvPr/>
        </p:nvSpPr>
        <p:spPr bwMode="auto">
          <a:xfrm>
            <a:off x="29337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47</a:t>
            </a:r>
          </a:p>
        </p:txBody>
      </p:sp>
      <p:sp>
        <p:nvSpPr>
          <p:cNvPr id="104464" name="Rectangle 16"/>
          <p:cNvSpPr>
            <a:spLocks noChangeArrowheads="1"/>
          </p:cNvSpPr>
          <p:nvPr/>
        </p:nvSpPr>
        <p:spPr bwMode="auto">
          <a:xfrm>
            <a:off x="3771900" y="889000"/>
            <a:ext cx="6096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4465" name="Text Box 17"/>
          <p:cNvSpPr txBox="1">
            <a:spLocks noChangeArrowheads="1"/>
          </p:cNvSpPr>
          <p:nvPr/>
        </p:nvSpPr>
        <p:spPr bwMode="auto">
          <a:xfrm>
            <a:off x="38481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48</a:t>
            </a:r>
          </a:p>
        </p:txBody>
      </p:sp>
      <p:sp>
        <p:nvSpPr>
          <p:cNvPr id="104466" name="Rectangle 18" descr="50%"/>
          <p:cNvSpPr>
            <a:spLocks noChangeArrowheads="1"/>
          </p:cNvSpPr>
          <p:nvPr/>
        </p:nvSpPr>
        <p:spPr bwMode="auto">
          <a:xfrm>
            <a:off x="3771900" y="14986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67" name="Text Box 19"/>
          <p:cNvSpPr txBox="1">
            <a:spLocks noChangeArrowheads="1"/>
          </p:cNvSpPr>
          <p:nvPr/>
        </p:nvSpPr>
        <p:spPr bwMode="auto">
          <a:xfrm>
            <a:off x="38481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47</a:t>
            </a:r>
          </a:p>
        </p:txBody>
      </p:sp>
      <p:sp>
        <p:nvSpPr>
          <p:cNvPr id="104468" name="Text Box 20"/>
          <p:cNvSpPr txBox="1">
            <a:spLocks noChangeArrowheads="1"/>
          </p:cNvSpPr>
          <p:nvPr/>
        </p:nvSpPr>
        <p:spPr bwMode="auto">
          <a:xfrm>
            <a:off x="44577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FF0000"/>
                </a:solidFill>
              </a:rPr>
              <a:t>54</a:t>
            </a:r>
            <a:endParaRPr lang="en-US" sz="1800"/>
          </a:p>
        </p:txBody>
      </p:sp>
      <p:sp>
        <p:nvSpPr>
          <p:cNvPr id="104469" name="Text Box 21"/>
          <p:cNvSpPr txBox="1">
            <a:spLocks noChangeArrowheads="1"/>
          </p:cNvSpPr>
          <p:nvPr/>
        </p:nvSpPr>
        <p:spPr bwMode="auto">
          <a:xfrm>
            <a:off x="44577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51</a:t>
            </a:r>
          </a:p>
        </p:txBody>
      </p:sp>
      <p:sp>
        <p:nvSpPr>
          <p:cNvPr id="104470" name="Rectangle 22"/>
          <p:cNvSpPr>
            <a:spLocks noChangeArrowheads="1"/>
          </p:cNvSpPr>
          <p:nvPr/>
        </p:nvSpPr>
        <p:spPr bwMode="auto">
          <a:xfrm>
            <a:off x="5295900" y="1498600"/>
            <a:ext cx="6096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4471" name="Rectangle 23" descr="50%"/>
          <p:cNvSpPr>
            <a:spLocks noChangeArrowheads="1"/>
          </p:cNvSpPr>
          <p:nvPr/>
        </p:nvSpPr>
        <p:spPr bwMode="auto">
          <a:xfrm>
            <a:off x="5295900" y="889000"/>
            <a:ext cx="609600" cy="609600"/>
          </a:xfrm>
          <a:prstGeom prst="rect">
            <a:avLst/>
          </a:prstGeom>
          <a:pattFill prst="pct50">
            <a:fgClr>
              <a:schemeClr val="tx2"/>
            </a:fgClr>
            <a:bgClr>
              <a:schemeClr val="bg1"/>
            </a:bgClr>
          </a:pattFill>
          <a:ln w="9525">
            <a:solidFill>
              <a:schemeClr val="tx1"/>
            </a:solidFill>
            <a:miter lim="800000"/>
            <a:headEnd/>
            <a:tailEnd/>
          </a:ln>
        </p:spPr>
        <p:txBody>
          <a:bodyPr wrap="none" anchor="ctr"/>
          <a:lstStyle/>
          <a:p>
            <a:endParaRPr lang="en-US"/>
          </a:p>
        </p:txBody>
      </p:sp>
      <p:sp>
        <p:nvSpPr>
          <p:cNvPr id="104472" name="Text Box 24"/>
          <p:cNvSpPr txBox="1">
            <a:spLocks noChangeArrowheads="1"/>
          </p:cNvSpPr>
          <p:nvPr/>
        </p:nvSpPr>
        <p:spPr bwMode="auto">
          <a:xfrm>
            <a:off x="53721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54</a:t>
            </a:r>
          </a:p>
        </p:txBody>
      </p:sp>
      <p:sp>
        <p:nvSpPr>
          <p:cNvPr id="104473" name="Text Box 25"/>
          <p:cNvSpPr txBox="1">
            <a:spLocks noChangeArrowheads="1"/>
          </p:cNvSpPr>
          <p:nvPr/>
        </p:nvSpPr>
        <p:spPr bwMode="auto">
          <a:xfrm>
            <a:off x="53721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51</a:t>
            </a:r>
          </a:p>
        </p:txBody>
      </p:sp>
      <p:sp>
        <p:nvSpPr>
          <p:cNvPr id="104474" name="Text Box 26"/>
          <p:cNvSpPr txBox="1">
            <a:spLocks noChangeArrowheads="1"/>
          </p:cNvSpPr>
          <p:nvPr/>
        </p:nvSpPr>
        <p:spPr bwMode="auto">
          <a:xfrm>
            <a:off x="5981700" y="96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56</a:t>
            </a:r>
          </a:p>
        </p:txBody>
      </p:sp>
      <p:sp>
        <p:nvSpPr>
          <p:cNvPr id="104475" name="Text Box 27"/>
          <p:cNvSpPr txBox="1">
            <a:spLocks noChangeArrowheads="1"/>
          </p:cNvSpPr>
          <p:nvPr/>
        </p:nvSpPr>
        <p:spPr bwMode="auto">
          <a:xfrm>
            <a:off x="5981700" y="157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FF0000"/>
                </a:solidFill>
              </a:rPr>
              <a:t>58</a:t>
            </a:r>
            <a:endParaRPr lang="en-US" sz="1800"/>
          </a:p>
        </p:txBody>
      </p:sp>
      <p:sp>
        <p:nvSpPr>
          <p:cNvPr id="104476" name="Line 28"/>
          <p:cNvSpPr>
            <a:spLocks noChangeShapeType="1"/>
          </p:cNvSpPr>
          <p:nvPr/>
        </p:nvSpPr>
        <p:spPr bwMode="auto">
          <a:xfrm>
            <a:off x="2252663" y="2112963"/>
            <a:ext cx="2271712" cy="3081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7" name="Line 29"/>
          <p:cNvSpPr>
            <a:spLocks noChangeShapeType="1"/>
          </p:cNvSpPr>
          <p:nvPr/>
        </p:nvSpPr>
        <p:spPr bwMode="auto">
          <a:xfrm>
            <a:off x="3467100" y="2108200"/>
            <a:ext cx="1123950" cy="3033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8" name="Line 30"/>
          <p:cNvSpPr>
            <a:spLocks noChangeShapeType="1"/>
          </p:cNvSpPr>
          <p:nvPr/>
        </p:nvSpPr>
        <p:spPr bwMode="auto">
          <a:xfrm>
            <a:off x="3771900" y="2108200"/>
            <a:ext cx="804863" cy="3090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9" name="Line 31"/>
          <p:cNvSpPr>
            <a:spLocks noChangeShapeType="1"/>
          </p:cNvSpPr>
          <p:nvPr/>
        </p:nvSpPr>
        <p:spPr bwMode="auto">
          <a:xfrm flipH="1">
            <a:off x="4629150" y="2108200"/>
            <a:ext cx="361950" cy="3081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0" name="Line 32"/>
          <p:cNvSpPr>
            <a:spLocks noChangeShapeType="1"/>
          </p:cNvSpPr>
          <p:nvPr/>
        </p:nvSpPr>
        <p:spPr bwMode="auto">
          <a:xfrm flipH="1">
            <a:off x="4605338" y="2108200"/>
            <a:ext cx="690562" cy="3081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1" name="Line 33"/>
          <p:cNvSpPr>
            <a:spLocks noChangeShapeType="1"/>
          </p:cNvSpPr>
          <p:nvPr/>
        </p:nvSpPr>
        <p:spPr bwMode="auto">
          <a:xfrm flipH="1">
            <a:off x="4652963" y="2108200"/>
            <a:ext cx="1862137" cy="3081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98500" y="0"/>
            <a:ext cx="7772400" cy="457200"/>
          </a:xfrm>
        </p:spPr>
        <p:txBody>
          <a:bodyPr/>
          <a:lstStyle/>
          <a:p>
            <a:r>
              <a:rPr lang="en-US" sz="2400" smtClean="0"/>
              <a:t>Contributing area of upwards curved grid cells only</a:t>
            </a:r>
            <a:endParaRPr lang="en-US" smtClean="0"/>
          </a:p>
        </p:txBody>
      </p:sp>
      <p:pic>
        <p:nvPicPr>
          <p:cNvPr id="105475" name="Picture 3"/>
          <p:cNvPicPr>
            <a:picLocks noChangeArrowheads="1"/>
          </p:cNvPicPr>
          <p:nvPr/>
        </p:nvPicPr>
        <p:blipFill>
          <a:blip r:embed="rId3">
            <a:extLst>
              <a:ext uri="{28A0092B-C50C-407E-A947-70E740481C1C}">
                <a14:useLocalDpi xmlns:a14="http://schemas.microsoft.com/office/drawing/2010/main" val="0"/>
              </a:ext>
            </a:extLst>
          </a:blip>
          <a:srcRect t="9380"/>
          <a:stretch>
            <a:fillRect/>
          </a:stretch>
        </p:blipFill>
        <p:spPr bwMode="auto">
          <a:xfrm>
            <a:off x="1127125" y="469900"/>
            <a:ext cx="7651750" cy="846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7" name="Arc 1026"/>
          <p:cNvSpPr>
            <a:spLocks/>
          </p:cNvSpPr>
          <p:nvPr/>
        </p:nvSpPr>
        <p:spPr bwMode="auto">
          <a:xfrm>
            <a:off x="0" y="842963"/>
            <a:ext cx="28956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8438" name="Rectangle 1027"/>
          <p:cNvSpPr>
            <a:spLocks noChangeArrowheads="1"/>
          </p:cNvSpPr>
          <p:nvPr/>
        </p:nvSpPr>
        <p:spPr bwMode="auto">
          <a:xfrm>
            <a:off x="5638800" y="4864100"/>
            <a:ext cx="571500" cy="15367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9" name="Rectangle 1028"/>
          <p:cNvSpPr>
            <a:spLocks noGrp="1" noChangeArrowheads="1"/>
          </p:cNvSpPr>
          <p:nvPr>
            <p:ph type="title"/>
          </p:nvPr>
        </p:nvSpPr>
        <p:spPr>
          <a:xfrm>
            <a:off x="685800" y="0"/>
            <a:ext cx="7772400" cy="520700"/>
          </a:xfrm>
        </p:spPr>
        <p:txBody>
          <a:bodyPr/>
          <a:lstStyle/>
          <a:p>
            <a:pPr algn="ctr"/>
            <a:r>
              <a:rPr lang="en-US" sz="2400" smtClean="0"/>
              <a:t>Upward Curved Contributing Area Threshold</a:t>
            </a:r>
          </a:p>
        </p:txBody>
      </p:sp>
      <p:graphicFrame>
        <p:nvGraphicFramePr>
          <p:cNvPr id="18434" name="Object 1029"/>
          <p:cNvGraphicFramePr>
            <a:graphicFrameLocks/>
          </p:cNvGraphicFramePr>
          <p:nvPr/>
        </p:nvGraphicFramePr>
        <p:xfrm>
          <a:off x="1498600" y="0"/>
          <a:ext cx="7148513" cy="4835525"/>
        </p:xfrm>
        <a:graphic>
          <a:graphicData uri="http://schemas.openxmlformats.org/presentationml/2006/ole">
            <mc:AlternateContent xmlns:mc="http://schemas.openxmlformats.org/markup-compatibility/2006">
              <mc:Choice xmlns:v="urn:schemas-microsoft-com:vml" Requires="v">
                <p:oleObj spid="_x0000_s18440" name="Graph Sheet" r:id="rId5" imgW="3352680" imgH="2590560" progId="SPLUSGraphSheetFileType">
                  <p:embed/>
                </p:oleObj>
              </mc:Choice>
              <mc:Fallback>
                <p:oleObj name="Graph Sheet" r:id="rId5" imgW="3352680" imgH="2590560" progId="SPLUSGraphSheetFileType">
                  <p:embed/>
                  <p:pic>
                    <p:nvPicPr>
                      <p:cNvPr id="0" name="Object 102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0"/>
                        <a:ext cx="7148513"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1030"/>
          <p:cNvGraphicFramePr>
            <a:graphicFrameLocks noChangeAspect="1"/>
          </p:cNvGraphicFramePr>
          <p:nvPr/>
        </p:nvGraphicFramePr>
        <p:xfrm>
          <a:off x="63500" y="4775200"/>
          <a:ext cx="7912100" cy="1727200"/>
        </p:xfrm>
        <a:graphic>
          <a:graphicData uri="http://schemas.openxmlformats.org/presentationml/2006/ole">
            <mc:AlternateContent xmlns:mc="http://schemas.openxmlformats.org/markup-compatibility/2006">
              <mc:Choice xmlns:v="urn:schemas-microsoft-com:vml" Requires="v">
                <p:oleObj spid="_x0000_s18441" name="Worksheet" r:id="rId7" imgW="8020507" imgH="1724254" progId="Excel.Sheet.8">
                  <p:embed/>
                </p:oleObj>
              </mc:Choice>
              <mc:Fallback>
                <p:oleObj name="Worksheet" r:id="rId7" imgW="8020507" imgH="1724254" progId="Excel.Sheet.8">
                  <p:embed/>
                  <p:pic>
                    <p:nvPicPr>
                      <p:cNvPr id="0" name="Object 10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 y="4775200"/>
                        <a:ext cx="79121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498" name="Picture 2" descr="greytoppd"/>
          <p:cNvPicPr>
            <a:picLocks noChangeAspect="1" noChangeArrowheads="1"/>
          </p:cNvPicPr>
          <p:nvPr/>
        </p:nvPicPr>
        <p:blipFill>
          <a:blip r:embed="rId2">
            <a:extLst>
              <a:ext uri="{28A0092B-C50C-407E-A947-70E740481C1C}">
                <a14:useLocalDpi xmlns:a14="http://schemas.microsoft.com/office/drawing/2010/main" val="0"/>
              </a:ext>
            </a:extLst>
          </a:blip>
          <a:srcRect b="40775"/>
          <a:stretch>
            <a:fillRect/>
          </a:stretch>
        </p:blipFill>
        <p:spPr bwMode="auto">
          <a:xfrm>
            <a:off x="665163" y="423863"/>
            <a:ext cx="7762875"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3"/>
          <p:cNvSpPr txBox="1">
            <a:spLocks noChangeArrowheads="1"/>
          </p:cNvSpPr>
          <p:nvPr/>
        </p:nvSpPr>
        <p:spPr bwMode="auto">
          <a:xfrm>
            <a:off x="1525588" y="300038"/>
            <a:ext cx="536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Curvature based stream delineation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1309688" y="195263"/>
            <a:ext cx="6361112" cy="1216025"/>
          </a:xfrm>
        </p:spPr>
        <p:txBody>
          <a:bodyPr/>
          <a:lstStyle/>
          <a:p>
            <a:r>
              <a:rPr lang="en-US" sz="3600" smtClean="0"/>
              <a:t>Channel network delineation, other options</a:t>
            </a:r>
            <a:endParaRPr lang="en-US" sz="5400" smtClean="0"/>
          </a:p>
        </p:txBody>
      </p:sp>
      <p:grpSp>
        <p:nvGrpSpPr>
          <p:cNvPr id="107523" name="Group 22"/>
          <p:cNvGrpSpPr>
            <a:grpSpLocks noChangeAspect="1"/>
          </p:cNvGrpSpPr>
          <p:nvPr/>
        </p:nvGrpSpPr>
        <p:grpSpPr bwMode="auto">
          <a:xfrm>
            <a:off x="1546225" y="4146550"/>
            <a:ext cx="2330450" cy="2249488"/>
            <a:chOff x="1632" y="1248"/>
            <a:chExt cx="2443" cy="2358"/>
          </a:xfrm>
        </p:grpSpPr>
        <p:grpSp>
          <p:nvGrpSpPr>
            <p:cNvPr id="107655" name="Group 23"/>
            <p:cNvGrpSpPr>
              <a:grpSpLocks noChangeAspect="1"/>
            </p:cNvGrpSpPr>
            <p:nvPr/>
          </p:nvGrpSpPr>
          <p:grpSpPr bwMode="auto">
            <a:xfrm>
              <a:off x="1632" y="1248"/>
              <a:ext cx="2443" cy="2358"/>
              <a:chOff x="3456" y="1536"/>
              <a:chExt cx="1963" cy="1926"/>
            </a:xfrm>
          </p:grpSpPr>
          <p:grpSp>
            <p:nvGrpSpPr>
              <p:cNvPr id="107660" name="Group 24"/>
              <p:cNvGrpSpPr>
                <a:grpSpLocks noChangeAspect="1"/>
              </p:cNvGrpSpPr>
              <p:nvPr/>
            </p:nvGrpSpPr>
            <p:grpSpPr bwMode="auto">
              <a:xfrm>
                <a:off x="3456" y="1536"/>
                <a:ext cx="1963" cy="1926"/>
                <a:chOff x="1877" y="1152"/>
                <a:chExt cx="1971" cy="1776"/>
              </a:xfrm>
            </p:grpSpPr>
            <p:sp>
              <p:nvSpPr>
                <p:cNvPr id="107686" name="Rectangle 25"/>
                <p:cNvSpPr>
                  <a:spLocks noChangeAspect="1"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87" name="Rectangle 26"/>
                <p:cNvSpPr>
                  <a:spLocks noChangeAspect="1"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88" name="Rectangle 27"/>
                <p:cNvSpPr>
                  <a:spLocks noChangeAspect="1"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89" name="Rectangle 28"/>
                <p:cNvSpPr>
                  <a:spLocks noChangeAspect="1"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0" name="Rectangle 29"/>
                <p:cNvSpPr>
                  <a:spLocks noChangeAspect="1"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1" name="Rectangle 30"/>
                <p:cNvSpPr>
                  <a:spLocks noChangeAspect="1"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2" name="Rectangle 31"/>
                <p:cNvSpPr>
                  <a:spLocks noChangeAspect="1"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3" name="Rectangle 32"/>
                <p:cNvSpPr>
                  <a:spLocks noChangeAspect="1"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4" name="Rectangle 33"/>
                <p:cNvSpPr>
                  <a:spLocks noChangeAspect="1"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5" name="Rectangle 34"/>
                <p:cNvSpPr>
                  <a:spLocks noChangeAspect="1"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6" name="Rectangle 35"/>
                <p:cNvSpPr>
                  <a:spLocks noChangeAspect="1"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7" name="Rectangle 36"/>
                <p:cNvSpPr>
                  <a:spLocks noChangeAspect="1"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8" name="Rectangle 37"/>
                <p:cNvSpPr>
                  <a:spLocks noChangeAspect="1"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99" name="Rectangle 38"/>
                <p:cNvSpPr>
                  <a:spLocks noChangeAspect="1"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0" name="Rectangle 39"/>
                <p:cNvSpPr>
                  <a:spLocks noChangeAspect="1"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1" name="Rectangle 40"/>
                <p:cNvSpPr>
                  <a:spLocks noChangeAspect="1"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2" name="Rectangle 41"/>
                <p:cNvSpPr>
                  <a:spLocks noChangeAspect="1"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3" name="Rectangle 42"/>
                <p:cNvSpPr>
                  <a:spLocks noChangeAspect="1"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4" name="Rectangle 43"/>
                <p:cNvSpPr>
                  <a:spLocks noChangeAspect="1"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5" name="Rectangle 44"/>
                <p:cNvSpPr>
                  <a:spLocks noChangeAspect="1"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6" name="Rectangle 45"/>
                <p:cNvSpPr>
                  <a:spLocks noChangeAspect="1"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7" name="Rectangle 46"/>
                <p:cNvSpPr>
                  <a:spLocks noChangeAspect="1"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8" name="Rectangle 47"/>
                <p:cNvSpPr>
                  <a:spLocks noChangeAspect="1"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09" name="Rectangle 48"/>
                <p:cNvSpPr>
                  <a:spLocks noChangeAspect="1"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710" name="Rectangle 49"/>
                <p:cNvSpPr>
                  <a:spLocks noChangeAspect="1"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grpSp>
          <p:sp>
            <p:nvSpPr>
              <p:cNvPr id="107661" name="Text Box 50"/>
              <p:cNvSpPr txBox="1">
                <a:spLocks noChangeAspect="1" noChangeArrowheads="1"/>
              </p:cNvSpPr>
              <p:nvPr/>
            </p:nvSpPr>
            <p:spPr bwMode="auto">
              <a:xfrm>
                <a:off x="3560"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2" name="Text Box 51"/>
              <p:cNvSpPr txBox="1">
                <a:spLocks noChangeAspect="1" noChangeArrowheads="1"/>
              </p:cNvSpPr>
              <p:nvPr/>
            </p:nvSpPr>
            <p:spPr bwMode="auto">
              <a:xfrm>
                <a:off x="3973"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3" name="Text Box 52"/>
              <p:cNvSpPr txBox="1">
                <a:spLocks noChangeAspect="1" noChangeArrowheads="1"/>
              </p:cNvSpPr>
              <p:nvPr/>
            </p:nvSpPr>
            <p:spPr bwMode="auto">
              <a:xfrm>
                <a:off x="5117" y="1592"/>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4" name="Text Box 53"/>
              <p:cNvSpPr txBox="1">
                <a:spLocks noChangeAspect="1" noChangeArrowheads="1"/>
              </p:cNvSpPr>
              <p:nvPr/>
            </p:nvSpPr>
            <p:spPr bwMode="auto">
              <a:xfrm>
                <a:off x="4338" y="1578"/>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5" name="Text Box 54"/>
              <p:cNvSpPr txBox="1">
                <a:spLocks noChangeAspect="1" noChangeArrowheads="1"/>
              </p:cNvSpPr>
              <p:nvPr/>
            </p:nvSpPr>
            <p:spPr bwMode="auto">
              <a:xfrm>
                <a:off x="4728"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6" name="Text Box 55"/>
              <p:cNvSpPr txBox="1">
                <a:spLocks noChangeAspect="1" noChangeArrowheads="1"/>
              </p:cNvSpPr>
              <p:nvPr/>
            </p:nvSpPr>
            <p:spPr bwMode="auto">
              <a:xfrm>
                <a:off x="3560"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7" name="Text Box 56"/>
              <p:cNvSpPr txBox="1">
                <a:spLocks noChangeAspect="1" noChangeArrowheads="1"/>
              </p:cNvSpPr>
              <p:nvPr/>
            </p:nvSpPr>
            <p:spPr bwMode="auto">
              <a:xfrm>
                <a:off x="3548" y="2331"/>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8" name="Text Box 57"/>
              <p:cNvSpPr txBox="1">
                <a:spLocks noChangeAspect="1" noChangeArrowheads="1"/>
              </p:cNvSpPr>
              <p:nvPr/>
            </p:nvSpPr>
            <p:spPr bwMode="auto">
              <a:xfrm>
                <a:off x="3548"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69" name="Text Box 58"/>
              <p:cNvSpPr txBox="1">
                <a:spLocks noChangeAspect="1" noChangeArrowheads="1"/>
              </p:cNvSpPr>
              <p:nvPr/>
            </p:nvSpPr>
            <p:spPr bwMode="auto">
              <a:xfrm>
                <a:off x="3536"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0" name="Text Box 59"/>
              <p:cNvSpPr txBox="1">
                <a:spLocks noChangeAspect="1" noChangeArrowheads="1"/>
              </p:cNvSpPr>
              <p:nvPr/>
            </p:nvSpPr>
            <p:spPr bwMode="auto">
              <a:xfrm>
                <a:off x="3949" y="2331"/>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1" name="Text Box 60"/>
              <p:cNvSpPr txBox="1">
                <a:spLocks noChangeAspect="1" noChangeArrowheads="1"/>
              </p:cNvSpPr>
              <p:nvPr/>
            </p:nvSpPr>
            <p:spPr bwMode="auto">
              <a:xfrm>
                <a:off x="3937"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2" name="Text Box 61"/>
              <p:cNvSpPr txBox="1">
                <a:spLocks noChangeAspect="1" noChangeArrowheads="1"/>
              </p:cNvSpPr>
              <p:nvPr/>
            </p:nvSpPr>
            <p:spPr bwMode="auto">
              <a:xfrm>
                <a:off x="5117" y="1962"/>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3" name="Text Box 62"/>
              <p:cNvSpPr txBox="1">
                <a:spLocks noChangeAspect="1" noChangeArrowheads="1"/>
              </p:cNvSpPr>
              <p:nvPr/>
            </p:nvSpPr>
            <p:spPr bwMode="auto">
              <a:xfrm>
                <a:off x="5117"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4" name="Text Box 63"/>
              <p:cNvSpPr txBox="1">
                <a:spLocks noChangeAspect="1" noChangeArrowheads="1"/>
              </p:cNvSpPr>
              <p:nvPr/>
            </p:nvSpPr>
            <p:spPr bwMode="auto">
              <a:xfrm>
                <a:off x="4728" y="231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75" name="Text Box 64"/>
              <p:cNvSpPr txBox="1">
                <a:spLocks noChangeAspect="1" noChangeArrowheads="1"/>
              </p:cNvSpPr>
              <p:nvPr/>
            </p:nvSpPr>
            <p:spPr bwMode="auto">
              <a:xfrm>
                <a:off x="3937"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4</a:t>
                </a:r>
              </a:p>
            </p:txBody>
          </p:sp>
          <p:sp>
            <p:nvSpPr>
              <p:cNvPr id="107676" name="Text Box 65"/>
              <p:cNvSpPr txBox="1">
                <a:spLocks noChangeAspect="1" noChangeArrowheads="1"/>
              </p:cNvSpPr>
              <p:nvPr/>
            </p:nvSpPr>
            <p:spPr bwMode="auto">
              <a:xfrm>
                <a:off x="4338" y="1949"/>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77" name="Text Box 66"/>
              <p:cNvSpPr txBox="1">
                <a:spLocks noChangeAspect="1" noChangeArrowheads="1"/>
              </p:cNvSpPr>
              <p:nvPr/>
            </p:nvSpPr>
            <p:spPr bwMode="auto">
              <a:xfrm>
                <a:off x="4728"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78" name="Text Box 67"/>
              <p:cNvSpPr txBox="1">
                <a:spLocks noChangeAspect="1" noChangeArrowheads="1"/>
              </p:cNvSpPr>
              <p:nvPr/>
            </p:nvSpPr>
            <p:spPr bwMode="auto">
              <a:xfrm>
                <a:off x="4326" y="2331"/>
                <a:ext cx="37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12</a:t>
                </a:r>
              </a:p>
            </p:txBody>
          </p:sp>
          <p:sp>
            <p:nvSpPr>
              <p:cNvPr id="107679" name="Text Box 68"/>
              <p:cNvSpPr txBox="1">
                <a:spLocks noChangeAspect="1" noChangeArrowheads="1"/>
              </p:cNvSpPr>
              <p:nvPr/>
            </p:nvSpPr>
            <p:spPr bwMode="auto">
              <a:xfrm>
                <a:off x="5117" y="231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80" name="Text Box 69"/>
              <p:cNvSpPr txBox="1">
                <a:spLocks noChangeAspect="1" noChangeArrowheads="1"/>
              </p:cNvSpPr>
              <p:nvPr/>
            </p:nvSpPr>
            <p:spPr bwMode="auto">
              <a:xfrm>
                <a:off x="4338" y="2727"/>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81" name="Text Box 70"/>
              <p:cNvSpPr txBox="1">
                <a:spLocks noChangeAspect="1" noChangeArrowheads="1"/>
              </p:cNvSpPr>
              <p:nvPr/>
            </p:nvSpPr>
            <p:spPr bwMode="auto">
              <a:xfrm>
                <a:off x="5129" y="3084"/>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82" name="Text Box 71"/>
              <p:cNvSpPr txBox="1">
                <a:spLocks noChangeAspect="1" noChangeArrowheads="1"/>
              </p:cNvSpPr>
              <p:nvPr/>
            </p:nvSpPr>
            <p:spPr bwMode="auto">
              <a:xfrm>
                <a:off x="3925"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83" name="Text Box 72"/>
              <p:cNvSpPr txBox="1">
                <a:spLocks noChangeAspect="1" noChangeArrowheads="1"/>
              </p:cNvSpPr>
              <p:nvPr/>
            </p:nvSpPr>
            <p:spPr bwMode="auto">
              <a:xfrm>
                <a:off x="4692" y="2727"/>
                <a:ext cx="36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16</a:t>
                </a:r>
              </a:p>
            </p:txBody>
          </p:sp>
          <p:sp>
            <p:nvSpPr>
              <p:cNvPr id="107684" name="Text Box 73"/>
              <p:cNvSpPr txBox="1">
                <a:spLocks noChangeAspect="1" noChangeArrowheads="1"/>
              </p:cNvSpPr>
              <p:nvPr/>
            </p:nvSpPr>
            <p:spPr bwMode="auto">
              <a:xfrm>
                <a:off x="4692" y="3098"/>
                <a:ext cx="37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25</a:t>
                </a:r>
              </a:p>
            </p:txBody>
          </p:sp>
          <p:sp>
            <p:nvSpPr>
              <p:cNvPr id="107685" name="Text Box 74"/>
              <p:cNvSpPr txBox="1">
                <a:spLocks noChangeAspect="1" noChangeArrowheads="1"/>
              </p:cNvSpPr>
              <p:nvPr/>
            </p:nvSpPr>
            <p:spPr bwMode="auto">
              <a:xfrm>
                <a:off x="4338"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6</a:t>
                </a:r>
              </a:p>
            </p:txBody>
          </p:sp>
        </p:grpSp>
        <p:grpSp>
          <p:nvGrpSpPr>
            <p:cNvPr id="107656" name="Group 75"/>
            <p:cNvGrpSpPr>
              <a:grpSpLocks noChangeAspect="1"/>
            </p:cNvGrpSpPr>
            <p:nvPr/>
          </p:nvGrpSpPr>
          <p:grpSpPr bwMode="auto">
            <a:xfrm>
              <a:off x="2600" y="2191"/>
              <a:ext cx="975" cy="1412"/>
              <a:chOff x="2600" y="2191"/>
              <a:chExt cx="975" cy="1412"/>
            </a:xfrm>
          </p:grpSpPr>
          <p:sp>
            <p:nvSpPr>
              <p:cNvPr id="107657" name="Rectangle 76"/>
              <p:cNvSpPr>
                <a:spLocks noChangeAspect="1" noChangeArrowheads="1"/>
              </p:cNvSpPr>
              <p:nvPr/>
            </p:nvSpPr>
            <p:spPr bwMode="auto">
              <a:xfrm>
                <a:off x="2600" y="2191"/>
                <a:ext cx="492" cy="47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658" name="Rectangle 77"/>
              <p:cNvSpPr>
                <a:spLocks noChangeAspect="1" noChangeArrowheads="1"/>
              </p:cNvSpPr>
              <p:nvPr/>
            </p:nvSpPr>
            <p:spPr bwMode="auto">
              <a:xfrm>
                <a:off x="3098" y="3125"/>
                <a:ext cx="477" cy="47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659" name="Rectangle 78"/>
              <p:cNvSpPr>
                <a:spLocks noChangeAspect="1" noChangeArrowheads="1"/>
              </p:cNvSpPr>
              <p:nvPr/>
            </p:nvSpPr>
            <p:spPr bwMode="auto">
              <a:xfrm>
                <a:off x="3098" y="2663"/>
                <a:ext cx="477" cy="47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7524" name="Text Box 131"/>
          <p:cNvSpPr txBox="1">
            <a:spLocks noChangeArrowheads="1"/>
          </p:cNvSpPr>
          <p:nvPr/>
        </p:nvSpPr>
        <p:spPr bwMode="auto">
          <a:xfrm>
            <a:off x="1519238" y="3560763"/>
            <a:ext cx="287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chemeClr val="tx2"/>
                </a:solidFill>
              </a:rPr>
              <a:t>Contributing Area</a:t>
            </a:r>
          </a:p>
        </p:txBody>
      </p:sp>
      <p:grpSp>
        <p:nvGrpSpPr>
          <p:cNvPr id="107525" name="Group 132"/>
          <p:cNvGrpSpPr>
            <a:grpSpLocks/>
          </p:cNvGrpSpPr>
          <p:nvPr/>
        </p:nvGrpSpPr>
        <p:grpSpPr bwMode="auto">
          <a:xfrm>
            <a:off x="4984750" y="3556000"/>
            <a:ext cx="2330450" cy="2849563"/>
            <a:chOff x="2988" y="2240"/>
            <a:chExt cx="1468" cy="1795"/>
          </a:xfrm>
        </p:grpSpPr>
        <p:grpSp>
          <p:nvGrpSpPr>
            <p:cNvPr id="107597" name="Group 133"/>
            <p:cNvGrpSpPr>
              <a:grpSpLocks noChangeAspect="1"/>
            </p:cNvGrpSpPr>
            <p:nvPr/>
          </p:nvGrpSpPr>
          <p:grpSpPr bwMode="auto">
            <a:xfrm>
              <a:off x="2988" y="2618"/>
              <a:ext cx="1468" cy="1417"/>
              <a:chOff x="1632" y="1248"/>
              <a:chExt cx="2443" cy="2358"/>
            </a:xfrm>
          </p:grpSpPr>
          <p:grpSp>
            <p:nvGrpSpPr>
              <p:cNvPr id="107599" name="Group 134"/>
              <p:cNvGrpSpPr>
                <a:grpSpLocks noChangeAspect="1"/>
              </p:cNvGrpSpPr>
              <p:nvPr/>
            </p:nvGrpSpPr>
            <p:grpSpPr bwMode="auto">
              <a:xfrm>
                <a:off x="1632" y="1248"/>
                <a:ext cx="2443" cy="2358"/>
                <a:chOff x="3456" y="1536"/>
                <a:chExt cx="1963" cy="1926"/>
              </a:xfrm>
            </p:grpSpPr>
            <p:grpSp>
              <p:nvGrpSpPr>
                <p:cNvPr id="107604" name="Group 135"/>
                <p:cNvGrpSpPr>
                  <a:grpSpLocks noChangeAspect="1"/>
                </p:cNvGrpSpPr>
                <p:nvPr/>
              </p:nvGrpSpPr>
              <p:grpSpPr bwMode="auto">
                <a:xfrm>
                  <a:off x="3456" y="1536"/>
                  <a:ext cx="1963" cy="1926"/>
                  <a:chOff x="1877" y="1152"/>
                  <a:chExt cx="1971" cy="1776"/>
                </a:xfrm>
              </p:grpSpPr>
              <p:sp>
                <p:nvSpPr>
                  <p:cNvPr id="107630" name="Rectangle 136"/>
                  <p:cNvSpPr>
                    <a:spLocks noChangeAspect="1"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1" name="Rectangle 137"/>
                  <p:cNvSpPr>
                    <a:spLocks noChangeAspect="1"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2" name="Rectangle 138"/>
                  <p:cNvSpPr>
                    <a:spLocks noChangeAspect="1"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3" name="Rectangle 139"/>
                  <p:cNvSpPr>
                    <a:spLocks noChangeAspect="1"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4" name="Rectangle 140"/>
                  <p:cNvSpPr>
                    <a:spLocks noChangeAspect="1"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5" name="Rectangle 141"/>
                  <p:cNvSpPr>
                    <a:spLocks noChangeAspect="1"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6" name="Rectangle 142"/>
                  <p:cNvSpPr>
                    <a:spLocks noChangeAspect="1"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7" name="Rectangle 143"/>
                  <p:cNvSpPr>
                    <a:spLocks noChangeAspect="1"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8" name="Rectangle 144"/>
                  <p:cNvSpPr>
                    <a:spLocks noChangeAspect="1"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39" name="Rectangle 145"/>
                  <p:cNvSpPr>
                    <a:spLocks noChangeAspect="1"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0" name="Rectangle 146"/>
                  <p:cNvSpPr>
                    <a:spLocks noChangeAspect="1"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1" name="Rectangle 147"/>
                  <p:cNvSpPr>
                    <a:spLocks noChangeAspect="1"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2" name="Rectangle 148"/>
                  <p:cNvSpPr>
                    <a:spLocks noChangeAspect="1"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3" name="Rectangle 149"/>
                  <p:cNvSpPr>
                    <a:spLocks noChangeAspect="1"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4" name="Rectangle 150"/>
                  <p:cNvSpPr>
                    <a:spLocks noChangeAspect="1"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5" name="Rectangle 151"/>
                  <p:cNvSpPr>
                    <a:spLocks noChangeAspect="1"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6" name="Rectangle 152"/>
                  <p:cNvSpPr>
                    <a:spLocks noChangeAspect="1"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7" name="Rectangle 153"/>
                  <p:cNvSpPr>
                    <a:spLocks noChangeAspect="1"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8" name="Rectangle 154"/>
                  <p:cNvSpPr>
                    <a:spLocks noChangeAspect="1"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49" name="Rectangle 155"/>
                  <p:cNvSpPr>
                    <a:spLocks noChangeAspect="1"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50" name="Rectangle 156"/>
                  <p:cNvSpPr>
                    <a:spLocks noChangeAspect="1"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51" name="Rectangle 157"/>
                  <p:cNvSpPr>
                    <a:spLocks noChangeAspect="1"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52" name="Rectangle 158"/>
                  <p:cNvSpPr>
                    <a:spLocks noChangeAspect="1"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53" name="Rectangle 159"/>
                  <p:cNvSpPr>
                    <a:spLocks noChangeAspect="1"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107654" name="Rectangle 160"/>
                  <p:cNvSpPr>
                    <a:spLocks noChangeAspect="1"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grpSp>
            <p:sp>
              <p:nvSpPr>
                <p:cNvPr id="107605" name="Text Box 161"/>
                <p:cNvSpPr txBox="1">
                  <a:spLocks noChangeAspect="1" noChangeArrowheads="1"/>
                </p:cNvSpPr>
                <p:nvPr/>
              </p:nvSpPr>
              <p:spPr bwMode="auto">
                <a:xfrm>
                  <a:off x="3560"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06" name="Text Box 162"/>
                <p:cNvSpPr txBox="1">
                  <a:spLocks noChangeAspect="1" noChangeArrowheads="1"/>
                </p:cNvSpPr>
                <p:nvPr/>
              </p:nvSpPr>
              <p:spPr bwMode="auto">
                <a:xfrm>
                  <a:off x="3973"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07" name="Text Box 163"/>
                <p:cNvSpPr txBox="1">
                  <a:spLocks noChangeAspect="1" noChangeArrowheads="1"/>
                </p:cNvSpPr>
                <p:nvPr/>
              </p:nvSpPr>
              <p:spPr bwMode="auto">
                <a:xfrm>
                  <a:off x="5117" y="1592"/>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08" name="Text Box 164"/>
                <p:cNvSpPr txBox="1">
                  <a:spLocks noChangeAspect="1" noChangeArrowheads="1"/>
                </p:cNvSpPr>
                <p:nvPr/>
              </p:nvSpPr>
              <p:spPr bwMode="auto">
                <a:xfrm>
                  <a:off x="4338" y="1578"/>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09" name="Text Box 165"/>
                <p:cNvSpPr txBox="1">
                  <a:spLocks noChangeAspect="1" noChangeArrowheads="1"/>
                </p:cNvSpPr>
                <p:nvPr/>
              </p:nvSpPr>
              <p:spPr bwMode="auto">
                <a:xfrm>
                  <a:off x="4728" y="1578"/>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0" name="Text Box 166"/>
                <p:cNvSpPr txBox="1">
                  <a:spLocks noChangeAspect="1" noChangeArrowheads="1"/>
                </p:cNvSpPr>
                <p:nvPr/>
              </p:nvSpPr>
              <p:spPr bwMode="auto">
                <a:xfrm>
                  <a:off x="3560"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1" name="Text Box 167"/>
                <p:cNvSpPr txBox="1">
                  <a:spLocks noChangeAspect="1" noChangeArrowheads="1"/>
                </p:cNvSpPr>
                <p:nvPr/>
              </p:nvSpPr>
              <p:spPr bwMode="auto">
                <a:xfrm>
                  <a:off x="3548" y="2331"/>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2" name="Text Box 168"/>
                <p:cNvSpPr txBox="1">
                  <a:spLocks noChangeAspect="1" noChangeArrowheads="1"/>
                </p:cNvSpPr>
                <p:nvPr/>
              </p:nvSpPr>
              <p:spPr bwMode="auto">
                <a:xfrm>
                  <a:off x="3548"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3" name="Text Box 169"/>
                <p:cNvSpPr txBox="1">
                  <a:spLocks noChangeAspect="1" noChangeArrowheads="1"/>
                </p:cNvSpPr>
                <p:nvPr/>
              </p:nvSpPr>
              <p:spPr bwMode="auto">
                <a:xfrm>
                  <a:off x="3536"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4" name="Text Box 170"/>
                <p:cNvSpPr txBox="1">
                  <a:spLocks noChangeAspect="1" noChangeArrowheads="1"/>
                </p:cNvSpPr>
                <p:nvPr/>
              </p:nvSpPr>
              <p:spPr bwMode="auto">
                <a:xfrm>
                  <a:off x="3949" y="2331"/>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5" name="Text Box 171"/>
                <p:cNvSpPr txBox="1">
                  <a:spLocks noChangeAspect="1" noChangeArrowheads="1"/>
                </p:cNvSpPr>
                <p:nvPr/>
              </p:nvSpPr>
              <p:spPr bwMode="auto">
                <a:xfrm>
                  <a:off x="3937"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6" name="Text Box 172"/>
                <p:cNvSpPr txBox="1">
                  <a:spLocks noChangeAspect="1" noChangeArrowheads="1"/>
                </p:cNvSpPr>
                <p:nvPr/>
              </p:nvSpPr>
              <p:spPr bwMode="auto">
                <a:xfrm>
                  <a:off x="5117" y="1962"/>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7" name="Text Box 173"/>
                <p:cNvSpPr txBox="1">
                  <a:spLocks noChangeAspect="1" noChangeArrowheads="1"/>
                </p:cNvSpPr>
                <p:nvPr/>
              </p:nvSpPr>
              <p:spPr bwMode="auto">
                <a:xfrm>
                  <a:off x="5117" y="2715"/>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8" name="Text Box 174"/>
                <p:cNvSpPr txBox="1">
                  <a:spLocks noChangeAspect="1" noChangeArrowheads="1"/>
                </p:cNvSpPr>
                <p:nvPr/>
              </p:nvSpPr>
              <p:spPr bwMode="auto">
                <a:xfrm>
                  <a:off x="4728" y="231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19" name="Text Box 175"/>
                <p:cNvSpPr txBox="1">
                  <a:spLocks noChangeAspect="1" noChangeArrowheads="1"/>
                </p:cNvSpPr>
                <p:nvPr/>
              </p:nvSpPr>
              <p:spPr bwMode="auto">
                <a:xfrm>
                  <a:off x="3937"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20" name="Text Box 176"/>
                <p:cNvSpPr txBox="1">
                  <a:spLocks noChangeAspect="1" noChangeArrowheads="1"/>
                </p:cNvSpPr>
                <p:nvPr/>
              </p:nvSpPr>
              <p:spPr bwMode="auto">
                <a:xfrm>
                  <a:off x="4338" y="1949"/>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21" name="Text Box 177"/>
                <p:cNvSpPr txBox="1">
                  <a:spLocks noChangeAspect="1" noChangeArrowheads="1"/>
                </p:cNvSpPr>
                <p:nvPr/>
              </p:nvSpPr>
              <p:spPr bwMode="auto">
                <a:xfrm>
                  <a:off x="4728" y="194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22" name="Text Box 178"/>
                <p:cNvSpPr txBox="1">
                  <a:spLocks noChangeAspect="1" noChangeArrowheads="1"/>
                </p:cNvSpPr>
                <p:nvPr/>
              </p:nvSpPr>
              <p:spPr bwMode="auto">
                <a:xfrm>
                  <a:off x="4326" y="2331"/>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23" name="Text Box 179"/>
                <p:cNvSpPr txBox="1">
                  <a:spLocks noChangeAspect="1" noChangeArrowheads="1"/>
                </p:cNvSpPr>
                <p:nvPr/>
              </p:nvSpPr>
              <p:spPr bwMode="auto">
                <a:xfrm>
                  <a:off x="5117" y="2319"/>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24" name="Text Box 180"/>
                <p:cNvSpPr txBox="1">
                  <a:spLocks noChangeAspect="1" noChangeArrowheads="1"/>
                </p:cNvSpPr>
                <p:nvPr/>
              </p:nvSpPr>
              <p:spPr bwMode="auto">
                <a:xfrm>
                  <a:off x="4338" y="2727"/>
                  <a:ext cx="26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25" name="Text Box 181"/>
                <p:cNvSpPr txBox="1">
                  <a:spLocks noChangeAspect="1" noChangeArrowheads="1"/>
                </p:cNvSpPr>
                <p:nvPr/>
              </p:nvSpPr>
              <p:spPr bwMode="auto">
                <a:xfrm>
                  <a:off x="5129" y="3084"/>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1</a:t>
                  </a:r>
                </a:p>
              </p:txBody>
            </p:sp>
            <p:sp>
              <p:nvSpPr>
                <p:cNvPr id="107626" name="Text Box 182"/>
                <p:cNvSpPr txBox="1">
                  <a:spLocks noChangeAspect="1" noChangeArrowheads="1"/>
                </p:cNvSpPr>
                <p:nvPr/>
              </p:nvSpPr>
              <p:spPr bwMode="auto">
                <a:xfrm>
                  <a:off x="3925"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sp>
              <p:nvSpPr>
                <p:cNvPr id="107627" name="Text Box 183"/>
                <p:cNvSpPr txBox="1">
                  <a:spLocks noChangeAspect="1" noChangeArrowheads="1"/>
                </p:cNvSpPr>
                <p:nvPr/>
              </p:nvSpPr>
              <p:spPr bwMode="auto">
                <a:xfrm>
                  <a:off x="4692" y="2727"/>
                  <a:ext cx="26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28" name="Text Box 184"/>
                <p:cNvSpPr txBox="1">
                  <a:spLocks noChangeAspect="1" noChangeArrowheads="1"/>
                </p:cNvSpPr>
                <p:nvPr/>
              </p:nvSpPr>
              <p:spPr bwMode="auto">
                <a:xfrm>
                  <a:off x="4692"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3</a:t>
                  </a:r>
                </a:p>
              </p:txBody>
            </p:sp>
            <p:sp>
              <p:nvSpPr>
                <p:cNvPr id="107629" name="Text Box 185"/>
                <p:cNvSpPr txBox="1">
                  <a:spLocks noChangeAspect="1" noChangeArrowheads="1"/>
                </p:cNvSpPr>
                <p:nvPr/>
              </p:nvSpPr>
              <p:spPr bwMode="auto">
                <a:xfrm>
                  <a:off x="4338" y="3098"/>
                  <a:ext cx="26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t>2</a:t>
                  </a:r>
                </a:p>
              </p:txBody>
            </p:sp>
          </p:grpSp>
          <p:grpSp>
            <p:nvGrpSpPr>
              <p:cNvPr id="107600" name="Group 186"/>
              <p:cNvGrpSpPr>
                <a:grpSpLocks noChangeAspect="1"/>
              </p:cNvGrpSpPr>
              <p:nvPr/>
            </p:nvGrpSpPr>
            <p:grpSpPr bwMode="auto">
              <a:xfrm>
                <a:off x="2600" y="2191"/>
                <a:ext cx="975" cy="1412"/>
                <a:chOff x="2600" y="2191"/>
                <a:chExt cx="975" cy="1412"/>
              </a:xfrm>
            </p:grpSpPr>
            <p:sp>
              <p:nvSpPr>
                <p:cNvPr id="107601" name="Rectangle 187"/>
                <p:cNvSpPr>
                  <a:spLocks noChangeAspect="1" noChangeArrowheads="1"/>
                </p:cNvSpPr>
                <p:nvPr/>
              </p:nvSpPr>
              <p:spPr bwMode="auto">
                <a:xfrm>
                  <a:off x="2600" y="2191"/>
                  <a:ext cx="492" cy="47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602" name="Rectangle 188"/>
                <p:cNvSpPr>
                  <a:spLocks noChangeAspect="1" noChangeArrowheads="1"/>
                </p:cNvSpPr>
                <p:nvPr/>
              </p:nvSpPr>
              <p:spPr bwMode="auto">
                <a:xfrm>
                  <a:off x="3098" y="3125"/>
                  <a:ext cx="477" cy="47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603" name="Rectangle 189"/>
                <p:cNvSpPr>
                  <a:spLocks noChangeAspect="1" noChangeArrowheads="1"/>
                </p:cNvSpPr>
                <p:nvPr/>
              </p:nvSpPr>
              <p:spPr bwMode="auto">
                <a:xfrm>
                  <a:off x="3098" y="2663"/>
                  <a:ext cx="477" cy="47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7598" name="Text Box 190"/>
            <p:cNvSpPr txBox="1">
              <a:spLocks noChangeArrowheads="1"/>
            </p:cNvSpPr>
            <p:nvPr/>
          </p:nvSpPr>
          <p:spPr bwMode="auto">
            <a:xfrm>
              <a:off x="3087" y="2240"/>
              <a:ext cx="12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t>Grid Order</a:t>
              </a:r>
            </a:p>
          </p:txBody>
        </p:sp>
      </p:grpSp>
      <p:grpSp>
        <p:nvGrpSpPr>
          <p:cNvPr id="107526" name="Group 3"/>
          <p:cNvGrpSpPr>
            <a:grpSpLocks noChangeAspect="1"/>
          </p:cNvGrpSpPr>
          <p:nvPr/>
        </p:nvGrpSpPr>
        <p:grpSpPr bwMode="auto">
          <a:xfrm>
            <a:off x="1955800" y="1790700"/>
            <a:ext cx="1579563" cy="1527175"/>
            <a:chOff x="96" y="1432"/>
            <a:chExt cx="661" cy="639"/>
          </a:xfrm>
        </p:grpSpPr>
        <p:sp>
          <p:nvSpPr>
            <p:cNvPr id="334" name="Rectangle 4"/>
            <p:cNvSpPr>
              <a:spLocks noChangeAspect="1" noChangeArrowheads="1"/>
            </p:cNvSpPr>
            <p:nvPr/>
          </p:nvSpPr>
          <p:spPr bwMode="auto">
            <a:xfrm>
              <a:off x="96" y="1432"/>
              <a:ext cx="220"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4</a:t>
              </a:r>
            </a:p>
          </p:txBody>
        </p:sp>
        <p:sp>
          <p:nvSpPr>
            <p:cNvPr id="335" name="Rectangle 5"/>
            <p:cNvSpPr>
              <a:spLocks noChangeAspect="1" noChangeArrowheads="1"/>
            </p:cNvSpPr>
            <p:nvPr/>
          </p:nvSpPr>
          <p:spPr bwMode="auto">
            <a:xfrm>
              <a:off x="96" y="1645"/>
              <a:ext cx="220"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5</a:t>
              </a:r>
            </a:p>
          </p:txBody>
        </p:sp>
        <p:sp>
          <p:nvSpPr>
            <p:cNvPr id="336" name="Rectangle 6"/>
            <p:cNvSpPr>
              <a:spLocks noChangeAspect="1" noChangeArrowheads="1"/>
            </p:cNvSpPr>
            <p:nvPr/>
          </p:nvSpPr>
          <p:spPr bwMode="auto">
            <a:xfrm>
              <a:off x="96" y="1858"/>
              <a:ext cx="220"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6</a:t>
              </a:r>
            </a:p>
          </p:txBody>
        </p:sp>
        <p:sp>
          <p:nvSpPr>
            <p:cNvPr id="337" name="Rectangle 7"/>
            <p:cNvSpPr>
              <a:spLocks noChangeAspect="1" noChangeArrowheads="1"/>
            </p:cNvSpPr>
            <p:nvPr/>
          </p:nvSpPr>
          <p:spPr bwMode="auto">
            <a:xfrm>
              <a:off x="316" y="1432"/>
              <a:ext cx="221"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 3</a:t>
              </a:r>
            </a:p>
          </p:txBody>
        </p:sp>
        <p:sp>
          <p:nvSpPr>
            <p:cNvPr id="338" name="Rectangle 8"/>
            <p:cNvSpPr>
              <a:spLocks noChangeAspect="1" noChangeArrowheads="1"/>
            </p:cNvSpPr>
            <p:nvPr/>
          </p:nvSpPr>
          <p:spPr bwMode="auto">
            <a:xfrm>
              <a:off x="316" y="1645"/>
              <a:ext cx="221"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2000" b="1" kern="0">
                <a:solidFill>
                  <a:srgbClr val="010000"/>
                </a:solidFill>
              </a:endParaRPr>
            </a:p>
          </p:txBody>
        </p:sp>
        <p:sp>
          <p:nvSpPr>
            <p:cNvPr id="339" name="Rectangle 9"/>
            <p:cNvSpPr>
              <a:spLocks noChangeAspect="1" noChangeArrowheads="1"/>
            </p:cNvSpPr>
            <p:nvPr/>
          </p:nvSpPr>
          <p:spPr bwMode="auto">
            <a:xfrm>
              <a:off x="316" y="1858"/>
              <a:ext cx="221" cy="213"/>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7</a:t>
              </a:r>
            </a:p>
          </p:txBody>
        </p:sp>
        <p:grpSp>
          <p:nvGrpSpPr>
            <p:cNvPr id="107585" name="Group 10"/>
            <p:cNvGrpSpPr>
              <a:grpSpLocks noChangeAspect="1"/>
            </p:cNvGrpSpPr>
            <p:nvPr/>
          </p:nvGrpSpPr>
          <p:grpSpPr bwMode="auto">
            <a:xfrm>
              <a:off x="537" y="1434"/>
              <a:ext cx="220" cy="640"/>
              <a:chOff x="3027" y="1517"/>
              <a:chExt cx="383" cy="1094"/>
            </a:xfrm>
          </p:grpSpPr>
          <p:sp>
            <p:nvSpPr>
              <p:cNvPr id="349" name="Rectangle 11"/>
              <p:cNvSpPr>
                <a:spLocks noChangeAspect="1" noChangeArrowheads="1"/>
              </p:cNvSpPr>
              <p:nvPr/>
            </p:nvSpPr>
            <p:spPr bwMode="auto">
              <a:xfrm>
                <a:off x="3027" y="1517"/>
                <a:ext cx="383" cy="364"/>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 2</a:t>
                </a:r>
              </a:p>
            </p:txBody>
          </p:sp>
          <p:sp>
            <p:nvSpPr>
              <p:cNvPr id="350" name="Rectangle 12"/>
              <p:cNvSpPr>
                <a:spLocks noChangeAspect="1" noChangeArrowheads="1"/>
              </p:cNvSpPr>
              <p:nvPr/>
            </p:nvSpPr>
            <p:spPr bwMode="auto">
              <a:xfrm>
                <a:off x="3027" y="1881"/>
                <a:ext cx="383" cy="36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1</a:t>
                </a:r>
              </a:p>
            </p:txBody>
          </p:sp>
          <p:sp>
            <p:nvSpPr>
              <p:cNvPr id="351" name="Rectangle 13"/>
              <p:cNvSpPr>
                <a:spLocks noChangeAspect="1" noChangeArrowheads="1"/>
              </p:cNvSpPr>
              <p:nvPr/>
            </p:nvSpPr>
            <p:spPr bwMode="auto">
              <a:xfrm>
                <a:off x="3027" y="2247"/>
                <a:ext cx="383" cy="364"/>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r>
                  <a:rPr lang="en-US" sz="2000" b="1" kern="0">
                    <a:solidFill>
                      <a:srgbClr val="010000"/>
                    </a:solidFill>
                  </a:rPr>
                  <a:t>8</a:t>
                </a:r>
              </a:p>
            </p:txBody>
          </p:sp>
        </p:grpSp>
        <p:sp>
          <p:nvSpPr>
            <p:cNvPr id="341" name="Line 14"/>
            <p:cNvSpPr>
              <a:spLocks noChangeAspect="1" noChangeShapeType="1"/>
            </p:cNvSpPr>
            <p:nvPr/>
          </p:nvSpPr>
          <p:spPr bwMode="auto">
            <a:xfrm rot="-5400000">
              <a:off x="374" y="1655"/>
              <a:ext cx="118" cy="0"/>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2" name="Line 15"/>
            <p:cNvSpPr>
              <a:spLocks noChangeAspect="1" noChangeShapeType="1"/>
            </p:cNvSpPr>
            <p:nvPr/>
          </p:nvSpPr>
          <p:spPr bwMode="auto">
            <a:xfrm rot="5400000" flipV="1">
              <a:off x="453" y="1779"/>
              <a:ext cx="113" cy="116"/>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3" name="Line 16"/>
            <p:cNvSpPr>
              <a:spLocks noChangeAspect="1" noChangeShapeType="1"/>
            </p:cNvSpPr>
            <p:nvPr/>
          </p:nvSpPr>
          <p:spPr bwMode="auto">
            <a:xfrm rot="-5400000">
              <a:off x="452" y="1604"/>
              <a:ext cx="118" cy="116"/>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4" name="Line 17"/>
            <p:cNvSpPr>
              <a:spLocks noChangeAspect="1" noChangeShapeType="1"/>
            </p:cNvSpPr>
            <p:nvPr/>
          </p:nvSpPr>
          <p:spPr bwMode="auto">
            <a:xfrm rot="-5400000" flipH="1" flipV="1">
              <a:off x="273" y="1774"/>
              <a:ext cx="124" cy="124"/>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5" name="Line 18"/>
            <p:cNvSpPr>
              <a:spLocks noChangeAspect="1" noChangeShapeType="1"/>
            </p:cNvSpPr>
            <p:nvPr/>
          </p:nvSpPr>
          <p:spPr bwMode="auto">
            <a:xfrm rot="5400000" flipV="1">
              <a:off x="371" y="1843"/>
              <a:ext cx="118" cy="0"/>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6" name="Line 19"/>
            <p:cNvSpPr>
              <a:spLocks noChangeAspect="1" noChangeShapeType="1"/>
            </p:cNvSpPr>
            <p:nvPr/>
          </p:nvSpPr>
          <p:spPr bwMode="auto">
            <a:xfrm rot="10800000">
              <a:off x="269" y="1756"/>
              <a:ext cx="116" cy="0"/>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7" name="Line 20"/>
            <p:cNvSpPr>
              <a:spLocks noChangeAspect="1" noChangeShapeType="1"/>
            </p:cNvSpPr>
            <p:nvPr/>
          </p:nvSpPr>
          <p:spPr bwMode="auto">
            <a:xfrm rot="10800000" flipH="1">
              <a:off x="468" y="1752"/>
              <a:ext cx="116" cy="0"/>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48" name="Line 21"/>
            <p:cNvSpPr>
              <a:spLocks noChangeAspect="1" noChangeShapeType="1"/>
            </p:cNvSpPr>
            <p:nvPr/>
          </p:nvSpPr>
          <p:spPr bwMode="auto">
            <a:xfrm rot="5400000" flipH="1">
              <a:off x="273" y="1609"/>
              <a:ext cx="122" cy="120"/>
            </a:xfrm>
            <a:prstGeom prst="line">
              <a:avLst/>
            </a:prstGeom>
            <a:noFill/>
            <a:ln w="28575">
              <a:solidFill>
                <a:srgbClr val="010000"/>
              </a:solidFill>
              <a:round/>
              <a:headEnd/>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grpSp>
      <p:grpSp>
        <p:nvGrpSpPr>
          <p:cNvPr id="107527" name="Group 79"/>
          <p:cNvGrpSpPr>
            <a:grpSpLocks/>
          </p:cNvGrpSpPr>
          <p:nvPr/>
        </p:nvGrpSpPr>
        <p:grpSpPr bwMode="auto">
          <a:xfrm>
            <a:off x="5232400" y="1541463"/>
            <a:ext cx="1870075" cy="1844675"/>
            <a:chOff x="826" y="1424"/>
            <a:chExt cx="1178" cy="1162"/>
          </a:xfrm>
        </p:grpSpPr>
        <p:grpSp>
          <p:nvGrpSpPr>
            <p:cNvPr id="107528" name="Group 80"/>
            <p:cNvGrpSpPr>
              <a:grpSpLocks noChangeAspect="1"/>
            </p:cNvGrpSpPr>
            <p:nvPr/>
          </p:nvGrpSpPr>
          <p:grpSpPr bwMode="auto">
            <a:xfrm>
              <a:off x="826" y="1424"/>
              <a:ext cx="1176" cy="1156"/>
              <a:chOff x="1877" y="1152"/>
              <a:chExt cx="1971" cy="1776"/>
            </a:xfrm>
          </p:grpSpPr>
          <p:sp>
            <p:nvSpPr>
              <p:cNvPr id="379" name="Rectangle 81"/>
              <p:cNvSpPr>
                <a:spLocks noChangeAspect="1" noChangeArrowheads="1"/>
              </p:cNvSpPr>
              <p:nvPr/>
            </p:nvSpPr>
            <p:spPr bwMode="auto">
              <a:xfrm>
                <a:off x="1877" y="1152"/>
                <a:ext cx="396"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0" name="Rectangle 82"/>
              <p:cNvSpPr>
                <a:spLocks noChangeAspect="1" noChangeArrowheads="1"/>
              </p:cNvSpPr>
              <p:nvPr/>
            </p:nvSpPr>
            <p:spPr bwMode="auto">
              <a:xfrm>
                <a:off x="2273" y="1152"/>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1" name="Rectangle 83"/>
              <p:cNvSpPr>
                <a:spLocks noChangeAspect="1" noChangeArrowheads="1"/>
              </p:cNvSpPr>
              <p:nvPr/>
            </p:nvSpPr>
            <p:spPr bwMode="auto">
              <a:xfrm>
                <a:off x="2666" y="1152"/>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2" name="Rectangle 84"/>
              <p:cNvSpPr>
                <a:spLocks noChangeAspect="1" noChangeArrowheads="1"/>
              </p:cNvSpPr>
              <p:nvPr/>
            </p:nvSpPr>
            <p:spPr bwMode="auto">
              <a:xfrm>
                <a:off x="3060" y="1152"/>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3" name="Rectangle 85"/>
              <p:cNvSpPr>
                <a:spLocks noChangeAspect="1" noChangeArrowheads="1"/>
              </p:cNvSpPr>
              <p:nvPr/>
            </p:nvSpPr>
            <p:spPr bwMode="auto">
              <a:xfrm>
                <a:off x="3454" y="1152"/>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4" name="Rectangle 86"/>
              <p:cNvSpPr>
                <a:spLocks noChangeAspect="1" noChangeArrowheads="1"/>
              </p:cNvSpPr>
              <p:nvPr/>
            </p:nvSpPr>
            <p:spPr bwMode="auto">
              <a:xfrm>
                <a:off x="2666" y="2573"/>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5" name="Rectangle 87"/>
              <p:cNvSpPr>
                <a:spLocks noChangeAspect="1" noChangeArrowheads="1"/>
              </p:cNvSpPr>
              <p:nvPr/>
            </p:nvSpPr>
            <p:spPr bwMode="auto">
              <a:xfrm>
                <a:off x="3060" y="2573"/>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6" name="Rectangle 88"/>
              <p:cNvSpPr>
                <a:spLocks noChangeAspect="1" noChangeArrowheads="1"/>
              </p:cNvSpPr>
              <p:nvPr/>
            </p:nvSpPr>
            <p:spPr bwMode="auto">
              <a:xfrm>
                <a:off x="3454" y="2573"/>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7" name="Rectangle 89"/>
              <p:cNvSpPr>
                <a:spLocks noChangeAspect="1" noChangeArrowheads="1"/>
              </p:cNvSpPr>
              <p:nvPr/>
            </p:nvSpPr>
            <p:spPr bwMode="auto">
              <a:xfrm>
                <a:off x="1877" y="1507"/>
                <a:ext cx="396"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8" name="Rectangle 90"/>
              <p:cNvSpPr>
                <a:spLocks noChangeAspect="1" noChangeArrowheads="1"/>
              </p:cNvSpPr>
              <p:nvPr/>
            </p:nvSpPr>
            <p:spPr bwMode="auto">
              <a:xfrm>
                <a:off x="2273" y="1507"/>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89" name="Rectangle 91"/>
              <p:cNvSpPr>
                <a:spLocks noChangeAspect="1" noChangeArrowheads="1"/>
              </p:cNvSpPr>
              <p:nvPr/>
            </p:nvSpPr>
            <p:spPr bwMode="auto">
              <a:xfrm>
                <a:off x="2666" y="1507"/>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0" name="Rectangle 92"/>
              <p:cNvSpPr>
                <a:spLocks noChangeAspect="1" noChangeArrowheads="1"/>
              </p:cNvSpPr>
              <p:nvPr/>
            </p:nvSpPr>
            <p:spPr bwMode="auto">
              <a:xfrm>
                <a:off x="3060" y="1507"/>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1" name="Rectangle 93"/>
              <p:cNvSpPr>
                <a:spLocks noChangeAspect="1" noChangeArrowheads="1"/>
              </p:cNvSpPr>
              <p:nvPr/>
            </p:nvSpPr>
            <p:spPr bwMode="auto">
              <a:xfrm>
                <a:off x="3454" y="1507"/>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2" name="Rectangle 94"/>
              <p:cNvSpPr>
                <a:spLocks noChangeAspect="1" noChangeArrowheads="1"/>
              </p:cNvSpPr>
              <p:nvPr/>
            </p:nvSpPr>
            <p:spPr bwMode="auto">
              <a:xfrm>
                <a:off x="1877" y="1862"/>
                <a:ext cx="396" cy="35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3" name="Rectangle 95"/>
              <p:cNvSpPr>
                <a:spLocks noChangeAspect="1" noChangeArrowheads="1"/>
              </p:cNvSpPr>
              <p:nvPr/>
            </p:nvSpPr>
            <p:spPr bwMode="auto">
              <a:xfrm>
                <a:off x="2273" y="1862"/>
                <a:ext cx="394" cy="35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4" name="Rectangle 96"/>
              <p:cNvSpPr>
                <a:spLocks noChangeAspect="1" noChangeArrowheads="1"/>
              </p:cNvSpPr>
              <p:nvPr/>
            </p:nvSpPr>
            <p:spPr bwMode="auto">
              <a:xfrm>
                <a:off x="2666" y="1862"/>
                <a:ext cx="394" cy="35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5" name="Rectangle 97"/>
              <p:cNvSpPr>
                <a:spLocks noChangeAspect="1" noChangeArrowheads="1"/>
              </p:cNvSpPr>
              <p:nvPr/>
            </p:nvSpPr>
            <p:spPr bwMode="auto">
              <a:xfrm>
                <a:off x="3060" y="1862"/>
                <a:ext cx="394" cy="35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6" name="Rectangle 98"/>
              <p:cNvSpPr>
                <a:spLocks noChangeAspect="1" noChangeArrowheads="1"/>
              </p:cNvSpPr>
              <p:nvPr/>
            </p:nvSpPr>
            <p:spPr bwMode="auto">
              <a:xfrm>
                <a:off x="3454" y="1862"/>
                <a:ext cx="394" cy="356"/>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7" name="Rectangle 99"/>
              <p:cNvSpPr>
                <a:spLocks noChangeAspect="1" noChangeArrowheads="1"/>
              </p:cNvSpPr>
              <p:nvPr/>
            </p:nvSpPr>
            <p:spPr bwMode="auto">
              <a:xfrm>
                <a:off x="1877" y="2218"/>
                <a:ext cx="396"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8" name="Rectangle 100"/>
              <p:cNvSpPr>
                <a:spLocks noChangeAspect="1" noChangeArrowheads="1"/>
              </p:cNvSpPr>
              <p:nvPr/>
            </p:nvSpPr>
            <p:spPr bwMode="auto">
              <a:xfrm>
                <a:off x="2273" y="2218"/>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399" name="Rectangle 101"/>
              <p:cNvSpPr>
                <a:spLocks noChangeAspect="1" noChangeArrowheads="1"/>
              </p:cNvSpPr>
              <p:nvPr/>
            </p:nvSpPr>
            <p:spPr bwMode="auto">
              <a:xfrm>
                <a:off x="2666" y="2218"/>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400" name="Rectangle 102"/>
              <p:cNvSpPr>
                <a:spLocks noChangeAspect="1" noChangeArrowheads="1"/>
              </p:cNvSpPr>
              <p:nvPr/>
            </p:nvSpPr>
            <p:spPr bwMode="auto">
              <a:xfrm>
                <a:off x="3060" y="2218"/>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401" name="Rectangle 103"/>
              <p:cNvSpPr>
                <a:spLocks noChangeAspect="1" noChangeArrowheads="1"/>
              </p:cNvSpPr>
              <p:nvPr/>
            </p:nvSpPr>
            <p:spPr bwMode="auto">
              <a:xfrm>
                <a:off x="3454" y="2218"/>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402" name="Rectangle 104"/>
              <p:cNvSpPr>
                <a:spLocks noChangeAspect="1" noChangeArrowheads="1"/>
              </p:cNvSpPr>
              <p:nvPr/>
            </p:nvSpPr>
            <p:spPr bwMode="auto">
              <a:xfrm>
                <a:off x="2273" y="2573"/>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sp>
            <p:nvSpPr>
              <p:cNvPr id="403" name="Rectangle 105"/>
              <p:cNvSpPr>
                <a:spLocks noChangeAspect="1" noChangeArrowheads="1"/>
              </p:cNvSpPr>
              <p:nvPr/>
            </p:nvSpPr>
            <p:spPr bwMode="auto">
              <a:xfrm>
                <a:off x="1879" y="2573"/>
                <a:ext cx="394" cy="355"/>
              </a:xfrm>
              <a:prstGeom prst="rect">
                <a:avLst/>
              </a:prstGeom>
              <a:noFill/>
              <a:ln w="38100">
                <a:solidFill>
                  <a:srgbClr val="009900"/>
                </a:solidFill>
                <a:miter lim="800000"/>
                <a:headEnd/>
                <a:tailEnd/>
              </a:ln>
            </p:spPr>
            <p:txBody>
              <a:bodyPr wrap="none" anchor="ctr"/>
              <a:lstStyle/>
              <a:p>
                <a:pPr algn="ctr" eaLnBrk="1" fontAlgn="auto" hangingPunct="1">
                  <a:spcBef>
                    <a:spcPts val="0"/>
                  </a:spcBef>
                  <a:spcAft>
                    <a:spcPts val="0"/>
                  </a:spcAft>
                  <a:defRPr/>
                </a:pPr>
                <a:endParaRPr lang="en-US" sz="1200" b="1" kern="0">
                  <a:solidFill>
                    <a:srgbClr val="009999"/>
                  </a:solidFill>
                </a:endParaRPr>
              </a:p>
            </p:txBody>
          </p:sp>
        </p:grpSp>
        <p:sp>
          <p:nvSpPr>
            <p:cNvPr id="354" name="Line 106"/>
            <p:cNvSpPr>
              <a:spLocks noChangeAspect="1" noChangeShapeType="1"/>
            </p:cNvSpPr>
            <p:nvPr/>
          </p:nvSpPr>
          <p:spPr bwMode="auto">
            <a:xfrm rot="-177988">
              <a:off x="961" y="1517"/>
              <a:ext cx="212" cy="239"/>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55" name="Line 107"/>
            <p:cNvSpPr>
              <a:spLocks noChangeAspect="1" noChangeShapeType="1"/>
            </p:cNvSpPr>
            <p:nvPr/>
          </p:nvSpPr>
          <p:spPr bwMode="auto">
            <a:xfrm>
              <a:off x="1186" y="1544"/>
              <a:ext cx="231" cy="237"/>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56" name="Line 108"/>
            <p:cNvSpPr>
              <a:spLocks noChangeAspect="1" noChangeShapeType="1"/>
            </p:cNvSpPr>
            <p:nvPr/>
          </p:nvSpPr>
          <p:spPr bwMode="auto">
            <a:xfrm flipV="1">
              <a:off x="945" y="1767"/>
              <a:ext cx="239" cy="237"/>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57" name="Line 109"/>
            <p:cNvSpPr>
              <a:spLocks noChangeAspect="1" noChangeShapeType="1"/>
            </p:cNvSpPr>
            <p:nvPr/>
          </p:nvSpPr>
          <p:spPr bwMode="auto">
            <a:xfrm>
              <a:off x="1640" y="2460"/>
              <a:ext cx="124" cy="126"/>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58" name="Line 110"/>
            <p:cNvSpPr>
              <a:spLocks noChangeAspect="1" noChangeShapeType="1"/>
            </p:cNvSpPr>
            <p:nvPr/>
          </p:nvSpPr>
          <p:spPr bwMode="auto">
            <a:xfrm>
              <a:off x="943" y="2228"/>
              <a:ext cx="236" cy="240"/>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59" name="Line 111"/>
            <p:cNvSpPr>
              <a:spLocks noChangeAspect="1" noChangeShapeType="1"/>
            </p:cNvSpPr>
            <p:nvPr/>
          </p:nvSpPr>
          <p:spPr bwMode="auto">
            <a:xfrm rot="2592605" flipV="1">
              <a:off x="977" y="2383"/>
              <a:ext cx="172" cy="163"/>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0" name="Line 112"/>
            <p:cNvSpPr>
              <a:spLocks noChangeAspect="1" noChangeShapeType="1"/>
            </p:cNvSpPr>
            <p:nvPr/>
          </p:nvSpPr>
          <p:spPr bwMode="auto">
            <a:xfrm rot="2592605" flipV="1">
              <a:off x="1444" y="2379"/>
              <a:ext cx="164" cy="161"/>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1" name="Line 113"/>
            <p:cNvSpPr>
              <a:spLocks noChangeAspect="1" noChangeShapeType="1"/>
            </p:cNvSpPr>
            <p:nvPr/>
          </p:nvSpPr>
          <p:spPr bwMode="auto">
            <a:xfrm rot="2592605" flipV="1">
              <a:off x="1207" y="2384"/>
              <a:ext cx="173" cy="162"/>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2" name="Line 114"/>
            <p:cNvSpPr>
              <a:spLocks noChangeAspect="1" noChangeShapeType="1"/>
            </p:cNvSpPr>
            <p:nvPr/>
          </p:nvSpPr>
          <p:spPr bwMode="auto">
            <a:xfrm rot="2592605" flipV="1">
              <a:off x="1208" y="2150"/>
              <a:ext cx="167" cy="164"/>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3" name="Line 115"/>
            <p:cNvSpPr>
              <a:spLocks noChangeAspect="1" noChangeShapeType="1"/>
            </p:cNvSpPr>
            <p:nvPr/>
          </p:nvSpPr>
          <p:spPr bwMode="auto">
            <a:xfrm rot="2592605" flipV="1">
              <a:off x="1204" y="1913"/>
              <a:ext cx="178" cy="170"/>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4" name="Line 116"/>
            <p:cNvSpPr>
              <a:spLocks noChangeAspect="1" noChangeShapeType="1"/>
            </p:cNvSpPr>
            <p:nvPr/>
          </p:nvSpPr>
          <p:spPr bwMode="auto">
            <a:xfrm rot="2592605" flipV="1">
              <a:off x="983" y="1691"/>
              <a:ext cx="173" cy="163"/>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5" name="Line 117"/>
            <p:cNvSpPr>
              <a:spLocks noChangeAspect="1" noChangeShapeType="1"/>
            </p:cNvSpPr>
            <p:nvPr/>
          </p:nvSpPr>
          <p:spPr bwMode="auto">
            <a:xfrm rot="2807395">
              <a:off x="1329" y="1585"/>
              <a:ext cx="171" cy="156"/>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6" name="Line 118"/>
            <p:cNvSpPr>
              <a:spLocks noChangeAspect="1" noChangeShapeType="1"/>
            </p:cNvSpPr>
            <p:nvPr/>
          </p:nvSpPr>
          <p:spPr bwMode="auto">
            <a:xfrm rot="2807395">
              <a:off x="1335" y="1812"/>
              <a:ext cx="161" cy="146"/>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7" name="Line 119"/>
            <p:cNvSpPr>
              <a:spLocks noChangeAspect="1" noChangeShapeType="1"/>
            </p:cNvSpPr>
            <p:nvPr/>
          </p:nvSpPr>
          <p:spPr bwMode="auto">
            <a:xfrm rot="2807395">
              <a:off x="1794" y="2262"/>
              <a:ext cx="168" cy="158"/>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8" name="Line 120"/>
            <p:cNvSpPr>
              <a:spLocks noChangeAspect="1" noChangeShapeType="1"/>
            </p:cNvSpPr>
            <p:nvPr/>
          </p:nvSpPr>
          <p:spPr bwMode="auto">
            <a:xfrm rot="2807395">
              <a:off x="1328" y="2269"/>
              <a:ext cx="171" cy="155"/>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69" name="Line 121"/>
            <p:cNvSpPr>
              <a:spLocks noChangeAspect="1" noChangeShapeType="1"/>
            </p:cNvSpPr>
            <p:nvPr/>
          </p:nvSpPr>
          <p:spPr bwMode="auto">
            <a:xfrm rot="2807395">
              <a:off x="1571" y="1583"/>
              <a:ext cx="155" cy="140"/>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0" name="Line 122"/>
            <p:cNvSpPr>
              <a:spLocks noChangeAspect="1" noChangeShapeType="1"/>
            </p:cNvSpPr>
            <p:nvPr/>
          </p:nvSpPr>
          <p:spPr bwMode="auto">
            <a:xfrm rot="2807395">
              <a:off x="1566" y="2038"/>
              <a:ext cx="165" cy="154"/>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1" name="Line 123"/>
            <p:cNvSpPr>
              <a:spLocks noChangeAspect="1" noChangeShapeType="1"/>
            </p:cNvSpPr>
            <p:nvPr/>
          </p:nvSpPr>
          <p:spPr bwMode="auto">
            <a:xfrm rot="8207395">
              <a:off x="1678" y="2380"/>
              <a:ext cx="168" cy="162"/>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2" name="Line 124"/>
            <p:cNvSpPr>
              <a:spLocks noChangeAspect="1" noChangeShapeType="1"/>
            </p:cNvSpPr>
            <p:nvPr/>
          </p:nvSpPr>
          <p:spPr bwMode="auto">
            <a:xfrm rot="2807395">
              <a:off x="1803" y="1806"/>
              <a:ext cx="173" cy="158"/>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3" name="Line 125"/>
            <p:cNvSpPr>
              <a:spLocks noChangeAspect="1" noChangeShapeType="1"/>
            </p:cNvSpPr>
            <p:nvPr/>
          </p:nvSpPr>
          <p:spPr bwMode="auto">
            <a:xfrm flipH="1">
              <a:off x="1412" y="1756"/>
              <a:ext cx="236" cy="240"/>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4" name="Line 126"/>
            <p:cNvSpPr>
              <a:spLocks noChangeAspect="1" noChangeShapeType="1"/>
            </p:cNvSpPr>
            <p:nvPr/>
          </p:nvSpPr>
          <p:spPr bwMode="auto">
            <a:xfrm flipH="1">
              <a:off x="1649" y="1531"/>
              <a:ext cx="228" cy="231"/>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5" name="Line 127"/>
            <p:cNvSpPr>
              <a:spLocks noChangeAspect="1" noChangeShapeType="1"/>
            </p:cNvSpPr>
            <p:nvPr/>
          </p:nvSpPr>
          <p:spPr bwMode="auto">
            <a:xfrm flipH="1">
              <a:off x="1655" y="1997"/>
              <a:ext cx="234" cy="234"/>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6" name="Line 128"/>
            <p:cNvSpPr>
              <a:spLocks noChangeAspect="1" noChangeShapeType="1"/>
            </p:cNvSpPr>
            <p:nvPr/>
          </p:nvSpPr>
          <p:spPr bwMode="auto">
            <a:xfrm rot="2807395">
              <a:off x="1566" y="2266"/>
              <a:ext cx="165" cy="154"/>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7" name="Line 129"/>
            <p:cNvSpPr>
              <a:spLocks noChangeAspect="1" noChangeShapeType="1"/>
            </p:cNvSpPr>
            <p:nvPr/>
          </p:nvSpPr>
          <p:spPr bwMode="auto">
            <a:xfrm rot="-177988">
              <a:off x="1201" y="1773"/>
              <a:ext cx="212" cy="239"/>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sp>
          <p:nvSpPr>
            <p:cNvPr id="378" name="Line 130"/>
            <p:cNvSpPr>
              <a:spLocks noChangeAspect="1" noChangeShapeType="1"/>
            </p:cNvSpPr>
            <p:nvPr/>
          </p:nvSpPr>
          <p:spPr bwMode="auto">
            <a:xfrm rot="-177988">
              <a:off x="1425" y="2005"/>
              <a:ext cx="212" cy="239"/>
            </a:xfrm>
            <a:prstGeom prst="line">
              <a:avLst/>
            </a:prstGeom>
            <a:noFill/>
            <a:ln w="28575">
              <a:solidFill>
                <a:srgbClr val="010000"/>
              </a:solidFill>
              <a:round/>
              <a:headEnd type="none" w="sm" len="sm"/>
              <a:tailEnd type="triangle" w="med" len="med"/>
            </a:ln>
          </p:spPr>
          <p:txBody>
            <a:bodyPr wrap="none" anchor="ctr"/>
            <a:lstStyle/>
            <a:p>
              <a:pPr eaLnBrk="1" fontAlgn="auto" hangingPunct="1">
                <a:spcBef>
                  <a:spcPts val="0"/>
                </a:spcBef>
                <a:spcAft>
                  <a:spcPts val="0"/>
                </a:spcAft>
                <a:defRPr/>
              </a:pPr>
              <a:endParaRPr lang="en-US" sz="1800" kern="0">
                <a:solidFill>
                  <a:srgbClr val="009999"/>
                </a:solidFill>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1511300" y="152400"/>
            <a:ext cx="6096000" cy="1143000"/>
          </a:xfrm>
        </p:spPr>
        <p:txBody>
          <a:bodyPr/>
          <a:lstStyle/>
          <a:p>
            <a:pPr algn="ctr"/>
            <a:r>
              <a:rPr lang="en-US" sz="4400" smtClean="0"/>
              <a:t>Readings</a:t>
            </a:r>
          </a:p>
        </p:txBody>
      </p:sp>
      <p:sp>
        <p:nvSpPr>
          <p:cNvPr id="60419" name="Content Placeholder 2"/>
          <p:cNvSpPr>
            <a:spLocks noGrp="1"/>
          </p:cNvSpPr>
          <p:nvPr>
            <p:ph idx="1"/>
          </p:nvPr>
        </p:nvSpPr>
        <p:spPr>
          <a:xfrm>
            <a:off x="4914900" y="2171700"/>
            <a:ext cx="4229100" cy="4114800"/>
          </a:xfrm>
        </p:spPr>
        <p:txBody>
          <a:bodyPr/>
          <a:lstStyle/>
          <a:p>
            <a:r>
              <a:rPr lang="en-US" sz="2000" smtClean="0"/>
              <a:t>Arc Hydro Chapter 4</a:t>
            </a:r>
          </a:p>
          <a:p>
            <a:pPr>
              <a:buFont typeface="Monotype Sorts" pitchFamily="2" charset="2"/>
              <a:buNone/>
            </a:pPr>
            <a:r>
              <a:rPr lang="en-US" sz="2000" smtClean="0"/>
              <a:t>	</a:t>
            </a:r>
          </a:p>
          <a:p>
            <a:r>
              <a:rPr lang="en-US" sz="2000" smtClean="0"/>
              <a:t>At </a:t>
            </a:r>
            <a:r>
              <a:rPr lang="en-US" sz="2000" smtClean="0">
                <a:hlinkClick r:id="rId2"/>
              </a:rPr>
              <a:t>http://help.arcgis.com</a:t>
            </a:r>
            <a:r>
              <a:rPr lang="en-US" sz="2000" smtClean="0"/>
              <a:t>, start from “An overview of the Hydrology tools” </a:t>
            </a:r>
            <a:r>
              <a:rPr lang="en-US" sz="2000" smtClean="0">
                <a:hlinkClick r:id="rId3" tooltip="http://help.arcgis.com/en/arcgisdesktop/10.0/help/009z/009z0000004w000000.htm&#10;CTRL + Click to follow link"/>
              </a:rPr>
              <a:t>http://help.arcgis.com/en/arcgisdesktop/10.0/help/009z/009z0000004w000000.htm</a:t>
            </a:r>
            <a:r>
              <a:rPr lang="en-US" sz="2000" smtClean="0"/>
              <a:t> to end of Hydrologic analysis sample applications</a:t>
            </a:r>
          </a:p>
          <a:p>
            <a:endParaRPr lang="en-US" sz="2000" smtClean="0"/>
          </a:p>
        </p:txBody>
      </p:sp>
      <p:pic>
        <p:nvPicPr>
          <p:cNvPr id="604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74800"/>
            <a:ext cx="48990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546" name="Picture 2" descr="greytopgord4"/>
          <p:cNvPicPr>
            <a:picLocks noChangeAspect="1" noChangeArrowheads="1"/>
          </p:cNvPicPr>
          <p:nvPr/>
        </p:nvPicPr>
        <p:blipFill>
          <a:blip r:embed="rId2">
            <a:extLst>
              <a:ext uri="{28A0092B-C50C-407E-A947-70E740481C1C}">
                <a14:useLocalDpi xmlns:a14="http://schemas.microsoft.com/office/drawing/2010/main" val="0"/>
              </a:ext>
            </a:extLst>
          </a:blip>
          <a:srcRect b="40901"/>
          <a:stretch>
            <a:fillRect/>
          </a:stretch>
        </p:blipFill>
        <p:spPr bwMode="auto">
          <a:xfrm>
            <a:off x="573088" y="439738"/>
            <a:ext cx="7762875"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3"/>
          <p:cNvSpPr txBox="1">
            <a:spLocks noChangeArrowheads="1"/>
          </p:cNvSpPr>
          <p:nvPr/>
        </p:nvSpPr>
        <p:spPr bwMode="auto">
          <a:xfrm>
            <a:off x="520700" y="300038"/>
            <a:ext cx="810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Grid network pruned to order 4 stream delineation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27075" y="376238"/>
            <a:ext cx="7772400" cy="898525"/>
          </a:xfrm>
        </p:spPr>
        <p:txBody>
          <a:bodyPr/>
          <a:lstStyle/>
          <a:p>
            <a:pPr eaLnBrk="1" hangingPunct="1"/>
            <a:r>
              <a:rPr lang="en-US" smtClean="0"/>
              <a:t>Summary Concepts</a:t>
            </a:r>
          </a:p>
        </p:txBody>
      </p:sp>
      <p:sp>
        <p:nvSpPr>
          <p:cNvPr id="109571" name="Rectangle 3"/>
          <p:cNvSpPr>
            <a:spLocks noGrp="1" noChangeArrowheads="1"/>
          </p:cNvSpPr>
          <p:nvPr>
            <p:ph type="body" idx="1"/>
          </p:nvPr>
        </p:nvSpPr>
        <p:spPr>
          <a:xfrm>
            <a:off x="665163" y="1431925"/>
            <a:ext cx="7772400" cy="4775200"/>
          </a:xfrm>
          <a:noFill/>
        </p:spPr>
        <p:txBody>
          <a:bodyPr/>
          <a:lstStyle/>
          <a:p>
            <a:pPr eaLnBrk="1" hangingPunct="1">
              <a:lnSpc>
                <a:spcPct val="90000"/>
              </a:lnSpc>
            </a:pPr>
            <a:r>
              <a:rPr lang="en-US" sz="2800" smtClean="0"/>
              <a:t>The eight direction pour point model approximates the surface flow using eight discrete grid directions </a:t>
            </a:r>
          </a:p>
          <a:p>
            <a:pPr eaLnBrk="1" hangingPunct="1">
              <a:lnSpc>
                <a:spcPct val="90000"/>
              </a:lnSpc>
            </a:pPr>
            <a:r>
              <a:rPr lang="en-US" sz="2800" smtClean="0"/>
              <a:t>The elevation surface represented by a grid digital elevation model is used to derive surfaces representing other hydrologic variables of interest such as</a:t>
            </a:r>
          </a:p>
          <a:p>
            <a:pPr lvl="1" eaLnBrk="1" hangingPunct="1">
              <a:lnSpc>
                <a:spcPct val="90000"/>
              </a:lnSpc>
            </a:pPr>
            <a:r>
              <a:rPr lang="en-US" sz="2400" smtClean="0"/>
              <a:t>Slope</a:t>
            </a:r>
          </a:p>
          <a:p>
            <a:pPr lvl="1" eaLnBrk="1" hangingPunct="1">
              <a:lnSpc>
                <a:spcPct val="90000"/>
              </a:lnSpc>
            </a:pPr>
            <a:r>
              <a:rPr lang="en-US" sz="2400" smtClean="0"/>
              <a:t>Flow direction</a:t>
            </a:r>
          </a:p>
          <a:p>
            <a:pPr lvl="1" eaLnBrk="1" hangingPunct="1">
              <a:lnSpc>
                <a:spcPct val="90000"/>
              </a:lnSpc>
            </a:pPr>
            <a:r>
              <a:rPr lang="en-US" sz="2400" smtClean="0"/>
              <a:t>Drainage area</a:t>
            </a:r>
          </a:p>
          <a:p>
            <a:pPr lvl="1" eaLnBrk="1" hangingPunct="1">
              <a:lnSpc>
                <a:spcPct val="90000"/>
              </a:lnSpc>
            </a:pPr>
            <a:r>
              <a:rPr lang="en-US" sz="2400" smtClean="0"/>
              <a:t>Catchments, watersheds and channel networks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87400" y="131763"/>
            <a:ext cx="7772400" cy="1143000"/>
          </a:xfrm>
        </p:spPr>
        <p:txBody>
          <a:bodyPr/>
          <a:lstStyle/>
          <a:p>
            <a:pPr eaLnBrk="1" hangingPunct="1"/>
            <a:r>
              <a:rPr lang="en-US" smtClean="0"/>
              <a:t>Summary Concepts (2)</a:t>
            </a:r>
          </a:p>
        </p:txBody>
      </p:sp>
      <p:sp>
        <p:nvSpPr>
          <p:cNvPr id="110595" name="Rectangle 3"/>
          <p:cNvSpPr>
            <a:spLocks noGrp="1" noChangeArrowheads="1"/>
          </p:cNvSpPr>
          <p:nvPr>
            <p:ph type="body" idx="1"/>
          </p:nvPr>
        </p:nvSpPr>
        <p:spPr>
          <a:xfrm>
            <a:off x="685800" y="1352550"/>
            <a:ext cx="7772400" cy="4865688"/>
          </a:xfrm>
        </p:spPr>
        <p:txBody>
          <a:bodyPr/>
          <a:lstStyle/>
          <a:p>
            <a:pPr eaLnBrk="1" hangingPunct="1">
              <a:lnSpc>
                <a:spcPct val="90000"/>
              </a:lnSpc>
            </a:pPr>
            <a:r>
              <a:rPr lang="en-US" sz="2800" smtClean="0"/>
              <a:t>Hydrologic processes are different between hillslopes and channels</a:t>
            </a:r>
          </a:p>
          <a:p>
            <a:pPr eaLnBrk="1" hangingPunct="1">
              <a:lnSpc>
                <a:spcPct val="90000"/>
              </a:lnSpc>
            </a:pPr>
            <a:r>
              <a:rPr lang="en-US" sz="2800" smtClean="0"/>
              <a:t>Drainage density defines the average spacing between streams and the representative length of hillslopes</a:t>
            </a:r>
          </a:p>
          <a:p>
            <a:pPr eaLnBrk="1" hangingPunct="1">
              <a:lnSpc>
                <a:spcPct val="90000"/>
              </a:lnSpc>
            </a:pPr>
            <a:r>
              <a:rPr lang="en-US" sz="2800" smtClean="0"/>
              <a:t>The constant drop property provides a basis for selecting channel delineation criteria to preserve the natural drainage density of the topography</a:t>
            </a:r>
          </a:p>
          <a:p>
            <a:pPr eaLnBrk="1" hangingPunct="1">
              <a:lnSpc>
                <a:spcPct val="90000"/>
              </a:lnSpc>
            </a:pPr>
            <a:r>
              <a:rPr lang="en-US" sz="2800" smtClean="0">
                <a:sym typeface="Symbol" pitchFamily="18" charset="2"/>
              </a:rPr>
              <a:t>Generalized channel delineation criteria can represent spatial variability in the topographic texture and drainage density</a:t>
            </a:r>
            <a:endParaRPr lang="en-US" sz="28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066925" y="311150"/>
            <a:ext cx="6429375" cy="1143000"/>
          </a:xfrm>
        </p:spPr>
        <p:txBody>
          <a:bodyPr/>
          <a:lstStyle/>
          <a:p>
            <a:pPr eaLnBrk="1" hangingPunct="1"/>
            <a:r>
              <a:rPr lang="en-US" smtClean="0"/>
              <a:t>Are there any questions ?</a:t>
            </a:r>
          </a:p>
        </p:txBody>
      </p:sp>
      <p:graphicFrame>
        <p:nvGraphicFramePr>
          <p:cNvPr id="19458" name="Object 3"/>
          <p:cNvGraphicFramePr>
            <a:graphicFrameLocks noChangeAspect="1"/>
          </p:cNvGraphicFramePr>
          <p:nvPr/>
        </p:nvGraphicFramePr>
        <p:xfrm>
          <a:off x="0" y="2206625"/>
          <a:ext cx="3981450" cy="4651375"/>
        </p:xfrm>
        <a:graphic>
          <a:graphicData uri="http://schemas.openxmlformats.org/presentationml/2006/ole">
            <mc:AlternateContent xmlns:mc="http://schemas.openxmlformats.org/markup-compatibility/2006">
              <mc:Choice xmlns:v="urn:schemas-microsoft-com:vml" Requires="v">
                <p:oleObj spid="_x0000_s19499" name="Graph Sheet" r:id="rId4" imgW="3352680" imgH="2590560" progId="SPLUSGraphSheetFileType">
                  <p:embed/>
                </p:oleObj>
              </mc:Choice>
              <mc:Fallback>
                <p:oleObj name="Graph Sheet" r:id="rId4" imgW="3352680" imgH="259056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31769" t="21532" r="28743" b="15178"/>
                      <a:stretch>
                        <a:fillRect/>
                      </a:stretch>
                    </p:blipFill>
                    <p:spPr bwMode="auto">
                      <a:xfrm>
                        <a:off x="0" y="2206625"/>
                        <a:ext cx="3981450"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Rectangle 4"/>
          <p:cNvSpPr>
            <a:spLocks noChangeAspect="1" noChangeArrowheads="1"/>
          </p:cNvSpPr>
          <p:nvPr/>
        </p:nvSpPr>
        <p:spPr bwMode="auto">
          <a:xfrm>
            <a:off x="0" y="1812925"/>
            <a:ext cx="8188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70000"/>
              </a:lnSpc>
            </a:pPr>
            <a:endParaRPr kumimoji="1" lang="en-US" sz="3200" b="1">
              <a:solidFill>
                <a:schemeClr val="tx2"/>
              </a:solidFill>
              <a:latin typeface="Arial Narrow" pitchFamily="34" charset="0"/>
            </a:endParaRPr>
          </a:p>
        </p:txBody>
      </p:sp>
      <p:grpSp>
        <p:nvGrpSpPr>
          <p:cNvPr id="19462" name="Group 5"/>
          <p:cNvGrpSpPr>
            <a:grpSpLocks/>
          </p:cNvGrpSpPr>
          <p:nvPr/>
        </p:nvGrpSpPr>
        <p:grpSpPr bwMode="auto">
          <a:xfrm>
            <a:off x="3967163" y="1701800"/>
            <a:ext cx="4724400" cy="4389438"/>
            <a:chOff x="1233" y="1689"/>
            <a:chExt cx="2203" cy="2047"/>
          </a:xfrm>
        </p:grpSpPr>
        <p:graphicFrame>
          <p:nvGraphicFramePr>
            <p:cNvPr id="19459" name="Object 6"/>
            <p:cNvGraphicFramePr>
              <a:graphicFrameLocks noChangeAspect="1"/>
            </p:cNvGraphicFramePr>
            <p:nvPr/>
          </p:nvGraphicFramePr>
          <p:xfrm>
            <a:off x="1233" y="1689"/>
            <a:ext cx="1099" cy="1180"/>
          </p:xfrm>
          <a:graphic>
            <a:graphicData uri="http://schemas.openxmlformats.org/presentationml/2006/ole">
              <mc:AlternateContent xmlns:mc="http://schemas.openxmlformats.org/markup-compatibility/2006">
                <mc:Choice xmlns:v="urn:schemas-microsoft-com:vml" Requires="v">
                  <p:oleObj spid="_x0000_s19500" name="Clip" r:id="rId6" imgW="3025440" imgH="3252600" progId="MS_ClipArt_Gallery.2">
                    <p:embed/>
                  </p:oleObj>
                </mc:Choice>
                <mc:Fallback>
                  <p:oleObj name="Clip" r:id="rId6" imgW="3025440" imgH="325260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 y="1689"/>
                          <a:ext cx="1099" cy="1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63" name="Group 7"/>
            <p:cNvGrpSpPr>
              <a:grpSpLocks noChangeAspect="1"/>
            </p:cNvGrpSpPr>
            <p:nvPr/>
          </p:nvGrpSpPr>
          <p:grpSpPr bwMode="auto">
            <a:xfrm>
              <a:off x="1996" y="1943"/>
              <a:ext cx="1440" cy="1793"/>
              <a:chOff x="408" y="1056"/>
              <a:chExt cx="2297" cy="3024"/>
            </a:xfrm>
          </p:grpSpPr>
          <p:sp>
            <p:nvSpPr>
              <p:cNvPr id="373768" name="Rectangle 8"/>
              <p:cNvSpPr>
                <a:spLocks noChangeAspect="1" noChangeArrowheads="1"/>
              </p:cNvSpPr>
              <p:nvPr/>
            </p:nvSpPr>
            <p:spPr bwMode="auto">
              <a:xfrm>
                <a:off x="1584" y="3312"/>
                <a:ext cx="191"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defRPr/>
                </a:pPr>
                <a:endParaRPr lang="en-US"/>
              </a:p>
            </p:txBody>
          </p:sp>
          <p:sp>
            <p:nvSpPr>
              <p:cNvPr id="19465" name="Freeform 9"/>
              <p:cNvSpPr>
                <a:spLocks noChangeAspect="1"/>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4"/>
                  <a:gd name="T43" fmla="*/ 0 h 904"/>
                  <a:gd name="T44" fmla="*/ 764 w 764"/>
                  <a:gd name="T45" fmla="*/ 904 h 9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6" name="Freeform 10"/>
              <p:cNvSpPr>
                <a:spLocks noChangeAspect="1"/>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7"/>
                  <a:gd name="T67" fmla="*/ 0 h 2107"/>
                  <a:gd name="T68" fmla="*/ 1757 w 1757"/>
                  <a:gd name="T69" fmla="*/ 2107 h 2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7" name="Freeform 11"/>
              <p:cNvSpPr>
                <a:spLocks noChangeAspect="1"/>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 name="T8" fmla="*/ 0 60000 65536"/>
                  <a:gd name="T9" fmla="*/ 0 60000 65536"/>
                  <a:gd name="T10" fmla="*/ 0 60000 65536"/>
                  <a:gd name="T11" fmla="*/ 0 60000 65536"/>
                  <a:gd name="T12" fmla="*/ 0 w 397"/>
                  <a:gd name="T13" fmla="*/ 0 h 347"/>
                  <a:gd name="T14" fmla="*/ 397 w 397"/>
                  <a:gd name="T15" fmla="*/ 347 h 347"/>
                </a:gdLst>
                <a:ahLst/>
                <a:cxnLst>
                  <a:cxn ang="T8">
                    <a:pos x="T0" y="T1"/>
                  </a:cxn>
                  <a:cxn ang="T9">
                    <a:pos x="T2" y="T3"/>
                  </a:cxn>
                  <a:cxn ang="T10">
                    <a:pos x="T4" y="T5"/>
                  </a:cxn>
                  <a:cxn ang="T11">
                    <a:pos x="T6" y="T7"/>
                  </a:cxn>
                </a:cxnLst>
                <a:rect l="T12" t="T13" r="T14" b="T15"/>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8" name="Freeform 12"/>
              <p:cNvSpPr>
                <a:spLocks noChangeAspect="1"/>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 name="T14" fmla="*/ 0 60000 65536"/>
                  <a:gd name="T15" fmla="*/ 0 60000 65536"/>
                  <a:gd name="T16" fmla="*/ 0 60000 65536"/>
                  <a:gd name="T17" fmla="*/ 0 60000 65536"/>
                  <a:gd name="T18" fmla="*/ 0 60000 65536"/>
                  <a:gd name="T19" fmla="*/ 0 60000 65536"/>
                  <a:gd name="T20" fmla="*/ 0 60000 65536"/>
                  <a:gd name="T21" fmla="*/ 0 w 826"/>
                  <a:gd name="T22" fmla="*/ 0 h 500"/>
                  <a:gd name="T23" fmla="*/ 826 w 826"/>
                  <a:gd name="T24" fmla="*/ 500 h 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69" name="Freeform 13"/>
              <p:cNvSpPr>
                <a:spLocks noChangeAspect="1"/>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 name="T14" fmla="*/ 0 60000 65536"/>
                  <a:gd name="T15" fmla="*/ 0 60000 65536"/>
                  <a:gd name="T16" fmla="*/ 0 60000 65536"/>
                  <a:gd name="T17" fmla="*/ 0 60000 65536"/>
                  <a:gd name="T18" fmla="*/ 0 60000 65536"/>
                  <a:gd name="T19" fmla="*/ 0 60000 65536"/>
                  <a:gd name="T20" fmla="*/ 0 60000 65536"/>
                  <a:gd name="T21" fmla="*/ 0 w 1153"/>
                  <a:gd name="T22" fmla="*/ 0 h 441"/>
                  <a:gd name="T23" fmla="*/ 1153 w 1153"/>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70" name="Freeform 14"/>
              <p:cNvSpPr>
                <a:spLocks noChangeAspect="1"/>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1"/>
                  <a:gd name="T28" fmla="*/ 0 h 536"/>
                  <a:gd name="T29" fmla="*/ 1341 w 1341"/>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71" name="Freeform 15"/>
              <p:cNvSpPr>
                <a:spLocks noChangeAspect="1"/>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3"/>
                  <a:gd name="T37" fmla="*/ 0 h 643"/>
                  <a:gd name="T38" fmla="*/ 1543 w 1543"/>
                  <a:gd name="T39" fmla="*/ 643 h 6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72" name="Line 16"/>
              <p:cNvSpPr>
                <a:spLocks noChangeAspect="1" noChangeShapeType="1"/>
              </p:cNvSpPr>
              <p:nvPr/>
            </p:nvSpPr>
            <p:spPr bwMode="auto">
              <a:xfrm>
                <a:off x="624" y="3312"/>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3" name="Line 17"/>
              <p:cNvSpPr>
                <a:spLocks noChangeAspect="1" noChangeShapeType="1"/>
              </p:cNvSpPr>
              <p:nvPr/>
            </p:nvSpPr>
            <p:spPr bwMode="auto">
              <a:xfrm>
                <a:off x="624" y="3504"/>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4" name="Line 18"/>
              <p:cNvSpPr>
                <a:spLocks noChangeAspect="1" noChangeShapeType="1"/>
              </p:cNvSpPr>
              <p:nvPr/>
            </p:nvSpPr>
            <p:spPr bwMode="auto">
              <a:xfrm>
                <a:off x="624" y="3696"/>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5" name="Line 19"/>
              <p:cNvSpPr>
                <a:spLocks noChangeAspect="1" noChangeShapeType="1"/>
              </p:cNvSpPr>
              <p:nvPr/>
            </p:nvSpPr>
            <p:spPr bwMode="auto">
              <a:xfrm>
                <a:off x="624" y="3888"/>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6" name="Line 20"/>
              <p:cNvSpPr>
                <a:spLocks noChangeAspect="1" noChangeShapeType="1"/>
              </p:cNvSpPr>
              <p:nvPr/>
            </p:nvSpPr>
            <p:spPr bwMode="auto">
              <a:xfrm>
                <a:off x="1776" y="1056"/>
                <a:ext cx="0" cy="297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7" name="Line 21"/>
              <p:cNvSpPr>
                <a:spLocks noChangeAspect="1" noChangeShapeType="1"/>
              </p:cNvSpPr>
              <p:nvPr/>
            </p:nvSpPr>
            <p:spPr bwMode="auto">
              <a:xfrm>
                <a:off x="1584" y="1056"/>
                <a:ext cx="0" cy="297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8" name="Line 22"/>
              <p:cNvSpPr>
                <a:spLocks noChangeAspect="1" noChangeShapeType="1"/>
              </p:cNvSpPr>
              <p:nvPr/>
            </p:nvSpPr>
            <p:spPr bwMode="auto">
              <a:xfrm>
                <a:off x="1968"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79" name="Line 23"/>
              <p:cNvSpPr>
                <a:spLocks noChangeAspect="1" noChangeShapeType="1"/>
              </p:cNvSpPr>
              <p:nvPr/>
            </p:nvSpPr>
            <p:spPr bwMode="auto">
              <a:xfrm>
                <a:off x="1392"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0" name="Line 24"/>
              <p:cNvSpPr>
                <a:spLocks noChangeAspect="1" noChangeShapeType="1"/>
              </p:cNvSpPr>
              <p:nvPr/>
            </p:nvSpPr>
            <p:spPr bwMode="auto">
              <a:xfrm>
                <a:off x="2160"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1" name="Line 25"/>
              <p:cNvSpPr>
                <a:spLocks noChangeAspect="1" noChangeShapeType="1"/>
              </p:cNvSpPr>
              <p:nvPr/>
            </p:nvSpPr>
            <p:spPr bwMode="auto">
              <a:xfrm>
                <a:off x="1200"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2" name="Line 26"/>
              <p:cNvSpPr>
                <a:spLocks noChangeAspect="1" noChangeShapeType="1"/>
              </p:cNvSpPr>
              <p:nvPr/>
            </p:nvSpPr>
            <p:spPr bwMode="auto">
              <a:xfrm>
                <a:off x="1008"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3" name="Line 27"/>
              <p:cNvSpPr>
                <a:spLocks noChangeAspect="1" noChangeShapeType="1"/>
              </p:cNvSpPr>
              <p:nvPr/>
            </p:nvSpPr>
            <p:spPr bwMode="auto">
              <a:xfrm>
                <a:off x="2352"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4" name="Line 28"/>
              <p:cNvSpPr>
                <a:spLocks noChangeAspect="1" noChangeShapeType="1"/>
              </p:cNvSpPr>
              <p:nvPr/>
            </p:nvSpPr>
            <p:spPr bwMode="auto">
              <a:xfrm>
                <a:off x="816" y="3072"/>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5" name="Line 29"/>
              <p:cNvSpPr>
                <a:spLocks noChangeAspect="1" noChangeShapeType="1"/>
              </p:cNvSpPr>
              <p:nvPr/>
            </p:nvSpPr>
            <p:spPr bwMode="auto">
              <a:xfrm>
                <a:off x="2544" y="3024"/>
                <a:ext cx="0" cy="100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86" name="Freeform 30"/>
              <p:cNvSpPr>
                <a:spLocks noChangeAspect="1"/>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4"/>
                  <a:gd name="T55" fmla="*/ 0 h 784"/>
                  <a:gd name="T56" fmla="*/ 1824 w 1824"/>
                  <a:gd name="T57" fmla="*/ 784 h 7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87" name="Freeform 31"/>
              <p:cNvSpPr>
                <a:spLocks noChangeAspect="1"/>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2"/>
                  <a:gd name="T43" fmla="*/ 0 h 880"/>
                  <a:gd name="T44" fmla="*/ 1872 w 1872"/>
                  <a:gd name="T45" fmla="*/ 880 h 8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88" name="Freeform 32"/>
              <p:cNvSpPr>
                <a:spLocks noChangeAspect="1"/>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6"/>
                  <a:gd name="T55" fmla="*/ 0 h 840"/>
                  <a:gd name="T56" fmla="*/ 1896 w 1896"/>
                  <a:gd name="T57" fmla="*/ 840 h 8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89" name="Freeform 33"/>
              <p:cNvSpPr>
                <a:spLocks noChangeAspect="1"/>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512"/>
                  <a:gd name="T26" fmla="*/ 640 w 640"/>
                  <a:gd name="T27" fmla="*/ 512 h 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373794" name="Text Box 34"/>
              <p:cNvSpPr txBox="1">
                <a:spLocks noChangeAspect="1" noChangeArrowheads="1"/>
              </p:cNvSpPr>
              <p:nvPr/>
            </p:nvSpPr>
            <p:spPr bwMode="auto">
              <a:xfrm>
                <a:off x="1178" y="2446"/>
                <a:ext cx="334" cy="120"/>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lgn="ctr">
                  <a:defRPr/>
                </a:pPr>
                <a:r>
                  <a:rPr lang="en-CA" sz="1000">
                    <a:solidFill>
                      <a:schemeClr val="tx2"/>
                    </a:solidFill>
                    <a:effectLst>
                      <a:outerShdw blurRad="38100" dist="38100" dir="2700000" algn="tl">
                        <a:srgbClr val="C0C0C0"/>
                      </a:outerShdw>
                    </a:effectLst>
                    <a:latin typeface="Arial" charset="0"/>
                  </a:rPr>
                  <a:t>AREA 1</a:t>
                </a:r>
                <a:endParaRPr lang="en-CA" sz="1000">
                  <a:latin typeface="Arial" charset="0"/>
                </a:endParaRPr>
              </a:p>
            </p:txBody>
          </p:sp>
          <p:sp>
            <p:nvSpPr>
              <p:cNvPr id="373795" name="Rectangle 35"/>
              <p:cNvSpPr>
                <a:spLocks noChangeAspect="1" noChangeArrowheads="1"/>
              </p:cNvSpPr>
              <p:nvPr/>
            </p:nvSpPr>
            <p:spPr bwMode="auto">
              <a:xfrm>
                <a:off x="1584" y="1872"/>
                <a:ext cx="191" cy="191"/>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pPr>
                  <a:defRPr/>
                </a:pPr>
                <a:endParaRPr lang="en-US"/>
              </a:p>
            </p:txBody>
          </p:sp>
          <p:sp>
            <p:nvSpPr>
              <p:cNvPr id="19492" name="Freeform 36"/>
              <p:cNvSpPr>
                <a:spLocks noChangeAspect="1"/>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 name="T8" fmla="*/ 0 60000 65536"/>
                  <a:gd name="T9" fmla="*/ 0 60000 65536"/>
                  <a:gd name="T10" fmla="*/ 0 60000 65536"/>
                  <a:gd name="T11" fmla="*/ 0 60000 65536"/>
                  <a:gd name="T12" fmla="*/ 0 w 480"/>
                  <a:gd name="T13" fmla="*/ 0 h 304"/>
                  <a:gd name="T14" fmla="*/ 480 w 480"/>
                  <a:gd name="T15" fmla="*/ 304 h 304"/>
                </a:gdLst>
                <a:ahLst/>
                <a:cxnLst>
                  <a:cxn ang="T8">
                    <a:pos x="T0" y="T1"/>
                  </a:cxn>
                  <a:cxn ang="T9">
                    <a:pos x="T2" y="T3"/>
                  </a:cxn>
                  <a:cxn ang="T10">
                    <a:pos x="T4" y="T5"/>
                  </a:cxn>
                  <a:cxn ang="T11">
                    <a:pos x="T6" y="T7"/>
                  </a:cxn>
                </a:cxnLst>
                <a:rect l="T12" t="T13" r="T14" b="T15"/>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19493" name="Freeform 37"/>
              <p:cNvSpPr>
                <a:spLocks noChangeAspect="1"/>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 name="T8" fmla="*/ 0 60000 65536"/>
                  <a:gd name="T9" fmla="*/ 0 60000 65536"/>
                  <a:gd name="T10" fmla="*/ 0 60000 65536"/>
                  <a:gd name="T11" fmla="*/ 0 60000 65536"/>
                  <a:gd name="T12" fmla="*/ 0 w 104"/>
                  <a:gd name="T13" fmla="*/ 0 h 432"/>
                  <a:gd name="T14" fmla="*/ 104 w 104"/>
                  <a:gd name="T15" fmla="*/ 432 h 432"/>
                </a:gdLst>
                <a:ahLst/>
                <a:cxnLst>
                  <a:cxn ang="T8">
                    <a:pos x="T0" y="T1"/>
                  </a:cxn>
                  <a:cxn ang="T9">
                    <a:pos x="T2" y="T3"/>
                  </a:cxn>
                  <a:cxn ang="T10">
                    <a:pos x="T4" y="T5"/>
                  </a:cxn>
                  <a:cxn ang="T11">
                    <a:pos x="T6" y="T7"/>
                  </a:cxn>
                </a:cxnLst>
                <a:rect l="T12" t="T13" r="T14" b="T15"/>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4150" tIns="92075" rIns="184150" bIns="92075" anchor="ctr"/>
              <a:lstStyle/>
              <a:p>
                <a:endParaRPr lang="en-US"/>
              </a:p>
            </p:txBody>
          </p:sp>
          <p:sp>
            <p:nvSpPr>
              <p:cNvPr id="373798" name="Text Box 38"/>
              <p:cNvSpPr txBox="1">
                <a:spLocks noChangeAspect="1" noChangeArrowheads="1"/>
              </p:cNvSpPr>
              <p:nvPr/>
            </p:nvSpPr>
            <p:spPr bwMode="auto">
              <a:xfrm>
                <a:off x="1319" y="1665"/>
                <a:ext cx="333" cy="120"/>
              </a:xfrm>
              <a:prstGeom prst="rect">
                <a:avLst/>
              </a:prstGeom>
              <a:solidFill>
                <a:schemeClr val="bg1">
                  <a:alpha val="50000"/>
                </a:schemeClr>
              </a:solidFill>
              <a:ln w="12700">
                <a:noFill/>
                <a:miter lim="800000"/>
                <a:headEnd/>
                <a:tailEnd/>
              </a:ln>
              <a:effectLst/>
            </p:spPr>
            <p:txBody>
              <a:bodyPr wrap="none" lIns="0" tIns="0" rIns="0" bIns="0" anchor="ctr">
                <a:spAutoFit/>
              </a:bodyPr>
              <a:lstStyle/>
              <a:p>
                <a:pPr algn="ctr">
                  <a:defRPr/>
                </a:pPr>
                <a:r>
                  <a:rPr lang="en-CA" sz="1000">
                    <a:solidFill>
                      <a:schemeClr val="tx2"/>
                    </a:solidFill>
                    <a:effectLst>
                      <a:outerShdw blurRad="38100" dist="38100" dir="2700000" algn="tl">
                        <a:srgbClr val="C0C0C0"/>
                      </a:outerShdw>
                    </a:effectLst>
                    <a:latin typeface="Arial" charset="0"/>
                  </a:rPr>
                  <a:t>AREA 2</a:t>
                </a:r>
                <a:endParaRPr lang="en-CA" sz="3000">
                  <a:latin typeface="Arial" charset="0"/>
                </a:endParaRPr>
              </a:p>
            </p:txBody>
          </p:sp>
          <p:sp>
            <p:nvSpPr>
              <p:cNvPr id="19495" name="Line 39"/>
              <p:cNvSpPr>
                <a:spLocks noChangeAspect="1" noChangeShapeType="1"/>
              </p:cNvSpPr>
              <p:nvPr/>
            </p:nvSpPr>
            <p:spPr bwMode="auto">
              <a:xfrm>
                <a:off x="576" y="2064"/>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96" name="Line 40"/>
              <p:cNvSpPr>
                <a:spLocks noChangeAspect="1" noChangeShapeType="1"/>
              </p:cNvSpPr>
              <p:nvPr/>
            </p:nvSpPr>
            <p:spPr bwMode="auto">
              <a:xfrm>
                <a:off x="576" y="1872"/>
                <a:ext cx="2081"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184150" tIns="92075" rIns="184150" bIns="92075" anchor="ctr"/>
              <a:lstStyle/>
              <a:p>
                <a:endParaRPr lang="en-US"/>
              </a:p>
            </p:txBody>
          </p:sp>
          <p:sp>
            <p:nvSpPr>
              <p:cNvPr id="19497" name="Text Box 41"/>
              <p:cNvSpPr txBox="1">
                <a:spLocks noChangeAspect="1" noChangeArrowheads="1"/>
              </p:cNvSpPr>
              <p:nvPr/>
            </p:nvSpPr>
            <p:spPr bwMode="auto">
              <a:xfrm>
                <a:off x="1507" y="1821"/>
                <a:ext cx="33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Lst>
            </p:spPr>
            <p:txBody>
              <a:bodyPr wrap="none" lIns="184150" tIns="92075" rIns="184150" bIns="92075"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CA" sz="1200" b="1">
                    <a:solidFill>
                      <a:srgbClr val="000000"/>
                    </a:solidFill>
                    <a:latin typeface="Arial" charset="0"/>
                  </a:rPr>
                  <a:t>3</a:t>
                </a:r>
                <a:endParaRPr lang="en-CA" sz="1200">
                  <a:latin typeface="Arial" charset="0"/>
                </a:endParaRPr>
              </a:p>
            </p:txBody>
          </p:sp>
          <p:sp>
            <p:nvSpPr>
              <p:cNvPr id="19498" name="Text Box 42"/>
              <p:cNvSpPr txBox="1">
                <a:spLocks noChangeAspect="1" noChangeArrowheads="1"/>
              </p:cNvSpPr>
              <p:nvPr/>
            </p:nvSpPr>
            <p:spPr bwMode="auto">
              <a:xfrm>
                <a:off x="1479" y="3263"/>
                <a:ext cx="39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Lst>
            </p:spPr>
            <p:txBody>
              <a:bodyPr wrap="none" lIns="184150" tIns="92075" rIns="184150" bIns="92075"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CA" sz="1200" b="1">
                    <a:solidFill>
                      <a:srgbClr val="000000"/>
                    </a:solidFill>
                    <a:latin typeface="Arial" charset="0"/>
                  </a:rPr>
                  <a:t>12</a:t>
                </a:r>
                <a:endParaRPr lang="en-CA" sz="2000">
                  <a:latin typeface="Arial" charset="0"/>
                </a:endParaRP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Title 1"/>
          <p:cNvSpPr>
            <a:spLocks noGrp="1"/>
          </p:cNvSpPr>
          <p:nvPr>
            <p:ph type="title"/>
          </p:nvPr>
        </p:nvSpPr>
        <p:spPr>
          <a:xfrm>
            <a:off x="1981200" y="376238"/>
            <a:ext cx="6934200" cy="1143000"/>
          </a:xfrm>
        </p:spPr>
        <p:txBody>
          <a:bodyPr/>
          <a:lstStyle/>
          <a:p>
            <a:r>
              <a:rPr lang="en-US" smtClean="0"/>
              <a:t>Conceptual Basis</a:t>
            </a:r>
          </a:p>
        </p:txBody>
      </p:sp>
      <p:sp>
        <p:nvSpPr>
          <p:cNvPr id="3077" name="Content Placeholder 2"/>
          <p:cNvSpPr>
            <a:spLocks noGrp="1"/>
          </p:cNvSpPr>
          <p:nvPr>
            <p:ph idx="1"/>
          </p:nvPr>
        </p:nvSpPr>
        <p:spPr>
          <a:xfrm>
            <a:off x="2819400" y="1828800"/>
            <a:ext cx="6096000" cy="4559300"/>
          </a:xfrm>
        </p:spPr>
        <p:txBody>
          <a:bodyPr/>
          <a:lstStyle/>
          <a:p>
            <a:r>
              <a:rPr lang="en-US" sz="2400" smtClean="0"/>
              <a:t>Based on an information model for the topographic representation of downslope flow derived from a DEM</a:t>
            </a:r>
          </a:p>
          <a:p>
            <a:r>
              <a:rPr lang="en-US" sz="2400" smtClean="0"/>
              <a:t>Enriches the information content of digital elevation data.  </a:t>
            </a:r>
          </a:p>
          <a:p>
            <a:pPr lvl="1"/>
            <a:r>
              <a:rPr lang="en-US" sz="2400" smtClean="0"/>
              <a:t>Sink removal</a:t>
            </a:r>
          </a:p>
          <a:p>
            <a:pPr lvl="1"/>
            <a:r>
              <a:rPr lang="en-US" sz="2400" smtClean="0"/>
              <a:t>Flow field derivation</a:t>
            </a:r>
          </a:p>
          <a:p>
            <a:pPr lvl="1"/>
            <a:r>
              <a:rPr lang="en-US" sz="2400" smtClean="0"/>
              <a:t>Calculating of flow based derivative surfaces</a:t>
            </a:r>
          </a:p>
          <a:p>
            <a:pPr lvl="1"/>
            <a:r>
              <a:rPr lang="en-US" sz="2400" smtClean="0"/>
              <a:t>Delineation of channels and subwatersheds</a:t>
            </a:r>
          </a:p>
          <a:p>
            <a:endParaRPr lang="en-US" sz="2400" smtClean="0"/>
          </a:p>
        </p:txBody>
      </p:sp>
      <p:graphicFrame>
        <p:nvGraphicFramePr>
          <p:cNvPr id="3074" name="Object 4"/>
          <p:cNvGraphicFramePr>
            <a:graphicFrameLocks noChangeAspect="1"/>
          </p:cNvGraphicFramePr>
          <p:nvPr/>
        </p:nvGraphicFramePr>
        <p:xfrm>
          <a:off x="0" y="4022725"/>
          <a:ext cx="2425700" cy="2835275"/>
        </p:xfrm>
        <a:graphic>
          <a:graphicData uri="http://schemas.openxmlformats.org/presentationml/2006/ole">
            <mc:AlternateContent xmlns:mc="http://schemas.openxmlformats.org/markup-compatibility/2006">
              <mc:Choice xmlns:v="urn:schemas-microsoft-com:vml" Requires="v">
                <p:oleObj spid="_x0000_s3078"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4022725"/>
                        <a:ext cx="24257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000" smtClean="0"/>
              <a:t>Duality between Terrain and Drainage Network</a:t>
            </a:r>
          </a:p>
        </p:txBody>
      </p:sp>
      <p:sp>
        <p:nvSpPr>
          <p:cNvPr id="61443" name="Rectangle 3"/>
          <p:cNvSpPr>
            <a:spLocks noGrp="1" noChangeArrowheads="1"/>
          </p:cNvSpPr>
          <p:nvPr>
            <p:ph type="body" sz="half" idx="1"/>
          </p:nvPr>
        </p:nvSpPr>
        <p:spPr/>
        <p:txBody>
          <a:bodyPr/>
          <a:lstStyle/>
          <a:p>
            <a:pPr eaLnBrk="1" hangingPunct="1"/>
            <a:r>
              <a:rPr lang="en-US" sz="2400" smtClean="0"/>
              <a:t>Flowing </a:t>
            </a:r>
            <a:r>
              <a:rPr lang="en-US" sz="2400" smtClean="0">
                <a:solidFill>
                  <a:srgbClr val="FF3300"/>
                </a:solidFill>
              </a:rPr>
              <a:t>water erodes landscape</a:t>
            </a:r>
            <a:r>
              <a:rPr lang="en-US" sz="2400" smtClean="0"/>
              <a:t> and carries away sediment sculpting the topography</a:t>
            </a:r>
          </a:p>
          <a:p>
            <a:pPr eaLnBrk="1" hangingPunct="1"/>
            <a:r>
              <a:rPr lang="en-US" sz="2400" smtClean="0"/>
              <a:t>Topography defines </a:t>
            </a:r>
            <a:r>
              <a:rPr lang="en-US" sz="2400" smtClean="0">
                <a:solidFill>
                  <a:srgbClr val="FF3300"/>
                </a:solidFill>
              </a:rPr>
              <a:t>drainage direction</a:t>
            </a:r>
            <a:r>
              <a:rPr lang="en-US" sz="2400" smtClean="0"/>
              <a:t> on the landscape and resultant runoff and streamflow accumulation processes</a:t>
            </a:r>
          </a:p>
        </p:txBody>
      </p:sp>
      <p:pic>
        <p:nvPicPr>
          <p:cNvPr id="61444" name="Picture 4" descr="ex4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524000"/>
            <a:ext cx="2624138" cy="4662488"/>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Generic (Online)">
  <a:themeElements>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1_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1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1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ide Bar">
  <a:themeElements>
    <a:clrScheme name="">
      <a:dk1>
        <a:srgbClr val="000000"/>
      </a:dk1>
      <a:lt1>
        <a:srgbClr val="FFFFFF"/>
      </a:lt1>
      <a:dk2>
        <a:srgbClr val="FF0033"/>
      </a:dk2>
      <a:lt2>
        <a:srgbClr val="393939"/>
      </a:lt2>
      <a:accent1>
        <a:srgbClr val="B2B2B2"/>
      </a:accent1>
      <a:accent2>
        <a:srgbClr val="000000"/>
      </a:accent2>
      <a:accent3>
        <a:srgbClr val="FFFFFF"/>
      </a:accent3>
      <a:accent4>
        <a:srgbClr val="000000"/>
      </a:accent4>
      <a:accent5>
        <a:srgbClr val="D5D5D5"/>
      </a:accent5>
      <a:accent6>
        <a:srgbClr val="000000"/>
      </a:accent6>
      <a:hlink>
        <a:srgbClr val="5F5F5F"/>
      </a:hlink>
      <a:folHlink>
        <a:srgbClr val="DDDDDD"/>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00"/>
        </a:dk1>
        <a:lt1>
          <a:srgbClr val="FFFFFF"/>
        </a:lt1>
        <a:dk2>
          <a:srgbClr val="FF0033"/>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2">
        <a:dk1>
          <a:srgbClr val="FF0033"/>
        </a:dk1>
        <a:lt1>
          <a:srgbClr val="FFFFFF"/>
        </a:lt1>
        <a:dk2>
          <a:srgbClr val="FF0033"/>
        </a:dk2>
        <a:lt2>
          <a:srgbClr val="393939"/>
        </a:lt2>
        <a:accent1>
          <a:srgbClr val="B2B2B2"/>
        </a:accent1>
        <a:accent2>
          <a:srgbClr val="868686"/>
        </a:accent2>
        <a:accent3>
          <a:srgbClr val="FFFFFF"/>
        </a:accent3>
        <a:accent4>
          <a:srgbClr val="DA002A"/>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3">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4">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Generic (Online)">
  <a:themeElements>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8.xml><?xml version="1.0" encoding="utf-8"?>
<a:themeOverride xmlns:a="http://schemas.openxmlformats.org/drawingml/2006/main">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themeOverride>
</file>

<file path=ppt/theme/themeOverride9.xml><?xml version="1.0" encoding="utf-8"?>
<a:themeOverride xmlns:a="http://schemas.openxmlformats.org/drawingml/2006/main">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themeOverride>
</file>

<file path=docProps/app.xml><?xml version="1.0" encoding="utf-8"?>
<Properties xmlns="http://schemas.openxmlformats.org/officeDocument/2006/extended-properties" xmlns:vt="http://schemas.openxmlformats.org/officeDocument/2006/docPropsVTypes">
  <Template/>
  <TotalTime>3460</TotalTime>
  <Words>2120</Words>
  <Application>Microsoft Office PowerPoint</Application>
  <PresentationFormat>On-screen Show (4:3)</PresentationFormat>
  <Paragraphs>658</Paragraphs>
  <Slides>73</Slides>
  <Notes>12</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9</vt:i4>
      </vt:variant>
      <vt:variant>
        <vt:lpstr>Slide Titles</vt:lpstr>
      </vt:variant>
      <vt:variant>
        <vt:i4>73</vt:i4>
      </vt:variant>
    </vt:vector>
  </HeadingPairs>
  <TitlesOfParts>
    <vt:vector size="99" baseType="lpstr">
      <vt:lpstr>Times New Roman</vt:lpstr>
      <vt:lpstr>Arial</vt:lpstr>
      <vt:lpstr>Arial Narrow</vt:lpstr>
      <vt:lpstr>Monotype Sorts</vt:lpstr>
      <vt:lpstr>Calibri</vt:lpstr>
      <vt:lpstr>Symbol</vt:lpstr>
      <vt:lpstr>Wingdings</vt:lpstr>
      <vt:lpstr>1_Generic (Online)</vt:lpstr>
      <vt:lpstr>1_Blank Presentation</vt:lpstr>
      <vt:lpstr>2_Blank Presentation</vt:lpstr>
      <vt:lpstr>2_Default Design</vt:lpstr>
      <vt:lpstr>3_Default Design</vt:lpstr>
      <vt:lpstr>Side Bar</vt:lpstr>
      <vt:lpstr>3_Blank Presentation</vt:lpstr>
      <vt:lpstr>6_Generic (Online)</vt:lpstr>
      <vt:lpstr>Office Theme</vt:lpstr>
      <vt:lpstr>Blank Presentation</vt:lpstr>
      <vt:lpstr>Microsoft Office Excel 97-2003 Worksheet</vt:lpstr>
      <vt:lpstr>SPLUS GraphSheet</vt:lpstr>
      <vt:lpstr>Microsoft Equation 3.0</vt:lpstr>
      <vt:lpstr>Bitmap Image</vt:lpstr>
      <vt:lpstr>Equation</vt:lpstr>
      <vt:lpstr>Microsoft Word Picture</vt:lpstr>
      <vt:lpstr>Microsoft Clip Gallery</vt:lpstr>
      <vt:lpstr>Microsoft Excel Chart</vt:lpstr>
      <vt:lpstr>Microsoft Excel Worksheet</vt:lpstr>
      <vt:lpstr>Key Spatial Analysis Concepts from Exercise 3 </vt:lpstr>
      <vt:lpstr>Zonal Average of Raster over Subwatershed</vt:lpstr>
      <vt:lpstr>Subwatershed Precipitation by Thiessen Polygons</vt:lpstr>
      <vt:lpstr>Subwatershed Precipitation by Interpolation</vt:lpstr>
      <vt:lpstr>Runoff Coefficients</vt:lpstr>
      <vt:lpstr>Digital Elevation Model Based Watershed and Stream Network Delineation</vt:lpstr>
      <vt:lpstr>Readings</vt:lpstr>
      <vt:lpstr>Conceptual Basis</vt:lpstr>
      <vt:lpstr>Duality between Terrain and Drainage Network</vt:lpstr>
      <vt:lpstr>The terrain flow information model for deriving channels, watersheds, and flow related terrain information.  Watersheds are the most basic hydrologic landscape elements</vt:lpstr>
      <vt:lpstr>DEM Elevations</vt:lpstr>
      <vt:lpstr>PowerPoint Presentation</vt:lpstr>
      <vt:lpstr>PowerPoint Presentation</vt:lpstr>
      <vt:lpstr>PowerPoint Presentation</vt:lpstr>
      <vt:lpstr>Flow Direction Grid</vt:lpstr>
      <vt:lpstr>PowerPoint Presentation</vt:lpstr>
      <vt:lpstr>PowerPoint Presentation</vt:lpstr>
      <vt:lpstr>PowerPoint Presentation</vt:lpstr>
      <vt:lpstr>PowerPoint Presentation</vt:lpstr>
      <vt:lpstr>Streams with 200 cell Threshold (&gt;18 hectares or 13.5 acres drainage area) </vt:lpstr>
      <vt:lpstr>PowerPoint Presentation</vt:lpstr>
      <vt:lpstr>Watershed  and Drainage Paths Delineated from 30m DEM</vt:lpstr>
      <vt:lpstr>The Pit Removal Problem</vt:lpstr>
      <vt:lpstr>Pit Filling</vt:lpstr>
      <vt:lpstr>PowerPoint Presentation</vt:lpstr>
      <vt:lpstr>Parallel Approach</vt:lpstr>
      <vt:lpstr>Pit Removal: Planchon Fill Algorithm</vt:lpstr>
      <vt:lpstr>Parallel Scheme</vt:lpstr>
      <vt:lpstr>Improved runtime efficiency </vt:lpstr>
      <vt:lpstr>The challenge of increasing Digital Elevation Model (DEM) resolution</vt:lpstr>
      <vt:lpstr>Capabilities Summary</vt:lpstr>
      <vt:lpstr>Carving</vt:lpstr>
      <vt:lpstr>PowerPoint Presentation</vt:lpstr>
      <vt:lpstr>PowerPoint Presentation</vt:lpstr>
      <vt:lpstr>PowerPoint Presentation</vt:lpstr>
      <vt:lpstr>PowerPoint Presentation</vt:lpstr>
      <vt:lpstr>PowerPoint Presentation</vt:lpstr>
      <vt:lpstr>PowerPoint Presentation</vt:lpstr>
      <vt:lpstr>Catchments</vt:lpstr>
      <vt:lpstr>Raster Zones and Vector Polygons</vt:lpstr>
      <vt:lpstr>PowerPoint Presentation</vt:lpstr>
      <vt:lpstr>PowerPoint Presentation</vt:lpstr>
      <vt:lpstr>Summary of Key Processing Steps</vt:lpstr>
      <vt:lpstr>Delineation of Channel Networks and Catchments</vt:lpstr>
      <vt:lpstr>How to decide on stream delineation threshold ?</vt:lpstr>
      <vt:lpstr>PowerPoint Presentation</vt:lpstr>
      <vt:lpstr>Examples of differently textured topography</vt:lpstr>
      <vt:lpstr>Gently Sloping Convex Landscape</vt:lpstr>
      <vt:lpstr>Topographic Texture and Drainage Density</vt:lpstr>
      <vt:lpstr>PowerPoint Presentation</vt:lpstr>
      <vt:lpstr>Drainage Density</vt:lpstr>
      <vt:lpstr>Drainage Density for Different Support Area Thresholds</vt:lpstr>
      <vt:lpstr>Drainage Density Versus Contributing Area Threshold</vt:lpstr>
      <vt:lpstr>Hortons Laws: Strahler system for stream ordering</vt:lpstr>
      <vt:lpstr>Length Ratio</vt:lpstr>
      <vt:lpstr>Slope Ratio</vt:lpstr>
      <vt:lpstr>Constant Stream Drops Law</vt:lpstr>
      <vt:lpstr>Stream Drop Elevation difference between ends of stream</vt:lpstr>
      <vt:lpstr>Suggestion:  Map channel networks from the DEM at the finest resolution consistent with observed channel network geomorphology ‘laws’.  </vt:lpstr>
      <vt:lpstr>Statistical Analysis of Stream Drops</vt:lpstr>
      <vt:lpstr>T-Test for Difference in Mean Values</vt:lpstr>
      <vt:lpstr>Constant Support Area Threshold</vt:lpstr>
      <vt:lpstr>PowerPoint Presentation</vt:lpstr>
      <vt:lpstr>PowerPoint Presentation</vt:lpstr>
      <vt:lpstr>Local Curvature Computation (Peuker and Douglas, 1975, Comput. Graphics Image Proc. 4:375)</vt:lpstr>
      <vt:lpstr>Contributing area of upwards curved grid cells only</vt:lpstr>
      <vt:lpstr>Upward Curved Contributing Area Threshold</vt:lpstr>
      <vt:lpstr>PowerPoint Presentation</vt:lpstr>
      <vt:lpstr>Channel network delineation, other options</vt:lpstr>
      <vt:lpstr>PowerPoint Presentation</vt:lpstr>
      <vt:lpstr>Summary Concepts</vt:lpstr>
      <vt:lpstr>Summary Concepts (2)</vt:lpstr>
      <vt:lpstr>Are there any questions ?</vt:lpstr>
    </vt:vector>
  </TitlesOfParts>
  <Company>Utah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in Hydrology short course</dc:title>
  <dc:creator>David Tarboton</dc:creator>
  <cp:lastModifiedBy>maidment</cp:lastModifiedBy>
  <cp:revision>172</cp:revision>
  <cp:lastPrinted>2000-04-29T04:10:54Z</cp:lastPrinted>
  <dcterms:created xsi:type="dcterms:W3CDTF">1998-06-30T21:37:06Z</dcterms:created>
  <dcterms:modified xsi:type="dcterms:W3CDTF">2010-09-23T14:55:58Z</dcterms:modified>
</cp:coreProperties>
</file>