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8" r:id="rId3"/>
    <p:sldId id="264" r:id="rId4"/>
    <p:sldId id="263" r:id="rId5"/>
    <p:sldId id="259" r:id="rId6"/>
    <p:sldId id="260" r:id="rId7"/>
    <p:sldId id="271" r:id="rId8"/>
    <p:sldId id="261" r:id="rId9"/>
    <p:sldId id="267" r:id="rId10"/>
    <p:sldId id="266" r:id="rId11"/>
    <p:sldId id="270" r:id="rId12"/>
    <p:sldId id="26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0" autoAdjust="0"/>
  </p:normalViewPr>
  <p:slideViewPr>
    <p:cSldViewPr snapToGrid="0" snapToObjects="1">
      <p:cViewPr>
        <p:scale>
          <a:sx n="100" d="100"/>
          <a:sy n="100" d="100"/>
        </p:scale>
        <p:origin x="-1176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F8D50-E261-0641-9F4A-03DC96EC2D9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14F0-1FC7-6A40-9E3E-6CAD0B5C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estimated that between 70 percent to 90 percent of commercial fish spend some part of their life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seagrass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habitat (FDEP, 2001).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Laguna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225 recreational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fishing </a:t>
            </a:r>
          </a:p>
          <a:p>
            <a:r>
              <a:rPr lang="en-US" dirty="0" smtClean="0"/>
              <a:t>Shrimp, crab,</a:t>
            </a:r>
            <a:r>
              <a:rPr lang="en-US" baseline="0" dirty="0" smtClean="0"/>
              <a:t> red drum, snapper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14F0-1FC7-6A40-9E3E-6CAD0B5C0A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inflation 33276 per </a:t>
            </a:r>
            <a:r>
              <a:rPr lang="en-US" dirty="0" smtClean="0"/>
              <a:t>hectare</a:t>
            </a:r>
          </a:p>
          <a:p>
            <a:r>
              <a:rPr lang="en-US" sz="1200" dirty="0" smtClean="0"/>
              <a:t>Costanza et al. 1997</a:t>
            </a:r>
          </a:p>
          <a:p>
            <a:r>
              <a:rPr lang="en-US" sz="1200" dirty="0" smtClean="0"/>
              <a:t>TPWD 1999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14F0-1FC7-6A40-9E3E-6CAD0B5C0A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21, 2011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36875"/>
            <a:ext cx="3488082" cy="261916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Seagrass Health: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A Comprehensive </a:t>
            </a:r>
            <a:r>
              <a:rPr lang="en-US" sz="3100" dirty="0" smtClean="0"/>
              <a:t>Monitoring Program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056041"/>
            <a:ext cx="3309803" cy="847374"/>
          </a:xfrm>
        </p:spPr>
        <p:txBody>
          <a:bodyPr/>
          <a:lstStyle/>
          <a:p>
            <a:r>
              <a:rPr lang="en-US" dirty="0" smtClean="0"/>
              <a:t>Prepared by Susan Linn</a:t>
            </a:r>
          </a:p>
          <a:p>
            <a:r>
              <a:rPr lang="en-US" dirty="0" smtClean="0"/>
              <a:t>University of Texas at Austin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0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15" y="591653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Chlorophyll a Concentration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5" b="37014"/>
          <a:stretch/>
        </p:blipFill>
        <p:spPr>
          <a:xfrm>
            <a:off x="1183698" y="2052643"/>
            <a:ext cx="6410902" cy="3941758"/>
          </a:xfrm>
        </p:spPr>
      </p:pic>
    </p:spTree>
    <p:extLst>
      <p:ext uri="{BB962C8B-B14F-4D97-AF65-F5344CB8AC3E}">
        <p14:creationId xmlns:p14="http://schemas.microsoft.com/office/powerpoint/2010/main" val="416504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65" y="37996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Light Attenuation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14892" r="2520" b="35869"/>
          <a:stretch/>
        </p:blipFill>
        <p:spPr>
          <a:xfrm>
            <a:off x="990600" y="1780139"/>
            <a:ext cx="6915709" cy="4515886"/>
          </a:xfrm>
        </p:spPr>
      </p:pic>
    </p:spTree>
    <p:extLst>
      <p:ext uri="{BB962C8B-B14F-4D97-AF65-F5344CB8AC3E}">
        <p14:creationId xmlns:p14="http://schemas.microsoft.com/office/powerpoint/2010/main" val="276071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86" y="198747"/>
            <a:ext cx="7024744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1" y="1534242"/>
            <a:ext cx="6777317" cy="350897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charset="2"/>
              <a:buChar char="²"/>
            </a:pPr>
            <a:r>
              <a:rPr lang="en-US" sz="2800" dirty="0" smtClean="0"/>
              <a:t>Light </a:t>
            </a:r>
            <a:r>
              <a:rPr lang="en-US" sz="2800" dirty="0" smtClean="0"/>
              <a:t>appears to be limiting factor</a:t>
            </a:r>
          </a:p>
          <a:p>
            <a:pPr lvl="1">
              <a:lnSpc>
                <a:spcPct val="150000"/>
              </a:lnSpc>
              <a:buFont typeface="Wingdings" charset="2"/>
              <a:buChar char="²"/>
            </a:pPr>
            <a:r>
              <a:rPr lang="en-US" sz="2400" dirty="0" smtClean="0"/>
              <a:t>What about Corpus Christi Bay?</a:t>
            </a:r>
          </a:p>
          <a:p>
            <a:pPr lvl="1">
              <a:lnSpc>
                <a:spcPct val="150000"/>
              </a:lnSpc>
              <a:buFont typeface="Wingdings" charset="2"/>
              <a:buChar char="²"/>
            </a:pPr>
            <a:r>
              <a:rPr lang="en-US" sz="2400" dirty="0" smtClean="0"/>
              <a:t>Need more parameters</a:t>
            </a:r>
            <a:endParaRPr lang="en-US" sz="2600" dirty="0" smtClean="0"/>
          </a:p>
          <a:p>
            <a:pPr>
              <a:lnSpc>
                <a:spcPct val="150000"/>
              </a:lnSpc>
              <a:buFont typeface="Wingdings" charset="2"/>
              <a:buChar char="²"/>
            </a:pPr>
            <a:r>
              <a:rPr lang="en-US" sz="2800" dirty="0" smtClean="0"/>
              <a:t>Monitoring suggestions</a:t>
            </a:r>
          </a:p>
          <a:p>
            <a:pPr lvl="1">
              <a:lnSpc>
                <a:spcPct val="150000"/>
              </a:lnSpc>
              <a:buFont typeface="Wingdings" charset="2"/>
              <a:buChar char="²"/>
            </a:pPr>
            <a:r>
              <a:rPr lang="en-US" sz="2900" dirty="0" smtClean="0"/>
              <a:t>Threats </a:t>
            </a:r>
            <a:r>
              <a:rPr lang="en-US" sz="2900" dirty="0" smtClean="0"/>
              <a:t>to light </a:t>
            </a:r>
            <a:r>
              <a:rPr lang="en-US" sz="2900" dirty="0" smtClean="0"/>
              <a:t>availability</a:t>
            </a:r>
          </a:p>
          <a:p>
            <a:pPr lvl="2">
              <a:lnSpc>
                <a:spcPct val="150000"/>
              </a:lnSpc>
              <a:buFont typeface="Wingdings" charset="2"/>
              <a:buChar char="²"/>
            </a:pPr>
            <a:r>
              <a:rPr lang="en-US" sz="2600" dirty="0" smtClean="0"/>
              <a:t>Nutrient loading</a:t>
            </a:r>
            <a:r>
              <a:rPr lang="en-US" sz="2600" dirty="0" smtClean="0"/>
              <a:t>: </a:t>
            </a:r>
            <a:r>
              <a:rPr lang="en-US" sz="2600" dirty="0" smtClean="0"/>
              <a:t>Eutrophication</a:t>
            </a:r>
          </a:p>
          <a:p>
            <a:pPr lvl="3">
              <a:lnSpc>
                <a:spcPct val="150000"/>
              </a:lnSpc>
              <a:buFont typeface="Wingdings" charset="2"/>
              <a:buChar char="²"/>
            </a:pPr>
            <a:r>
              <a:rPr lang="en-US" sz="2300" dirty="0" smtClean="0"/>
              <a:t>Watch </a:t>
            </a:r>
            <a:r>
              <a:rPr lang="en-US" sz="2300" dirty="0" err="1" smtClean="0"/>
              <a:t>Chorophyll</a:t>
            </a:r>
            <a:r>
              <a:rPr lang="en-US" sz="2300" dirty="0" smtClean="0"/>
              <a:t> a</a:t>
            </a:r>
            <a:endParaRPr lang="en-US" sz="2300" dirty="0"/>
          </a:p>
          <a:p>
            <a:pPr lvl="2">
              <a:lnSpc>
                <a:spcPct val="150000"/>
              </a:lnSpc>
              <a:buFont typeface="Wingdings" charset="2"/>
              <a:buChar char="²"/>
            </a:pPr>
            <a:r>
              <a:rPr lang="en-US" sz="2900" dirty="0" smtClean="0"/>
              <a:t>Sediment loading</a:t>
            </a:r>
            <a:r>
              <a:rPr lang="en-US" sz="2900" dirty="0" smtClean="0"/>
              <a:t>: </a:t>
            </a:r>
            <a:r>
              <a:rPr lang="en-US" sz="2900" dirty="0" smtClean="0"/>
              <a:t>Erosion </a:t>
            </a:r>
          </a:p>
          <a:p>
            <a:pPr lvl="3">
              <a:lnSpc>
                <a:spcPct val="150000"/>
              </a:lnSpc>
              <a:buFont typeface="Wingdings" charset="2"/>
              <a:buChar char="²"/>
            </a:pPr>
            <a:r>
              <a:rPr lang="en-US" sz="2300" dirty="0" smtClean="0"/>
              <a:t>Watch TSS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7437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all parameters from Mission Aransas and CC Bay </a:t>
            </a:r>
          </a:p>
          <a:p>
            <a:r>
              <a:rPr lang="en-US" dirty="0" smtClean="0"/>
              <a:t>Incorporate additional 500 sites from Laguna Madre</a:t>
            </a:r>
          </a:p>
          <a:p>
            <a:r>
              <a:rPr lang="en-US" dirty="0" smtClean="0"/>
              <a:t>Determine if light is the limiting growth factor in these estuaries</a:t>
            </a:r>
          </a:p>
          <a:p>
            <a:r>
              <a:rPr lang="en-US" dirty="0" smtClean="0"/>
              <a:t>Assign “grades” for ecosystem health to the 4 estuaries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0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04" y="480511"/>
            <a:ext cx="7024744" cy="660488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cosystem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42" y="1304243"/>
            <a:ext cx="7082767" cy="45283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P</a:t>
            </a:r>
            <a:r>
              <a:rPr lang="en-US" sz="2800" dirty="0" smtClean="0"/>
              <a:t>rimary production &amp; carbon sequestration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H</a:t>
            </a:r>
            <a:r>
              <a:rPr lang="en-US" sz="2800" dirty="0" smtClean="0"/>
              <a:t>abitat and nursery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Fisheries </a:t>
            </a:r>
            <a:r>
              <a:rPr lang="en-US" sz="2800" dirty="0" smtClean="0"/>
              <a:t>and </a:t>
            </a:r>
            <a:r>
              <a:rPr lang="en-US" sz="2800" dirty="0" smtClean="0"/>
              <a:t>tourism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Nutrient </a:t>
            </a:r>
            <a:r>
              <a:rPr lang="en-US" sz="2800" dirty="0" smtClean="0"/>
              <a:t>cycling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smtClean="0"/>
              <a:t>Shoreline stabilization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W</a:t>
            </a:r>
            <a:r>
              <a:rPr lang="en-US" sz="2800" dirty="0" smtClean="0"/>
              <a:t>ater filtration</a:t>
            </a:r>
          </a:p>
        </p:txBody>
      </p:sp>
    </p:spTree>
    <p:extLst>
      <p:ext uri="{BB962C8B-B14F-4D97-AF65-F5344CB8AC3E}">
        <p14:creationId xmlns:p14="http://schemas.microsoft.com/office/powerpoint/2010/main" val="244355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7700" y="2481414"/>
            <a:ext cx="4072695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04" y="480511"/>
            <a:ext cx="7024744" cy="660488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cosystem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42" y="1304243"/>
            <a:ext cx="7082767" cy="538865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rimary production &amp; carbon sequestration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abitat and nursery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Fisheries &amp; tourism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Shoreline stabilization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ater filtration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b="1" dirty="0" smtClean="0"/>
              <a:t>“For </a:t>
            </a:r>
            <a:r>
              <a:rPr lang="en-US" sz="2800" b="1" dirty="0"/>
              <a:t>them it's the nursery, the roof over their heads and the grocery store all rolled into one. </a:t>
            </a:r>
            <a:r>
              <a:rPr lang="en-US" sz="2800" b="1" dirty="0" smtClean="0"/>
              <a:t>“- TPWD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6100" y="2481414"/>
            <a:ext cx="41742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$82,000 per acre per year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Texas = 235,000 acres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$19,270,000,000</a:t>
            </a:r>
          </a:p>
        </p:txBody>
      </p:sp>
    </p:spTree>
    <p:extLst>
      <p:ext uri="{BB962C8B-B14F-4D97-AF65-F5344CB8AC3E}">
        <p14:creationId xmlns:p14="http://schemas.microsoft.com/office/powerpoint/2010/main" val="15407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67" y="381038"/>
            <a:ext cx="7024744" cy="809754"/>
          </a:xfrm>
        </p:spPr>
        <p:txBody>
          <a:bodyPr/>
          <a:lstStyle/>
          <a:p>
            <a:r>
              <a:rPr lang="en-US" dirty="0" smtClean="0"/>
              <a:t>Texas Native </a:t>
            </a:r>
            <a:r>
              <a:rPr lang="en-US" dirty="0"/>
              <a:t>S</a:t>
            </a:r>
            <a:r>
              <a:rPr lang="en-US" dirty="0" smtClean="0"/>
              <a:t>eagrasses</a:t>
            </a:r>
            <a:endParaRPr lang="en-US" dirty="0"/>
          </a:p>
        </p:txBody>
      </p:sp>
      <p:pic>
        <p:nvPicPr>
          <p:cNvPr id="4" name="Content Placeholder 3" descr="shoalgra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 b="33066"/>
          <a:stretch>
            <a:fillRect/>
          </a:stretch>
        </p:blipFill>
        <p:spPr>
          <a:xfrm>
            <a:off x="669387" y="3552344"/>
            <a:ext cx="3673048" cy="2823055"/>
          </a:xfrm>
        </p:spPr>
      </p:pic>
      <p:sp>
        <p:nvSpPr>
          <p:cNvPr id="5" name="TextBox 4"/>
          <p:cNvSpPr txBox="1"/>
          <p:nvPr/>
        </p:nvSpPr>
        <p:spPr>
          <a:xfrm>
            <a:off x="1465580" y="5726905"/>
            <a:ext cx="212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bg1"/>
                </a:solidFill>
              </a:rPr>
              <a:t>Halodule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wrightii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Shoal Grass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targra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29" y="1190792"/>
            <a:ext cx="1785031" cy="2247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7229" y="2312342"/>
            <a:ext cx="178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FFFF"/>
                </a:solidFill>
              </a:rPr>
              <a:t>Halophila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engelmannii</a:t>
            </a:r>
            <a:endParaRPr lang="en-US" i="1" dirty="0" smtClean="0">
              <a:solidFill>
                <a:srgbClr val="FFFFFF"/>
              </a:solidFill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Star Grass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8" name="Picture 7" descr="ruppi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90" y="1273104"/>
            <a:ext cx="2730301" cy="2164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4501" y="2497008"/>
            <a:ext cx="1973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FFFF"/>
                </a:solidFill>
              </a:rPr>
              <a:t>Ruppia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Maritima</a:t>
            </a:r>
            <a:endParaRPr lang="en-US" i="1" dirty="0" smtClean="0">
              <a:solidFill>
                <a:srgbClr val="FFFFFF"/>
              </a:solidFill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Widgeon Grass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turtle-grass-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01" y="3552344"/>
            <a:ext cx="3588490" cy="2823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2260" y="5791762"/>
            <a:ext cx="2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Thalassia</a:t>
            </a:r>
            <a:r>
              <a:rPr lang="en-US" i="1" dirty="0" smtClean="0"/>
              <a:t> </a:t>
            </a:r>
            <a:r>
              <a:rPr lang="en-US" i="1" dirty="0" err="1" smtClean="0"/>
              <a:t>tesudinum</a:t>
            </a:r>
            <a:endParaRPr lang="en-US" i="1" dirty="0" smtClean="0"/>
          </a:p>
          <a:p>
            <a:pPr algn="ctr"/>
            <a:r>
              <a:rPr lang="en-US" b="1" dirty="0" smtClean="0"/>
              <a:t>Turtle Grass</a:t>
            </a:r>
            <a:endParaRPr lang="en-US" b="1" dirty="0"/>
          </a:p>
        </p:txBody>
      </p:sp>
      <p:pic>
        <p:nvPicPr>
          <p:cNvPr id="12" name="Picture 11" descr="manate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" y="1267089"/>
            <a:ext cx="2810413" cy="21649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9387" y="2774007"/>
            <a:ext cx="248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Syringodium</a:t>
            </a:r>
            <a:r>
              <a:rPr lang="en-US" i="1" dirty="0"/>
              <a:t> </a:t>
            </a:r>
            <a:r>
              <a:rPr lang="en-US" i="1" dirty="0" err="1"/>
              <a:t>filiforme</a:t>
            </a:r>
            <a:r>
              <a:rPr lang="en-US" i="1" dirty="0"/>
              <a:t> </a:t>
            </a:r>
            <a:endParaRPr lang="en-US" dirty="0" smtClean="0"/>
          </a:p>
          <a:p>
            <a:pPr algn="ctr"/>
            <a:r>
              <a:rPr lang="en-US" b="1" dirty="0" smtClean="0"/>
              <a:t>Manatee Grass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50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86" y="570038"/>
            <a:ext cx="7024744" cy="620982"/>
          </a:xfrm>
        </p:spPr>
        <p:txBody>
          <a:bodyPr>
            <a:noAutofit/>
          </a:bodyPr>
          <a:lstStyle/>
          <a:p>
            <a:r>
              <a:rPr lang="en-US" dirty="0"/>
              <a:t>O</a:t>
            </a:r>
            <a:r>
              <a:rPr lang="en-US" dirty="0" smtClean="0"/>
              <a:t>ur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81" y="1596737"/>
            <a:ext cx="3358228" cy="1019463"/>
          </a:xfrm>
        </p:spPr>
        <p:txBody>
          <a:bodyPr/>
          <a:lstStyle/>
          <a:p>
            <a:r>
              <a:rPr lang="en-US" sz="2000" dirty="0"/>
              <a:t>O</a:t>
            </a:r>
            <a:r>
              <a:rPr lang="en-US" sz="2000" dirty="0" smtClean="0"/>
              <a:t>ver 500 sites sampled</a:t>
            </a:r>
          </a:p>
          <a:p>
            <a:r>
              <a:rPr lang="en-US" sz="2000" dirty="0" smtClean="0"/>
              <a:t>August – October 2011</a:t>
            </a:r>
          </a:p>
          <a:p>
            <a:endParaRPr lang="en-US" dirty="0"/>
          </a:p>
        </p:txBody>
      </p:sp>
      <p:pic>
        <p:nvPicPr>
          <p:cNvPr id="6" name="Picture 5" descr="gulfofmexicostudysit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16616" r="4139" b="37037"/>
          <a:stretch/>
        </p:blipFill>
        <p:spPr>
          <a:xfrm>
            <a:off x="578687" y="2768600"/>
            <a:ext cx="3879014" cy="3492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4909" y="4394200"/>
            <a:ext cx="158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Gulf of Mexico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20478" y="3870979"/>
            <a:ext cx="39321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SzPct val="100000"/>
              <a:buFont typeface="Wingdings" charset="2"/>
              <a:buChar char=""/>
            </a:pPr>
            <a:r>
              <a:rPr lang="en-US" sz="2400" dirty="0" smtClean="0"/>
              <a:t>4 Estuaries</a:t>
            </a:r>
          </a:p>
          <a:p>
            <a:pPr marL="742950" lvl="1" indent="-285750">
              <a:buClr>
                <a:schemeClr val="bg2"/>
              </a:buClr>
              <a:buSzPct val="100000"/>
              <a:buFont typeface="Wingdings" charset="2"/>
              <a:buChar char=""/>
            </a:pPr>
            <a:r>
              <a:rPr lang="en-US" sz="2000" dirty="0" smtClean="0"/>
              <a:t>Mission Aransas</a:t>
            </a:r>
          </a:p>
          <a:p>
            <a:pPr marL="742950" lvl="1" indent="-285750">
              <a:buClr>
                <a:schemeClr val="bg2"/>
              </a:buClr>
              <a:buSzPct val="100000"/>
              <a:buFont typeface="Wingdings" charset="2"/>
              <a:buChar char=""/>
            </a:pPr>
            <a:r>
              <a:rPr lang="en-US" sz="2000" dirty="0" smtClean="0"/>
              <a:t>Corpus Christi Bay</a:t>
            </a:r>
          </a:p>
          <a:p>
            <a:pPr marL="742950" lvl="1" indent="-285750">
              <a:buClr>
                <a:schemeClr val="bg2"/>
              </a:buClr>
              <a:buSzPct val="100000"/>
              <a:buFont typeface="Wingdings" charset="2"/>
              <a:buChar char=""/>
            </a:pPr>
            <a:r>
              <a:rPr lang="en-US" sz="2000" dirty="0" smtClean="0"/>
              <a:t>Upper Laguna Madre</a:t>
            </a:r>
          </a:p>
          <a:p>
            <a:pPr marL="742950" lvl="1" indent="-285750">
              <a:buClr>
                <a:schemeClr val="bg2"/>
              </a:buClr>
              <a:buSzPct val="100000"/>
              <a:buFont typeface="Wingdings" charset="2"/>
              <a:buChar char=""/>
            </a:pPr>
            <a:r>
              <a:rPr lang="en-US" sz="2000" dirty="0" smtClean="0"/>
              <a:t>Lower Laguna Madre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18618" r="3087" b="35833"/>
          <a:stretch/>
        </p:blipFill>
        <p:spPr>
          <a:xfrm>
            <a:off x="4457701" y="1054297"/>
            <a:ext cx="4257675" cy="2732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7701" y="684965"/>
            <a:ext cx="264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8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21" y="564958"/>
            <a:ext cx="7024744" cy="6936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73204"/>
            <a:ext cx="3298943" cy="414779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Light</a:t>
            </a:r>
          </a:p>
          <a:p>
            <a:r>
              <a:rPr lang="en-US" dirty="0" smtClean="0"/>
              <a:t>Total suspended solids (TSS)</a:t>
            </a:r>
          </a:p>
          <a:p>
            <a:r>
              <a:rPr lang="en-US" dirty="0" err="1" smtClean="0"/>
              <a:t>Chloropyhll</a:t>
            </a:r>
            <a:r>
              <a:rPr lang="en-US" dirty="0" smtClean="0"/>
              <a:t> a</a:t>
            </a:r>
            <a:endParaRPr lang="en-US" dirty="0" smtClean="0"/>
          </a:p>
          <a:p>
            <a:r>
              <a:rPr lang="en-US" dirty="0" smtClean="0"/>
              <a:t>Salinity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pH</a:t>
            </a:r>
          </a:p>
          <a:p>
            <a:r>
              <a:rPr lang="en-US" dirty="0" smtClean="0"/>
              <a:t>Dissolved oxygen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6328" y="1285132"/>
            <a:ext cx="369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Abiotic Factors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20037" y="1291148"/>
            <a:ext cx="30723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Biotic Factors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96908" y="1875924"/>
            <a:ext cx="363109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82000"/>
              <a:buFont typeface="Wingdings" charset="2"/>
              <a:buChar char=""/>
            </a:pPr>
            <a:r>
              <a:rPr lang="en-US" sz="2400" dirty="0" smtClean="0"/>
              <a:t>Species composition</a:t>
            </a:r>
          </a:p>
          <a:p>
            <a:pPr marL="342900" indent="-342900">
              <a:buClr>
                <a:schemeClr val="accent1"/>
              </a:buClr>
              <a:buSzPct val="82000"/>
              <a:buFont typeface="Wingdings" charset="2"/>
              <a:buChar char=""/>
            </a:pPr>
            <a:r>
              <a:rPr lang="en-US" sz="2400" dirty="0" smtClean="0"/>
              <a:t>Percent cover</a:t>
            </a:r>
          </a:p>
          <a:p>
            <a:pPr marL="342900" indent="-342900">
              <a:buClr>
                <a:schemeClr val="accent1"/>
              </a:buClr>
              <a:buSzPct val="82000"/>
              <a:buFont typeface="Wingdings" charset="2"/>
              <a:buChar char=""/>
            </a:pPr>
            <a:r>
              <a:rPr lang="en-US" sz="2400" dirty="0" smtClean="0"/>
              <a:t>Canopy height</a:t>
            </a:r>
          </a:p>
          <a:p>
            <a:pPr marL="342900" indent="-342900">
              <a:buClr>
                <a:schemeClr val="accent1"/>
              </a:buClr>
              <a:buSzPct val="82000"/>
              <a:buFont typeface="Wingdings" charset="2"/>
              <a:buChar char=""/>
            </a:pPr>
            <a:r>
              <a:rPr lang="en-US" sz="2400" dirty="0" smtClean="0"/>
              <a:t>Root/shoot ratio</a:t>
            </a:r>
          </a:p>
        </p:txBody>
      </p:sp>
      <p:pic>
        <p:nvPicPr>
          <p:cNvPr id="7" name="Picture 6" descr="Seagrass_Transec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09" y="3612931"/>
            <a:ext cx="3631091" cy="24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26" y="446639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Dominant Species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b="36470"/>
          <a:stretch/>
        </p:blipFill>
        <p:spPr>
          <a:xfrm>
            <a:off x="1076326" y="1589639"/>
            <a:ext cx="7229474" cy="4470459"/>
          </a:xfrm>
        </p:spPr>
      </p:pic>
    </p:spTree>
    <p:extLst>
      <p:ext uri="{BB962C8B-B14F-4D97-AF65-F5344CB8AC3E}">
        <p14:creationId xmlns:p14="http://schemas.microsoft.com/office/powerpoint/2010/main" val="372740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95" y="564382"/>
            <a:ext cx="7024744" cy="706787"/>
          </a:xfrm>
        </p:spPr>
        <p:txBody>
          <a:bodyPr/>
          <a:lstStyle/>
          <a:p>
            <a:r>
              <a:rPr lang="en-US" dirty="0" smtClean="0"/>
              <a:t>Geoprocessing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1558248"/>
            <a:ext cx="8058391" cy="4413927"/>
          </a:xfrm>
        </p:spPr>
      </p:pic>
    </p:spTree>
    <p:extLst>
      <p:ext uri="{BB962C8B-B14F-4D97-AF65-F5344CB8AC3E}">
        <p14:creationId xmlns:p14="http://schemas.microsoft.com/office/powerpoint/2010/main" val="157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49" y="36091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Seagrass Percent Cover</a:t>
            </a:r>
            <a:endParaRPr lang="en-US" dirty="0"/>
          </a:p>
        </p:txBody>
      </p:sp>
      <p:pic>
        <p:nvPicPr>
          <p:cNvPr id="5" name="Picture 4" descr="percentcove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16195" b="36158"/>
          <a:stretch/>
        </p:blipFill>
        <p:spPr>
          <a:xfrm>
            <a:off x="1280084" y="1675364"/>
            <a:ext cx="6696075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5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8804</TotalTime>
  <Words>294</Words>
  <Application>Microsoft Macintosh PowerPoint</Application>
  <PresentationFormat>On-screen Show (4:3)</PresentationFormat>
  <Paragraphs>83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Seagrass Health: A Comprehensive Monitoring Program</vt:lpstr>
      <vt:lpstr>Ecosystem Services</vt:lpstr>
      <vt:lpstr>Ecosystem Services</vt:lpstr>
      <vt:lpstr>Texas Native Seagrasses</vt:lpstr>
      <vt:lpstr>Our Study</vt:lpstr>
      <vt:lpstr>Study Parameters</vt:lpstr>
      <vt:lpstr>Dominant Species</vt:lpstr>
      <vt:lpstr>Geoprocessing Model</vt:lpstr>
      <vt:lpstr>Seagrass Percent Cover</vt:lpstr>
      <vt:lpstr>Chlorophyll a Concentration</vt:lpstr>
      <vt:lpstr>Light Attenuation </vt:lpstr>
      <vt:lpstr>Conclusions</vt:lpstr>
      <vt:lpstr>Next Steps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Seagrass Health: Comprehensive Monitoring Program</dc:title>
  <dc:creator>Susan Linn</dc:creator>
  <cp:lastModifiedBy>Susan Linn</cp:lastModifiedBy>
  <cp:revision>45</cp:revision>
  <dcterms:created xsi:type="dcterms:W3CDTF">2011-11-13T00:07:10Z</dcterms:created>
  <dcterms:modified xsi:type="dcterms:W3CDTF">2011-11-22T11:51:39Z</dcterms:modified>
</cp:coreProperties>
</file>