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7" r:id="rId4"/>
    <p:sldId id="260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9" r:id="rId20"/>
    <p:sldId id="280" r:id="rId21"/>
    <p:sldId id="281" r:id="rId22"/>
    <p:sldId id="282" r:id="rId23"/>
    <p:sldId id="286" r:id="rId24"/>
    <p:sldId id="283" r:id="rId25"/>
    <p:sldId id="284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0" autoAdjust="0"/>
    <p:restoredTop sz="99495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57F5-0FD2-4D25-994D-E79FC6E2B441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FDB7-F029-48BD-AFAE-95F1DDE364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FDB7-F029-48BD-AFAE-95F1DDE3644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647E-6934-4B14-A70A-0DD473B47CCD}" type="datetimeFigureOut">
              <a:rPr lang="ko-KR" altLang="en-US" smtClean="0"/>
              <a:pPr/>
              <a:t>2011-11-29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E454-C40F-4497-ADAC-2CA749313B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1000" y="381000"/>
            <a:ext cx="8763000" cy="2369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3200" dirty="0">
                <a:latin typeface="Times New Roman" pitchFamily="18" charset="0"/>
                <a:cs typeface="Times New Roman" pitchFamily="18" charset="0"/>
              </a:rPr>
              <a:t>Application of spatial autocorrelation analysis in determining optimal classification method and detecting land cover change from remotely sensed </a:t>
            </a:r>
            <a:r>
              <a:rPr lang="en-US" altLang="ko-KR" sz="3200" dirty="0" smtClean="0">
                <a:latin typeface="Times New Roman" pitchFamily="18" charset="0"/>
                <a:cs typeface="Times New Roman" pitchFamily="18" charset="0"/>
              </a:rPr>
              <a:t>data </a:t>
            </a:r>
            <a:endParaRPr lang="en-US" altLang="ko-K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Edward Park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그림 4" descr="remote-sensing-m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3810000" cy="3108961"/>
          </a:xfrm>
          <a:prstGeom prst="rect">
            <a:avLst/>
          </a:prstGeom>
        </p:spPr>
      </p:pic>
      <p:pic>
        <p:nvPicPr>
          <p:cNvPr id="6" name="그림 5" descr="SpatialAutocorre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438400"/>
            <a:ext cx="3295315" cy="2209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029200"/>
            <a:ext cx="3714750" cy="158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0" y="4572000"/>
            <a:ext cx="147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SAC in MATLAB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5296" y="6550223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latin typeface="Times New Roman" pitchFamily="18" charset="0"/>
                <a:cs typeface="Times New Roman" pitchFamily="18" charset="0"/>
              </a:rPr>
              <a:t>Digital Globe inc.</a:t>
            </a:r>
            <a:endParaRPr lang="ko-KR" alt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-1066800" y="1368555"/>
            <a:ext cx="86868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00206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10 methods of classifications were used !</a:t>
            </a:r>
            <a:endParaRPr lang="ko-KR" altLang="en-US" sz="2800" dirty="0">
              <a:solidFill>
                <a:srgbClr val="00206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95490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Mostly Supervised (8): 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373" y="47814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One Unsupervised: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직선 연결선 7"/>
          <p:cNvCxnSpPr>
            <a:stCxn id="5" idx="1"/>
          </p:cNvCxnSpPr>
          <p:nvPr/>
        </p:nvCxnSpPr>
        <p:spPr>
          <a:xfrm flipH="1">
            <a:off x="228600" y="2695545"/>
            <a:ext cx="762000" cy="1476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endCxn id="6" idx="1"/>
          </p:cNvCxnSpPr>
          <p:nvPr/>
        </p:nvCxnSpPr>
        <p:spPr>
          <a:xfrm>
            <a:off x="228600" y="4171890"/>
            <a:ext cx="809773" cy="809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1962090"/>
            <a:ext cx="46794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Parametric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MLH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(Maximum Likely Hood)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Parametric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MHN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Mahalanobis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Parametric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MND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(Minimum Distance)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Parallelepiped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MLH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Parallelepiped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MHN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Parallelepiped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MND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Feature Space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MLH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Feature Space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4781490"/>
            <a:ext cx="2468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ISODATA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(5 classes)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8430" y="5181600"/>
            <a:ext cx="651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MLH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(but used 30 signature produced by ISODATA process)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28600" y="4171890"/>
            <a:ext cx="9144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6457890"/>
            <a:ext cx="654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add </a:t>
            </a:r>
            <a:r>
              <a:rPr lang="en-US" altLang="ko-KR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PCA</a:t>
            </a:r>
            <a:r>
              <a:rPr lang="en-US" altLang="ko-KR" sz="2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(Principal Component Analysis) in final project</a:t>
            </a:r>
            <a:endParaRPr lang="ko-KR" altLang="en-US" sz="20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박준규\Desktop\upto classification\Screenshots\ISODATA_signiture_30_to_5class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81400"/>
            <a:ext cx="2963333" cy="1524000"/>
          </a:xfrm>
          <a:prstGeom prst="rect">
            <a:avLst/>
          </a:prstGeom>
          <a:noFill/>
        </p:spPr>
      </p:pic>
      <p:pic>
        <p:nvPicPr>
          <p:cNvPr id="17" name="Picture 4" descr="C:\Users\박준규\Desktop\Project_SAC\figures\CLI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5954"/>
            <a:ext cx="1600200" cy="1388046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7814389" y="685800"/>
            <a:ext cx="13296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400" b="1" i="1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Clip!!</a:t>
            </a:r>
          </a:p>
          <a:p>
            <a:r>
              <a:rPr kumimoji="1" lang="en-US" altLang="ko-KR" sz="1400" b="1" i="1" dirty="0" err="1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Resampled</a:t>
            </a:r>
            <a:r>
              <a:rPr kumimoji="1" lang="en-US" altLang="ko-KR" sz="1400" b="1" i="1" dirty="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(30 -&gt;10m)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Supervised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5047" y="3864114"/>
            <a:ext cx="3685753" cy="7078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u="sng" dirty="0" smtClean="0">
                <a:latin typeface="Times New Roman" pitchFamily="18" charset="0"/>
                <a:cs typeface="Times New Roman" pitchFamily="18" charset="0"/>
              </a:rPr>
              <a:t>Training Sites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Pickup in ERDAS </a:t>
            </a:r>
          </a:p>
          <a:p>
            <a:pPr algn="ctr"/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Imagine’s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Signature Editor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200400"/>
            <a:ext cx="789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Water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박준규\Desktop\upto classification\Screenshots\trainingsites GR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953000"/>
            <a:ext cx="3036629" cy="1676400"/>
          </a:xfrm>
          <a:prstGeom prst="rect">
            <a:avLst/>
          </a:prstGeom>
          <a:noFill/>
        </p:spPr>
      </p:pic>
      <p:pic>
        <p:nvPicPr>
          <p:cNvPr id="12290" name="Picture 2" descr="C:\Users\박준규\Desktop\upto classification\Screenshots\trainingsites S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34" y="1981200"/>
            <a:ext cx="2930868" cy="1524000"/>
          </a:xfrm>
          <a:prstGeom prst="rect">
            <a:avLst/>
          </a:prstGeom>
          <a:noFill/>
        </p:spPr>
      </p:pic>
      <p:pic>
        <p:nvPicPr>
          <p:cNvPr id="12291" name="Picture 3" descr="C:\Users\박준규\Desktop\upto classification\Screenshots\trainingsites URBAN_most tricki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76800"/>
            <a:ext cx="3215457" cy="1676400"/>
          </a:xfrm>
          <a:prstGeom prst="rect">
            <a:avLst/>
          </a:prstGeom>
          <a:noFill/>
        </p:spPr>
      </p:pic>
      <p:pic>
        <p:nvPicPr>
          <p:cNvPr id="12292" name="Picture 4" descr="C:\Users\박준규\Desktop\upto classification\Screenshots\trainingsitesT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7192" y="2057399"/>
            <a:ext cx="2650608" cy="1447801"/>
          </a:xfrm>
          <a:prstGeom prst="rect">
            <a:avLst/>
          </a:prstGeom>
          <a:noFill/>
        </p:spPr>
      </p:pic>
      <p:pic>
        <p:nvPicPr>
          <p:cNvPr id="12293" name="Picture 5" descr="C:\Users\박준규\Desktop\upto classification\Screenshots\trainingsitesWA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447800"/>
            <a:ext cx="2362200" cy="175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2200" y="3429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Tree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Grass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9333" y="45720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Urban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7973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Sand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16" y="648866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the trickiest!!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1371600"/>
            <a:ext cx="2384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TrainingSites_Separability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7338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Plot of all training sites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Supervised Classification</a:t>
            </a:r>
          </a:p>
        </p:txBody>
      </p:sp>
      <p:pic>
        <p:nvPicPr>
          <p:cNvPr id="11265" name="Picture 1" descr="C:\Users\박준규\Desktop\upto classification\Screenshots\plot_of_AllTrainingSi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596641" cy="1828800"/>
          </a:xfrm>
          <a:prstGeom prst="rect">
            <a:avLst/>
          </a:prstGeom>
          <a:noFill/>
        </p:spPr>
      </p:pic>
      <p:pic>
        <p:nvPicPr>
          <p:cNvPr id="11266" name="Picture 2" descr="C:\Users\박준규\Desktop\upto classification\Screenshots\tosee_howwell_IhaveAssignedTrainingSites_Separab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758286" cy="2057400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6096000" y="2362200"/>
            <a:ext cx="1600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2209800" y="3429000"/>
            <a:ext cx="59436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609600" y="3429000"/>
            <a:ext cx="3810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00600"/>
            <a:ext cx="760908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박준규\Desktop\upto classification\Screenshots\All_trainingSites_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5252510" cy="2667000"/>
          </a:xfrm>
          <a:prstGeom prst="rect">
            <a:avLst/>
          </a:prstGeom>
          <a:noFill/>
        </p:spPr>
      </p:pic>
      <p:pic>
        <p:nvPicPr>
          <p:cNvPr id="6" name="Picture 1" descr="C:\Users\박준규\Desktop\Project_SAC\figures\SRC꼭필요한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2583633"/>
            <a:ext cx="2667001" cy="1290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32418" y="3911025"/>
            <a:ext cx="22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Spectral Reflectance Curve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124200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=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00400" y="2362200"/>
            <a:ext cx="2286000" cy="1981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Supervised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95735"/>
            <a:ext cx="46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Classified Images!! </a:t>
            </a:r>
            <a:r>
              <a:rPr lang="en-US" altLang="ko-K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(half way product)</a:t>
            </a:r>
            <a:endParaRPr lang="ko-KR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Supervised Classification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391400" cy="44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98120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(Reference Image)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98120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(Classified Image)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89407"/>
            <a:ext cx="3810000" cy="227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박준규\Desktop\Project_SAC\Aerial\Classification\VectorMap_Complete\Vector_S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613070" cy="228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Creating Difference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4038600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-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82135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-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81200"/>
            <a:ext cx="254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(Difference Image)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3182" y="1929825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=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4800" y="1752600"/>
            <a:ext cx="8382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5772090"/>
            <a:ext cx="4434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* Ranges from -4~4, reclassified into 0~4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Difference Image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81" y="1676400"/>
            <a:ext cx="7932619" cy="37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86740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One Unsupervised: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01980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One Unsupervised: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2377"/>
            <a:ext cx="7086600" cy="497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899212"/>
            <a:ext cx="1219200" cy="18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 of Image ‘to be’ classified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Difference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472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 Product!! </a:t>
            </a:r>
            <a:r>
              <a:rPr lang="en-US" altLang="ko-K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(ready to start analysis)</a:t>
            </a:r>
            <a:endParaRPr lang="ko-KR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295400"/>
            <a:ext cx="69801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Spatial Autocorrelation (SAC):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rule of geography, </a:t>
            </a:r>
          </a:p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“everything is related to everything else, but near things are more</a:t>
            </a:r>
          </a:p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related than distant things” – Waldo </a:t>
            </a:r>
            <a:r>
              <a:rPr lang="en-US" altLang="ko-KR" sz="2000" i="1" dirty="0" err="1" smtClean="0">
                <a:latin typeface="Times New Roman" pitchFamily="18" charset="0"/>
                <a:cs typeface="Times New Roman" pitchFamily="18" charset="0"/>
              </a:rPr>
              <a:t>Tobler</a:t>
            </a:r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Spatial Autocorrelation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028905"/>
            <a:ext cx="678180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– correlation of a variable with itself through space.</a:t>
            </a:r>
          </a:p>
          <a:p>
            <a:endParaRPr lang="en-US" altLang="ko-KR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– If there is any systematic pattern in the spatial distribution of a variable, it is said to be spatially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autocorrelated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ko-KR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– If nearby or neighboring areas are more alike, this is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positive spatial autocorrelation.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Negative autocorrelation describes patterns in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which neighboring areas are unlike.</a:t>
            </a:r>
          </a:p>
          <a:p>
            <a:endParaRPr lang="en-US" altLang="ko-KR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– Random patterns exhibit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no spatial autocorrelation.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069" y="5715000"/>
            <a:ext cx="499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rule that makes geography so meaningful!!</a:t>
            </a:r>
            <a:endParaRPr lang="ko-KR" alt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38200" y="1219200"/>
            <a:ext cx="74676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0"/>
            <a:ext cx="149893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Moran’s I</a:t>
            </a: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G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Spatial Autocorrelation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819400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Global SAC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611" y="511558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Local SAC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811" y="519178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LISA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직선 연결선 8"/>
          <p:cNvCxnSpPr>
            <a:stCxn id="5" idx="3"/>
          </p:cNvCxnSpPr>
          <p:nvPr/>
        </p:nvCxnSpPr>
        <p:spPr>
          <a:xfrm>
            <a:off x="2640925" y="3081010"/>
            <a:ext cx="635675" cy="1414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5" idx="3"/>
          </p:cNvCxnSpPr>
          <p:nvPr/>
        </p:nvCxnSpPr>
        <p:spPr>
          <a:xfrm flipV="1">
            <a:off x="2640925" y="1828800"/>
            <a:ext cx="635675" cy="1252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6" idx="3"/>
            <a:endCxn id="7" idx="1"/>
          </p:cNvCxnSpPr>
          <p:nvPr/>
        </p:nvCxnSpPr>
        <p:spPr>
          <a:xfrm>
            <a:off x="2513797" y="5377190"/>
            <a:ext cx="893014" cy="14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62400" cy="95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247053" y="2133600"/>
            <a:ext cx="2896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Xi is the variable value at a particular</a:t>
            </a:r>
          </a:p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Location, 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Xj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is the variable value at another</a:t>
            </a:r>
          </a:p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Location, X is the mean of the variable</a:t>
            </a:r>
          </a:p>
          <a:p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Wij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is a weight applied to the comparison </a:t>
            </a:r>
          </a:p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between location </a:t>
            </a:r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location 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19226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00600" y="4188246"/>
            <a:ext cx="2438400" cy="587566"/>
          </a:xfrm>
          <a:prstGeom prst="rect">
            <a:avLst/>
          </a:prstGeom>
          <a:solidFill>
            <a:schemeClr val="accent1">
              <a:alpha val="9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181600"/>
            <a:ext cx="1638300" cy="533400"/>
          </a:xfrm>
          <a:prstGeom prst="rect">
            <a:avLst/>
          </a:prstGeom>
          <a:noFill/>
          <a:ln w="9525">
            <a:solidFill>
              <a:schemeClr val="accent1">
                <a:shade val="50000"/>
                <a:alpha val="44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1.1 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66530"/>
            <a:ext cx="8305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i="1" dirty="0" smtClean="0">
                <a:latin typeface="Times New Roman" pitchFamily="18" charset="0"/>
                <a:cs typeface="Times New Roman" pitchFamily="18" charset="0"/>
              </a:rPr>
              <a:t>Objective: </a:t>
            </a:r>
            <a:endParaRPr lang="en-US" altLang="ko-KR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To do the </a:t>
            </a:r>
            <a:r>
              <a:rPr lang="en-US" altLang="ko-KR" sz="2400" u="sng" dirty="0" smtClean="0">
                <a:latin typeface="Times New Roman" pitchFamily="18" charset="0"/>
                <a:cs typeface="Times New Roman" pitchFamily="18" charset="0"/>
              </a:rPr>
              <a:t>accuracy assessment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of various classification of raster pixels</a:t>
            </a: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ultimate goal of Geographic Information System (GIS) is to model our world. However, the modeling process is too complicated and requires elaborateness that we should not rely entirely on computer. 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How?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Comparing with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hand digitized reference image and look into how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the error pattern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varies depending on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classification methods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by using spatial autocorrelation analysis.</a:t>
            </a:r>
            <a:endParaRPr lang="ko-KR" altLang="ko-KR" sz="20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/>
          </a:p>
        </p:txBody>
      </p:sp>
      <p:pic>
        <p:nvPicPr>
          <p:cNvPr id="5" name="그림 4" descr="tm98_37_3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52400"/>
            <a:ext cx="2057400" cy="191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0" y="685800"/>
            <a:ext cx="133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Spatial resolution issue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5992" y="152400"/>
            <a:ext cx="239880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1816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Simplification of line when 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vectorizing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1271" y="609600"/>
            <a:ext cx="320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Conceptualization of Spatial Pattern</a:t>
            </a:r>
            <a:endParaRPr lang="ko-KR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Spatial Autocorrelation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6" y="1981200"/>
            <a:ext cx="5334674" cy="3200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912" y="971550"/>
            <a:ext cx="33744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타원 6"/>
          <p:cNvSpPr/>
          <p:nvPr/>
        </p:nvSpPr>
        <p:spPr>
          <a:xfrm>
            <a:off x="914400" y="2667000"/>
            <a:ext cx="541400" cy="16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14400" y="4488180"/>
            <a:ext cx="541400" cy="16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60406" y="91440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Again, some justifications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  	Result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3.1 Global SAC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58802"/>
            <a:ext cx="6858000" cy="46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7"/>
          <p:cNvCxnSpPr/>
          <p:nvPr/>
        </p:nvCxnSpPr>
        <p:spPr>
          <a:xfrm>
            <a:off x="2895600" y="1676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191000" y="1676400"/>
            <a:ext cx="1447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3048000" y="52578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6" idx="1"/>
          </p:cNvCxnSpPr>
          <p:nvPr/>
        </p:nvCxnSpPr>
        <p:spPr>
          <a:xfrm flipH="1" flipV="1">
            <a:off x="3810000" y="5486400"/>
            <a:ext cx="609600" cy="794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609600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Lowest!! (looks like computer won over me)</a:t>
            </a:r>
            <a:endParaRPr lang="ko-KR" alt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202195"/>
            <a:ext cx="2133600" cy="142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  	Result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3.2 Local SAC</a:t>
            </a:r>
          </a:p>
        </p:txBody>
      </p:sp>
      <p:pic>
        <p:nvPicPr>
          <p:cNvPr id="7" name="그림 6" descr="LSAC_ready_10개한번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33132"/>
            <a:ext cx="7620000" cy="557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  	Result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3.3 General G Statistics</a:t>
            </a:r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2484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6096000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Spatial resolution issue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  	Conclusion and Limitations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94408"/>
            <a:ext cx="3352800" cy="23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1390" y="1519535"/>
            <a:ext cx="613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There is spatial autocorrelation pattern of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1.gstatic.com/images?q=tbn:ANd9GcQvNhOLAmvBktjzcYE2GRVSxKZy8aImlD0884cJl5bwr0Nh9jNu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402" y="3670421"/>
            <a:ext cx="2362200" cy="19683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27002" y="4280021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Questions?</a:t>
            </a:r>
          </a:p>
          <a:p>
            <a:r>
              <a:rPr lang="en-US" altLang="ko-KR" sz="2000" i="1" dirty="0" smtClean="0">
                <a:latin typeface="Times New Roman" pitchFamily="18" charset="0"/>
                <a:cs typeface="Times New Roman" pitchFamily="18" charset="0"/>
              </a:rPr>
              <a:t>Suggestions?</a:t>
            </a:r>
            <a:endParaRPr lang="ko-KR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352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cs typeface="Times New Roman" pitchFamily="18" charset="0"/>
              </a:rPr>
              <a:t>◆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 Visualization of results (including plotting rook’s, queen’s bishop’s cases)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14400" y="838200"/>
            <a:ext cx="2126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Further Plan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8600" y="1524000"/>
            <a:ext cx="788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dirty="0" smtClean="0">
                <a:latin typeface="맑은 고딕"/>
                <a:ea typeface="맑은 고딕"/>
                <a:cs typeface="Times New Roman" pitchFamily="18" charset="0"/>
              </a:rPr>
              <a:t>◆ 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Also perform initial statistical analysis based on number of pixels for each class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3343" y="2743200"/>
            <a:ext cx="868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dirty="0" smtClean="0">
                <a:latin typeface="맑은 고딕"/>
                <a:ea typeface="맑은 고딕"/>
                <a:cs typeface="Times New Roman" pitchFamily="18" charset="0"/>
              </a:rPr>
              <a:t>◆ 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Try to look for other classification method (Linear SMA, Fisher linear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discriminant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etc)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28600" y="2145268"/>
            <a:ext cx="886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ko-KR" dirty="0" smtClean="0">
                <a:latin typeface="맑은 고딕"/>
                <a:ea typeface="맑은 고딕"/>
                <a:cs typeface="Times New Roman" pitchFamily="18" charset="0"/>
              </a:rPr>
              <a:t>◆ 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Regression analysis (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explanatory_var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reference image,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dependent_var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classified image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tex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378" y="1219200"/>
            <a:ext cx="2202422" cy="1728216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85800"/>
            <a:ext cx="3079274" cy="237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1.2 Study Area</a:t>
            </a: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2514600" y="1502174"/>
            <a:ext cx="3806824" cy="63142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endCxn id="11" idx="0"/>
          </p:cNvCxnSpPr>
          <p:nvPr/>
        </p:nvCxnSpPr>
        <p:spPr>
          <a:xfrm flipV="1">
            <a:off x="2514600" y="1739792"/>
            <a:ext cx="3741092" cy="3938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0"/>
          <p:cNvSpPr/>
          <p:nvPr/>
        </p:nvSpPr>
        <p:spPr>
          <a:xfrm rot="21433217">
            <a:off x="6251047" y="1513038"/>
            <a:ext cx="454120" cy="251170"/>
          </a:xfrm>
          <a:custGeom>
            <a:avLst/>
            <a:gdLst>
              <a:gd name="connsiteX0" fmla="*/ 0 w 1304925"/>
              <a:gd name="connsiteY0" fmla="*/ 1047750 h 1219200"/>
              <a:gd name="connsiteX1" fmla="*/ 1066800 w 1304925"/>
              <a:gd name="connsiteY1" fmla="*/ 1219200 h 1219200"/>
              <a:gd name="connsiteX2" fmla="*/ 1304925 w 1304925"/>
              <a:gd name="connsiteY2" fmla="*/ 195263 h 1219200"/>
              <a:gd name="connsiteX3" fmla="*/ 214313 w 1304925"/>
              <a:gd name="connsiteY3" fmla="*/ 0 h 1219200"/>
              <a:gd name="connsiteX4" fmla="*/ 0 w 1304925"/>
              <a:gd name="connsiteY4" fmla="*/ 104775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1219200">
                <a:moveTo>
                  <a:pt x="0" y="1047750"/>
                </a:moveTo>
                <a:lnTo>
                  <a:pt x="1066800" y="1219200"/>
                </a:lnTo>
                <a:lnTo>
                  <a:pt x="1304925" y="195263"/>
                </a:lnTo>
                <a:lnTo>
                  <a:pt x="214313" y="0"/>
                </a:lnTo>
                <a:lnTo>
                  <a:pt x="0" y="10477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304800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latin typeface="Times New Roman" pitchFamily="18" charset="0"/>
                <a:cs typeface="Times New Roman" pitchFamily="18" charset="0"/>
              </a:rPr>
              <a:t>Lake Travis in Austin Texas, USGS EE</a:t>
            </a:r>
            <a:endParaRPr lang="ko-KR" altLang="en-US" sz="16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429000"/>
            <a:ext cx="5257800" cy="3027024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667000" y="64770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Cypress Creek Arm, Google Earth (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approximately 2km*1.5km)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1.3. Data Source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13716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Scene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2009 </a:t>
            </a:r>
            <a:r>
              <a:rPr kumimoji="1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Landsat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7 ETM+ Images from USGS 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	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en-US" altLang="ko-K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LE70270392009032EDC00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	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LE70270392009064EDC00</a:t>
            </a: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Reference data 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2009 Aerial Photograph from </a:t>
            </a:r>
            <a:r>
              <a:rPr kumimoji="1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Capcog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(capcog.org) and </a:t>
            </a:r>
            <a:r>
              <a:rPr kumimoji="1" lang="en-US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Trinis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(trinis.org)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	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TOP0809_50cm_3097_33_4_CIR_01062008 (natural color)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	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TOP0809_50cm_3097_33_4_NC_01062008 (color infrared)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	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MANSFIELD_DAM (29 </a:t>
            </a:r>
            <a:r>
              <a:rPr kumimoji="1" lang="en-US" altLang="ko-K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mrsid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files stitched)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Field Visit with GPS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Other reference data 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	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/>
                <a:ea typeface="맑은 고딕" pitchFamily="50" charset="-127"/>
                <a:cs typeface="Times New Roman" pitchFamily="18" charset="0"/>
              </a:rPr>
              <a:t>·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Land-cover map, vegetation cover map, hydrograph map, 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76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	- Google earth (for oblique view), daily water level data of Lake</a:t>
            </a:r>
            <a:r>
              <a:rPr kumimoji="1" lang="en-US" altLang="ko-KR" sz="1100" dirty="0">
                <a:latin typeface="굴림" pitchFamily="50" charset="-127"/>
                <a:ea typeface="굴림" pitchFamily="50" charset="-127"/>
                <a:cs typeface="Times New Roman" pitchFamily="18" charset="0"/>
              </a:rPr>
              <a:t> </a:t>
            </a:r>
            <a:r>
              <a:rPr kumimoji="1" lang="en-US" altLang="ko-K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Travis from 2009</a:t>
            </a:r>
            <a:endParaRPr kumimoji="1" lang="en-US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1.3. Data Source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Some Justification and Projection</a:t>
            </a:r>
          </a:p>
        </p:txBody>
      </p:sp>
      <p:pic>
        <p:nvPicPr>
          <p:cNvPr id="17409" name="Picture 1" descr="C:\Users\박준규\Desktop\Project_SAC\figures\ETM+SLC-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810000" cy="2547594"/>
          </a:xfrm>
          <a:prstGeom prst="rect">
            <a:avLst/>
          </a:prstGeom>
          <a:noFill/>
        </p:spPr>
      </p:pic>
      <p:pic>
        <p:nvPicPr>
          <p:cNvPr id="17410" name="Picture 2" descr="C:\Users\박준규\Desktop\Project_SAC\figures\EE에서보이는가운데ELC영향안받는부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038600" cy="24496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6172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latin typeface="Times New Roman" pitchFamily="18" charset="0"/>
                <a:cs typeface="Times New Roman" pitchFamily="18" charset="0"/>
              </a:rPr>
              <a:t>Metadata</a:t>
            </a:r>
            <a:r>
              <a:rPr lang="en-US" altLang="ko-KR" sz="1400" i="1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altLang="ko-KR" sz="1400" i="1" dirty="0" err="1" smtClean="0">
                <a:latin typeface="Times New Roman" pitchFamily="18" charset="0"/>
                <a:cs typeface="Times New Roman" pitchFamily="18" charset="0"/>
              </a:rPr>
              <a:t>Landsat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33070"/>
            <a:ext cx="3276600" cy="15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직선 연결선 10"/>
          <p:cNvCxnSpPr/>
          <p:nvPr/>
        </p:nvCxnSpPr>
        <p:spPr>
          <a:xfrm>
            <a:off x="6248400" y="5523670"/>
            <a:ext cx="106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박준규\Desktop\Project_SAC\figures\Ortho_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419600"/>
            <a:ext cx="2513049" cy="172841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0" y="61823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 smtClean="0">
                <a:latin typeface="Times New Roman" pitchFamily="18" charset="0"/>
                <a:cs typeface="Times New Roman" pitchFamily="18" charset="0"/>
              </a:rPr>
              <a:t>Aerial </a:t>
            </a:r>
            <a:r>
              <a:rPr lang="en-US" altLang="ko-KR" sz="1400" i="1" dirty="0" err="1" smtClean="0">
                <a:latin typeface="Times New Roman" pitchFamily="18" charset="0"/>
                <a:cs typeface="Times New Roman" pitchFamily="18" charset="0"/>
              </a:rPr>
              <a:t>Orthophoto</a:t>
            </a:r>
            <a:r>
              <a:rPr lang="en-US" altLang="ko-K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i="1" dirty="0" smtClean="0">
                <a:latin typeface="Times New Roman" pitchFamily="18" charset="0"/>
                <a:cs typeface="Times New Roman" pitchFamily="18" charset="0"/>
              </a:rPr>
              <a:t>taken around…early noon!!  3? 4?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105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1.3. Data Source</a:t>
            </a:r>
          </a:p>
          <a:p>
            <a:pPr marL="914400" lvl="1" indent="-45720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Some Justification and Projection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10000" cy="35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u="sng" dirty="0" smtClean="0">
                <a:latin typeface="Times New Roman" pitchFamily="18" charset="0"/>
                <a:cs typeface="Times New Roman" pitchFamily="18" charset="0"/>
              </a:rPr>
              <a:t>UTM Zone 14 </a:t>
            </a:r>
          </a:p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Almost through the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line!!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그림 4" descr="Lake Travis Water Level_09_11_httptravis.uslakes.infoLevela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3886200" cy="2491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b="1" i="1" dirty="0" smtClean="0">
                <a:latin typeface="Times New Roman" pitchFamily="18" charset="0"/>
                <a:cs typeface="Times New Roman" pitchFamily="18" charset="0"/>
              </a:rPr>
              <a:t>Lake Travis water level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14400" y="32766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8" idx="0"/>
          </p:cNvCxnSpPr>
          <p:nvPr/>
        </p:nvCxnSpPr>
        <p:spPr>
          <a:xfrm flipV="1">
            <a:off x="990600" y="2057400"/>
            <a:ext cx="6858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1752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Approximately same level between dates</a:t>
            </a:r>
          </a:p>
          <a:p>
            <a:pPr marL="457200" indent="-457200"/>
            <a:r>
              <a:rPr lang="en-US" altLang="ko-KR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(Feb. 1 &amp; Feb. 3)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14400" y="5181600"/>
            <a:ext cx="3201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- From http://travis.uslakes.info/Level.asp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Preprocessing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Overview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09600" y="1828800"/>
            <a:ext cx="8229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Three major analysis will be introduced in this research using spatial autocorrelation: 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altLang="ko-K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error produced based on different types of classification </a:t>
            </a:r>
            <a:r>
              <a:rPr lang="en-US" altLang="ko-K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 </a:t>
            </a:r>
          </a:p>
          <a:p>
            <a:pPr marL="342900" indent="-342900">
              <a:buAutoNum type="arabicParenR"/>
            </a:pPr>
            <a:endParaRPr lang="en-US" altLang="ko-KR" sz="2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) monthly change detection using spatial autocorrelation, </a:t>
            </a:r>
            <a:endParaRPr lang="en-US" altLang="ko-KR" sz="2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ko-KR" sz="2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changing pattern of error depending on spatial resolution.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Preprocessing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 Overview, 2.1 Digitizing</a:t>
            </a:r>
          </a:p>
          <a:p>
            <a:pPr marL="914400" lvl="1" indent="-457200"/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28600" y="2590800"/>
            <a:ext cx="20447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00206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Reclassify</a:t>
            </a:r>
            <a:endParaRPr lang="ko-KR" altLang="en-US" sz="2800" dirty="0">
              <a:solidFill>
                <a:srgbClr val="00206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52400" y="4191000"/>
            <a:ext cx="32766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Difference Image</a:t>
            </a:r>
            <a:endParaRPr lang="ko-KR" altLang="en-US" sz="2800" dirty="0">
              <a:solidFill>
                <a:srgbClr val="00206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76200" y="5788155"/>
            <a:ext cx="44196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Run Spatial Autocorrelation</a:t>
            </a:r>
            <a:endParaRPr lang="ko-KR" altLang="en-US" sz="2800" dirty="0">
              <a:solidFill>
                <a:srgbClr val="00206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304800" y="1219200"/>
            <a:ext cx="22860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Hand Digitize</a:t>
            </a:r>
            <a:endParaRPr lang="ko-KR" altLang="en-US" sz="2800" dirty="0">
              <a:solidFill>
                <a:srgbClr val="00206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295400" y="1905000"/>
            <a:ext cx="0" cy="762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1295400" y="3200400"/>
            <a:ext cx="0" cy="10668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295400" y="4876800"/>
            <a:ext cx="0" cy="838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1" name="Picture 1" descr="C:\Users\박준규\Desktop\Project_SAC\figures\Ortho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459" y="1661755"/>
            <a:ext cx="2769278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62" name="Picture 2" descr="C:\Users\박준규\Desktop\Project_SAC\figures\Ortho_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61755"/>
            <a:ext cx="2784475" cy="1938699"/>
          </a:xfrm>
          <a:prstGeom prst="rect">
            <a:avLst/>
          </a:prstGeom>
          <a:noFill/>
        </p:spPr>
      </p:pic>
      <p:sp>
        <p:nvSpPr>
          <p:cNvPr id="24" name="모서리가 둥근 직사각형 23"/>
          <p:cNvSpPr/>
          <p:nvPr/>
        </p:nvSpPr>
        <p:spPr>
          <a:xfrm>
            <a:off x="228600" y="1295400"/>
            <a:ext cx="2286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35059" y="35667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err="1" smtClean="0">
                <a:latin typeface="Times New Roman" pitchFamily="18" charset="0"/>
                <a:cs typeface="Times New Roman" pitchFamily="18" charset="0"/>
              </a:rPr>
              <a:t>Orthohphoto</a:t>
            </a:r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35667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err="1" smtClean="0">
                <a:latin typeface="Times New Roman" pitchFamily="18" charset="0"/>
                <a:cs typeface="Times New Roman" pitchFamily="18" charset="0"/>
              </a:rPr>
              <a:t>Orthohphoto</a:t>
            </a:r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049115" y="3881735"/>
            <a:ext cx="29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MANSFIELD_DAM (29 </a:t>
            </a:r>
            <a:r>
              <a:rPr kumimoji="1" lang="en-US" altLang="ko-KR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mrsid</a:t>
            </a:r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files stitched) </a:t>
            </a:r>
          </a:p>
          <a:p>
            <a:r>
              <a:rPr kumimoji="1" lang="en-US" altLang="ko-K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from CAPCOG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	Method</a:t>
            </a:r>
          </a:p>
          <a:p>
            <a:pPr marL="914400" lvl="1" indent="-457200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 Preprocessing</a:t>
            </a:r>
          </a:p>
        </p:txBody>
      </p:sp>
      <p:pic>
        <p:nvPicPr>
          <p:cNvPr id="4" name="Picture 3" descr="C:\Users\박준규\Desktop\Project_SAC\Aerial\Classification\VectorMap_Complete\Vector_S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70413"/>
            <a:ext cx="5638800" cy="3558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7" name="Picture 1" descr="C:\Users\박준규\Desktop\Project_SAC\figures\SRC꼭필요한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3352800" cy="162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8" name="Picture 2" descr="C:\Users\박준규\Desktop\Project_SAC\figures\이것도같이PINETREE&amp;GRAS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"/>
            <a:ext cx="2590800" cy="233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Feature Space Plot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2667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Spectral Reflectance Curve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124200"/>
            <a:ext cx="2895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Assign:</a:t>
            </a:r>
            <a:endParaRPr lang="en-US" altLang="ko-KR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- Water to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- Tree to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- Grass to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- Urban to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buFontTx/>
              <a:buChar char="-"/>
            </a:pPr>
            <a:r>
              <a:rPr lang="en-US" altLang="ko-KR" sz="1600" b="1" i="1" dirty="0" smtClean="0">
                <a:latin typeface="Times New Roman" pitchFamily="18" charset="0"/>
                <a:cs typeface="Times New Roman" pitchFamily="18" charset="0"/>
              </a:rPr>
              <a:t> Sand to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Based on Spectral Value !!</a:t>
            </a:r>
            <a:endParaRPr lang="en-US" altLang="ko-KR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924425"/>
            <a:ext cx="2362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Reference Map!!</a:t>
            </a:r>
            <a:endParaRPr lang="ko-KR" altLang="en-US" sz="2000" dirty="0"/>
          </a:p>
        </p:txBody>
      </p:sp>
      <p:sp>
        <p:nvSpPr>
          <p:cNvPr id="12" name="직사각형 11"/>
          <p:cNvSpPr/>
          <p:nvPr/>
        </p:nvSpPr>
        <p:spPr>
          <a:xfrm>
            <a:off x="3429000" y="6248400"/>
            <a:ext cx="1837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Threshold </a:t>
            </a:r>
            <a:r>
              <a:rPr kumimoji="1" lang="en-US" altLang="ko-KR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7.5 meter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3400" y="4724400"/>
            <a:ext cx="8322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050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Mosaic</a:t>
            </a:r>
          </a:p>
          <a:p>
            <a:r>
              <a:rPr kumimoji="1" lang="en-US" altLang="ko-KR" sz="1050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Clip</a:t>
            </a:r>
          </a:p>
          <a:p>
            <a:r>
              <a:rPr kumimoji="1" lang="en-US" altLang="ko-KR" sz="1050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Project</a:t>
            </a:r>
          </a:p>
          <a:p>
            <a:r>
              <a:rPr kumimoji="1" lang="en-US" altLang="ko-KR" sz="1050" i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Digitize..etc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670</Words>
  <Application>Microsoft Office PowerPoint</Application>
  <PresentationFormat>화면 슬라이드 쇼(4:3)</PresentationFormat>
  <Paragraphs>206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ed</dc:creator>
  <cp:lastModifiedBy>ed</cp:lastModifiedBy>
  <cp:revision>103</cp:revision>
  <dcterms:created xsi:type="dcterms:W3CDTF">2011-11-17T21:01:28Z</dcterms:created>
  <dcterms:modified xsi:type="dcterms:W3CDTF">2011-11-29T15:00:09Z</dcterms:modified>
</cp:coreProperties>
</file>