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0" d="100"/>
          <a:sy n="40" d="100"/>
        </p:scale>
        <p:origin x="-2026" y="-5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D8365B-4BAB-4AD6-B532-5113413EE8B5}" type="datetimeFigureOut">
              <a:rPr lang="en-US" smtClean="0"/>
              <a:t>9/10/2012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561256-5BB8-4852-9AA6-D8B3A18B7485}" type="slidenum">
              <a:rPr lang="en-US" smtClean="0"/>
              <a:t>‹#›</a:t>
            </a:fld>
            <a:endParaRPr lang="en-US"/>
          </a:p>
        </p:txBody>
      </p:sp>
    </p:spTree>
    <p:extLst>
      <p:ext uri="{BB962C8B-B14F-4D97-AF65-F5344CB8AC3E}">
        <p14:creationId xmlns:p14="http://schemas.microsoft.com/office/powerpoint/2010/main" val="2868968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561256-5BB8-4852-9AA6-D8B3A18B7485}" type="slidenum">
              <a:rPr lang="en-US" smtClean="0"/>
              <a:t>28</a:t>
            </a:fld>
            <a:endParaRPr lang="en-US"/>
          </a:p>
        </p:txBody>
      </p:sp>
    </p:spTree>
    <p:extLst>
      <p:ext uri="{BB962C8B-B14F-4D97-AF65-F5344CB8AC3E}">
        <p14:creationId xmlns:p14="http://schemas.microsoft.com/office/powerpoint/2010/main" val="72810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4352B9-2C28-4288-8909-FF39CD58EDB7}" type="datetimeFigureOut">
              <a:rPr lang="en-US" smtClean="0"/>
              <a:t>9/10/2012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352B9-2C28-4288-8909-FF39CD58EDB7}" type="datetimeFigureOut">
              <a:rPr lang="en-US" smtClean="0"/>
              <a:t>9/10/2012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352B9-2C28-4288-8909-FF39CD58EDB7}" type="datetimeFigureOut">
              <a:rPr lang="en-US" smtClean="0"/>
              <a:t>9/10/2012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352B9-2C28-4288-8909-FF39CD58EDB7}" type="datetimeFigureOut">
              <a:rPr lang="en-US" smtClean="0"/>
              <a:t>9/10/2012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4352B9-2C28-4288-8909-FF39CD58EDB7}" type="datetimeFigureOut">
              <a:rPr lang="en-US" smtClean="0"/>
              <a:t>9/10/2012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4352B9-2C28-4288-8909-FF39CD58EDB7}" type="datetimeFigureOut">
              <a:rPr lang="en-US" smtClean="0"/>
              <a:t>9/10/2012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4352B9-2C28-4288-8909-FF39CD58EDB7}" type="datetimeFigureOut">
              <a:rPr lang="en-US" smtClean="0"/>
              <a:t>9/10/2012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4352B9-2C28-4288-8909-FF39CD58EDB7}" type="datetimeFigureOut">
              <a:rPr lang="en-US" smtClean="0"/>
              <a:t>9/10/2012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352B9-2C28-4288-8909-FF39CD58EDB7}" type="datetimeFigureOut">
              <a:rPr lang="en-US" smtClean="0"/>
              <a:t>9/10/2012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352B9-2C28-4288-8909-FF39CD58EDB7}" type="datetimeFigureOut">
              <a:rPr lang="en-US" smtClean="0"/>
              <a:t>9/10/2012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352B9-2C28-4288-8909-FF39CD58EDB7}" type="datetimeFigureOut">
              <a:rPr lang="en-US" smtClean="0"/>
              <a:t>9/10/2012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EE7C6-AB97-4C21-8EAD-9FEA385669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352B9-2C28-4288-8909-FF39CD58EDB7}" type="datetimeFigureOut">
              <a:rPr lang="en-US" smtClean="0"/>
              <a:t>9/10/2012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EE7C6-AB97-4C21-8EAD-9FEA385669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glovis.usgs.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lpdaac.usgs.gov/products" TargetMode="External"/><Relationship Id="rId2" Type="http://schemas.openxmlformats.org/officeDocument/2006/relationships/hyperlink" Target="http://reverb.echo.nasa.gov/reverb/"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reverb.echo.nasa.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reverb.echo.nasa.gov/"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reverb.echo.nasa.go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pdaac.usgs.gov/products/modis_products_tabl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ftp://e4ftl01.cr.usgs.gov/WORKING/BRWS/Browse.001/2012.06.14/BROWSE.MOD13A2.A2012145.h10v04.005.2012166102030.2.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pdaac.usgs.gov/products/modis_products_table/mod13a2" TargetMode="External"/><Relationship Id="rId2" Type="http://schemas.openxmlformats.org/officeDocument/2006/relationships/hyperlink" Target="https://lpdaac.usgs.gov/products/modis_overview"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pdaac.usgs.gov/products/modis_products_table/mod13a2"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Landsat Downloads &amp; </a:t>
            </a:r>
            <a:br>
              <a:rPr lang="en-US" dirty="0" smtClean="0"/>
            </a:br>
            <a:r>
              <a:rPr lang="en-US" dirty="0" smtClean="0"/>
              <a:t>MODIS </a:t>
            </a:r>
            <a:r>
              <a:rPr lang="en-US" dirty="0" smtClean="0"/>
              <a:t>Downloads</a:t>
            </a:r>
            <a:endParaRPr lang="en-US" dirty="0"/>
          </a:p>
        </p:txBody>
      </p:sp>
      <p:sp>
        <p:nvSpPr>
          <p:cNvPr id="4" name="Rectangle 2"/>
          <p:cNvSpPr txBox="1">
            <a:spLocks noChangeArrowheads="1"/>
          </p:cNvSpPr>
          <p:nvPr/>
        </p:nvSpPr>
        <p:spPr>
          <a:xfrm>
            <a:off x="533400" y="3886200"/>
            <a:ext cx="8153400" cy="167640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Data Sources for GIS in Water Resources</a:t>
            </a:r>
            <a:br>
              <a:rPr lang="en-US" dirty="0" smtClean="0"/>
            </a:br>
            <a:r>
              <a:rPr lang="en-US" dirty="0" smtClean="0"/>
              <a:t/>
            </a:r>
            <a:br>
              <a:rPr lang="en-US" dirty="0" smtClean="0"/>
            </a:br>
            <a:r>
              <a:rPr lang="en-US" sz="3600" dirty="0" smtClean="0"/>
              <a:t>by Ayse </a:t>
            </a:r>
            <a:r>
              <a:rPr lang="en-US" sz="3600" dirty="0" err="1" smtClean="0"/>
              <a:t>Kilic</a:t>
            </a:r>
            <a:r>
              <a:rPr lang="en-US" sz="3600" dirty="0" smtClean="0"/>
              <a:t>, David R. Maidment, and David G. Tarboton </a:t>
            </a:r>
            <a:br>
              <a:rPr lang="en-US" sz="3600" dirty="0" smtClean="0"/>
            </a:br>
            <a:r>
              <a:rPr lang="en-US" sz="3600" dirty="0" smtClean="0"/>
              <a:t/>
            </a:r>
            <a:br>
              <a:rPr lang="en-US" sz="3600" dirty="0" smtClean="0"/>
            </a:br>
            <a:r>
              <a:rPr lang="en-US" sz="3600" dirty="0" smtClean="0"/>
              <a:t>GIS in Water Resources</a:t>
            </a:r>
            <a:br>
              <a:rPr lang="en-US" sz="3600" dirty="0" smtClean="0"/>
            </a:br>
            <a:r>
              <a:rPr lang="en-US" sz="3600" dirty="0" smtClean="0"/>
              <a:t>Fall 2012</a:t>
            </a:r>
            <a:endParaRPr lang="en-US" sz="3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rmAutofit/>
          </a:bodyPr>
          <a:lstStyle/>
          <a:p>
            <a:r>
              <a:rPr lang="en-US" sz="3200" dirty="0" smtClean="0">
                <a:hlinkClick r:id="rId2"/>
              </a:rPr>
              <a:t>Another option to download Landsat data</a:t>
            </a:r>
            <a:r>
              <a:rPr lang="en-US" sz="3200" dirty="0" smtClean="0">
                <a:hlinkClick r:id="rId2"/>
              </a:rPr>
              <a:t/>
            </a:r>
            <a:br>
              <a:rPr lang="en-US" sz="3200" dirty="0" smtClean="0">
                <a:hlinkClick r:id="rId2"/>
              </a:rPr>
            </a:br>
            <a:r>
              <a:rPr lang="en-US" sz="3200" dirty="0" smtClean="0">
                <a:hlinkClick r:id="rId2"/>
              </a:rPr>
              <a:t>http://glovis.usgs.gov/</a:t>
            </a:r>
            <a:endParaRPr lang="en-US" sz="3200" dirty="0"/>
          </a:p>
        </p:txBody>
      </p:sp>
      <p:sp>
        <p:nvSpPr>
          <p:cNvPr id="5" name="Rectangle 4"/>
          <p:cNvSpPr/>
          <p:nvPr/>
        </p:nvSpPr>
        <p:spPr>
          <a:xfrm>
            <a:off x="76200" y="3890319"/>
            <a:ext cx="1126524" cy="304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p:cNvSpPr txBox="1"/>
          <p:nvPr/>
        </p:nvSpPr>
        <p:spPr>
          <a:xfrm>
            <a:off x="1237735" y="3890319"/>
            <a:ext cx="1730089" cy="369332"/>
          </a:xfrm>
          <a:prstGeom prst="rect">
            <a:avLst/>
          </a:prstGeom>
          <a:noFill/>
        </p:spPr>
        <p:txBody>
          <a:bodyPr wrap="none" rtlCol="0">
            <a:spAutoFit/>
          </a:bodyPr>
          <a:lstStyle/>
          <a:p>
            <a:r>
              <a:rPr lang="en-US" dirty="0" smtClean="0">
                <a:solidFill>
                  <a:schemeClr val="bg1"/>
                </a:solidFill>
              </a:rPr>
              <a:t>Path/Row-29/32</a:t>
            </a:r>
            <a:endParaRPr lang="en-US" dirty="0">
              <a:solidFill>
                <a:schemeClr val="bg1"/>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67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228600"/>
            <a:ext cx="7772400" cy="1470025"/>
          </a:xfrm>
        </p:spPr>
        <p:txBody>
          <a:bodyPr>
            <a:normAutofit fontScale="90000"/>
          </a:bodyPr>
          <a:lstStyle/>
          <a:p>
            <a:r>
              <a:rPr lang="en-US" dirty="0"/>
              <a:t>The Moderate Resolution Imaging </a:t>
            </a:r>
            <a:r>
              <a:rPr lang="en-US" dirty="0" err="1" smtClean="0"/>
              <a:t>Spectroradiometer</a:t>
            </a:r>
            <a:r>
              <a:rPr lang="en-US" dirty="0" smtClean="0"/>
              <a:t> (MODIS)</a:t>
            </a:r>
            <a:endParaRPr lang="en-US" dirty="0"/>
          </a:p>
        </p:txBody>
      </p:sp>
      <p:sp>
        <p:nvSpPr>
          <p:cNvPr id="4" name="Subtitle 3"/>
          <p:cNvSpPr>
            <a:spLocks noGrp="1"/>
          </p:cNvSpPr>
          <p:nvPr>
            <p:ph type="subTitle" idx="1"/>
          </p:nvPr>
        </p:nvSpPr>
        <p:spPr>
          <a:xfrm>
            <a:off x="685800" y="1676400"/>
            <a:ext cx="7620000" cy="3886200"/>
          </a:xfrm>
        </p:spPr>
        <p:txBody>
          <a:bodyPr>
            <a:normAutofit fontScale="92500" lnSpcReduction="10000"/>
          </a:bodyPr>
          <a:lstStyle/>
          <a:p>
            <a:pPr marL="457200" indent="-457200" algn="l">
              <a:buFont typeface="Arial" pitchFamily="34" charset="0"/>
              <a:buChar char="•"/>
            </a:pPr>
            <a:r>
              <a:rPr lang="en-US" dirty="0" smtClean="0">
                <a:solidFill>
                  <a:schemeClr val="tx1"/>
                </a:solidFill>
              </a:rPr>
              <a:t>Operating </a:t>
            </a:r>
            <a:r>
              <a:rPr lang="en-US" dirty="0">
                <a:solidFill>
                  <a:schemeClr val="tx1"/>
                </a:solidFill>
              </a:rPr>
              <a:t>on both the Terra and Aqua spacecraft. </a:t>
            </a:r>
          </a:p>
          <a:p>
            <a:pPr marL="457200" indent="-457200" algn="l">
              <a:buFont typeface="Arial" pitchFamily="34" charset="0"/>
              <a:buChar char="•"/>
            </a:pPr>
            <a:r>
              <a:rPr lang="en-US" dirty="0">
                <a:solidFill>
                  <a:schemeClr val="tx1"/>
                </a:solidFill>
              </a:rPr>
              <a:t>It has a viewing swath width of 2,330 km </a:t>
            </a:r>
            <a:endParaRPr lang="en-US" dirty="0" smtClean="0">
              <a:solidFill>
                <a:schemeClr val="tx1"/>
              </a:solidFill>
            </a:endParaRPr>
          </a:p>
          <a:p>
            <a:pPr marL="457200" indent="-457200" algn="l">
              <a:buFont typeface="Arial" pitchFamily="34" charset="0"/>
              <a:buChar char="•"/>
            </a:pPr>
            <a:r>
              <a:rPr lang="en-US" dirty="0" smtClean="0">
                <a:solidFill>
                  <a:schemeClr val="tx1"/>
                </a:solidFill>
              </a:rPr>
              <a:t>Views </a:t>
            </a:r>
            <a:r>
              <a:rPr lang="en-US" dirty="0">
                <a:solidFill>
                  <a:schemeClr val="tx1"/>
                </a:solidFill>
              </a:rPr>
              <a:t>the entire surface of the Earth every one to two days. </a:t>
            </a:r>
          </a:p>
          <a:p>
            <a:pPr marL="457200" indent="-457200" algn="l">
              <a:buFont typeface="Arial" pitchFamily="34" charset="0"/>
              <a:buChar char="•"/>
            </a:pPr>
            <a:r>
              <a:rPr lang="en-US" dirty="0">
                <a:solidFill>
                  <a:schemeClr val="tx1"/>
                </a:solidFill>
              </a:rPr>
              <a:t>Its detectors measure 36 spectral bands</a:t>
            </a:r>
          </a:p>
          <a:p>
            <a:pPr marL="457200" indent="-457200" algn="l">
              <a:buFont typeface="Arial" pitchFamily="34" charset="0"/>
              <a:buChar char="•"/>
            </a:pPr>
            <a:r>
              <a:rPr lang="en-US" dirty="0">
                <a:solidFill>
                  <a:schemeClr val="tx1"/>
                </a:solidFill>
              </a:rPr>
              <a:t>It acquires data at three spatial resolutions: 250-m, 500-m, and 1,000-m.</a:t>
            </a:r>
          </a:p>
          <a:p>
            <a:pPr marL="457200" indent="-457200" algn="l">
              <a:buFont typeface="Arial" pitchFamily="34" charset="0"/>
              <a:buChar char="•"/>
            </a:pPr>
            <a:endParaRPr lang="en-US" dirty="0">
              <a:solidFill>
                <a:schemeClr val="tx1"/>
              </a:solidFill>
            </a:endParaRPr>
          </a:p>
        </p:txBody>
      </p:sp>
      <p:sp>
        <p:nvSpPr>
          <p:cNvPr id="2" name="Rectangle 1"/>
          <p:cNvSpPr/>
          <p:nvPr/>
        </p:nvSpPr>
        <p:spPr>
          <a:xfrm>
            <a:off x="1066800" y="5634789"/>
            <a:ext cx="6858000" cy="923330"/>
          </a:xfrm>
          <a:prstGeom prst="rect">
            <a:avLst/>
          </a:prstGeom>
        </p:spPr>
        <p:txBody>
          <a:bodyPr wrap="square">
            <a:spAutoFit/>
          </a:bodyPr>
          <a:lstStyle/>
          <a:p>
            <a:r>
              <a:rPr lang="nl-NL" b="1" dirty="0"/>
              <a:t>Bands 1–2</a:t>
            </a:r>
            <a:r>
              <a:rPr lang="nl-NL" dirty="0"/>
              <a:t> - 250-meter</a:t>
            </a:r>
          </a:p>
          <a:p>
            <a:r>
              <a:rPr lang="nl-NL" b="1" dirty="0"/>
              <a:t>Bands 3–7</a:t>
            </a:r>
            <a:r>
              <a:rPr lang="nl-NL" dirty="0"/>
              <a:t> - 500-meter</a:t>
            </a:r>
          </a:p>
          <a:p>
            <a:r>
              <a:rPr lang="nl-NL" b="1" dirty="0"/>
              <a:t>Bands 8–36</a:t>
            </a:r>
            <a:r>
              <a:rPr lang="nl-NL" dirty="0"/>
              <a:t> - 1000-meter</a:t>
            </a:r>
          </a:p>
        </p:txBody>
      </p:sp>
    </p:spTree>
    <p:extLst>
      <p:ext uri="{BB962C8B-B14F-4D97-AF65-F5344CB8AC3E}">
        <p14:creationId xmlns:p14="http://schemas.microsoft.com/office/powerpoint/2010/main" val="486941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350838"/>
          </a:xfrm>
        </p:spPr>
        <p:txBody>
          <a:bodyPr>
            <a:normAutofit fontScale="90000"/>
          </a:bodyPr>
          <a:lstStyle/>
          <a:p>
            <a:r>
              <a:rPr lang="en-US" sz="2800" dirty="0"/>
              <a:t>MODIS data download steps:</a:t>
            </a:r>
            <a:br>
              <a:rPr lang="en-US" sz="2800" dirty="0"/>
            </a:br>
            <a:endParaRPr lang="en-US" sz="2800" dirty="0"/>
          </a:p>
        </p:txBody>
      </p:sp>
      <p:sp>
        <p:nvSpPr>
          <p:cNvPr id="4" name="Rectangle 3"/>
          <p:cNvSpPr/>
          <p:nvPr/>
        </p:nvSpPr>
        <p:spPr>
          <a:xfrm>
            <a:off x="685800" y="990600"/>
            <a:ext cx="8001000" cy="5632311"/>
          </a:xfrm>
          <a:prstGeom prst="rect">
            <a:avLst/>
          </a:prstGeom>
        </p:spPr>
        <p:txBody>
          <a:bodyPr wrap="square">
            <a:spAutoFit/>
          </a:bodyPr>
          <a:lstStyle/>
          <a:p>
            <a:pPr marL="342900" lvl="0" indent="-342900">
              <a:buFont typeface="+mj-lt"/>
              <a:buAutoNum type="arabicPeriod"/>
            </a:pPr>
            <a:r>
              <a:rPr lang="en-US" u="sng" dirty="0" smtClean="0">
                <a:hlinkClick r:id="rId2"/>
              </a:rPr>
              <a:t>http</a:t>
            </a:r>
            <a:r>
              <a:rPr lang="en-US" u="sng" dirty="0">
                <a:hlinkClick r:id="rId2"/>
              </a:rPr>
              <a:t>://reverb.echo.nasa.gov/reverb/#utf8=%E2%9C%93&amp;spatial_map=satellite&amp;spatial_type=rectangle</a:t>
            </a:r>
            <a:endParaRPr lang="en-US" dirty="0"/>
          </a:p>
          <a:p>
            <a:pPr marL="342900" lvl="0" indent="-342900">
              <a:buFont typeface="+mj-lt"/>
              <a:buAutoNum type="arabicPeriod"/>
            </a:pPr>
            <a:r>
              <a:rPr lang="en-US" dirty="0"/>
              <a:t>Use Map view</a:t>
            </a:r>
          </a:p>
          <a:p>
            <a:pPr marL="342900" lvl="0" indent="-342900">
              <a:buFont typeface="+mj-lt"/>
              <a:buAutoNum type="arabicPeriod"/>
            </a:pPr>
            <a:r>
              <a:rPr lang="en-US" dirty="0"/>
              <a:t>Bounding box to define the area of interest</a:t>
            </a:r>
          </a:p>
          <a:p>
            <a:pPr marL="342900" lvl="0" indent="-342900">
              <a:buFont typeface="+mj-lt"/>
              <a:buAutoNum type="arabicPeriod"/>
            </a:pPr>
            <a:r>
              <a:rPr lang="en-US" dirty="0"/>
              <a:t>Use search terms to find the data you are looking for i.e. NDVI</a:t>
            </a:r>
          </a:p>
          <a:p>
            <a:pPr marL="342900" lvl="0" indent="-342900">
              <a:buFont typeface="+mj-lt"/>
              <a:buAutoNum type="arabicPeriod"/>
            </a:pPr>
            <a:r>
              <a:rPr lang="en-US" dirty="0"/>
              <a:t>Define the time period</a:t>
            </a:r>
          </a:p>
          <a:p>
            <a:pPr marL="342900" lvl="0" indent="-342900">
              <a:buFont typeface="+mj-lt"/>
              <a:buAutoNum type="arabicPeriod"/>
            </a:pPr>
            <a:r>
              <a:rPr lang="en-US" dirty="0"/>
              <a:t>Select the dataset</a:t>
            </a:r>
          </a:p>
          <a:p>
            <a:pPr marL="342900" lvl="0" indent="-342900">
              <a:buFont typeface="+mj-lt"/>
              <a:buAutoNum type="arabicPeriod"/>
            </a:pPr>
            <a:r>
              <a:rPr lang="en-US" dirty="0"/>
              <a:t>Hit “Search for granules”</a:t>
            </a:r>
          </a:p>
          <a:p>
            <a:pPr marL="342900" lvl="0" indent="-342900">
              <a:buFont typeface="+mj-lt"/>
              <a:buAutoNum type="arabicPeriod"/>
            </a:pPr>
            <a:r>
              <a:rPr lang="en-US" dirty="0"/>
              <a:t>Select all granules</a:t>
            </a:r>
          </a:p>
          <a:p>
            <a:pPr marL="342900" lvl="0" indent="-342900">
              <a:buFont typeface="+mj-lt"/>
              <a:buAutoNum type="arabicPeriod"/>
            </a:pPr>
            <a:r>
              <a:rPr lang="en-US" dirty="0"/>
              <a:t>View  items in chart</a:t>
            </a:r>
          </a:p>
          <a:p>
            <a:pPr marL="342900" lvl="0" indent="-342900">
              <a:buFont typeface="+mj-lt"/>
              <a:buAutoNum type="arabicPeriod"/>
            </a:pPr>
            <a:r>
              <a:rPr lang="en-US" dirty="0"/>
              <a:t>Download data and text (for the ftp address)</a:t>
            </a:r>
          </a:p>
          <a:p>
            <a:pPr marL="342900" lvl="0" indent="-342900">
              <a:buFont typeface="+mj-lt"/>
              <a:buAutoNum type="arabicPeriod"/>
            </a:pPr>
            <a:r>
              <a:rPr lang="en-US" dirty="0"/>
              <a:t>Open word file (under format- choose word wrap)</a:t>
            </a:r>
          </a:p>
          <a:p>
            <a:pPr marL="342900" lvl="0" indent="-342900">
              <a:buFont typeface="+mj-lt"/>
              <a:buAutoNum type="arabicPeriod"/>
            </a:pPr>
            <a:r>
              <a:rPr lang="en-US" dirty="0"/>
              <a:t>Copy-paste ftp address to view the NDVI file (JPEG) on a browser</a:t>
            </a:r>
          </a:p>
          <a:p>
            <a:pPr marL="342900" lvl="0" indent="-342900">
              <a:buFont typeface="+mj-lt"/>
              <a:buAutoNum type="arabicPeriod"/>
            </a:pPr>
            <a:r>
              <a:rPr lang="en-US" u="sng" dirty="0">
                <a:hlinkClick r:id="rId3"/>
              </a:rPr>
              <a:t>https://lpdaac.usgs.gov/products</a:t>
            </a:r>
            <a:endParaRPr lang="en-US" dirty="0"/>
          </a:p>
          <a:p>
            <a:pPr marL="342900" lvl="0" indent="-342900">
              <a:buFont typeface="+mj-lt"/>
              <a:buAutoNum type="arabicPeriod"/>
            </a:pPr>
            <a:r>
              <a:rPr lang="en-US" dirty="0"/>
              <a:t>Vegetation Indices 16-Day L3 Global 1km - MYD13A2</a:t>
            </a:r>
          </a:p>
          <a:p>
            <a:pPr marL="342900" lvl="0" indent="-342900">
              <a:buFont typeface="+mj-lt"/>
              <a:buAutoNum type="arabicPeriod"/>
            </a:pPr>
            <a:r>
              <a:rPr lang="en-US" dirty="0"/>
              <a:t>https://lpdaac.usgs.gov/products/modis_products_table/mod13a2</a:t>
            </a:r>
          </a:p>
          <a:p>
            <a:pPr marL="342900" lvl="0" indent="-342900">
              <a:buFont typeface="+mj-lt"/>
              <a:buAutoNum type="arabicPeriod"/>
            </a:pPr>
            <a:r>
              <a:rPr lang="en-US" dirty="0"/>
              <a:t>Under ‘layers’ tab, find the table (Science Data Sets for MODIS Aqua Vegetation Indices 16-Day L3 Global 1km SIN Grid V005 (MYD13A2): Find the multiplier</a:t>
            </a:r>
          </a:p>
          <a:p>
            <a:pPr marL="342900" lvl="0" indent="-342900">
              <a:buFont typeface="+mj-lt"/>
              <a:buAutoNum type="arabicPeriod"/>
            </a:pPr>
            <a:r>
              <a:rPr lang="en-US" dirty="0"/>
              <a:t>Multiply the image (</a:t>
            </a:r>
            <a:r>
              <a:rPr lang="en-US" dirty="0" err="1"/>
              <a:t>hdf</a:t>
            </a:r>
            <a:r>
              <a:rPr lang="en-US" dirty="0"/>
              <a:t> file) with 0.0001 to create a raster image of NDVI in ArcGIS</a:t>
            </a:r>
          </a:p>
        </p:txBody>
      </p:sp>
    </p:spTree>
    <p:extLst>
      <p:ext uri="{BB962C8B-B14F-4D97-AF65-F5344CB8AC3E}">
        <p14:creationId xmlns:p14="http://schemas.microsoft.com/office/powerpoint/2010/main" val="1024536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738353" cy="55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641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MODIS Naming Conventions</a:t>
            </a:r>
            <a:br>
              <a:rPr lang="en-US" b="1" dirty="0"/>
            </a:br>
            <a:endParaRPr lang="en-US" dirty="0"/>
          </a:p>
        </p:txBody>
      </p:sp>
      <p:sp>
        <p:nvSpPr>
          <p:cNvPr id="3" name="Content Placeholder 2"/>
          <p:cNvSpPr>
            <a:spLocks noGrp="1"/>
          </p:cNvSpPr>
          <p:nvPr>
            <p:ph idx="1"/>
          </p:nvPr>
        </p:nvSpPr>
        <p:spPr>
          <a:xfrm>
            <a:off x="609600" y="1143000"/>
            <a:ext cx="8229600" cy="4525963"/>
          </a:xfrm>
        </p:spPr>
        <p:txBody>
          <a:bodyPr>
            <a:normAutofit fontScale="32500" lnSpcReduction="20000"/>
          </a:bodyPr>
          <a:lstStyle/>
          <a:p>
            <a:r>
              <a:rPr lang="en-US" dirty="0" smtClean="0"/>
              <a:t>example</a:t>
            </a:r>
            <a:r>
              <a:rPr lang="en-US" dirty="0"/>
              <a:t>, the filename</a:t>
            </a:r>
            <a:r>
              <a:rPr lang="en-US" b="1" dirty="0"/>
              <a:t>MOD09A1.A2006001.h08v05.005.2006012234657.hdf</a:t>
            </a:r>
            <a:r>
              <a:rPr lang="en-US" dirty="0"/>
              <a:t> indicates:</a:t>
            </a:r>
          </a:p>
          <a:p>
            <a:r>
              <a:rPr lang="en-US" b="1" dirty="0"/>
              <a:t>MOD09A1</a:t>
            </a:r>
            <a:r>
              <a:rPr lang="en-US" dirty="0"/>
              <a:t> - Product Short Name</a:t>
            </a:r>
          </a:p>
          <a:p>
            <a:r>
              <a:rPr lang="en-US" b="1" dirty="0"/>
              <a:t>.A2006001</a:t>
            </a:r>
            <a:r>
              <a:rPr lang="en-US" dirty="0"/>
              <a:t> - Julian Date of Acquisition (A-YYYYDDD)</a:t>
            </a:r>
          </a:p>
          <a:p>
            <a:r>
              <a:rPr lang="en-US" b="1" dirty="0"/>
              <a:t>.h08v05</a:t>
            </a:r>
            <a:r>
              <a:rPr lang="en-US" dirty="0"/>
              <a:t> - Tile Identifier (</a:t>
            </a:r>
            <a:r>
              <a:rPr lang="en-US" dirty="0" err="1"/>
              <a:t>horizontalXXverticalYY</a:t>
            </a:r>
            <a:r>
              <a:rPr lang="en-US" dirty="0"/>
              <a:t>)</a:t>
            </a:r>
          </a:p>
          <a:p>
            <a:r>
              <a:rPr lang="en-US" b="1" dirty="0"/>
              <a:t>.005</a:t>
            </a:r>
            <a:r>
              <a:rPr lang="en-US" dirty="0"/>
              <a:t> - Collection Version</a:t>
            </a:r>
          </a:p>
          <a:p>
            <a:r>
              <a:rPr lang="en-US" b="1" dirty="0"/>
              <a:t>.2006012234567</a:t>
            </a:r>
            <a:r>
              <a:rPr lang="en-US" dirty="0"/>
              <a:t> - Julian Date of Production (YYYYDDDHHMMSS)</a:t>
            </a:r>
          </a:p>
          <a:p>
            <a:r>
              <a:rPr lang="en-US" b="1" dirty="0"/>
              <a:t>.</a:t>
            </a:r>
            <a:r>
              <a:rPr lang="en-US" b="1" dirty="0" err="1"/>
              <a:t>hdf</a:t>
            </a:r>
            <a:r>
              <a:rPr lang="en-US" dirty="0"/>
              <a:t> - Data Format (HDF-EOS)</a:t>
            </a:r>
          </a:p>
          <a:p>
            <a:r>
              <a:rPr lang="en-US" dirty="0"/>
              <a:t>The MODIS Long Name (i.e., Collection-Level) convention also provides useful information. For example, all products belonging to the </a:t>
            </a:r>
            <a:r>
              <a:rPr lang="en-US" b="1" dirty="0"/>
              <a:t>MODIS/Terra Surface Reflectance 8-Day L3 Global 500m SIN Grid V005</a:t>
            </a:r>
            <a:r>
              <a:rPr lang="en-US" dirty="0"/>
              <a:t> collection have the following characteristics:</a:t>
            </a:r>
          </a:p>
          <a:p>
            <a:r>
              <a:rPr lang="en-US" b="1" dirty="0"/>
              <a:t>MODIS/Terra</a:t>
            </a:r>
            <a:r>
              <a:rPr lang="en-US" dirty="0"/>
              <a:t> - Instrument/Sensor</a:t>
            </a:r>
          </a:p>
          <a:p>
            <a:r>
              <a:rPr lang="en-US" b="1" dirty="0"/>
              <a:t>Surface Reflectance</a:t>
            </a:r>
            <a:r>
              <a:rPr lang="en-US" dirty="0"/>
              <a:t> - Geophysical Parameter</a:t>
            </a:r>
          </a:p>
          <a:p>
            <a:r>
              <a:rPr lang="en-US" b="1" dirty="0"/>
              <a:t>8-Day</a:t>
            </a:r>
            <a:r>
              <a:rPr lang="en-US" dirty="0"/>
              <a:t> - Temporal Resolution</a:t>
            </a:r>
          </a:p>
          <a:p>
            <a:r>
              <a:rPr lang="en-US" b="1" dirty="0"/>
              <a:t>L3</a:t>
            </a:r>
            <a:r>
              <a:rPr lang="en-US" dirty="0"/>
              <a:t> - Processing Level</a:t>
            </a:r>
          </a:p>
          <a:p>
            <a:r>
              <a:rPr lang="en-US" b="1" dirty="0"/>
              <a:t>Global </a:t>
            </a:r>
            <a:r>
              <a:rPr lang="en-US" dirty="0"/>
              <a:t>- Global or Swath</a:t>
            </a:r>
          </a:p>
          <a:p>
            <a:r>
              <a:rPr lang="en-US" b="1" dirty="0"/>
              <a:t>500m</a:t>
            </a:r>
            <a:r>
              <a:rPr lang="en-US" dirty="0"/>
              <a:t> - Spatial Resolution</a:t>
            </a:r>
          </a:p>
          <a:p>
            <a:r>
              <a:rPr lang="en-US" b="1" dirty="0"/>
              <a:t>SIN Grid</a:t>
            </a:r>
            <a:r>
              <a:rPr lang="en-US" dirty="0"/>
              <a:t> - Gridded or Not</a:t>
            </a:r>
          </a:p>
          <a:p>
            <a:r>
              <a:rPr lang="en-US" b="1" dirty="0"/>
              <a:t>V005</a:t>
            </a:r>
            <a:r>
              <a:rPr lang="en-US" dirty="0"/>
              <a:t> - Collection Version</a:t>
            </a:r>
          </a:p>
          <a:p>
            <a:r>
              <a:rPr lang="en-US" b="1" dirty="0"/>
              <a:t>MODIS Temporal Resolution</a:t>
            </a:r>
          </a:p>
          <a:p>
            <a:r>
              <a:rPr lang="en-US" dirty="0"/>
              <a:t>The high level MODIS Land products distributed from LP DAAC are produced at various temporal resolutions, based on the instruments' orbital cycle. These time steps are possible in the generation of MODIS Land products:</a:t>
            </a:r>
          </a:p>
          <a:p>
            <a:r>
              <a:rPr lang="en-US" b="1" dirty="0"/>
              <a:t>Daily, 8-Day, 16-Day, Monthly, Quarterly, Yearly</a:t>
            </a:r>
            <a:endParaRPr lang="en-US" dirty="0"/>
          </a:p>
          <a:p>
            <a:r>
              <a:rPr lang="en-US" b="1" dirty="0"/>
              <a:t>MODIS Spatial Resolution</a:t>
            </a:r>
          </a:p>
          <a:p>
            <a:r>
              <a:rPr lang="en-US" dirty="0"/>
              <a:t>The MODIS instruments acquire data in three native spatial resolutions:</a:t>
            </a:r>
          </a:p>
          <a:p>
            <a:r>
              <a:rPr lang="en-US" b="1" dirty="0"/>
              <a:t>Bands 1–2</a:t>
            </a:r>
            <a:r>
              <a:rPr lang="en-US" dirty="0"/>
              <a:t> - 250-meter</a:t>
            </a:r>
          </a:p>
          <a:p>
            <a:r>
              <a:rPr lang="en-US" b="1" dirty="0"/>
              <a:t>Bands 3–7</a:t>
            </a:r>
            <a:r>
              <a:rPr lang="en-US" dirty="0"/>
              <a:t> - 500-meter</a:t>
            </a:r>
          </a:p>
          <a:p>
            <a:r>
              <a:rPr lang="en-US" b="1" dirty="0"/>
              <a:t>Bands 8–36</a:t>
            </a:r>
            <a:r>
              <a:rPr lang="en-US" dirty="0"/>
              <a:t> - 1000-meter</a:t>
            </a:r>
          </a:p>
          <a:p>
            <a:r>
              <a:rPr lang="en-US" dirty="0"/>
              <a:t>The high level MODIS Land Products distributed from LP DAAC are produced at four nominal spatial resolutions: 250-meter, 500-meter, 1000-meter, and 5600-meter (0.05 degrees).</a:t>
            </a:r>
          </a:p>
          <a:p>
            <a:endParaRPr lang="en-US" dirty="0"/>
          </a:p>
        </p:txBody>
      </p:sp>
    </p:spTree>
    <p:extLst>
      <p:ext uri="{BB962C8B-B14F-4D97-AF65-F5344CB8AC3E}">
        <p14:creationId xmlns:p14="http://schemas.microsoft.com/office/powerpoint/2010/main" val="1845934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925" y="1219200"/>
            <a:ext cx="616267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692"/>
          <a:stretch/>
        </p:blipFill>
        <p:spPr bwMode="auto">
          <a:xfrm>
            <a:off x="557463" y="1919287"/>
            <a:ext cx="22860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455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MODIS download steps</a:t>
            </a:r>
            <a:r>
              <a:rPr lang="en-US" dirty="0" smtClean="0">
                <a:hlinkClick r:id="rId2"/>
              </a:rPr>
              <a:t/>
            </a:r>
            <a:br>
              <a:rPr lang="en-US" dirty="0" smtClean="0">
                <a:hlinkClick r:id="rId2"/>
              </a:rPr>
            </a:br>
            <a:r>
              <a:rPr lang="en-US" dirty="0" smtClean="0">
                <a:hlinkClick r:id="rId2"/>
              </a:rPr>
              <a:t>http://reverb.echo.nasa.gov</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6038"/>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951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12032"/>
            <a:ext cx="8229600" cy="1143000"/>
          </a:xfrm>
        </p:spPr>
        <p:txBody>
          <a:bodyPr/>
          <a:lstStyle/>
          <a:p>
            <a:r>
              <a:rPr lang="en-US" dirty="0" smtClean="0">
                <a:hlinkClick r:id="rId3"/>
              </a:rPr>
              <a:t>http://reverb.echo.nasa.gov</a:t>
            </a:r>
            <a:endParaRPr lang="en-US" dirty="0"/>
          </a:p>
        </p:txBody>
      </p:sp>
    </p:spTree>
    <p:extLst>
      <p:ext uri="{BB962C8B-B14F-4D97-AF65-F5344CB8AC3E}">
        <p14:creationId xmlns:p14="http://schemas.microsoft.com/office/powerpoint/2010/main" val="4229563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229600" cy="1143000"/>
          </a:xfrm>
        </p:spPr>
        <p:txBody>
          <a:bodyPr/>
          <a:lstStyle/>
          <a:p>
            <a:r>
              <a:rPr lang="en-US" dirty="0" smtClean="0">
                <a:hlinkClick r:id="rId2"/>
              </a:rPr>
              <a:t>http://reverb.echo.nasa.gov</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572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00200"/>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533400"/>
            <a:ext cx="6705600" cy="369332"/>
          </a:xfrm>
          <a:prstGeom prst="rect">
            <a:avLst/>
          </a:prstGeom>
        </p:spPr>
        <p:txBody>
          <a:bodyPr wrap="square">
            <a:spAutoFit/>
          </a:bodyPr>
          <a:lstStyle/>
          <a:p>
            <a:pPr algn="ctr"/>
            <a:r>
              <a:rPr lang="en-US" dirty="0" smtClean="0">
                <a:hlinkClick r:id="rId3"/>
              </a:rPr>
              <a:t>https://lpdaac.usgs.gov/products/modis_products_table</a:t>
            </a:r>
            <a:endParaRPr lang="en-US" dirty="0"/>
          </a:p>
        </p:txBody>
      </p:sp>
      <p:sp>
        <p:nvSpPr>
          <p:cNvPr id="5" name="Rectangle 4"/>
          <p:cNvSpPr/>
          <p:nvPr/>
        </p:nvSpPr>
        <p:spPr>
          <a:xfrm>
            <a:off x="5268097" y="3048000"/>
            <a:ext cx="1208903" cy="914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3124200" y="5486400"/>
            <a:ext cx="32004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5257800" y="2667000"/>
            <a:ext cx="12192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4038600" y="5943600"/>
            <a:ext cx="7620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1235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4648200" cy="1569660"/>
          </a:xfrm>
          <a:prstGeom prst="rect">
            <a:avLst/>
          </a:prstGeom>
          <a:noFill/>
        </p:spPr>
        <p:txBody>
          <a:bodyPr wrap="square" rtlCol="0">
            <a:spAutoFit/>
          </a:bodyPr>
          <a:lstStyle/>
          <a:p>
            <a:r>
              <a:rPr lang="en-US" sz="2400" dirty="0" err="1" smtClean="0"/>
              <a:t>Landsat</a:t>
            </a:r>
            <a:r>
              <a:rPr lang="en-US" sz="2400" dirty="0" smtClean="0"/>
              <a:t> – 30 m x 30 m pixels</a:t>
            </a:r>
          </a:p>
          <a:p>
            <a:r>
              <a:rPr lang="en-US" sz="2400" dirty="0" smtClean="0"/>
              <a:t>1972 – present</a:t>
            </a:r>
          </a:p>
          <a:p>
            <a:r>
              <a:rPr lang="en-US" sz="2400" dirty="0" smtClean="0"/>
              <a:t>Thermal imager since 1984</a:t>
            </a:r>
          </a:p>
          <a:p>
            <a:endParaRPr lang="en-US" sz="2400" dirty="0"/>
          </a:p>
        </p:txBody>
      </p:sp>
      <p:sp>
        <p:nvSpPr>
          <p:cNvPr id="4" name="TextBox 3"/>
          <p:cNvSpPr txBox="1"/>
          <p:nvPr/>
        </p:nvSpPr>
        <p:spPr>
          <a:xfrm>
            <a:off x="4191000" y="0"/>
            <a:ext cx="4648200" cy="1200329"/>
          </a:xfrm>
          <a:prstGeom prst="rect">
            <a:avLst/>
          </a:prstGeom>
          <a:noFill/>
        </p:spPr>
        <p:txBody>
          <a:bodyPr wrap="square" rtlCol="0">
            <a:spAutoFit/>
          </a:bodyPr>
          <a:lstStyle/>
          <a:p>
            <a:r>
              <a:rPr lang="en-US" sz="2400" dirty="0" smtClean="0"/>
              <a:t>Center Pivot irrigated fields</a:t>
            </a:r>
          </a:p>
          <a:p>
            <a:r>
              <a:rPr lang="en-US" sz="2400" dirty="0" smtClean="0"/>
              <a:t>near Kearney, Nebraska, 2011</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800" y="4191000"/>
            <a:ext cx="4572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828800"/>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419600" y="4267200"/>
            <a:ext cx="12192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6248400" y="3276600"/>
            <a:ext cx="228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94179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255520"/>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72000" y="4267200"/>
            <a:ext cx="609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1064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287988"/>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5" name="Rectangle 4"/>
          <p:cNvSpPr/>
          <p:nvPr/>
        </p:nvSpPr>
        <p:spPr>
          <a:xfrm>
            <a:off x="5105400" y="5105400"/>
            <a:ext cx="228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43020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6" y="1676400"/>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2" y="4800600"/>
            <a:ext cx="363739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100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000" dirty="0">
                <a:hlinkClick r:id="rId2"/>
              </a:rPr>
              <a:t>ftp://</a:t>
            </a:r>
            <a:r>
              <a:rPr lang="en-US" sz="1000" dirty="0" smtClean="0">
                <a:hlinkClick r:id="rId2"/>
              </a:rPr>
              <a:t>e4ftl01.cr.usgs.gov/WORKING/BRWS/Browse.001/2012.06.14/BROWSE.MOD13A2.A2012145.h10v04.005.2012166102030.2.jpg</a:t>
            </a:r>
            <a:r>
              <a:rPr lang="en-US" sz="1000" dirty="0" smtClean="0"/>
              <a:t> </a:t>
            </a:r>
            <a:endParaRPr lang="en-US" sz="1000"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76400"/>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060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to use for </a:t>
            </a:r>
            <a:r>
              <a:rPr lang="en-US" dirty="0" err="1" smtClean="0"/>
              <a:t>hdf</a:t>
            </a:r>
            <a:r>
              <a:rPr lang="en-US" dirty="0" smtClean="0"/>
              <a:t> file</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lpdaac.usgs.gov/products/modis_overview</a:t>
            </a:r>
            <a:endParaRPr lang="en-US" dirty="0" smtClean="0"/>
          </a:p>
          <a:p>
            <a:r>
              <a:rPr lang="en-US" dirty="0">
                <a:hlinkClick r:id="rId3"/>
              </a:rPr>
              <a:t>https://</a:t>
            </a:r>
            <a:r>
              <a:rPr lang="en-US" dirty="0" smtClean="0">
                <a:hlinkClick r:id="rId3"/>
              </a:rPr>
              <a:t>lpdaac.usgs.gov/products/modis_products_table/mod13a2</a:t>
            </a:r>
            <a:endParaRPr lang="en-US" dirty="0" smtClean="0"/>
          </a:p>
          <a:p>
            <a:r>
              <a:rPr lang="en-US" dirty="0" smtClean="0"/>
              <a:t>Dataset </a:t>
            </a:r>
            <a:r>
              <a:rPr lang="en-US" b="1" dirty="0" smtClean="0"/>
              <a:t>MULTIPLY </a:t>
            </a:r>
            <a:r>
              <a:rPr lang="en-US" b="1" dirty="0"/>
              <a:t>BY SCALE </a:t>
            </a:r>
            <a:r>
              <a:rPr lang="en-US" b="1" dirty="0" smtClean="0"/>
              <a:t>FACTOR</a:t>
            </a:r>
            <a:endParaRPr lang="en-US" dirty="0"/>
          </a:p>
        </p:txBody>
      </p:sp>
    </p:spTree>
    <p:extLst>
      <p:ext uri="{BB962C8B-B14F-4D97-AF65-F5344CB8AC3E}">
        <p14:creationId xmlns:p14="http://schemas.microsoft.com/office/powerpoint/2010/main" val="5489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MOD13A2</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1"/>
            <a:ext cx="3200400" cy="226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681705"/>
            <a:ext cx="3446873"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762000"/>
            <a:ext cx="2857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09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2000" dirty="0">
                <a:latin typeface="Arial" charset="0"/>
                <a:cs typeface="Arial" charset="0"/>
              </a:rPr>
              <a:t>Science Data Sets for MODIS Terra Vegetation Indices 16-Day L3 Global 1km SIN Grid V005 (MOD13A2</a:t>
            </a:r>
            <a:r>
              <a:rPr lang="en-US" sz="2000" dirty="0" smtClean="0">
                <a:latin typeface="Arial" charset="0"/>
                <a:cs typeface="Arial" charset="0"/>
              </a:rPr>
              <a:t>)</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224605"/>
              </p:ext>
            </p:extLst>
          </p:nvPr>
        </p:nvGraphicFramePr>
        <p:xfrm>
          <a:off x="762000" y="1524000"/>
          <a:ext cx="7493000" cy="4800822"/>
        </p:xfrm>
        <a:graphic>
          <a:graphicData uri="http://schemas.openxmlformats.org/drawingml/2006/table">
            <a:tbl>
              <a:tblPr/>
              <a:tblGrid>
                <a:gridCol w="1498600"/>
                <a:gridCol w="1498600"/>
                <a:gridCol w="1498600"/>
                <a:gridCol w="1498600"/>
                <a:gridCol w="1498600"/>
              </a:tblGrid>
              <a:tr h="366610">
                <a:tc>
                  <a:txBody>
                    <a:bodyPr/>
                    <a:lstStyle/>
                    <a:p>
                      <a:r>
                        <a:rPr lang="en-US" sz="1200" b="1" dirty="0">
                          <a:solidFill>
                            <a:srgbClr val="00B050"/>
                          </a:solidFill>
                        </a:rPr>
                        <a:t>Science Data Sets</a:t>
                      </a:r>
                      <a:br>
                        <a:rPr lang="en-US" sz="1200" b="1" dirty="0">
                          <a:solidFill>
                            <a:srgbClr val="00B050"/>
                          </a:solidFill>
                        </a:rPr>
                      </a:br>
                      <a:r>
                        <a:rPr lang="en-US" sz="1200" b="1" dirty="0">
                          <a:solidFill>
                            <a:srgbClr val="00B050"/>
                          </a:solidFill>
                        </a:rPr>
                        <a:t>(HDF Layers) (12)</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00B050"/>
                          </a:solidFill>
                        </a:rPr>
                        <a:t>UNITS</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00B050"/>
                          </a:solidFill>
                        </a:rPr>
                        <a:t>FILL</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00B050"/>
                          </a:solidFill>
                        </a:rPr>
                        <a:t>VALID RANGE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rgbClr val="00B050"/>
                          </a:solidFill>
                        </a:rPr>
                        <a:t>MULTIPLY BY SCALE FACTOR</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6638">
                <a:tc>
                  <a:txBody>
                    <a:bodyPr/>
                    <a:lstStyle/>
                    <a:p>
                      <a:r>
                        <a:rPr lang="en-US" sz="1200" b="1"/>
                        <a:t>1km 16 days NDVI</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NDVI</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-3000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-2000, 10000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0.0001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6638">
                <a:tc>
                  <a:txBody>
                    <a:bodyPr/>
                    <a:lstStyle/>
                    <a:p>
                      <a:r>
                        <a:rPr lang="en-US" sz="1200"/>
                        <a:t>1km 16 days EVI</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EVI</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-3000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-2000, 10000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0.0001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19">
                <a:tc>
                  <a:txBody>
                    <a:bodyPr/>
                    <a:lstStyle/>
                    <a:p>
                      <a:r>
                        <a:rPr lang="en-US" sz="1200"/>
                        <a:t>1km 16 days VI Quality detailed QA</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Bits</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65535</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0, 65534</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NA</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600">
                <a:tc>
                  <a:txBody>
                    <a:bodyPr/>
                    <a:lstStyle/>
                    <a:p>
                      <a:r>
                        <a:rPr lang="en-US" sz="1200"/>
                        <a:t>1km 16 days red reflectance (Band 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Reflectance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0, 10000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0.0001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600">
                <a:tc>
                  <a:txBody>
                    <a:bodyPr/>
                    <a:lstStyle/>
                    <a:p>
                      <a:r>
                        <a:rPr lang="en-US" sz="1200"/>
                        <a:t>1km 16 days NIR reflectance (Band 2)</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Reflectance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0, 10000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0.0001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600">
                <a:tc>
                  <a:txBody>
                    <a:bodyPr/>
                    <a:lstStyle/>
                    <a:p>
                      <a:r>
                        <a:rPr lang="en-US" sz="1200"/>
                        <a:t>1km 16 days blue reflectance (Band 3)</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Reflectance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0, 10000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0.0001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600">
                <a:tc>
                  <a:txBody>
                    <a:bodyPr/>
                    <a:lstStyle/>
                    <a:p>
                      <a:r>
                        <a:rPr lang="en-US" sz="1200"/>
                        <a:t>1km 16 days MIR reflectance (Band 7)</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Reflectance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0, 10000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0.0001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19">
                <a:tc>
                  <a:txBody>
                    <a:bodyPr/>
                    <a:lstStyle/>
                    <a:p>
                      <a:r>
                        <a:rPr lang="en-US" sz="1200"/>
                        <a:t>1km 16 days view zenith angle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Degree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-9000, 9000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19">
                <a:tc>
                  <a:txBody>
                    <a:bodyPr/>
                    <a:lstStyle/>
                    <a:p>
                      <a:r>
                        <a:rPr lang="en-US" sz="1200"/>
                        <a:t>1km 16 days sun zenith angle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Degree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-10000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-9000, 9000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19">
                <a:tc>
                  <a:txBody>
                    <a:bodyPr/>
                    <a:lstStyle/>
                    <a:p>
                      <a:r>
                        <a:rPr lang="en-US" sz="1200"/>
                        <a:t>1km 16 days relative azimuth angle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Degree</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-4000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-3600, 3600</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0.1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600">
                <a:tc>
                  <a:txBody>
                    <a:bodyPr/>
                    <a:lstStyle/>
                    <a:p>
                      <a:r>
                        <a:rPr lang="en-US" sz="1200"/>
                        <a:t>1km 16 days composite day of the year</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Julian day of year</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1, 366</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NA</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600">
                <a:tc>
                  <a:txBody>
                    <a:bodyPr/>
                    <a:lstStyle/>
                    <a:p>
                      <a:r>
                        <a:rPr lang="en-US" sz="1200"/>
                        <a:t>1km 16 days pixel reliability summary QA</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Rank</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0, 4</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NA</a:t>
                      </a:r>
                    </a:p>
                  </a:txBody>
                  <a:tcPr marL="3333" marR="3333" marT="3333" marB="33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0397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Spatial analyst tool/Math</a:t>
            </a:r>
            <a:endParaRPr lang="en-US" sz="36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22960"/>
            <a:ext cx="44154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708"/>
          <a:stretch/>
        </p:blipFill>
        <p:spPr bwMode="auto">
          <a:xfrm>
            <a:off x="3162300" y="2575560"/>
            <a:ext cx="601980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071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8" y="762000"/>
            <a:ext cx="39338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614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67400" cy="584775"/>
          </a:xfrm>
          <a:prstGeom prst="rect">
            <a:avLst/>
          </a:prstGeom>
        </p:spPr>
        <p:txBody>
          <a:bodyPr wrap="square">
            <a:spAutoFit/>
          </a:bodyPr>
          <a:lstStyle/>
          <a:p>
            <a:r>
              <a:rPr lang="en-US" sz="3200" dirty="0" smtClean="0"/>
              <a:t>http://landsatlook.usgs.gov/</a:t>
            </a:r>
            <a:endParaRPr lang="en-US" sz="3200" dirty="0"/>
          </a:p>
        </p:txBody>
      </p:sp>
      <p:pic>
        <p:nvPicPr>
          <p:cNvPr id="1026" name="Picture 2"/>
          <p:cNvPicPr>
            <a:picLocks noChangeAspect="1" noChangeArrowheads="1"/>
          </p:cNvPicPr>
          <p:nvPr/>
        </p:nvPicPr>
        <p:blipFill>
          <a:blip r:embed="rId2"/>
          <a:srcRect/>
          <a:stretch>
            <a:fillRect/>
          </a:stretch>
        </p:blipFill>
        <p:spPr bwMode="auto">
          <a:xfrm>
            <a:off x="0" y="838200"/>
            <a:ext cx="9631680"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447800"/>
            <a:ext cx="8656320" cy="5410200"/>
          </a:xfrm>
          <a:prstGeom prst="rect">
            <a:avLst/>
          </a:prstGeom>
          <a:noFill/>
          <a:ln w="9525">
            <a:noFill/>
            <a:miter lim="800000"/>
            <a:headEnd/>
            <a:tailEnd/>
          </a:ln>
          <a:effectLst/>
        </p:spPr>
      </p:pic>
      <p:sp>
        <p:nvSpPr>
          <p:cNvPr id="3" name="TextBox 2"/>
          <p:cNvSpPr txBox="1"/>
          <p:nvPr/>
        </p:nvSpPr>
        <p:spPr>
          <a:xfrm>
            <a:off x="1219200" y="685800"/>
            <a:ext cx="5859681" cy="707886"/>
          </a:xfrm>
          <a:prstGeom prst="rect">
            <a:avLst/>
          </a:prstGeom>
          <a:noFill/>
        </p:spPr>
        <p:txBody>
          <a:bodyPr wrap="none" rtlCol="0">
            <a:spAutoFit/>
          </a:bodyPr>
          <a:lstStyle/>
          <a:p>
            <a:r>
              <a:rPr lang="en-US" sz="4000" dirty="0" smtClean="0"/>
              <a:t>Zoom In – Here is Nebraska</a:t>
            </a:r>
            <a:endParaRPr lang="en-US"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857375"/>
            <a:ext cx="8001000" cy="5000625"/>
          </a:xfrm>
          <a:prstGeom prst="rect">
            <a:avLst/>
          </a:prstGeom>
          <a:noFill/>
          <a:ln w="9525">
            <a:noFill/>
            <a:miter lim="800000"/>
            <a:headEnd/>
            <a:tailEnd/>
          </a:ln>
          <a:effectLst/>
        </p:spPr>
      </p:pic>
      <p:sp>
        <p:nvSpPr>
          <p:cNvPr id="3" name="TextBox 2"/>
          <p:cNvSpPr txBox="1"/>
          <p:nvPr/>
        </p:nvSpPr>
        <p:spPr>
          <a:xfrm>
            <a:off x="0" y="609600"/>
            <a:ext cx="8713283" cy="707886"/>
          </a:xfrm>
          <a:prstGeom prst="rect">
            <a:avLst/>
          </a:prstGeom>
          <a:noFill/>
        </p:spPr>
        <p:txBody>
          <a:bodyPr wrap="none" rtlCol="0">
            <a:spAutoFit/>
          </a:bodyPr>
          <a:lstStyle/>
          <a:p>
            <a:r>
              <a:rPr lang="en-US" sz="4000" dirty="0" smtClean="0"/>
              <a:t>Zoom In More– Here is Lincoln, Nebraska</a:t>
            </a:r>
            <a:endParaRPr lang="en-US" sz="4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8993616" cy="1569660"/>
          </a:xfrm>
          <a:prstGeom prst="rect">
            <a:avLst/>
          </a:prstGeom>
          <a:noFill/>
        </p:spPr>
        <p:txBody>
          <a:bodyPr wrap="none" rtlCol="0">
            <a:spAutoFit/>
          </a:bodyPr>
          <a:lstStyle/>
          <a:p>
            <a:r>
              <a:rPr lang="en-US" sz="2400" dirty="0" smtClean="0"/>
              <a:t>Press “Select Scenes” to: a) get </a:t>
            </a:r>
            <a:r>
              <a:rPr lang="en-US" sz="2400" dirty="0" err="1" smtClean="0"/>
              <a:t>Landsat</a:t>
            </a:r>
            <a:r>
              <a:rPr lang="en-US" sz="2400" dirty="0" smtClean="0"/>
              <a:t> image background</a:t>
            </a:r>
          </a:p>
          <a:p>
            <a:r>
              <a:rPr lang="en-US" sz="2400" dirty="0" smtClean="0"/>
              <a:t>b) “Find” 657 !!!  </a:t>
            </a:r>
            <a:r>
              <a:rPr lang="en-US" sz="2400" dirty="0" err="1" smtClean="0"/>
              <a:t>Landsat</a:t>
            </a:r>
            <a:r>
              <a:rPr lang="en-US" sz="2400" dirty="0" smtClean="0"/>
              <a:t> scenes for Lincoln, Nebraska from 1999-2012</a:t>
            </a:r>
          </a:p>
          <a:p>
            <a:r>
              <a:rPr lang="en-US" sz="2400" dirty="0" smtClean="0"/>
              <a:t>c) Move the “Slide bar” to progress through the scenes in viewer</a:t>
            </a:r>
          </a:p>
          <a:p>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9182450" cy="1200329"/>
          </a:xfrm>
          <a:prstGeom prst="rect">
            <a:avLst/>
          </a:prstGeom>
          <a:noFill/>
        </p:spPr>
        <p:txBody>
          <a:bodyPr wrap="none" rtlCol="0">
            <a:spAutoFit/>
          </a:bodyPr>
          <a:lstStyle/>
          <a:p>
            <a:r>
              <a:rPr lang="en-US" sz="2400" dirty="0" smtClean="0"/>
              <a:t>d) Press “Table” to get list of all images (657) available for the Path/Row </a:t>
            </a:r>
          </a:p>
          <a:p>
            <a:r>
              <a:rPr lang="en-US" sz="2400" dirty="0" smtClean="0"/>
              <a:t>covering Lincoln, NE.  e) Check the images you want, f) “Add to Cart”</a:t>
            </a:r>
          </a:p>
          <a:p>
            <a:r>
              <a:rPr lang="en-US" sz="2400" dirty="0" smtClean="0"/>
              <a:t>g) Select “Showing” and select “cart” in dropdown to add to cart</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76200" y="1095375"/>
            <a:ext cx="9220200" cy="5762625"/>
          </a:xfrm>
          <a:prstGeom prst="rect">
            <a:avLst/>
          </a:prstGeom>
          <a:noFill/>
          <a:ln w="9525">
            <a:noFill/>
            <a:miter lim="800000"/>
            <a:headEnd/>
            <a:tailEnd/>
          </a:ln>
          <a:effectLst/>
        </p:spPr>
      </p:pic>
      <p:sp>
        <p:nvSpPr>
          <p:cNvPr id="3" name="TextBox 2"/>
          <p:cNvSpPr txBox="1"/>
          <p:nvPr/>
        </p:nvSpPr>
        <p:spPr>
          <a:xfrm>
            <a:off x="0" y="0"/>
            <a:ext cx="8699241" cy="1569660"/>
          </a:xfrm>
          <a:prstGeom prst="rect">
            <a:avLst/>
          </a:prstGeom>
          <a:noFill/>
        </p:spPr>
        <p:txBody>
          <a:bodyPr wrap="none" rtlCol="0">
            <a:spAutoFit/>
          </a:bodyPr>
          <a:lstStyle/>
          <a:p>
            <a:r>
              <a:rPr lang="en-US" sz="2400" dirty="0" smtClean="0"/>
              <a:t>h) In cart menu, recheck image dates to order,  </a:t>
            </a:r>
            <a:r>
              <a:rPr lang="en-US" sz="2400" dirty="0" err="1" smtClean="0"/>
              <a:t>i</a:t>
            </a:r>
            <a:r>
              <a:rPr lang="en-US" sz="2400" dirty="0" smtClean="0"/>
              <a:t>) Press “Get </a:t>
            </a:r>
            <a:r>
              <a:rPr lang="en-US" sz="2400" dirty="0" err="1" smtClean="0"/>
              <a:t>Landsat</a:t>
            </a:r>
            <a:r>
              <a:rPr lang="en-US" sz="2400" dirty="0" smtClean="0"/>
              <a:t> </a:t>
            </a:r>
          </a:p>
          <a:p>
            <a:r>
              <a:rPr lang="en-US" sz="2400" dirty="0" smtClean="0"/>
              <a:t>Data”   and j) </a:t>
            </a:r>
            <a:r>
              <a:rPr lang="en-US" sz="2400" b="1" dirty="0" smtClean="0"/>
              <a:t>You have just ordered </a:t>
            </a:r>
            <a:r>
              <a:rPr lang="en-US" sz="2400" b="1" dirty="0" err="1" smtClean="0"/>
              <a:t>Landsat</a:t>
            </a:r>
            <a:r>
              <a:rPr lang="en-US" sz="2400" b="1" dirty="0" smtClean="0"/>
              <a:t> images!!</a:t>
            </a:r>
          </a:p>
          <a:p>
            <a:r>
              <a:rPr lang="en-US" sz="2400" dirty="0" smtClean="0"/>
              <a:t>k) Press Metadata button to see what path/row (29/32) you are on.</a:t>
            </a:r>
          </a:p>
          <a:p>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1.gstatic.com/images?q=tbn:ANd9GcQxDFIOZETk6O0K-wsgx_ywxe2wB3v0DrWF142oZ6FBAMSH6l6EPw"/>
          <p:cNvPicPr>
            <a:picLocks noChangeAspect="1" noChangeArrowheads="1"/>
          </p:cNvPicPr>
          <p:nvPr/>
        </p:nvPicPr>
        <p:blipFill>
          <a:blip r:embed="rId2"/>
          <a:srcRect/>
          <a:stretch>
            <a:fillRect/>
          </a:stretch>
        </p:blipFill>
        <p:spPr bwMode="auto">
          <a:xfrm>
            <a:off x="609600" y="3581400"/>
            <a:ext cx="4328002" cy="3200400"/>
          </a:xfrm>
          <a:prstGeom prst="rect">
            <a:avLst/>
          </a:prstGeom>
          <a:noFill/>
        </p:spPr>
      </p:pic>
      <p:pic>
        <p:nvPicPr>
          <p:cNvPr id="7172" name="Picture 4" descr="http://t0.gstatic.com/images?q=tbn:ANd9GcTMhgOHT1oZ5GjfsoOfF2lY9Hh1EDXKhIcgXWHk7K7290TfwxcEyw"/>
          <p:cNvPicPr>
            <a:picLocks noChangeAspect="1" noChangeArrowheads="1"/>
          </p:cNvPicPr>
          <p:nvPr/>
        </p:nvPicPr>
        <p:blipFill>
          <a:blip r:embed="rId3"/>
          <a:srcRect/>
          <a:stretch>
            <a:fillRect/>
          </a:stretch>
        </p:blipFill>
        <p:spPr bwMode="auto">
          <a:xfrm>
            <a:off x="304800" y="381000"/>
            <a:ext cx="3124200" cy="3194566"/>
          </a:xfrm>
          <a:prstGeom prst="rect">
            <a:avLst/>
          </a:prstGeom>
          <a:noFill/>
        </p:spPr>
      </p:pic>
      <p:pic>
        <p:nvPicPr>
          <p:cNvPr id="7174" name="Picture 6" descr="http://t1.gstatic.com/images?q=tbn:ANd9GcQchMiSU3cw_LJhOU7a14KhOR9VnAenIiyUGCkUO55t6BczLNhB"/>
          <p:cNvPicPr>
            <a:picLocks noChangeAspect="1" noChangeArrowheads="1"/>
          </p:cNvPicPr>
          <p:nvPr/>
        </p:nvPicPr>
        <p:blipFill>
          <a:blip r:embed="rId4"/>
          <a:srcRect/>
          <a:stretch>
            <a:fillRect/>
          </a:stretch>
        </p:blipFill>
        <p:spPr bwMode="auto">
          <a:xfrm>
            <a:off x="5562600" y="3505200"/>
            <a:ext cx="3041904" cy="2982259"/>
          </a:xfrm>
          <a:prstGeom prst="rect">
            <a:avLst/>
          </a:prstGeom>
          <a:noFill/>
        </p:spPr>
      </p:pic>
      <p:sp>
        <p:nvSpPr>
          <p:cNvPr id="8" name="TextBox 7"/>
          <p:cNvSpPr txBox="1"/>
          <p:nvPr/>
        </p:nvSpPr>
        <p:spPr>
          <a:xfrm>
            <a:off x="2438400" y="381000"/>
            <a:ext cx="862865" cy="461665"/>
          </a:xfrm>
          <a:prstGeom prst="rect">
            <a:avLst/>
          </a:prstGeom>
          <a:noFill/>
        </p:spPr>
        <p:txBody>
          <a:bodyPr wrap="none" rtlCol="0">
            <a:spAutoFit/>
          </a:bodyPr>
          <a:lstStyle/>
          <a:p>
            <a:r>
              <a:rPr lang="en-US" sz="2400" dirty="0" smtClean="0"/>
              <a:t>Brazil</a:t>
            </a:r>
            <a:endParaRPr lang="en-US" sz="2400" dirty="0"/>
          </a:p>
        </p:txBody>
      </p:sp>
      <p:sp>
        <p:nvSpPr>
          <p:cNvPr id="9" name="TextBox 8"/>
          <p:cNvSpPr txBox="1"/>
          <p:nvPr/>
        </p:nvSpPr>
        <p:spPr>
          <a:xfrm>
            <a:off x="2971800" y="3048000"/>
            <a:ext cx="852349" cy="461665"/>
          </a:xfrm>
          <a:prstGeom prst="rect">
            <a:avLst/>
          </a:prstGeom>
          <a:noFill/>
        </p:spPr>
        <p:txBody>
          <a:bodyPr wrap="none" rtlCol="0">
            <a:spAutoFit/>
          </a:bodyPr>
          <a:lstStyle/>
          <a:p>
            <a:r>
              <a:rPr lang="en-US" sz="2400" dirty="0" smtClean="0"/>
              <a:t>Texas</a:t>
            </a:r>
            <a:endParaRPr lang="en-US" sz="2400" dirty="0"/>
          </a:p>
        </p:txBody>
      </p:sp>
      <p:sp>
        <p:nvSpPr>
          <p:cNvPr id="10" name="TextBox 9"/>
          <p:cNvSpPr txBox="1"/>
          <p:nvPr/>
        </p:nvSpPr>
        <p:spPr>
          <a:xfrm>
            <a:off x="4343400" y="457200"/>
            <a:ext cx="4370427" cy="830997"/>
          </a:xfrm>
          <a:prstGeom prst="rect">
            <a:avLst/>
          </a:prstGeom>
          <a:noFill/>
        </p:spPr>
        <p:txBody>
          <a:bodyPr wrap="none" rtlCol="0">
            <a:spAutoFit/>
          </a:bodyPr>
          <a:lstStyle/>
          <a:p>
            <a:r>
              <a:rPr lang="en-US" sz="2400" dirty="0" smtClean="0"/>
              <a:t>Each </a:t>
            </a:r>
            <a:r>
              <a:rPr lang="en-US" sz="2400" dirty="0" err="1" smtClean="0"/>
              <a:t>Landsat</a:t>
            </a:r>
            <a:r>
              <a:rPr lang="en-US" sz="2400" dirty="0" smtClean="0"/>
              <a:t> path is 160 km wide</a:t>
            </a:r>
          </a:p>
          <a:p>
            <a:r>
              <a:rPr lang="en-US" sz="2400" dirty="0" smtClean="0"/>
              <a:t>Each row is 160 km tall</a:t>
            </a:r>
            <a:endParaRPr lang="en-US" sz="2400" dirty="0"/>
          </a:p>
        </p:txBody>
      </p:sp>
      <p:sp>
        <p:nvSpPr>
          <p:cNvPr id="11" name="TextBox 10"/>
          <p:cNvSpPr txBox="1"/>
          <p:nvPr/>
        </p:nvSpPr>
        <p:spPr>
          <a:xfrm>
            <a:off x="4191000" y="1600200"/>
            <a:ext cx="4114800" cy="1569660"/>
          </a:xfrm>
          <a:prstGeom prst="rect">
            <a:avLst/>
          </a:prstGeom>
          <a:noFill/>
        </p:spPr>
        <p:txBody>
          <a:bodyPr wrap="square" rtlCol="0">
            <a:spAutoFit/>
          </a:bodyPr>
          <a:lstStyle/>
          <a:p>
            <a:r>
              <a:rPr lang="en-US" sz="2400" dirty="0" err="1" smtClean="0"/>
              <a:t>Landsat</a:t>
            </a:r>
            <a:r>
              <a:rPr lang="en-US" sz="2400" dirty="0" smtClean="0"/>
              <a:t> 7</a:t>
            </a:r>
          </a:p>
          <a:p>
            <a:r>
              <a:rPr lang="en-US" sz="2400" dirty="0" smtClean="0"/>
              <a:t>has 6 reflected bands (blue, green, red, 3 infrared) and one thermal band</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715</Words>
  <Application>Microsoft Office PowerPoint</Application>
  <PresentationFormat>On-screen Show (4:3)</PresentationFormat>
  <Paragraphs>158</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Landsat Downloads &amp;  MODIS Downloads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option to download Landsat data http://glovis.usgs.gov/</vt:lpstr>
      <vt:lpstr>The Moderate Resolution Imaging Spectroradiometer (MODIS)</vt:lpstr>
      <vt:lpstr>MODIS data download steps: </vt:lpstr>
      <vt:lpstr>PowerPoint Presentation</vt:lpstr>
      <vt:lpstr>MODIS Naming Conventions </vt:lpstr>
      <vt:lpstr>PowerPoint Presentation</vt:lpstr>
      <vt:lpstr>MODIS download steps http://reverb.echo.nasa.gov</vt:lpstr>
      <vt:lpstr>http://reverb.echo.nasa.gov</vt:lpstr>
      <vt:lpstr>http://reverb.echo.nasa.gov</vt:lpstr>
      <vt:lpstr>PowerPoint Presentation</vt:lpstr>
      <vt:lpstr>PowerPoint Presentation</vt:lpstr>
      <vt:lpstr>PowerPoint Presentation</vt:lpstr>
      <vt:lpstr>PowerPoint Presentation</vt:lpstr>
      <vt:lpstr>PowerPoint Presentation</vt:lpstr>
      <vt:lpstr>ftp://e4ftl01.cr.usgs.gov/WORKING/BRWS/Browse.001/2012.06.14/BROWSE.MOD13A2.A2012145.h10v04.005.2012166102030.2.jpg </vt:lpstr>
      <vt:lpstr>Parameters to use for hdf file</vt:lpstr>
      <vt:lpstr>MOD13A2</vt:lpstr>
      <vt:lpstr>Science Data Sets for MODIS Terra Vegetation Indices 16-Day L3 Global 1km SIN Grid V005 (MOD13A2)</vt:lpstr>
      <vt:lpstr>Spatial analyst tool/Math</vt:lpstr>
      <vt:lpstr>PowerPoint Presentation</vt:lpstr>
    </vt:vector>
  </TitlesOfParts>
  <Company>University of Idaho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Landsat Downloads via Landsat Look</dc:title>
  <dc:creator>Ayse Kilic</dc:creator>
  <cp:lastModifiedBy>airmak2</cp:lastModifiedBy>
  <cp:revision>8</cp:revision>
  <dcterms:created xsi:type="dcterms:W3CDTF">2012-09-11T00:59:54Z</dcterms:created>
  <dcterms:modified xsi:type="dcterms:W3CDTF">2012-09-11T04:28:38Z</dcterms:modified>
</cp:coreProperties>
</file>