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8"/>
    <p:sldMasterId id="2147483668" r:id="rId9"/>
  </p:sldMasterIdLst>
  <p:notesMasterIdLst>
    <p:notesMasterId r:id="rId62"/>
  </p:notesMasterIdLst>
  <p:handoutMasterIdLst>
    <p:handoutMasterId r:id="rId63"/>
  </p:handoutMasterIdLst>
  <p:sldIdLst>
    <p:sldId id="319" r:id="rId10"/>
    <p:sldId id="320" r:id="rId11"/>
    <p:sldId id="392" r:id="rId12"/>
    <p:sldId id="480" r:id="rId13"/>
    <p:sldId id="493" r:id="rId14"/>
    <p:sldId id="494" r:id="rId15"/>
    <p:sldId id="322" r:id="rId16"/>
    <p:sldId id="321" r:id="rId17"/>
    <p:sldId id="337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7" r:id="rId26"/>
    <p:sldId id="384" r:id="rId27"/>
    <p:sldId id="383" r:id="rId28"/>
    <p:sldId id="262" r:id="rId29"/>
    <p:sldId id="387" r:id="rId30"/>
    <p:sldId id="388" r:id="rId31"/>
    <p:sldId id="261" r:id="rId32"/>
    <p:sldId id="389" r:id="rId33"/>
    <p:sldId id="474" r:id="rId34"/>
    <p:sldId id="349" r:id="rId35"/>
    <p:sldId id="350" r:id="rId36"/>
    <p:sldId id="476" r:id="rId37"/>
    <p:sldId id="477" r:id="rId38"/>
    <p:sldId id="338" r:id="rId39"/>
    <p:sldId id="413" r:id="rId40"/>
    <p:sldId id="466" r:id="rId41"/>
    <p:sldId id="455" r:id="rId42"/>
    <p:sldId id="459" r:id="rId43"/>
    <p:sldId id="456" r:id="rId44"/>
    <p:sldId id="457" r:id="rId45"/>
    <p:sldId id="464" r:id="rId46"/>
    <p:sldId id="471" r:id="rId47"/>
    <p:sldId id="482" r:id="rId48"/>
    <p:sldId id="495" r:id="rId49"/>
    <p:sldId id="483" r:id="rId50"/>
    <p:sldId id="496" r:id="rId51"/>
    <p:sldId id="339" r:id="rId52"/>
    <p:sldId id="281" r:id="rId53"/>
    <p:sldId id="279" r:id="rId54"/>
    <p:sldId id="282" r:id="rId55"/>
    <p:sldId id="260" r:id="rId56"/>
    <p:sldId id="317" r:id="rId57"/>
    <p:sldId id="318" r:id="rId58"/>
    <p:sldId id="417" r:id="rId59"/>
    <p:sldId id="418" r:id="rId60"/>
    <p:sldId id="419" r:id="rId61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4" autoAdjust="0"/>
  </p:normalViewPr>
  <p:slideViewPr>
    <p:cSldViewPr snapToGrid="0">
      <p:cViewPr>
        <p:scale>
          <a:sx n="75" d="100"/>
          <a:sy n="75" d="100"/>
        </p:scale>
        <p:origin x="-59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80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280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77532FDE-B1A2-410F-AB0C-4F63EC86B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9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0563"/>
            <a:ext cx="4598988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8" tIns="45609" rIns="91218" bIns="4560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C332E6C0-DAC4-4EF3-B31F-C28A9C559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88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BF2BA-DACE-45E6-9620-A1886C9D759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F074C-2A22-401A-B972-BC393D81A11B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6F185-D4F7-449F-8946-C6B2A0C6B9EC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2" tIns="45926" rIns="91852" bIns="45926"/>
          <a:lstStyle/>
          <a:p>
            <a:r>
              <a:rPr lang="en-US" smtClean="0"/>
              <a:t>DRM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9D493-C76D-43CE-8E21-1ACC571DA1B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EFD80-0EE2-4385-BECA-D723EEA8759D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DADA5-516B-4D34-BDAE-AD4F0FD03CC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4B458E-A02A-4BFB-A3EC-6851B63689E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265EE-D32C-4051-8FA5-D1075337E97B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70069-8288-44D1-A28D-BDCD0D675545}" type="slidenum">
              <a:rPr lang="en-US" smtClean="0">
                <a:ea typeface="ＭＳ Ｐゴシック" pitchFamily="1" charset="-128"/>
              </a:rPr>
              <a:pPr/>
              <a:t>31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4C791B83-2AA0-4481-B313-A33236716E03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32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data are recorded over time to monitor a hydrologic process or property.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8714-0123-4697-BB9E-E797D37FF92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99CBA-9CC5-47E3-90DA-0CF03BAE07CA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71BC6F-A21B-49CB-AB5F-A29C935AC05D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5DBA8-116D-4884-BB97-E980DF68FAF2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A7EE4-6405-498D-A6BB-E5B63B52B8D1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388C9-C193-455D-B6DF-408C883E09FD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223AB-62CE-4FE0-B0BE-9D6DE769628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0D46A-8A93-49E7-A4BC-44D257A3BD07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2" tIns="45926" rIns="91852" bIns="45926"/>
          <a:lstStyle/>
          <a:p>
            <a:r>
              <a:rPr lang="en-US" smtClean="0"/>
              <a:t>DRM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3995B-1B1F-46F9-BA78-4D7B4CB16DFF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63C797-4E38-402C-B40D-D84A1B41FD2F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EA189-DA96-46BA-B15A-156757700C0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D6BA6-BB26-4A7D-9A09-9A9A08E3CD7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AF54D0-BC78-4BCC-A764-41569810997F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0948AC-CB73-47F5-9F6D-812C94797087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592B9-53F5-462F-887B-C4CDC503A874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B58E1-48CC-495B-AC77-4E55EE4C209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2" tIns="45926" rIns="91852" bIns="45926"/>
          <a:lstStyle/>
          <a:p>
            <a:r>
              <a:rPr lang="en-US" smtClean="0"/>
              <a:t>DRM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42E9AD-F464-446F-A845-6E7E3C660450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673C9-DFA1-4F7D-92D4-32EF467DB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C62F-3B17-4014-A02E-2E7D374C9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10C9-B346-44D5-8A81-06DC74C18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6681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0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20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16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18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2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B331-9C08-4D46-906E-C0EA45AA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44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32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96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37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1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60D24-19E1-406C-8342-050049B79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A7320-9A07-4E15-BFFD-89EEE6500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6669A-09AB-4F85-B94B-EFA0216E9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D42C7-E0FF-49F8-B5D5-E6B212C9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2BB7B-DB4D-430A-8EEE-53D1F5624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870E9-3794-4BFE-BF63-E9322C989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5EF64-0280-40B3-BCA8-16A34E6F8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EBF58B-64A0-4905-AA83-3581935C1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9/5/2012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31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26295161/ns/weather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ahsi.org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aterservices.usgs.gov/nwis/iv?sites=08158000&amp;period=P7D&amp;parameterCd=00060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arcgis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w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chemeClr val="accent2"/>
                </a:solidFill>
              </a:rPr>
              <a:t>GIS in Water Resources: Lecture 1</a:t>
            </a: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590800"/>
          </a:xfrm>
        </p:spPr>
        <p:txBody>
          <a:bodyPr/>
          <a:lstStyle/>
          <a:p>
            <a:r>
              <a:rPr lang="en-US" i="1" smtClean="0">
                <a:solidFill>
                  <a:srgbClr val="FF3300"/>
                </a:solidFill>
              </a:rPr>
              <a:t>In-class and distance learning</a:t>
            </a:r>
            <a:endParaRPr lang="en-US" smtClean="0"/>
          </a:p>
          <a:p>
            <a:r>
              <a:rPr lang="en-US" smtClean="0"/>
              <a:t>Geospatial database of hydrologic features </a:t>
            </a:r>
          </a:p>
          <a:p>
            <a:r>
              <a:rPr lang="en-US" smtClean="0"/>
              <a:t>GIS and HIS</a:t>
            </a:r>
          </a:p>
          <a:p>
            <a:r>
              <a:rPr lang="en-US" smtClean="0"/>
              <a:t>Curved earth and a flat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geographic information system </a:t>
            </a:r>
            <a:r>
              <a:rPr lang="en-US" dirty="0" smtClean="0"/>
              <a:t>(GIS) is a system designed to capture, store, manipulate, analyze, manage, and present all types of geographical data. -- Wikipedia</a:t>
            </a:r>
            <a:endParaRPr lang="en-US" dirty="0"/>
          </a:p>
        </p:txBody>
      </p:sp>
      <p:pic>
        <p:nvPicPr>
          <p:cNvPr id="1026" name="Picture 2" descr="C:\Temp\icons\Map2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66391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Temp\icons\GeoprocessingToolbox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66391"/>
            <a:ext cx="1773115" cy="17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Temp\icons\ArcGISAdministrator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92514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Temp\icons\MapPackageMPKFile2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2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4330" y="5439506"/>
            <a:ext cx="69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maps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1042" y="4355068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data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8112" y="5439506"/>
            <a:ext cx="64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tools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5841" y="4223182"/>
            <a:ext cx="118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computers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3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 is visualized in maps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6248400"/>
            <a:ext cx="1047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www.arcgis.com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357313"/>
            <a:ext cx="1609725" cy="1247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87" y="1552575"/>
            <a:ext cx="3543300" cy="4200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1678723"/>
            <a:ext cx="3887177" cy="36505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Temp\icons\Map2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map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7" y="1177856"/>
            <a:ext cx="5661025" cy="475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 are built from data </a:t>
            </a:r>
            <a:endParaRPr lang="en-US" dirty="0"/>
          </a:p>
        </p:txBody>
      </p:sp>
      <p:pic>
        <p:nvPicPr>
          <p:cNvPr id="4" name="Picture 2" descr="C:\Temp\icons\Map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map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6" name="Picture 7" descr="C:\Temp\icons\MapPackageMPKFile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data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2133600"/>
            <a:ext cx="21463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2438400"/>
            <a:ext cx="2146300" cy="1016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Name</a:t>
            </a:r>
            <a:r>
              <a:rPr lang="en-US" sz="1400" dirty="0" smtClean="0">
                <a:solidFill>
                  <a:prstClr val="black"/>
                </a:solidFill>
              </a:rPr>
              <a:t>: E. Dean Keeton 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Type</a:t>
            </a:r>
            <a:r>
              <a:rPr lang="en-US" sz="1400" dirty="0" smtClean="0">
                <a:solidFill>
                  <a:prstClr val="black"/>
                </a:solidFill>
              </a:rPr>
              <a:t>: </a:t>
            </a:r>
            <a:r>
              <a:rPr lang="en-US" sz="1400" dirty="0" err="1" smtClean="0">
                <a:solidFill>
                  <a:prstClr val="black"/>
                </a:solidFill>
              </a:rPr>
              <a:t>Div</a:t>
            </a:r>
            <a:r>
              <a:rPr lang="en-US" sz="1400" dirty="0" smtClean="0">
                <a:solidFill>
                  <a:prstClr val="black"/>
                </a:solidFill>
              </a:rPr>
              <a:t> Highway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Speed</a:t>
            </a:r>
            <a:r>
              <a:rPr lang="en-US" sz="1400" dirty="0" smtClean="0">
                <a:solidFill>
                  <a:prstClr val="black"/>
                </a:solidFill>
              </a:rPr>
              <a:t>: 35 mph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Shape</a:t>
            </a:r>
            <a:r>
              <a:rPr lang="en-US" sz="1400" dirty="0" smtClean="0">
                <a:solidFill>
                  <a:prstClr val="black"/>
                </a:solidFill>
              </a:rPr>
              <a:t>: [Geometry]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4343400" y="2286000"/>
            <a:ext cx="838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5000" y="3467100"/>
            <a:ext cx="2514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Building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5000" y="3771901"/>
            <a:ext cx="2514600" cy="738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Name</a:t>
            </a:r>
            <a:r>
              <a:rPr lang="en-US" sz="1400" dirty="0" smtClean="0">
                <a:solidFill>
                  <a:prstClr val="black"/>
                </a:solidFill>
              </a:rPr>
              <a:t>: Ernest Cockrell </a:t>
            </a:r>
            <a:r>
              <a:rPr lang="en-US" sz="1400" dirty="0" err="1" smtClean="0">
                <a:solidFill>
                  <a:prstClr val="black"/>
                </a:solidFill>
              </a:rPr>
              <a:t>Jr</a:t>
            </a:r>
            <a:r>
              <a:rPr lang="en-US" sz="1400" dirty="0" smtClean="0">
                <a:solidFill>
                  <a:prstClr val="black"/>
                </a:solidFill>
              </a:rPr>
              <a:t> Hall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Address</a:t>
            </a:r>
            <a:r>
              <a:rPr lang="en-US" sz="1400" dirty="0" smtClean="0">
                <a:solidFill>
                  <a:prstClr val="black"/>
                </a:solidFill>
              </a:rPr>
              <a:t>: 301 E. Dean Keeton 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Shape</a:t>
            </a:r>
            <a:r>
              <a:rPr lang="en-US" sz="1400" dirty="0" smtClean="0">
                <a:solidFill>
                  <a:prstClr val="black"/>
                </a:solidFill>
              </a:rPr>
              <a:t>: [Geometry]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>
          <a:xfrm flipV="1">
            <a:off x="3149600" y="2986454"/>
            <a:ext cx="419100" cy="6330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838200" y="5638800"/>
            <a:ext cx="39624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Shape includes the geometry of the feature and where it is located on earth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8" y="1663700"/>
            <a:ext cx="70866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Vector data represent discrete features</a:t>
            </a:r>
            <a:endParaRPr lang="en-US" dirty="0"/>
          </a:p>
        </p:txBody>
      </p:sp>
      <p:pic>
        <p:nvPicPr>
          <p:cNvPr id="4" name="Picture 2" descr="C:\Temp\icons\Map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map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6" name="Picture 7" descr="C:\Temp\icons\MapPackageMPKFile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data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4221" y="5429250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p</a:t>
            </a:r>
            <a:r>
              <a:rPr lang="en-US" sz="1800" dirty="0" smtClean="0">
                <a:solidFill>
                  <a:prstClr val="black"/>
                </a:solidFill>
              </a:rPr>
              <a:t>olygons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0369724">
            <a:off x="1870219" y="3183534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lines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38587" y="2259379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p</a:t>
            </a:r>
            <a:r>
              <a:rPr lang="en-US" sz="1800" dirty="0" smtClean="0">
                <a:solidFill>
                  <a:prstClr val="black"/>
                </a:solidFill>
              </a:rPr>
              <a:t>oints</a:t>
            </a: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4548187" y="2678479"/>
            <a:ext cx="204788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</p:cNvCxnSpPr>
          <p:nvPr/>
        </p:nvCxnSpPr>
        <p:spPr>
          <a:xfrm flipH="1" flipV="1">
            <a:off x="4752975" y="4979377"/>
            <a:ext cx="520846" cy="4498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1"/>
          </p:cNvCxnSpPr>
          <p:nvPr/>
        </p:nvCxnSpPr>
        <p:spPr>
          <a:xfrm flipH="1" flipV="1">
            <a:off x="3490914" y="5455627"/>
            <a:ext cx="1173307" cy="18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1"/>
          </p:cNvCxnSpPr>
          <p:nvPr/>
        </p:nvCxnSpPr>
        <p:spPr>
          <a:xfrm flipH="1">
            <a:off x="1485900" y="3606616"/>
            <a:ext cx="422941" cy="196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6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8" y="1088414"/>
            <a:ext cx="67818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Raster data form a grid of cells or pixels</a:t>
            </a:r>
            <a:endParaRPr lang="en-US" sz="3600" dirty="0"/>
          </a:p>
        </p:txBody>
      </p:sp>
      <p:pic>
        <p:nvPicPr>
          <p:cNvPr id="5" name="Picture 2" descr="C:\Temp\icons\Map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map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7" name="Picture 7" descr="C:\Temp\icons\MapPackageMPKFile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data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0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Raster Examples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09800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Temp\icons\Map2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map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7" descr="C:\Temp\icons\MapPackageMPKFile2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data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 rot="20336808">
            <a:off x="2819400" y="4777002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rainfall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 rot="20364016">
            <a:off x="5105400" y="5230282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elevation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0491978">
            <a:off x="685800" y="4560277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land use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012448"/>
              </p:ext>
            </p:extLst>
          </p:nvPr>
        </p:nvGraphicFramePr>
        <p:xfrm>
          <a:off x="304800" y="1600200"/>
          <a:ext cx="3600431" cy="248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Bitmap Image" r:id="rId3" imgW="4296375" imgH="2962689" progId="PBrush">
                  <p:embed/>
                </p:oleObj>
              </mc:Choice>
              <mc:Fallback>
                <p:oleObj name="Bitmap Image" r:id="rId3" imgW="4296375" imgH="29626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00200"/>
                        <a:ext cx="3600431" cy="2482788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9230" y="2312377"/>
            <a:ext cx="4023008" cy="2895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586015" y="4881928"/>
            <a:ext cx="3062185" cy="97228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many more data types</a:t>
            </a:r>
            <a:endParaRPr lang="en-US" dirty="0"/>
          </a:p>
        </p:txBody>
      </p:sp>
      <p:pic>
        <p:nvPicPr>
          <p:cNvPr id="5" name="Picture 2" descr="C:\Temp\icons\Map2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map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7" name="Picture 7" descr="C:\Temp\icons\MapPackageMPKFile2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data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8830" y="3505199"/>
            <a:ext cx="2009570" cy="788378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triangulated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irregular network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13032" y="2438400"/>
            <a:ext cx="132377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</a:rPr>
              <a:t>multipatch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71916" y="5753100"/>
            <a:ext cx="132377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annotation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1" y="5087816"/>
            <a:ext cx="2481770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Martin Luther King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Dr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18879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Connected Map, Chart and Animation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53014"/>
            <a:ext cx="8496300" cy="449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1700" y="1089967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Isaac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6162368"/>
            <a:ext cx="728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http://www.msnbc.msn.com/id/26295161/ns/weather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0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Geographic Data Model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FF0000"/>
                </a:solidFill>
              </a:rPr>
              <a:t>Conceptual Model</a:t>
            </a:r>
            <a:r>
              <a:rPr lang="en-US" sz="2800" smtClean="0"/>
              <a:t> – a set of concepts that describe a subject and allow reasoning about it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FF0000"/>
                </a:solidFill>
              </a:rPr>
              <a:t>Mathematical Model</a:t>
            </a:r>
            <a:r>
              <a:rPr lang="en-US" sz="2800" smtClean="0"/>
              <a:t> – a conceptual model expressed in symbols and equations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FF0000"/>
                </a:solidFill>
              </a:rPr>
              <a:t>Data Model</a:t>
            </a:r>
            <a:r>
              <a:rPr lang="en-US" sz="2800" smtClean="0"/>
              <a:t> – a conceptual model expressed in a data structure (e.g. ascii files, Excel tables, …..)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FF0000"/>
                </a:solidFill>
              </a:rPr>
              <a:t>Geographic Data Model</a:t>
            </a:r>
            <a:r>
              <a:rPr lang="en-US" sz="2800" smtClean="0"/>
              <a:t> – a conceptual model for describing and reasoning about the world expressed in a GIS database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2263" y="522288"/>
            <a:ext cx="191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" pitchFamily="18" charset="0"/>
            </a:endParaRPr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339725" y="268288"/>
            <a:ext cx="25066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Data Model based on Inventory of data layers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813" y="252413"/>
            <a:ext cx="5091112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Six Basic Course Elements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Lectures</a:t>
            </a:r>
          </a:p>
          <a:p>
            <a:pPr lvl="1"/>
            <a:r>
              <a:rPr lang="en-US" dirty="0" err="1" smtClean="0"/>
              <a:t>Powerpoint</a:t>
            </a:r>
            <a:r>
              <a:rPr lang="en-US" dirty="0" smtClean="0"/>
              <a:t> slides</a:t>
            </a:r>
          </a:p>
          <a:p>
            <a:pPr lvl="1"/>
            <a:r>
              <a:rPr lang="en-US" dirty="0" smtClean="0"/>
              <a:t>Video streaming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Readings</a:t>
            </a:r>
          </a:p>
          <a:p>
            <a:pPr lvl="1"/>
            <a:r>
              <a:rPr lang="en-US" dirty="0" smtClean="0"/>
              <a:t>Handouts and lecture synopses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Homework</a:t>
            </a:r>
          </a:p>
          <a:p>
            <a:pPr lvl="1"/>
            <a:r>
              <a:rPr lang="en-US" dirty="0" smtClean="0"/>
              <a:t>Computer exercises</a:t>
            </a:r>
          </a:p>
          <a:p>
            <a:pPr lvl="1"/>
            <a:r>
              <a:rPr lang="en-US" dirty="0" smtClean="0"/>
              <a:t>Hand exercises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Term Project</a:t>
            </a:r>
          </a:p>
          <a:p>
            <a:pPr lvl="1"/>
            <a:r>
              <a:rPr lang="en-US" dirty="0" smtClean="0"/>
              <a:t>Oral presentation</a:t>
            </a:r>
          </a:p>
          <a:p>
            <a:pPr lvl="1"/>
            <a:r>
              <a:rPr lang="en-US" dirty="0" smtClean="0"/>
              <a:t>PDF </a:t>
            </a:r>
            <a:r>
              <a:rPr lang="en-US" dirty="0" smtClean="0"/>
              <a:t>report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Class Interaction</a:t>
            </a:r>
          </a:p>
          <a:p>
            <a:pPr lvl="1"/>
            <a:r>
              <a:rPr lang="en-US" dirty="0" smtClean="0"/>
              <a:t>Email</a:t>
            </a:r>
          </a:p>
          <a:p>
            <a:pPr lvl="1"/>
            <a:r>
              <a:rPr lang="en-US" dirty="0" smtClean="0"/>
              <a:t>Discussion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Examinations</a:t>
            </a:r>
          </a:p>
          <a:p>
            <a:pPr lvl="1"/>
            <a:r>
              <a:rPr lang="en-US" dirty="0" smtClean="0"/>
              <a:t>Midterm, final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6973888" y="3938588"/>
            <a:ext cx="557212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6453188" y="3963988"/>
            <a:ext cx="519112" cy="354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5691188" y="3951288"/>
            <a:ext cx="773112" cy="366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smtClean="0"/>
              <a:t>Spatial Data: Vector format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898525" y="2479675"/>
            <a:ext cx="4564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  <a:r>
              <a:rPr lang="en-US"/>
              <a:t> - a pair of x and y coordinates</a:t>
            </a:r>
          </a:p>
          <a:p>
            <a:pPr>
              <a:defRPr/>
            </a:pPr>
            <a:endParaRPr lang="en-US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6402388" y="2668588"/>
            <a:ext cx="73025" cy="730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429375" y="2251075"/>
            <a:ext cx="97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(x</a:t>
            </a:r>
            <a:r>
              <a:rPr lang="en-US" baseline="-25000"/>
              <a:t>1</a:t>
            </a:r>
            <a:r>
              <a:rPr lang="en-US"/>
              <a:t>,y</a:t>
            </a:r>
            <a:r>
              <a:rPr lang="en-US" baseline="-25000"/>
              <a:t>1</a:t>
            </a:r>
            <a:r>
              <a:rPr lang="en-US"/>
              <a:t>)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898525" y="3851275"/>
            <a:ext cx="3457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Line</a:t>
            </a:r>
            <a:r>
              <a:rPr lang="en-US"/>
              <a:t> - a sequence of points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935788" y="4284663"/>
            <a:ext cx="73025" cy="730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6427788" y="3929063"/>
            <a:ext cx="73025" cy="730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5665788" y="4281488"/>
            <a:ext cx="73025" cy="7302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7491413" y="3903663"/>
            <a:ext cx="73025" cy="7302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715000" y="438467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949325" y="5159375"/>
            <a:ext cx="383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Polygon</a:t>
            </a:r>
            <a:r>
              <a:rPr lang="en-US"/>
              <a:t> - a closed set of lines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588000" y="5081588"/>
            <a:ext cx="0" cy="8366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5589588" y="5918200"/>
            <a:ext cx="8239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5589588" y="5080000"/>
            <a:ext cx="798512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6391275" y="5076825"/>
            <a:ext cx="747713" cy="392113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V="1">
            <a:off x="6397625" y="5472113"/>
            <a:ext cx="722313" cy="4429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5318125" y="4202113"/>
            <a:ext cx="844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Node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6118225" y="3478213"/>
            <a:ext cx="9445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vertex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868363" y="1854200"/>
            <a:ext cx="42989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2"/>
                </a:solidFill>
              </a:rPr>
              <a:t>Vector</a:t>
            </a:r>
            <a:r>
              <a:rPr lang="en-US"/>
              <a:t> data are defined spatially: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Kissimmee watershed, Florida</a:t>
            </a:r>
          </a:p>
        </p:txBody>
      </p:sp>
      <p:pic>
        <p:nvPicPr>
          <p:cNvPr id="14339" name="Picture 5" descr="kissimme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014538"/>
            <a:ext cx="7772400" cy="4046537"/>
          </a:xfrm>
          <a:noFill/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914400" y="5105400"/>
            <a:ext cx="114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Themes</a:t>
            </a:r>
          </a:p>
        </p:txBody>
      </p:sp>
      <p:sp>
        <p:nvSpPr>
          <p:cNvPr id="14341" name="Line 9"/>
          <p:cNvSpPr>
            <a:spLocks noChangeShapeType="1"/>
          </p:cNvSpPr>
          <p:nvPr/>
        </p:nvSpPr>
        <p:spPr bwMode="auto">
          <a:xfrm flipV="1">
            <a:off x="1447800" y="4724400"/>
            <a:ext cx="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Attributes of a Selected Feature</a:t>
            </a:r>
          </a:p>
        </p:txBody>
      </p:sp>
      <p:pic>
        <p:nvPicPr>
          <p:cNvPr id="15363" name="Picture 3" descr="s65-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092325"/>
            <a:ext cx="7772400" cy="3890963"/>
          </a:xfrm>
          <a:noFill/>
        </p:spPr>
      </p:pic>
      <p:sp>
        <p:nvSpPr>
          <p:cNvPr id="15364" name="Line 6"/>
          <p:cNvSpPr>
            <a:spLocks noChangeShapeType="1"/>
          </p:cNvSpPr>
          <p:nvPr/>
        </p:nvSpPr>
        <p:spPr bwMode="auto">
          <a:xfrm flipH="1">
            <a:off x="3657600" y="3352800"/>
            <a:ext cx="1371600" cy="2057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350838"/>
            <a:ext cx="7772400" cy="1143000"/>
          </a:xfrm>
          <a:noFill/>
        </p:spPr>
        <p:txBody>
          <a:bodyPr lIns="92075" tIns="46038" rIns="92075" bIns="46038"/>
          <a:lstStyle/>
          <a:p>
            <a:r>
              <a:rPr lang="en-US" smtClean="0"/>
              <a:t>Raster and Vector Data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235075" y="3006725"/>
            <a:ext cx="1279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219200" y="4038600"/>
            <a:ext cx="815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Line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43000" y="4953000"/>
            <a:ext cx="136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Polygon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038600" y="2057400"/>
            <a:ext cx="113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Vector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934200" y="2057400"/>
            <a:ext cx="1111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Raster</a:t>
            </a:r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4054475" y="4302125"/>
            <a:ext cx="1449388" cy="1588"/>
          </a:xfrm>
          <a:custGeom>
            <a:avLst/>
            <a:gdLst>
              <a:gd name="T0" fmla="*/ 0 w 913"/>
              <a:gd name="T1" fmla="*/ 0 h 1"/>
              <a:gd name="T2" fmla="*/ 1447800 w 913"/>
              <a:gd name="T3" fmla="*/ 0 h 1"/>
              <a:gd name="T4" fmla="*/ 0 60000 65536"/>
              <a:gd name="T5" fmla="*/ 0 60000 65536"/>
              <a:gd name="T6" fmla="*/ 0 w 913"/>
              <a:gd name="T7" fmla="*/ 0 h 1"/>
              <a:gd name="T8" fmla="*/ 913 w 91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3" h="1">
                <a:moveTo>
                  <a:pt x="0" y="0"/>
                </a:moveTo>
                <a:lnTo>
                  <a:pt x="912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4511675" y="3082925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7331075" y="3006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8738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75596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3310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1024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75596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73310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71024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75596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73310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71024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75596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73310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71024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4283075" y="5140325"/>
            <a:ext cx="8382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77882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62000" y="1503363"/>
            <a:ext cx="7215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2"/>
                </a:solidFill>
              </a:rPr>
              <a:t>Raster</a:t>
            </a:r>
            <a:r>
              <a:rPr lang="en-US"/>
              <a:t> data are described by a cell grid, one value per cell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6521450" y="4505325"/>
            <a:ext cx="17732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2"/>
                </a:solidFill>
              </a:rPr>
              <a:t>Zone</a:t>
            </a:r>
            <a:r>
              <a:rPr lang="en-US"/>
              <a:t> of cells</a:t>
            </a: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>
            <a:off x="5546725" y="2362200"/>
            <a:ext cx="11588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lavi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66800"/>
            <a:ext cx="678180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srt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"/>
            <a:ext cx="59340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0" y="6172200"/>
            <a:ext cx="621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2"/>
                </a:solidFill>
              </a:rPr>
              <a:t>http://srtm.usgs.gov/srtmimagegallery/index.html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55725" y="1717675"/>
            <a:ext cx="328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Santa Barbara, California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5363"/>
          </a:xfrm>
        </p:spPr>
        <p:txBody>
          <a:bodyPr/>
          <a:lstStyle/>
          <a:p>
            <a:r>
              <a:rPr lang="en-US" sz="3200" dirty="0" smtClean="0"/>
              <a:t>The challenge of increasing Digital Elevation Model (DEM) resolution (Dr </a:t>
            </a:r>
            <a:r>
              <a:rPr lang="en-US" sz="3200" dirty="0" err="1" smtClean="0"/>
              <a:t>Tarboton’s</a:t>
            </a:r>
            <a:r>
              <a:rPr lang="en-US" sz="3200" dirty="0" smtClean="0"/>
              <a:t> research)</a:t>
            </a:r>
          </a:p>
        </p:txBody>
      </p:sp>
      <p:sp>
        <p:nvSpPr>
          <p:cNvPr id="28675" name="Rectangle 38"/>
          <p:cNvSpPr>
            <a:spLocks noChangeArrowheads="1"/>
          </p:cNvSpPr>
          <p:nvPr/>
        </p:nvSpPr>
        <p:spPr bwMode="auto">
          <a:xfrm>
            <a:off x="1041400" y="1398588"/>
            <a:ext cx="2387600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1980’s  DMA  90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10</a:t>
            </a:r>
            <a:r>
              <a:rPr lang="en-US" sz="2000" b="1" baseline="30000" dirty="0">
                <a:solidFill>
                  <a:srgbClr val="0070C0"/>
                </a:solidFill>
                <a:latin typeface="Arial" pitchFamily="34" charset="0"/>
              </a:rPr>
              <a:t>2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cells/km</a:t>
            </a:r>
            <a:r>
              <a:rPr lang="en-US" sz="2000" b="1" baseline="30000" dirty="0">
                <a:solidFill>
                  <a:srgbClr val="0070C0"/>
                </a:solidFill>
                <a:latin typeface="Arial" pitchFamily="34" charset="0"/>
              </a:rPr>
              <a:t>2</a:t>
            </a:r>
            <a:endParaRPr lang="en-US" sz="20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8676" name="Rectangle 39"/>
          <p:cNvSpPr>
            <a:spLocks noChangeArrowheads="1"/>
          </p:cNvSpPr>
          <p:nvPr/>
        </p:nvSpPr>
        <p:spPr bwMode="auto">
          <a:xfrm>
            <a:off x="1041400" y="2827338"/>
            <a:ext cx="312309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1990’s USGS DEM  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10</a:t>
            </a:r>
            <a:r>
              <a:rPr lang="en-US" sz="2000" b="1" baseline="30000">
                <a:solidFill>
                  <a:srgbClr val="0070C0"/>
                </a:solidFill>
                <a:latin typeface="Arial" pitchFamily="34" charset="0"/>
              </a:rPr>
              <a:t>3</a:t>
            </a: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 cells/km</a:t>
            </a:r>
            <a:r>
              <a:rPr lang="en-US" sz="2000" b="1" baseline="30000">
                <a:solidFill>
                  <a:srgbClr val="0070C0"/>
                </a:solidFill>
                <a:latin typeface="Arial" pitchFamily="34" charset="0"/>
              </a:rPr>
              <a:t>2</a:t>
            </a:r>
            <a:endParaRPr lang="en-US" sz="2000" b="1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8677" name="Rectangle 39"/>
          <p:cNvSpPr>
            <a:spLocks noChangeArrowheads="1"/>
          </p:cNvSpPr>
          <p:nvPr/>
        </p:nvSpPr>
        <p:spPr bwMode="auto">
          <a:xfrm>
            <a:off x="1041400" y="4254500"/>
            <a:ext cx="2597314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2000’s NED 10-30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10</a:t>
            </a:r>
            <a:r>
              <a:rPr lang="en-US" sz="2000" b="1" baseline="30000">
                <a:solidFill>
                  <a:srgbClr val="0070C0"/>
                </a:solidFill>
                <a:latin typeface="Arial" pitchFamily="34" charset="0"/>
              </a:rPr>
              <a:t>4</a:t>
            </a: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 cells/km</a:t>
            </a:r>
            <a:r>
              <a:rPr lang="en-US" sz="2000" b="1" baseline="30000">
                <a:solidFill>
                  <a:srgbClr val="0070C0"/>
                </a:solidFill>
                <a:latin typeface="Arial" pitchFamily="34" charset="0"/>
              </a:rPr>
              <a:t>2</a:t>
            </a:r>
            <a:endParaRPr lang="en-US" sz="2000" b="1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8678" name="Rectangle 39"/>
          <p:cNvSpPr>
            <a:spLocks noChangeArrowheads="1"/>
          </p:cNvSpPr>
          <p:nvPr/>
        </p:nvSpPr>
        <p:spPr bwMode="auto">
          <a:xfrm>
            <a:off x="1041400" y="5683250"/>
            <a:ext cx="2475486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2010’s LIDAR ~1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10</a:t>
            </a:r>
            <a:r>
              <a:rPr lang="en-US" sz="2000" b="1" baseline="30000">
                <a:solidFill>
                  <a:srgbClr val="0070C0"/>
                </a:solidFill>
                <a:latin typeface="Arial" pitchFamily="34" charset="0"/>
              </a:rPr>
              <a:t>6</a:t>
            </a:r>
            <a:r>
              <a:rPr lang="en-US" sz="2000" b="1">
                <a:solidFill>
                  <a:srgbClr val="0070C0"/>
                </a:solidFill>
                <a:latin typeface="Arial" pitchFamily="34" charset="0"/>
              </a:rPr>
              <a:t> cells/km</a:t>
            </a:r>
            <a:r>
              <a:rPr lang="en-US" sz="2000" b="1" baseline="30000">
                <a:solidFill>
                  <a:srgbClr val="0070C0"/>
                </a:solidFill>
                <a:latin typeface="Arial" pitchFamily="34" charset="0"/>
              </a:rPr>
              <a:t>2</a:t>
            </a:r>
            <a:endParaRPr lang="en-US" sz="2000" b="1">
              <a:solidFill>
                <a:srgbClr val="0070C0"/>
              </a:solidFill>
              <a:latin typeface="Arial" pitchFamily="34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156075" y="1058863"/>
            <a:ext cx="4476750" cy="5629275"/>
            <a:chOff x="2677646" y="695045"/>
            <a:chExt cx="4476189" cy="5629275"/>
          </a:xfrm>
        </p:grpSpPr>
        <p:pic>
          <p:nvPicPr>
            <p:cNvPr id="286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9588"/>
            <a:stretch>
              <a:fillRect/>
            </a:stretch>
          </p:blipFill>
          <p:spPr bwMode="auto">
            <a:xfrm>
              <a:off x="2700616" y="695045"/>
              <a:ext cx="4453219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45656" r="29558" b="25626"/>
            <a:stretch>
              <a:fillRect/>
            </a:stretch>
          </p:blipFill>
          <p:spPr bwMode="auto">
            <a:xfrm>
              <a:off x="2705381" y="3254188"/>
              <a:ext cx="444845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1861" r="29588" b="51202"/>
            <a:stretch>
              <a:fillRect/>
            </a:stretch>
          </p:blipFill>
          <p:spPr bwMode="auto">
            <a:xfrm>
              <a:off x="2687171" y="1922929"/>
              <a:ext cx="4453217" cy="150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29437" b="77223"/>
            <a:stretch>
              <a:fillRect/>
            </a:stretch>
          </p:blipFill>
          <p:spPr bwMode="auto">
            <a:xfrm>
              <a:off x="2677646" y="705411"/>
              <a:ext cx="4476189" cy="127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877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we combine these data?</a:t>
            </a:r>
          </a:p>
        </p:txBody>
      </p:sp>
      <p:pic>
        <p:nvPicPr>
          <p:cNvPr id="18435" name="Picture 3" descr="fou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075" y="2468563"/>
            <a:ext cx="16081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fou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2438400"/>
            <a:ext cx="1884362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four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3725" y="2525713"/>
            <a:ext cx="17081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Four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5213" y="3048000"/>
            <a:ext cx="15113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292225" y="5310188"/>
            <a:ext cx="2270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Digital Elevation</a:t>
            </a:r>
          </a:p>
          <a:p>
            <a:pPr eaLnBrk="1" hangingPunct="1"/>
            <a:r>
              <a:rPr lang="en-US"/>
              <a:t>Models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709988" y="5468938"/>
            <a:ext cx="160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Watersheds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837238" y="5449888"/>
            <a:ext cx="116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Streams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421563" y="5486400"/>
            <a:ext cx="1722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Waterbodies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7938" y="1497013"/>
            <a:ext cx="3810000" cy="1736725"/>
          </a:xfrm>
        </p:spPr>
        <p:txBody>
          <a:bodyPr/>
          <a:lstStyle/>
          <a:p>
            <a:pPr algn="r"/>
            <a:r>
              <a:rPr lang="en-US" smtClean="0"/>
              <a:t>An integrated </a:t>
            </a:r>
            <a:br>
              <a:rPr lang="en-US" smtClean="0"/>
            </a:br>
            <a:r>
              <a:rPr lang="en-US" smtClean="0"/>
              <a:t>raster-vector </a:t>
            </a:r>
            <a:br>
              <a:rPr lang="en-US" smtClean="0"/>
            </a:br>
            <a:r>
              <a:rPr lang="en-US" smtClean="0"/>
              <a:t>database</a:t>
            </a:r>
          </a:p>
        </p:txBody>
      </p:sp>
      <p:pic>
        <p:nvPicPr>
          <p:cNvPr id="19459" name="Picture 3" descr="comb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0" y="304800"/>
            <a:ext cx="3957638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Poster_L5_mosaic_c"/>
          <p:cNvPicPr>
            <a:picLocks noChangeAspect="1" noChangeArrowheads="1"/>
          </p:cNvPicPr>
          <p:nvPr/>
        </p:nvPicPr>
        <p:blipFill>
          <a:blip r:embed="rId2" cstate="print"/>
          <a:srcRect l="9354" t="17218" r="12883" b="17912"/>
          <a:stretch>
            <a:fillRect/>
          </a:stretch>
        </p:blipFill>
        <p:spPr bwMode="auto">
          <a:xfrm>
            <a:off x="55880" y="1162050"/>
            <a:ext cx="9067800" cy="5118100"/>
          </a:xfrm>
          <a:prstGeom prst="rect">
            <a:avLst/>
          </a:prstGeom>
          <a:noFill/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295400" y="17700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P33R30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2438400" y="17700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P32R30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3581400" y="17700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P31R30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4648200" y="17700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P30R30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5867400" y="17700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P29R30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914400" y="32639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P33R31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1981200" y="32639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P32R31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3124200" y="32639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P31R31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4297363" y="3263900"/>
            <a:ext cx="731837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P30R31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5516563" y="3263900"/>
            <a:ext cx="731837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P29R31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781800" y="32639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P28R31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563563" y="4665663"/>
            <a:ext cx="731837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P33R32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1752600" y="46656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P32R32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0960" name="Text Box 16"/>
          <p:cNvSpPr txBox="1">
            <a:spLocks noChangeArrowheads="1"/>
          </p:cNvSpPr>
          <p:nvPr/>
        </p:nvSpPr>
        <p:spPr bwMode="auto">
          <a:xfrm>
            <a:off x="2925763" y="4665663"/>
            <a:ext cx="731837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P31R32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4114800" y="4665663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P30R32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0962" name="Text Box 18"/>
          <p:cNvSpPr txBox="1">
            <a:spLocks noChangeArrowheads="1"/>
          </p:cNvSpPr>
          <p:nvPr/>
        </p:nvSpPr>
        <p:spPr bwMode="auto">
          <a:xfrm>
            <a:off x="5257800" y="46355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P29R32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10963" name="Text Box 19"/>
          <p:cNvSpPr txBox="1">
            <a:spLocks noChangeArrowheads="1"/>
          </p:cNvSpPr>
          <p:nvPr/>
        </p:nvSpPr>
        <p:spPr bwMode="auto">
          <a:xfrm>
            <a:off x="6400800" y="46355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P28R32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0964" name="Text Box 20"/>
          <p:cNvSpPr txBox="1">
            <a:spLocks noChangeArrowheads="1"/>
          </p:cNvSpPr>
          <p:nvPr/>
        </p:nvSpPr>
        <p:spPr bwMode="auto">
          <a:xfrm>
            <a:off x="7772400" y="4635500"/>
            <a:ext cx="731838" cy="4572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P27R32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0966" name="Rectangle 22"/>
          <p:cNvSpPr>
            <a:spLocks noGrp="1" noChangeArrowheads="1"/>
          </p:cNvSpPr>
          <p:nvPr>
            <p:ph type="title"/>
          </p:nvPr>
        </p:nvSpPr>
        <p:spPr>
          <a:xfrm>
            <a:off x="703580" y="267970"/>
            <a:ext cx="7772400" cy="914400"/>
          </a:xfrm>
          <a:noFill/>
          <a:ln/>
        </p:spPr>
        <p:txBody>
          <a:bodyPr/>
          <a:lstStyle/>
          <a:p>
            <a:r>
              <a:rPr lang="en-US" sz="3200" b="1" i="1" dirty="0" smtClean="0"/>
              <a:t>Remote Sensing Coverage of Nebraska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7431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Evaporation from Remote Sensing (Dr </a:t>
            </a:r>
            <a:r>
              <a:rPr lang="en-US" sz="4000" dirty="0" err="1" smtClean="0"/>
              <a:t>Kilic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48" y="1930400"/>
            <a:ext cx="3861274" cy="33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87192"/>
            <a:ext cx="7905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30400"/>
            <a:ext cx="3790950" cy="33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4" y="5487192"/>
            <a:ext cx="1682587" cy="109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0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1052513"/>
            <a:ext cx="7902575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3688"/>
            <a:ext cx="7772400" cy="838200"/>
          </a:xfrm>
        </p:spPr>
        <p:txBody>
          <a:bodyPr/>
          <a:lstStyle/>
          <a:p>
            <a:r>
              <a:rPr lang="en-US" smtClean="0"/>
              <a:t>Our Classroom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123950" y="1455738"/>
            <a:ext cx="3060700" cy="11874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Dr David Tarboton</a:t>
            </a:r>
          </a:p>
          <a:p>
            <a:pPr algn="ctr"/>
            <a:r>
              <a:rPr lang="en-US"/>
              <a:t>Students at Utah State University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48000" y="5524500"/>
            <a:ext cx="3019425" cy="120032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Dr David Maidment Students at </a:t>
            </a:r>
            <a:r>
              <a:rPr lang="en-US" dirty="0" smtClean="0"/>
              <a:t>University of Texas at </a:t>
            </a:r>
            <a:r>
              <a:rPr lang="en-US" dirty="0"/>
              <a:t>Austin</a:t>
            </a: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2794000" y="3095625"/>
            <a:ext cx="1554163" cy="2174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5" name="Line 11"/>
          <p:cNvSpPr>
            <a:spLocks noChangeShapeType="1"/>
          </p:cNvSpPr>
          <p:nvPr/>
        </p:nvSpPr>
        <p:spPr bwMode="auto">
          <a:xfrm>
            <a:off x="2874963" y="3005138"/>
            <a:ext cx="1574800" cy="2952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12"/>
          <p:cNvSpPr>
            <a:spLocks noChangeShapeType="1"/>
          </p:cNvSpPr>
          <p:nvPr/>
        </p:nvSpPr>
        <p:spPr bwMode="auto">
          <a:xfrm flipH="1">
            <a:off x="4489450" y="3482975"/>
            <a:ext cx="163513" cy="17573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4613275" y="1665288"/>
            <a:ext cx="3019425" cy="12001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Dr </a:t>
            </a:r>
            <a:r>
              <a:rPr lang="en-US" dirty="0" err="1"/>
              <a:t>Ayse</a:t>
            </a:r>
            <a:r>
              <a:rPr lang="en-US" dirty="0"/>
              <a:t> </a:t>
            </a:r>
            <a:r>
              <a:rPr lang="en-US" dirty="0" err="1" smtClean="0"/>
              <a:t>Kilic</a:t>
            </a:r>
            <a:r>
              <a:rPr lang="en-US" dirty="0" smtClean="0"/>
              <a:t> </a:t>
            </a:r>
            <a:r>
              <a:rPr lang="en-US" dirty="0"/>
              <a:t>Students at University of Nebraska - Lincoln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chemeClr val="accent2"/>
                </a:solidFill>
              </a:rPr>
              <a:t>GIS in Water Resources: Lecture 1</a:t>
            </a: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590800"/>
          </a:xfrm>
        </p:spPr>
        <p:txBody>
          <a:bodyPr/>
          <a:lstStyle/>
          <a:p>
            <a:r>
              <a:rPr lang="en-US" smtClean="0"/>
              <a:t>In-class and distance learning</a:t>
            </a:r>
          </a:p>
          <a:p>
            <a:r>
              <a:rPr lang="en-US" smtClean="0"/>
              <a:t>Geospatial database of hydrologic features </a:t>
            </a:r>
          </a:p>
          <a:p>
            <a:r>
              <a:rPr lang="en-US" i="1" smtClean="0">
                <a:solidFill>
                  <a:srgbClr val="FF3300"/>
                </a:solidFill>
              </a:rPr>
              <a:t>GIS and HIS</a:t>
            </a:r>
          </a:p>
          <a:p>
            <a:r>
              <a:rPr lang="en-US" smtClean="0"/>
              <a:t>Curved earth and a flat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Linking Geographic Information Systems and Water Resources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609600" y="2133600"/>
            <a:ext cx="4800600" cy="3276600"/>
          </a:xfrm>
          <a:prstGeom prst="ellipse">
            <a:avLst/>
          </a:prstGeom>
          <a:noFill/>
          <a:ln w="38100" algn="ctr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2788" name="Oval 4"/>
          <p:cNvSpPr>
            <a:spLocks noChangeArrowheads="1"/>
          </p:cNvSpPr>
          <p:nvPr/>
        </p:nvSpPr>
        <p:spPr bwMode="auto">
          <a:xfrm>
            <a:off x="3505200" y="2133600"/>
            <a:ext cx="4800600" cy="3276600"/>
          </a:xfrm>
          <a:prstGeom prst="ellipse">
            <a:avLst/>
          </a:prstGeom>
          <a:noFill/>
          <a:ln w="38100" algn="ctr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133600" y="3352800"/>
            <a:ext cx="1058863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33CC33"/>
                </a:solidFill>
                <a:latin typeface="Calibri" pitchFamily="34" charset="0"/>
              </a:rPr>
              <a:t>GIS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562600" y="3048000"/>
            <a:ext cx="2613025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66CCFF"/>
                </a:solidFill>
                <a:latin typeface="Calibri" pitchFamily="34" charset="0"/>
              </a:rPr>
              <a:t>Water</a:t>
            </a:r>
          </a:p>
          <a:p>
            <a:r>
              <a:rPr lang="en-US" sz="4000">
                <a:solidFill>
                  <a:srgbClr val="66CCFF"/>
                </a:solidFill>
                <a:latin typeface="Calibri" pitchFamily="34" charset="0"/>
              </a:rPr>
              <a:t>Resources</a:t>
            </a:r>
          </a:p>
          <a:p>
            <a:endParaRPr lang="en-US" sz="4000">
              <a:solidFill>
                <a:srgbClr val="0066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813" y="2259013"/>
            <a:ext cx="1838325" cy="24082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Key Challenge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413" y="4557713"/>
            <a:ext cx="2239962" cy="11064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Environment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gages, sampling points)</a:t>
            </a:r>
          </a:p>
        </p:txBody>
      </p:sp>
      <p:sp>
        <p:nvSpPr>
          <p:cNvPr id="65550" name="TextBox 16"/>
          <p:cNvSpPr txBox="1">
            <a:spLocks noChangeArrowheads="1"/>
          </p:cNvSpPr>
          <p:nvPr/>
        </p:nvSpPr>
        <p:spPr bwMode="auto">
          <a:xfrm>
            <a:off x="343441" y="1250950"/>
            <a:ext cx="8230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How to connect water environment with water observations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507038" y="4456113"/>
            <a:ext cx="1633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Time Series Data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113" y="3978275"/>
            <a:ext cx="2749550" cy="79375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4700" y="2332038"/>
            <a:ext cx="2757488" cy="1651000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725" y="2306638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016750" y="1989138"/>
            <a:ext cx="971550" cy="1077912"/>
            <a:chOff x="7092566" y="1522743"/>
            <a:chExt cx="1295400" cy="1435100"/>
          </a:xfrm>
        </p:grpSpPr>
        <p:pic>
          <p:nvPicPr>
            <p:cNvPr id="33807" name="Picture 65" descr="calendar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66" descr="clock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297488" y="4964113"/>
            <a:ext cx="2893549" cy="120032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Observations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-109" charset="-128"/>
              <a:cs typeface="Arial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concentration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)</a:t>
            </a: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4079875" y="5137150"/>
            <a:ext cx="1147763" cy="311150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4374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CUAHSI</a:t>
            </a:r>
            <a:r>
              <a:rPr lang="en-US" dirty="0" smtClean="0"/>
              <a:t> is a consortium representing 125 US universities</a:t>
            </a:r>
          </a:p>
          <a:p>
            <a:r>
              <a:rPr lang="en-US" dirty="0" smtClean="0"/>
              <a:t>Supported by the </a:t>
            </a:r>
            <a:r>
              <a:rPr lang="en-US" dirty="0" smtClean="0">
                <a:solidFill>
                  <a:srgbClr val="FF0000"/>
                </a:solidFill>
              </a:rPr>
              <a:t>National Science Foundation </a:t>
            </a:r>
            <a:r>
              <a:rPr lang="en-US" dirty="0" smtClean="0"/>
              <a:t>Earth Science Division</a:t>
            </a:r>
          </a:p>
          <a:p>
            <a:r>
              <a:rPr lang="en-US" dirty="0" smtClean="0"/>
              <a:t>Advances </a:t>
            </a:r>
            <a:r>
              <a:rPr lang="en-US" dirty="0" smtClean="0">
                <a:solidFill>
                  <a:srgbClr val="FF0000"/>
                </a:solidFill>
              </a:rPr>
              <a:t>hydrologic science</a:t>
            </a:r>
            <a:r>
              <a:rPr lang="en-US" dirty="0" smtClean="0"/>
              <a:t> in nation’s universities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rgbClr val="FF0000"/>
                </a:solidFill>
              </a:rPr>
              <a:t>Hydrologic Information System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610600" cy="127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624396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http://www.cuahsi.org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66" y="1507301"/>
            <a:ext cx="4191000" cy="240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4038600"/>
            <a:ext cx="3102349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6288" y="19812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Catalog</a:t>
            </a:r>
            <a:b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(Google)</a:t>
            </a: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5388" y="45720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Web Server</a:t>
            </a:r>
          </a:p>
          <a:p>
            <a:pPr algn="ctr">
              <a:defRPr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(CNN.com)</a:t>
            </a: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8788" y="4572000"/>
            <a:ext cx="2309812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Browser</a:t>
            </a:r>
          </a:p>
          <a:p>
            <a:pPr algn="ctr">
              <a:defRPr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(Firefox)</a:t>
            </a: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6" idx="0"/>
            <a:endCxn id="5" idx="2"/>
          </p:cNvCxnSpPr>
          <p:nvPr/>
        </p:nvCxnSpPr>
        <p:spPr>
          <a:xfrm rot="5400000" flipH="1" flipV="1">
            <a:off x="2511426" y="2611438"/>
            <a:ext cx="1800225" cy="21209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471988" y="2771775"/>
            <a:ext cx="2221706" cy="18002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3506788" y="4967288"/>
            <a:ext cx="203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4090988" y="4648200"/>
            <a:ext cx="889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Access</a:t>
            </a:r>
            <a:endParaRPr lang="en-US" sz="2000" b="1" dirty="0"/>
          </a:p>
        </p:txBody>
      </p:sp>
      <p:sp>
        <p:nvSpPr>
          <p:cNvPr id="4107" name="TextBox 16"/>
          <p:cNvSpPr txBox="1">
            <a:spLocks noChangeArrowheads="1"/>
          </p:cNvSpPr>
          <p:nvPr/>
        </p:nvSpPr>
        <p:spPr bwMode="auto">
          <a:xfrm rot="19137784">
            <a:off x="2270949" y="3436852"/>
            <a:ext cx="183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Catalog harvest</a:t>
            </a:r>
            <a:endParaRPr lang="en-US" sz="2000" b="1" dirty="0"/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 rot="2301016">
            <a:off x="5339120" y="3443231"/>
            <a:ext cx="89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Search</a:t>
            </a:r>
            <a:endParaRPr lang="en-US" sz="2000" b="1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the web works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5712767"/>
            <a:ext cx="632460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HTML – web language for text and pictures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9048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8325" y="1290638"/>
            <a:ext cx="2922588" cy="2325687"/>
            <a:chOff x="3108865" y="1290638"/>
            <a:chExt cx="2921508" cy="2326124"/>
          </a:xfrm>
        </p:grpSpPr>
        <p:pic>
          <p:nvPicPr>
            <p:cNvPr id="3" name="Picture 2" descr="rain-gauge-platform-400"/>
            <p:cNvPicPr>
              <a:picLocks noChangeAspect="1" noChangeArrowheads="1"/>
            </p:cNvPicPr>
            <p:nvPr/>
          </p:nvPicPr>
          <p:blipFill>
            <a:blip r:embed="rId2" cstate="print"/>
            <a:srcRect l="6047" r="9295"/>
            <a:stretch>
              <a:fillRect/>
            </a:stretch>
          </p:blipFill>
          <p:spPr bwMode="auto">
            <a:xfrm>
              <a:off x="3108865" y="1668534"/>
              <a:ext cx="2921508" cy="19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37259" y="1290638"/>
              <a:ext cx="1599609" cy="36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Rainfall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912813" y="1290638"/>
            <a:ext cx="1600200" cy="2327275"/>
            <a:chOff x="912813" y="1290638"/>
            <a:chExt cx="1600200" cy="2326941"/>
          </a:xfrm>
        </p:grpSpPr>
        <p:pic>
          <p:nvPicPr>
            <p:cNvPr id="6" name="Picture 5" descr="stream3"/>
            <p:cNvPicPr>
              <a:picLocks noChangeAspect="1" noChangeArrowheads="1"/>
            </p:cNvPicPr>
            <p:nvPr/>
          </p:nvPicPr>
          <p:blipFill>
            <a:blip r:embed="rId3" cstate="print"/>
            <a:srcRect r="3028" b="6181"/>
            <a:stretch>
              <a:fillRect/>
            </a:stretch>
          </p:blipFill>
          <p:spPr bwMode="auto">
            <a:xfrm>
              <a:off x="912813" y="1662060"/>
              <a:ext cx="1600200" cy="19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12813" y="1290638"/>
              <a:ext cx="1600200" cy="369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/>
                <a:t>Water quantity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141663" y="3835400"/>
            <a:ext cx="2855912" cy="2335213"/>
            <a:chOff x="3142143" y="3835400"/>
            <a:chExt cx="2854951" cy="2335891"/>
          </a:xfrm>
        </p:grpSpPr>
        <p:pic>
          <p:nvPicPr>
            <p:cNvPr id="9" name="Picture 15" descr="VAIRA3"/>
            <p:cNvPicPr>
              <a:picLocks noChangeAspect="1" noChangeArrowheads="1"/>
            </p:cNvPicPr>
            <p:nvPr/>
          </p:nvPicPr>
          <p:blipFill>
            <a:blip r:embed="rId4" cstate="print"/>
            <a:srcRect t="16559" b="5535"/>
            <a:stretch>
              <a:fillRect/>
            </a:stretch>
          </p:blipFill>
          <p:spPr bwMode="auto">
            <a:xfrm>
              <a:off x="3142143" y="4222862"/>
              <a:ext cx="2854951" cy="19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472232" y="3835400"/>
              <a:ext cx="2194773" cy="36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Meteorology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626225" y="1290638"/>
            <a:ext cx="1600200" cy="2319337"/>
            <a:chOff x="6626225" y="1290638"/>
            <a:chExt cx="1600200" cy="2319631"/>
          </a:xfrm>
        </p:grpSpPr>
        <p:pic>
          <p:nvPicPr>
            <p:cNvPr id="12" name="Picture 6" descr="tdr"/>
            <p:cNvPicPr>
              <a:picLocks noChangeAspect="1" noChangeArrowheads="1"/>
            </p:cNvPicPr>
            <p:nvPr/>
          </p:nvPicPr>
          <p:blipFill>
            <a:blip r:embed="rId5" cstate="print"/>
            <a:srcRect t="15483"/>
            <a:stretch>
              <a:fillRect/>
            </a:stretch>
          </p:blipFill>
          <p:spPr bwMode="auto">
            <a:xfrm>
              <a:off x="6626225" y="1668511"/>
              <a:ext cx="1600200" cy="194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6761163" y="1290638"/>
              <a:ext cx="1465262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Soil water 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626225" y="3835400"/>
            <a:ext cx="1600200" cy="2322513"/>
            <a:chOff x="6626225" y="3835400"/>
            <a:chExt cx="1600200" cy="232179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626225" y="3835400"/>
              <a:ext cx="1600200" cy="369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Groundwater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b="3039"/>
            <a:stretch>
              <a:fillRect/>
            </a:stretch>
          </p:blipFill>
          <p:spPr bwMode="auto">
            <a:xfrm>
              <a:off x="6626225" y="4224218"/>
              <a:ext cx="1600200" cy="193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" name="Title 15"/>
          <p:cNvSpPr txBox="1">
            <a:spLocks/>
          </p:cNvSpPr>
          <p:nvPr/>
        </p:nvSpPr>
        <p:spPr>
          <a:xfrm>
            <a:off x="912813" y="322263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+mj-ea"/>
                <a:cs typeface="+mj-cs"/>
              </a:rPr>
              <a:t>We Collect Lots of Water Data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+mj-ea"/>
                <a:cs typeface="+mj-c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2813" y="38354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quality </a:t>
            </a:r>
          </a:p>
        </p:txBody>
      </p:sp>
      <p:pic>
        <p:nvPicPr>
          <p:cNvPr id="19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print"/>
          <a:srcRect b="22210"/>
          <a:stretch>
            <a:fillRect/>
          </a:stretch>
        </p:blipFill>
        <p:spPr bwMode="auto">
          <a:xfrm>
            <a:off x="912813" y="4211638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Data have a Common Structure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1336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stream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09800"/>
            <a:ext cx="22907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85800" y="5219700"/>
            <a:ext cx="3241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point</a:t>
            </a:r>
            <a:r>
              <a:rPr lang="en-US" sz="2400" dirty="0">
                <a:latin typeface="Calibri" pitchFamily="34" charset="0"/>
              </a:rPr>
              <a:t> location in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4800600" y="5219700"/>
            <a:ext cx="3315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series</a:t>
            </a:r>
            <a:r>
              <a:rPr lang="en-US" sz="2400" dirty="0">
                <a:latin typeface="Calibri" pitchFamily="34" charset="0"/>
              </a:rPr>
              <a:t> of values in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5912020"/>
            <a:ext cx="3144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Gaging – regular time series</a:t>
            </a:r>
          </a:p>
          <a:p>
            <a:r>
              <a:rPr lang="en-US" dirty="0" smtClean="0"/>
              <a:t>Sampling – irregular time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88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088" y="378767"/>
            <a:ext cx="7772400" cy="1143000"/>
          </a:xfrm>
        </p:spPr>
        <p:txBody>
          <a:bodyPr/>
          <a:lstStyle/>
          <a:p>
            <a:r>
              <a:rPr lang="en-US" dirty="0" err="1"/>
              <a:t>WaterML</a:t>
            </a:r>
            <a:r>
              <a:rPr lang="en-US" dirty="0"/>
              <a:t> as a Web </a:t>
            </a:r>
            <a:r>
              <a:rPr lang="en-US" dirty="0" smtClean="0"/>
              <a:t>Language</a:t>
            </a:r>
            <a:br>
              <a:rPr lang="en-US" dirty="0" smtClean="0"/>
            </a:br>
            <a:r>
              <a:rPr lang="en-US" sz="2400" dirty="0" smtClean="0"/>
              <a:t>for Colorado River at Austin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http://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waterservices.usgs.gov/nwis/iv?sites=08158000&amp;period=P17D&amp;parameterCd=00060 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4793" y="1521767"/>
            <a:ext cx="706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accessed this </a:t>
            </a:r>
            <a:r>
              <a:rPr lang="en-US" dirty="0" err="1" smtClean="0"/>
              <a:t>WaterML</a:t>
            </a:r>
            <a:r>
              <a:rPr lang="en-US" dirty="0" smtClean="0"/>
              <a:t> service from USGS at 4:29PM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469" y="2823011"/>
            <a:ext cx="6931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 got back these flow data from USGS which are up to 3:45PM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33648" y="5206423"/>
            <a:ext cx="8405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USGS has real-time </a:t>
            </a:r>
            <a:r>
              <a:rPr lang="en-US" sz="2000" dirty="0" err="1" smtClean="0"/>
              <a:t>WaterML</a:t>
            </a:r>
            <a:r>
              <a:rPr lang="en-US" sz="2000" dirty="0" smtClean="0"/>
              <a:t> services for about 11,000 sites available 24/7/365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31713" y="5831362"/>
            <a:ext cx="8809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http://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waterservices.usgs.gov/nwis/iv?sites=08158000&amp;period=P1D&amp;parameterCd=00060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0" y="3556000"/>
            <a:ext cx="8163261" cy="110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4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143000" y="114300"/>
            <a:ext cx="7323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4400">
                <a:solidFill>
                  <a:schemeClr val="accent2"/>
                </a:solidFill>
              </a:rPr>
              <a:t>Hydrologic Information System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200150" y="1028700"/>
            <a:ext cx="10653713" cy="4832350"/>
            <a:chOff x="480" y="648"/>
            <a:chExt cx="6987" cy="3312"/>
          </a:xfrm>
        </p:grpSpPr>
        <p:sp>
          <p:nvSpPr>
            <p:cNvPr id="39941" name="Rectangle 2"/>
            <p:cNvSpPr>
              <a:spLocks noChangeArrowheads="1"/>
            </p:cNvSpPr>
            <p:nvPr/>
          </p:nvSpPr>
          <p:spPr bwMode="auto">
            <a:xfrm>
              <a:off x="1707" y="1104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pic>
          <p:nvPicPr>
            <p:cNvPr id="39942" name="Picture 4" descr="melbourn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2" y="1272"/>
              <a:ext cx="1169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3" name="Picture 5" descr="melbourn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6" y="2760"/>
              <a:ext cx="1488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4" name="Rectangle 6"/>
            <p:cNvSpPr>
              <a:spLocks noChangeArrowheads="1"/>
            </p:cNvSpPr>
            <p:nvPr/>
          </p:nvSpPr>
          <p:spPr bwMode="auto">
            <a:xfrm>
              <a:off x="3050" y="648"/>
              <a:ext cx="1222" cy="103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Line 7"/>
            <p:cNvSpPr>
              <a:spLocks noChangeShapeType="1"/>
            </p:cNvSpPr>
            <p:nvPr/>
          </p:nvSpPr>
          <p:spPr bwMode="auto">
            <a:xfrm>
              <a:off x="2256" y="1207"/>
              <a:ext cx="79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8"/>
            <p:cNvSpPr>
              <a:spLocks noChangeShapeType="1"/>
            </p:cNvSpPr>
            <p:nvPr/>
          </p:nvSpPr>
          <p:spPr bwMode="auto">
            <a:xfrm>
              <a:off x="4272" y="1207"/>
              <a:ext cx="67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9"/>
            <p:cNvSpPr>
              <a:spLocks noChangeShapeType="1"/>
            </p:cNvSpPr>
            <p:nvPr/>
          </p:nvSpPr>
          <p:spPr bwMode="auto">
            <a:xfrm flipH="1">
              <a:off x="2640" y="2280"/>
              <a:ext cx="201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0"/>
            <p:cNvSpPr>
              <a:spLocks noChangeShapeType="1"/>
            </p:cNvSpPr>
            <p:nvPr/>
          </p:nvSpPr>
          <p:spPr bwMode="auto">
            <a:xfrm flipH="1" flipV="1">
              <a:off x="2640" y="1207"/>
              <a:ext cx="4" cy="107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Rectangle 11"/>
            <p:cNvSpPr>
              <a:spLocks noChangeArrowheads="1"/>
            </p:cNvSpPr>
            <p:nvPr/>
          </p:nvSpPr>
          <p:spPr bwMode="auto">
            <a:xfrm>
              <a:off x="3580" y="795"/>
              <a:ext cx="183" cy="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Rectangle 12"/>
            <p:cNvSpPr>
              <a:spLocks noChangeArrowheads="1"/>
            </p:cNvSpPr>
            <p:nvPr/>
          </p:nvSpPr>
          <p:spPr bwMode="auto">
            <a:xfrm>
              <a:off x="3172" y="1368"/>
              <a:ext cx="184" cy="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3301" y="1048"/>
              <a:ext cx="183" cy="1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Rectangle 14"/>
            <p:cNvSpPr>
              <a:spLocks noChangeArrowheads="1"/>
            </p:cNvSpPr>
            <p:nvPr/>
          </p:nvSpPr>
          <p:spPr bwMode="auto">
            <a:xfrm>
              <a:off x="3417" y="1368"/>
              <a:ext cx="183" cy="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9953" name="AutoShape 15"/>
            <p:cNvCxnSpPr>
              <a:cxnSpLocks noChangeShapeType="1"/>
              <a:stCxn id="39950" idx="0"/>
              <a:endCxn id="39951" idx="2"/>
            </p:cNvCxnSpPr>
            <p:nvPr/>
          </p:nvCxnSpPr>
          <p:spPr bwMode="auto">
            <a:xfrm rot="-5400000">
              <a:off x="3248" y="1223"/>
              <a:ext cx="161" cy="129"/>
            </a:xfrm>
            <a:prstGeom prst="bentConnector3">
              <a:avLst>
                <a:gd name="adj1" fmla="val 4963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9954" name="AutoShape 16"/>
            <p:cNvCxnSpPr>
              <a:cxnSpLocks noChangeShapeType="1"/>
              <a:stCxn id="39952" idx="0"/>
              <a:endCxn id="39951" idx="2"/>
            </p:cNvCxnSpPr>
            <p:nvPr/>
          </p:nvCxnSpPr>
          <p:spPr bwMode="auto">
            <a:xfrm rot="5400000" flipH="1">
              <a:off x="3370" y="1230"/>
              <a:ext cx="161" cy="116"/>
            </a:xfrm>
            <a:prstGeom prst="bentConnector3">
              <a:avLst>
                <a:gd name="adj1" fmla="val 4963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9955" name="AutoShape 17"/>
            <p:cNvCxnSpPr>
              <a:cxnSpLocks noChangeShapeType="1"/>
              <a:stCxn id="39951" idx="0"/>
              <a:endCxn id="39949" idx="2"/>
            </p:cNvCxnSpPr>
            <p:nvPr/>
          </p:nvCxnSpPr>
          <p:spPr bwMode="auto">
            <a:xfrm rot="-5400000">
              <a:off x="3486" y="862"/>
              <a:ext cx="93" cy="279"/>
            </a:xfrm>
            <a:prstGeom prst="bentConnector3">
              <a:avLst>
                <a:gd name="adj1" fmla="val 4938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9956" name="AutoShape 18"/>
            <p:cNvCxnSpPr>
              <a:cxnSpLocks noChangeShapeType="1"/>
              <a:stCxn id="39958" idx="0"/>
              <a:endCxn id="39949" idx="2"/>
            </p:cNvCxnSpPr>
            <p:nvPr/>
          </p:nvCxnSpPr>
          <p:spPr bwMode="auto">
            <a:xfrm rot="5400000" flipH="1">
              <a:off x="3759" y="868"/>
              <a:ext cx="97" cy="27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9957" name="Rectangle 19"/>
            <p:cNvSpPr>
              <a:spLocks noChangeArrowheads="1"/>
            </p:cNvSpPr>
            <p:nvPr/>
          </p:nvSpPr>
          <p:spPr bwMode="auto">
            <a:xfrm>
              <a:off x="3722" y="1371"/>
              <a:ext cx="184" cy="1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Rectangle 20"/>
            <p:cNvSpPr>
              <a:spLocks noChangeArrowheads="1"/>
            </p:cNvSpPr>
            <p:nvPr/>
          </p:nvSpPr>
          <p:spPr bwMode="auto">
            <a:xfrm>
              <a:off x="3851" y="1052"/>
              <a:ext cx="183" cy="1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Rectangle 21"/>
            <p:cNvSpPr>
              <a:spLocks noChangeArrowheads="1"/>
            </p:cNvSpPr>
            <p:nvPr/>
          </p:nvSpPr>
          <p:spPr bwMode="auto">
            <a:xfrm>
              <a:off x="3968" y="1371"/>
              <a:ext cx="182" cy="1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9960" name="AutoShape 22"/>
            <p:cNvCxnSpPr>
              <a:cxnSpLocks noChangeShapeType="1"/>
              <a:stCxn id="39957" idx="0"/>
              <a:endCxn id="39958" idx="2"/>
            </p:cNvCxnSpPr>
            <p:nvPr/>
          </p:nvCxnSpPr>
          <p:spPr bwMode="auto">
            <a:xfrm rot="-5400000">
              <a:off x="3799" y="1226"/>
              <a:ext cx="160" cy="129"/>
            </a:xfrm>
            <a:prstGeom prst="bentConnector3">
              <a:avLst>
                <a:gd name="adj1" fmla="val 4963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9961" name="AutoShape 23"/>
            <p:cNvCxnSpPr>
              <a:cxnSpLocks noChangeShapeType="1"/>
              <a:stCxn id="39959" idx="0"/>
              <a:endCxn id="39958" idx="2"/>
            </p:cNvCxnSpPr>
            <p:nvPr/>
          </p:nvCxnSpPr>
          <p:spPr bwMode="auto">
            <a:xfrm rot="5400000" flipH="1">
              <a:off x="3921" y="1233"/>
              <a:ext cx="160" cy="116"/>
            </a:xfrm>
            <a:prstGeom prst="bentConnector3">
              <a:avLst>
                <a:gd name="adj1" fmla="val 4963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9962" name="Text Box 24"/>
            <p:cNvSpPr txBox="1">
              <a:spLocks noChangeArrowheads="1"/>
            </p:cNvSpPr>
            <p:nvPr/>
          </p:nvSpPr>
          <p:spPr bwMode="auto">
            <a:xfrm>
              <a:off x="2770" y="1714"/>
              <a:ext cx="1797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>
                  <a:solidFill>
                    <a:schemeClr val="accent2"/>
                  </a:solidFill>
                </a:rPr>
                <a:t>Analysis, Modeling, </a:t>
              </a:r>
            </a:p>
            <a:p>
              <a:pPr algn="ctr" eaLnBrk="1" hangingPunct="1"/>
              <a:r>
                <a:rPr lang="en-US">
                  <a:solidFill>
                    <a:schemeClr val="accent2"/>
                  </a:solidFill>
                </a:rPr>
                <a:t>Decision Making</a:t>
              </a:r>
            </a:p>
          </p:txBody>
        </p:sp>
        <p:sp>
          <p:nvSpPr>
            <p:cNvPr id="39963" name="Line 25"/>
            <p:cNvSpPr>
              <a:spLocks noChangeShapeType="1"/>
            </p:cNvSpPr>
            <p:nvPr/>
          </p:nvSpPr>
          <p:spPr bwMode="auto">
            <a:xfrm>
              <a:off x="480" y="984"/>
              <a:ext cx="0" cy="297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Line 26"/>
            <p:cNvSpPr>
              <a:spLocks noChangeShapeType="1"/>
            </p:cNvSpPr>
            <p:nvPr/>
          </p:nvSpPr>
          <p:spPr bwMode="auto">
            <a:xfrm>
              <a:off x="480" y="3960"/>
              <a:ext cx="388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Line 27"/>
            <p:cNvSpPr>
              <a:spLocks noChangeShapeType="1"/>
            </p:cNvSpPr>
            <p:nvPr/>
          </p:nvSpPr>
          <p:spPr bwMode="auto">
            <a:xfrm>
              <a:off x="480" y="984"/>
              <a:ext cx="148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Line 28"/>
            <p:cNvSpPr>
              <a:spLocks noChangeShapeType="1"/>
            </p:cNvSpPr>
            <p:nvPr/>
          </p:nvSpPr>
          <p:spPr bwMode="auto">
            <a:xfrm>
              <a:off x="1968" y="984"/>
              <a:ext cx="0" cy="16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Line 29"/>
            <p:cNvSpPr>
              <a:spLocks noChangeShapeType="1"/>
            </p:cNvSpPr>
            <p:nvPr/>
          </p:nvSpPr>
          <p:spPr bwMode="auto">
            <a:xfrm>
              <a:off x="1968" y="2664"/>
              <a:ext cx="2400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Line 30"/>
            <p:cNvSpPr>
              <a:spLocks noChangeShapeType="1"/>
            </p:cNvSpPr>
            <p:nvPr/>
          </p:nvSpPr>
          <p:spPr bwMode="auto">
            <a:xfrm>
              <a:off x="4368" y="2664"/>
              <a:ext cx="0" cy="12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AutoShape 31"/>
            <p:cNvSpPr>
              <a:spLocks noChangeArrowheads="1"/>
            </p:cNvSpPr>
            <p:nvPr/>
          </p:nvSpPr>
          <p:spPr bwMode="auto">
            <a:xfrm>
              <a:off x="2064" y="1800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0" name="AutoShape 32"/>
            <p:cNvSpPr>
              <a:spLocks noChangeArrowheads="1"/>
            </p:cNvSpPr>
            <p:nvPr/>
          </p:nvSpPr>
          <p:spPr bwMode="auto">
            <a:xfrm>
              <a:off x="3264" y="2328"/>
              <a:ext cx="240" cy="288"/>
            </a:xfrm>
            <a:prstGeom prst="upDownArrow">
              <a:avLst>
                <a:gd name="adj1" fmla="val 50000"/>
                <a:gd name="adj2" fmla="val 24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1" name="Text Box 33"/>
            <p:cNvSpPr txBox="1">
              <a:spLocks noChangeArrowheads="1"/>
            </p:cNvSpPr>
            <p:nvPr/>
          </p:nvSpPr>
          <p:spPr bwMode="auto">
            <a:xfrm>
              <a:off x="799" y="3162"/>
              <a:ext cx="1484" cy="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3200">
                  <a:solidFill>
                    <a:srgbClr val="008000"/>
                  </a:solidFill>
                </a:rPr>
                <a:t>Arc Hydro </a:t>
              </a:r>
            </a:p>
            <a:p>
              <a:pPr algn="ctr" eaLnBrk="1" hangingPunct="1"/>
              <a:r>
                <a:rPr lang="en-US" sz="3200">
                  <a:solidFill>
                    <a:srgbClr val="008000"/>
                  </a:solidFill>
                </a:rPr>
                <a:t>Geodatabase</a:t>
              </a:r>
            </a:p>
          </p:txBody>
        </p:sp>
        <p:sp>
          <p:nvSpPr>
            <p:cNvPr id="39972" name="Line 34"/>
            <p:cNvSpPr>
              <a:spLocks noChangeShapeType="1"/>
            </p:cNvSpPr>
            <p:nvPr/>
          </p:nvSpPr>
          <p:spPr bwMode="auto">
            <a:xfrm flipH="1" flipV="1">
              <a:off x="4656" y="1224"/>
              <a:ext cx="0" cy="105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0" name="Text Box 36"/>
          <p:cNvSpPr txBox="1">
            <a:spLocks noChangeArrowheads="1"/>
          </p:cNvSpPr>
          <p:nvPr/>
        </p:nvSpPr>
        <p:spPr bwMode="auto">
          <a:xfrm>
            <a:off x="295275" y="6035675"/>
            <a:ext cx="8848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 synthesis of geospatial and temporal data supporting hydrologic analysis and modeling</a:t>
            </a:r>
          </a:p>
        </p:txBody>
      </p:sp>
    </p:spTree>
    <p:extLst>
      <p:ext uri="{BB962C8B-B14F-4D97-AF65-F5344CB8AC3E}">
        <p14:creationId xmlns:p14="http://schemas.microsoft.com/office/powerpoint/2010/main" val="41419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29" y="190500"/>
            <a:ext cx="7772400" cy="1143000"/>
          </a:xfrm>
        </p:spPr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6874" y="1018371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GIS on the web – online map services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124200" y="6396335"/>
            <a:ext cx="313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www.arcgis.com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2" y="1478664"/>
            <a:ext cx="7705725" cy="4987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8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857984"/>
            <a:ext cx="6172200" cy="5181600"/>
          </a:xfrm>
        </p:spPr>
        <p:txBody>
          <a:bodyPr>
            <a:noAutofit/>
          </a:bodyPr>
          <a:lstStyle/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B.E. in Agricultural Engineering (with First Class Honors) from University of Canterbury, Christchurch, New Zealand, 1972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 smtClean="0"/>
              <a:t>MS, PhD in Civil Engineering from University of Illinois, 1974 and 1976, respectively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1981 – joined University of Texas at Austin as an Assistant Professor, and have been on the faculty ever since.  Now Hussein M. </a:t>
            </a:r>
            <a:r>
              <a:rPr lang="en-US" sz="2000" dirty="0" err="1" smtClean="0">
                <a:solidFill>
                  <a:schemeClr val="tx1"/>
                </a:solidFill>
              </a:rPr>
              <a:t>Alharthy</a:t>
            </a:r>
            <a:r>
              <a:rPr lang="en-US" sz="2000" dirty="0" smtClean="0">
                <a:solidFill>
                  <a:schemeClr val="tx1"/>
                </a:solidFill>
              </a:rPr>
              <a:t> Centennial Chair in Civil Engineering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Initiated the GIS in Water Resources course in 1991 – this is the 21</a:t>
            </a:r>
            <a:r>
              <a:rPr lang="en-US" sz="2000" baseline="30000" dirty="0" smtClean="0">
                <a:solidFill>
                  <a:schemeClr val="tx1"/>
                </a:solidFill>
              </a:rPr>
              <a:t>st</a:t>
            </a:r>
            <a:r>
              <a:rPr lang="en-US" sz="2000" dirty="0" smtClean="0">
                <a:solidFill>
                  <a:schemeClr val="tx1"/>
                </a:solidFill>
              </a:rPr>
              <a:t> birthday of this course!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smtClean="0"/>
              <a:t>Worked with ESRI since 1994 on a GIS Hydro Preconference seminar for the ESRI Users Conference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Leader of the CUAHSI Hydrologic Information System project from 2004-2011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000" dirty="0" smtClean="0"/>
              <a:t>Developing World Water Online with ESRI and Kisters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0"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tr-TR" sz="1600" dirty="0">
              <a:solidFill>
                <a:schemeClr val="tx1"/>
              </a:solidFill>
            </a:endParaRPr>
          </a:p>
          <a:p>
            <a:pPr lvl="0" algn="l"/>
            <a:endParaRPr lang="tr-TR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971800" y="33867"/>
            <a:ext cx="5486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David R. Maidment</a:t>
            </a:r>
            <a:endParaRPr lang="en-US" sz="3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1" y="3448784"/>
            <a:ext cx="2224439" cy="320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8" y="261772"/>
            <a:ext cx="2162074" cy="30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Base Maps (20 scales)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15" y="1601786"/>
            <a:ext cx="6846583" cy="477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8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Topographic Base Map in ArcGIS Online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981442" y="1772530"/>
            <a:ext cx="5309159" cy="2096085"/>
            <a:chOff x="981442" y="1772530"/>
            <a:chExt cx="5309159" cy="20960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554630" y="1772530"/>
              <a:ext cx="7359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1792480" y="2222693"/>
            <a:ext cx="5726791" cy="2082020"/>
            <a:chOff x="1792480" y="2222693"/>
            <a:chExt cx="5726791" cy="20820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09856" y="2262555"/>
              <a:ext cx="160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2729133" y="2710378"/>
            <a:ext cx="4609275" cy="2338604"/>
            <a:chOff x="2729133" y="2710378"/>
            <a:chExt cx="4609275" cy="233860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597371" y="2710378"/>
              <a:ext cx="741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2" name="Group 17"/>
          <p:cNvGrpSpPr/>
          <p:nvPr/>
        </p:nvGrpSpPr>
        <p:grpSpPr>
          <a:xfrm>
            <a:off x="3727938" y="3172267"/>
            <a:ext cx="4063274" cy="2365055"/>
            <a:chOff x="3727938" y="3172267"/>
            <a:chExt cx="4063274" cy="2365055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77875" y="3172267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4571999" y="3591954"/>
            <a:ext cx="3652528" cy="2611898"/>
            <a:chOff x="4571999" y="3591954"/>
            <a:chExt cx="3652528" cy="261189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540044" y="3591954"/>
              <a:ext cx="6844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9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101600"/>
            <a:ext cx="7772400" cy="1143000"/>
          </a:xfrm>
        </p:spPr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51194" y="1424484"/>
            <a:ext cx="5390003" cy="3235405"/>
            <a:chOff x="1144917" y="1973340"/>
            <a:chExt cx="5390003" cy="3235405"/>
          </a:xfrm>
          <a:effectLst/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19050" cmpd="sng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+mn-ea"/>
                  <a:cs typeface="+mn-cs"/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82050" y="1856305"/>
            <a:ext cx="5377094" cy="3240782"/>
            <a:chOff x="1604141" y="1735592"/>
            <a:chExt cx="5377094" cy="3240782"/>
          </a:xfrm>
          <a:effectLst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19050" cmpd="sng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35421" y="2293503"/>
            <a:ext cx="5337257" cy="3235405"/>
            <a:chOff x="4580520" y="1365868"/>
            <a:chExt cx="5337257" cy="3235405"/>
          </a:xfrm>
          <a:effectLst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19050" cmpd="sng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81243" y="2725324"/>
            <a:ext cx="5344806" cy="3235405"/>
            <a:chOff x="3264234" y="2371805"/>
            <a:chExt cx="5344806" cy="3235405"/>
          </a:xfrm>
          <a:effectLst/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19050" cmpd="sng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4614" y="3157144"/>
            <a:ext cx="5334043" cy="3235405"/>
            <a:chOff x="3900603" y="3073237"/>
            <a:chExt cx="5334043" cy="3235405"/>
          </a:xfrm>
          <a:effectLst/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19050" cmpd="sng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2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chemeClr val="accent2"/>
                </a:solidFill>
              </a:rPr>
              <a:t>GIS in Water Resources: Lecture 1</a:t>
            </a:r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590800"/>
          </a:xfrm>
        </p:spPr>
        <p:txBody>
          <a:bodyPr/>
          <a:lstStyle/>
          <a:p>
            <a:r>
              <a:rPr lang="en-US" smtClean="0"/>
              <a:t>In-class and distance learning</a:t>
            </a:r>
          </a:p>
          <a:p>
            <a:r>
              <a:rPr lang="en-US" smtClean="0"/>
              <a:t>Geospatial database of hydrologic features </a:t>
            </a:r>
          </a:p>
          <a:p>
            <a:r>
              <a:rPr lang="en-US" smtClean="0">
                <a:solidFill>
                  <a:schemeClr val="tx2"/>
                </a:solidFill>
              </a:rPr>
              <a:t>GIS and HIS</a:t>
            </a:r>
          </a:p>
          <a:p>
            <a:r>
              <a:rPr lang="en-US" i="1" smtClean="0">
                <a:solidFill>
                  <a:srgbClr val="FF3300"/>
                </a:solidFill>
              </a:rPr>
              <a:t>Curved earth and a flat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smtClean="0"/>
              <a:t>Origin of Geographic Coordinates</a:t>
            </a:r>
          </a:p>
        </p:txBody>
      </p:sp>
      <p:pic>
        <p:nvPicPr>
          <p:cNvPr id="41987" name="Picture 6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676400"/>
            <a:ext cx="4176713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Oval 7"/>
          <p:cNvSpPr>
            <a:spLocks noChangeArrowheads="1"/>
          </p:cNvSpPr>
          <p:nvPr/>
        </p:nvSpPr>
        <p:spPr bwMode="auto">
          <a:xfrm>
            <a:off x="4587875" y="4740275"/>
            <a:ext cx="114300" cy="1222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3954463" y="4740275"/>
            <a:ext cx="76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(0,0)</a:t>
            </a:r>
          </a:p>
        </p:txBody>
      </p: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1508125" y="4460875"/>
            <a:ext cx="114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Equator</a:t>
            </a:r>
          </a:p>
        </p:txBody>
      </p: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5394325" y="5603875"/>
            <a:ext cx="2103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Prime Meridian</a:t>
            </a:r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 flipV="1">
            <a:off x="4648200" y="51816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 flipV="1">
            <a:off x="2667000" y="4648200"/>
            <a:ext cx="838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Latitude and Longitude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4191000" y="2590800"/>
          <a:ext cx="3844925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Document" r:id="rId5" imgW="2507760" imgH="1781280" progId="Word.Document.8">
                  <p:embed/>
                </p:oleObj>
              </mc:Choice>
              <mc:Fallback>
                <p:oleObj name="Document" r:id="rId5" imgW="2507760" imgH="178128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590800"/>
                        <a:ext cx="3844925" cy="273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17525" y="2022475"/>
            <a:ext cx="336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Longitude</a:t>
            </a:r>
            <a:r>
              <a:rPr lang="en-US"/>
              <a:t> line (Meridian)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3825875" y="2308225"/>
            <a:ext cx="930275" cy="823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8" name="Group 15"/>
          <p:cNvGrpSpPr>
            <a:grpSpLocks/>
          </p:cNvGrpSpPr>
          <p:nvPr/>
        </p:nvGrpSpPr>
        <p:grpSpPr bwMode="auto">
          <a:xfrm>
            <a:off x="1524000" y="2667000"/>
            <a:ext cx="469900" cy="457200"/>
            <a:chOff x="960" y="1680"/>
            <a:chExt cx="296" cy="288"/>
          </a:xfrm>
        </p:grpSpPr>
        <p:sp>
          <p:nvSpPr>
            <p:cNvPr id="3098" name="Line 6"/>
            <p:cNvSpPr>
              <a:spLocks noChangeShapeType="1"/>
            </p:cNvSpPr>
            <p:nvPr/>
          </p:nvSpPr>
          <p:spPr bwMode="auto">
            <a:xfrm>
              <a:off x="1104" y="16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Oval 8"/>
            <p:cNvSpPr>
              <a:spLocks noChangeArrowheads="1"/>
            </p:cNvSpPr>
            <p:nvPr/>
          </p:nvSpPr>
          <p:spPr bwMode="auto">
            <a:xfrm>
              <a:off x="960" y="1728"/>
              <a:ext cx="288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Line 9"/>
            <p:cNvSpPr>
              <a:spLocks noChangeShapeType="1"/>
            </p:cNvSpPr>
            <p:nvPr/>
          </p:nvSpPr>
          <p:spPr bwMode="auto">
            <a:xfrm flipV="1">
              <a:off x="1209" y="1788"/>
              <a:ext cx="47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Rectangle 11"/>
            <p:cNvSpPr>
              <a:spLocks noChangeArrowheads="1"/>
            </p:cNvSpPr>
            <p:nvPr/>
          </p:nvSpPr>
          <p:spPr bwMode="auto">
            <a:xfrm>
              <a:off x="1200" y="1747"/>
              <a:ext cx="47" cy="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1600200" y="2362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</a:t>
            </a:r>
            <a:endParaRPr lang="en-US"/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1600200" y="3048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</a:t>
            </a:r>
            <a:endParaRPr lang="en-US"/>
          </a:p>
        </p:txBody>
      </p:sp>
      <p:sp>
        <p:nvSpPr>
          <p:cNvPr id="3081" name="Text Box 16"/>
          <p:cNvSpPr txBox="1">
            <a:spLocks noChangeArrowheads="1"/>
          </p:cNvSpPr>
          <p:nvPr/>
        </p:nvSpPr>
        <p:spPr bwMode="auto">
          <a:xfrm>
            <a:off x="1219200" y="26670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W</a:t>
            </a:r>
            <a:endParaRPr lang="en-US"/>
          </a:p>
        </p:txBody>
      </p:sp>
      <p:sp>
        <p:nvSpPr>
          <p:cNvPr id="3082" name="Text Box 18"/>
          <p:cNvSpPr txBox="1">
            <a:spLocks noChangeArrowheads="1"/>
          </p:cNvSpPr>
          <p:nvPr/>
        </p:nvSpPr>
        <p:spPr bwMode="auto">
          <a:xfrm>
            <a:off x="1981200" y="26670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E</a:t>
            </a:r>
            <a:endParaRPr lang="en-US"/>
          </a:p>
        </p:txBody>
      </p:sp>
      <p:sp>
        <p:nvSpPr>
          <p:cNvPr id="3083" name="Text Box 19"/>
          <p:cNvSpPr txBox="1">
            <a:spLocks noChangeArrowheads="1"/>
          </p:cNvSpPr>
          <p:nvPr/>
        </p:nvSpPr>
        <p:spPr bwMode="auto">
          <a:xfrm>
            <a:off x="381000" y="3379788"/>
            <a:ext cx="3455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Range: 180ºW - 0º - 180ºE</a:t>
            </a:r>
          </a:p>
        </p:txBody>
      </p:sp>
      <p:sp>
        <p:nvSpPr>
          <p:cNvPr id="3084" name="Text Box 20"/>
          <p:cNvSpPr txBox="1">
            <a:spLocks noChangeArrowheads="1"/>
          </p:cNvSpPr>
          <p:nvPr/>
        </p:nvSpPr>
        <p:spPr bwMode="auto">
          <a:xfrm>
            <a:off x="533400" y="4343400"/>
            <a:ext cx="2936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Latitude</a:t>
            </a:r>
            <a:r>
              <a:rPr lang="en-US"/>
              <a:t> line (Parallel)</a:t>
            </a:r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 flipV="1">
            <a:off x="3436938" y="3619500"/>
            <a:ext cx="1271587" cy="949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Text Box 27"/>
          <p:cNvSpPr txBox="1">
            <a:spLocks noChangeArrowheads="1"/>
          </p:cNvSpPr>
          <p:nvPr/>
        </p:nvSpPr>
        <p:spPr bwMode="auto">
          <a:xfrm>
            <a:off x="1616075" y="4683125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</a:t>
            </a:r>
            <a:endParaRPr lang="en-US"/>
          </a:p>
        </p:txBody>
      </p:sp>
      <p:sp>
        <p:nvSpPr>
          <p:cNvPr id="3087" name="Text Box 28"/>
          <p:cNvSpPr txBox="1">
            <a:spLocks noChangeArrowheads="1"/>
          </p:cNvSpPr>
          <p:nvPr/>
        </p:nvSpPr>
        <p:spPr bwMode="auto">
          <a:xfrm>
            <a:off x="1616075" y="53689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</a:t>
            </a:r>
            <a:endParaRPr lang="en-US"/>
          </a:p>
        </p:txBody>
      </p:sp>
      <p:sp>
        <p:nvSpPr>
          <p:cNvPr id="3088" name="Text Box 29"/>
          <p:cNvSpPr txBox="1">
            <a:spLocks noChangeArrowheads="1"/>
          </p:cNvSpPr>
          <p:nvPr/>
        </p:nvSpPr>
        <p:spPr bwMode="auto">
          <a:xfrm>
            <a:off x="1235075" y="4987925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W</a:t>
            </a:r>
            <a:endParaRPr lang="en-US"/>
          </a:p>
        </p:txBody>
      </p:sp>
      <p:sp>
        <p:nvSpPr>
          <p:cNvPr id="3089" name="Text Box 30"/>
          <p:cNvSpPr txBox="1">
            <a:spLocks noChangeArrowheads="1"/>
          </p:cNvSpPr>
          <p:nvPr/>
        </p:nvSpPr>
        <p:spPr bwMode="auto">
          <a:xfrm>
            <a:off x="1997075" y="49879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E</a:t>
            </a:r>
            <a:endParaRPr lang="en-US"/>
          </a:p>
        </p:txBody>
      </p:sp>
      <p:sp>
        <p:nvSpPr>
          <p:cNvPr id="3090" name="Text Box 31"/>
          <p:cNvSpPr txBox="1">
            <a:spLocks noChangeArrowheads="1"/>
          </p:cNvSpPr>
          <p:nvPr/>
        </p:nvSpPr>
        <p:spPr bwMode="auto">
          <a:xfrm>
            <a:off x="457200" y="5715000"/>
            <a:ext cx="306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Range: 90ºS - 0º - 90ºN</a:t>
            </a:r>
          </a:p>
        </p:txBody>
      </p:sp>
      <p:sp>
        <p:nvSpPr>
          <p:cNvPr id="3091" name="Rectangle 26"/>
          <p:cNvSpPr>
            <a:spLocks noChangeArrowheads="1"/>
          </p:cNvSpPr>
          <p:nvPr/>
        </p:nvSpPr>
        <p:spPr bwMode="auto">
          <a:xfrm rot="5400000" flipH="1">
            <a:off x="1812131" y="5003007"/>
            <a:ext cx="98425" cy="10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33"/>
          <p:cNvSpPr>
            <a:spLocks noChangeArrowheads="1"/>
          </p:cNvSpPr>
          <p:nvPr/>
        </p:nvSpPr>
        <p:spPr bwMode="auto">
          <a:xfrm>
            <a:off x="1651000" y="5160963"/>
            <a:ext cx="304800" cy="984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Line 25"/>
          <p:cNvSpPr>
            <a:spLocks noChangeShapeType="1"/>
          </p:cNvSpPr>
          <p:nvPr/>
        </p:nvSpPr>
        <p:spPr bwMode="auto">
          <a:xfrm rot="5400000" flipH="1" flipV="1">
            <a:off x="1732756" y="4987132"/>
            <a:ext cx="60325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41"/>
          <p:cNvSpPr>
            <a:spLocks noChangeArrowheads="1"/>
          </p:cNvSpPr>
          <p:nvPr/>
        </p:nvSpPr>
        <p:spPr bwMode="auto">
          <a:xfrm>
            <a:off x="1646238" y="5046663"/>
            <a:ext cx="312737" cy="3619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Rectangle 42"/>
          <p:cNvSpPr>
            <a:spLocks noChangeArrowheads="1"/>
          </p:cNvSpPr>
          <p:nvPr/>
        </p:nvSpPr>
        <p:spPr bwMode="auto">
          <a:xfrm>
            <a:off x="1812925" y="5040313"/>
            <a:ext cx="74613" cy="74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96" name="Text Box 43"/>
          <p:cNvSpPr txBox="1">
            <a:spLocks noChangeArrowheads="1"/>
          </p:cNvSpPr>
          <p:nvPr/>
        </p:nvSpPr>
        <p:spPr bwMode="auto">
          <a:xfrm>
            <a:off x="4419600" y="5410200"/>
            <a:ext cx="3219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(0ºN, 0ºE) </a:t>
            </a:r>
          </a:p>
          <a:p>
            <a:pPr algn="ctr"/>
            <a:r>
              <a:rPr lang="en-US"/>
              <a:t>Equator, Prime Meridian</a:t>
            </a:r>
          </a:p>
          <a:p>
            <a:pPr algn="ctr"/>
            <a:endParaRPr lang="en-US"/>
          </a:p>
        </p:txBody>
      </p:sp>
      <p:sp>
        <p:nvSpPr>
          <p:cNvPr id="3097" name="Line 44"/>
          <p:cNvSpPr>
            <a:spLocks noChangeShapeType="1"/>
          </p:cNvSpPr>
          <p:nvPr/>
        </p:nvSpPr>
        <p:spPr bwMode="auto">
          <a:xfrm>
            <a:off x="5181600" y="4419600"/>
            <a:ext cx="61595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Latitude and Longitude </a:t>
            </a:r>
            <a:br>
              <a:rPr lang="en-US" sz="3600" smtClean="0"/>
            </a:br>
            <a:r>
              <a:rPr lang="en-US" sz="3600" smtClean="0"/>
              <a:t>in North America</a:t>
            </a:r>
            <a:endParaRPr lang="en-US" smtClean="0"/>
          </a:p>
        </p:txBody>
      </p:sp>
      <p:grpSp>
        <p:nvGrpSpPr>
          <p:cNvPr id="43011" name="Group 14"/>
          <p:cNvGrpSpPr>
            <a:grpSpLocks/>
          </p:cNvGrpSpPr>
          <p:nvPr/>
        </p:nvGrpSpPr>
        <p:grpSpPr bwMode="auto">
          <a:xfrm>
            <a:off x="4140200" y="2133600"/>
            <a:ext cx="4070350" cy="4084638"/>
            <a:chOff x="1584" y="1344"/>
            <a:chExt cx="2564" cy="2573"/>
          </a:xfrm>
        </p:grpSpPr>
        <p:pic>
          <p:nvPicPr>
            <p:cNvPr id="43017" name="Picture 4" descr="earth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4" y="1344"/>
              <a:ext cx="2564" cy="2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8" name="Text Box 5"/>
            <p:cNvSpPr txBox="1">
              <a:spLocks noChangeArrowheads="1"/>
            </p:cNvSpPr>
            <p:nvPr/>
          </p:nvSpPr>
          <p:spPr bwMode="auto">
            <a:xfrm>
              <a:off x="2582" y="2779"/>
              <a:ext cx="7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2"/>
                  </a:solidFill>
                </a:rPr>
                <a:t>90 W</a:t>
              </a:r>
              <a:endParaRPr lang="en-US"/>
            </a:p>
          </p:txBody>
        </p:sp>
        <p:sp>
          <p:nvSpPr>
            <p:cNvPr id="43019" name="Text Box 6"/>
            <p:cNvSpPr txBox="1">
              <a:spLocks noChangeArrowheads="1"/>
            </p:cNvSpPr>
            <p:nvPr/>
          </p:nvSpPr>
          <p:spPr bwMode="auto">
            <a:xfrm rot="937487">
              <a:off x="1897" y="2697"/>
              <a:ext cx="7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120 W</a:t>
              </a:r>
            </a:p>
          </p:txBody>
        </p:sp>
        <p:sp>
          <p:nvSpPr>
            <p:cNvPr id="43020" name="Text Box 7"/>
            <p:cNvSpPr txBox="1">
              <a:spLocks noChangeArrowheads="1"/>
            </p:cNvSpPr>
            <p:nvPr/>
          </p:nvSpPr>
          <p:spPr bwMode="auto">
            <a:xfrm rot="-740906">
              <a:off x="3166" y="2670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2"/>
                  </a:solidFill>
                </a:rPr>
                <a:t>60 W</a:t>
              </a:r>
              <a:endParaRPr lang="en-US"/>
            </a:p>
          </p:txBody>
        </p:sp>
        <p:sp>
          <p:nvSpPr>
            <p:cNvPr id="43021" name="Text Box 8"/>
            <p:cNvSpPr txBox="1">
              <a:spLocks noChangeArrowheads="1"/>
            </p:cNvSpPr>
            <p:nvPr/>
          </p:nvSpPr>
          <p:spPr bwMode="auto">
            <a:xfrm rot="363621">
              <a:off x="2391" y="2352"/>
              <a:ext cx="5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2"/>
                  </a:solidFill>
                </a:rPr>
                <a:t>30 N</a:t>
              </a:r>
              <a:endParaRPr lang="en-US"/>
            </a:p>
          </p:txBody>
        </p:sp>
        <p:sp>
          <p:nvSpPr>
            <p:cNvPr id="43022" name="Text Box 9"/>
            <p:cNvSpPr txBox="1">
              <a:spLocks noChangeArrowheads="1"/>
            </p:cNvSpPr>
            <p:nvPr/>
          </p:nvSpPr>
          <p:spPr bwMode="auto">
            <a:xfrm rot="476609">
              <a:off x="2400" y="2976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2"/>
                  </a:solidFill>
                </a:rPr>
                <a:t>0 N</a:t>
              </a:r>
              <a:endParaRPr lang="en-US"/>
            </a:p>
          </p:txBody>
        </p:sp>
        <p:sp>
          <p:nvSpPr>
            <p:cNvPr id="43023" name="Text Box 10"/>
            <p:cNvSpPr txBox="1">
              <a:spLocks noChangeArrowheads="1"/>
            </p:cNvSpPr>
            <p:nvPr/>
          </p:nvSpPr>
          <p:spPr bwMode="auto">
            <a:xfrm rot="559830">
              <a:off x="2438" y="1943"/>
              <a:ext cx="5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2"/>
                  </a:solidFill>
                </a:rPr>
                <a:t>60 N</a:t>
              </a:r>
              <a:endParaRPr lang="en-US"/>
            </a:p>
          </p:txBody>
        </p:sp>
      </p:grpSp>
      <p:sp>
        <p:nvSpPr>
          <p:cNvPr id="43012" name="Text Box 11"/>
          <p:cNvSpPr txBox="1">
            <a:spLocks noChangeArrowheads="1"/>
          </p:cNvSpPr>
          <p:nvPr/>
        </p:nvSpPr>
        <p:spPr bwMode="auto">
          <a:xfrm>
            <a:off x="365125" y="2632075"/>
            <a:ext cx="12255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Austin: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Logan: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Lincoln: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3013" name="Text Box 12"/>
          <p:cNvSpPr txBox="1">
            <a:spLocks noChangeArrowheads="1"/>
          </p:cNvSpPr>
          <p:nvPr/>
        </p:nvSpPr>
        <p:spPr bwMode="auto">
          <a:xfrm>
            <a:off x="403225" y="3051175"/>
            <a:ext cx="38227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(30</a:t>
            </a:r>
            <a:r>
              <a:rPr lang="en-US">
                <a:cs typeface="Times New Roman" pitchFamily="18" charset="0"/>
              </a:rPr>
              <a:t>°18' 22" N, </a:t>
            </a:r>
            <a:r>
              <a:rPr lang="en-US"/>
              <a:t>97°45' 3" W)</a:t>
            </a:r>
          </a:p>
        </p:txBody>
      </p:sp>
      <p:sp>
        <p:nvSpPr>
          <p:cNvPr id="43014" name="Text Box 13"/>
          <p:cNvSpPr txBox="1">
            <a:spLocks noChangeArrowheads="1"/>
          </p:cNvSpPr>
          <p:nvPr/>
        </p:nvSpPr>
        <p:spPr bwMode="auto">
          <a:xfrm>
            <a:off x="454025" y="4168775"/>
            <a:ext cx="37941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(41</a:t>
            </a:r>
            <a:r>
              <a:rPr lang="en-US">
                <a:cs typeface="Times New Roman" pitchFamily="18" charset="0"/>
              </a:rPr>
              <a:t>°44' 24" N, </a:t>
            </a:r>
            <a:r>
              <a:rPr lang="en-US"/>
              <a:t>111°50' 9" W)</a:t>
            </a:r>
          </a:p>
        </p:txBody>
      </p:sp>
      <p:sp>
        <p:nvSpPr>
          <p:cNvPr id="43016" name="Text Box 13"/>
          <p:cNvSpPr txBox="1">
            <a:spLocks noChangeArrowheads="1"/>
          </p:cNvSpPr>
          <p:nvPr/>
        </p:nvSpPr>
        <p:spPr bwMode="auto">
          <a:xfrm>
            <a:off x="517525" y="5324475"/>
            <a:ext cx="366077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(40</a:t>
            </a:r>
            <a:r>
              <a:rPr lang="en-US">
                <a:cs typeface="Times New Roman" pitchFamily="18" charset="0"/>
              </a:rPr>
              <a:t>°50' 59" N, </a:t>
            </a:r>
            <a:r>
              <a:rPr lang="en-US"/>
              <a:t>96°45' 0" 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300" y="579438"/>
            <a:ext cx="5486400" cy="1143000"/>
          </a:xfrm>
          <a:noFill/>
        </p:spPr>
        <p:txBody>
          <a:bodyPr lIns="92075" tIns="46038" rIns="92075" bIns="46038"/>
          <a:lstStyle/>
          <a:p>
            <a:r>
              <a:rPr lang="en-US" smtClean="0"/>
              <a:t>Map Projection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3690938" y="2657475"/>
            <a:ext cx="1177925" cy="947738"/>
          </a:xfrm>
          <a:custGeom>
            <a:avLst/>
            <a:gdLst>
              <a:gd name="T0" fmla="*/ 1006475 w 742"/>
              <a:gd name="T1" fmla="*/ 946150 h 597"/>
              <a:gd name="T2" fmla="*/ 1176338 w 742"/>
              <a:gd name="T3" fmla="*/ 554038 h 597"/>
              <a:gd name="T4" fmla="*/ 1050925 w 742"/>
              <a:gd name="T5" fmla="*/ 593725 h 597"/>
              <a:gd name="T6" fmla="*/ 1006475 w 742"/>
              <a:gd name="T7" fmla="*/ 468313 h 597"/>
              <a:gd name="T8" fmla="*/ 962025 w 742"/>
              <a:gd name="T9" fmla="*/ 352425 h 597"/>
              <a:gd name="T10" fmla="*/ 900113 w 742"/>
              <a:gd name="T11" fmla="*/ 254000 h 597"/>
              <a:gd name="T12" fmla="*/ 828675 w 742"/>
              <a:gd name="T13" fmla="*/ 168275 h 597"/>
              <a:gd name="T14" fmla="*/ 749300 w 742"/>
              <a:gd name="T15" fmla="*/ 98425 h 597"/>
              <a:gd name="T16" fmla="*/ 668337 w 742"/>
              <a:gd name="T17" fmla="*/ 41275 h 597"/>
              <a:gd name="T18" fmla="*/ 579438 w 742"/>
              <a:gd name="T19" fmla="*/ 12700 h 597"/>
              <a:gd name="T20" fmla="*/ 534988 w 742"/>
              <a:gd name="T21" fmla="*/ 6350 h 597"/>
              <a:gd name="T22" fmla="*/ 500063 w 742"/>
              <a:gd name="T23" fmla="*/ 0 h 597"/>
              <a:gd name="T24" fmla="*/ 454025 w 742"/>
              <a:gd name="T25" fmla="*/ 6350 h 597"/>
              <a:gd name="T26" fmla="*/ 409575 w 742"/>
              <a:gd name="T27" fmla="*/ 17463 h 597"/>
              <a:gd name="T28" fmla="*/ 0 w 742"/>
              <a:gd name="T29" fmla="*/ 150813 h 597"/>
              <a:gd name="T30" fmla="*/ 98425 w 742"/>
              <a:gd name="T31" fmla="*/ 455613 h 597"/>
              <a:gd name="T32" fmla="*/ 517525 w 742"/>
              <a:gd name="T33" fmla="*/ 323850 h 597"/>
              <a:gd name="T34" fmla="*/ 544513 w 742"/>
              <a:gd name="T35" fmla="*/ 323850 h 597"/>
              <a:gd name="T36" fmla="*/ 569913 w 742"/>
              <a:gd name="T37" fmla="*/ 328613 h 597"/>
              <a:gd name="T38" fmla="*/ 596900 w 742"/>
              <a:gd name="T39" fmla="*/ 346075 h 597"/>
              <a:gd name="T40" fmla="*/ 623887 w 742"/>
              <a:gd name="T41" fmla="*/ 374650 h 597"/>
              <a:gd name="T42" fmla="*/ 660400 w 742"/>
              <a:gd name="T43" fmla="*/ 409575 h 597"/>
              <a:gd name="T44" fmla="*/ 685800 w 742"/>
              <a:gd name="T45" fmla="*/ 455613 h 597"/>
              <a:gd name="T46" fmla="*/ 712787 w 742"/>
              <a:gd name="T47" fmla="*/ 501650 h 597"/>
              <a:gd name="T48" fmla="*/ 730250 w 742"/>
              <a:gd name="T49" fmla="*/ 560388 h 597"/>
              <a:gd name="T50" fmla="*/ 774700 w 742"/>
              <a:gd name="T51" fmla="*/ 687388 h 597"/>
              <a:gd name="T52" fmla="*/ 641350 w 742"/>
              <a:gd name="T53" fmla="*/ 727075 h 597"/>
              <a:gd name="T54" fmla="*/ 1006475 w 742"/>
              <a:gd name="T55" fmla="*/ 946150 h 5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42"/>
              <a:gd name="T85" fmla="*/ 0 h 597"/>
              <a:gd name="T86" fmla="*/ 742 w 742"/>
              <a:gd name="T87" fmla="*/ 597 h 59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42" h="597">
                <a:moveTo>
                  <a:pt x="634" y="596"/>
                </a:moveTo>
                <a:lnTo>
                  <a:pt x="741" y="349"/>
                </a:lnTo>
                <a:lnTo>
                  <a:pt x="662" y="374"/>
                </a:lnTo>
                <a:lnTo>
                  <a:pt x="634" y="295"/>
                </a:lnTo>
                <a:lnTo>
                  <a:pt x="606" y="222"/>
                </a:lnTo>
                <a:lnTo>
                  <a:pt x="567" y="160"/>
                </a:lnTo>
                <a:lnTo>
                  <a:pt x="522" y="106"/>
                </a:lnTo>
                <a:lnTo>
                  <a:pt x="472" y="62"/>
                </a:lnTo>
                <a:lnTo>
                  <a:pt x="421" y="26"/>
                </a:lnTo>
                <a:lnTo>
                  <a:pt x="365" y="8"/>
                </a:lnTo>
                <a:lnTo>
                  <a:pt x="337" y="4"/>
                </a:lnTo>
                <a:lnTo>
                  <a:pt x="315" y="0"/>
                </a:lnTo>
                <a:lnTo>
                  <a:pt x="286" y="4"/>
                </a:lnTo>
                <a:lnTo>
                  <a:pt x="258" y="11"/>
                </a:lnTo>
                <a:lnTo>
                  <a:pt x="0" y="95"/>
                </a:lnTo>
                <a:lnTo>
                  <a:pt x="62" y="287"/>
                </a:lnTo>
                <a:lnTo>
                  <a:pt x="326" y="204"/>
                </a:lnTo>
                <a:lnTo>
                  <a:pt x="343" y="204"/>
                </a:lnTo>
                <a:lnTo>
                  <a:pt x="359" y="207"/>
                </a:lnTo>
                <a:lnTo>
                  <a:pt x="376" y="218"/>
                </a:lnTo>
                <a:lnTo>
                  <a:pt x="393" y="236"/>
                </a:lnTo>
                <a:lnTo>
                  <a:pt x="416" y="258"/>
                </a:lnTo>
                <a:lnTo>
                  <a:pt x="432" y="287"/>
                </a:lnTo>
                <a:lnTo>
                  <a:pt x="449" y="316"/>
                </a:lnTo>
                <a:lnTo>
                  <a:pt x="460" y="353"/>
                </a:lnTo>
                <a:lnTo>
                  <a:pt x="488" y="433"/>
                </a:lnTo>
                <a:lnTo>
                  <a:pt x="404" y="458"/>
                </a:lnTo>
                <a:lnTo>
                  <a:pt x="634" y="596"/>
                </a:lnTo>
              </a:path>
            </a:pathLst>
          </a:custGeom>
          <a:solidFill>
            <a:schemeClr val="accent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12750" y="4384675"/>
            <a:ext cx="3944938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200" b="1" i="1">
                <a:solidFill>
                  <a:schemeClr val="accent2"/>
                </a:solidFill>
              </a:rPr>
              <a:t>Curved Earth</a:t>
            </a:r>
            <a:endParaRPr lang="en-US" b="1"/>
          </a:p>
          <a:p>
            <a:pPr algn="ctr"/>
            <a:r>
              <a:rPr lang="en-US" b="1">
                <a:solidFill>
                  <a:schemeClr val="accent2"/>
                </a:solidFill>
              </a:rPr>
              <a:t>Geographic coordinates: </a:t>
            </a:r>
            <a:r>
              <a:rPr lang="en-US" b="1">
                <a:solidFill>
                  <a:schemeClr val="accent2"/>
                </a:solidFill>
                <a:latin typeface="Symbol" pitchFamily="18" charset="2"/>
              </a:rPr>
              <a:t>f</a:t>
            </a:r>
            <a:r>
              <a:rPr lang="en-US" b="1">
                <a:solidFill>
                  <a:schemeClr val="accent2"/>
                </a:solidFill>
              </a:rPr>
              <a:t>, </a:t>
            </a:r>
            <a:r>
              <a:rPr lang="en-US" b="1">
                <a:solidFill>
                  <a:schemeClr val="accent2"/>
                </a:solidFill>
                <a:latin typeface="Symbol" pitchFamily="18" charset="2"/>
              </a:rPr>
              <a:t>l</a:t>
            </a:r>
          </a:p>
          <a:p>
            <a:pPr algn="ctr"/>
            <a:r>
              <a:rPr lang="en-US" b="1"/>
              <a:t>(Latitude &amp; Longitude)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940300" y="2632075"/>
            <a:ext cx="380682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3200" b="1" i="1">
                <a:solidFill>
                  <a:srgbClr val="008000"/>
                </a:solidFill>
              </a:rPr>
              <a:t>Flat Map</a:t>
            </a:r>
            <a:r>
              <a:rPr lang="en-US" b="1"/>
              <a:t> 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Cartesian coordinates: x,y</a:t>
            </a:r>
          </a:p>
          <a:p>
            <a:pPr algn="ctr"/>
            <a:r>
              <a:rPr lang="en-US" b="1"/>
              <a:t>(Easting &amp; Northing)</a:t>
            </a:r>
          </a:p>
        </p:txBody>
      </p:sp>
      <p:pic>
        <p:nvPicPr>
          <p:cNvPr id="4403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13" y="1717675"/>
            <a:ext cx="3030537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9925" y="4143375"/>
            <a:ext cx="38623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smtClean="0"/>
              <a:t>Earth to Globe to Map</a:t>
            </a:r>
          </a:p>
        </p:txBody>
      </p:sp>
      <p:pic>
        <p:nvPicPr>
          <p:cNvPr id="45059" name="Picture 3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2889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133600"/>
            <a:ext cx="13001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981200" y="1371600"/>
            <a:ext cx="2860675" cy="7524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1971675" y="3413125"/>
            <a:ext cx="2890838" cy="7921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63" name="Group 7"/>
          <p:cNvGrpSpPr>
            <a:grpSpLocks/>
          </p:cNvGrpSpPr>
          <p:nvPr/>
        </p:nvGrpSpPr>
        <p:grpSpPr bwMode="auto">
          <a:xfrm>
            <a:off x="6310313" y="2046288"/>
            <a:ext cx="2514600" cy="1447800"/>
            <a:chOff x="3792" y="1872"/>
            <a:chExt cx="1584" cy="912"/>
          </a:xfrm>
        </p:grpSpPr>
        <p:pic>
          <p:nvPicPr>
            <p:cNvPr id="45076" name="Picture 8" descr="m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7" name="Rectangle 9"/>
            <p:cNvSpPr>
              <a:spLocks noChangeArrowheads="1"/>
            </p:cNvSpPr>
            <p:nvPr/>
          </p:nvSpPr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19050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4" name="Group 10"/>
          <p:cNvGrpSpPr>
            <a:grpSpLocks/>
          </p:cNvGrpSpPr>
          <p:nvPr/>
        </p:nvGrpSpPr>
        <p:grpSpPr bwMode="auto">
          <a:xfrm>
            <a:off x="1519238" y="4733925"/>
            <a:ext cx="3482975" cy="1370013"/>
            <a:chOff x="3566" y="1440"/>
            <a:chExt cx="2194" cy="863"/>
          </a:xfrm>
        </p:grpSpPr>
        <p:sp>
          <p:nvSpPr>
            <p:cNvPr id="45074" name="Text Box 11"/>
            <p:cNvSpPr txBox="1">
              <a:spLocks noChangeArrowheads="1"/>
            </p:cNvSpPr>
            <p:nvPr/>
          </p:nvSpPr>
          <p:spPr bwMode="auto">
            <a:xfrm>
              <a:off x="3566" y="1440"/>
              <a:ext cx="219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Representative Fraction</a:t>
              </a:r>
              <a:endParaRPr lang="en-US"/>
            </a:p>
            <a:p>
              <a:pPr algn="ctr">
                <a:spcBef>
                  <a:spcPct val="50000"/>
                </a:spcBef>
              </a:pPr>
              <a:r>
                <a:rPr lang="en-US" u="sng"/>
                <a:t>Globe distance</a:t>
              </a:r>
              <a:br>
                <a:rPr lang="en-US" u="sng"/>
              </a:br>
              <a:r>
                <a:rPr lang="en-US"/>
                <a:t>Earth distance </a:t>
              </a:r>
            </a:p>
          </p:txBody>
        </p:sp>
        <p:sp>
          <p:nvSpPr>
            <p:cNvPr id="45075" name="Text Box 12"/>
            <p:cNvSpPr txBox="1">
              <a:spLocks noChangeArrowheads="1"/>
            </p:cNvSpPr>
            <p:nvPr/>
          </p:nvSpPr>
          <p:spPr bwMode="auto">
            <a:xfrm>
              <a:off x="3859" y="1863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2357438" y="4241800"/>
            <a:ext cx="156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Map Scale:</a:t>
            </a:r>
            <a:endParaRPr lang="en-US"/>
          </a:p>
        </p:txBody>
      </p:sp>
      <p:sp>
        <p:nvSpPr>
          <p:cNvPr id="45066" name="AutoShape 14"/>
          <p:cNvSpPr>
            <a:spLocks noChangeArrowheads="1"/>
          </p:cNvSpPr>
          <p:nvPr/>
        </p:nvSpPr>
        <p:spPr bwMode="auto">
          <a:xfrm>
            <a:off x="3505200" y="2590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AutoShape 15"/>
          <p:cNvSpPr>
            <a:spLocks noChangeArrowheads="1"/>
          </p:cNvSpPr>
          <p:nvPr/>
        </p:nvSpPr>
        <p:spPr bwMode="auto">
          <a:xfrm>
            <a:off x="5562600" y="2590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Text Box 16"/>
          <p:cNvSpPr txBox="1">
            <a:spLocks noChangeArrowheads="1"/>
          </p:cNvSpPr>
          <p:nvPr/>
        </p:nvSpPr>
        <p:spPr bwMode="auto">
          <a:xfrm>
            <a:off x="6273800" y="4165600"/>
            <a:ext cx="215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Map Projection:</a:t>
            </a:r>
            <a:endParaRPr lang="en-US"/>
          </a:p>
        </p:txBody>
      </p:sp>
      <p:sp>
        <p:nvSpPr>
          <p:cNvPr id="45069" name="Text Box 17"/>
          <p:cNvSpPr txBox="1">
            <a:spLocks noChangeArrowheads="1"/>
          </p:cNvSpPr>
          <p:nvPr/>
        </p:nvSpPr>
        <p:spPr bwMode="auto">
          <a:xfrm>
            <a:off x="6527800" y="4705350"/>
            <a:ext cx="1697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Scale Factor</a:t>
            </a:r>
            <a:endParaRPr lang="en-US"/>
          </a:p>
        </p:txBody>
      </p:sp>
      <p:sp>
        <p:nvSpPr>
          <p:cNvPr id="45070" name="Text Box 18"/>
          <p:cNvSpPr txBox="1">
            <a:spLocks noChangeArrowheads="1"/>
          </p:cNvSpPr>
          <p:nvPr/>
        </p:nvSpPr>
        <p:spPr bwMode="auto">
          <a:xfrm>
            <a:off x="6477000" y="5257800"/>
            <a:ext cx="2111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sng"/>
              <a:t>Map distance</a:t>
            </a:r>
            <a:r>
              <a:rPr lang="en-US"/>
              <a:t/>
            </a:r>
            <a:br>
              <a:rPr lang="en-US"/>
            </a:br>
            <a:r>
              <a:rPr lang="en-US"/>
              <a:t>Globe distance </a:t>
            </a:r>
          </a:p>
        </p:txBody>
      </p:sp>
      <p:sp>
        <p:nvSpPr>
          <p:cNvPr id="45071" name="Text Box 19"/>
          <p:cNvSpPr txBox="1">
            <a:spLocks noChangeArrowheads="1"/>
          </p:cNvSpPr>
          <p:nvPr/>
        </p:nvSpPr>
        <p:spPr bwMode="auto">
          <a:xfrm>
            <a:off x="6161088" y="5430838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45072" name="Text Box 20"/>
          <p:cNvSpPr txBox="1">
            <a:spLocks noChangeArrowheads="1"/>
          </p:cNvSpPr>
          <p:nvPr/>
        </p:nvSpPr>
        <p:spPr bwMode="auto">
          <a:xfrm>
            <a:off x="2295525" y="5791200"/>
            <a:ext cx="1978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/>
              <a:t>(e.g. 1:24,000)</a:t>
            </a:r>
          </a:p>
        </p:txBody>
      </p:sp>
      <p:sp>
        <p:nvSpPr>
          <p:cNvPr id="45073" name="Text Box 21"/>
          <p:cNvSpPr txBox="1">
            <a:spLocks noChangeArrowheads="1"/>
          </p:cNvSpPr>
          <p:nvPr/>
        </p:nvSpPr>
        <p:spPr bwMode="auto">
          <a:xfrm>
            <a:off x="6761163" y="5765800"/>
            <a:ext cx="1741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/>
              <a:t>(e.g. 0.9996)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Coordinate Systems</a:t>
            </a: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5257800" y="3505200"/>
            <a:ext cx="2514600" cy="1447800"/>
            <a:chOff x="3792" y="1872"/>
            <a:chExt cx="1584" cy="912"/>
          </a:xfrm>
        </p:grpSpPr>
        <p:pic>
          <p:nvPicPr>
            <p:cNvPr id="46098" name="Picture 4" descr="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9" name="Rectangle 5"/>
            <p:cNvSpPr>
              <a:spLocks noChangeArrowheads="1"/>
            </p:cNvSpPr>
            <p:nvPr/>
          </p:nvSpPr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19050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084" name="Picture 6" descr="ear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0988" y="3205163"/>
            <a:ext cx="20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2514600" y="4678363"/>
            <a:ext cx="136525" cy="1428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8"/>
          <p:cNvSpPr>
            <a:spLocks noChangeArrowheads="1"/>
          </p:cNvSpPr>
          <p:nvPr/>
        </p:nvSpPr>
        <p:spPr bwMode="auto">
          <a:xfrm>
            <a:off x="5837238" y="4181475"/>
            <a:ext cx="136525" cy="142875"/>
          </a:xfrm>
          <a:prstGeom prst="ellipse">
            <a:avLst/>
          </a:pr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1219200" y="5410200"/>
            <a:ext cx="99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(</a:t>
            </a:r>
            <a:r>
              <a:rPr lang="en-US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baseline="-25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,</a:t>
            </a:r>
            <a:r>
              <a:rPr lang="en-US">
                <a:solidFill>
                  <a:srgbClr val="FF3300"/>
                </a:solidFill>
                <a:latin typeface="Symbol" pitchFamily="18" charset="2"/>
              </a:rPr>
              <a:t>l</a:t>
            </a:r>
            <a:r>
              <a:rPr lang="en-US" baseline="-25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)</a:t>
            </a:r>
            <a:endParaRPr lang="en-US"/>
          </a:p>
        </p:txBody>
      </p:sp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6226175" y="5005388"/>
            <a:ext cx="97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6633"/>
                </a:solidFill>
              </a:rPr>
              <a:t>(x</a:t>
            </a:r>
            <a:r>
              <a:rPr lang="en-US" baseline="-25000">
                <a:solidFill>
                  <a:srgbClr val="996633"/>
                </a:solidFill>
              </a:rPr>
              <a:t>o</a:t>
            </a:r>
            <a:r>
              <a:rPr lang="en-US">
                <a:solidFill>
                  <a:srgbClr val="996633"/>
                </a:solidFill>
              </a:rPr>
              <a:t>,y</a:t>
            </a:r>
            <a:r>
              <a:rPr lang="en-US" baseline="-25000">
                <a:solidFill>
                  <a:srgbClr val="996633"/>
                </a:solidFill>
              </a:rPr>
              <a:t>o</a:t>
            </a:r>
            <a:r>
              <a:rPr lang="en-US">
                <a:solidFill>
                  <a:srgbClr val="996633"/>
                </a:solidFill>
              </a:rPr>
              <a:t>)</a:t>
            </a:r>
            <a:endParaRPr lang="en-US"/>
          </a:p>
        </p:txBody>
      </p:sp>
      <p:sp>
        <p:nvSpPr>
          <p:cNvPr id="46089" name="Line 11"/>
          <p:cNvSpPr>
            <a:spLocks noChangeShapeType="1"/>
          </p:cNvSpPr>
          <p:nvPr/>
        </p:nvSpPr>
        <p:spPr bwMode="auto">
          <a:xfrm>
            <a:off x="5943600" y="4343400"/>
            <a:ext cx="381000" cy="83820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Line 12"/>
          <p:cNvSpPr>
            <a:spLocks noChangeShapeType="1"/>
          </p:cNvSpPr>
          <p:nvPr/>
        </p:nvSpPr>
        <p:spPr bwMode="auto">
          <a:xfrm flipV="1">
            <a:off x="2133600" y="4876800"/>
            <a:ext cx="381000" cy="685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Line 13"/>
          <p:cNvSpPr>
            <a:spLocks noChangeShapeType="1"/>
          </p:cNvSpPr>
          <p:nvPr/>
        </p:nvSpPr>
        <p:spPr bwMode="auto">
          <a:xfrm flipH="1">
            <a:off x="5943600" y="2743200"/>
            <a:ext cx="0" cy="1620838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4"/>
          <p:cNvSpPr>
            <a:spLocks noChangeShapeType="1"/>
          </p:cNvSpPr>
          <p:nvPr/>
        </p:nvSpPr>
        <p:spPr bwMode="auto">
          <a:xfrm rot="5400000" flipH="1">
            <a:off x="7173119" y="3058319"/>
            <a:ext cx="0" cy="2417762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Text Box 15"/>
          <p:cNvSpPr txBox="1">
            <a:spLocks noChangeArrowheads="1"/>
          </p:cNvSpPr>
          <p:nvPr/>
        </p:nvSpPr>
        <p:spPr bwMode="auto">
          <a:xfrm>
            <a:off x="8229600" y="4343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6633"/>
                </a:solidFill>
              </a:rPr>
              <a:t>X</a:t>
            </a:r>
            <a:endParaRPr lang="en-US"/>
          </a:p>
        </p:txBody>
      </p:sp>
      <p:sp>
        <p:nvSpPr>
          <p:cNvPr id="46094" name="Text Box 16"/>
          <p:cNvSpPr txBox="1">
            <a:spLocks noChangeArrowheads="1"/>
          </p:cNvSpPr>
          <p:nvPr/>
        </p:nvSpPr>
        <p:spPr bwMode="auto">
          <a:xfrm>
            <a:off x="6019800" y="2743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6633"/>
                </a:solidFill>
              </a:rPr>
              <a:t>Y</a:t>
            </a:r>
            <a:endParaRPr lang="en-US"/>
          </a:p>
        </p:txBody>
      </p:sp>
      <p:sp>
        <p:nvSpPr>
          <p:cNvPr id="46095" name="Line 17"/>
          <p:cNvSpPr>
            <a:spLocks noChangeShapeType="1"/>
          </p:cNvSpPr>
          <p:nvPr/>
        </p:nvSpPr>
        <p:spPr bwMode="auto">
          <a:xfrm flipV="1">
            <a:off x="2667000" y="4276725"/>
            <a:ext cx="3144838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Text Box 18"/>
          <p:cNvSpPr txBox="1">
            <a:spLocks noChangeArrowheads="1"/>
          </p:cNvSpPr>
          <p:nvPr/>
        </p:nvSpPr>
        <p:spPr bwMode="auto">
          <a:xfrm>
            <a:off x="3946525" y="4460875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</a:t>
            </a:r>
          </a:p>
        </p:txBody>
      </p:sp>
      <p:sp>
        <p:nvSpPr>
          <p:cNvPr id="46097" name="Text Box 19"/>
          <p:cNvSpPr txBox="1">
            <a:spLocks noChangeArrowheads="1"/>
          </p:cNvSpPr>
          <p:nvPr/>
        </p:nvSpPr>
        <p:spPr bwMode="auto">
          <a:xfrm>
            <a:off x="1905000" y="1676400"/>
            <a:ext cx="614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 planar coordinate system is defined by a pair</a:t>
            </a:r>
          </a:p>
          <a:p>
            <a:r>
              <a:rPr lang="en-US"/>
              <a:t>of orthogonal (x,y) axes drawn through an origin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7597" y="6036965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Geographic Coordinates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47319" y="5562600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Projected Coordinates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David Tarboton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1000" y="1447800"/>
            <a:ext cx="2362200" cy="234091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671974"/>
              </p:ext>
            </p:extLst>
          </p:nvPr>
        </p:nvGraphicFramePr>
        <p:xfrm>
          <a:off x="449680" y="3962400"/>
          <a:ext cx="221732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Graph Sheet" r:id="rId4" imgW="3352800" imgH="2590465" progId="SPLUSGraphSheetFileType">
                  <p:embed/>
                </p:oleObj>
              </mc:Choice>
              <mc:Fallback>
                <p:oleObj name="Graph Sheet" r:id="rId4" imgW="3352800" imgH="2590465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769" t="21532" r="28743" b="15178"/>
                      <a:stretch>
                        <a:fillRect/>
                      </a:stretch>
                    </p:blipFill>
                    <p:spPr bwMode="auto">
                      <a:xfrm>
                        <a:off x="449680" y="3962400"/>
                        <a:ext cx="221732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 bwMode="auto">
          <a:xfrm>
            <a:off x="2971800" y="1175484"/>
            <a:ext cx="6172200" cy="541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/>
              <a:t>B.Sc</a:t>
            </a:r>
            <a:r>
              <a:rPr lang="en-US" sz="2000" dirty="0" smtClean="0"/>
              <a:t> </a:t>
            </a:r>
            <a:r>
              <a:rPr lang="en-US" sz="2000" dirty="0" err="1"/>
              <a:t>Eng</a:t>
            </a:r>
            <a:r>
              <a:rPr lang="en-US" sz="2000" dirty="0"/>
              <a:t> in Civil Engineering from the University of Natal, Durban, South Africa 1981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M.S. and </a:t>
            </a:r>
            <a:r>
              <a:rPr lang="en-US" sz="2000" dirty="0" err="1"/>
              <a:t>Sc.D</a:t>
            </a:r>
            <a:r>
              <a:rPr lang="en-US" sz="2000" dirty="0"/>
              <a:t> from MIT, Cambridge, Massachusetts, 1987 and 1990 respectively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1990 - Joined Faculty at Utah State University  in Civil and Environmental Engineering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1996 - Developed D-Infinity to have a better contributing area for study of landscape </a:t>
            </a:r>
            <a:r>
              <a:rPr lang="en-US" sz="2000" dirty="0" smtClean="0"/>
              <a:t>evolution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Gradually </a:t>
            </a:r>
            <a:r>
              <a:rPr lang="en-US" sz="2000" dirty="0"/>
              <a:t>adapted the </a:t>
            </a:r>
            <a:r>
              <a:rPr lang="en-US" sz="2000" dirty="0" smtClean="0"/>
              <a:t>Fortran </a:t>
            </a:r>
            <a:r>
              <a:rPr lang="en-US" sz="2000" dirty="0"/>
              <a:t>and C codes </a:t>
            </a:r>
            <a:r>
              <a:rPr lang="en-US" sz="2000" dirty="0" smtClean="0"/>
              <a:t>developed during terrain </a:t>
            </a:r>
            <a:r>
              <a:rPr lang="en-US" sz="2000" dirty="0"/>
              <a:t>analysis research to be distributable as </a:t>
            </a:r>
            <a:r>
              <a:rPr lang="en-US" sz="2000" dirty="0" err="1"/>
              <a:t>TauDEM</a:t>
            </a:r>
            <a:r>
              <a:rPr lang="en-US" sz="20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Participated in GISWR since 1999 (this year is the 13th  time)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Leader of </a:t>
            </a:r>
            <a:r>
              <a:rPr lang="en-US" sz="2000" dirty="0" err="1"/>
              <a:t>HydroShare</a:t>
            </a:r>
            <a:r>
              <a:rPr lang="en-US" sz="2000" dirty="0"/>
              <a:t> project to extend the capability of CUAHSI HIS to collaborative data sharing, additional data types and </a:t>
            </a:r>
            <a:r>
              <a:rPr lang="en-US" sz="2000" dirty="0" smtClean="0"/>
              <a:t>models</a:t>
            </a:r>
            <a:endParaRPr lang="tr-TR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0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(1)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GIS in Water Resources is about </a:t>
            </a:r>
            <a:r>
              <a:rPr lang="en-US" smtClean="0">
                <a:solidFill>
                  <a:srgbClr val="FF0000"/>
                </a:solidFill>
              </a:rPr>
              <a:t>empowerment through use of information technology </a:t>
            </a:r>
            <a:r>
              <a:rPr lang="en-US" smtClean="0"/>
              <a:t>– helping you to understand the world around you and to investigate problems of interest to you</a:t>
            </a:r>
          </a:p>
          <a:p>
            <a:r>
              <a:rPr lang="en-US" smtClean="0"/>
              <a:t>This is an “</a:t>
            </a:r>
            <a:r>
              <a:rPr lang="en-US" smtClean="0">
                <a:solidFill>
                  <a:srgbClr val="FF0000"/>
                </a:solidFill>
              </a:rPr>
              <a:t>open class</a:t>
            </a:r>
            <a:r>
              <a:rPr lang="en-US" smtClean="0"/>
              <a:t>” in every sense where we learn from one another as well as from the instructors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(2)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GIS</a:t>
            </a:r>
            <a:r>
              <a:rPr lang="en-US" smtClean="0"/>
              <a:t> offers a structured information model for working with geospatial data that describe the “</a:t>
            </a:r>
            <a:r>
              <a:rPr lang="en-US" smtClean="0">
                <a:solidFill>
                  <a:srgbClr val="FF0000"/>
                </a:solidFill>
              </a:rPr>
              <a:t>water environment</a:t>
            </a:r>
            <a:r>
              <a:rPr lang="en-US" smtClean="0"/>
              <a:t>” (watersheds, streams, lakes, land use, ….)</a:t>
            </a:r>
          </a:p>
          <a:p>
            <a:r>
              <a:rPr lang="en-US" smtClean="0">
                <a:solidFill>
                  <a:srgbClr val="FF0000"/>
                </a:solidFill>
              </a:rPr>
              <a:t>Water resources </a:t>
            </a:r>
            <a:r>
              <a:rPr lang="en-US" smtClean="0"/>
              <a:t>also needs observations and modeling to describe “</a:t>
            </a:r>
            <a:r>
              <a:rPr lang="en-US" smtClean="0">
                <a:solidFill>
                  <a:srgbClr val="FF0000"/>
                </a:solidFill>
              </a:rPr>
              <a:t>the water</a:t>
            </a:r>
            <a:r>
              <a:rPr lang="en-US" smtClean="0"/>
              <a:t>” (discharge, water quality, water level, precipitation)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(3)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Hydrologic Information System </a:t>
            </a:r>
            <a:r>
              <a:rPr lang="en-US" dirty="0" smtClean="0"/>
              <a:t>depends on water web services and integrates spatial and temporal water resources data</a:t>
            </a:r>
          </a:p>
          <a:p>
            <a:r>
              <a:rPr lang="en-US" dirty="0" smtClean="0"/>
              <a:t>Geography “</a:t>
            </a:r>
            <a:r>
              <a:rPr lang="en-US" dirty="0" smtClean="0">
                <a:solidFill>
                  <a:srgbClr val="FF0000"/>
                </a:solidFill>
              </a:rPr>
              <a:t>brings things together</a:t>
            </a:r>
            <a:r>
              <a:rPr lang="en-US" dirty="0" smtClean="0"/>
              <a:t>” through </a:t>
            </a:r>
            <a:r>
              <a:rPr lang="en-US" dirty="0" err="1" smtClean="0"/>
              <a:t>georeferencing</a:t>
            </a:r>
            <a:r>
              <a:rPr lang="en-US" dirty="0" smtClean="0"/>
              <a:t> on the earth’s surface</a:t>
            </a:r>
          </a:p>
          <a:p>
            <a:r>
              <a:rPr lang="en-US" dirty="0" smtClean="0"/>
              <a:t>Understanding </a:t>
            </a:r>
            <a:r>
              <a:rPr lang="en-US" dirty="0" err="1" smtClean="0">
                <a:solidFill>
                  <a:srgbClr val="FF0000"/>
                </a:solidFill>
              </a:rPr>
              <a:t>geolocation</a:t>
            </a:r>
            <a:r>
              <a:rPr lang="en-US" dirty="0" smtClean="0">
                <a:solidFill>
                  <a:srgbClr val="FF0000"/>
                </a:solidFill>
              </a:rPr>
              <a:t> on the earth </a:t>
            </a:r>
            <a:r>
              <a:rPr lang="en-US" dirty="0" smtClean="0"/>
              <a:t>and working with geospatial coordinate systems is fundamental to this field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4867" y="838200"/>
            <a:ext cx="6172200" cy="1752600"/>
          </a:xfrm>
        </p:spPr>
        <p:txBody>
          <a:bodyPr>
            <a:noAutofit/>
          </a:bodyPr>
          <a:lstStyle/>
          <a:p>
            <a:pPr marL="285750" lvl="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M.E. </a:t>
            </a:r>
            <a:r>
              <a:rPr lang="en-US" sz="1600" dirty="0" smtClean="0">
                <a:solidFill>
                  <a:schemeClr val="tx1"/>
                </a:solidFill>
              </a:rPr>
              <a:t>(1998) &amp; </a:t>
            </a:r>
            <a:r>
              <a:rPr lang="en-US" sz="1600" dirty="0" err="1" smtClean="0">
                <a:solidFill>
                  <a:schemeClr val="tx1"/>
                </a:solidFill>
              </a:rPr>
              <a:t>Ph.D</a:t>
            </a:r>
            <a:r>
              <a:rPr lang="en-US" sz="1600" dirty="0" smtClean="0">
                <a:solidFill>
                  <a:schemeClr val="tx1"/>
                </a:solidFill>
              </a:rPr>
              <a:t> (2002). Agricultural </a:t>
            </a:r>
            <a:r>
              <a:rPr lang="en-US" sz="1600" dirty="0">
                <a:solidFill>
                  <a:schemeClr val="tx1"/>
                </a:solidFill>
              </a:rPr>
              <a:t>and Biological Engineering. University of Florida. </a:t>
            </a:r>
            <a:r>
              <a:rPr lang="en-US" sz="1600" dirty="0" smtClean="0">
                <a:solidFill>
                  <a:schemeClr val="tx1"/>
                </a:solidFill>
              </a:rPr>
              <a:t>Gainesville, FL. Dissertation: “Linking multiple layers of information to explain soybean yield variability” .  5 papers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2004- Joined to UNL and continued to work on c</a:t>
            </a:r>
            <a:r>
              <a:rPr lang="tr-TR" sz="1600" dirty="0" smtClean="0">
                <a:solidFill>
                  <a:schemeClr val="tx1"/>
                </a:solidFill>
              </a:rPr>
              <a:t>omputer simulation of crop production</a:t>
            </a:r>
            <a:r>
              <a:rPr lang="en-US" sz="1600" dirty="0" smtClean="0">
                <a:solidFill>
                  <a:schemeClr val="tx1"/>
                </a:solidFill>
              </a:rPr>
              <a:t> for another year  and gradually moved to </a:t>
            </a:r>
            <a:r>
              <a:rPr lang="tr-TR" sz="1600" dirty="0" smtClean="0">
                <a:solidFill>
                  <a:schemeClr val="tx1"/>
                </a:solidFill>
              </a:rPr>
              <a:t>Remote Sensing</a:t>
            </a:r>
            <a:r>
              <a:rPr lang="en-US" sz="1600" dirty="0" smtClean="0">
                <a:solidFill>
                  <a:schemeClr val="tx1"/>
                </a:solidFill>
              </a:rPr>
              <a:t> field with applications </a:t>
            </a:r>
            <a:r>
              <a:rPr lang="tr-TR" sz="1600" dirty="0" smtClean="0">
                <a:solidFill>
                  <a:schemeClr val="tx1"/>
                </a:solidFill>
              </a:rPr>
              <a:t>in Natural Resources Systems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2006 - Remote Sensing-based Estimation of Evapotranspiration </a:t>
            </a:r>
            <a:r>
              <a:rPr lang="tr-TR" sz="1600" dirty="0" smtClean="0">
                <a:solidFill>
                  <a:schemeClr val="tx1"/>
                </a:solidFill>
              </a:rPr>
              <a:t>and other Surface Energy Fluxes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Research innovations include the development of new soil heat flux algorithms, a spatially gridded distributed soil water balance model (DSWM), and calibration techniques for the Landsat-based METRIC evapotranspiration model. </a:t>
            </a:r>
            <a:r>
              <a:rPr lang="en-US" sz="1600" dirty="0"/>
              <a:t>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effectLst/>
              </a:rPr>
              <a:t>2008- Working on development of the Nebraska Hydrologic Information System (HIS), which is designed to provide improved access to evapotranspiration and other hydrologic data for end users.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Participated in GISWR since 2006 (this year is the 5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time – I skipped 2007 due to position change at UNL)</a:t>
            </a:r>
          </a:p>
          <a:p>
            <a:pPr lvl="0"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tr-TR" sz="1600" dirty="0">
              <a:solidFill>
                <a:schemeClr val="tx1"/>
              </a:solidFill>
            </a:endParaRPr>
          </a:p>
          <a:p>
            <a:pPr lvl="0" algn="l"/>
            <a:endParaRPr lang="tr-TR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g\mydocuments\pictures\BSE-chase hall-lincol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5" r="55859"/>
          <a:stretch/>
        </p:blipFill>
        <p:spPr bwMode="auto">
          <a:xfrm>
            <a:off x="228600" y="228600"/>
            <a:ext cx="25347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09_080407_etrf_rangeland_ef_modif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971800" y="33867"/>
            <a:ext cx="5486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/>
              <a:t>Ayse</a:t>
            </a:r>
            <a:r>
              <a:rPr lang="en-US" sz="3600" dirty="0" smtClean="0"/>
              <a:t> </a:t>
            </a:r>
            <a:r>
              <a:rPr lang="en-US" sz="3600" dirty="0" err="1" smtClean="0"/>
              <a:t>Kilic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49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University Without Walls</a:t>
            </a: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838200" y="1600200"/>
            <a:ext cx="7978775" cy="4692650"/>
            <a:chOff x="528" y="1200"/>
            <a:chExt cx="5026" cy="2956"/>
          </a:xfrm>
        </p:grpSpPr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576" y="1632"/>
              <a:ext cx="1728" cy="1632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672" y="1872"/>
              <a:ext cx="1536" cy="1114"/>
              <a:chOff x="874" y="1998"/>
              <a:chExt cx="1238" cy="988"/>
            </a:xfrm>
          </p:grpSpPr>
          <p:sp>
            <p:nvSpPr>
              <p:cNvPr id="8228" name="Line 6"/>
              <p:cNvSpPr>
                <a:spLocks noChangeShapeType="1"/>
              </p:cNvSpPr>
              <p:nvPr/>
            </p:nvSpPr>
            <p:spPr bwMode="auto">
              <a:xfrm flipH="1">
                <a:off x="1018" y="2190"/>
                <a:ext cx="288" cy="127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" name="Line 7"/>
              <p:cNvSpPr>
                <a:spLocks noChangeShapeType="1"/>
              </p:cNvSpPr>
              <p:nvPr/>
            </p:nvSpPr>
            <p:spPr bwMode="auto">
              <a:xfrm flipH="1">
                <a:off x="1162" y="2126"/>
                <a:ext cx="230" cy="41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" name="Line 8"/>
              <p:cNvSpPr>
                <a:spLocks noChangeShapeType="1"/>
              </p:cNvSpPr>
              <p:nvPr/>
            </p:nvSpPr>
            <p:spPr bwMode="auto">
              <a:xfrm flipH="1">
                <a:off x="1334" y="2158"/>
                <a:ext cx="58" cy="76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" name="Line 9"/>
              <p:cNvSpPr>
                <a:spLocks noChangeShapeType="1"/>
              </p:cNvSpPr>
              <p:nvPr/>
            </p:nvSpPr>
            <p:spPr bwMode="auto">
              <a:xfrm>
                <a:off x="1450" y="2158"/>
                <a:ext cx="115" cy="41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" name="Line 10"/>
              <p:cNvSpPr>
                <a:spLocks noChangeShapeType="1"/>
              </p:cNvSpPr>
              <p:nvPr/>
            </p:nvSpPr>
            <p:spPr bwMode="auto">
              <a:xfrm>
                <a:off x="1478" y="2126"/>
                <a:ext cx="548" cy="76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" name="Line 11"/>
              <p:cNvSpPr>
                <a:spLocks noChangeShapeType="1"/>
              </p:cNvSpPr>
              <p:nvPr/>
            </p:nvSpPr>
            <p:spPr bwMode="auto">
              <a:xfrm>
                <a:off x="1450" y="2094"/>
                <a:ext cx="489" cy="25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" name="Oval 12"/>
              <p:cNvSpPr>
                <a:spLocks noChangeArrowheads="1"/>
              </p:cNvSpPr>
              <p:nvPr/>
            </p:nvSpPr>
            <p:spPr bwMode="auto">
              <a:xfrm>
                <a:off x="1248" y="1998"/>
                <a:ext cx="288" cy="319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8235" name="Rectangle 13"/>
              <p:cNvSpPr>
                <a:spLocks noChangeArrowheads="1"/>
              </p:cNvSpPr>
              <p:nvPr/>
            </p:nvSpPr>
            <p:spPr bwMode="auto">
              <a:xfrm>
                <a:off x="1075" y="2476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6" name="Rectangle 14"/>
              <p:cNvSpPr>
                <a:spLocks noChangeArrowheads="1"/>
              </p:cNvSpPr>
              <p:nvPr/>
            </p:nvSpPr>
            <p:spPr bwMode="auto">
              <a:xfrm>
                <a:off x="874" y="2253"/>
                <a:ext cx="172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7" name="Rectangle 15"/>
              <p:cNvSpPr>
                <a:spLocks noChangeArrowheads="1"/>
              </p:cNvSpPr>
              <p:nvPr/>
            </p:nvSpPr>
            <p:spPr bwMode="auto">
              <a:xfrm>
                <a:off x="1248" y="2827"/>
                <a:ext cx="173" cy="15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8" name="Rectangle 16"/>
              <p:cNvSpPr>
                <a:spLocks noChangeArrowheads="1"/>
              </p:cNvSpPr>
              <p:nvPr/>
            </p:nvSpPr>
            <p:spPr bwMode="auto">
              <a:xfrm>
                <a:off x="1478" y="2508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9" name="Rectangle 17"/>
              <p:cNvSpPr>
                <a:spLocks noChangeArrowheads="1"/>
              </p:cNvSpPr>
              <p:nvPr/>
            </p:nvSpPr>
            <p:spPr bwMode="auto">
              <a:xfrm>
                <a:off x="1939" y="2795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Rectangle 18"/>
              <p:cNvSpPr>
                <a:spLocks noChangeArrowheads="1"/>
              </p:cNvSpPr>
              <p:nvPr/>
            </p:nvSpPr>
            <p:spPr bwMode="auto">
              <a:xfrm>
                <a:off x="1853" y="2253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8" name="Text Box 19"/>
            <p:cNvSpPr txBox="1">
              <a:spLocks noChangeArrowheads="1"/>
            </p:cNvSpPr>
            <p:nvPr/>
          </p:nvSpPr>
          <p:spPr bwMode="auto">
            <a:xfrm>
              <a:off x="528" y="3360"/>
              <a:ext cx="18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Traditional Classroom</a:t>
              </a:r>
            </a:p>
          </p:txBody>
        </p:sp>
        <p:sp>
          <p:nvSpPr>
            <p:cNvPr id="8199" name="Line 20"/>
            <p:cNvSpPr>
              <a:spLocks noChangeShapeType="1"/>
            </p:cNvSpPr>
            <p:nvPr/>
          </p:nvSpPr>
          <p:spPr bwMode="auto">
            <a:xfrm>
              <a:off x="3648" y="1344"/>
              <a:ext cx="967" cy="69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" name="Line 21"/>
            <p:cNvSpPr>
              <a:spLocks noChangeShapeType="1"/>
            </p:cNvSpPr>
            <p:nvPr/>
          </p:nvSpPr>
          <p:spPr bwMode="auto">
            <a:xfrm>
              <a:off x="4615" y="2076"/>
              <a:ext cx="809" cy="80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Line 22"/>
            <p:cNvSpPr>
              <a:spLocks noChangeShapeType="1"/>
            </p:cNvSpPr>
            <p:nvPr/>
          </p:nvSpPr>
          <p:spPr bwMode="auto">
            <a:xfrm flipH="1">
              <a:off x="4560" y="2928"/>
              <a:ext cx="816" cy="73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Line 23"/>
            <p:cNvSpPr>
              <a:spLocks noChangeShapeType="1"/>
            </p:cNvSpPr>
            <p:nvPr/>
          </p:nvSpPr>
          <p:spPr bwMode="auto">
            <a:xfrm flipH="1" flipV="1">
              <a:off x="3823" y="2965"/>
              <a:ext cx="737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4"/>
            <p:cNvSpPr>
              <a:spLocks noChangeShapeType="1"/>
            </p:cNvSpPr>
            <p:nvPr/>
          </p:nvSpPr>
          <p:spPr bwMode="auto">
            <a:xfrm flipH="1" flipV="1">
              <a:off x="3521" y="2463"/>
              <a:ext cx="302" cy="54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Line 25"/>
            <p:cNvSpPr>
              <a:spLocks noChangeShapeType="1"/>
            </p:cNvSpPr>
            <p:nvPr/>
          </p:nvSpPr>
          <p:spPr bwMode="auto">
            <a:xfrm flipV="1">
              <a:off x="3521" y="1344"/>
              <a:ext cx="127" cy="111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Line 26"/>
            <p:cNvSpPr>
              <a:spLocks noChangeShapeType="1"/>
            </p:cNvSpPr>
            <p:nvPr/>
          </p:nvSpPr>
          <p:spPr bwMode="auto">
            <a:xfrm>
              <a:off x="3648" y="1344"/>
              <a:ext cx="514" cy="104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27"/>
            <p:cNvSpPr>
              <a:spLocks noChangeShapeType="1"/>
            </p:cNvSpPr>
            <p:nvPr/>
          </p:nvSpPr>
          <p:spPr bwMode="auto">
            <a:xfrm flipH="1">
              <a:off x="4162" y="2076"/>
              <a:ext cx="453" cy="30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Line 28"/>
            <p:cNvSpPr>
              <a:spLocks noChangeShapeType="1"/>
            </p:cNvSpPr>
            <p:nvPr/>
          </p:nvSpPr>
          <p:spPr bwMode="auto">
            <a:xfrm flipH="1" flipV="1">
              <a:off x="4200" y="2424"/>
              <a:ext cx="1224" cy="45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Line 29"/>
            <p:cNvSpPr>
              <a:spLocks noChangeShapeType="1"/>
            </p:cNvSpPr>
            <p:nvPr/>
          </p:nvSpPr>
          <p:spPr bwMode="auto">
            <a:xfrm>
              <a:off x="4200" y="2424"/>
              <a:ext cx="408" cy="11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Line 30"/>
            <p:cNvSpPr>
              <a:spLocks noChangeShapeType="1"/>
            </p:cNvSpPr>
            <p:nvPr/>
          </p:nvSpPr>
          <p:spPr bwMode="auto">
            <a:xfrm flipH="1">
              <a:off x="3823" y="2424"/>
              <a:ext cx="339" cy="54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31"/>
            <p:cNvSpPr>
              <a:spLocks noChangeShapeType="1"/>
            </p:cNvSpPr>
            <p:nvPr/>
          </p:nvSpPr>
          <p:spPr bwMode="auto">
            <a:xfrm flipH="1">
              <a:off x="3521" y="2424"/>
              <a:ext cx="641" cy="3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Line 32"/>
            <p:cNvSpPr>
              <a:spLocks noChangeShapeType="1"/>
            </p:cNvSpPr>
            <p:nvPr/>
          </p:nvSpPr>
          <p:spPr bwMode="auto">
            <a:xfrm>
              <a:off x="3648" y="1296"/>
              <a:ext cx="175" cy="163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Line 33"/>
            <p:cNvSpPr>
              <a:spLocks noChangeShapeType="1"/>
            </p:cNvSpPr>
            <p:nvPr/>
          </p:nvSpPr>
          <p:spPr bwMode="auto">
            <a:xfrm>
              <a:off x="3648" y="1344"/>
              <a:ext cx="960" cy="230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Line 34"/>
            <p:cNvSpPr>
              <a:spLocks noChangeShapeType="1"/>
            </p:cNvSpPr>
            <p:nvPr/>
          </p:nvSpPr>
          <p:spPr bwMode="auto">
            <a:xfrm>
              <a:off x="3648" y="1344"/>
              <a:ext cx="1776" cy="153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Line 35"/>
            <p:cNvSpPr>
              <a:spLocks noChangeShapeType="1"/>
            </p:cNvSpPr>
            <p:nvPr/>
          </p:nvSpPr>
          <p:spPr bwMode="auto">
            <a:xfrm flipH="1">
              <a:off x="3521" y="2037"/>
              <a:ext cx="1094" cy="42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Line 36"/>
            <p:cNvSpPr>
              <a:spLocks noChangeShapeType="1"/>
            </p:cNvSpPr>
            <p:nvPr/>
          </p:nvSpPr>
          <p:spPr bwMode="auto">
            <a:xfrm flipH="1">
              <a:off x="3823" y="2037"/>
              <a:ext cx="792" cy="9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Line 37"/>
            <p:cNvSpPr>
              <a:spLocks noChangeShapeType="1"/>
            </p:cNvSpPr>
            <p:nvPr/>
          </p:nvSpPr>
          <p:spPr bwMode="auto">
            <a:xfrm flipH="1">
              <a:off x="4608" y="2037"/>
              <a:ext cx="7" cy="15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Line 38"/>
            <p:cNvSpPr>
              <a:spLocks noChangeShapeType="1"/>
            </p:cNvSpPr>
            <p:nvPr/>
          </p:nvSpPr>
          <p:spPr bwMode="auto">
            <a:xfrm flipH="1" flipV="1">
              <a:off x="3521" y="2463"/>
              <a:ext cx="1855" cy="41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Line 39"/>
            <p:cNvSpPr>
              <a:spLocks noChangeShapeType="1"/>
            </p:cNvSpPr>
            <p:nvPr/>
          </p:nvSpPr>
          <p:spPr bwMode="auto">
            <a:xfrm flipH="1">
              <a:off x="3823" y="2880"/>
              <a:ext cx="1553" cy="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Oval 40"/>
            <p:cNvSpPr>
              <a:spLocks noChangeArrowheads="1"/>
            </p:cNvSpPr>
            <p:nvPr/>
          </p:nvSpPr>
          <p:spPr bwMode="auto">
            <a:xfrm>
              <a:off x="3984" y="2208"/>
              <a:ext cx="377" cy="38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8220" name="Rectangle 41"/>
            <p:cNvSpPr>
              <a:spLocks noChangeArrowheads="1"/>
            </p:cNvSpPr>
            <p:nvPr/>
          </p:nvSpPr>
          <p:spPr bwMode="auto">
            <a:xfrm>
              <a:off x="5328" y="2784"/>
              <a:ext cx="226" cy="19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AutoShape 42"/>
            <p:cNvSpPr>
              <a:spLocks noChangeArrowheads="1"/>
            </p:cNvSpPr>
            <p:nvPr/>
          </p:nvSpPr>
          <p:spPr bwMode="auto">
            <a:xfrm>
              <a:off x="4502" y="1921"/>
              <a:ext cx="226" cy="232"/>
            </a:xfrm>
            <a:prstGeom prst="parallelogram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2" name="AutoShape 43"/>
            <p:cNvSpPr>
              <a:spLocks noChangeArrowheads="1"/>
            </p:cNvSpPr>
            <p:nvPr/>
          </p:nvSpPr>
          <p:spPr bwMode="auto">
            <a:xfrm>
              <a:off x="4464" y="3504"/>
              <a:ext cx="264" cy="232"/>
            </a:xfrm>
            <a:custGeom>
              <a:avLst/>
              <a:gdLst>
                <a:gd name="T0" fmla="*/ 3 w 21600"/>
                <a:gd name="T1" fmla="*/ 1 h 21600"/>
                <a:gd name="T2" fmla="*/ 2 w 21600"/>
                <a:gd name="T3" fmla="*/ 2 h 21600"/>
                <a:gd name="T4" fmla="*/ 0 w 21600"/>
                <a:gd name="T5" fmla="*/ 1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69 h 21600"/>
                <a:gd name="T14" fmla="*/ 17100 w 21600"/>
                <a:gd name="T15" fmla="*/ 171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AutoShape 44"/>
            <p:cNvSpPr>
              <a:spLocks noChangeArrowheads="1"/>
            </p:cNvSpPr>
            <p:nvPr/>
          </p:nvSpPr>
          <p:spPr bwMode="auto">
            <a:xfrm>
              <a:off x="3504" y="1200"/>
              <a:ext cx="264" cy="271"/>
            </a:xfrm>
            <a:prstGeom prst="plus">
              <a:avLst>
                <a:gd name="adj" fmla="val 2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4" name="AutoShape 45"/>
            <p:cNvSpPr>
              <a:spLocks noChangeArrowheads="1"/>
            </p:cNvSpPr>
            <p:nvPr/>
          </p:nvSpPr>
          <p:spPr bwMode="auto">
            <a:xfrm>
              <a:off x="3408" y="2308"/>
              <a:ext cx="226" cy="232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AutoShape 46"/>
            <p:cNvSpPr>
              <a:spLocks noChangeArrowheads="1"/>
            </p:cNvSpPr>
            <p:nvPr/>
          </p:nvSpPr>
          <p:spPr bwMode="auto">
            <a:xfrm>
              <a:off x="3710" y="2849"/>
              <a:ext cx="226" cy="232"/>
            </a:xfrm>
            <a:prstGeom prst="pentagon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" name="Rectangle 47"/>
            <p:cNvSpPr>
              <a:spLocks noChangeArrowheads="1"/>
            </p:cNvSpPr>
            <p:nvPr/>
          </p:nvSpPr>
          <p:spPr bwMode="auto">
            <a:xfrm>
              <a:off x="3360" y="1632"/>
              <a:ext cx="1728" cy="1632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prstDash val="lgDash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48"/>
            <p:cNvSpPr txBox="1">
              <a:spLocks noChangeArrowheads="1"/>
            </p:cNvSpPr>
            <p:nvPr/>
          </p:nvSpPr>
          <p:spPr bwMode="auto">
            <a:xfrm>
              <a:off x="3120" y="3408"/>
              <a:ext cx="1555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Community</a:t>
              </a:r>
            </a:p>
            <a:p>
              <a:r>
                <a:rPr lang="en-US"/>
                <a:t>Inside and Outside</a:t>
              </a:r>
            </a:p>
            <a:p>
              <a:r>
                <a:rPr lang="en-US"/>
                <a:t>The Classroom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Learning Styles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mtClean="0"/>
              <a:t>Instructor-Centered Presentation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mtClean="0"/>
              <a:t>Community-Centered Presentation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1143000" y="3768725"/>
            <a:ext cx="7620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1524000" y="3616325"/>
            <a:ext cx="60960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1981200" y="3692525"/>
            <a:ext cx="15240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2286000" y="3692525"/>
            <a:ext cx="30480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2362200" y="3616325"/>
            <a:ext cx="144780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2286000" y="3540125"/>
            <a:ext cx="129540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752600" y="3311525"/>
            <a:ext cx="762000" cy="7620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1295400" y="4454525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762000" y="3921125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1752600" y="5292725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2362200" y="4530725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581400" y="5216525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3352800" y="3921125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609600" y="5445125"/>
            <a:ext cx="111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Student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533400" y="3124200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Instructor </a:t>
            </a:r>
          </a:p>
        </p:txBody>
      </p: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5105400" y="3276600"/>
            <a:ext cx="3200400" cy="2743200"/>
            <a:chOff x="3216" y="2064"/>
            <a:chExt cx="2016" cy="1728"/>
          </a:xfrm>
        </p:grpSpPr>
        <p:sp>
          <p:nvSpPr>
            <p:cNvPr id="9238" name="Line 21"/>
            <p:cNvSpPr>
              <a:spLocks noChangeShapeType="1"/>
            </p:cNvSpPr>
            <p:nvPr/>
          </p:nvSpPr>
          <p:spPr bwMode="auto">
            <a:xfrm>
              <a:off x="3792" y="2208"/>
              <a:ext cx="960" cy="2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22"/>
            <p:cNvSpPr>
              <a:spLocks noChangeShapeType="1"/>
            </p:cNvSpPr>
            <p:nvPr/>
          </p:nvSpPr>
          <p:spPr bwMode="auto">
            <a:xfrm>
              <a:off x="4752" y="2496"/>
              <a:ext cx="336" cy="72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23"/>
            <p:cNvSpPr>
              <a:spLocks noChangeShapeType="1"/>
            </p:cNvSpPr>
            <p:nvPr/>
          </p:nvSpPr>
          <p:spPr bwMode="auto">
            <a:xfrm flipH="1">
              <a:off x="4368" y="3216"/>
              <a:ext cx="720" cy="43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24"/>
            <p:cNvSpPr>
              <a:spLocks noChangeShapeType="1"/>
            </p:cNvSpPr>
            <p:nvPr/>
          </p:nvSpPr>
          <p:spPr bwMode="auto">
            <a:xfrm flipH="1" flipV="1">
              <a:off x="3744" y="3600"/>
              <a:ext cx="672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25"/>
            <p:cNvSpPr>
              <a:spLocks noChangeShapeType="1"/>
            </p:cNvSpPr>
            <p:nvPr/>
          </p:nvSpPr>
          <p:spPr bwMode="auto">
            <a:xfrm flipH="1" flipV="1">
              <a:off x="3360" y="2976"/>
              <a:ext cx="384" cy="67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Line 26"/>
            <p:cNvSpPr>
              <a:spLocks noChangeShapeType="1"/>
            </p:cNvSpPr>
            <p:nvPr/>
          </p:nvSpPr>
          <p:spPr bwMode="auto">
            <a:xfrm flipV="1">
              <a:off x="3360" y="2208"/>
              <a:ext cx="432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27"/>
            <p:cNvSpPr>
              <a:spLocks noChangeShapeType="1"/>
            </p:cNvSpPr>
            <p:nvPr/>
          </p:nvSpPr>
          <p:spPr bwMode="auto">
            <a:xfrm>
              <a:off x="3792" y="2208"/>
              <a:ext cx="384" cy="67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Line 28"/>
            <p:cNvSpPr>
              <a:spLocks noChangeShapeType="1"/>
            </p:cNvSpPr>
            <p:nvPr/>
          </p:nvSpPr>
          <p:spPr bwMode="auto">
            <a:xfrm flipH="1">
              <a:off x="4176" y="2496"/>
              <a:ext cx="576" cy="38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29"/>
            <p:cNvSpPr>
              <a:spLocks noChangeShapeType="1"/>
            </p:cNvSpPr>
            <p:nvPr/>
          </p:nvSpPr>
          <p:spPr bwMode="auto">
            <a:xfrm flipH="1" flipV="1">
              <a:off x="4224" y="2928"/>
              <a:ext cx="864" cy="2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Line 30"/>
            <p:cNvSpPr>
              <a:spLocks noChangeShapeType="1"/>
            </p:cNvSpPr>
            <p:nvPr/>
          </p:nvSpPr>
          <p:spPr bwMode="auto">
            <a:xfrm>
              <a:off x="4224" y="2928"/>
              <a:ext cx="192" cy="72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Line 31"/>
            <p:cNvSpPr>
              <a:spLocks noChangeShapeType="1"/>
            </p:cNvSpPr>
            <p:nvPr/>
          </p:nvSpPr>
          <p:spPr bwMode="auto">
            <a:xfrm flipH="1">
              <a:off x="3744" y="2928"/>
              <a:ext cx="432" cy="67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Line 32"/>
            <p:cNvSpPr>
              <a:spLocks noChangeShapeType="1"/>
            </p:cNvSpPr>
            <p:nvPr/>
          </p:nvSpPr>
          <p:spPr bwMode="auto">
            <a:xfrm flipH="1">
              <a:off x="3360" y="2928"/>
              <a:ext cx="816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Line 33"/>
            <p:cNvSpPr>
              <a:spLocks noChangeShapeType="1"/>
            </p:cNvSpPr>
            <p:nvPr/>
          </p:nvSpPr>
          <p:spPr bwMode="auto">
            <a:xfrm flipH="1">
              <a:off x="3744" y="2208"/>
              <a:ext cx="48" cy="134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Line 34"/>
            <p:cNvSpPr>
              <a:spLocks noChangeShapeType="1"/>
            </p:cNvSpPr>
            <p:nvPr/>
          </p:nvSpPr>
          <p:spPr bwMode="auto">
            <a:xfrm>
              <a:off x="3792" y="2256"/>
              <a:ext cx="624" cy="134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Line 35"/>
            <p:cNvSpPr>
              <a:spLocks noChangeShapeType="1"/>
            </p:cNvSpPr>
            <p:nvPr/>
          </p:nvSpPr>
          <p:spPr bwMode="auto">
            <a:xfrm>
              <a:off x="3792" y="2256"/>
              <a:ext cx="1296" cy="96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Line 36"/>
            <p:cNvSpPr>
              <a:spLocks noChangeShapeType="1"/>
            </p:cNvSpPr>
            <p:nvPr/>
          </p:nvSpPr>
          <p:spPr bwMode="auto">
            <a:xfrm flipH="1">
              <a:off x="3360" y="2448"/>
              <a:ext cx="1392" cy="5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Line 37"/>
            <p:cNvSpPr>
              <a:spLocks noChangeShapeType="1"/>
            </p:cNvSpPr>
            <p:nvPr/>
          </p:nvSpPr>
          <p:spPr bwMode="auto">
            <a:xfrm flipH="1">
              <a:off x="3744" y="2448"/>
              <a:ext cx="1008" cy="115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Line 38"/>
            <p:cNvSpPr>
              <a:spLocks noChangeShapeType="1"/>
            </p:cNvSpPr>
            <p:nvPr/>
          </p:nvSpPr>
          <p:spPr bwMode="auto">
            <a:xfrm flipH="1">
              <a:off x="4416" y="2448"/>
              <a:ext cx="336" cy="12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Line 39"/>
            <p:cNvSpPr>
              <a:spLocks noChangeShapeType="1"/>
            </p:cNvSpPr>
            <p:nvPr/>
          </p:nvSpPr>
          <p:spPr bwMode="auto">
            <a:xfrm flipH="1" flipV="1">
              <a:off x="3360" y="2976"/>
              <a:ext cx="1728" cy="2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Line 40"/>
            <p:cNvSpPr>
              <a:spLocks noChangeShapeType="1"/>
            </p:cNvSpPr>
            <p:nvPr/>
          </p:nvSpPr>
          <p:spPr bwMode="auto">
            <a:xfrm flipH="1">
              <a:off x="3744" y="3216"/>
              <a:ext cx="1344" cy="38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Oval 41"/>
            <p:cNvSpPr>
              <a:spLocks noChangeArrowheads="1"/>
            </p:cNvSpPr>
            <p:nvPr/>
          </p:nvSpPr>
          <p:spPr bwMode="auto">
            <a:xfrm>
              <a:off x="3936" y="2688"/>
              <a:ext cx="480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9259" name="Rectangle 42"/>
            <p:cNvSpPr>
              <a:spLocks noChangeArrowheads="1"/>
            </p:cNvSpPr>
            <p:nvPr/>
          </p:nvSpPr>
          <p:spPr bwMode="auto">
            <a:xfrm>
              <a:off x="4944" y="3120"/>
              <a:ext cx="28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0" name="AutoShape 43"/>
            <p:cNvSpPr>
              <a:spLocks noChangeArrowheads="1"/>
            </p:cNvSpPr>
            <p:nvPr/>
          </p:nvSpPr>
          <p:spPr bwMode="auto">
            <a:xfrm>
              <a:off x="4608" y="2304"/>
              <a:ext cx="288" cy="288"/>
            </a:xfrm>
            <a:prstGeom prst="parallelogram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AutoShape 44"/>
            <p:cNvSpPr>
              <a:spLocks noChangeArrowheads="1"/>
            </p:cNvSpPr>
            <p:nvPr/>
          </p:nvSpPr>
          <p:spPr bwMode="auto">
            <a:xfrm>
              <a:off x="4224" y="3504"/>
              <a:ext cx="336" cy="288"/>
            </a:xfrm>
            <a:custGeom>
              <a:avLst/>
              <a:gdLst>
                <a:gd name="T0" fmla="*/ 5 w 21600"/>
                <a:gd name="T1" fmla="*/ 2 h 21600"/>
                <a:gd name="T2" fmla="*/ 3 w 21600"/>
                <a:gd name="T3" fmla="*/ 4 h 21600"/>
                <a:gd name="T4" fmla="*/ 1 w 21600"/>
                <a:gd name="T5" fmla="*/ 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2" name="AutoShape 45"/>
            <p:cNvSpPr>
              <a:spLocks noChangeArrowheads="1"/>
            </p:cNvSpPr>
            <p:nvPr/>
          </p:nvSpPr>
          <p:spPr bwMode="auto">
            <a:xfrm>
              <a:off x="3648" y="2064"/>
              <a:ext cx="336" cy="336"/>
            </a:xfrm>
            <a:prstGeom prst="plus">
              <a:avLst>
                <a:gd name="adj" fmla="val 2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3" name="AutoShape 46"/>
            <p:cNvSpPr>
              <a:spLocks noChangeArrowheads="1"/>
            </p:cNvSpPr>
            <p:nvPr/>
          </p:nvSpPr>
          <p:spPr bwMode="auto">
            <a:xfrm>
              <a:off x="3216" y="278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4" name="AutoShape 47"/>
            <p:cNvSpPr>
              <a:spLocks noChangeArrowheads="1"/>
            </p:cNvSpPr>
            <p:nvPr/>
          </p:nvSpPr>
          <p:spPr bwMode="auto">
            <a:xfrm>
              <a:off x="3600" y="3456"/>
              <a:ext cx="288" cy="288"/>
            </a:xfrm>
            <a:prstGeom prst="pentagon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37" name="TextBox 49"/>
          <p:cNvSpPr txBox="1">
            <a:spLocks noChangeArrowheads="1"/>
          </p:cNvSpPr>
          <p:nvPr/>
        </p:nvSpPr>
        <p:spPr bwMode="auto">
          <a:xfrm>
            <a:off x="3289300" y="6121400"/>
            <a:ext cx="5648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 learn from the instructors and each 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chemeClr val="accent2"/>
                </a:solidFill>
              </a:rPr>
              <a:t>GIS in Water Resources: Lecture 1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590800"/>
          </a:xfrm>
        </p:spPr>
        <p:txBody>
          <a:bodyPr/>
          <a:lstStyle/>
          <a:p>
            <a:r>
              <a:rPr lang="en-US" smtClean="0"/>
              <a:t>In-class and distance learning</a:t>
            </a:r>
          </a:p>
          <a:p>
            <a:r>
              <a:rPr lang="en-US" i="1" smtClean="0">
                <a:solidFill>
                  <a:srgbClr val="FF3300"/>
                </a:solidFill>
              </a:rPr>
              <a:t>Geospatial database of hydrologic features</a:t>
            </a:r>
            <a:r>
              <a:rPr lang="en-US" smtClean="0"/>
              <a:t> </a:t>
            </a:r>
          </a:p>
          <a:p>
            <a:r>
              <a:rPr lang="en-US" smtClean="0"/>
              <a:t>GIS and HIS</a:t>
            </a:r>
          </a:p>
          <a:p>
            <a:r>
              <a:rPr lang="en-US" smtClean="0"/>
              <a:t>Curved earth and a flat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7B113A5-CE8C-4BAE-B009-60D07D31806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FE4F65A-3A60-4CBC-8672-3D37CA624487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DA683DD-D14C-4AE3-B11A-67696A251F0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483ECFE-7661-4309-9A8E-12D52FDF738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E3DF886-7370-4362-B3E0-B55B204A9000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58FD7E3-160A-4516-817E-AB359E10439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B2CF2FF-BCF9-42ED-BD0A-9E7A7B82DBE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1037</TotalTime>
  <Words>1644</Words>
  <Application>Microsoft Office PowerPoint</Application>
  <PresentationFormat>On-screen Show (4:3)</PresentationFormat>
  <Paragraphs>383</Paragraphs>
  <Slides>52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Blank Presentation</vt:lpstr>
      <vt:lpstr>Office Theme</vt:lpstr>
      <vt:lpstr>Graph Sheet</vt:lpstr>
      <vt:lpstr>Bitmap Image</vt:lpstr>
      <vt:lpstr>Document</vt:lpstr>
      <vt:lpstr>GIS in Water Resources: Lecture 1</vt:lpstr>
      <vt:lpstr>Six Basic Course Elements</vt:lpstr>
      <vt:lpstr>Our Classroom</vt:lpstr>
      <vt:lpstr>PowerPoint Presentation</vt:lpstr>
      <vt:lpstr>David Tarboton</vt:lpstr>
      <vt:lpstr>PowerPoint Presentation</vt:lpstr>
      <vt:lpstr>University Without Walls</vt:lpstr>
      <vt:lpstr>Learning Styles</vt:lpstr>
      <vt:lpstr>GIS in Water Resources: Lecture 1</vt:lpstr>
      <vt:lpstr>What is GIS</vt:lpstr>
      <vt:lpstr>Geography is visualized in maps</vt:lpstr>
      <vt:lpstr>Maps are built from data </vt:lpstr>
      <vt:lpstr>Vector data represent discrete features</vt:lpstr>
      <vt:lpstr>Raster data form a grid of cells or pixels</vt:lpstr>
      <vt:lpstr>More Raster Examples</vt:lpstr>
      <vt:lpstr>There are many more data types</vt:lpstr>
      <vt:lpstr>Connected Map, Chart and Animation</vt:lpstr>
      <vt:lpstr>Geographic Data Model</vt:lpstr>
      <vt:lpstr>PowerPoint Presentation</vt:lpstr>
      <vt:lpstr>Spatial Data: Vector format</vt:lpstr>
      <vt:lpstr>Kissimmee watershed, Florida</vt:lpstr>
      <vt:lpstr>Attributes of a Selected Feature</vt:lpstr>
      <vt:lpstr>Raster and Vector Data</vt:lpstr>
      <vt:lpstr>PowerPoint Presentation</vt:lpstr>
      <vt:lpstr>The challenge of increasing Digital Elevation Model (DEM) resolution (Dr Tarboton’s research)</vt:lpstr>
      <vt:lpstr>How do we combine these data?</vt:lpstr>
      <vt:lpstr>An integrated  raster-vector  database</vt:lpstr>
      <vt:lpstr>Remote Sensing Coverage of Nebraska</vt:lpstr>
      <vt:lpstr>Evaporation from Remote Sensing (Dr Kilic)</vt:lpstr>
      <vt:lpstr>GIS in Water Resources: Lecture 1</vt:lpstr>
      <vt:lpstr>Linking Geographic Information Systems and Water Resources</vt:lpstr>
      <vt:lpstr>A Key Challenge</vt:lpstr>
      <vt:lpstr>PowerPoint Presentation</vt:lpstr>
      <vt:lpstr>How the web works</vt:lpstr>
      <vt:lpstr>PowerPoint Presentation</vt:lpstr>
      <vt:lpstr>The Data have a Common Structure</vt:lpstr>
      <vt:lpstr>WaterML as a Web Language for Colorado River at Austin</vt:lpstr>
      <vt:lpstr>PowerPoint Presentation</vt:lpstr>
      <vt:lpstr>ArcGIS Online</vt:lpstr>
      <vt:lpstr>Online Base Maps (20 scales)</vt:lpstr>
      <vt:lpstr>Topographic Base Map in ArcGIS Online</vt:lpstr>
      <vt:lpstr>World Hydro Overlay Map</vt:lpstr>
      <vt:lpstr>GIS in Water Resources: Lecture 1</vt:lpstr>
      <vt:lpstr>Origin of Geographic Coordinates</vt:lpstr>
      <vt:lpstr>Latitude and Longitude</vt:lpstr>
      <vt:lpstr>Latitude and Longitude  in North America</vt:lpstr>
      <vt:lpstr>Map Projection</vt:lpstr>
      <vt:lpstr>Earth to Globe to Map</vt:lpstr>
      <vt:lpstr>Coordinate Systems</vt:lpstr>
      <vt:lpstr>Summary (1)</vt:lpstr>
      <vt:lpstr>Summary (2)</vt:lpstr>
      <vt:lpstr>Summary (3)</vt:lpstr>
    </vt:vector>
  </TitlesOfParts>
  <Company>CRWR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maidment</dc:creator>
  <cp:lastModifiedBy>maidment</cp:lastModifiedBy>
  <cp:revision>133</cp:revision>
  <cp:lastPrinted>1998-08-27T15:04:43Z</cp:lastPrinted>
  <dcterms:created xsi:type="dcterms:W3CDTF">1998-06-30T21:37:06Z</dcterms:created>
  <dcterms:modified xsi:type="dcterms:W3CDTF">2012-09-05T22:14:22Z</dcterms:modified>
</cp:coreProperties>
</file>