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70" r:id="rId11"/>
    <p:sldId id="271" r:id="rId12"/>
    <p:sldId id="272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DD78-5FFC-4049-A8B0-C2FBBEA0C9C4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9045-FB45-D849-A2AA-4E56074C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DD78-5FFC-4049-A8B0-C2FBBEA0C9C4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9045-FB45-D849-A2AA-4E56074C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DD78-5FFC-4049-A8B0-C2FBBEA0C9C4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9045-FB45-D849-A2AA-4E56074C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DD78-5FFC-4049-A8B0-C2FBBEA0C9C4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9045-FB45-D849-A2AA-4E56074C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DD78-5FFC-4049-A8B0-C2FBBEA0C9C4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9045-FB45-D849-A2AA-4E56074C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DD78-5FFC-4049-A8B0-C2FBBEA0C9C4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9045-FB45-D849-A2AA-4E56074C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DD78-5FFC-4049-A8B0-C2FBBEA0C9C4}" type="datetimeFigureOut">
              <a:rPr lang="en-US" smtClean="0"/>
              <a:t>12/2/13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9045-FB45-D849-A2AA-4E56074C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DD78-5FFC-4049-A8B0-C2FBBEA0C9C4}" type="datetimeFigureOut">
              <a:rPr lang="en-US" smtClean="0"/>
              <a:t>12/2/13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9045-FB45-D849-A2AA-4E56074C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DD78-5FFC-4049-A8B0-C2FBBEA0C9C4}" type="datetimeFigureOut">
              <a:rPr lang="en-US" smtClean="0"/>
              <a:t>12/2/13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9045-FB45-D849-A2AA-4E56074C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DD78-5FFC-4049-A8B0-C2FBBEA0C9C4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9045-FB45-D849-A2AA-4E56074C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DD78-5FFC-4049-A8B0-C2FBBEA0C9C4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9045-FB45-D849-A2AA-4E56074C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4DD78-5FFC-4049-A8B0-C2FBBEA0C9C4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A9045-FB45-D849-A2AA-4E56074C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Communal Rainwater </a:t>
            </a:r>
            <a:r>
              <a:rPr lang="en-US" dirty="0" smtClean="0"/>
              <a:t>Harvesting in </a:t>
            </a:r>
            <a:r>
              <a:rPr lang="en-US" dirty="0" smtClean="0"/>
              <a:t>Austin, Texas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Gary Gold</a:t>
            </a:r>
          </a:p>
          <a:p>
            <a:r>
              <a:rPr lang="en-US" dirty="0" smtClean="0"/>
              <a:t>Department of Civil, </a:t>
            </a:r>
            <a:r>
              <a:rPr lang="en-US" dirty="0" smtClean="0"/>
              <a:t>Architectural, </a:t>
            </a:r>
            <a:r>
              <a:rPr lang="en-US" dirty="0" smtClean="0"/>
              <a:t>and Environmental Engineering</a:t>
            </a:r>
          </a:p>
          <a:p>
            <a:r>
              <a:rPr lang="en-US" dirty="0" smtClean="0"/>
              <a:t>The University of Texas at Austin</a:t>
            </a:r>
          </a:p>
          <a:p>
            <a:endParaRPr lang="en-US" dirty="0"/>
          </a:p>
          <a:p>
            <a:r>
              <a:rPr lang="en-US" dirty="0" smtClean="0"/>
              <a:t>A presentation for GIS in Water Resources, Fall 2013</a:t>
            </a:r>
          </a:p>
          <a:p>
            <a:r>
              <a:rPr lang="en-US" dirty="0" smtClean="0"/>
              <a:t>3 December 2013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188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125" t="-7430" r="3125" b="-7430"/>
          <a:stretch/>
        </p:blipFill>
        <p:spPr>
          <a:xfrm>
            <a:off x="1785937" y="-509587"/>
            <a:ext cx="5572125" cy="7877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727" y="2606842"/>
            <a:ext cx="1321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Case 1:</a:t>
            </a:r>
          </a:p>
          <a:p>
            <a:pPr algn="ctr"/>
            <a:r>
              <a:rPr lang="en-US" dirty="0" smtClean="0"/>
              <a:t>Annual refill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0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-8468" b="-8468"/>
          <a:stretch/>
        </p:blipFill>
        <p:spPr>
          <a:xfrm>
            <a:off x="1600200" y="-580707"/>
            <a:ext cx="5943600" cy="8019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02" y="2606842"/>
            <a:ext cx="15818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Case 2:</a:t>
            </a:r>
          </a:p>
          <a:p>
            <a:pPr algn="ctr"/>
            <a:r>
              <a:rPr lang="en-US" sz="1600" dirty="0" smtClean="0"/>
              <a:t>Semiannual refill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352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1)  Based on storage requirements, RWH is a feasible strategy to meet domestic water demand for a majority of the residences, with the exception of high-occupancy households (greater than 4 occupants). 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 Communal rainwater storage is feasible for the neighborhood if the tank is refilled approximately twice per year.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  ArcGIS </a:t>
            </a:r>
            <a:r>
              <a:rPr lang="en-US" dirty="0"/>
              <a:t>tools aided in locating catchments and storage sites, estimating catchment sizes, </a:t>
            </a:r>
            <a:r>
              <a:rPr lang="en-US" dirty="0" smtClean="0"/>
              <a:t>and in </a:t>
            </a:r>
            <a:r>
              <a:rPr lang="en-US" dirty="0"/>
              <a:t>communicating </a:t>
            </a:r>
            <a:r>
              <a:rPr lang="en-US" dirty="0" smtClean="0"/>
              <a:t>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5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Maidment</a:t>
            </a:r>
            <a:r>
              <a:rPr lang="en-US" dirty="0" smtClean="0"/>
              <a:t> and </a:t>
            </a:r>
            <a:r>
              <a:rPr lang="en-US" dirty="0"/>
              <a:t>Dr. </a:t>
            </a:r>
            <a:r>
              <a:rPr lang="en-US" dirty="0" err="1"/>
              <a:t>Tarboton</a:t>
            </a:r>
            <a:endParaRPr lang="en-US" dirty="0"/>
          </a:p>
          <a:p>
            <a:r>
              <a:rPr lang="en-US" dirty="0" smtClean="0"/>
              <a:t>Keenan Smith</a:t>
            </a:r>
          </a:p>
          <a:p>
            <a:r>
              <a:rPr lang="en-US" dirty="0" smtClean="0"/>
              <a:t>David </a:t>
            </a:r>
            <a:r>
              <a:rPr lang="en-US" dirty="0" err="1" smtClean="0"/>
              <a:t>Venhuizen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006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</a:t>
            </a:r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Background information</a:t>
            </a:r>
          </a:p>
          <a:p>
            <a:r>
              <a:rPr lang="en-US" sz="3800" dirty="0" smtClean="0"/>
              <a:t>Project goals</a:t>
            </a:r>
          </a:p>
          <a:p>
            <a:r>
              <a:rPr lang="en-US" sz="3800" dirty="0" smtClean="0"/>
              <a:t>What’s new here?</a:t>
            </a:r>
          </a:p>
          <a:p>
            <a:r>
              <a:rPr lang="en-US" sz="3800" dirty="0" smtClean="0"/>
              <a:t>Methodology</a:t>
            </a:r>
            <a:endParaRPr lang="en-US" sz="3800" dirty="0"/>
          </a:p>
          <a:p>
            <a:r>
              <a:rPr lang="en-US" sz="3800" dirty="0" smtClean="0"/>
              <a:t>Results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953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Communal RWH: Shared Storage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Communal RWH can </a:t>
            </a:r>
            <a:r>
              <a:rPr lang="en-US" sz="2000" b="1" dirty="0" smtClean="0"/>
              <a:t>allocate storage </a:t>
            </a:r>
            <a:r>
              <a:rPr lang="en-US" sz="2000" b="1" dirty="0"/>
              <a:t>and treatment costs among multiple users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274803" y="2002686"/>
            <a:ext cx="46767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3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1)  To evaluate the feasibility of RWH for “sole source” domestic use at </a:t>
            </a:r>
            <a:r>
              <a:rPr lang="en-US" b="1" dirty="0" smtClean="0"/>
              <a:t>INDIVIDUAL </a:t>
            </a:r>
            <a:r>
              <a:rPr lang="en-US" dirty="0" smtClean="0"/>
              <a:t>residences </a:t>
            </a:r>
            <a:r>
              <a:rPr lang="en-US" dirty="0" smtClean="0"/>
              <a:t>in Austin.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2) </a:t>
            </a:r>
            <a:r>
              <a:rPr lang="en-US" dirty="0" smtClean="0"/>
              <a:t>To </a:t>
            </a:r>
            <a:r>
              <a:rPr lang="en-US" dirty="0" smtClean="0"/>
              <a:t>investigate the potential of </a:t>
            </a:r>
            <a:r>
              <a:rPr lang="en-US" b="1" dirty="0" smtClean="0"/>
              <a:t>COMMUNAL</a:t>
            </a:r>
            <a:r>
              <a:rPr lang="en-US" dirty="0" smtClean="0"/>
              <a:t> rainwater storage for a neighborhood in east Austin.</a:t>
            </a:r>
          </a:p>
          <a:p>
            <a:pPr marL="514350" indent="-514350">
              <a:buAutoNum type="arabicParenR" startAt="2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3)  To show how GIS resources can be used to in RWH system design and in communicating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6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this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Community-scale design</a:t>
            </a:r>
          </a:p>
          <a:p>
            <a:pPr lvl="1"/>
            <a:r>
              <a:rPr lang="en-US" sz="2400" dirty="0" smtClean="0"/>
              <a:t>The community-scale approach would allow residents to share the storage, treatment, and maintenance costs.</a:t>
            </a:r>
          </a:p>
          <a:p>
            <a:pPr marL="342900" lvl="1" indent="-342900">
              <a:buFont typeface="Arial"/>
              <a:buChar char="•"/>
            </a:pPr>
            <a:endParaRPr lang="en-US" sz="3200" dirty="0" smtClean="0"/>
          </a:p>
          <a:p>
            <a:pPr marL="0" lvl="1" indent="0">
              <a:buNone/>
            </a:pPr>
            <a:r>
              <a:rPr lang="en-US" sz="3200" dirty="0" smtClean="0"/>
              <a:t>The design of RWH units for this project will be based on daily rainfall data.  </a:t>
            </a:r>
            <a:endParaRPr lang="en-US" dirty="0" smtClean="0"/>
          </a:p>
          <a:p>
            <a:pPr lvl="1"/>
            <a:r>
              <a:rPr lang="en-US" sz="2000" dirty="0" smtClean="0"/>
              <a:t>Rainfall is Austin is dominated by </a:t>
            </a:r>
            <a:r>
              <a:rPr lang="en-US" sz="2000" dirty="0" smtClean="0"/>
              <a:t>low-frequency, </a:t>
            </a:r>
            <a:r>
              <a:rPr lang="en-US" sz="2000" dirty="0" smtClean="0"/>
              <a:t>large </a:t>
            </a:r>
            <a:r>
              <a:rPr lang="en-US" sz="2000" dirty="0" smtClean="0"/>
              <a:t>magnitude events; </a:t>
            </a:r>
            <a:r>
              <a:rPr lang="en-US" sz="2000" dirty="0" smtClean="0"/>
              <a:t>planning for RWH based on these daily rainfall events is more suitable than planning based on monthly data. 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6813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474" y="274638"/>
            <a:ext cx="36542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East Austin case-study neighborhood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6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Balance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Conducting a daily water balance with historical rainfall data, the model calculated expected rainwater storage and required number of “outside-source” refills for each house over a 20 year period.</a:t>
            </a:r>
          </a:p>
          <a:p>
            <a:endParaRPr lang="en-US" dirty="0" smtClean="0"/>
          </a:p>
          <a:p>
            <a:r>
              <a:rPr lang="en-US" dirty="0" smtClean="0"/>
              <a:t>Case 1: average of 1 refill per </a:t>
            </a:r>
            <a:r>
              <a:rPr lang="en-US" dirty="0" smtClean="0"/>
              <a:t>year</a:t>
            </a:r>
          </a:p>
          <a:p>
            <a:endParaRPr lang="en-US" dirty="0" smtClean="0"/>
          </a:p>
          <a:p>
            <a:r>
              <a:rPr lang="en-US" dirty="0" smtClean="0"/>
              <a:t>Case 2: average of 2 refills per </a:t>
            </a:r>
            <a:r>
              <a:rPr lang="en-US" dirty="0" smtClean="0"/>
              <a:t>year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9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641" t="-7778" r="641" b="-7778"/>
          <a:stretch/>
        </p:blipFill>
        <p:spPr>
          <a:xfrm>
            <a:off x="1638300" y="-533400"/>
            <a:ext cx="5867400" cy="792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055" y="2606842"/>
            <a:ext cx="1321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Case 1:</a:t>
            </a:r>
          </a:p>
          <a:p>
            <a:pPr algn="ctr"/>
            <a:r>
              <a:rPr lang="en-US" dirty="0" smtClean="0"/>
              <a:t>Annual refill</a:t>
            </a:r>
            <a:endParaRPr lang="en-US" dirty="0"/>
          </a:p>
        </p:txBody>
      </p:sp>
      <p:sp>
        <p:nvSpPr>
          <p:cNvPr id="4" name="7-Point Star 3"/>
          <p:cNvSpPr/>
          <p:nvPr/>
        </p:nvSpPr>
        <p:spPr>
          <a:xfrm>
            <a:off x="3007895" y="4404894"/>
            <a:ext cx="160421" cy="147053"/>
          </a:xfrm>
          <a:prstGeom prst="star7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7-Point Star 6"/>
          <p:cNvSpPr/>
          <p:nvPr/>
        </p:nvSpPr>
        <p:spPr>
          <a:xfrm>
            <a:off x="3801979" y="2459789"/>
            <a:ext cx="160421" cy="147053"/>
          </a:xfrm>
          <a:prstGeom prst="star7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3585411" y="4462378"/>
            <a:ext cx="160421" cy="147053"/>
          </a:xfrm>
          <a:prstGeom prst="star7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3819" y="6429571"/>
            <a:ext cx="281669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     Prohibitively large storage requirement</a:t>
            </a:r>
            <a:endParaRPr lang="en-US" sz="1200" dirty="0"/>
          </a:p>
        </p:txBody>
      </p:sp>
      <p:sp>
        <p:nvSpPr>
          <p:cNvPr id="10" name="7-Point Star 9"/>
          <p:cNvSpPr/>
          <p:nvPr/>
        </p:nvSpPr>
        <p:spPr>
          <a:xfrm>
            <a:off x="1764666" y="6494544"/>
            <a:ext cx="160421" cy="147053"/>
          </a:xfrm>
          <a:prstGeom prst="star7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5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-8797" b="-8797"/>
          <a:stretch/>
        </p:blipFill>
        <p:spPr>
          <a:xfrm>
            <a:off x="1600200" y="-603250"/>
            <a:ext cx="5943600" cy="806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168" y="2606842"/>
            <a:ext cx="15318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Case 2:</a:t>
            </a:r>
          </a:p>
          <a:p>
            <a:pPr algn="ctr"/>
            <a:r>
              <a:rPr lang="en-US" sz="1400" dirty="0" smtClean="0"/>
              <a:t>Semi-annual refill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93819" y="6429571"/>
            <a:ext cx="281669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     Prohibitively large storage requirement</a:t>
            </a:r>
            <a:endParaRPr lang="en-US" sz="1200" dirty="0"/>
          </a:p>
        </p:txBody>
      </p:sp>
      <p:sp>
        <p:nvSpPr>
          <p:cNvPr id="8" name="7-Point Star 7"/>
          <p:cNvSpPr/>
          <p:nvPr/>
        </p:nvSpPr>
        <p:spPr>
          <a:xfrm>
            <a:off x="1764666" y="6494544"/>
            <a:ext cx="160421" cy="147053"/>
          </a:xfrm>
          <a:prstGeom prst="star7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3007895" y="4404894"/>
            <a:ext cx="160421" cy="147053"/>
          </a:xfrm>
          <a:prstGeom prst="star7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3585411" y="4462378"/>
            <a:ext cx="160421" cy="147053"/>
          </a:xfrm>
          <a:prstGeom prst="star7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719</TotalTime>
  <Words>393</Words>
  <Application>Microsoft Macintosh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Black</vt:lpstr>
      <vt:lpstr>Communal Rainwater Harvesting in Austin, Texas</vt:lpstr>
      <vt:lpstr>Presentation Outline</vt:lpstr>
      <vt:lpstr>Communal RWH: Shared Storage Facility</vt:lpstr>
      <vt:lpstr>Project Goals</vt:lpstr>
      <vt:lpstr>What’s new in this project?</vt:lpstr>
      <vt:lpstr>PowerPoint Presentation</vt:lpstr>
      <vt:lpstr>Water Balance Model</vt:lpstr>
      <vt:lpstr>PowerPoint Presentation</vt:lpstr>
      <vt:lpstr>PowerPoint Presentation</vt:lpstr>
      <vt:lpstr>PowerPoint Presentation</vt:lpstr>
      <vt:lpstr>PowerPoint Presentation</vt:lpstr>
      <vt:lpstr>Conclusions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Residential and Community-Scale Rainwater Harvesting for Austin, Texas</dc:title>
  <dc:creator>Gary Gold</dc:creator>
  <cp:lastModifiedBy>Webber Group</cp:lastModifiedBy>
  <cp:revision>83</cp:revision>
  <dcterms:created xsi:type="dcterms:W3CDTF">2013-11-23T17:22:21Z</dcterms:created>
  <dcterms:modified xsi:type="dcterms:W3CDTF">2013-12-02T19:35:44Z</dcterms:modified>
</cp:coreProperties>
</file>