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7" r:id="rId6"/>
    <p:sldId id="270" r:id="rId7"/>
    <p:sldId id="266" r:id="rId8"/>
    <p:sldId id="265" r:id="rId9"/>
    <p:sldId id="268" r:id="rId10"/>
    <p:sldId id="271" r:id="rId11"/>
    <p:sldId id="269" r:id="rId12"/>
    <p:sldId id="272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nna\Desktop\GIS\Project\LagunaGageMAF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Laguna Gauge Mean</a:t>
            </a:r>
            <a:r>
              <a:rPr lang="en-US" baseline="0"/>
              <a:t> Annual Flow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solidFill>
                <a:schemeClr val="accent1"/>
              </a:solidFill>
            </a:ln>
          </c:spPr>
          <c:marker>
            <c:symbol val="circle"/>
            <c:size val="7"/>
          </c:marker>
          <c:xVal>
            <c:numRef>
              <c:f>Sheet1!$E$37:$E$125</c:f>
              <c:numCache>
                <c:formatCode>General</c:formatCode>
                <c:ptCount val="89"/>
                <c:pt idx="0">
                  <c:v>1924</c:v>
                </c:pt>
                <c:pt idx="1">
                  <c:v>1925</c:v>
                </c:pt>
                <c:pt idx="2">
                  <c:v>1926</c:v>
                </c:pt>
                <c:pt idx="3">
                  <c:v>1927</c:v>
                </c:pt>
                <c:pt idx="4">
                  <c:v>1928</c:v>
                </c:pt>
                <c:pt idx="5">
                  <c:v>1929</c:v>
                </c:pt>
                <c:pt idx="6">
                  <c:v>1930</c:v>
                </c:pt>
                <c:pt idx="7">
                  <c:v>1931</c:v>
                </c:pt>
                <c:pt idx="8">
                  <c:v>1932</c:v>
                </c:pt>
                <c:pt idx="9">
                  <c:v>1933</c:v>
                </c:pt>
                <c:pt idx="10">
                  <c:v>1934</c:v>
                </c:pt>
                <c:pt idx="11">
                  <c:v>1935</c:v>
                </c:pt>
                <c:pt idx="12">
                  <c:v>1936</c:v>
                </c:pt>
                <c:pt idx="13">
                  <c:v>1937</c:v>
                </c:pt>
                <c:pt idx="14">
                  <c:v>1938</c:v>
                </c:pt>
                <c:pt idx="15">
                  <c:v>1939</c:v>
                </c:pt>
                <c:pt idx="16">
                  <c:v>1940</c:v>
                </c:pt>
                <c:pt idx="17">
                  <c:v>1941</c:v>
                </c:pt>
                <c:pt idx="18">
                  <c:v>1942</c:v>
                </c:pt>
                <c:pt idx="19">
                  <c:v>1943</c:v>
                </c:pt>
                <c:pt idx="20">
                  <c:v>1944</c:v>
                </c:pt>
                <c:pt idx="21">
                  <c:v>1945</c:v>
                </c:pt>
                <c:pt idx="22">
                  <c:v>1946</c:v>
                </c:pt>
                <c:pt idx="23">
                  <c:v>1947</c:v>
                </c:pt>
                <c:pt idx="24">
                  <c:v>1948</c:v>
                </c:pt>
                <c:pt idx="25">
                  <c:v>1949</c:v>
                </c:pt>
                <c:pt idx="26">
                  <c:v>1950</c:v>
                </c:pt>
                <c:pt idx="27">
                  <c:v>1951</c:v>
                </c:pt>
                <c:pt idx="28">
                  <c:v>1952</c:v>
                </c:pt>
                <c:pt idx="29">
                  <c:v>1953</c:v>
                </c:pt>
                <c:pt idx="30">
                  <c:v>1954</c:v>
                </c:pt>
                <c:pt idx="31">
                  <c:v>1955</c:v>
                </c:pt>
                <c:pt idx="32">
                  <c:v>1956</c:v>
                </c:pt>
                <c:pt idx="33">
                  <c:v>1957</c:v>
                </c:pt>
                <c:pt idx="34">
                  <c:v>1958</c:v>
                </c:pt>
                <c:pt idx="35">
                  <c:v>1959</c:v>
                </c:pt>
                <c:pt idx="36">
                  <c:v>1960</c:v>
                </c:pt>
                <c:pt idx="37">
                  <c:v>1961</c:v>
                </c:pt>
                <c:pt idx="38">
                  <c:v>1962</c:v>
                </c:pt>
                <c:pt idx="39">
                  <c:v>1963</c:v>
                </c:pt>
                <c:pt idx="40">
                  <c:v>1964</c:v>
                </c:pt>
                <c:pt idx="41">
                  <c:v>1965</c:v>
                </c:pt>
                <c:pt idx="42">
                  <c:v>1966</c:v>
                </c:pt>
                <c:pt idx="43">
                  <c:v>1967</c:v>
                </c:pt>
                <c:pt idx="44">
                  <c:v>1968</c:v>
                </c:pt>
                <c:pt idx="45">
                  <c:v>1969</c:v>
                </c:pt>
                <c:pt idx="46">
                  <c:v>1970</c:v>
                </c:pt>
                <c:pt idx="47">
                  <c:v>1971</c:v>
                </c:pt>
                <c:pt idx="48">
                  <c:v>1972</c:v>
                </c:pt>
                <c:pt idx="49">
                  <c:v>1973</c:v>
                </c:pt>
                <c:pt idx="50">
                  <c:v>1974</c:v>
                </c:pt>
                <c:pt idx="51">
                  <c:v>1975</c:v>
                </c:pt>
                <c:pt idx="52">
                  <c:v>1976</c:v>
                </c:pt>
                <c:pt idx="53">
                  <c:v>1977</c:v>
                </c:pt>
                <c:pt idx="54">
                  <c:v>1978</c:v>
                </c:pt>
                <c:pt idx="55">
                  <c:v>1979</c:v>
                </c:pt>
                <c:pt idx="56">
                  <c:v>1980</c:v>
                </c:pt>
                <c:pt idx="57">
                  <c:v>1981</c:v>
                </c:pt>
                <c:pt idx="58">
                  <c:v>1982</c:v>
                </c:pt>
                <c:pt idx="59">
                  <c:v>1983</c:v>
                </c:pt>
                <c:pt idx="60">
                  <c:v>1984</c:v>
                </c:pt>
                <c:pt idx="61">
                  <c:v>1985</c:v>
                </c:pt>
                <c:pt idx="62">
                  <c:v>1986</c:v>
                </c:pt>
                <c:pt idx="63">
                  <c:v>1987</c:v>
                </c:pt>
                <c:pt idx="64">
                  <c:v>1988</c:v>
                </c:pt>
                <c:pt idx="65">
                  <c:v>1989</c:v>
                </c:pt>
                <c:pt idx="66">
                  <c:v>1990</c:v>
                </c:pt>
                <c:pt idx="67">
                  <c:v>1991</c:v>
                </c:pt>
                <c:pt idx="68">
                  <c:v>1992</c:v>
                </c:pt>
                <c:pt idx="69">
                  <c:v>1993</c:v>
                </c:pt>
                <c:pt idx="70">
                  <c:v>1994</c:v>
                </c:pt>
                <c:pt idx="71">
                  <c:v>1995</c:v>
                </c:pt>
                <c:pt idx="72">
                  <c:v>1996</c:v>
                </c:pt>
                <c:pt idx="73">
                  <c:v>1997</c:v>
                </c:pt>
                <c:pt idx="74">
                  <c:v>1998</c:v>
                </c:pt>
                <c:pt idx="75">
                  <c:v>1999</c:v>
                </c:pt>
                <c:pt idx="76">
                  <c:v>2000</c:v>
                </c:pt>
                <c:pt idx="77">
                  <c:v>2001</c:v>
                </c:pt>
                <c:pt idx="78">
                  <c:v>2002</c:v>
                </c:pt>
                <c:pt idx="79">
                  <c:v>2003</c:v>
                </c:pt>
                <c:pt idx="80">
                  <c:v>2004</c:v>
                </c:pt>
                <c:pt idx="81">
                  <c:v>2005</c:v>
                </c:pt>
                <c:pt idx="82">
                  <c:v>2006</c:v>
                </c:pt>
                <c:pt idx="83">
                  <c:v>2007</c:v>
                </c:pt>
                <c:pt idx="84">
                  <c:v>2008</c:v>
                </c:pt>
                <c:pt idx="85">
                  <c:v>2009</c:v>
                </c:pt>
                <c:pt idx="86">
                  <c:v>2010</c:v>
                </c:pt>
                <c:pt idx="87">
                  <c:v>2011</c:v>
                </c:pt>
                <c:pt idx="88">
                  <c:v>2012</c:v>
                </c:pt>
              </c:numCache>
            </c:numRef>
          </c:xVal>
          <c:yVal>
            <c:numRef>
              <c:f>Sheet1!$F$37:$F$125</c:f>
              <c:numCache>
                <c:formatCode>General</c:formatCode>
                <c:ptCount val="89"/>
                <c:pt idx="0">
                  <c:v>168.4</c:v>
                </c:pt>
                <c:pt idx="1">
                  <c:v>104.3</c:v>
                </c:pt>
                <c:pt idx="2">
                  <c:v>138</c:v>
                </c:pt>
                <c:pt idx="3">
                  <c:v>70.3</c:v>
                </c:pt>
                <c:pt idx="4">
                  <c:v>71.2</c:v>
                </c:pt>
                <c:pt idx="5">
                  <c:v>70.400000000000006</c:v>
                </c:pt>
                <c:pt idx="6">
                  <c:v>104</c:v>
                </c:pt>
                <c:pt idx="7">
                  <c:v>216.4</c:v>
                </c:pt>
                <c:pt idx="8">
                  <c:v>306</c:v>
                </c:pt>
                <c:pt idx="9">
                  <c:v>110.6</c:v>
                </c:pt>
                <c:pt idx="10">
                  <c:v>29</c:v>
                </c:pt>
                <c:pt idx="11">
                  <c:v>610.79999999999995</c:v>
                </c:pt>
                <c:pt idx="12">
                  <c:v>283.60000000000002</c:v>
                </c:pt>
                <c:pt idx="13">
                  <c:v>129</c:v>
                </c:pt>
                <c:pt idx="14">
                  <c:v>117.3</c:v>
                </c:pt>
                <c:pt idx="15">
                  <c:v>184.8</c:v>
                </c:pt>
                <c:pt idx="16">
                  <c:v>106.7</c:v>
                </c:pt>
                <c:pt idx="17">
                  <c:v>94</c:v>
                </c:pt>
                <c:pt idx="18">
                  <c:v>111.3</c:v>
                </c:pt>
                <c:pt idx="19">
                  <c:v>107.5</c:v>
                </c:pt>
                <c:pt idx="20">
                  <c:v>79.099999999999994</c:v>
                </c:pt>
                <c:pt idx="21">
                  <c:v>65.7</c:v>
                </c:pt>
                <c:pt idx="22">
                  <c:v>58.8</c:v>
                </c:pt>
                <c:pt idx="23">
                  <c:v>132.6</c:v>
                </c:pt>
                <c:pt idx="24">
                  <c:v>56.2</c:v>
                </c:pt>
                <c:pt idx="25">
                  <c:v>228.6</c:v>
                </c:pt>
                <c:pt idx="26">
                  <c:v>85.1</c:v>
                </c:pt>
                <c:pt idx="27">
                  <c:v>35.4</c:v>
                </c:pt>
                <c:pt idx="28">
                  <c:v>31.3</c:v>
                </c:pt>
                <c:pt idx="29">
                  <c:v>23.1</c:v>
                </c:pt>
                <c:pt idx="30">
                  <c:v>85.4</c:v>
                </c:pt>
                <c:pt idx="31">
                  <c:v>246.1</c:v>
                </c:pt>
                <c:pt idx="32">
                  <c:v>48.7</c:v>
                </c:pt>
                <c:pt idx="33">
                  <c:v>58.7</c:v>
                </c:pt>
                <c:pt idx="34">
                  <c:v>307.7</c:v>
                </c:pt>
                <c:pt idx="35">
                  <c:v>256.7</c:v>
                </c:pt>
                <c:pt idx="36">
                  <c:v>166.2</c:v>
                </c:pt>
                <c:pt idx="37">
                  <c:v>202.8</c:v>
                </c:pt>
                <c:pt idx="38">
                  <c:v>92.1</c:v>
                </c:pt>
                <c:pt idx="39">
                  <c:v>90.4</c:v>
                </c:pt>
                <c:pt idx="40">
                  <c:v>148.69999999999999</c:v>
                </c:pt>
                <c:pt idx="41">
                  <c:v>136.9</c:v>
                </c:pt>
                <c:pt idx="42">
                  <c:v>186</c:v>
                </c:pt>
                <c:pt idx="43">
                  <c:v>66.400000000000006</c:v>
                </c:pt>
                <c:pt idx="44">
                  <c:v>229.5</c:v>
                </c:pt>
                <c:pt idx="45">
                  <c:v>72.5</c:v>
                </c:pt>
                <c:pt idx="46">
                  <c:v>226.9</c:v>
                </c:pt>
                <c:pt idx="47">
                  <c:v>315.60000000000002</c:v>
                </c:pt>
                <c:pt idx="48">
                  <c:v>243.2</c:v>
                </c:pt>
                <c:pt idx="49">
                  <c:v>134.1</c:v>
                </c:pt>
                <c:pt idx="50">
                  <c:v>299.8</c:v>
                </c:pt>
                <c:pt idx="51">
                  <c:v>169.2</c:v>
                </c:pt>
                <c:pt idx="52">
                  <c:v>193.2</c:v>
                </c:pt>
                <c:pt idx="53">
                  <c:v>249.5</c:v>
                </c:pt>
                <c:pt idx="54">
                  <c:v>84.2</c:v>
                </c:pt>
                <c:pt idx="55">
                  <c:v>94.8</c:v>
                </c:pt>
                <c:pt idx="56">
                  <c:v>41.4</c:v>
                </c:pt>
                <c:pt idx="57">
                  <c:v>236.4</c:v>
                </c:pt>
                <c:pt idx="58">
                  <c:v>227</c:v>
                </c:pt>
                <c:pt idx="59">
                  <c:v>60.8</c:v>
                </c:pt>
                <c:pt idx="60">
                  <c:v>59.9</c:v>
                </c:pt>
                <c:pt idx="61">
                  <c:v>207.5</c:v>
                </c:pt>
                <c:pt idx="62">
                  <c:v>114.3</c:v>
                </c:pt>
                <c:pt idx="63">
                  <c:v>458.6</c:v>
                </c:pt>
                <c:pt idx="64">
                  <c:v>126.2</c:v>
                </c:pt>
                <c:pt idx="65">
                  <c:v>58.7</c:v>
                </c:pt>
                <c:pt idx="66">
                  <c:v>218</c:v>
                </c:pt>
                <c:pt idx="67">
                  <c:v>173.1</c:v>
                </c:pt>
                <c:pt idx="68">
                  <c:v>445.2</c:v>
                </c:pt>
                <c:pt idx="69">
                  <c:v>82</c:v>
                </c:pt>
                <c:pt idx="70">
                  <c:v>103.1</c:v>
                </c:pt>
                <c:pt idx="71">
                  <c:v>90.1</c:v>
                </c:pt>
                <c:pt idx="72">
                  <c:v>81.7</c:v>
                </c:pt>
                <c:pt idx="73">
                  <c:v>510.5</c:v>
                </c:pt>
                <c:pt idx="74">
                  <c:v>264.2</c:v>
                </c:pt>
                <c:pt idx="75">
                  <c:v>236.3</c:v>
                </c:pt>
                <c:pt idx="76">
                  <c:v>61.2</c:v>
                </c:pt>
                <c:pt idx="77">
                  <c:v>301.3</c:v>
                </c:pt>
                <c:pt idx="78">
                  <c:v>277.2</c:v>
                </c:pt>
                <c:pt idx="79">
                  <c:v>155</c:v>
                </c:pt>
                <c:pt idx="80">
                  <c:v>369.7</c:v>
                </c:pt>
                <c:pt idx="81">
                  <c:v>261.89999999999998</c:v>
                </c:pt>
                <c:pt idx="82">
                  <c:v>71.2</c:v>
                </c:pt>
                <c:pt idx="83">
                  <c:v>364.7</c:v>
                </c:pt>
                <c:pt idx="84">
                  <c:v>121.8</c:v>
                </c:pt>
                <c:pt idx="85">
                  <c:v>46.3</c:v>
                </c:pt>
                <c:pt idx="86">
                  <c:v>90</c:v>
                </c:pt>
                <c:pt idx="87">
                  <c:v>24.1</c:v>
                </c:pt>
                <c:pt idx="88">
                  <c:v>45.7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9018496"/>
        <c:axId val="109770240"/>
      </c:scatterChart>
      <c:valAx>
        <c:axId val="109018496"/>
        <c:scaling>
          <c:orientation val="minMax"/>
          <c:max val="2014"/>
          <c:min val="1920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Date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09770240"/>
        <c:crosses val="autoZero"/>
        <c:crossBetween val="midCat"/>
      </c:valAx>
      <c:valAx>
        <c:axId val="10977024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Flow</a:t>
                </a:r>
                <a:r>
                  <a:rPr lang="en-US" sz="1600" baseline="0"/>
                  <a:t> (cfs)</a:t>
                </a:r>
                <a:endParaRPr lang="en-US" sz="160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0901849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016BB40-6616-4F89-AAC8-2A8CC4EA296D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0611E71-A2A9-4436-993B-950CA1C108A1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6BB40-6616-4F89-AAC8-2A8CC4EA296D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11E71-A2A9-4436-993B-950CA1C108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6BB40-6616-4F89-AAC8-2A8CC4EA296D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11E71-A2A9-4436-993B-950CA1C108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6BB40-6616-4F89-AAC8-2A8CC4EA296D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11E71-A2A9-4436-993B-950CA1C108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6BB40-6616-4F89-AAC8-2A8CC4EA296D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11E71-A2A9-4436-993B-950CA1C108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6BB40-6616-4F89-AAC8-2A8CC4EA296D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11E71-A2A9-4436-993B-950CA1C108A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6BB40-6616-4F89-AAC8-2A8CC4EA296D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11E71-A2A9-4436-993B-950CA1C108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6BB40-6616-4F89-AAC8-2A8CC4EA296D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11E71-A2A9-4436-993B-950CA1C108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6BB40-6616-4F89-AAC8-2A8CC4EA296D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11E71-A2A9-4436-993B-950CA1C108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6BB40-6616-4F89-AAC8-2A8CC4EA296D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11E71-A2A9-4436-993B-950CA1C108A1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6BB40-6616-4F89-AAC8-2A8CC4EA296D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11E71-A2A9-4436-993B-950CA1C108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016BB40-6616-4F89-AAC8-2A8CC4EA296D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0611E71-A2A9-4436-993B-950CA1C108A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638800"/>
            <a:ext cx="6400800" cy="685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Jenna </a:t>
            </a:r>
            <a:r>
              <a:rPr lang="en-US" b="1" dirty="0" err="1" smtClean="0">
                <a:solidFill>
                  <a:schemeClr val="bg1"/>
                </a:solidFill>
              </a:rPr>
              <a:t>Kromann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0" y="-304800"/>
            <a:ext cx="10775438" cy="72049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031640"/>
            <a:ext cx="9144000" cy="170216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Understanding </a:t>
            </a:r>
            <a:r>
              <a:rPr lang="en-US" sz="4400" b="1" dirty="0" smtClean="0">
                <a:solidFill>
                  <a:schemeClr val="bg1"/>
                </a:solidFill>
              </a:rPr>
              <a:t>Recharge to the Edwards </a:t>
            </a:r>
            <a:r>
              <a:rPr lang="en-US" sz="4400" b="1" dirty="0">
                <a:solidFill>
                  <a:schemeClr val="bg1"/>
                </a:solidFill>
              </a:rPr>
              <a:t>Aquifer focusing on the Nueces River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66800" y="4876800"/>
            <a:ext cx="6705600" cy="17021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Jenna </a:t>
            </a:r>
            <a:r>
              <a:rPr lang="en-US" sz="1800" b="1" dirty="0" err="1" smtClean="0">
                <a:solidFill>
                  <a:schemeClr val="bg1"/>
                </a:solidFill>
              </a:rPr>
              <a:t>Kromann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6568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81600" y="0"/>
            <a:ext cx="299511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" t="2754" r="1441" b="2479"/>
          <a:stretch/>
        </p:blipFill>
        <p:spPr bwMode="auto">
          <a:xfrm>
            <a:off x="872836" y="1025235"/>
            <a:ext cx="7523019" cy="476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00545" y="592054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Recharge Estimates using python and NDLAS data (NASA)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09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81600" y="0"/>
            <a:ext cx="299511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6800" y="762000"/>
            <a:ext cx="7262308" cy="914400"/>
          </a:xfrm>
        </p:spPr>
        <p:txBody>
          <a:bodyPr>
            <a:normAutofit fontScale="77500" lnSpcReduction="20000"/>
          </a:bodyPr>
          <a:lstStyle/>
          <a:p>
            <a:pPr marL="68580" indent="0" algn="ctr">
              <a:buNone/>
            </a:pPr>
            <a:r>
              <a:rPr lang="en-US" dirty="0" smtClean="0"/>
              <a:t>Recharge from Gauging Stations</a:t>
            </a:r>
          </a:p>
          <a:p>
            <a:pPr marL="68580" indent="0" algn="ctr">
              <a:buNone/>
            </a:pPr>
            <a:r>
              <a:rPr lang="en-US" dirty="0" smtClean="0"/>
              <a:t> Over the Recharge and Contributing Zones</a:t>
            </a:r>
          </a:p>
          <a:p>
            <a:pPr marL="68580" indent="0" algn="ctr">
              <a:buNone/>
            </a:pPr>
            <a:r>
              <a:rPr lang="en-US" dirty="0" smtClean="0"/>
              <a:t> of the Edwards Aquifer</a:t>
            </a:r>
            <a:endParaRPr lang="en-US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02" y="1847850"/>
            <a:ext cx="793432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01" y="4038600"/>
            <a:ext cx="793432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709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81600" y="0"/>
            <a:ext cx="299511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1219200"/>
            <a:ext cx="7239000" cy="49530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Clark, A.K., Edwards Aquifer Authority (Tex.), and Geological Survey (U.S.), 2003, Geologic framework and </a:t>
            </a:r>
            <a:r>
              <a:rPr lang="en-US" dirty="0" err="1"/>
              <a:t>hydrogeologic</a:t>
            </a:r>
            <a:r>
              <a:rPr lang="en-US" dirty="0"/>
              <a:t> characteristics of the Edwards aquifer, Uvalde County, Texas: U.S. Dept. of the Interior, U.S. Geological Survey ; U.S. Geological Survey Information Services [distributor], Austin, Tex. : Denver, CO</a:t>
            </a:r>
            <a:r>
              <a:rPr lang="en-US" dirty="0" smtClean="0"/>
              <a:t>.</a:t>
            </a:r>
          </a:p>
          <a:p>
            <a:r>
              <a:rPr lang="en-US" dirty="0"/>
              <a:t>Puente, C., 1978, Method of estimating natural recharge to the Edwards aquifer in the San Antonio area, Texas: U.S. Geological Survey Water-Resources Investigations Report,78-10</a:t>
            </a:r>
            <a:r>
              <a:rPr lang="en-US" dirty="0" smtClean="0"/>
              <a:t>.</a:t>
            </a:r>
          </a:p>
          <a:p>
            <a:pPr lvl="0"/>
            <a:r>
              <a:rPr lang="en-US" dirty="0"/>
              <a:t>Ford, D.C., and Williams, P., 2007, Karst Hydrogeology and Geomorphology: Wiley, </a:t>
            </a:r>
            <a:r>
              <a:rPr lang="en-US" dirty="0" err="1"/>
              <a:t>Chicester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D., </a:t>
            </a:r>
            <a:r>
              <a:rPr lang="en-US" dirty="0" err="1"/>
              <a:t>Tarboton</a:t>
            </a:r>
            <a:r>
              <a:rPr lang="en-US" dirty="0"/>
              <a:t> and D., </a:t>
            </a:r>
            <a:r>
              <a:rPr lang="en-US" dirty="0" err="1"/>
              <a:t>Madiment</a:t>
            </a:r>
            <a:r>
              <a:rPr lang="en-US" dirty="0"/>
              <a:t>, 2013, Example 5-ArcGIS Fall 2013</a:t>
            </a:r>
          </a:p>
          <a:p>
            <a:r>
              <a:rPr lang="en-US" dirty="0"/>
              <a:t>http://www.edwardsaquifer.org/aquifer-data-and-maps/gis</a:t>
            </a:r>
          </a:p>
          <a:p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71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2438400"/>
            <a:ext cx="2918910" cy="1143000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97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690" y="-609600"/>
            <a:ext cx="2995110" cy="1143000"/>
          </a:xfrm>
        </p:spPr>
        <p:txBody>
          <a:bodyPr/>
          <a:lstStyle/>
          <a:p>
            <a:r>
              <a:rPr lang="en-US" dirty="0" smtClean="0"/>
              <a:t>Study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11" t="3006" r="2830" b="3518"/>
          <a:stretch/>
        </p:blipFill>
        <p:spPr bwMode="auto">
          <a:xfrm>
            <a:off x="1752600" y="685800"/>
            <a:ext cx="5334000" cy="6019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4184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690" y="0"/>
            <a:ext cx="299511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95400"/>
            <a:ext cx="73152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Twenty </a:t>
            </a:r>
            <a:r>
              <a:rPr lang="en-US" dirty="0"/>
              <a:t>five percent of the world’s population relies on karst aquifers for water supply, which is why it is important to understand the </a:t>
            </a:r>
            <a:r>
              <a:rPr lang="en-US" dirty="0" smtClean="0"/>
              <a:t>recharge these </a:t>
            </a:r>
            <a:r>
              <a:rPr lang="en-US" dirty="0"/>
              <a:t>systems (Ford and Williams, 2007). </a:t>
            </a:r>
            <a:endParaRPr lang="en-US" dirty="0" smtClean="0"/>
          </a:p>
          <a:p>
            <a:r>
              <a:rPr lang="en-US" dirty="0" smtClean="0"/>
              <a:t>Over 2 million people rely on the Edwards aquifer for drinking water, irrigation, </a:t>
            </a:r>
            <a:r>
              <a:rPr lang="en-US" dirty="0" err="1" smtClean="0"/>
              <a:t>ect</a:t>
            </a:r>
            <a:r>
              <a:rPr lang="en-US" dirty="0" smtClean="0"/>
              <a:t>. (TWDB, 2012)</a:t>
            </a:r>
          </a:p>
          <a:p>
            <a:r>
              <a:rPr lang="en-US" dirty="0"/>
              <a:t>Recharge from Uvalde County is about 45% of total recharge in the Edwards aquifer (Clark, 2003). </a:t>
            </a:r>
          </a:p>
        </p:txBody>
      </p:sp>
    </p:spTree>
    <p:extLst>
      <p:ext uri="{BB962C8B-B14F-4D97-AF65-F5344CB8AC3E}">
        <p14:creationId xmlns:p14="http://schemas.microsoft.com/office/powerpoint/2010/main" val="41141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690" y="76200"/>
            <a:ext cx="299511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0" t="5922" r="4285" b="26699"/>
          <a:stretch/>
        </p:blipFill>
        <p:spPr>
          <a:xfrm>
            <a:off x="1600200" y="720436"/>
            <a:ext cx="6553200" cy="575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1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767890" y="76200"/>
            <a:ext cx="2995110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Methods</a:t>
            </a:r>
            <a:endParaRPr lang="en-US" dirty="0"/>
          </a:p>
        </p:txBody>
      </p:sp>
      <p:pic>
        <p:nvPicPr>
          <p:cNvPr id="2051" name="Picture 3" descr="C:\Users\Jenna\Desktop\GIS\Project\NuecesRiver_BasemapWatershe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5138124" cy="664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74817" y="16764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Key Equations:</a:t>
            </a:r>
          </a:p>
          <a:p>
            <a:r>
              <a:rPr lang="en-US" i="1" dirty="0" smtClean="0"/>
              <a:t>NDLAS  Model</a:t>
            </a:r>
          </a:p>
          <a:p>
            <a:r>
              <a:rPr lang="en-US" dirty="0" smtClean="0"/>
              <a:t>P-ET-Runoff=</a:t>
            </a:r>
          </a:p>
          <a:p>
            <a:r>
              <a:rPr lang="en-US" dirty="0" smtClean="0"/>
              <a:t>Recharge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638800" y="3324669"/>
            <a:ext cx="29484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Key Equations:</a:t>
            </a:r>
          </a:p>
          <a:p>
            <a:r>
              <a:rPr lang="en-US" i="1" dirty="0" smtClean="0"/>
              <a:t>Stream Gauge Model</a:t>
            </a:r>
          </a:p>
          <a:p>
            <a:r>
              <a:rPr lang="en-US" dirty="0" smtClean="0"/>
              <a:t>Gauge Upstream-Gauge Downstream =Recharge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32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767890" y="76200"/>
            <a:ext cx="2995110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Methods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834420034"/>
              </p:ext>
            </p:extLst>
          </p:nvPr>
        </p:nvGraphicFramePr>
        <p:xfrm>
          <a:off x="914400" y="1143000"/>
          <a:ext cx="7315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5689162" y="3915641"/>
            <a:ext cx="175710" cy="190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05600" y="2286001"/>
            <a:ext cx="152400" cy="2514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96200" y="4800600"/>
            <a:ext cx="182880" cy="3861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391400" y="3190009"/>
            <a:ext cx="182880" cy="3913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78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3090" y="76200"/>
            <a:ext cx="299511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03" y="815187"/>
            <a:ext cx="7176797" cy="55070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43600" y="990600"/>
            <a:ext cx="1981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1997 Dry to Wet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88123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889075"/>
            <a:ext cx="7162800" cy="5283125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81600" y="0"/>
            <a:ext cx="299511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43600" y="1219200"/>
            <a:ext cx="1981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1997 Dry to Wet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87616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81600" y="0"/>
            <a:ext cx="299511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" t="1980" r="1470" b="2143"/>
          <a:stretch/>
        </p:blipFill>
        <p:spPr bwMode="auto">
          <a:xfrm>
            <a:off x="1011383" y="914400"/>
            <a:ext cx="7329054" cy="4696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200" y="5735874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Recharge Estimates using python and NDLAS data (NASA)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30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423</TotalTime>
  <Words>222</Words>
  <Application>Microsoft Office PowerPoint</Application>
  <PresentationFormat>On-screen Show (4:3)</PresentationFormat>
  <Paragraphs>41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Austin</vt:lpstr>
      <vt:lpstr>Understanding Recharge to the Edwards Aquifer focusing on the Nueces River</vt:lpstr>
      <vt:lpstr>Study Area</vt:lpstr>
      <vt:lpstr>Background</vt:lpstr>
      <vt:lpstr>Background</vt:lpstr>
      <vt:lpstr>PowerPoint Presentation</vt:lpstr>
      <vt:lpstr>PowerPoint Presentation</vt:lpstr>
      <vt:lpstr>Results</vt:lpstr>
      <vt:lpstr>Results</vt:lpstr>
      <vt:lpstr>Results</vt:lpstr>
      <vt:lpstr>Results</vt:lpstr>
      <vt:lpstr>Results</vt:lpstr>
      <vt:lpstr>References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Flow Dynamics in  an Alluvial  Karstic Aquifer System</dc:title>
  <dc:creator>Kromann, Jenna S</dc:creator>
  <cp:lastModifiedBy>Jenna</cp:lastModifiedBy>
  <cp:revision>29</cp:revision>
  <dcterms:created xsi:type="dcterms:W3CDTF">2013-11-21T17:10:00Z</dcterms:created>
  <dcterms:modified xsi:type="dcterms:W3CDTF">2013-12-05T14:27:13Z</dcterms:modified>
</cp:coreProperties>
</file>