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2" r:id="rId14"/>
    <p:sldId id="273" r:id="rId15"/>
    <p:sldId id="271" r:id="rId16"/>
    <p:sldId id="267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89" autoAdjust="0"/>
    <p:restoredTop sz="94660"/>
  </p:normalViewPr>
  <p:slideViewPr>
    <p:cSldViewPr snapToGrid="0" snapToObjects="1">
      <p:cViewPr>
        <p:scale>
          <a:sx n="118" d="100"/>
          <a:sy n="118" d="100"/>
        </p:scale>
        <p:origin x="-184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t>12/5/2013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t>12/5/2013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Riparian Contributions to ET </a:t>
            </a:r>
            <a:r>
              <a:rPr lang="en-US" dirty="0" smtClean="0"/>
              <a:t>in </a:t>
            </a:r>
            <a:r>
              <a:rPr lang="en-US" dirty="0" smtClean="0"/>
              <a:t>Austin, TX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O’Connor, GISWR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486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Study Area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984" y="1649548"/>
            <a:ext cx="3614180" cy="49486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0920" y="1830999"/>
            <a:ext cx="23380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The outer line represents the political boundary of the City of Austin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P-M modeling, the two distinct </a:t>
            </a:r>
            <a:r>
              <a:rPr lang="en-US" dirty="0" err="1" smtClean="0"/>
              <a:t>ecoregions</a:t>
            </a:r>
            <a:r>
              <a:rPr lang="en-US" dirty="0" smtClean="0"/>
              <a:t> of Austin were considered because their vegetation profiles differ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85159" y="1834939"/>
            <a:ext cx="233806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A separate </a:t>
            </a:r>
            <a:r>
              <a:rPr lang="en-US" dirty="0" err="1" smtClean="0"/>
              <a:t>shapefile</a:t>
            </a:r>
            <a:r>
              <a:rPr lang="en-US" dirty="0" smtClean="0"/>
              <a:t> was utilized to determine canopy regions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This </a:t>
            </a:r>
            <a:r>
              <a:rPr lang="en-US" dirty="0" err="1" smtClean="0"/>
              <a:t>shapefile</a:t>
            </a:r>
            <a:r>
              <a:rPr lang="en-US" dirty="0" smtClean="0"/>
              <a:t> was considered the modeling extent for NLADS modeling and P-M area extrapolation</a:t>
            </a: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8165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Results</a:t>
            </a:r>
            <a:endParaRPr lang="en-US" dirty="0"/>
          </a:p>
        </p:txBody>
      </p:sp>
      <p:pic>
        <p:nvPicPr>
          <p:cNvPr id="7" name="Picture 6" descr="grap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207" y="1467055"/>
            <a:ext cx="7392130" cy="529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793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Results</a:t>
            </a:r>
            <a:endParaRPr lang="en-US" dirty="0"/>
          </a:p>
        </p:txBody>
      </p:sp>
      <p:pic>
        <p:nvPicPr>
          <p:cNvPr id="4" name="Picture 3" descr="Screen Shot 2013-12-05 at 1.20.48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0972" y="1523644"/>
            <a:ext cx="65405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4421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Riparian Zones (Jan. </a:t>
            </a:r>
            <a:r>
              <a:rPr lang="en-US" dirty="0" err="1" smtClean="0"/>
              <a:t>avg</a:t>
            </a:r>
            <a:r>
              <a:rPr lang="en-US" dirty="0" smtClean="0"/>
              <a:t>): </a:t>
            </a:r>
          </a:p>
          <a:p>
            <a:pPr lvl="1"/>
            <a:r>
              <a:rPr lang="en-US" dirty="0" smtClean="0"/>
              <a:t>Perennial streams, Edwards: 470 m^3/day</a:t>
            </a:r>
          </a:p>
          <a:p>
            <a:pPr lvl="1"/>
            <a:r>
              <a:rPr lang="en-US" dirty="0" smtClean="0"/>
              <a:t>Intermittent streams, Edwards: 4500 m^3/day</a:t>
            </a:r>
          </a:p>
          <a:p>
            <a:pPr lvl="1"/>
            <a:r>
              <a:rPr lang="en-US" dirty="0" smtClean="0"/>
              <a:t>All streams, </a:t>
            </a:r>
            <a:r>
              <a:rPr lang="en-US" dirty="0" err="1" smtClean="0"/>
              <a:t>Blackland</a:t>
            </a:r>
            <a:r>
              <a:rPr lang="en-US" dirty="0" smtClean="0"/>
              <a:t> </a:t>
            </a:r>
            <a:r>
              <a:rPr lang="en-US" dirty="0" err="1" smtClean="0"/>
              <a:t>Prarie</a:t>
            </a:r>
            <a:r>
              <a:rPr lang="en-US" dirty="0" smtClean="0"/>
              <a:t>: 5840 m^3/day</a:t>
            </a:r>
          </a:p>
          <a:p>
            <a:pPr lvl="1"/>
            <a:r>
              <a:rPr lang="en-US" b="1" dirty="0" smtClean="0"/>
              <a:t>Total riparian ET: </a:t>
            </a:r>
            <a:r>
              <a:rPr lang="en-US" dirty="0" smtClean="0"/>
              <a:t>10,820 m^3/day</a:t>
            </a:r>
          </a:p>
          <a:p>
            <a:r>
              <a:rPr lang="en-US" dirty="0" smtClean="0"/>
              <a:t>NLDAS Approximation (Jan. </a:t>
            </a:r>
            <a:r>
              <a:rPr lang="en-US" dirty="0" err="1" smtClean="0"/>
              <a:t>avg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Total potential ET: 1.72E09 m^3/day</a:t>
            </a:r>
          </a:p>
        </p:txBody>
      </p:sp>
    </p:spTree>
    <p:extLst>
      <p:ext uri="{BB962C8B-B14F-4D97-AF65-F5344CB8AC3E}">
        <p14:creationId xmlns:p14="http://schemas.microsoft.com/office/powerpoint/2010/main" val="1294165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Areal Comparison</a:t>
            </a:r>
          </a:p>
          <a:p>
            <a:pPr lvl="1"/>
            <a:r>
              <a:rPr lang="en-US" dirty="0" smtClean="0"/>
              <a:t>Riparian: 5.7 km^2</a:t>
            </a:r>
          </a:p>
          <a:p>
            <a:pPr lvl="1"/>
            <a:r>
              <a:rPr lang="en-US" dirty="0" smtClean="0"/>
              <a:t>Total city: 704 km^2</a:t>
            </a:r>
          </a:p>
          <a:p>
            <a:pPr lvl="1"/>
            <a:r>
              <a:rPr lang="en-US" dirty="0" smtClean="0"/>
              <a:t>Riparian share: 0.8% of total city area</a:t>
            </a:r>
          </a:p>
          <a:p>
            <a:pPr lvl="1"/>
            <a:r>
              <a:rPr lang="en-US" b="1" dirty="0" smtClean="0"/>
              <a:t>Riparian share of ET: 0.0006% of total city ET</a:t>
            </a:r>
          </a:p>
          <a:p>
            <a:r>
              <a:rPr lang="en-US" dirty="0" smtClean="0"/>
              <a:t>NOT a large contributor, even when water is flowing high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3158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Project: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Scaling up is difficult!</a:t>
            </a:r>
          </a:p>
          <a:p>
            <a:pPr lvl="1"/>
            <a:r>
              <a:rPr lang="en-US" dirty="0" smtClean="0"/>
              <a:t>P-M showed MUCH higher water losses due to ET than the NLADS model (double!)</a:t>
            </a:r>
          </a:p>
          <a:p>
            <a:pPr lvl="1"/>
            <a:r>
              <a:rPr lang="en-US" dirty="0" smtClean="0"/>
              <a:t>Sources of error all seem plant-based:</a:t>
            </a:r>
          </a:p>
          <a:p>
            <a:pPr lvl="2"/>
            <a:r>
              <a:rPr lang="en-US" dirty="0" smtClean="0"/>
              <a:t>NLADS does not consider plant type, thus does not accurately account for the transpiration occurring</a:t>
            </a:r>
          </a:p>
          <a:p>
            <a:pPr lvl="2"/>
            <a:r>
              <a:rPr lang="en-US" dirty="0" smtClean="0"/>
              <a:t>My study averaged plant communities that most likely can not be averaged</a:t>
            </a:r>
          </a:p>
          <a:p>
            <a:pPr lvl="2"/>
            <a:r>
              <a:rPr lang="en-US" dirty="0" err="1" smtClean="0"/>
              <a:t>Stomatal</a:t>
            </a:r>
            <a:r>
              <a:rPr lang="en-US" dirty="0" smtClean="0"/>
              <a:t> conductance data was taken from labs and not tested directly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44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Analyze more months (just fixed Python code so this is coming!)</a:t>
            </a:r>
          </a:p>
          <a:p>
            <a:r>
              <a:rPr lang="en-US" dirty="0" smtClean="0"/>
              <a:t>Perform sap-flow measurements or pan evaporation measurements to ‘check’ NLADS and P-M</a:t>
            </a:r>
          </a:p>
          <a:p>
            <a:r>
              <a:rPr lang="en-US" dirty="0" smtClean="0"/>
              <a:t>More accurately survey and determine </a:t>
            </a:r>
            <a:r>
              <a:rPr lang="en-US" dirty="0" err="1" smtClean="0"/>
              <a:t>Rs</a:t>
            </a:r>
            <a:r>
              <a:rPr lang="en-US" dirty="0" smtClean="0"/>
              <a:t> values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9316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 to Dr. </a:t>
            </a:r>
            <a:r>
              <a:rPr lang="en-US" dirty="0" err="1" smtClean="0"/>
              <a:t>Maidment</a:t>
            </a:r>
            <a:r>
              <a:rPr lang="en-US" dirty="0" smtClean="0"/>
              <a:t>, Dr. </a:t>
            </a:r>
            <a:r>
              <a:rPr lang="en-US" dirty="0" err="1" smtClean="0"/>
              <a:t>Tarboton</a:t>
            </a:r>
            <a:r>
              <a:rPr lang="en-US" dirty="0" smtClean="0"/>
              <a:t>, and Dr. Moffett for assistance with this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176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Water resources are critical to manage in dry, large, and growing population centers</a:t>
            </a:r>
          </a:p>
          <a:p>
            <a:pPr lvl="1"/>
            <a:r>
              <a:rPr lang="en-US" dirty="0" smtClean="0"/>
              <a:t>Austin, Austin, and Austin</a:t>
            </a:r>
          </a:p>
          <a:p>
            <a:r>
              <a:rPr lang="en-US" dirty="0" smtClean="0"/>
              <a:t>We are unable to accurately assess how much water we must conserve unless we know how much water we HAVE</a:t>
            </a:r>
          </a:p>
          <a:p>
            <a:pPr lvl="1"/>
            <a:r>
              <a:rPr lang="en-US" dirty="0" smtClean="0"/>
              <a:t>And thus how much we LOSE</a:t>
            </a:r>
          </a:p>
          <a:p>
            <a:r>
              <a:rPr lang="en-US" dirty="0" smtClean="0"/>
              <a:t>The least constrained term in almost all water budgets is evapotranspiration</a:t>
            </a:r>
          </a:p>
          <a:p>
            <a:pPr lvl="1"/>
            <a:r>
              <a:rPr lang="en-US" dirty="0" smtClean="0"/>
              <a:t>Impossible to measure directly; difficult to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Riparian zones are large areas that are heavily with respect to water conservation</a:t>
            </a:r>
          </a:p>
          <a:p>
            <a:r>
              <a:rPr lang="en-US" dirty="0" smtClean="0"/>
              <a:t>Thus, constraining water budget terms for riparian zones is helpful in determining effective conservation practices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9378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Evapotranspiration (ET) in the Water Budget</a:t>
            </a:r>
            <a:endParaRPr lang="en-US" dirty="0"/>
          </a:p>
        </p:txBody>
      </p:sp>
      <p:pic>
        <p:nvPicPr>
          <p:cNvPr id="9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749828"/>
            <a:ext cx="6354925" cy="4963836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/>
          <p:cNvSpPr txBox="1"/>
          <p:nvPr/>
        </p:nvSpPr>
        <p:spPr>
          <a:xfrm>
            <a:off x="6762640" y="2507296"/>
            <a:ext cx="230919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Connects each individual parcel of land to the atmosphere </a:t>
            </a:r>
            <a:r>
              <a:rPr lang="en-US" dirty="0" err="1" smtClean="0"/>
              <a:t>hydrologically</a:t>
            </a:r>
            <a:endParaRPr lang="en-US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Climate buffer </a:t>
            </a:r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Heavily dependent on vegetative profiles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33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Breaking Down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Evaporation</a:t>
            </a:r>
          </a:p>
          <a:p>
            <a:pPr lvl="1"/>
            <a:r>
              <a:rPr lang="en-US" dirty="0" smtClean="0"/>
              <a:t>The physical process of the phase change of water</a:t>
            </a:r>
          </a:p>
          <a:p>
            <a:pPr lvl="1"/>
            <a:r>
              <a:rPr lang="en-US" dirty="0" smtClean="0"/>
              <a:t>Can occur on free-water surfaces or within porous surfaces, although that is a very slow process</a:t>
            </a:r>
          </a:p>
          <a:p>
            <a:pPr lvl="1"/>
            <a:r>
              <a:rPr lang="en-US" dirty="0" smtClean="0"/>
              <a:t>Directly dependent on RADIATION</a:t>
            </a:r>
          </a:p>
        </p:txBody>
      </p:sp>
    </p:spTree>
    <p:extLst>
      <p:ext uri="{BB962C8B-B14F-4D97-AF65-F5344CB8AC3E}">
        <p14:creationId xmlns:p14="http://schemas.microsoft.com/office/powerpoint/2010/main" val="60343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Breaking Down 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Transpiration</a:t>
            </a:r>
          </a:p>
          <a:p>
            <a:pPr lvl="1"/>
            <a:r>
              <a:rPr lang="en-US" dirty="0" smtClean="0"/>
              <a:t>Evaporation that is ‘aided’ by plants</a:t>
            </a:r>
          </a:p>
          <a:p>
            <a:pPr lvl="2"/>
            <a:r>
              <a:rPr lang="en-US" dirty="0" smtClean="0"/>
              <a:t>Plants, </a:t>
            </a:r>
            <a:r>
              <a:rPr lang="en-US" dirty="0" err="1" smtClean="0"/>
              <a:t>hydrologically</a:t>
            </a:r>
            <a:r>
              <a:rPr lang="en-US" dirty="0" smtClean="0"/>
              <a:t> speaking, are merely transport tubes that move moisture from the soil to the atmosphere (Soil-Plant-Atmosphere Continuum)</a:t>
            </a:r>
          </a:p>
          <a:p>
            <a:pPr lvl="1"/>
            <a:r>
              <a:rPr lang="en-US" dirty="0" smtClean="0"/>
              <a:t>Water exits a plant through its leaves, and more specifically through stomata</a:t>
            </a:r>
          </a:p>
          <a:p>
            <a:pPr lvl="2"/>
            <a:r>
              <a:rPr lang="en-US" dirty="0" smtClean="0"/>
              <a:t>Holes in leaves</a:t>
            </a:r>
          </a:p>
          <a:p>
            <a:pPr lvl="1"/>
            <a:r>
              <a:rPr lang="en-US" dirty="0" smtClean="0"/>
              <a:t>The ‘openness’ of the stomata depends on the type of plant in question and its water-use patterns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647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Direct modeling through Penman-</a:t>
            </a:r>
            <a:r>
              <a:rPr lang="en-US" dirty="0" err="1" smtClean="0"/>
              <a:t>Monteith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ET is dependent on a number of factors</a:t>
            </a:r>
          </a:p>
          <a:p>
            <a:endParaRPr lang="en-US" dirty="0"/>
          </a:p>
          <a:p>
            <a:endParaRPr lang="en-US" dirty="0" smtClean="0"/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,where: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sz="2600" dirty="0" smtClean="0"/>
              <a:t>(</a:t>
            </a:r>
            <a:r>
              <a:rPr lang="en-US" sz="2600" dirty="0" err="1" smtClean="0"/>
              <a:t>R</a:t>
            </a:r>
            <a:r>
              <a:rPr lang="en-US" sz="2600" baseline="-25000" dirty="0" err="1" smtClean="0"/>
              <a:t>n</a:t>
            </a:r>
            <a:r>
              <a:rPr lang="en-US" sz="2600" dirty="0" smtClean="0"/>
              <a:t>-G) is a radiation term</a:t>
            </a:r>
          </a:p>
          <a:p>
            <a:r>
              <a:rPr lang="en-US" sz="2600" dirty="0" smtClean="0"/>
              <a:t>(</a:t>
            </a:r>
            <a:r>
              <a:rPr lang="en-US" sz="2600" dirty="0" err="1" smtClean="0"/>
              <a:t>e</a:t>
            </a:r>
            <a:r>
              <a:rPr lang="en-US" sz="2600" baseline="-25000" dirty="0" err="1" smtClean="0"/>
              <a:t>s</a:t>
            </a:r>
            <a:r>
              <a:rPr lang="en-US" sz="2600" dirty="0" err="1" smtClean="0"/>
              <a:t>-e</a:t>
            </a:r>
            <a:r>
              <a:rPr lang="en-US" sz="2600" baseline="-25000" dirty="0" err="1" smtClean="0"/>
              <a:t>a</a:t>
            </a:r>
            <a:r>
              <a:rPr lang="en-US" sz="2600" dirty="0" smtClean="0"/>
              <a:t>) is the vapor pressure deficit (humidity term)</a:t>
            </a:r>
          </a:p>
          <a:p>
            <a:r>
              <a:rPr lang="en-US" sz="2600" dirty="0" err="1" smtClean="0"/>
              <a:t>r</a:t>
            </a:r>
            <a:r>
              <a:rPr lang="en-US" sz="2600" baseline="-25000" dirty="0" err="1" smtClean="0"/>
              <a:t>s</a:t>
            </a:r>
            <a:r>
              <a:rPr lang="en-US" sz="2600" dirty="0" smtClean="0"/>
              <a:t> represents </a:t>
            </a:r>
            <a:r>
              <a:rPr lang="en-US" sz="2600" dirty="0" err="1" smtClean="0"/>
              <a:t>stomatal</a:t>
            </a:r>
            <a:r>
              <a:rPr lang="en-US" sz="2600" dirty="0" smtClean="0"/>
              <a:t> resistance…</a:t>
            </a:r>
          </a:p>
          <a:p>
            <a:r>
              <a:rPr lang="en-US" sz="2600" dirty="0" smtClean="0"/>
              <a:t>And all other terms are constants calculated from temperature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75" y="2540000"/>
            <a:ext cx="586558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411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Water Budget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a system down into a series of grid cells and model the entire water budget for the system</a:t>
            </a:r>
          </a:p>
          <a:p>
            <a:pPr lvl="1"/>
            <a:r>
              <a:rPr lang="en-US" dirty="0" smtClean="0"/>
              <a:t>This is what the NLDAS attempts to do</a:t>
            </a:r>
          </a:p>
          <a:p>
            <a:r>
              <a:rPr lang="en-US" dirty="0" smtClean="0"/>
              <a:t>Models such as these require incredible inputs</a:t>
            </a:r>
          </a:p>
          <a:p>
            <a:pPr lvl="1"/>
            <a:r>
              <a:rPr lang="en-US" dirty="0" smtClean="0"/>
              <a:t>Land cover</a:t>
            </a:r>
          </a:p>
          <a:p>
            <a:pPr lvl="1"/>
            <a:r>
              <a:rPr lang="en-US" dirty="0" smtClean="0"/>
              <a:t>Vegetation mapping</a:t>
            </a:r>
          </a:p>
          <a:p>
            <a:pPr lvl="1"/>
            <a:r>
              <a:rPr lang="en-US" dirty="0" smtClean="0"/>
              <a:t>Topography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668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Project: </a:t>
            </a:r>
            <a:r>
              <a:rPr lang="en-US" dirty="0" smtClean="0"/>
              <a:t>Stream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Determine Austin average </a:t>
            </a:r>
            <a:r>
              <a:rPr lang="en-US" dirty="0" smtClean="0"/>
              <a:t>daily ET in riparian zones using </a:t>
            </a:r>
            <a:r>
              <a:rPr lang="en-US" dirty="0" smtClean="0"/>
              <a:t>Penman-</a:t>
            </a:r>
            <a:r>
              <a:rPr lang="en-US" dirty="0" err="1" smtClean="0"/>
              <a:t>Monteith</a:t>
            </a:r>
            <a:r>
              <a:rPr lang="en-US" dirty="0" smtClean="0"/>
              <a:t> (P-M</a:t>
            </a:r>
            <a:r>
              <a:rPr lang="en-US" dirty="0" smtClean="0"/>
              <a:t>) and GIS</a:t>
            </a:r>
            <a:endParaRPr lang="en-US" dirty="0" smtClean="0"/>
          </a:p>
          <a:p>
            <a:pPr lvl="1"/>
            <a:r>
              <a:rPr lang="en-US" dirty="0" smtClean="0"/>
              <a:t>Collected of accurate model parameter information for a typical Austin </a:t>
            </a:r>
            <a:r>
              <a:rPr lang="en-US" dirty="0" smtClean="0"/>
              <a:t>riparian profile</a:t>
            </a:r>
            <a:endParaRPr lang="en-US" dirty="0" smtClean="0"/>
          </a:p>
          <a:p>
            <a:pPr lvl="2"/>
            <a:r>
              <a:rPr lang="en-US" dirty="0" smtClean="0"/>
              <a:t>Radiation</a:t>
            </a:r>
          </a:p>
          <a:p>
            <a:pPr lvl="2"/>
            <a:r>
              <a:rPr lang="en-US" dirty="0" smtClean="0"/>
              <a:t>Humidity/temperature</a:t>
            </a:r>
          </a:p>
          <a:p>
            <a:pPr lvl="2"/>
            <a:r>
              <a:rPr lang="en-US" dirty="0" err="1" smtClean="0"/>
              <a:t>Stomatal</a:t>
            </a:r>
            <a:r>
              <a:rPr lang="en-US" dirty="0" smtClean="0"/>
              <a:t> conductance</a:t>
            </a:r>
          </a:p>
          <a:p>
            <a:pPr lvl="1"/>
            <a:r>
              <a:rPr lang="en-US" dirty="0" smtClean="0"/>
              <a:t>Ran P-M model for said environment</a:t>
            </a:r>
          </a:p>
          <a:p>
            <a:pPr lvl="1"/>
            <a:r>
              <a:rPr lang="en-US" dirty="0" smtClean="0"/>
              <a:t>Extrapolated calculated ET over </a:t>
            </a:r>
            <a:r>
              <a:rPr lang="en-US" dirty="0" smtClean="0"/>
              <a:t>riparian</a:t>
            </a:r>
            <a:r>
              <a:rPr lang="en-US" dirty="0" smtClean="0"/>
              <a:t> </a:t>
            </a:r>
            <a:r>
              <a:rPr lang="en-US" dirty="0" smtClean="0"/>
              <a:t>areas of Austin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67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Project: </a:t>
            </a:r>
            <a:r>
              <a:rPr lang="en-US" dirty="0" smtClean="0"/>
              <a:t>Strea</a:t>
            </a:r>
            <a:r>
              <a:rPr lang="en-US" dirty="0" smtClean="0"/>
              <a:t>m Contributions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Determine Austin average daily ET over a month using </a:t>
            </a:r>
            <a:r>
              <a:rPr lang="en-US" dirty="0" smtClean="0"/>
              <a:t>NDLAS and </a:t>
            </a:r>
            <a:r>
              <a:rPr lang="en-US" dirty="0" err="1" smtClean="0"/>
              <a:t>ArcMAP</a:t>
            </a:r>
            <a:endParaRPr lang="en-US" dirty="0"/>
          </a:p>
          <a:p>
            <a:pPr lvl="1"/>
            <a:r>
              <a:rPr lang="en-US" dirty="0" smtClean="0"/>
              <a:t>Downloaded hourly data for evaporation and transpiration for selected time frame over the same aerial extent as my P-M calculations</a:t>
            </a:r>
            <a:endParaRPr lang="en-US" dirty="0"/>
          </a:p>
          <a:p>
            <a:pPr lvl="1"/>
            <a:r>
              <a:rPr lang="en-US" dirty="0" smtClean="0"/>
              <a:t>Calculated zonal averages for each hour across the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276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Module.thmx</Template>
  <TotalTime>232</TotalTime>
  <Words>717</Words>
  <Application>Microsoft Office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Module</vt:lpstr>
      <vt:lpstr>Riparian Contributions to ET in Austin, TX</vt:lpstr>
      <vt:lpstr>The Problem</vt:lpstr>
      <vt:lpstr>Evapotranspiration (ET) in the Water Budget</vt:lpstr>
      <vt:lpstr>Breaking Down ET</vt:lpstr>
      <vt:lpstr>Breaking Down ET</vt:lpstr>
      <vt:lpstr>Direct modeling through Penman-Monteith</vt:lpstr>
      <vt:lpstr>Water Budget Modeling</vt:lpstr>
      <vt:lpstr>My Project: Stream Contributions</vt:lpstr>
      <vt:lpstr>My Project: Stream Contributions</vt:lpstr>
      <vt:lpstr>My Project: Study Area</vt:lpstr>
      <vt:lpstr>My Project: Results</vt:lpstr>
      <vt:lpstr>My Project: Results</vt:lpstr>
      <vt:lpstr>My Project: Results</vt:lpstr>
      <vt:lpstr>My Project: Results</vt:lpstr>
      <vt:lpstr>My Project: Discussion</vt:lpstr>
      <vt:lpstr>Future Work</vt:lpstr>
      <vt:lpstr>Questions?</vt:lpstr>
    </vt:vector>
  </TitlesOfParts>
  <Company>Amherst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Canopy evapotranspiration estimates in Austin, TX</dc:title>
  <dc:creator>Michael O'Connor</dc:creator>
  <cp:lastModifiedBy>O'connor, Michael T</cp:lastModifiedBy>
  <cp:revision>12</cp:revision>
  <dcterms:created xsi:type="dcterms:W3CDTF">2013-12-05T03:54:15Z</dcterms:created>
  <dcterms:modified xsi:type="dcterms:W3CDTF">2013-12-05T17:11:46Z</dcterms:modified>
</cp:coreProperties>
</file>