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8" r:id="rId12"/>
    <p:sldId id="271" r:id="rId13"/>
    <p:sldId id="270" r:id="rId14"/>
    <p:sldId id="272" r:id="rId15"/>
    <p:sldId id="273" r:id="rId16"/>
    <p:sldId id="274" r:id="rId17"/>
    <p:sldId id="275" r:id="rId18"/>
    <p:sldId id="276" r:id="rId19"/>
  </p:sldIdLst>
  <p:sldSz cx="9144000" cy="6858000" type="screen4x3"/>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6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25" d="100"/>
          <a:sy n="125" d="100"/>
        </p:scale>
        <p:origin x="1194" y="108"/>
      </p:cViewPr>
      <p:guideLst>
        <p:guide orient="horz" pos="2162"/>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zh-CN" altLang="en-US"/>
          </a:p>
        </p:txBody>
      </p:sp>
      <p:sp>
        <p:nvSpPr>
          <p:cNvPr id="20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D4902779-32EA-4152-B028-ED8471480B73}" type="datetimeFigureOut">
              <a:rPr lang="zh-CN" altLang="en-US"/>
              <a:pPr/>
              <a:t>2013/11/19</a:t>
            </a:fld>
            <a:endParaRPr lang="en-US"/>
          </a:p>
        </p:txBody>
      </p:sp>
      <p:sp>
        <p:nvSpPr>
          <p:cNvPr id="2052" name="Rectangle 4"/>
          <p:cNvSpPr>
            <a:spLocks noGrp="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0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B0AEA318-B6E8-4CA2-9F84-84765713A352}" type="slidenum">
              <a:rPr lang="zh-CN" altLang="en-US"/>
              <a:pPr/>
              <a:t>‹#›</a:t>
            </a:fld>
            <a:endParaRPr lang="en-US"/>
          </a:p>
        </p:txBody>
      </p:sp>
    </p:spTree>
    <p:extLst>
      <p:ext uri="{BB962C8B-B14F-4D97-AF65-F5344CB8AC3E}">
        <p14:creationId xmlns:p14="http://schemas.microsoft.com/office/powerpoint/2010/main" val="31279931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SimSun"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SimSun"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SimSun"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SimSun"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SimSun"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DDB00999-B1E1-4164-A9AB-1E3CF446A3DA}" type="datetime1">
              <a:rPr lang="zh-CN" altLang="en-US"/>
              <a:pPr/>
              <a:t>2013/11/19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2B6A65-A245-4B22-A763-224F0B2673DF}" type="slidenum">
              <a:rPr lang="zh-CN" altLang="en-US"/>
              <a:pPr/>
              <a:t>‹#›</a:t>
            </a:fld>
            <a:endParaRPr lang="en-US"/>
          </a:p>
        </p:txBody>
      </p:sp>
    </p:spTree>
    <p:extLst>
      <p:ext uri="{BB962C8B-B14F-4D97-AF65-F5344CB8AC3E}">
        <p14:creationId xmlns:p14="http://schemas.microsoft.com/office/powerpoint/2010/main" val="2837670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79807A6-AEBC-4231-9A4C-243287BE4D74}" type="datetime1">
              <a:rPr lang="zh-CN" altLang="en-US"/>
              <a:pPr/>
              <a:t>2013/11/19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B1FF6C8-64FB-41BE-B7B5-381B70698866}" type="slidenum">
              <a:rPr lang="zh-CN" altLang="en-US"/>
              <a:pPr/>
              <a:t>‹#›</a:t>
            </a:fld>
            <a:endParaRPr lang="en-US"/>
          </a:p>
        </p:txBody>
      </p:sp>
    </p:spTree>
    <p:extLst>
      <p:ext uri="{BB962C8B-B14F-4D97-AF65-F5344CB8AC3E}">
        <p14:creationId xmlns:p14="http://schemas.microsoft.com/office/powerpoint/2010/main" val="257712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E4A1FC5-452F-4DC9-82B9-131BFDBCFF07}" type="datetime1">
              <a:rPr lang="zh-CN" altLang="en-US"/>
              <a:pPr/>
              <a:t>2013/11/19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6B65D56-B921-4FDD-BA58-65D1DB9D48F2}" type="slidenum">
              <a:rPr lang="zh-CN" altLang="en-US"/>
              <a:pPr/>
              <a:t>‹#›</a:t>
            </a:fld>
            <a:endParaRPr lang="en-US"/>
          </a:p>
        </p:txBody>
      </p:sp>
    </p:spTree>
    <p:extLst>
      <p:ext uri="{BB962C8B-B14F-4D97-AF65-F5344CB8AC3E}">
        <p14:creationId xmlns:p14="http://schemas.microsoft.com/office/powerpoint/2010/main" val="1899635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EB487B4E-080D-4153-87F9-90C806FE338B}" type="datetime1">
              <a:rPr lang="zh-CN" altLang="en-US"/>
              <a:pPr/>
              <a:t>2013/11/19</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04DE83F-DA3D-4BD9-9279-9F26E9EE4DC9}" type="slidenum">
              <a:rPr lang="zh-CN" altLang="en-US"/>
              <a:pPr/>
              <a:t>‹#›</a:t>
            </a:fld>
            <a:endParaRPr lang="en-US"/>
          </a:p>
        </p:txBody>
      </p:sp>
    </p:spTree>
    <p:extLst>
      <p:ext uri="{BB962C8B-B14F-4D97-AF65-F5344CB8AC3E}">
        <p14:creationId xmlns:p14="http://schemas.microsoft.com/office/powerpoint/2010/main" val="1333958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9BC4918-9EC2-416A-9A30-53D071E46B84}" type="datetime1">
              <a:rPr lang="zh-CN" altLang="en-US"/>
              <a:pPr/>
              <a:t>2013/11/19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65C92-78CD-4166-BDFE-5BE95D21F095}" type="slidenum">
              <a:rPr lang="zh-CN" altLang="en-US"/>
              <a:pPr/>
              <a:t>‹#›</a:t>
            </a:fld>
            <a:endParaRPr lang="en-US"/>
          </a:p>
        </p:txBody>
      </p:sp>
    </p:spTree>
    <p:extLst>
      <p:ext uri="{BB962C8B-B14F-4D97-AF65-F5344CB8AC3E}">
        <p14:creationId xmlns:p14="http://schemas.microsoft.com/office/powerpoint/2010/main" val="135605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FA09E0E-83C2-45E6-94CC-2B8A4A9D878C}" type="datetime1">
              <a:rPr lang="zh-CN" altLang="en-US"/>
              <a:pPr/>
              <a:t>2013/11/19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B17C5D8-27A7-4A36-B7A7-3F839ED008CD}" type="slidenum">
              <a:rPr lang="zh-CN" altLang="en-US"/>
              <a:pPr/>
              <a:t>‹#›</a:t>
            </a:fld>
            <a:endParaRPr lang="en-US"/>
          </a:p>
        </p:txBody>
      </p:sp>
    </p:spTree>
    <p:extLst>
      <p:ext uri="{BB962C8B-B14F-4D97-AF65-F5344CB8AC3E}">
        <p14:creationId xmlns:p14="http://schemas.microsoft.com/office/powerpoint/2010/main" val="1994031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07502D6-1F18-4931-AE2F-CF7CE1DB8008}" type="datetime1">
              <a:rPr lang="zh-CN" altLang="en-US"/>
              <a:pPr/>
              <a:t>2013/11/19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9E5F628-2FC6-46BC-AD14-07DE2F38654D}" type="slidenum">
              <a:rPr lang="zh-CN" altLang="en-US"/>
              <a:pPr/>
              <a:t>‹#›</a:t>
            </a:fld>
            <a:endParaRPr lang="en-US"/>
          </a:p>
        </p:txBody>
      </p:sp>
    </p:spTree>
    <p:extLst>
      <p:ext uri="{BB962C8B-B14F-4D97-AF65-F5344CB8AC3E}">
        <p14:creationId xmlns:p14="http://schemas.microsoft.com/office/powerpoint/2010/main" val="2294140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050E6CF6-8A8A-4E08-BAE8-3CBCAC05B97C}" type="datetime1">
              <a:rPr lang="zh-CN" altLang="en-US"/>
              <a:pPr/>
              <a:t>2013/11/19</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402D1A2-A990-4633-B845-BA00F23633D9}" type="slidenum">
              <a:rPr lang="zh-CN" altLang="en-US"/>
              <a:pPr/>
              <a:t>‹#›</a:t>
            </a:fld>
            <a:endParaRPr lang="en-US"/>
          </a:p>
        </p:txBody>
      </p:sp>
    </p:spTree>
    <p:extLst>
      <p:ext uri="{BB962C8B-B14F-4D97-AF65-F5344CB8AC3E}">
        <p14:creationId xmlns:p14="http://schemas.microsoft.com/office/powerpoint/2010/main" val="4153167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F5A9B327-4199-4C3D-B338-16A62F536257}" type="datetime1">
              <a:rPr lang="zh-CN" altLang="en-US"/>
              <a:pPr/>
              <a:t>2013/11/19</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379B1D9-C74C-463B-84B4-DC4F726D124B}" type="slidenum">
              <a:rPr lang="zh-CN" altLang="en-US"/>
              <a:pPr/>
              <a:t>‹#›</a:t>
            </a:fld>
            <a:endParaRPr lang="en-US"/>
          </a:p>
        </p:txBody>
      </p:sp>
    </p:spTree>
    <p:extLst>
      <p:ext uri="{BB962C8B-B14F-4D97-AF65-F5344CB8AC3E}">
        <p14:creationId xmlns:p14="http://schemas.microsoft.com/office/powerpoint/2010/main" val="4238767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A221071-585E-4F8F-A866-055BE7532052}" type="datetime1">
              <a:rPr lang="zh-CN" altLang="en-US"/>
              <a:pPr/>
              <a:t>2013/11/19</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B437CC1-6510-4858-B6F7-79C29E84AF57}" type="slidenum">
              <a:rPr lang="zh-CN" altLang="en-US"/>
              <a:pPr/>
              <a:t>‹#›</a:t>
            </a:fld>
            <a:endParaRPr lang="en-US"/>
          </a:p>
        </p:txBody>
      </p:sp>
    </p:spTree>
    <p:extLst>
      <p:ext uri="{BB962C8B-B14F-4D97-AF65-F5344CB8AC3E}">
        <p14:creationId xmlns:p14="http://schemas.microsoft.com/office/powerpoint/2010/main" val="2496323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2C49493-A59E-45B9-8178-F24F2456C935}" type="datetime1">
              <a:rPr lang="zh-CN" altLang="en-US"/>
              <a:pPr/>
              <a:t>2013/11/19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EA17E3D-1174-4F52-AA70-9495864E9912}" type="slidenum">
              <a:rPr lang="zh-CN" altLang="en-US"/>
              <a:pPr/>
              <a:t>‹#›</a:t>
            </a:fld>
            <a:endParaRPr lang="en-US"/>
          </a:p>
        </p:txBody>
      </p:sp>
    </p:spTree>
    <p:extLst>
      <p:ext uri="{BB962C8B-B14F-4D97-AF65-F5344CB8AC3E}">
        <p14:creationId xmlns:p14="http://schemas.microsoft.com/office/powerpoint/2010/main" val="1988697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E02E328-E8D2-4FA3-9142-E57F4E9CFD7A}" type="datetime1">
              <a:rPr lang="zh-CN" altLang="en-US"/>
              <a:pPr/>
              <a:t>2013/11/19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EB622DF-EDA7-43EE-9FC4-48FDD611C49D}" type="slidenum">
              <a:rPr lang="zh-CN" altLang="en-US"/>
              <a:pPr/>
              <a:t>‹#›</a:t>
            </a:fld>
            <a:endParaRPr lang="en-US"/>
          </a:p>
        </p:txBody>
      </p:sp>
    </p:spTree>
    <p:extLst>
      <p:ext uri="{BB962C8B-B14F-4D97-AF65-F5344CB8AC3E}">
        <p14:creationId xmlns:p14="http://schemas.microsoft.com/office/powerpoint/2010/main" val="2500396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fld id="{E6C3BA15-09AA-42DF-8284-26FE82E67C41}" type="datetime1">
              <a:rPr lang="zh-CN" altLang="en-US"/>
              <a:pPr/>
              <a:t>2013/11/19</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fld id="{CF607AB2-C438-4014-8B08-CDA9C5F0508C}" type="slidenum">
              <a:rPr lang="zh-CN" alt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nbb.cornell.edu/neurobio/land/OldStudentProjects/cs490-94to95/clang/kriging.html" TargetMode="External"/><Relationship Id="rId2" Type="http://schemas.openxmlformats.org/officeDocument/2006/relationships/hyperlink" Target="http://dilbert.engr.ucdavis.edu/~suku/nem/nem_intro/node3.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1750" y="228600"/>
            <a:ext cx="9140825" cy="1470025"/>
          </a:xfrm>
        </p:spPr>
        <p:txBody>
          <a:bodyPr anchor="ctr"/>
          <a:lstStyle/>
          <a:p>
            <a:r>
              <a:rPr lang="en-US" altLang="zh-CN" sz="4000"/>
              <a:t>Storm Tide and Flooding </a:t>
            </a:r>
            <a:br>
              <a:rPr lang="en-US" altLang="zh-CN" sz="4000"/>
            </a:br>
            <a:r>
              <a:rPr lang="en-US" altLang="zh-CN" sz="4000"/>
              <a:t>from Hurricane Sandy In New York City</a:t>
            </a:r>
          </a:p>
        </p:txBody>
      </p:sp>
      <p:sp>
        <p:nvSpPr>
          <p:cNvPr id="3075" name="Rectangle 3"/>
          <p:cNvSpPr>
            <a:spLocks noGrp="1" noChangeArrowheads="1"/>
          </p:cNvSpPr>
          <p:nvPr>
            <p:ph type="subTitle" idx="1"/>
          </p:nvPr>
        </p:nvSpPr>
        <p:spPr>
          <a:xfrm>
            <a:off x="1371600" y="4797425"/>
            <a:ext cx="6400800" cy="1752600"/>
          </a:xfrm>
        </p:spPr>
        <p:txBody>
          <a:bodyPr/>
          <a:lstStyle/>
          <a:p>
            <a:r>
              <a:rPr lang="en-US" altLang="zh-CN" sz="3200"/>
              <a:t>Xing Zheng</a:t>
            </a:r>
          </a:p>
          <a:p>
            <a:r>
              <a:rPr lang="en-US" altLang="zh-CN" sz="3200"/>
              <a:t>Water Resources GIS</a:t>
            </a:r>
          </a:p>
          <a:p>
            <a:r>
              <a:rPr lang="en-US" altLang="zh-CN" sz="3200"/>
              <a:t>Dr. David Maidment</a:t>
            </a:r>
          </a:p>
        </p:txBody>
      </p:sp>
      <p:pic>
        <p:nvPicPr>
          <p:cNvPr id="3076" name="Picture 4" descr="U9136P1276DT201210310850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138" y="1957388"/>
            <a:ext cx="4452937"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Sandy_and_Lady_Liberty_1_610x4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698625"/>
            <a:ext cx="38735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27000"/>
            <a:ext cx="8229600" cy="1143000"/>
          </a:xfrm>
        </p:spPr>
        <p:txBody>
          <a:bodyPr/>
          <a:lstStyle/>
          <a:p>
            <a:r>
              <a:rPr lang="zh-CN" altLang="en-US" b="1"/>
              <a:t>Result</a:t>
            </a:r>
          </a:p>
        </p:txBody>
      </p:sp>
      <p:sp>
        <p:nvSpPr>
          <p:cNvPr id="12291" name="Rectangle 3"/>
          <p:cNvSpPr>
            <a:spLocks noGrp="1" noChangeArrowheads="1"/>
          </p:cNvSpPr>
          <p:nvPr>
            <p:ph type="body" idx="1"/>
          </p:nvPr>
        </p:nvSpPr>
        <p:spPr>
          <a:xfrm>
            <a:off x="457200" y="1052513"/>
            <a:ext cx="8507413" cy="4675187"/>
          </a:xfrm>
        </p:spPr>
        <p:txBody>
          <a:bodyPr/>
          <a:lstStyle/>
          <a:p>
            <a:r>
              <a:rPr lang="zh-CN" altLang="en-US"/>
              <a:t>Sea Surface from Natural Neighbor Method</a:t>
            </a:r>
          </a:p>
          <a:p>
            <a:pPr algn="ctr">
              <a:buFontTx/>
              <a:buNone/>
            </a:pPr>
            <a:r>
              <a:rPr lang="zh-CN" altLang="en-US"/>
              <a:t> 12 A.M. Oct 28th, 2012</a:t>
            </a:r>
            <a:endParaRPr lang="en-US" altLang="en-US"/>
          </a:p>
        </p:txBody>
      </p:sp>
      <p:pic>
        <p:nvPicPr>
          <p:cNvPr id="12292" name="Picture 4" descr="Natural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 y="2205038"/>
            <a:ext cx="793432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27000"/>
            <a:ext cx="8229600" cy="1143000"/>
          </a:xfrm>
        </p:spPr>
        <p:txBody>
          <a:bodyPr/>
          <a:lstStyle/>
          <a:p>
            <a:r>
              <a:rPr lang="zh-CN" altLang="en-US" b="1"/>
              <a:t>Result</a:t>
            </a:r>
          </a:p>
        </p:txBody>
      </p:sp>
      <p:sp>
        <p:nvSpPr>
          <p:cNvPr id="13315" name="Rectangle 3"/>
          <p:cNvSpPr>
            <a:spLocks noGrp="1" noChangeArrowheads="1"/>
          </p:cNvSpPr>
          <p:nvPr>
            <p:ph type="body" idx="1"/>
          </p:nvPr>
        </p:nvSpPr>
        <p:spPr>
          <a:xfrm>
            <a:off x="457200" y="1052513"/>
            <a:ext cx="8507413" cy="4675187"/>
          </a:xfrm>
        </p:spPr>
        <p:txBody>
          <a:bodyPr/>
          <a:lstStyle/>
          <a:p>
            <a:r>
              <a:rPr lang="zh-CN" altLang="en-US"/>
              <a:t>Sea Surface from Natural Neighbor Method</a:t>
            </a:r>
          </a:p>
          <a:p>
            <a:pPr algn="ctr">
              <a:buFontTx/>
              <a:buNone/>
            </a:pPr>
            <a:r>
              <a:rPr lang="zh-CN" altLang="en-US"/>
              <a:t> 12 A.M. Oct 29th, 2012</a:t>
            </a:r>
          </a:p>
          <a:p>
            <a:pPr algn="ctr">
              <a:buFontTx/>
              <a:buNone/>
            </a:pPr>
            <a:endParaRPr lang="en-US" altLang="en-US"/>
          </a:p>
        </p:txBody>
      </p:sp>
      <p:pic>
        <p:nvPicPr>
          <p:cNvPr id="13316" name="Picture 4" descr="Natural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33600"/>
            <a:ext cx="7926388" cy="478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27000"/>
            <a:ext cx="8229600" cy="1143000"/>
          </a:xfrm>
        </p:spPr>
        <p:txBody>
          <a:bodyPr/>
          <a:lstStyle/>
          <a:p>
            <a:r>
              <a:rPr lang="zh-CN" altLang="en-US" b="1"/>
              <a:t>Result</a:t>
            </a:r>
          </a:p>
        </p:txBody>
      </p:sp>
      <p:sp>
        <p:nvSpPr>
          <p:cNvPr id="14339" name="Rectangle 3"/>
          <p:cNvSpPr>
            <a:spLocks noGrp="1" noChangeArrowheads="1"/>
          </p:cNvSpPr>
          <p:nvPr>
            <p:ph type="body" idx="1"/>
          </p:nvPr>
        </p:nvSpPr>
        <p:spPr>
          <a:xfrm>
            <a:off x="457200" y="1052513"/>
            <a:ext cx="8507413" cy="4675187"/>
          </a:xfrm>
        </p:spPr>
        <p:txBody>
          <a:bodyPr/>
          <a:lstStyle/>
          <a:p>
            <a:pPr algn="ctr"/>
            <a:r>
              <a:rPr lang="zh-CN" altLang="en-US"/>
              <a:t>Sea Surface from Kriging Method</a:t>
            </a:r>
          </a:p>
          <a:p>
            <a:pPr algn="ctr">
              <a:buFontTx/>
              <a:buNone/>
            </a:pPr>
            <a:r>
              <a:rPr lang="zh-CN" altLang="en-US"/>
              <a:t> 12 A.M. Oct 29th, 2012</a:t>
            </a:r>
          </a:p>
          <a:p>
            <a:pPr algn="ctr">
              <a:buFontTx/>
              <a:buNone/>
            </a:pPr>
            <a:endParaRPr lang="en-US" altLang="en-US"/>
          </a:p>
        </p:txBody>
      </p:sp>
      <p:pic>
        <p:nvPicPr>
          <p:cNvPr id="14340" name="Picture 4" descr="Kri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8" y="2205038"/>
            <a:ext cx="8005762"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zh-CN" altLang="en-US" b="1"/>
              <a:t>Result</a:t>
            </a:r>
          </a:p>
        </p:txBody>
      </p:sp>
      <p:sp>
        <p:nvSpPr>
          <p:cNvPr id="15363" name="Rectangle 3"/>
          <p:cNvSpPr>
            <a:spLocks noGrp="1" noChangeArrowheads="1"/>
          </p:cNvSpPr>
          <p:nvPr>
            <p:ph type="body" idx="1"/>
          </p:nvPr>
        </p:nvSpPr>
        <p:spPr>
          <a:xfrm>
            <a:off x="457200" y="1419225"/>
            <a:ext cx="8229600" cy="5251450"/>
          </a:xfrm>
        </p:spPr>
        <p:txBody>
          <a:bodyPr/>
          <a:lstStyle/>
          <a:p>
            <a:pPr>
              <a:lnSpc>
                <a:spcPct val="80000"/>
              </a:lnSpc>
            </a:pPr>
            <a:r>
              <a:rPr lang="zh-CN" altLang="en-US" sz="2800"/>
              <a:t>Recall our experience in </a:t>
            </a:r>
            <a:r>
              <a:rPr lang="zh-CN" altLang="en-US" sz="2800">
                <a:solidFill>
                  <a:srgbClr val="FF0000"/>
                </a:solidFill>
              </a:rPr>
              <a:t>Ex 4</a:t>
            </a:r>
            <a:r>
              <a:rPr lang="zh-CN" altLang="en-US" sz="2800"/>
              <a:t>, we did a raster calculation named </a:t>
            </a:r>
            <a:r>
              <a:rPr lang="zh-CN" altLang="en-US" sz="2800">
                <a:solidFill>
                  <a:srgbClr val="FF0000"/>
                </a:solidFill>
              </a:rPr>
              <a:t>"fill"-"dem"</a:t>
            </a:r>
            <a:r>
              <a:rPr lang="zh-CN" altLang="en-US" sz="2800"/>
              <a:t>, and found the Peter Sink.</a:t>
            </a:r>
          </a:p>
          <a:p>
            <a:pPr>
              <a:lnSpc>
                <a:spcPct val="80000"/>
              </a:lnSpc>
            </a:pPr>
            <a:endParaRPr lang="zh-CN" altLang="en-US" sz="2800"/>
          </a:p>
          <a:p>
            <a:pPr>
              <a:lnSpc>
                <a:spcPct val="80000"/>
              </a:lnSpc>
            </a:pPr>
            <a:endParaRPr lang="zh-CN" altLang="en-US" sz="2800"/>
          </a:p>
          <a:p>
            <a:pPr>
              <a:lnSpc>
                <a:spcPct val="80000"/>
              </a:lnSpc>
            </a:pPr>
            <a:endParaRPr lang="zh-CN" altLang="en-US" sz="2800"/>
          </a:p>
          <a:p>
            <a:pPr>
              <a:lnSpc>
                <a:spcPct val="80000"/>
              </a:lnSpc>
            </a:pPr>
            <a:endParaRPr lang="zh-CN" altLang="en-US" sz="2800"/>
          </a:p>
          <a:p>
            <a:pPr>
              <a:lnSpc>
                <a:spcPct val="80000"/>
              </a:lnSpc>
            </a:pPr>
            <a:endParaRPr lang="zh-CN" altLang="en-US" sz="2800"/>
          </a:p>
          <a:p>
            <a:pPr>
              <a:lnSpc>
                <a:spcPct val="80000"/>
              </a:lnSpc>
            </a:pPr>
            <a:endParaRPr lang="zh-CN" altLang="en-US" sz="2800"/>
          </a:p>
          <a:p>
            <a:pPr>
              <a:lnSpc>
                <a:spcPct val="80000"/>
              </a:lnSpc>
            </a:pPr>
            <a:r>
              <a:rPr lang="zh-CN" altLang="en-US" sz="2800"/>
              <a:t>Similarly, set the condition as </a:t>
            </a:r>
          </a:p>
          <a:p>
            <a:pPr>
              <a:lnSpc>
                <a:spcPct val="80000"/>
              </a:lnSpc>
              <a:buFontTx/>
              <a:buNone/>
            </a:pPr>
            <a:r>
              <a:rPr lang="zh-CN" altLang="en-US" sz="2800">
                <a:solidFill>
                  <a:srgbClr val="FF0000"/>
                </a:solidFill>
              </a:rPr>
              <a:t>"dem"-"sea surface "&lt;0</a:t>
            </a:r>
            <a:r>
              <a:rPr lang="zh-CN" altLang="en-US" sz="2800"/>
              <a:t>, and do the raster calculation. Then we can know which part of the city was flooded at different moment!</a:t>
            </a:r>
            <a:endParaRPr lang="en-US" altLang="en-US" sz="2800"/>
          </a:p>
        </p:txBody>
      </p:sp>
      <p:pic>
        <p:nvPicPr>
          <p:cNvPr id="15364" name="Picture 4" descr="Pe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2133600"/>
            <a:ext cx="4262438"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nvSpPr>
        <p:spPr bwMode="auto">
          <a:xfrm>
            <a:off x="584200" y="4445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a:defRPr sz="4400">
                <a:solidFill>
                  <a:schemeClr val="tx2"/>
                </a:solidFill>
                <a:latin typeface="Arial" panose="020B0604020202020204" pitchFamily="34" charset="0"/>
                <a:ea typeface="SimSun" panose="02010600030101010101" pitchFamily="2" charset="-122"/>
              </a:defRPr>
            </a:lvl1pPr>
            <a:lvl2pPr algn="ctr">
              <a:defRPr sz="4400">
                <a:solidFill>
                  <a:schemeClr val="tx2"/>
                </a:solidFill>
                <a:latin typeface="Arial" panose="020B0604020202020204" pitchFamily="34" charset="0"/>
                <a:ea typeface="SimSun" panose="02010600030101010101" pitchFamily="2" charset="-122"/>
              </a:defRPr>
            </a:lvl2pPr>
            <a:lvl3pPr algn="ctr">
              <a:defRPr sz="4400">
                <a:solidFill>
                  <a:schemeClr val="tx2"/>
                </a:solidFill>
                <a:latin typeface="Arial" panose="020B0604020202020204" pitchFamily="34" charset="0"/>
                <a:ea typeface="SimSun" panose="02010600030101010101" pitchFamily="2" charset="-122"/>
              </a:defRPr>
            </a:lvl3pPr>
            <a:lvl4pPr algn="ctr">
              <a:defRPr sz="4400">
                <a:solidFill>
                  <a:schemeClr val="tx2"/>
                </a:solidFill>
                <a:latin typeface="Arial" panose="020B0604020202020204" pitchFamily="34" charset="0"/>
                <a:ea typeface="SimSun" panose="02010600030101010101" pitchFamily="2" charset="-122"/>
              </a:defRPr>
            </a:lvl4pPr>
            <a:lvl5pPr algn="ctr">
              <a:defRPr sz="4400">
                <a:solidFill>
                  <a:schemeClr val="tx2"/>
                </a:solidFill>
                <a:latin typeface="Arial" panose="020B0604020202020204" pitchFamily="34" charset="0"/>
                <a:ea typeface="SimSun" panose="02010600030101010101" pitchFamily="2" charset="-122"/>
              </a:defRPr>
            </a:lvl5pPr>
            <a:lvl6pPr marL="457200" algn="ctr"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6pPr>
            <a:lvl7pPr marL="914400" algn="ctr"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7pPr>
            <a:lvl8pPr marL="1371600" algn="ctr"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8pPr>
            <a:lvl9pPr marL="1828800" algn="ctr"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9pPr>
          </a:lstStyle>
          <a:p>
            <a:pPr>
              <a:buFontTx/>
              <a:buNone/>
            </a:pPr>
            <a:r>
              <a:rPr lang="zh-CN" altLang="en-US" b="1"/>
              <a:t>Result</a:t>
            </a:r>
          </a:p>
        </p:txBody>
      </p:sp>
      <p:pic>
        <p:nvPicPr>
          <p:cNvPr id="16387" name="Picture 3" descr="Flood Map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988" y="1917700"/>
            <a:ext cx="7897812"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4"/>
          <p:cNvSpPr>
            <a:spLocks noGrp="1" noChangeAspect="1" noChangeArrowheads="1"/>
          </p:cNvSpPr>
          <p:nvPr/>
        </p:nvSpPr>
        <p:spPr bwMode="auto">
          <a:xfrm>
            <a:off x="1030288" y="836613"/>
            <a:ext cx="7656512" cy="420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lstStyle>
            <a:lvl1pPr marL="342900" indent="-342900">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algn="ctr">
              <a:buFontTx/>
              <a:buChar char="•"/>
            </a:pPr>
            <a:r>
              <a:rPr lang="zh-CN" altLang="en-US"/>
              <a:t>Flood Map from Kriging Method</a:t>
            </a:r>
          </a:p>
          <a:p>
            <a:pPr algn="ctr">
              <a:buFontTx/>
              <a:buNone/>
            </a:pPr>
            <a:r>
              <a:rPr lang="zh-CN" altLang="en-US"/>
              <a:t> 12 A.M. Oct 29th, 2012</a:t>
            </a:r>
          </a:p>
          <a:p>
            <a:pPr algn="ctr">
              <a:buFontTx/>
              <a:buNone/>
            </a:pPr>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nvSpPr>
        <p:spPr bwMode="auto">
          <a:xfrm>
            <a:off x="584200" y="4445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a:defRPr sz="4400">
                <a:solidFill>
                  <a:schemeClr val="tx2"/>
                </a:solidFill>
                <a:latin typeface="Arial" panose="020B0604020202020204" pitchFamily="34" charset="0"/>
                <a:ea typeface="SimSun" panose="02010600030101010101" pitchFamily="2" charset="-122"/>
              </a:defRPr>
            </a:lvl1pPr>
            <a:lvl2pPr algn="ctr">
              <a:defRPr sz="4400">
                <a:solidFill>
                  <a:schemeClr val="tx2"/>
                </a:solidFill>
                <a:latin typeface="Arial" panose="020B0604020202020204" pitchFamily="34" charset="0"/>
                <a:ea typeface="SimSun" panose="02010600030101010101" pitchFamily="2" charset="-122"/>
              </a:defRPr>
            </a:lvl2pPr>
            <a:lvl3pPr algn="ctr">
              <a:defRPr sz="4400">
                <a:solidFill>
                  <a:schemeClr val="tx2"/>
                </a:solidFill>
                <a:latin typeface="Arial" panose="020B0604020202020204" pitchFamily="34" charset="0"/>
                <a:ea typeface="SimSun" panose="02010600030101010101" pitchFamily="2" charset="-122"/>
              </a:defRPr>
            </a:lvl3pPr>
            <a:lvl4pPr algn="ctr">
              <a:defRPr sz="4400">
                <a:solidFill>
                  <a:schemeClr val="tx2"/>
                </a:solidFill>
                <a:latin typeface="Arial" panose="020B0604020202020204" pitchFamily="34" charset="0"/>
                <a:ea typeface="SimSun" panose="02010600030101010101" pitchFamily="2" charset="-122"/>
              </a:defRPr>
            </a:lvl4pPr>
            <a:lvl5pPr algn="ctr">
              <a:defRPr sz="4400">
                <a:solidFill>
                  <a:schemeClr val="tx2"/>
                </a:solidFill>
                <a:latin typeface="Arial" panose="020B0604020202020204" pitchFamily="34" charset="0"/>
                <a:ea typeface="SimSun" panose="02010600030101010101" pitchFamily="2" charset="-122"/>
              </a:defRPr>
            </a:lvl5pPr>
            <a:lvl6pPr marL="457200" algn="ctr"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6pPr>
            <a:lvl7pPr marL="914400" algn="ctr"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7pPr>
            <a:lvl8pPr marL="1371600" algn="ctr"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8pPr>
            <a:lvl9pPr marL="1828800" algn="ctr"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9pPr>
          </a:lstStyle>
          <a:p>
            <a:pPr>
              <a:buFontTx/>
              <a:buNone/>
            </a:pPr>
            <a:r>
              <a:rPr lang="zh-CN" altLang="en-US" b="1"/>
              <a:t>Result</a:t>
            </a:r>
          </a:p>
        </p:txBody>
      </p:sp>
      <p:pic>
        <p:nvPicPr>
          <p:cNvPr id="17411" name="Picture 3" descr="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 y="1187450"/>
            <a:ext cx="3844925"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29Fl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500" y="1187450"/>
            <a:ext cx="392430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8900" y="4221163"/>
            <a:ext cx="4160838" cy="249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 Box 6"/>
          <p:cNvSpPr txBox="1">
            <a:spLocks noChangeArrowheads="1"/>
          </p:cNvSpPr>
          <p:nvPr/>
        </p:nvSpPr>
        <p:spPr bwMode="auto">
          <a:xfrm>
            <a:off x="68263" y="4059238"/>
            <a:ext cx="2560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a:t>12 A.M. Oct. 28</a:t>
            </a:r>
            <a:endParaRPr lang="en-US" altLang="en-US"/>
          </a:p>
        </p:txBody>
      </p:sp>
      <p:sp>
        <p:nvSpPr>
          <p:cNvPr id="17415" name="Text Box 7"/>
          <p:cNvSpPr txBox="1">
            <a:spLocks noChangeArrowheads="1"/>
          </p:cNvSpPr>
          <p:nvPr/>
        </p:nvSpPr>
        <p:spPr bwMode="auto">
          <a:xfrm>
            <a:off x="6789738" y="4059238"/>
            <a:ext cx="2560637"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a:t>12 A.M. Oct. 29</a:t>
            </a:r>
            <a:endParaRPr lang="en-US" altLang="en-US"/>
          </a:p>
        </p:txBody>
      </p:sp>
      <p:sp>
        <p:nvSpPr>
          <p:cNvPr id="17416" name="Text Box 8"/>
          <p:cNvSpPr txBox="1">
            <a:spLocks noChangeArrowheads="1"/>
          </p:cNvSpPr>
          <p:nvPr/>
        </p:nvSpPr>
        <p:spPr bwMode="auto">
          <a:xfrm>
            <a:off x="6789738" y="6346825"/>
            <a:ext cx="2560637"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a:t>12 A.M. Oct. 30</a:t>
            </a:r>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zh-CN" altLang="en-US"/>
              <a:t>Problem</a:t>
            </a:r>
            <a:endParaRPr lang="en-US" altLang="en-US"/>
          </a:p>
        </p:txBody>
      </p:sp>
      <p:sp>
        <p:nvSpPr>
          <p:cNvPr id="18435" name="Rectangle 3"/>
          <p:cNvSpPr>
            <a:spLocks noGrp="1" noChangeArrowheads="1"/>
          </p:cNvSpPr>
          <p:nvPr>
            <p:ph type="body" idx="1"/>
          </p:nvPr>
        </p:nvSpPr>
        <p:spPr/>
        <p:txBody>
          <a:bodyPr/>
          <a:lstStyle/>
          <a:p>
            <a:r>
              <a:rPr lang="zh-CN" altLang="en-US"/>
              <a:t>T</a:t>
            </a:r>
            <a:r>
              <a:rPr lang="en-US" altLang="en-US"/>
              <a:t>ransformation</a:t>
            </a:r>
            <a:r>
              <a:rPr lang="zh-CN" altLang="en-US"/>
              <a:t> (Coordinate System,Time Zone,Unit,…)--Call for </a:t>
            </a:r>
            <a:r>
              <a:rPr lang="zh-CN" altLang="en-US">
                <a:solidFill>
                  <a:srgbClr val="FF0000"/>
                </a:solidFill>
              </a:rPr>
              <a:t>Uniform Standards</a:t>
            </a:r>
          </a:p>
          <a:p>
            <a:r>
              <a:rPr lang="zh-CN" altLang="en-US"/>
              <a:t>T</a:t>
            </a:r>
            <a:r>
              <a:rPr lang="en-US" altLang="en-US"/>
              <a:t>edious</a:t>
            </a:r>
            <a:r>
              <a:rPr lang="zh-CN" altLang="en-US"/>
              <a:t>ly Repetitive Work--Call for </a:t>
            </a:r>
            <a:r>
              <a:rPr lang="zh-CN" altLang="en-US">
                <a:solidFill>
                  <a:srgbClr val="FF0000"/>
                </a:solidFill>
              </a:rPr>
              <a:t>Programming</a:t>
            </a:r>
            <a:r>
              <a:rPr lang="zh-CN" altLang="en-US"/>
              <a:t> to create more tools</a:t>
            </a:r>
          </a:p>
          <a:p>
            <a:r>
              <a:rPr lang="zh-CN" altLang="en-US"/>
              <a:t>Big Data--Long time to load. How to keep the balance between the </a:t>
            </a:r>
            <a:r>
              <a:rPr lang="zh-CN" altLang="en-US">
                <a:solidFill>
                  <a:srgbClr val="FF0000"/>
                </a:solidFill>
              </a:rPr>
              <a:t>Resolution</a:t>
            </a:r>
            <a:r>
              <a:rPr lang="zh-CN" altLang="en-US"/>
              <a:t> and the </a:t>
            </a:r>
            <a:r>
              <a:rPr lang="zh-CN" altLang="en-US">
                <a:solidFill>
                  <a:srgbClr val="FF0000"/>
                </a:solidFill>
              </a:rPr>
              <a:t>Processing Efficiency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zh-CN" altLang="en-US" sz="4000"/>
              <a:t>Future Work </a:t>
            </a:r>
            <a:r>
              <a:rPr lang="zh-CN" altLang="en-US" sz="1800"/>
              <a:t>(if time available…)</a:t>
            </a:r>
            <a:r>
              <a:rPr lang="zh-CN" altLang="en-US" sz="4000"/>
              <a:t> </a:t>
            </a:r>
            <a:endParaRPr lang="en-US" altLang="en-US" sz="4000"/>
          </a:p>
        </p:txBody>
      </p:sp>
      <p:sp>
        <p:nvSpPr>
          <p:cNvPr id="19459" name="Rectangle 3"/>
          <p:cNvSpPr>
            <a:spLocks noGrp="1" noChangeArrowheads="1"/>
          </p:cNvSpPr>
          <p:nvPr>
            <p:ph type="body" idx="1"/>
          </p:nvPr>
        </p:nvSpPr>
        <p:spPr>
          <a:xfrm>
            <a:off x="457200" y="1419225"/>
            <a:ext cx="8229600" cy="5105400"/>
          </a:xfrm>
        </p:spPr>
        <p:txBody>
          <a:bodyPr/>
          <a:lstStyle/>
          <a:p>
            <a:r>
              <a:rPr lang="zh-CN" altLang="en-US"/>
              <a:t>Consider the effect of inland flood caused by precipitation</a:t>
            </a:r>
          </a:p>
          <a:p>
            <a:r>
              <a:rPr lang="zh-CN" altLang="en-US"/>
              <a:t>Use higher resolution DEM gotten from LIDAR Dataset</a:t>
            </a:r>
          </a:p>
          <a:p>
            <a:r>
              <a:rPr lang="zh-CN" altLang="en-US"/>
              <a:t>Try other interpolation methods and find the optimal solution</a:t>
            </a:r>
          </a:p>
          <a:p>
            <a:r>
              <a:rPr lang="zh-CN" altLang="en-US"/>
              <a:t>Do similar work for more timely events such as Typhoon Haiyan in Philippines</a:t>
            </a:r>
          </a:p>
          <a:p>
            <a:r>
              <a:rPr lang="zh-CN" altLang="en-US"/>
              <a:t>Try some programming work</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187450" y="2492375"/>
            <a:ext cx="67754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400"/>
              <a:t>The End</a:t>
            </a:r>
            <a:endParaRPr lang="en-US" altLang="en-US" sz="4400"/>
          </a:p>
        </p:txBody>
      </p:sp>
      <p:sp>
        <p:nvSpPr>
          <p:cNvPr id="20483" name="Text Box 3"/>
          <p:cNvSpPr txBox="1">
            <a:spLocks noChangeArrowheads="1"/>
          </p:cNvSpPr>
          <p:nvPr/>
        </p:nvSpPr>
        <p:spPr bwMode="auto">
          <a:xfrm>
            <a:off x="1908175" y="3927475"/>
            <a:ext cx="52562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000"/>
              <a:t>Special thanks</a:t>
            </a:r>
            <a:r>
              <a:rPr lang="zh-CN" altLang="en-US" sz="2000"/>
              <a:t> to the instruction of </a:t>
            </a:r>
          </a:p>
          <a:p>
            <a:pPr algn="ctr"/>
            <a:r>
              <a:rPr lang="zh-CN" altLang="en-US" sz="2000"/>
              <a:t>Dr. Maidment and Carlos Galdeano!</a:t>
            </a:r>
            <a:endParaRPr lang="en-US" altLang="en-US"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17475"/>
            <a:ext cx="8229600" cy="1143000"/>
          </a:xfrm>
        </p:spPr>
        <p:txBody>
          <a:bodyPr/>
          <a:lstStyle/>
          <a:p>
            <a:r>
              <a:rPr lang="en-US" altLang="zh-CN" b="1"/>
              <a:t>Background</a:t>
            </a:r>
          </a:p>
        </p:txBody>
      </p:sp>
      <p:sp>
        <p:nvSpPr>
          <p:cNvPr id="4099" name="Rectangle 3"/>
          <p:cNvSpPr>
            <a:spLocks noGrp="1" noChangeArrowheads="1"/>
          </p:cNvSpPr>
          <p:nvPr>
            <p:ph type="body" idx="1"/>
          </p:nvPr>
        </p:nvSpPr>
        <p:spPr>
          <a:xfrm>
            <a:off x="252413" y="1054100"/>
            <a:ext cx="8712200" cy="5903913"/>
          </a:xfrm>
        </p:spPr>
        <p:txBody>
          <a:bodyPr/>
          <a:lstStyle/>
          <a:p>
            <a:pPr>
              <a:lnSpc>
                <a:spcPct val="80000"/>
              </a:lnSpc>
            </a:pPr>
            <a:r>
              <a:rPr lang="en-US" altLang="zh-CN" sz="2800"/>
              <a:t>Hurricane Sandy was the </a:t>
            </a:r>
            <a:r>
              <a:rPr lang="en-US" altLang="zh-CN" sz="2800">
                <a:solidFill>
                  <a:srgbClr val="FF0000"/>
                </a:solidFill>
              </a:rPr>
              <a:t>deadliest</a:t>
            </a:r>
            <a:r>
              <a:rPr lang="en-US" altLang="zh-CN" sz="2800"/>
              <a:t> and </a:t>
            </a:r>
            <a:r>
              <a:rPr lang="en-US" altLang="zh-CN" sz="2800">
                <a:solidFill>
                  <a:srgbClr val="FF0000"/>
                </a:solidFill>
              </a:rPr>
              <a:t>most destructive</a:t>
            </a:r>
            <a:r>
              <a:rPr lang="en-US" altLang="zh-CN" sz="2800"/>
              <a:t> hurricane of the 2012 Atlantic hurricane season, as well as the </a:t>
            </a:r>
            <a:r>
              <a:rPr lang="en-US" altLang="zh-CN" sz="2800">
                <a:solidFill>
                  <a:srgbClr val="FF0000"/>
                </a:solidFill>
              </a:rPr>
              <a:t>second-costliest</a:t>
            </a:r>
            <a:r>
              <a:rPr lang="en-US" altLang="zh-CN" sz="2800"/>
              <a:t> hurricane in United States history.   -- Wikipedia</a:t>
            </a:r>
          </a:p>
          <a:p>
            <a:pPr>
              <a:lnSpc>
                <a:spcPct val="80000"/>
              </a:lnSpc>
              <a:buFontTx/>
              <a:buNone/>
            </a:pPr>
            <a:endParaRPr lang="en-US" altLang="zh-CN" sz="2400"/>
          </a:p>
          <a:p>
            <a:pPr>
              <a:lnSpc>
                <a:spcPct val="80000"/>
              </a:lnSpc>
              <a:buFontTx/>
              <a:buNone/>
            </a:pPr>
            <a:endParaRPr lang="en-US" altLang="zh-CN" sz="2400"/>
          </a:p>
          <a:p>
            <a:pPr>
              <a:lnSpc>
                <a:spcPct val="80000"/>
              </a:lnSpc>
              <a:buFontTx/>
              <a:buNone/>
            </a:pPr>
            <a:endParaRPr lang="en-US" altLang="zh-CN" sz="2400"/>
          </a:p>
          <a:p>
            <a:pPr>
              <a:lnSpc>
                <a:spcPct val="80000"/>
              </a:lnSpc>
              <a:buFontTx/>
              <a:buNone/>
            </a:pPr>
            <a:endParaRPr lang="en-US" altLang="zh-CN" sz="2400"/>
          </a:p>
          <a:p>
            <a:pPr>
              <a:lnSpc>
                <a:spcPct val="80000"/>
              </a:lnSpc>
              <a:buFontTx/>
              <a:buNone/>
            </a:pPr>
            <a:endParaRPr lang="en-US" altLang="zh-CN" sz="2400"/>
          </a:p>
          <a:p>
            <a:pPr>
              <a:lnSpc>
                <a:spcPct val="80000"/>
              </a:lnSpc>
              <a:buFontTx/>
              <a:buNone/>
            </a:pPr>
            <a:endParaRPr lang="en-US" altLang="zh-CN" sz="2400"/>
          </a:p>
          <a:p>
            <a:pPr>
              <a:lnSpc>
                <a:spcPct val="80000"/>
              </a:lnSpc>
              <a:buFontTx/>
              <a:buNone/>
            </a:pPr>
            <a:endParaRPr lang="en-US" altLang="zh-CN" sz="2400"/>
          </a:p>
          <a:p>
            <a:pPr>
              <a:lnSpc>
                <a:spcPct val="80000"/>
              </a:lnSpc>
              <a:buFontTx/>
              <a:buNone/>
            </a:pPr>
            <a:endParaRPr lang="en-US" altLang="zh-CN" sz="2400"/>
          </a:p>
          <a:p>
            <a:pPr>
              <a:lnSpc>
                <a:spcPct val="80000"/>
              </a:lnSpc>
            </a:pPr>
            <a:r>
              <a:rPr lang="en-US" altLang="zh-CN" sz="2800"/>
              <a:t>Its storm surge hit New York City on October 29, flooding streets, tunnels and subway lines and cutting power in and around the city. Damage in the United States amounted to </a:t>
            </a:r>
            <a:r>
              <a:rPr lang="en-US" altLang="zh-CN" sz="2800">
                <a:solidFill>
                  <a:srgbClr val="FF0000"/>
                </a:solidFill>
              </a:rPr>
              <a:t>$65 billion</a:t>
            </a:r>
            <a:r>
              <a:rPr lang="en-US" altLang="zh-CN" sz="2800"/>
              <a:t> (2013 USD)</a:t>
            </a:r>
            <a:r>
              <a:rPr lang="en-US" altLang="zh-CN" sz="2400"/>
              <a:t>.</a:t>
            </a:r>
          </a:p>
        </p:txBody>
      </p:sp>
      <p:pic>
        <p:nvPicPr>
          <p:cNvPr id="4100" name="Picture 4" descr="1_094201_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2565400"/>
            <a:ext cx="4287838"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s_s01_RTR39QF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250" y="2565400"/>
            <a:ext cx="4719638"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zh-CN" b="1"/>
              <a:t>Objective</a:t>
            </a:r>
          </a:p>
        </p:txBody>
      </p:sp>
      <p:sp>
        <p:nvSpPr>
          <p:cNvPr id="5123" name="Rectangle 3"/>
          <p:cNvSpPr>
            <a:spLocks noGrp="1" noChangeArrowheads="1"/>
          </p:cNvSpPr>
          <p:nvPr>
            <p:ph type="body" idx="1"/>
          </p:nvPr>
        </p:nvSpPr>
        <p:spPr/>
        <p:txBody>
          <a:bodyPr/>
          <a:lstStyle/>
          <a:p>
            <a:r>
              <a:rPr lang="en-US" altLang="en-US"/>
              <a:t>Depending on the </a:t>
            </a:r>
            <a:r>
              <a:rPr lang="en-US" altLang="en-US">
                <a:solidFill>
                  <a:srgbClr val="FF0000"/>
                </a:solidFill>
              </a:rPr>
              <a:t>water-level monitoring network</a:t>
            </a:r>
            <a:r>
              <a:rPr lang="en-US" altLang="en-US"/>
              <a:t>, we can determine the </a:t>
            </a:r>
            <a:r>
              <a:rPr lang="en-US" altLang="en-US">
                <a:solidFill>
                  <a:srgbClr val="FF0000"/>
                </a:solidFill>
              </a:rPr>
              <a:t>storm surge height</a:t>
            </a:r>
            <a:r>
              <a:rPr lang="en-US" altLang="en-US"/>
              <a:t> at various gage points.</a:t>
            </a:r>
          </a:p>
          <a:p>
            <a:r>
              <a:rPr lang="en-US" altLang="en-US"/>
              <a:t>Combining these heights with the </a:t>
            </a:r>
            <a:r>
              <a:rPr lang="en-US" altLang="en-US">
                <a:solidFill>
                  <a:srgbClr val="FF0000"/>
                </a:solidFill>
              </a:rPr>
              <a:t>DEM</a:t>
            </a:r>
            <a:r>
              <a:rPr lang="en-US" altLang="en-US"/>
              <a:t> of NYC, we can decide which part of the city was flooded at different </a:t>
            </a:r>
            <a:r>
              <a:rPr lang="zh-CN" altLang="en-US"/>
              <a:t>moments</a:t>
            </a:r>
            <a:r>
              <a:rPr lang="en-US" altLang="en-US"/>
              <a:t>. It can tell us </a:t>
            </a:r>
            <a:r>
              <a:rPr lang="en-US" altLang="en-US">
                <a:solidFill>
                  <a:srgbClr val="FF0000"/>
                </a:solidFill>
              </a:rPr>
              <a:t>how far inland</a:t>
            </a:r>
            <a:r>
              <a:rPr lang="en-US" altLang="en-US"/>
              <a:t> such </a:t>
            </a:r>
            <a:r>
              <a:rPr lang="en-US" altLang="en-US">
                <a:solidFill>
                  <a:srgbClr val="FF0000"/>
                </a:solidFill>
              </a:rPr>
              <a:t>a storm surge</a:t>
            </a:r>
            <a:r>
              <a:rPr lang="en-US" altLang="en-US"/>
              <a:t> would </a:t>
            </a:r>
            <a:r>
              <a:rPr lang="en-US" altLang="en-US">
                <a:solidFill>
                  <a:srgbClr val="FF0000"/>
                </a:solidFill>
              </a:rPr>
              <a:t>penetrate</a:t>
            </a:r>
            <a:r>
              <a:rPr lang="en-US" altLang="en-US"/>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zh-CN" b="1"/>
              <a:t>Data Source</a:t>
            </a:r>
          </a:p>
        </p:txBody>
      </p:sp>
      <p:sp>
        <p:nvSpPr>
          <p:cNvPr id="6147" name="Rectangle 3"/>
          <p:cNvSpPr>
            <a:spLocks noGrp="1" noChangeArrowheads="1"/>
          </p:cNvSpPr>
          <p:nvPr>
            <p:ph type="body" sz="half" idx="1"/>
          </p:nvPr>
        </p:nvSpPr>
        <p:spPr>
          <a:xfrm>
            <a:off x="457200" y="1387475"/>
            <a:ext cx="4038600" cy="4525963"/>
          </a:xfrm>
        </p:spPr>
        <p:txBody>
          <a:bodyPr/>
          <a:lstStyle/>
          <a:p>
            <a:r>
              <a:rPr lang="en-US" altLang="zh-CN" sz="2800"/>
              <a:t>Water-Level Data</a:t>
            </a:r>
          </a:p>
          <a:p>
            <a:pPr>
              <a:buFontTx/>
              <a:buNone/>
            </a:pPr>
            <a:endParaRPr lang="en-US" altLang="zh-CN" sz="2800"/>
          </a:p>
        </p:txBody>
      </p:sp>
      <p:sp>
        <p:nvSpPr>
          <p:cNvPr id="6148" name="Rectangle 4"/>
          <p:cNvSpPr>
            <a:spLocks noChangeArrowheads="1"/>
          </p:cNvSpPr>
          <p:nvPr/>
        </p:nvSpPr>
        <p:spPr bwMode="auto">
          <a:xfrm>
            <a:off x="457200" y="3752850"/>
            <a:ext cx="2376488" cy="1296988"/>
          </a:xfrm>
          <a:prstGeom prst="rect">
            <a:avLst/>
          </a:prstGeom>
          <a:solidFill>
            <a:srgbClr val="FFE868">
              <a:alpha val="50000"/>
            </a:srgbClr>
          </a:solidFill>
          <a:ln w="57150" cmpd="sng">
            <a:solidFill>
              <a:srgbClr val="E9D785"/>
            </a:solidFill>
            <a:miter lim="800000"/>
            <a:headEnd/>
            <a:tailEnd/>
          </a:ln>
        </p:spPr>
        <p:txBody>
          <a:bodyPr wrap="none" anchor="ctr"/>
          <a:lstStyle/>
          <a:p>
            <a:pPr algn="ctr"/>
            <a:r>
              <a:rPr lang="zh-CN" altLang="en-US"/>
              <a:t>Monitoring</a:t>
            </a:r>
          </a:p>
          <a:p>
            <a:pPr algn="ctr"/>
            <a:r>
              <a:rPr lang="zh-CN" altLang="en-US"/>
              <a:t>Network</a:t>
            </a:r>
            <a:endParaRPr lang="en-US" altLang="en-US"/>
          </a:p>
        </p:txBody>
      </p:sp>
      <p:sp>
        <p:nvSpPr>
          <p:cNvPr id="6149" name="Rectangle 5"/>
          <p:cNvSpPr>
            <a:spLocks noChangeArrowheads="1"/>
          </p:cNvSpPr>
          <p:nvPr/>
        </p:nvSpPr>
        <p:spPr bwMode="auto">
          <a:xfrm>
            <a:off x="3419475" y="2081213"/>
            <a:ext cx="3025775" cy="539750"/>
          </a:xfrm>
          <a:prstGeom prst="rect">
            <a:avLst/>
          </a:prstGeom>
          <a:solidFill>
            <a:srgbClr val="00FF00">
              <a:alpha val="50000"/>
            </a:srgbClr>
          </a:solidFill>
          <a:ln w="57150" cap="flat" cmpd="sng">
            <a:solidFill>
              <a:schemeClr val="folHlink"/>
            </a:solidFill>
            <a:miter lim="800000"/>
            <a:headEnd/>
            <a:tailEnd/>
          </a:ln>
        </p:spPr>
        <p:txBody>
          <a:bodyPr wrap="none" lIns="90170" tIns="46990" rIns="90170" bIns="46990" anchor="ctr"/>
          <a:lstStyle/>
          <a:p>
            <a:pPr algn="ctr"/>
            <a:r>
              <a:rPr lang="en-US" altLang="en-US"/>
              <a:t>USGS </a:t>
            </a:r>
            <a:r>
              <a:rPr lang="zh-CN" altLang="en-US"/>
              <a:t>S</a:t>
            </a:r>
            <a:r>
              <a:rPr lang="en-US" altLang="en-US"/>
              <a:t>treamgag</a:t>
            </a:r>
            <a:r>
              <a:rPr lang="zh-CN" altLang="en-US"/>
              <a:t>e</a:t>
            </a:r>
            <a:endParaRPr lang="en-US" altLang="en-US"/>
          </a:p>
        </p:txBody>
      </p:sp>
      <p:sp>
        <p:nvSpPr>
          <p:cNvPr id="6150" name="Rectangle 6"/>
          <p:cNvSpPr>
            <a:spLocks noChangeArrowheads="1"/>
          </p:cNvSpPr>
          <p:nvPr/>
        </p:nvSpPr>
        <p:spPr bwMode="auto">
          <a:xfrm>
            <a:off x="3419475" y="2892425"/>
            <a:ext cx="3025775" cy="539750"/>
          </a:xfrm>
          <a:prstGeom prst="rect">
            <a:avLst/>
          </a:prstGeom>
          <a:solidFill>
            <a:srgbClr val="00FF00">
              <a:alpha val="50000"/>
            </a:srgbClr>
          </a:solidFill>
          <a:ln w="57150" cap="flat" cmpd="sng">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170" tIns="46990" rIns="90170" bIns="46990" anchor="ctr"/>
          <a:lstStyle/>
          <a:p>
            <a:pPr algn="ctr"/>
            <a:r>
              <a:rPr lang="zh-CN" altLang="en-US"/>
              <a:t> USGS T</a:t>
            </a:r>
            <a:r>
              <a:rPr lang="en-US" altLang="en-US"/>
              <a:t>idal </a:t>
            </a:r>
            <a:r>
              <a:rPr lang="zh-CN" altLang="en-US"/>
              <a:t>S</a:t>
            </a:r>
            <a:r>
              <a:rPr lang="en-US" altLang="en-US"/>
              <a:t>tations</a:t>
            </a:r>
          </a:p>
        </p:txBody>
      </p:sp>
      <p:sp>
        <p:nvSpPr>
          <p:cNvPr id="6151" name="Rectangle 7"/>
          <p:cNvSpPr>
            <a:spLocks noChangeArrowheads="1"/>
          </p:cNvSpPr>
          <p:nvPr/>
        </p:nvSpPr>
        <p:spPr bwMode="auto">
          <a:xfrm>
            <a:off x="3419475" y="3752850"/>
            <a:ext cx="3025775" cy="539750"/>
          </a:xfrm>
          <a:prstGeom prst="rect">
            <a:avLst/>
          </a:prstGeom>
          <a:solidFill>
            <a:srgbClr val="00FF00">
              <a:alpha val="50000"/>
            </a:srgbClr>
          </a:solidFill>
          <a:ln w="57150" cap="flat" cmpd="sng">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170" tIns="46990" rIns="90170" bIns="46990" anchor="ctr"/>
          <a:lstStyle/>
          <a:p>
            <a:pPr algn="ctr"/>
            <a:r>
              <a:rPr lang="zh-CN" altLang="en-US"/>
              <a:t> NOAA T</a:t>
            </a:r>
            <a:r>
              <a:rPr lang="en-US" altLang="en-US"/>
              <a:t>idal </a:t>
            </a:r>
            <a:r>
              <a:rPr lang="zh-CN" altLang="en-US"/>
              <a:t>S</a:t>
            </a:r>
            <a:r>
              <a:rPr lang="en-US" altLang="en-US"/>
              <a:t>tations</a:t>
            </a:r>
          </a:p>
        </p:txBody>
      </p:sp>
      <p:sp>
        <p:nvSpPr>
          <p:cNvPr id="6152" name="AutoShape 8"/>
          <p:cNvSpPr>
            <a:spLocks/>
          </p:cNvSpPr>
          <p:nvPr/>
        </p:nvSpPr>
        <p:spPr bwMode="auto">
          <a:xfrm>
            <a:off x="6454775" y="2349500"/>
            <a:ext cx="211138" cy="1584325"/>
          </a:xfrm>
          <a:prstGeom prst="rightBrace">
            <a:avLst>
              <a:gd name="adj1" fmla="val 62531"/>
              <a:gd name="adj2" fmla="val 49181"/>
            </a:avLst>
          </a:prstGeom>
          <a:noFill/>
          <a:ln w="57150" cmpd="sng">
            <a:solidFill>
              <a:srgbClr val="E9D785"/>
            </a:solidFill>
            <a:round/>
            <a:headEnd/>
            <a:tailEnd/>
          </a:ln>
          <a:extLst>
            <a:ext uri="{909E8E84-426E-40DD-AFC4-6F175D3DCCD1}">
              <a14:hiddenFill xmlns:a14="http://schemas.microsoft.com/office/drawing/2010/main">
                <a:solidFill>
                  <a:srgbClr val="FFE868">
                    <a:alpha val="50000"/>
                  </a:srgbClr>
                </a:solidFill>
              </a14:hiddenFill>
            </a:ext>
          </a:extLst>
        </p:spPr>
        <p:txBody>
          <a:bodyPr anchor="ctr"/>
          <a:lstStyle/>
          <a:p>
            <a:endParaRPr lang="en-US"/>
          </a:p>
        </p:txBody>
      </p:sp>
      <p:sp>
        <p:nvSpPr>
          <p:cNvPr id="6153" name="Rectangle 9"/>
          <p:cNvSpPr>
            <a:spLocks noChangeArrowheads="1"/>
          </p:cNvSpPr>
          <p:nvPr/>
        </p:nvSpPr>
        <p:spPr bwMode="auto">
          <a:xfrm>
            <a:off x="3419475" y="4510088"/>
            <a:ext cx="3025775" cy="539750"/>
          </a:xfrm>
          <a:prstGeom prst="rect">
            <a:avLst/>
          </a:prstGeom>
          <a:solidFill>
            <a:srgbClr val="00FF00">
              <a:alpha val="50000"/>
            </a:srgbClr>
          </a:solidFill>
          <a:ln w="57150" cap="flat" cmpd="sng">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170" tIns="46990" rIns="90170" bIns="46990" anchor="ctr"/>
          <a:lstStyle/>
          <a:p>
            <a:pPr algn="ctr"/>
            <a:r>
              <a:rPr lang="zh-CN" altLang="en-US"/>
              <a:t> Water-Level Senors</a:t>
            </a:r>
          </a:p>
        </p:txBody>
      </p:sp>
      <p:sp>
        <p:nvSpPr>
          <p:cNvPr id="6154" name="Rectangle 10"/>
          <p:cNvSpPr>
            <a:spLocks noChangeArrowheads="1"/>
          </p:cNvSpPr>
          <p:nvPr/>
        </p:nvSpPr>
        <p:spPr bwMode="auto">
          <a:xfrm>
            <a:off x="3419475" y="5373688"/>
            <a:ext cx="3025775" cy="539750"/>
          </a:xfrm>
          <a:prstGeom prst="rect">
            <a:avLst/>
          </a:prstGeom>
          <a:solidFill>
            <a:srgbClr val="00FF00">
              <a:alpha val="50000"/>
            </a:srgbClr>
          </a:solidFill>
          <a:ln w="57150" cap="flat" cmpd="sng">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170" tIns="46990" rIns="90170" bIns="46990" anchor="ctr"/>
          <a:lstStyle/>
          <a:p>
            <a:pPr algn="ctr"/>
            <a:r>
              <a:rPr lang="zh-CN" altLang="en-US"/>
              <a:t> Wave-Height Senors</a:t>
            </a:r>
          </a:p>
        </p:txBody>
      </p:sp>
      <p:sp>
        <p:nvSpPr>
          <p:cNvPr id="6155" name="Rectangle 11"/>
          <p:cNvSpPr>
            <a:spLocks noChangeArrowheads="1"/>
          </p:cNvSpPr>
          <p:nvPr/>
        </p:nvSpPr>
        <p:spPr bwMode="auto">
          <a:xfrm>
            <a:off x="3419475" y="6184900"/>
            <a:ext cx="3025775" cy="539750"/>
          </a:xfrm>
          <a:prstGeom prst="rect">
            <a:avLst/>
          </a:prstGeom>
          <a:solidFill>
            <a:srgbClr val="00FF00">
              <a:alpha val="50000"/>
            </a:srgbClr>
          </a:solidFill>
          <a:ln w="57150" cap="flat" cmpd="sng">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170" tIns="46990" rIns="90170" bIns="46990" anchor="ctr"/>
          <a:lstStyle/>
          <a:p>
            <a:pPr algn="ctr"/>
            <a:r>
              <a:rPr lang="zh-CN" altLang="en-US"/>
              <a:t>Real-time Rapid</a:t>
            </a:r>
          </a:p>
          <a:p>
            <a:pPr algn="ctr"/>
            <a:r>
              <a:rPr lang="zh-CN" altLang="en-US"/>
              <a:t>Deployment Gages</a:t>
            </a:r>
          </a:p>
        </p:txBody>
      </p:sp>
      <p:sp>
        <p:nvSpPr>
          <p:cNvPr id="6156" name="AutoShape 12"/>
          <p:cNvSpPr>
            <a:spLocks/>
          </p:cNvSpPr>
          <p:nvPr/>
        </p:nvSpPr>
        <p:spPr bwMode="auto">
          <a:xfrm flipH="1">
            <a:off x="3059113" y="2351088"/>
            <a:ext cx="360362" cy="4103687"/>
          </a:xfrm>
          <a:prstGeom prst="rightBrace">
            <a:avLst>
              <a:gd name="adj1" fmla="val 94897"/>
              <a:gd name="adj2" fmla="val 50000"/>
            </a:avLst>
          </a:prstGeom>
          <a:noFill/>
          <a:ln w="57150" cmpd="sng">
            <a:solidFill>
              <a:srgbClr val="E9D785"/>
            </a:solidFill>
            <a:round/>
            <a:headEnd/>
            <a:tailEnd/>
          </a:ln>
          <a:extLst>
            <a:ext uri="{909E8E84-426E-40DD-AFC4-6F175D3DCCD1}">
              <a14:hiddenFill xmlns:a14="http://schemas.microsoft.com/office/drawing/2010/main">
                <a:solidFill>
                  <a:srgbClr val="FFE868">
                    <a:alpha val="50000"/>
                  </a:srgbClr>
                </a:solidFill>
              </a14:hiddenFill>
            </a:ext>
          </a:extLst>
        </p:spPr>
        <p:txBody>
          <a:bodyPr anchor="ctr"/>
          <a:lstStyle/>
          <a:p>
            <a:endParaRPr lang="en-US"/>
          </a:p>
        </p:txBody>
      </p:sp>
      <p:sp>
        <p:nvSpPr>
          <p:cNvPr id="6157" name="Rectangle 13"/>
          <p:cNvSpPr>
            <a:spLocks noChangeArrowheads="1"/>
          </p:cNvSpPr>
          <p:nvPr/>
        </p:nvSpPr>
        <p:spPr bwMode="auto">
          <a:xfrm>
            <a:off x="6665913" y="2455863"/>
            <a:ext cx="2160587" cy="1296987"/>
          </a:xfrm>
          <a:prstGeom prst="rect">
            <a:avLst/>
          </a:prstGeom>
          <a:solidFill>
            <a:srgbClr val="FFE868">
              <a:alpha val="50000"/>
            </a:srgbClr>
          </a:solidFill>
          <a:ln w="57150" cap="flat" cmpd="sng">
            <a:solidFill>
              <a:srgbClr val="E9D785"/>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zh-CN" altLang="en-US"/>
              <a:t>Observational </a:t>
            </a:r>
          </a:p>
          <a:p>
            <a:pPr algn="ctr"/>
            <a:r>
              <a:rPr lang="zh-CN" altLang="en-US"/>
              <a:t>Fixed-place Networks</a:t>
            </a:r>
          </a:p>
        </p:txBody>
      </p:sp>
      <p:sp>
        <p:nvSpPr>
          <p:cNvPr id="6158" name="AutoShape 14"/>
          <p:cNvSpPr>
            <a:spLocks/>
          </p:cNvSpPr>
          <p:nvPr/>
        </p:nvSpPr>
        <p:spPr bwMode="auto">
          <a:xfrm>
            <a:off x="6477000" y="4870450"/>
            <a:ext cx="209550" cy="1584325"/>
          </a:xfrm>
          <a:prstGeom prst="rightBrace">
            <a:avLst>
              <a:gd name="adj1" fmla="val 63005"/>
              <a:gd name="adj2" fmla="val 49181"/>
            </a:avLst>
          </a:prstGeom>
          <a:noFill/>
          <a:ln w="57150" cap="flat" cmpd="sng">
            <a:solidFill>
              <a:srgbClr val="E9D785"/>
            </a:solidFill>
            <a:round/>
            <a:headEnd/>
            <a:tailEnd/>
          </a:ln>
          <a:effectLst/>
          <a:extLst>
            <a:ext uri="{909E8E84-426E-40DD-AFC4-6F175D3DCCD1}">
              <a14:hiddenFill xmlns:a14="http://schemas.microsoft.com/office/drawing/2010/main">
                <a:solidFill>
                  <a:srgbClr val="FFE868">
                    <a:alpha val="50000"/>
                  </a:srgbClr>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6159" name="Rectangle 15"/>
          <p:cNvSpPr>
            <a:spLocks noChangeArrowheads="1"/>
          </p:cNvSpPr>
          <p:nvPr/>
        </p:nvSpPr>
        <p:spPr bwMode="auto">
          <a:xfrm>
            <a:off x="6686550" y="4887913"/>
            <a:ext cx="2160588" cy="1296987"/>
          </a:xfrm>
          <a:prstGeom prst="rect">
            <a:avLst/>
          </a:prstGeom>
          <a:solidFill>
            <a:srgbClr val="FFE868">
              <a:alpha val="50000"/>
            </a:srgbClr>
          </a:solidFill>
          <a:ln w="57150" cap="flat" cmpd="sng">
            <a:solidFill>
              <a:srgbClr val="E9D785"/>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zh-CN" altLang="en-US"/>
              <a:t>Temporarily </a:t>
            </a:r>
          </a:p>
          <a:p>
            <a:pPr algn="ctr"/>
            <a:r>
              <a:rPr lang="zh-CN" altLang="en-US"/>
              <a:t>Deployed Sensors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nvSpPr>
        <p:spPr bwMode="auto">
          <a:xfrm>
            <a:off x="457200" y="104775"/>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a:defRPr sz="4400">
                <a:solidFill>
                  <a:schemeClr val="tx2"/>
                </a:solidFill>
                <a:latin typeface="Arial" panose="020B0604020202020204" pitchFamily="34" charset="0"/>
                <a:ea typeface="SimSun" panose="02010600030101010101" pitchFamily="2" charset="-122"/>
              </a:defRPr>
            </a:lvl1pPr>
            <a:lvl2pPr algn="ctr">
              <a:defRPr sz="4400">
                <a:solidFill>
                  <a:schemeClr val="tx2"/>
                </a:solidFill>
                <a:latin typeface="Arial" panose="020B0604020202020204" pitchFamily="34" charset="0"/>
                <a:ea typeface="SimSun" panose="02010600030101010101" pitchFamily="2" charset="-122"/>
              </a:defRPr>
            </a:lvl2pPr>
            <a:lvl3pPr algn="ctr">
              <a:defRPr sz="4400">
                <a:solidFill>
                  <a:schemeClr val="tx2"/>
                </a:solidFill>
                <a:latin typeface="Arial" panose="020B0604020202020204" pitchFamily="34" charset="0"/>
                <a:ea typeface="SimSun" panose="02010600030101010101" pitchFamily="2" charset="-122"/>
              </a:defRPr>
            </a:lvl3pPr>
            <a:lvl4pPr algn="ctr">
              <a:defRPr sz="4400">
                <a:solidFill>
                  <a:schemeClr val="tx2"/>
                </a:solidFill>
                <a:latin typeface="Arial" panose="020B0604020202020204" pitchFamily="34" charset="0"/>
                <a:ea typeface="SimSun" panose="02010600030101010101" pitchFamily="2" charset="-122"/>
              </a:defRPr>
            </a:lvl4pPr>
            <a:lvl5pPr algn="ctr">
              <a:defRPr sz="4400">
                <a:solidFill>
                  <a:schemeClr val="tx2"/>
                </a:solidFill>
                <a:latin typeface="Arial" panose="020B0604020202020204" pitchFamily="34" charset="0"/>
                <a:ea typeface="SimSun" panose="02010600030101010101" pitchFamily="2" charset="-122"/>
              </a:defRPr>
            </a:lvl5pPr>
            <a:lvl6pPr marL="457200" algn="ctr"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6pPr>
            <a:lvl7pPr marL="914400" algn="ctr"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7pPr>
            <a:lvl8pPr marL="1371600" algn="ctr"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8pPr>
            <a:lvl9pPr marL="1828800" algn="ctr"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9pPr>
          </a:lstStyle>
          <a:p>
            <a:pPr>
              <a:buFontTx/>
              <a:buNone/>
            </a:pPr>
            <a:r>
              <a:rPr lang="en-US" altLang="zh-CN" b="1"/>
              <a:t>Data Source</a:t>
            </a:r>
          </a:p>
        </p:txBody>
      </p:sp>
      <p:pic>
        <p:nvPicPr>
          <p:cNvPr id="7171" name="Picture 3" descr="SSS-NY-QUE-004WL-DEP-00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247775"/>
            <a:ext cx="4267200"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4"/>
          <p:cNvSpPr txBox="1">
            <a:spLocks noChangeArrowheads="1"/>
          </p:cNvSpPr>
          <p:nvPr/>
        </p:nvSpPr>
        <p:spPr bwMode="auto">
          <a:xfrm>
            <a:off x="-34925" y="6088063"/>
            <a:ext cx="4995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000"/>
              <a:t>A Water-Level(</a:t>
            </a:r>
            <a:r>
              <a:rPr lang="en-US" altLang="en-US" sz="2000"/>
              <a:t>Storm-Tide</a:t>
            </a:r>
            <a:r>
              <a:rPr lang="zh-CN" altLang="en-US" sz="2000"/>
              <a:t>)</a:t>
            </a:r>
            <a:r>
              <a:rPr lang="en-US" altLang="en-US" sz="2000"/>
              <a:t> Sensor</a:t>
            </a:r>
          </a:p>
        </p:txBody>
      </p:sp>
      <p:pic>
        <p:nvPicPr>
          <p:cNvPr id="7173" name="Picture 5" descr="Water Elev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5150" y="2089150"/>
            <a:ext cx="4660900" cy="399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6"/>
          <p:cNvSpPr txBox="1">
            <a:spLocks noChangeArrowheads="1"/>
          </p:cNvSpPr>
          <p:nvPr/>
        </p:nvSpPr>
        <p:spPr bwMode="auto">
          <a:xfrm>
            <a:off x="4573588" y="1314450"/>
            <a:ext cx="44640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7175" name="Text Box 7"/>
          <p:cNvSpPr txBox="1">
            <a:spLocks noChangeArrowheads="1"/>
          </p:cNvSpPr>
          <p:nvPr/>
        </p:nvSpPr>
        <p:spPr bwMode="auto">
          <a:xfrm>
            <a:off x="4573588" y="1168400"/>
            <a:ext cx="4678362"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a:t>a hydrograph displaying water elevation data recorded at a site during Sandy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0" y="1403350"/>
            <a:ext cx="9144000" cy="4527550"/>
          </a:xfrm>
        </p:spPr>
        <p:txBody>
          <a:bodyPr/>
          <a:lstStyle/>
          <a:p>
            <a:r>
              <a:rPr lang="zh-CN" altLang="en-US"/>
              <a:t>DEM--1/3 Arc Second(10m</a:t>
            </a:r>
            <a:r>
              <a:rPr lang="zh-CN" altLang="en-US">
                <a:sym typeface="Arial" panose="020B0604020202020204" pitchFamily="34" charset="0"/>
              </a:rPr>
              <a:t>×10m) DEM for NYC</a:t>
            </a:r>
          </a:p>
        </p:txBody>
      </p:sp>
      <p:sp>
        <p:nvSpPr>
          <p:cNvPr id="8195" name="Rectangle 3"/>
          <p:cNvSpPr>
            <a:spLocks noGrp="1" noChangeArrowheads="1"/>
          </p:cNvSpPr>
          <p:nvPr/>
        </p:nvSpPr>
        <p:spPr bwMode="auto">
          <a:xfrm>
            <a:off x="457200" y="26035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a:defRPr sz="4400">
                <a:solidFill>
                  <a:schemeClr val="tx2"/>
                </a:solidFill>
                <a:latin typeface="Arial" panose="020B0604020202020204" pitchFamily="34" charset="0"/>
                <a:ea typeface="SimSun" panose="02010600030101010101" pitchFamily="2" charset="-122"/>
              </a:defRPr>
            </a:lvl1pPr>
            <a:lvl2pPr algn="ctr">
              <a:defRPr sz="4400">
                <a:solidFill>
                  <a:schemeClr val="tx2"/>
                </a:solidFill>
                <a:latin typeface="Arial" panose="020B0604020202020204" pitchFamily="34" charset="0"/>
                <a:ea typeface="SimSun" panose="02010600030101010101" pitchFamily="2" charset="-122"/>
              </a:defRPr>
            </a:lvl2pPr>
            <a:lvl3pPr algn="ctr">
              <a:defRPr sz="4400">
                <a:solidFill>
                  <a:schemeClr val="tx2"/>
                </a:solidFill>
                <a:latin typeface="Arial" panose="020B0604020202020204" pitchFamily="34" charset="0"/>
                <a:ea typeface="SimSun" panose="02010600030101010101" pitchFamily="2" charset="-122"/>
              </a:defRPr>
            </a:lvl3pPr>
            <a:lvl4pPr algn="ctr">
              <a:defRPr sz="4400">
                <a:solidFill>
                  <a:schemeClr val="tx2"/>
                </a:solidFill>
                <a:latin typeface="Arial" panose="020B0604020202020204" pitchFamily="34" charset="0"/>
                <a:ea typeface="SimSun" panose="02010600030101010101" pitchFamily="2" charset="-122"/>
              </a:defRPr>
            </a:lvl4pPr>
            <a:lvl5pPr algn="ctr">
              <a:defRPr sz="4400">
                <a:solidFill>
                  <a:schemeClr val="tx2"/>
                </a:solidFill>
                <a:latin typeface="Arial" panose="020B0604020202020204" pitchFamily="34" charset="0"/>
                <a:ea typeface="SimSun" panose="02010600030101010101" pitchFamily="2" charset="-122"/>
              </a:defRPr>
            </a:lvl5pPr>
            <a:lvl6pPr marL="457200" algn="ctr"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6pPr>
            <a:lvl7pPr marL="914400" algn="ctr"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7pPr>
            <a:lvl8pPr marL="1371600" algn="ctr"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8pPr>
            <a:lvl9pPr marL="1828800" algn="ctr"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9pPr>
          </a:lstStyle>
          <a:p>
            <a:pPr>
              <a:buFontTx/>
              <a:buNone/>
            </a:pPr>
            <a:r>
              <a:rPr lang="en-US" altLang="zh-CN" b="1"/>
              <a:t>Data Source</a:t>
            </a:r>
          </a:p>
        </p:txBody>
      </p:sp>
      <p:pic>
        <p:nvPicPr>
          <p:cNvPr id="8196" name="Picture 4" descr="D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2133600"/>
            <a:ext cx="4600575" cy="448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53975"/>
            <a:ext cx="8229600" cy="1143000"/>
          </a:xfrm>
        </p:spPr>
        <p:txBody>
          <a:bodyPr/>
          <a:lstStyle/>
          <a:p>
            <a:r>
              <a:rPr lang="zh-CN" altLang="en-US" b="1"/>
              <a:t>Result</a:t>
            </a:r>
          </a:p>
        </p:txBody>
      </p:sp>
      <p:sp>
        <p:nvSpPr>
          <p:cNvPr id="9219" name="Rectangle 3"/>
          <p:cNvSpPr>
            <a:spLocks noGrp="1" noChangeArrowheads="1"/>
          </p:cNvSpPr>
          <p:nvPr>
            <p:ph type="body" idx="1"/>
          </p:nvPr>
        </p:nvSpPr>
        <p:spPr/>
        <p:txBody>
          <a:bodyPr/>
          <a:lstStyle/>
          <a:p>
            <a:endParaRPr lang="en-US"/>
          </a:p>
        </p:txBody>
      </p:sp>
      <p:pic>
        <p:nvPicPr>
          <p:cNvPr id="9220" name="Picture 4" descr="New York Si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96975"/>
            <a:ext cx="84201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p:cNvSpPr txBox="1">
            <a:spLocks noChangeArrowheads="1"/>
          </p:cNvSpPr>
          <p:nvPr/>
        </p:nvSpPr>
        <p:spPr bwMode="auto">
          <a:xfrm>
            <a:off x="466725" y="6286500"/>
            <a:ext cx="8220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400"/>
              <a:t>Distribution of Different type sites in New York City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zh-CN" altLang="en-US" b="1"/>
              <a:t>Result</a:t>
            </a:r>
          </a:p>
        </p:txBody>
      </p:sp>
      <p:sp>
        <p:nvSpPr>
          <p:cNvPr id="10243" name="Rectangle 3"/>
          <p:cNvSpPr>
            <a:spLocks noGrp="1" noChangeArrowheads="1"/>
          </p:cNvSpPr>
          <p:nvPr>
            <p:ph type="body" idx="1"/>
          </p:nvPr>
        </p:nvSpPr>
        <p:spPr>
          <a:xfrm>
            <a:off x="457200" y="4652963"/>
            <a:ext cx="8229600" cy="1747837"/>
          </a:xfrm>
        </p:spPr>
        <p:txBody>
          <a:bodyPr/>
          <a:lstStyle/>
          <a:p>
            <a:r>
              <a:rPr lang="zh-CN" altLang="en-US"/>
              <a:t>Table of Sites Information and Water Levels at 12 A.M., Oct. 28th, 2012</a:t>
            </a:r>
            <a:endParaRPr lang="en-US" altLang="en-US"/>
          </a:p>
        </p:txBody>
      </p:sp>
      <p:pic>
        <p:nvPicPr>
          <p:cNvPr id="10244" name="Picture 4" descr="28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417638"/>
            <a:ext cx="89916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zh-CN" altLang="en-US" b="1"/>
              <a:t>Result</a:t>
            </a:r>
          </a:p>
        </p:txBody>
      </p:sp>
      <p:sp>
        <p:nvSpPr>
          <p:cNvPr id="11267" name="Oval 3"/>
          <p:cNvSpPr>
            <a:spLocks noChangeArrowheads="1"/>
          </p:cNvSpPr>
          <p:nvPr/>
        </p:nvSpPr>
        <p:spPr bwMode="auto">
          <a:xfrm>
            <a:off x="180975" y="1196975"/>
            <a:ext cx="3600450" cy="2476500"/>
          </a:xfrm>
          <a:prstGeom prst="ellipse">
            <a:avLst/>
          </a:prstGeom>
          <a:solidFill>
            <a:srgbClr val="FFE868">
              <a:alpha val="50000"/>
            </a:srgbClr>
          </a:solidFill>
          <a:ln w="57150" cmpd="sng">
            <a:solidFill>
              <a:srgbClr val="E9D785"/>
            </a:solidFill>
            <a:round/>
            <a:headEnd/>
            <a:tailEnd/>
          </a:ln>
        </p:spPr>
        <p:txBody>
          <a:bodyPr wrap="none" anchor="ctr"/>
          <a:lstStyle/>
          <a:p>
            <a:pPr algn="ctr"/>
            <a:r>
              <a:rPr lang="zh-CN" altLang="en-US"/>
              <a:t>Water-Level at Different Sites</a:t>
            </a:r>
          </a:p>
          <a:p>
            <a:pPr algn="ctr"/>
            <a:r>
              <a:rPr lang="zh-CN" altLang="en-US" sz="2400"/>
              <a:t>(</a:t>
            </a:r>
            <a:r>
              <a:rPr lang="zh-CN" altLang="en-US" sz="2400">
                <a:solidFill>
                  <a:srgbClr val="FF0000"/>
                </a:solidFill>
              </a:rPr>
              <a:t>Point Values</a:t>
            </a:r>
            <a:r>
              <a:rPr lang="zh-CN" altLang="en-US" sz="2400"/>
              <a:t>)</a:t>
            </a:r>
            <a:endParaRPr lang="en-US" altLang="en-US" sz="2400"/>
          </a:p>
        </p:txBody>
      </p:sp>
      <p:sp>
        <p:nvSpPr>
          <p:cNvPr id="11268" name="Oval 4"/>
          <p:cNvSpPr>
            <a:spLocks noChangeArrowheads="1"/>
          </p:cNvSpPr>
          <p:nvPr/>
        </p:nvSpPr>
        <p:spPr bwMode="auto">
          <a:xfrm>
            <a:off x="5149850" y="1196975"/>
            <a:ext cx="3743325" cy="2351088"/>
          </a:xfrm>
          <a:prstGeom prst="ellipse">
            <a:avLst/>
          </a:prstGeom>
          <a:solidFill>
            <a:srgbClr val="FFE868">
              <a:alpha val="50000"/>
            </a:srgbClr>
          </a:solidFill>
          <a:ln w="57150" cap="flat" cmpd="sng">
            <a:solidFill>
              <a:srgbClr val="E9D785"/>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zh-CN" altLang="en-US"/>
              <a:t>A Sea Surface for The Whole Area</a:t>
            </a:r>
          </a:p>
          <a:p>
            <a:pPr algn="ctr"/>
            <a:r>
              <a:rPr lang="zh-CN" altLang="en-US" sz="2400"/>
              <a:t>(</a:t>
            </a:r>
            <a:r>
              <a:rPr lang="zh-CN" altLang="en-US" sz="2400">
                <a:solidFill>
                  <a:srgbClr val="FF0000"/>
                </a:solidFill>
              </a:rPr>
              <a:t>Area Value</a:t>
            </a:r>
            <a:r>
              <a:rPr lang="zh-CN" altLang="en-US" sz="2400"/>
              <a:t>)</a:t>
            </a:r>
            <a:endParaRPr lang="en-US" altLang="en-US" sz="2400"/>
          </a:p>
        </p:txBody>
      </p:sp>
      <p:sp>
        <p:nvSpPr>
          <p:cNvPr id="11269" name="AutoShape 5"/>
          <p:cNvSpPr>
            <a:spLocks noChangeArrowheads="1"/>
          </p:cNvSpPr>
          <p:nvPr/>
        </p:nvSpPr>
        <p:spPr bwMode="auto">
          <a:xfrm>
            <a:off x="3781425" y="2060575"/>
            <a:ext cx="1368425" cy="576263"/>
          </a:xfrm>
          <a:prstGeom prst="rightArrow">
            <a:avLst>
              <a:gd name="adj1" fmla="val 50000"/>
              <a:gd name="adj2" fmla="val 59366"/>
            </a:avLst>
          </a:prstGeom>
          <a:solidFill>
            <a:srgbClr val="FFE868">
              <a:alpha val="50000"/>
            </a:srgbClr>
          </a:solidFill>
          <a:ln w="57150" cmpd="sng">
            <a:solidFill>
              <a:srgbClr val="E9D785"/>
            </a:solidFill>
            <a:miter lim="800000"/>
            <a:headEnd/>
            <a:tailEnd/>
          </a:ln>
        </p:spPr>
        <p:txBody>
          <a:bodyPr anchor="ctr"/>
          <a:lstStyle/>
          <a:p>
            <a:endParaRPr lang="en-US"/>
          </a:p>
        </p:txBody>
      </p:sp>
      <p:sp>
        <p:nvSpPr>
          <p:cNvPr id="11270" name="AutoShape 6"/>
          <p:cNvSpPr>
            <a:spLocks noChangeArrowheads="1"/>
          </p:cNvSpPr>
          <p:nvPr/>
        </p:nvSpPr>
        <p:spPr bwMode="auto">
          <a:xfrm flipH="1">
            <a:off x="2987675" y="3130550"/>
            <a:ext cx="2808288" cy="1087438"/>
          </a:xfrm>
          <a:prstGeom prst="flowChartDecision">
            <a:avLst/>
          </a:prstGeom>
          <a:solidFill>
            <a:srgbClr val="00FF00">
              <a:alpha val="50000"/>
            </a:srgbClr>
          </a:solidFill>
          <a:ln w="57150" cap="flat" cmpd="sng">
            <a:solidFill>
              <a:srgbClr val="008000"/>
            </a:solidFill>
            <a:miter lim="800000"/>
            <a:headEnd/>
            <a:tailEnd/>
          </a:ln>
        </p:spPr>
        <p:txBody>
          <a:bodyPr wrap="none" lIns="90170" tIns="46990" rIns="90170" bIns="46990" anchor="ctr"/>
          <a:lstStyle/>
          <a:p>
            <a:pPr algn="ctr"/>
            <a:r>
              <a:rPr lang="zh-CN" altLang="en-US" sz="2400">
                <a:solidFill>
                  <a:srgbClr val="FF0000"/>
                </a:solidFill>
              </a:rPr>
              <a:t>Interpolation</a:t>
            </a:r>
          </a:p>
        </p:txBody>
      </p:sp>
      <p:sp>
        <p:nvSpPr>
          <p:cNvPr id="11271" name="箭头 91"/>
          <p:cNvSpPr>
            <a:spLocks noChangeShapeType="1"/>
          </p:cNvSpPr>
          <p:nvPr/>
        </p:nvSpPr>
        <p:spPr bwMode="auto">
          <a:xfrm flipH="1">
            <a:off x="2376488" y="3914775"/>
            <a:ext cx="1223962" cy="604838"/>
          </a:xfrm>
          <a:prstGeom prst="line">
            <a:avLst/>
          </a:prstGeom>
          <a:noFill/>
          <a:ln w="57150" cap="flat" cmpd="sng">
            <a:solidFill>
              <a:srgbClr val="00FF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272" name="箭头 93"/>
          <p:cNvSpPr>
            <a:spLocks noChangeShapeType="1"/>
          </p:cNvSpPr>
          <p:nvPr/>
        </p:nvSpPr>
        <p:spPr bwMode="auto">
          <a:xfrm>
            <a:off x="5113338" y="3914775"/>
            <a:ext cx="1366837" cy="604838"/>
          </a:xfrm>
          <a:prstGeom prst="line">
            <a:avLst/>
          </a:prstGeom>
          <a:noFill/>
          <a:ln w="57150" cap="flat" cmpd="sng">
            <a:solidFill>
              <a:srgbClr val="00FF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273" name="AutoShape 9"/>
          <p:cNvSpPr>
            <a:spLocks noChangeArrowheads="1"/>
          </p:cNvSpPr>
          <p:nvPr/>
        </p:nvSpPr>
        <p:spPr bwMode="auto">
          <a:xfrm>
            <a:off x="955675" y="4519613"/>
            <a:ext cx="2159000" cy="1311275"/>
          </a:xfrm>
          <a:prstGeom prst="roundRect">
            <a:avLst>
              <a:gd name="adj" fmla="val 16667"/>
            </a:avLst>
          </a:prstGeom>
          <a:solidFill>
            <a:srgbClr val="00FF00">
              <a:alpha val="50000"/>
            </a:srgbClr>
          </a:solidFill>
          <a:ln w="57150" cap="flat" cmpd="sng">
            <a:solidFill>
              <a:srgbClr val="008000"/>
            </a:solidFill>
            <a:round/>
            <a:headEnd/>
            <a:tailEnd/>
          </a:ln>
        </p:spPr>
        <p:txBody>
          <a:bodyPr wrap="none" anchor="ctr"/>
          <a:lstStyle/>
          <a:p>
            <a:pPr algn="ctr"/>
            <a:r>
              <a:rPr lang="zh-CN" altLang="en-US" sz="2400"/>
              <a:t>Natural</a:t>
            </a:r>
          </a:p>
          <a:p>
            <a:pPr algn="ctr"/>
            <a:r>
              <a:rPr lang="zh-CN" altLang="en-US" sz="2400"/>
              <a:t>Neighbor</a:t>
            </a:r>
          </a:p>
          <a:p>
            <a:pPr algn="ctr"/>
            <a:r>
              <a:rPr lang="zh-CN" altLang="en-US" sz="2400"/>
              <a:t>Interpolation</a:t>
            </a:r>
            <a:endParaRPr lang="en-US" altLang="en-US" sz="2400"/>
          </a:p>
        </p:txBody>
      </p:sp>
      <p:sp>
        <p:nvSpPr>
          <p:cNvPr id="11274" name="AutoShape 10"/>
          <p:cNvSpPr>
            <a:spLocks noChangeArrowheads="1"/>
          </p:cNvSpPr>
          <p:nvPr/>
        </p:nvSpPr>
        <p:spPr bwMode="auto">
          <a:xfrm>
            <a:off x="5399088" y="4519613"/>
            <a:ext cx="2160587" cy="1311275"/>
          </a:xfrm>
          <a:prstGeom prst="roundRect">
            <a:avLst>
              <a:gd name="adj" fmla="val 16667"/>
            </a:avLst>
          </a:prstGeom>
          <a:solidFill>
            <a:srgbClr val="00FF00">
              <a:alpha val="50000"/>
            </a:srgbClr>
          </a:solidFill>
          <a:ln w="57150" cap="flat" cmpd="sng">
            <a:solidFill>
              <a:srgbClr val="008000"/>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zh-CN" altLang="en-US" sz="2400"/>
              <a:t>Kriging</a:t>
            </a:r>
          </a:p>
          <a:p>
            <a:pPr algn="ctr"/>
            <a:r>
              <a:rPr lang="zh-CN" altLang="en-US" sz="2400"/>
              <a:t>Interpolation</a:t>
            </a:r>
            <a:endParaRPr lang="en-US" altLang="en-US" sz="2400"/>
          </a:p>
        </p:txBody>
      </p:sp>
      <p:sp>
        <p:nvSpPr>
          <p:cNvPr id="11275" name="Text Box 11"/>
          <p:cNvSpPr txBox="1">
            <a:spLocks noChangeArrowheads="1"/>
          </p:cNvSpPr>
          <p:nvPr/>
        </p:nvSpPr>
        <p:spPr bwMode="auto">
          <a:xfrm>
            <a:off x="1260475" y="5976938"/>
            <a:ext cx="66405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hlinkClick r:id="rId2"/>
              </a:rPr>
              <a:t>http://dilbert.engr.ucdavis.edu/~suku/nem/nem_intro/node3.html</a:t>
            </a:r>
            <a:endParaRPr lang="en-US" altLang="zh-CN"/>
          </a:p>
        </p:txBody>
      </p:sp>
      <p:sp>
        <p:nvSpPr>
          <p:cNvPr id="11276" name="Text Box 12"/>
          <p:cNvSpPr txBox="1">
            <a:spLocks noChangeArrowheads="1"/>
          </p:cNvSpPr>
          <p:nvPr/>
        </p:nvSpPr>
        <p:spPr bwMode="auto">
          <a:xfrm>
            <a:off x="180975" y="6342063"/>
            <a:ext cx="89281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600">
                <a:hlinkClick r:id="rId3"/>
              </a:rPr>
              <a:t>http://www.nbb.cornell.edu/neurobio/land/OldStudentProjects/cs490</a:t>
            </a:r>
            <a:r>
              <a:rPr lang="zh-CN" altLang="en-US" sz="1600">
                <a:hlinkClick r:id="rId3"/>
              </a:rPr>
              <a:t>-</a:t>
            </a:r>
            <a:r>
              <a:rPr lang="en-US" altLang="en-US" sz="1600">
                <a:hlinkClick r:id="rId3"/>
              </a:rPr>
              <a:t>94to95/clang/kriging.html</a:t>
            </a:r>
          </a:p>
        </p:txBody>
      </p:sp>
    </p:spTree>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fontScheme name="默认设计模板">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E868">
            <a:alpha val="50000"/>
          </a:srgbClr>
        </a:solidFill>
        <a:ln w="57150" cap="flat" cmpd="sng" algn="ctr">
          <a:solidFill>
            <a:srgbClr val="E9D78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rgbClr val="FFE868">
            <a:alpha val="50000"/>
          </a:srgbClr>
        </a:solidFill>
        <a:ln w="57150" cap="flat" cmpd="sng" algn="ctr">
          <a:solidFill>
            <a:srgbClr val="E9D78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Pages>0</Pages>
  <Words>519</Words>
  <Characters>0</Characters>
  <Application>Microsoft Office PowerPoint</Application>
  <DocSecurity>0</DocSecurity>
  <PresentationFormat>On-screen Show (4:3)</PresentationFormat>
  <Lines>0</Lines>
  <Paragraphs>94</Paragraphs>
  <Slides>18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SimSun</vt:lpstr>
      <vt:lpstr>Wingdings</vt:lpstr>
      <vt:lpstr>Calibri</vt:lpstr>
      <vt:lpstr>Times New Roman</vt:lpstr>
      <vt:lpstr>Calibri Light</vt:lpstr>
      <vt:lpstr>Times</vt:lpstr>
      <vt:lpstr>MS PGothic</vt:lpstr>
      <vt:lpstr>Symbol</vt:lpstr>
      <vt:lpstr>默认设计模板</vt:lpstr>
      <vt:lpstr>Storm Tide and Flooding  from Hurricane Sandy In New York City</vt:lpstr>
      <vt:lpstr>Background</vt:lpstr>
      <vt:lpstr>Objective</vt:lpstr>
      <vt:lpstr>Data Source</vt:lpstr>
      <vt:lpstr>PowerPoint Presentation</vt:lpstr>
      <vt:lpstr>PowerPoint Presentation</vt:lpstr>
      <vt:lpstr>Result</vt:lpstr>
      <vt:lpstr>Result</vt:lpstr>
      <vt:lpstr>Result</vt:lpstr>
      <vt:lpstr>Result</vt:lpstr>
      <vt:lpstr>Result</vt:lpstr>
      <vt:lpstr>Result</vt:lpstr>
      <vt:lpstr>Result</vt:lpstr>
      <vt:lpstr>PowerPoint Presentation</vt:lpstr>
      <vt:lpstr>PowerPoint Presentation</vt:lpstr>
      <vt:lpstr>Problem</vt:lpstr>
      <vt:lpstr>Future Work (if time available…) </vt:lpstr>
      <vt:lpstr>PowerPoint Presentation</vt:lpstr>
    </vt:vector>
  </TitlesOfParts>
  <Manager/>
  <Company/>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subject/>
  <dc:creator>Zheng Xing</dc:creator>
  <cp:keywords/>
  <dc:description/>
  <cp:lastModifiedBy>Maidment, David R</cp:lastModifiedBy>
  <cp:revision>4</cp:revision>
  <dcterms:created xsi:type="dcterms:W3CDTF">2013-01-25T01:44:32Z</dcterms:created>
  <dcterms:modified xsi:type="dcterms:W3CDTF">2013-11-19T17:06:22Z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2052-9.1.0.4249</vt:lpwstr>
  </property>
</Properties>
</file>