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72" r:id="rId4"/>
    <p:sldId id="274" r:id="rId5"/>
    <p:sldId id="279" r:id="rId6"/>
    <p:sldId id="282" r:id="rId7"/>
    <p:sldId id="280" r:id="rId8"/>
    <p:sldId id="283" r:id="rId9"/>
    <p:sldId id="276" r:id="rId10"/>
    <p:sldId id="27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5F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7" autoAdjust="0"/>
    <p:restoredTop sz="94660"/>
  </p:normalViewPr>
  <p:slideViewPr>
    <p:cSldViewPr>
      <p:cViewPr varScale="1">
        <p:scale>
          <a:sx n="70" d="100"/>
          <a:sy n="70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466E6-B8AF-4D10-AE19-272734F7CFF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C8DF-94E1-45A9-979B-0F0E3FBC8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882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C8DF-94E1-45A9-979B-0F0E3FBC8A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565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96BE-4439-430E-B9DA-74CB00C9FEEA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GIS in Water Resource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2133600" cy="365125"/>
          </a:xfrm>
        </p:spPr>
        <p:txBody>
          <a:bodyPr/>
          <a:lstStyle/>
          <a:p>
            <a:fld id="{E6C35C3E-C805-4256-8A0F-FBDEDE817A5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0" y="304800"/>
            <a:ext cx="9144000" cy="6248400"/>
            <a:chOff x="0" y="304800"/>
            <a:chExt cx="9144000" cy="6248400"/>
          </a:xfrm>
        </p:grpSpPr>
        <p:cxnSp>
          <p:nvCxnSpPr>
            <p:cNvPr id="9" name="Straight Connector 8"/>
            <p:cNvCxnSpPr/>
            <p:nvPr userDrawn="1"/>
          </p:nvCxnSpPr>
          <p:spPr>
            <a:xfrm flipH="1">
              <a:off x="0" y="6553200"/>
              <a:ext cx="9144000" cy="0"/>
            </a:xfrm>
            <a:prstGeom prst="line">
              <a:avLst/>
            </a:prstGeom>
            <a:ln w="76200"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7086600" y="609600"/>
              <a:ext cx="2057400" cy="0"/>
            </a:xfrm>
            <a:prstGeom prst="line">
              <a:avLst/>
            </a:prstGeom>
            <a:ln w="38100">
              <a:solidFill>
                <a:schemeClr val="accent1">
                  <a:shade val="95000"/>
                  <a:satMod val="105000"/>
                  <a:alpha val="7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 flipH="1">
              <a:off x="0" y="304800"/>
              <a:ext cx="9144000" cy="0"/>
            </a:xfrm>
            <a:prstGeom prst="line">
              <a:avLst/>
            </a:prstGeom>
            <a:ln w="76200"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H="1">
              <a:off x="6781800" y="457200"/>
              <a:ext cx="2362200" cy="0"/>
            </a:xfrm>
            <a:prstGeom prst="line">
              <a:avLst/>
            </a:prstGeom>
            <a:ln w="127000">
              <a:solidFill>
                <a:schemeClr val="accent1">
                  <a:shade val="95000"/>
                  <a:satMod val="105000"/>
                  <a:alpha val="50000"/>
                </a:schemeClr>
              </a:solidFill>
              <a:prstDash val="solid"/>
              <a:tailEnd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8120-3121-4959-B1F7-32B4963C6CAA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C3E-C805-4256-8A0F-FBDEDE817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EF8E-FEAA-45C9-9B8E-7A7053509EB3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C3E-C805-4256-8A0F-FBDEDE817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9009-FAC4-44B4-AD1A-E86B140B1A42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C3E-C805-4256-8A0F-FBDEDE817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8B52-43C4-4561-8C24-56633877C555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C3E-C805-4256-8A0F-FBDEDE817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96B8-5C2F-4693-BE5F-9DA7109DF3A7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C3E-C805-4256-8A0F-FBDEDE817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3D95-C660-48BA-9F8D-F37F132DD510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C3E-C805-4256-8A0F-FBDEDE817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A0F1-FE6B-4FB9-BFF9-6E74AEACCA82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C3E-C805-4256-8A0F-FBDEDE817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0D2E-66F7-4BBF-9FF4-B4F95A1CE502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C3E-C805-4256-8A0F-FBDEDE817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DF26-423B-47B9-822E-990025E2193E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C3E-C805-4256-8A0F-FBDEDE817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A246-7C7D-4950-BA68-B82BCD4B177F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C3E-C805-4256-8A0F-FBDEDE817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A2AEB-1B93-4EC1-A2B1-CCFF914A5EA8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67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35C3E-C805-4256-8A0F-FBDEDE817A5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304800"/>
            <a:ext cx="9144000" cy="6248400"/>
            <a:chOff x="0" y="304800"/>
            <a:chExt cx="9144000" cy="6248400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0" y="6553200"/>
              <a:ext cx="9144000" cy="0"/>
            </a:xfrm>
            <a:prstGeom prst="line">
              <a:avLst/>
            </a:prstGeom>
            <a:ln w="76200"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flipH="1">
              <a:off x="7086600" y="609600"/>
              <a:ext cx="2057400" cy="0"/>
            </a:xfrm>
            <a:prstGeom prst="line">
              <a:avLst/>
            </a:prstGeom>
            <a:ln w="38100">
              <a:solidFill>
                <a:schemeClr val="accent1">
                  <a:shade val="95000"/>
                  <a:satMod val="105000"/>
                  <a:alpha val="7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H="1">
              <a:off x="0" y="304800"/>
              <a:ext cx="9144000" cy="0"/>
            </a:xfrm>
            <a:prstGeom prst="line">
              <a:avLst/>
            </a:prstGeom>
            <a:ln w="76200"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H="1">
              <a:off x="6781800" y="457200"/>
              <a:ext cx="2362200" cy="0"/>
            </a:xfrm>
            <a:prstGeom prst="line">
              <a:avLst/>
            </a:prstGeom>
            <a:ln w="127000">
              <a:solidFill>
                <a:schemeClr val="accent1">
                  <a:shade val="95000"/>
                  <a:satMod val="105000"/>
                  <a:alpha val="50000"/>
                </a:schemeClr>
              </a:solidFill>
              <a:prstDash val="solid"/>
              <a:tailEnd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8001000" cy="200025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Impact of Fluoride Concentrations on Natural Waters throughout Texas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Mark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Stehouwer</a:t>
            </a:r>
            <a:endParaRPr lang="en-US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GIS in Water Resources</a:t>
            </a:r>
          </a:p>
          <a:p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Fall 2013</a:t>
            </a:r>
            <a:endParaRPr lang="en-US" sz="2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C3E-C805-4256-8A0F-FBDEDE817A5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57200"/>
            <a:ext cx="51054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Extensions </a:t>
            </a: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and Conclusions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04800" y="1828800"/>
            <a:ext cx="7162800" cy="4267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/>
              <a:t>Northwest Texas has highest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600" dirty="0" smtClean="0"/>
              <a:t>	potential for fluoride contamination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/>
              <a:t>Station and fluoride data limitations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GIS provides framework for visualizing and identifying contaminant presence in natural environment</a:t>
            </a:r>
          </a:p>
          <a:p>
            <a:pPr marL="342900" indent="-342900">
              <a:spcBef>
                <a:spcPct val="20000"/>
              </a:spcBef>
            </a:pPr>
            <a:endParaRPr lang="en-US" sz="26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/>
              <a:t>To do… </a:t>
            </a:r>
            <a:endParaRPr lang="en-US" sz="2600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dirty="0" smtClean="0">
                <a:solidFill>
                  <a:schemeClr val="bg1">
                    <a:lumMod val="25000"/>
                  </a:schemeClr>
                </a:solidFill>
              </a:rPr>
              <a:t>		Find %</a:t>
            </a:r>
            <a:r>
              <a:rPr lang="en-US" sz="2600" dirty="0" smtClean="0"/>
              <a:t> Texas Population impacted by high 	fluoride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553200" y="1066800"/>
            <a:ext cx="1905000" cy="1600200"/>
          </a:xfrm>
          <a:prstGeom prst="wedgeRectCallout">
            <a:avLst>
              <a:gd name="adj1" fmla="val -112656"/>
              <a:gd name="adj2" fmla="val 13541"/>
            </a:avLst>
          </a:prstGeom>
          <a:solidFill>
            <a:schemeClr val="bg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22381" t="23333" r="60476" b="47714"/>
          <a:stretch/>
        </p:blipFill>
        <p:spPr>
          <a:xfrm>
            <a:off x="6557736" y="1060550"/>
            <a:ext cx="1972128" cy="1911250"/>
          </a:xfrm>
          <a:prstGeom prst="rect">
            <a:avLst/>
          </a:prstGeom>
          <a:ln w="28575">
            <a:solidFill>
              <a:schemeClr val="bg1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C3E-C805-4256-8A0F-FBDEDE817A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457200"/>
            <a:ext cx="51054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</a:t>
            </a:r>
          </a:p>
        </p:txBody>
      </p:sp>
      <p:pic>
        <p:nvPicPr>
          <p:cNvPr id="1026" name="Picture 2" descr="http://media.tumblr.com/tumblr_lekgpfwWPs1qef8q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639" y="1828800"/>
            <a:ext cx="4240161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305800" cy="23622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Agenda: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Context and fluoride in water</a:t>
            </a:r>
          </a:p>
          <a:p>
            <a:pPr marL="514350" indent="-514350">
              <a:buAutoNum type="arabicPeriod" startAt="2"/>
            </a:pPr>
            <a:r>
              <a:rPr lang="en-US" sz="2600" dirty="0" smtClean="0"/>
              <a:t>Impacted regions/mapping</a:t>
            </a:r>
          </a:p>
          <a:p>
            <a:pPr marL="514350" indent="-514350">
              <a:buAutoNum type="arabicPeriod" startAt="2"/>
            </a:pPr>
            <a:r>
              <a:rPr lang="en-US" sz="2600" dirty="0" smtClean="0"/>
              <a:t>Connections with geography and hydrology</a:t>
            </a:r>
          </a:p>
          <a:p>
            <a:pPr marL="514350" indent="-514350">
              <a:buNone/>
            </a:pPr>
            <a:r>
              <a:rPr lang="en-US" sz="2600" dirty="0" smtClean="0"/>
              <a:t>4.   Project conclusions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C3E-C805-4256-8A0F-FBDEDE817A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371601"/>
            <a:ext cx="8229600" cy="1523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marR="0" lvl="0" indent="-1778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“To generate a 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visual medium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by which 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fluoride contamination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of water sources in the state of Texas along with the 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impacted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populations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and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geographic regions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can better be understood”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762000"/>
            <a:ext cx="3581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Goal: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410200" y="4343400"/>
            <a:ext cx="3429000" cy="1752600"/>
            <a:chOff x="0" y="4026776"/>
            <a:chExt cx="5108620" cy="2831224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5227" t="37500" r="16838" b="15625"/>
            <a:stretch>
              <a:fillRect/>
            </a:stretch>
          </p:blipFill>
          <p:spPr bwMode="auto">
            <a:xfrm>
              <a:off x="0" y="4876208"/>
              <a:ext cx="5108620" cy="1981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4056" t="11458" r="64275" b="79167"/>
            <a:stretch>
              <a:fillRect/>
            </a:stretch>
          </p:blipFill>
          <p:spPr bwMode="auto">
            <a:xfrm>
              <a:off x="2133600" y="4179176"/>
              <a:ext cx="28194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4641" t="38542" r="68614" b="35416"/>
            <a:stretch>
              <a:fillRect/>
            </a:stretch>
          </p:blipFill>
          <p:spPr bwMode="auto">
            <a:xfrm>
              <a:off x="0" y="4026776"/>
              <a:ext cx="2178676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4641" t="61458" r="68672" b="31250"/>
            <a:stretch>
              <a:fillRect/>
            </a:stretch>
          </p:blipFill>
          <p:spPr bwMode="auto">
            <a:xfrm>
              <a:off x="0" y="6324600"/>
              <a:ext cx="2171164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650"/>
            <a:ext cx="4114800" cy="86995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>
                    <a:lumMod val="10000"/>
                  </a:schemeClr>
                </a:solidFill>
              </a:rPr>
              <a:t>Fluoride in Water</a:t>
            </a:r>
            <a:endParaRPr lang="en-US" sz="3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143000"/>
            <a:ext cx="6019800" cy="3075147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Debunking controversy and conspiracy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EPA Limit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[F] = 4 mg/L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Benefits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[F] &lt; 1.5 mg/L</a:t>
            </a:r>
          </a:p>
          <a:p>
            <a:pPr lvl="1">
              <a:buFontTx/>
              <a:buChar char="-"/>
            </a:pPr>
            <a:r>
              <a:rPr lang="en-US" sz="2000" dirty="0" smtClean="0"/>
              <a:t>  Tooth Development</a:t>
            </a:r>
          </a:p>
          <a:p>
            <a:pPr lvl="1">
              <a:buFontTx/>
              <a:buChar char="-"/>
            </a:pPr>
            <a:r>
              <a:rPr lang="en-US" sz="2000" dirty="0" smtClean="0"/>
              <a:t>  Cavity Prevention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Health Risks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[F] &gt; 2 mg/L</a:t>
            </a:r>
          </a:p>
          <a:p>
            <a:pPr lvl="1"/>
            <a:r>
              <a:rPr lang="en-US" sz="2200" dirty="0" smtClean="0"/>
              <a:t>-  Pitting of teeth</a:t>
            </a:r>
          </a:p>
          <a:p>
            <a:pPr lvl="1"/>
            <a:r>
              <a:rPr lang="en-US" sz="2200" dirty="0" smtClean="0"/>
              <a:t>-  Dental and/or skeletal </a:t>
            </a:r>
            <a:r>
              <a:rPr lang="en-US" sz="2200" dirty="0" err="1" smtClean="0"/>
              <a:t>fluorosis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C3E-C805-4256-8A0F-FBDEDE817A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96" t="1820" r="50649" b="51677"/>
          <a:stretch>
            <a:fillRect/>
          </a:stretch>
        </p:blipFill>
        <p:spPr bwMode="auto">
          <a:xfrm>
            <a:off x="2819400" y="4267200"/>
            <a:ext cx="22098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3200" y="60960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McGrady</a:t>
            </a:r>
            <a:r>
              <a:rPr lang="en-US" sz="1000" dirty="0" smtClean="0"/>
              <a:t> et al. </a:t>
            </a:r>
            <a:r>
              <a:rPr lang="en-US" sz="1000" i="1" dirty="0" err="1" smtClean="0"/>
              <a:t>BioMed</a:t>
            </a:r>
            <a:r>
              <a:rPr lang="en-US" sz="1000" i="1" dirty="0" smtClean="0"/>
              <a:t> Oral Health</a:t>
            </a:r>
            <a:r>
              <a:rPr lang="en-US" sz="1000" dirty="0" smtClean="0"/>
              <a:t>, 2012.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6096001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Whyte et al. </a:t>
            </a:r>
            <a:r>
              <a:rPr lang="en-US" sz="1000" i="1" dirty="0" smtClean="0"/>
              <a:t>Amer. Jour. Med, 2</a:t>
            </a:r>
            <a:r>
              <a:rPr lang="en-US" sz="1000" dirty="0" smtClean="0"/>
              <a:t>005.</a:t>
            </a:r>
            <a:endParaRPr lang="en-US" sz="1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16984" t="26042" r="56662" b="31250"/>
          <a:stretch>
            <a:fillRect/>
          </a:stretch>
        </p:blipFill>
        <p:spPr bwMode="auto">
          <a:xfrm>
            <a:off x="228600" y="4267200"/>
            <a:ext cx="22098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http://www.cpha.ca/uploads/history/achievements/05-fluoridation-poster_e.jpg"/>
          <p:cNvPicPr>
            <a:picLocks noChangeAspect="1" noChangeArrowheads="1"/>
          </p:cNvPicPr>
          <p:nvPr/>
        </p:nvPicPr>
        <p:blipFill>
          <a:blip r:embed="rId7" cstate="print"/>
          <a:srcRect r="933" b="6553"/>
          <a:stretch>
            <a:fillRect/>
          </a:stretch>
        </p:blipFill>
        <p:spPr bwMode="auto">
          <a:xfrm>
            <a:off x="6419464" y="914400"/>
            <a:ext cx="2301488" cy="3048000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5410200" y="4419600"/>
            <a:ext cx="3429000" cy="1922622"/>
            <a:chOff x="11430000" y="4191000"/>
            <a:chExt cx="3429000" cy="1922622"/>
          </a:xfrm>
        </p:grpSpPr>
        <p:sp>
          <p:nvSpPr>
            <p:cNvPr id="16" name="TextBox 15"/>
            <p:cNvSpPr txBox="1"/>
            <p:nvPr/>
          </p:nvSpPr>
          <p:spPr>
            <a:xfrm>
              <a:off x="11430000" y="5867401"/>
              <a:ext cx="3429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FluorideActionNetwork</a:t>
              </a:r>
              <a:r>
                <a:rPr lang="en-US" sz="1000" dirty="0" smtClean="0"/>
                <a:t>, 2013.</a:t>
              </a:r>
              <a:endParaRPr lang="en-US" sz="10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12192000" y="4191000"/>
              <a:ext cx="1981200" cy="1600200"/>
            </a:xfrm>
            <a:prstGeom prst="line">
              <a:avLst/>
            </a:prstGeom>
            <a:ln w="82550">
              <a:solidFill>
                <a:schemeClr val="accent1">
                  <a:lumMod val="40000"/>
                  <a:lumOff val="60000"/>
                  <a:alpha val="6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115800" y="4267200"/>
              <a:ext cx="1981200" cy="1524000"/>
            </a:xfrm>
            <a:prstGeom prst="line">
              <a:avLst/>
            </a:prstGeom>
            <a:ln w="82550">
              <a:solidFill>
                <a:schemeClr val="accent1">
                  <a:lumMod val="40000"/>
                  <a:lumOff val="60000"/>
                  <a:alpha val="6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162800" y="396240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CPHA. 2013.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3733800" cy="1828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</a:rPr>
              <a:t>Mapping Fluoride through GIS</a:t>
            </a:r>
            <a:endParaRPr lang="en-US" sz="32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C3E-C805-4256-8A0F-FBDEDE817A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21669" t="26042" r="31479" b="10417"/>
          <a:stretch>
            <a:fillRect/>
          </a:stretch>
        </p:blipFill>
        <p:spPr bwMode="auto">
          <a:xfrm>
            <a:off x="879528" y="3191827"/>
            <a:ext cx="2209800" cy="16849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79528" y="4876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1313" marR="0" lvl="0" indent="-34131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Basemaps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 l="35927" t="21875" r="44178" b="52818"/>
          <a:stretch>
            <a:fillRect/>
          </a:stretch>
        </p:blipFill>
        <p:spPr bwMode="auto">
          <a:xfrm>
            <a:off x="3622728" y="1108364"/>
            <a:ext cx="2286000" cy="16348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 cstate="print"/>
          <a:srcRect l="23646" t="27083" r="33602" b="11458"/>
          <a:stretch>
            <a:fillRect/>
          </a:stretch>
        </p:blipFill>
        <p:spPr bwMode="auto">
          <a:xfrm>
            <a:off x="6400800" y="3124200"/>
            <a:ext cx="2168472" cy="1752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7" name="Shape 16"/>
          <p:cNvCxnSpPr>
            <a:stCxn id="33795" idx="0"/>
            <a:endCxn id="33798" idx="1"/>
          </p:cNvCxnSpPr>
          <p:nvPr/>
        </p:nvCxnSpPr>
        <p:spPr>
          <a:xfrm rot="5400000" flipH="1" flipV="1">
            <a:off x="2170556" y="1739655"/>
            <a:ext cx="1266045" cy="1638300"/>
          </a:xfrm>
          <a:prstGeom prst="curvedConnector2">
            <a:avLst/>
          </a:prstGeom>
          <a:ln w="38100" cmpd="sng">
            <a:solidFill>
              <a:schemeClr val="bg1">
                <a:lumMod val="25000"/>
              </a:schemeClr>
            </a:solidFill>
            <a:prstDash val="dash"/>
            <a:headEnd type="none"/>
            <a:tailEnd type="triangle" w="lg" len="lg"/>
          </a:ln>
          <a:effectLst>
            <a:outerShdw blurRad="50800" dist="50800" dir="5400000" algn="ctr" rotWithShape="0">
              <a:schemeClr val="tx1">
                <a:alpha val="4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3886200" y="5638800"/>
            <a:ext cx="1905000" cy="38100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1313" marR="0" lvl="0" indent="-34131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Thematic</a:t>
            </a:r>
            <a:r>
              <a:rPr kumimoji="0" lang="en-US" sz="2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Maps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4" name="Shape 43"/>
          <p:cNvCxnSpPr>
            <a:stCxn id="33798" idx="3"/>
            <a:endCxn id="33799" idx="0"/>
          </p:cNvCxnSpPr>
          <p:nvPr/>
        </p:nvCxnSpPr>
        <p:spPr>
          <a:xfrm>
            <a:off x="5908728" y="1925782"/>
            <a:ext cx="1576308" cy="1198418"/>
          </a:xfrm>
          <a:prstGeom prst="curvedConnector2">
            <a:avLst/>
          </a:prstGeom>
          <a:ln w="38100" cmpd="sng">
            <a:solidFill>
              <a:schemeClr val="bg1">
                <a:lumMod val="25000"/>
              </a:schemeClr>
            </a:solidFill>
            <a:prstDash val="dash"/>
            <a:headEnd type="none"/>
            <a:tailEnd type="triangle" w="lg" len="lg"/>
          </a:ln>
          <a:effectLst>
            <a:outerShdw blurRad="50800" dist="50800" dir="5400000" algn="ctr" rotWithShape="0">
              <a:schemeClr val="tx1">
                <a:alpha val="4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hape 45"/>
          <p:cNvCxnSpPr>
            <a:stCxn id="33799" idx="2"/>
            <a:endCxn id="25" idx="3"/>
          </p:cNvCxnSpPr>
          <p:nvPr/>
        </p:nvCxnSpPr>
        <p:spPr>
          <a:xfrm rot="5400000">
            <a:off x="6161868" y="4506132"/>
            <a:ext cx="952500" cy="1693836"/>
          </a:xfrm>
          <a:prstGeom prst="curvedConnector2">
            <a:avLst/>
          </a:prstGeom>
          <a:ln w="38100" cmpd="sng">
            <a:solidFill>
              <a:schemeClr val="bg1">
                <a:lumMod val="25000"/>
              </a:schemeClr>
            </a:solidFill>
            <a:prstDash val="dash"/>
            <a:headEnd type="none"/>
            <a:tailEnd type="triangle" w="lg" len="lg"/>
          </a:ln>
          <a:effectLst>
            <a:outerShdw blurRad="50800" dist="50800" dir="5400000" algn="ctr" rotWithShape="0">
              <a:schemeClr val="tx1">
                <a:alpha val="4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ontent Placeholder 2"/>
          <p:cNvSpPr txBox="1">
            <a:spLocks/>
          </p:cNvSpPr>
          <p:nvPr/>
        </p:nvSpPr>
        <p:spPr>
          <a:xfrm>
            <a:off x="3622728" y="2819400"/>
            <a:ext cx="2286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1313" marR="0" lvl="0" indent="-34131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Fluoride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" name="Content Placeholder 2"/>
          <p:cNvSpPr txBox="1">
            <a:spLocks/>
          </p:cNvSpPr>
          <p:nvPr/>
        </p:nvSpPr>
        <p:spPr>
          <a:xfrm>
            <a:off x="4343400" y="3810000"/>
            <a:ext cx="2022528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1313" marR="0" lvl="0" indent="-341313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i="1" dirty="0" smtClean="0"/>
              <a:t>Mapping and Processing</a:t>
            </a:r>
            <a:endParaRPr kumimoji="0" lang="en-US" sz="2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C3E-C805-4256-8A0F-FBDEDE817A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381000"/>
            <a:ext cx="40386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600" b="1" i="1" dirty="0" smtClean="0">
                <a:solidFill>
                  <a:schemeClr val="bg1">
                    <a:lumMod val="10000"/>
                  </a:schemeClr>
                </a:solidFill>
              </a:rPr>
              <a:t>Fluoride in </a:t>
            </a:r>
            <a:r>
              <a:rPr lang="en-US" sz="2600" b="1" i="1" dirty="0" smtClean="0">
                <a:solidFill>
                  <a:schemeClr val="bg2">
                    <a:lumMod val="50000"/>
                  </a:schemeClr>
                </a:solidFill>
              </a:rPr>
              <a:t>Surface</a:t>
            </a:r>
            <a:r>
              <a:rPr lang="en-US" sz="2600" b="1" i="1" dirty="0" smtClean="0">
                <a:solidFill>
                  <a:srgbClr val="92D050"/>
                </a:solidFill>
              </a:rPr>
              <a:t> </a:t>
            </a:r>
            <a:r>
              <a:rPr lang="en-US" sz="2600" b="1" i="1" dirty="0" smtClean="0">
                <a:solidFill>
                  <a:schemeClr val="bg1">
                    <a:lumMod val="10000"/>
                  </a:schemeClr>
                </a:solidFill>
              </a:rPr>
              <a:t>Waters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4829" t="28107" r="49938" b="26004"/>
          <a:stretch>
            <a:fillRect/>
          </a:stretch>
        </p:blipFill>
        <p:spPr>
          <a:xfrm>
            <a:off x="152400" y="990600"/>
            <a:ext cx="6400800" cy="52578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0092" t="16430" r="68448" b="55421"/>
          <a:stretch>
            <a:fillRect/>
          </a:stretch>
        </p:blipFill>
        <p:spPr bwMode="auto">
          <a:xfrm>
            <a:off x="6858000" y="1600200"/>
            <a:ext cx="1876096" cy="2590800"/>
          </a:xfrm>
          <a:prstGeom prst="rect">
            <a:avLst/>
          </a:prstGeom>
          <a:noFill/>
          <a:ln w="28575">
            <a:solidFill>
              <a:schemeClr val="bg1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9546" t="63021" r="59717" b="15625"/>
          <a:stretch>
            <a:fillRect/>
          </a:stretch>
        </p:blipFill>
        <p:spPr bwMode="auto">
          <a:xfrm>
            <a:off x="6781800" y="4495800"/>
            <a:ext cx="2057400" cy="1066800"/>
          </a:xfrm>
          <a:prstGeom prst="rect">
            <a:avLst/>
          </a:prstGeom>
          <a:blipFill dpi="0" rotWithShape="1">
            <a:blip r:embed="rId4" cstate="print">
              <a:alphaModFix amt="41000"/>
            </a:blip>
            <a:srcRect/>
            <a:tile tx="0" ty="0" sx="100000" sy="100000" flip="none" algn="tl"/>
          </a:blipFill>
          <a:ln w="28575">
            <a:solidFill>
              <a:schemeClr val="bg1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 cstate="print"/>
          <a:srcRect l="14795" t="28082" r="49583" b="26030"/>
          <a:stretch>
            <a:fillRect/>
          </a:stretch>
        </p:blipFill>
        <p:spPr>
          <a:xfrm>
            <a:off x="152400" y="990600"/>
            <a:ext cx="64008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C3E-C805-4256-8A0F-FBDEDE817A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15715" t="21916" r="49523" b="32370"/>
          <a:stretch/>
        </p:blipFill>
        <p:spPr>
          <a:xfrm>
            <a:off x="152400" y="1050099"/>
            <a:ext cx="6324600" cy="519830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20092" t="16430" r="68448" b="55421"/>
          <a:stretch>
            <a:fillRect/>
          </a:stretch>
        </p:blipFill>
        <p:spPr bwMode="auto">
          <a:xfrm>
            <a:off x="6858000" y="1600200"/>
            <a:ext cx="1876096" cy="2590800"/>
          </a:xfrm>
          <a:prstGeom prst="rect">
            <a:avLst/>
          </a:prstGeom>
          <a:noFill/>
          <a:ln w="28575">
            <a:solidFill>
              <a:schemeClr val="bg1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19546" t="63021" r="59717" b="15625"/>
          <a:stretch>
            <a:fillRect/>
          </a:stretch>
        </p:blipFill>
        <p:spPr bwMode="auto">
          <a:xfrm>
            <a:off x="6781800" y="4495800"/>
            <a:ext cx="2057400" cy="1066800"/>
          </a:xfrm>
          <a:prstGeom prst="rect">
            <a:avLst/>
          </a:prstGeom>
          <a:blipFill dpi="0" rotWithShape="1">
            <a:blip r:embed="rId4" cstate="print">
              <a:alphaModFix amt="41000"/>
            </a:blip>
            <a:srcRect/>
            <a:tile tx="0" ty="0" sx="100000" sy="100000" flip="none" algn="tl"/>
          </a:blipFill>
          <a:ln w="28575">
            <a:solidFill>
              <a:schemeClr val="bg1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0" y="381000"/>
            <a:ext cx="40386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600" b="1" i="1" dirty="0" smtClean="0">
                <a:solidFill>
                  <a:schemeClr val="bg1">
                    <a:lumMod val="10000"/>
                  </a:schemeClr>
                </a:solidFill>
              </a:rPr>
              <a:t>Fluoride in </a:t>
            </a:r>
            <a:r>
              <a:rPr lang="en-US" sz="2600" b="1" i="1" dirty="0" smtClean="0">
                <a:solidFill>
                  <a:schemeClr val="bg2">
                    <a:lumMod val="50000"/>
                  </a:schemeClr>
                </a:solidFill>
              </a:rPr>
              <a:t>Surface</a:t>
            </a:r>
            <a:r>
              <a:rPr lang="en-US" sz="2600" b="1" i="1" dirty="0" smtClean="0">
                <a:solidFill>
                  <a:srgbClr val="92D050"/>
                </a:solidFill>
              </a:rPr>
              <a:t> </a:t>
            </a:r>
            <a:r>
              <a:rPr lang="en-US" sz="2600" b="1" i="1" dirty="0" smtClean="0">
                <a:solidFill>
                  <a:schemeClr val="bg1">
                    <a:lumMod val="10000"/>
                  </a:schemeClr>
                </a:solidFill>
              </a:rPr>
              <a:t>Waters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C3E-C805-4256-8A0F-FBDEDE817A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381000"/>
            <a:ext cx="6934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600" b="1" dirty="0" smtClean="0"/>
              <a:t>Fluoride Regions for </a:t>
            </a:r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</a:rPr>
              <a:t>Surface and Ground </a:t>
            </a:r>
            <a:r>
              <a:rPr lang="en-US" sz="2600" b="1" dirty="0" smtClean="0"/>
              <a:t>Waters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9546" t="63021" r="59717" b="15625"/>
          <a:stretch>
            <a:fillRect/>
          </a:stretch>
        </p:blipFill>
        <p:spPr bwMode="auto">
          <a:xfrm>
            <a:off x="6781800" y="4724400"/>
            <a:ext cx="2057400" cy="1066800"/>
          </a:xfrm>
          <a:prstGeom prst="rect">
            <a:avLst/>
          </a:prstGeom>
          <a:blipFill dpi="0" rotWithShape="1">
            <a:blip r:embed="rId3" cstate="print">
              <a:alphaModFix amt="41000"/>
            </a:blip>
            <a:srcRect/>
            <a:tile tx="0" ty="0" sx="100000" sy="100000" flip="none" algn="tl"/>
          </a:blipFill>
          <a:ln w="28575">
            <a:solidFill>
              <a:schemeClr val="bg1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 cstate="print"/>
          <a:srcRect l="3465" t="24701" r="89605" b="52735"/>
          <a:stretch>
            <a:fillRect/>
          </a:stretch>
        </p:blipFill>
        <p:spPr>
          <a:xfrm>
            <a:off x="6934200" y="1295400"/>
            <a:ext cx="1828800" cy="3048000"/>
          </a:xfrm>
          <a:prstGeom prst="rect">
            <a:avLst/>
          </a:prstGeom>
          <a:ln w="28575">
            <a:solidFill>
              <a:schemeClr val="bg1">
                <a:lumMod val="1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/>
          <a:srcRect l="14286" t="23333" r="42857" b="21048"/>
          <a:stretch/>
        </p:blipFill>
        <p:spPr>
          <a:xfrm>
            <a:off x="228600" y="990600"/>
            <a:ext cx="62484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C3E-C805-4256-8A0F-FBDEDE817A5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381000"/>
            <a:ext cx="51054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1313" marR="0" lvl="0" indent="-341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Hydrology</a:t>
            </a:r>
            <a:r>
              <a:rPr lang="en-US" sz="2600" b="1" i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kumimoji="0" lang="en-US" sz="2600" b="1" i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</a:t>
            </a:r>
            <a:endParaRPr kumimoji="0" lang="en-US" sz="2600" b="1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495800"/>
            <a:ext cx="3048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 smtClean="0"/>
              <a:t>Regional </a:t>
            </a:r>
            <a:r>
              <a:rPr lang="en-US" sz="2000" b="1" noProof="0" dirty="0" smtClean="0"/>
              <a:t>ground water </a:t>
            </a:r>
            <a:r>
              <a:rPr lang="en-US" sz="2000" noProof="0" dirty="0" smtClean="0"/>
              <a:t>fluoride contours and </a:t>
            </a:r>
            <a:r>
              <a:rPr lang="en-US" sz="2000" b="1" noProof="0" dirty="0" smtClean="0"/>
              <a:t>major aquifer </a:t>
            </a:r>
            <a:r>
              <a:rPr lang="en-US" sz="2000" noProof="0" dirty="0" smtClean="0"/>
              <a:t>overlay</a:t>
            </a:r>
            <a:endParaRPr kumimoji="0" lang="en-US" sz="200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 cstate="print"/>
          <a:srcRect l="15385" t="28559" r="49395" b="26508"/>
          <a:stretch>
            <a:fillRect/>
          </a:stretch>
        </p:blipFill>
        <p:spPr>
          <a:xfrm>
            <a:off x="381000" y="990600"/>
            <a:ext cx="3962400" cy="34290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 cstate="print"/>
          <a:srcRect l="15385" t="28462" r="49451" b="26411"/>
          <a:stretch>
            <a:fillRect/>
          </a:stretch>
        </p:blipFill>
        <p:spPr>
          <a:xfrm>
            <a:off x="4800600" y="990600"/>
            <a:ext cx="3962400" cy="342900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638800" y="4495800"/>
            <a:ext cx="3048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 smtClean="0"/>
              <a:t>Regional </a:t>
            </a:r>
            <a:r>
              <a:rPr lang="en-US" sz="2000" b="1" noProof="0" dirty="0" smtClean="0"/>
              <a:t>surface water </a:t>
            </a:r>
            <a:r>
              <a:rPr lang="en-US" sz="2000" noProof="0" dirty="0" smtClean="0"/>
              <a:t>fluoride contours and </a:t>
            </a:r>
            <a:r>
              <a:rPr lang="en-US" sz="2000" b="1" noProof="0" dirty="0" smtClean="0"/>
              <a:t>major basin </a:t>
            </a:r>
            <a:r>
              <a:rPr lang="en-US" sz="2000" noProof="0" dirty="0" smtClean="0"/>
              <a:t>overlay</a:t>
            </a:r>
            <a:endParaRPr kumimoji="0" lang="en-US" sz="200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 l="3465" t="24701" r="89605" b="52735"/>
          <a:stretch>
            <a:fillRect/>
          </a:stretch>
        </p:blipFill>
        <p:spPr>
          <a:xfrm>
            <a:off x="3810000" y="3810000"/>
            <a:ext cx="1676400" cy="2590800"/>
          </a:xfrm>
          <a:prstGeom prst="rect">
            <a:avLst/>
          </a:prstGeom>
          <a:ln w="28575">
            <a:solidFill>
              <a:schemeClr val="bg1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C3E-C805-4256-8A0F-FBDEDE817A5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381000"/>
            <a:ext cx="4038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1313" marR="0" lvl="0" indent="-341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 Census Data</a:t>
            </a:r>
            <a:endParaRPr kumimoji="0" lang="en-US" sz="2600" b="1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19546" t="63021" r="59717" b="15625"/>
          <a:stretch>
            <a:fillRect/>
          </a:stretch>
        </p:blipFill>
        <p:spPr bwMode="auto">
          <a:xfrm>
            <a:off x="6781800" y="5105400"/>
            <a:ext cx="2057400" cy="1066800"/>
          </a:xfrm>
          <a:prstGeom prst="rect">
            <a:avLst/>
          </a:prstGeom>
          <a:blipFill dpi="0" rotWithShape="1">
            <a:blip r:embed="rId3" cstate="print">
              <a:alphaModFix amt="41000"/>
            </a:blip>
            <a:srcRect/>
            <a:tile tx="0" ty="0" sx="100000" sy="100000" flip="none" algn="tl"/>
          </a:blipFill>
          <a:ln w="28575">
            <a:solidFill>
              <a:schemeClr val="bg1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781800" y="2286000"/>
            <a:ext cx="19812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/>
              <a:t>County Level Population Density and Impacted Regions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[F] &gt; 2mg/L</a:t>
            </a:r>
            <a:endParaRPr kumimoji="0" lang="en-US" sz="240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914400"/>
            <a:ext cx="2057400" cy="923330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010400" y="1524000"/>
            <a:ext cx="304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10400" y="1143000"/>
            <a:ext cx="304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15200" y="10300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Microsoft Tai Le" pitchFamily="34" charset="0"/>
                <a:cs typeface="Microsoft Tai Le" pitchFamily="34" charset="0"/>
              </a:rPr>
              <a:t>SW Fluoride &gt; 2mg/L</a:t>
            </a:r>
          </a:p>
          <a:p>
            <a:endParaRPr lang="en-US" sz="1200" dirty="0" smtClean="0">
              <a:solidFill>
                <a:srgbClr val="000000"/>
              </a:solidFill>
              <a:latin typeface="Microsoft Tai Le" pitchFamily="34" charset="0"/>
              <a:cs typeface="Microsoft Tai Le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Microsoft Tai Le" pitchFamily="34" charset="0"/>
                <a:cs typeface="Microsoft Tai Le" pitchFamily="34" charset="0"/>
              </a:rPr>
              <a:t>GW Fluoride &gt; 2mg/L</a:t>
            </a:r>
            <a:endParaRPr lang="en-US" sz="1200" dirty="0">
              <a:solidFill>
                <a:srgbClr val="000000"/>
              </a:solidFill>
              <a:latin typeface="Microsoft Tai Le" pitchFamily="34" charset="0"/>
              <a:cs typeface="Microsoft Tai Le" pitchFamily="34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4" cstate="print"/>
          <a:srcRect l="23578" t="13785" r="35896" b="33147"/>
          <a:stretch/>
        </p:blipFill>
        <p:spPr>
          <a:xfrm>
            <a:off x="228600" y="914400"/>
            <a:ext cx="62484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244061"/>
      </a:dk1>
      <a:lt1>
        <a:srgbClr val="DBE5F1"/>
      </a:lt1>
      <a:dk2>
        <a:srgbClr val="B0A674"/>
      </a:dk2>
      <a:lt2>
        <a:srgbClr val="CEC8AA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230</Words>
  <Application>Microsoft Office PowerPoint</Application>
  <PresentationFormat>On-screen Show (4:3)</PresentationFormat>
  <Paragraphs>62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Impact of Fluoride Concentrations on Natural Waters throughout Texas </vt:lpstr>
      <vt:lpstr>Slide 2</vt:lpstr>
      <vt:lpstr>Fluoride in Water</vt:lpstr>
      <vt:lpstr>Mapping Fluoride through GIS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Fluoride Removal in Small Water Systems: A Coagulation Approach</dc:title>
  <dc:creator>Mark</dc:creator>
  <cp:lastModifiedBy>Mark</cp:lastModifiedBy>
  <cp:revision>69</cp:revision>
  <dcterms:created xsi:type="dcterms:W3CDTF">2013-07-31T12:38:05Z</dcterms:created>
  <dcterms:modified xsi:type="dcterms:W3CDTF">2013-11-26T04:45:17Z</dcterms:modified>
</cp:coreProperties>
</file>