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xml" ContentType="application/vnd.openxmlformats-officedocument.presentationml.notesSlide+xml"/>
  <Override PartName="/ppt/theme/themeOverride7.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5" r:id="rId3"/>
    <p:sldMasterId id="2147483657" r:id="rId4"/>
    <p:sldMasterId id="2147483658" r:id="rId5"/>
    <p:sldMasterId id="2147483660" r:id="rId6"/>
    <p:sldMasterId id="2147484164" r:id="rId7"/>
    <p:sldMasterId id="2147484302" r:id="rId8"/>
    <p:sldMasterId id="2147484417" r:id="rId9"/>
    <p:sldMasterId id="2147484429" r:id="rId10"/>
    <p:sldMasterId id="2147484577" r:id="rId11"/>
  </p:sldMasterIdLst>
  <p:notesMasterIdLst>
    <p:notesMasterId r:id="rId90"/>
  </p:notesMasterIdLst>
  <p:handoutMasterIdLst>
    <p:handoutMasterId r:id="rId91"/>
  </p:handoutMasterIdLst>
  <p:sldIdLst>
    <p:sldId id="645" r:id="rId12"/>
    <p:sldId id="648" r:id="rId13"/>
    <p:sldId id="649" r:id="rId14"/>
    <p:sldId id="650" r:id="rId15"/>
    <p:sldId id="664" r:id="rId16"/>
    <p:sldId id="665" r:id="rId17"/>
    <p:sldId id="666" r:id="rId18"/>
    <p:sldId id="667" r:id="rId19"/>
    <p:sldId id="651" r:id="rId20"/>
    <p:sldId id="652" r:id="rId21"/>
    <p:sldId id="631" r:id="rId22"/>
    <p:sldId id="653" r:id="rId23"/>
    <p:sldId id="586" r:id="rId24"/>
    <p:sldId id="598" r:id="rId25"/>
    <p:sldId id="619" r:id="rId26"/>
    <p:sldId id="657" r:id="rId27"/>
    <p:sldId id="599" r:id="rId28"/>
    <p:sldId id="572" r:id="rId29"/>
    <p:sldId id="587" r:id="rId30"/>
    <p:sldId id="588" r:id="rId31"/>
    <p:sldId id="589" r:id="rId32"/>
    <p:sldId id="591" r:id="rId33"/>
    <p:sldId id="640" r:id="rId34"/>
    <p:sldId id="590" r:id="rId35"/>
    <p:sldId id="594" r:id="rId36"/>
    <p:sldId id="596" r:id="rId37"/>
    <p:sldId id="597" r:id="rId38"/>
    <p:sldId id="604" r:id="rId39"/>
    <p:sldId id="606" r:id="rId40"/>
    <p:sldId id="607" r:id="rId41"/>
    <p:sldId id="565" r:id="rId42"/>
    <p:sldId id="566" r:id="rId43"/>
    <p:sldId id="608" r:id="rId44"/>
    <p:sldId id="610" r:id="rId45"/>
    <p:sldId id="663" r:id="rId46"/>
    <p:sldId id="600" r:id="rId47"/>
    <p:sldId id="601" r:id="rId48"/>
    <p:sldId id="620" r:id="rId49"/>
    <p:sldId id="661" r:id="rId50"/>
    <p:sldId id="621" r:id="rId51"/>
    <p:sldId id="662" r:id="rId52"/>
    <p:sldId id="624" r:id="rId53"/>
    <p:sldId id="623" r:id="rId54"/>
    <p:sldId id="497" r:id="rId55"/>
    <p:sldId id="446" r:id="rId56"/>
    <p:sldId id="447" r:id="rId57"/>
    <p:sldId id="448" r:id="rId58"/>
    <p:sldId id="655" r:id="rId59"/>
    <p:sldId id="450" r:id="rId60"/>
    <p:sldId id="472" r:id="rId61"/>
    <p:sldId id="451" r:id="rId62"/>
    <p:sldId id="452" r:id="rId63"/>
    <p:sldId id="454" r:id="rId64"/>
    <p:sldId id="456" r:id="rId65"/>
    <p:sldId id="521" r:id="rId66"/>
    <p:sldId id="503" r:id="rId67"/>
    <p:sldId id="504" r:id="rId68"/>
    <p:sldId id="505" r:id="rId69"/>
    <p:sldId id="506" r:id="rId70"/>
    <p:sldId id="461" r:id="rId71"/>
    <p:sldId id="625" r:id="rId72"/>
    <p:sldId id="495" r:id="rId73"/>
    <p:sldId id="465" r:id="rId74"/>
    <p:sldId id="466" r:id="rId75"/>
    <p:sldId id="467" r:id="rId76"/>
    <p:sldId id="464" r:id="rId77"/>
    <p:sldId id="462" r:id="rId78"/>
    <p:sldId id="463" r:id="rId79"/>
    <p:sldId id="654" r:id="rId80"/>
    <p:sldId id="633" r:id="rId81"/>
    <p:sldId id="635" r:id="rId82"/>
    <p:sldId id="636" r:id="rId83"/>
    <p:sldId id="647" r:id="rId84"/>
    <p:sldId id="646" r:id="rId85"/>
    <p:sldId id="617" r:id="rId86"/>
    <p:sldId id="622" r:id="rId87"/>
    <p:sldId id="613" r:id="rId88"/>
    <p:sldId id="537" r:id="rId89"/>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6" d="100"/>
          <a:sy n="86" d="100"/>
        </p:scale>
        <p:origin x="-96" y="-1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6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12</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1B7EE59-2F06-4481-AE92-52D08B5C7F7F}" type="slidenum">
              <a:rPr lang="en-US" sz="1200"/>
              <a:pPr/>
              <a:t>64</a:t>
            </a:fld>
            <a:endParaRPr lang="en-US" sz="1200"/>
          </a:p>
        </p:txBody>
      </p:sp>
      <p:sp>
        <p:nvSpPr>
          <p:cNvPr id="121859" name="Rectangle 2"/>
          <p:cNvSpPr>
            <a:spLocks noGrp="1" noRot="1" noChangeAspect="1" noChangeArrowheads="1" noTextEdit="1"/>
          </p:cNvSpPr>
          <p:nvPr>
            <p:ph type="sldImg"/>
          </p:nvPr>
        </p:nvSpPr>
        <p:spPr>
          <a:xfrm>
            <a:off x="1157288" y="690563"/>
            <a:ext cx="4708525" cy="3532187"/>
          </a:xfrm>
          <a:ln/>
        </p:spPr>
      </p:sp>
      <p:sp>
        <p:nvSpPr>
          <p:cNvPr id="121860"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165470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4815C1BD-0CA7-4DAD-AD56-E89333161A92}" type="slidenum">
              <a:rPr lang="en-US" sz="1200"/>
              <a:pPr/>
              <a:t>65</a:t>
            </a:fld>
            <a:endParaRPr lang="en-US" sz="1200"/>
          </a:p>
        </p:txBody>
      </p:sp>
      <p:sp>
        <p:nvSpPr>
          <p:cNvPr id="122883" name="Rectangle 2"/>
          <p:cNvSpPr>
            <a:spLocks noGrp="1" noRot="1" noChangeAspect="1" noChangeArrowheads="1" noTextEdit="1"/>
          </p:cNvSpPr>
          <p:nvPr>
            <p:ph type="sldImg"/>
          </p:nvPr>
        </p:nvSpPr>
        <p:spPr>
          <a:xfrm>
            <a:off x="1157288" y="690563"/>
            <a:ext cx="4708525" cy="3532187"/>
          </a:xfrm>
          <a:ln/>
        </p:spPr>
      </p:sp>
      <p:sp>
        <p:nvSpPr>
          <p:cNvPr id="122884"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748294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5531B330-7639-41A2-83EB-87CB4A7A00D6}" type="slidenum">
              <a:rPr lang="en-US" sz="1200"/>
              <a:pPr/>
              <a:t>67</a:t>
            </a:fld>
            <a:endParaRPr lang="en-US" sz="1200"/>
          </a:p>
        </p:txBody>
      </p:sp>
      <p:sp>
        <p:nvSpPr>
          <p:cNvPr id="123907" name="Rectangle 2"/>
          <p:cNvSpPr>
            <a:spLocks noGrp="1" noRot="1" noChangeAspect="1" noChangeArrowheads="1" noTextEdit="1"/>
          </p:cNvSpPr>
          <p:nvPr>
            <p:ph type="sldImg"/>
          </p:nvPr>
        </p:nvSpPr>
        <p:spPr>
          <a:xfrm>
            <a:off x="1157288" y="688975"/>
            <a:ext cx="4708525" cy="3532188"/>
          </a:xfrm>
          <a:ln/>
        </p:spPr>
      </p:sp>
      <p:sp>
        <p:nvSpPr>
          <p:cNvPr id="123908" name="Rectangle 3"/>
          <p:cNvSpPr>
            <a:spLocks noGrp="1" noChangeArrowheads="1"/>
          </p:cNvSpPr>
          <p:nvPr>
            <p:ph type="body" idx="1"/>
          </p:nvPr>
        </p:nvSpPr>
        <p:spPr>
          <a:xfrm>
            <a:off x="952240" y="4467035"/>
            <a:ext cx="5081321" cy="41698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19" tIns="46810" rIns="93619" bIns="46810"/>
          <a:lstStyle/>
          <a:p>
            <a:endParaRPr lang="en-US" smtClean="0"/>
          </a:p>
        </p:txBody>
      </p:sp>
    </p:spTree>
    <p:extLst>
      <p:ext uri="{BB962C8B-B14F-4D97-AF65-F5344CB8AC3E}">
        <p14:creationId xmlns:p14="http://schemas.microsoft.com/office/powerpoint/2010/main" val="2472758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19DED5-2B87-4C00-A14D-FFF989071A15}" type="slidenum">
              <a:rPr lang="en-US" sz="1200">
                <a:solidFill>
                  <a:srgbClr val="000000"/>
                </a:solidFill>
              </a:rPr>
              <a:pPr/>
              <a:t>69</a:t>
            </a:fld>
            <a:endParaRPr lang="en-US" sz="1200">
              <a:solidFill>
                <a:srgbClr val="000000"/>
              </a:solidFill>
            </a:endParaRPr>
          </a:p>
        </p:txBody>
      </p:sp>
    </p:spTree>
    <p:extLst>
      <p:ext uri="{BB962C8B-B14F-4D97-AF65-F5344CB8AC3E}">
        <p14:creationId xmlns:p14="http://schemas.microsoft.com/office/powerpoint/2010/main" val="708760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9AC547B-6B57-47FD-9D93-A875882E13A9}" type="slidenum">
              <a:rPr lang="en-US" sz="1200"/>
              <a:pPr/>
              <a:t>73</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6707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738055C4-D436-4173-A88A-FDF06B059125}" type="slidenum">
              <a:rPr lang="en-US" sz="1200"/>
              <a:pPr/>
              <a:t>74</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7273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16</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250822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F49501-E516-4635-A491-5459E6AD39F1}" type="slidenum">
              <a:rPr lang="en-US" sz="1200"/>
              <a:pPr/>
              <a:t>21</a:t>
            </a:fld>
            <a:endParaRPr lang="en-US" sz="1200"/>
          </a:p>
        </p:txBody>
      </p:sp>
      <p:sp>
        <p:nvSpPr>
          <p:cNvPr id="113667" name="Rectangle 2"/>
          <p:cNvSpPr>
            <a:spLocks noGrp="1" noRot="1" noChangeAspect="1" noChangeArrowheads="1" noTextEdit="1"/>
          </p:cNvSpPr>
          <p:nvPr>
            <p:ph type="sldImg"/>
          </p:nvPr>
        </p:nvSpPr>
        <p:spPr>
          <a:xfrm>
            <a:off x="1157288" y="690563"/>
            <a:ext cx="4708525" cy="3532187"/>
          </a:xfrm>
          <a:ln/>
        </p:spPr>
      </p:sp>
      <p:sp>
        <p:nvSpPr>
          <p:cNvPr id="113668"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9438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5C03D4-477A-4F7E-A434-10E40F941CD0}" type="slidenum">
              <a:rPr lang="en-US" sz="1200"/>
              <a:pPr/>
              <a:t>24</a:t>
            </a:fld>
            <a:endParaRPr lang="en-US" sz="1200"/>
          </a:p>
        </p:txBody>
      </p:sp>
      <p:sp>
        <p:nvSpPr>
          <p:cNvPr id="114691" name="Rectangle 2"/>
          <p:cNvSpPr>
            <a:spLocks noGrp="1" noRot="1" noChangeAspect="1" noChangeArrowheads="1" noTextEdit="1"/>
          </p:cNvSpPr>
          <p:nvPr>
            <p:ph type="sldImg"/>
          </p:nvPr>
        </p:nvSpPr>
        <p:spPr>
          <a:xfrm>
            <a:off x="1157288" y="690563"/>
            <a:ext cx="4708525" cy="3532187"/>
          </a:xfrm>
          <a:ln/>
        </p:spPr>
      </p:sp>
      <p:sp>
        <p:nvSpPr>
          <p:cNvPr id="114692"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75071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36</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37</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41</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DA0669A6-BD1D-4C8D-A45F-CD3F49239D29}" type="slidenum">
              <a:rPr lang="en-US" sz="1200"/>
              <a:pPr/>
              <a:t>63</a:t>
            </a:fld>
            <a:endParaRPr lang="en-US" sz="1200"/>
          </a:p>
        </p:txBody>
      </p:sp>
      <p:sp>
        <p:nvSpPr>
          <p:cNvPr id="120835" name="Rectangle 2"/>
          <p:cNvSpPr>
            <a:spLocks noGrp="1" noRot="1" noChangeAspect="1" noChangeArrowheads="1" noTextEdit="1"/>
          </p:cNvSpPr>
          <p:nvPr>
            <p:ph type="sldImg"/>
          </p:nvPr>
        </p:nvSpPr>
        <p:spPr>
          <a:xfrm>
            <a:off x="1157288" y="690563"/>
            <a:ext cx="4708525" cy="3532187"/>
          </a:xfrm>
          <a:ln/>
        </p:spPr>
      </p:sp>
      <p:sp>
        <p:nvSpPr>
          <p:cNvPr id="120836"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151177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1508005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1880132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3514048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2072416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366881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143241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464521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4125420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363372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3720011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386587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754658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051949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142716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24744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869313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018108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58370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9439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610622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1688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938473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pPr>
                <a:defRPr/>
              </a:pPr>
              <a:t>‹#›</a:t>
            </a:fld>
            <a:endParaRPr lang="en-US"/>
          </a:p>
        </p:txBody>
      </p:sp>
    </p:spTree>
    <p:extLst>
      <p:ext uri="{BB962C8B-B14F-4D97-AF65-F5344CB8AC3E}">
        <p14:creationId xmlns:p14="http://schemas.microsoft.com/office/powerpoint/2010/main" val="1887075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pPr>
                <a:defRPr/>
              </a:pPr>
              <a:t>‹#›</a:t>
            </a:fld>
            <a:endParaRPr lang="en-US"/>
          </a:p>
        </p:txBody>
      </p:sp>
    </p:spTree>
    <p:extLst>
      <p:ext uri="{BB962C8B-B14F-4D97-AF65-F5344CB8AC3E}">
        <p14:creationId xmlns:p14="http://schemas.microsoft.com/office/powerpoint/2010/main" val="56355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pPr>
                <a:defRPr/>
              </a:pPr>
              <a:t>‹#›</a:t>
            </a:fld>
            <a:endParaRPr lang="en-US"/>
          </a:p>
        </p:txBody>
      </p:sp>
    </p:spTree>
    <p:extLst>
      <p:ext uri="{BB962C8B-B14F-4D97-AF65-F5344CB8AC3E}">
        <p14:creationId xmlns:p14="http://schemas.microsoft.com/office/powerpoint/2010/main" val="579199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pPr>
                <a:defRPr/>
              </a:pPr>
              <a:t>‹#›</a:t>
            </a:fld>
            <a:endParaRPr lang="en-US"/>
          </a:p>
        </p:txBody>
      </p:sp>
    </p:spTree>
    <p:extLst>
      <p:ext uri="{BB962C8B-B14F-4D97-AF65-F5344CB8AC3E}">
        <p14:creationId xmlns:p14="http://schemas.microsoft.com/office/powerpoint/2010/main" val="205733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pPr>
                <a:defRPr/>
              </a:pPr>
              <a:t>‹#›</a:t>
            </a:fld>
            <a:endParaRPr lang="en-US"/>
          </a:p>
        </p:txBody>
      </p:sp>
    </p:spTree>
    <p:extLst>
      <p:ext uri="{BB962C8B-B14F-4D97-AF65-F5344CB8AC3E}">
        <p14:creationId xmlns:p14="http://schemas.microsoft.com/office/powerpoint/2010/main" val="81174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pPr>
                <a:defRPr/>
              </a:pPr>
              <a:t>‹#›</a:t>
            </a:fld>
            <a:endParaRPr lang="en-US"/>
          </a:p>
        </p:txBody>
      </p:sp>
    </p:spTree>
    <p:extLst>
      <p:ext uri="{BB962C8B-B14F-4D97-AF65-F5344CB8AC3E}">
        <p14:creationId xmlns:p14="http://schemas.microsoft.com/office/powerpoint/2010/main" val="2334836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pPr>
                <a:defRPr/>
              </a:pPr>
              <a:t>‹#›</a:t>
            </a:fld>
            <a:endParaRPr lang="en-US"/>
          </a:p>
        </p:txBody>
      </p:sp>
    </p:spTree>
    <p:extLst>
      <p:ext uri="{BB962C8B-B14F-4D97-AF65-F5344CB8AC3E}">
        <p14:creationId xmlns:p14="http://schemas.microsoft.com/office/powerpoint/2010/main" val="389414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pPr>
                <a:defRPr/>
              </a:pPr>
              <a:t>‹#›</a:t>
            </a:fld>
            <a:endParaRPr lang="en-US"/>
          </a:p>
        </p:txBody>
      </p:sp>
    </p:spTree>
    <p:extLst>
      <p:ext uri="{BB962C8B-B14F-4D97-AF65-F5344CB8AC3E}">
        <p14:creationId xmlns:p14="http://schemas.microsoft.com/office/powerpoint/2010/main" val="192890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pPr>
                <a:defRPr/>
              </a:pPr>
              <a:t>‹#›</a:t>
            </a:fld>
            <a:endParaRPr lang="en-US"/>
          </a:p>
        </p:txBody>
      </p:sp>
    </p:spTree>
    <p:extLst>
      <p:ext uri="{BB962C8B-B14F-4D97-AF65-F5344CB8AC3E}">
        <p14:creationId xmlns:p14="http://schemas.microsoft.com/office/powerpoint/2010/main" val="2387092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pPr>
                <a:defRPr/>
              </a:pPr>
              <a:t>‹#›</a:t>
            </a:fld>
            <a:endParaRPr lang="en-US"/>
          </a:p>
        </p:txBody>
      </p:sp>
    </p:spTree>
    <p:extLst>
      <p:ext uri="{BB962C8B-B14F-4D97-AF65-F5344CB8AC3E}">
        <p14:creationId xmlns:p14="http://schemas.microsoft.com/office/powerpoint/2010/main" val="11136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pPr>
                <a:defRPr/>
              </a:pPr>
              <a:t>‹#›</a:t>
            </a:fld>
            <a:endParaRPr lang="en-US"/>
          </a:p>
        </p:txBody>
      </p:sp>
    </p:spTree>
    <p:extLst>
      <p:ext uri="{BB962C8B-B14F-4D97-AF65-F5344CB8AC3E}">
        <p14:creationId xmlns:p14="http://schemas.microsoft.com/office/powerpoint/2010/main" val="2239035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pPr>
                <a:defRPr/>
              </a:pPr>
              <a:t>‹#›</a:t>
            </a:fld>
            <a:endParaRPr lang="en-US"/>
          </a:p>
        </p:txBody>
      </p:sp>
    </p:spTree>
    <p:extLst>
      <p:ext uri="{BB962C8B-B14F-4D97-AF65-F5344CB8AC3E}">
        <p14:creationId xmlns:p14="http://schemas.microsoft.com/office/powerpoint/2010/main" val="159201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pPr>
                <a:defRPr/>
              </a:pPr>
              <a:t>‹#›</a:t>
            </a:fld>
            <a:endParaRPr lang="en-US"/>
          </a:p>
        </p:txBody>
      </p:sp>
    </p:spTree>
    <p:extLst>
      <p:ext uri="{BB962C8B-B14F-4D97-AF65-F5344CB8AC3E}">
        <p14:creationId xmlns:p14="http://schemas.microsoft.com/office/powerpoint/2010/main" val="1778598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pPr>
                <a:defRPr/>
              </a:pPr>
              <a:t>‹#›</a:t>
            </a:fld>
            <a:endParaRPr lang="en-US"/>
          </a:p>
        </p:txBody>
      </p:sp>
    </p:spTree>
    <p:extLst>
      <p:ext uri="{BB962C8B-B14F-4D97-AF65-F5344CB8AC3E}">
        <p14:creationId xmlns:p14="http://schemas.microsoft.com/office/powerpoint/2010/main" val="152315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pPr>
                <a:defRPr/>
              </a:pPr>
              <a:t>‹#›</a:t>
            </a:fld>
            <a:endParaRPr lang="en-US"/>
          </a:p>
        </p:txBody>
      </p:sp>
    </p:spTree>
    <p:extLst>
      <p:ext uri="{BB962C8B-B14F-4D97-AF65-F5344CB8AC3E}">
        <p14:creationId xmlns:p14="http://schemas.microsoft.com/office/powerpoint/2010/main" val="2440870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pPr>
                <a:defRPr/>
              </a:pPr>
              <a:t>‹#›</a:t>
            </a:fld>
            <a:endParaRPr lang="en-US"/>
          </a:p>
        </p:txBody>
      </p:sp>
    </p:spTree>
    <p:extLst>
      <p:ext uri="{BB962C8B-B14F-4D97-AF65-F5344CB8AC3E}">
        <p14:creationId xmlns:p14="http://schemas.microsoft.com/office/powerpoint/2010/main" val="387925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pPr>
                <a:defRPr/>
              </a:pPr>
              <a:t>‹#›</a:t>
            </a:fld>
            <a:endParaRPr lang="en-US"/>
          </a:p>
        </p:txBody>
      </p:sp>
    </p:spTree>
    <p:extLst>
      <p:ext uri="{BB962C8B-B14F-4D97-AF65-F5344CB8AC3E}">
        <p14:creationId xmlns:p14="http://schemas.microsoft.com/office/powerpoint/2010/main" val="2829445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pPr>
                <a:defRPr/>
              </a:pPr>
              <a:t>‹#›</a:t>
            </a:fld>
            <a:endParaRPr lang="en-US"/>
          </a:p>
        </p:txBody>
      </p:sp>
    </p:spTree>
    <p:extLst>
      <p:ext uri="{BB962C8B-B14F-4D97-AF65-F5344CB8AC3E}">
        <p14:creationId xmlns:p14="http://schemas.microsoft.com/office/powerpoint/2010/main" val="2372333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pPr>
                <a:defRPr/>
              </a:pPr>
              <a:t>‹#›</a:t>
            </a:fld>
            <a:endParaRPr lang="en-US"/>
          </a:p>
        </p:txBody>
      </p:sp>
    </p:spTree>
    <p:extLst>
      <p:ext uri="{BB962C8B-B14F-4D97-AF65-F5344CB8AC3E}">
        <p14:creationId xmlns:p14="http://schemas.microsoft.com/office/powerpoint/2010/main" val="1970502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pPr>
                <a:defRPr/>
              </a:pPr>
              <a:t>‹#›</a:t>
            </a:fld>
            <a:endParaRPr lang="en-US"/>
          </a:p>
        </p:txBody>
      </p:sp>
    </p:spTree>
    <p:extLst>
      <p:ext uri="{BB962C8B-B14F-4D97-AF65-F5344CB8AC3E}">
        <p14:creationId xmlns:p14="http://schemas.microsoft.com/office/powerpoint/2010/main" val="70283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pPr>
                <a:defRPr/>
              </a:pPr>
              <a:t>‹#›</a:t>
            </a:fld>
            <a:endParaRPr lang="en-US"/>
          </a:p>
        </p:txBody>
      </p:sp>
    </p:spTree>
    <p:extLst>
      <p:ext uri="{BB962C8B-B14F-4D97-AF65-F5344CB8AC3E}">
        <p14:creationId xmlns:p14="http://schemas.microsoft.com/office/powerpoint/2010/main" val="283323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pPr>
                <a:defRPr/>
              </a:pPr>
              <a:t>‹#›</a:t>
            </a:fld>
            <a:endParaRPr lang="en-US"/>
          </a:p>
        </p:txBody>
      </p:sp>
    </p:spTree>
    <p:extLst>
      <p:ext uri="{BB962C8B-B14F-4D97-AF65-F5344CB8AC3E}">
        <p14:creationId xmlns:p14="http://schemas.microsoft.com/office/powerpoint/2010/main" val="3806074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530694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1D79C0-0B6E-43CC-8AEA-CF95BDCFBB82}" type="slidenum">
              <a:rPr lang="en-US"/>
              <a:pPr>
                <a:defRPr/>
              </a:pPr>
              <a:t>‹#›</a:t>
            </a:fld>
            <a:endParaRPr lang="en-US"/>
          </a:p>
        </p:txBody>
      </p:sp>
    </p:spTree>
    <p:extLst>
      <p:ext uri="{BB962C8B-B14F-4D97-AF65-F5344CB8AC3E}">
        <p14:creationId xmlns:p14="http://schemas.microsoft.com/office/powerpoint/2010/main" val="3779293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E2DC85B-8AF0-41EA-A4CD-9B51B0DC50C5}" type="slidenum">
              <a:rPr lang="en-US"/>
              <a:pPr>
                <a:defRPr/>
              </a:pPr>
              <a:t>‹#›</a:t>
            </a:fld>
            <a:endParaRPr lang="en-US"/>
          </a:p>
        </p:txBody>
      </p:sp>
    </p:spTree>
    <p:extLst>
      <p:ext uri="{BB962C8B-B14F-4D97-AF65-F5344CB8AC3E}">
        <p14:creationId xmlns:p14="http://schemas.microsoft.com/office/powerpoint/2010/main" val="113556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E172CA-3047-4DA8-AF44-F4E9D20735B6}" type="slidenum">
              <a:rPr lang="en-US"/>
              <a:pPr>
                <a:defRPr/>
              </a:pPr>
              <a:t>‹#›</a:t>
            </a:fld>
            <a:endParaRPr lang="en-US"/>
          </a:p>
        </p:txBody>
      </p:sp>
    </p:spTree>
    <p:extLst>
      <p:ext uri="{BB962C8B-B14F-4D97-AF65-F5344CB8AC3E}">
        <p14:creationId xmlns:p14="http://schemas.microsoft.com/office/powerpoint/2010/main" val="4080512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5F2544-6F23-4887-BF9E-7BE7D63C9E24}" type="slidenum">
              <a:rPr lang="en-US"/>
              <a:pPr>
                <a:defRPr/>
              </a:pPr>
              <a:t>‹#›</a:t>
            </a:fld>
            <a:endParaRPr lang="en-US"/>
          </a:p>
        </p:txBody>
      </p:sp>
    </p:spTree>
    <p:extLst>
      <p:ext uri="{BB962C8B-B14F-4D97-AF65-F5344CB8AC3E}">
        <p14:creationId xmlns:p14="http://schemas.microsoft.com/office/powerpoint/2010/main" val="355209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324C307-68F0-4B49-B074-0A1D6EC014E7}" type="slidenum">
              <a:rPr lang="en-US"/>
              <a:pPr>
                <a:defRPr/>
              </a:pPr>
              <a:t>‹#›</a:t>
            </a:fld>
            <a:endParaRPr lang="en-US"/>
          </a:p>
        </p:txBody>
      </p:sp>
    </p:spTree>
    <p:extLst>
      <p:ext uri="{BB962C8B-B14F-4D97-AF65-F5344CB8AC3E}">
        <p14:creationId xmlns:p14="http://schemas.microsoft.com/office/powerpoint/2010/main" val="770309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6595F9-55A1-4D79-80F0-4EC6D485B3AD}" type="slidenum">
              <a:rPr lang="en-US"/>
              <a:pPr>
                <a:defRPr/>
              </a:pPr>
              <a:t>‹#›</a:t>
            </a:fld>
            <a:endParaRPr lang="en-US"/>
          </a:p>
        </p:txBody>
      </p:sp>
    </p:spTree>
    <p:extLst>
      <p:ext uri="{BB962C8B-B14F-4D97-AF65-F5344CB8AC3E}">
        <p14:creationId xmlns:p14="http://schemas.microsoft.com/office/powerpoint/2010/main" val="22441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6A83C96-4240-4884-8006-3D8112405D80}" type="slidenum">
              <a:rPr lang="en-US"/>
              <a:pPr>
                <a:defRPr/>
              </a:pPr>
              <a:t>‹#›</a:t>
            </a:fld>
            <a:endParaRPr lang="en-US"/>
          </a:p>
        </p:txBody>
      </p:sp>
    </p:spTree>
    <p:extLst>
      <p:ext uri="{BB962C8B-B14F-4D97-AF65-F5344CB8AC3E}">
        <p14:creationId xmlns:p14="http://schemas.microsoft.com/office/powerpoint/2010/main" val="317546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CA087F4-8CAF-4FFD-AF68-0A877B7F728B}" type="slidenum">
              <a:rPr lang="en-US"/>
              <a:pPr>
                <a:defRPr/>
              </a:pPr>
              <a:t>‹#›</a:t>
            </a:fld>
            <a:endParaRPr lang="en-US"/>
          </a:p>
        </p:txBody>
      </p:sp>
    </p:spTree>
    <p:extLst>
      <p:ext uri="{BB962C8B-B14F-4D97-AF65-F5344CB8AC3E}">
        <p14:creationId xmlns:p14="http://schemas.microsoft.com/office/powerpoint/2010/main" val="3116713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14D58D-253E-4E50-9BA7-F680A2BEAF94}" type="slidenum">
              <a:rPr lang="en-US"/>
              <a:pPr>
                <a:defRPr/>
              </a:pPr>
              <a:t>‹#›</a:t>
            </a:fld>
            <a:endParaRPr lang="en-US"/>
          </a:p>
        </p:txBody>
      </p:sp>
    </p:spTree>
    <p:extLst>
      <p:ext uri="{BB962C8B-B14F-4D97-AF65-F5344CB8AC3E}">
        <p14:creationId xmlns:p14="http://schemas.microsoft.com/office/powerpoint/2010/main" val="3501596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9D800E-C95E-4EFB-9C56-54BA964385ED}" type="slidenum">
              <a:rPr lang="en-US"/>
              <a:pPr>
                <a:defRPr/>
              </a:pPr>
              <a:t>‹#›</a:t>
            </a:fld>
            <a:endParaRPr lang="en-US"/>
          </a:p>
        </p:txBody>
      </p:sp>
    </p:spTree>
    <p:extLst>
      <p:ext uri="{BB962C8B-B14F-4D97-AF65-F5344CB8AC3E}">
        <p14:creationId xmlns:p14="http://schemas.microsoft.com/office/powerpoint/2010/main" val="2024295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09EACF-FB3E-4F42-9421-7F77FF581B27}" type="slidenum">
              <a:rPr lang="en-US"/>
              <a:pPr>
                <a:defRPr/>
              </a:pPr>
              <a:t>‹#›</a:t>
            </a:fld>
            <a:endParaRPr lang="en-US"/>
          </a:p>
        </p:txBody>
      </p:sp>
    </p:spTree>
    <p:extLst>
      <p:ext uri="{BB962C8B-B14F-4D97-AF65-F5344CB8AC3E}">
        <p14:creationId xmlns:p14="http://schemas.microsoft.com/office/powerpoint/2010/main" val="1476105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9/25/2013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9/25/2013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9/25/2013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solidFill>
                  <a:srgbClr val="0070C0"/>
                </a:solidFill>
              </a:rPr>
              <a:pPr>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extLst>
      <p:ext uri="{BB962C8B-B14F-4D97-AF65-F5344CB8AC3E}">
        <p14:creationId xmlns:p14="http://schemas.microsoft.com/office/powerpoint/2010/main" val="859134744"/>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defRPr>
            </a:lvl1pPr>
          </a:lstStyle>
          <a:p>
            <a:pPr>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a:defRPr/>
            </a:pPr>
            <a:fld id="{8639EA14-B841-4EC0-9346-2151A1E5B7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0.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6.png"/><Relationship Id="rId2" Type="http://schemas.openxmlformats.org/officeDocument/2006/relationships/slideLayout" Target="../slideLayouts/slideLayout91.xml"/><Relationship Id="rId1" Type="http://schemas.openxmlformats.org/officeDocument/2006/relationships/themeOverride" Target="../theme/themeOverride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xml"/><Relationship Id="rId7" Type="http://schemas.openxmlformats.org/officeDocument/2006/relationships/image" Target="../media/image41.emf"/><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oleObject" Target="../embeddings/Microsoft_Excel_97-2003_Worksheet1.xls"/><Relationship Id="rId5" Type="http://schemas.openxmlformats.org/officeDocument/2006/relationships/oleObject" Target="../embeddings/oleObject5.bin"/><Relationship Id="rId10" Type="http://schemas.openxmlformats.org/officeDocument/2006/relationships/image" Target="../media/image42.emf"/><Relationship Id="rId4" Type="http://schemas.openxmlformats.org/officeDocument/2006/relationships/slide" Target="slide23.xml"/><Relationship Id="rId9" Type="http://schemas.openxmlformats.org/officeDocument/2006/relationships/oleObject" Target="../embeddings/Microsoft_Excel_97-2003_Worksheet2.xls"/></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5.wmf"/><Relationship Id="rId2" Type="http://schemas.openxmlformats.org/officeDocument/2006/relationships/vmlDrawing" Target="../drawings/vmlDrawing5.vml"/><Relationship Id="rId1" Type="http://schemas.openxmlformats.org/officeDocument/2006/relationships/themeOverride" Target="../theme/themeOverride5.xml"/><Relationship Id="rId6" Type="http://schemas.openxmlformats.org/officeDocument/2006/relationships/oleObject" Target="../embeddings/oleObject8.bin"/><Relationship Id="rId5" Type="http://schemas.openxmlformats.org/officeDocument/2006/relationships/image" Target="../media/image44.w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2" Type="http://schemas.openxmlformats.org/officeDocument/2006/relationships/hyperlink" Target="http://www.ce.utexas.edu/prof/MAIDMENT/gishydro/ferdi/webedu/utwebgridg/utwebgridg.html" TargetMode="Externa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3.xml"/><Relationship Id="rId1" Type="http://schemas.openxmlformats.org/officeDocument/2006/relationships/vmlDrawing" Target="../drawings/vmlDrawing6.vml"/><Relationship Id="rId4" Type="http://schemas.openxmlformats.org/officeDocument/2006/relationships/image" Target="../media/image3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7.xml"/><Relationship Id="rId7"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62.emf"/><Relationship Id="rId5" Type="http://schemas.openxmlformats.org/officeDocument/2006/relationships/oleObject" Target="../embeddings/Microsoft_Excel_97-2003_Worksheet3.xls"/><Relationship Id="rId4" Type="http://schemas.openxmlformats.org/officeDocument/2006/relationships/oleObject" Target="../embeddings/oleObject11.bin"/><Relationship Id="rId9"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image" Target="../media/image103.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Microsoft_Excel_97-2003_Worksheet6.xls"/><Relationship Id="rId3" Type="http://schemas.openxmlformats.org/officeDocument/2006/relationships/notesSlide" Target="../notesSlides/notesSlide8.xml"/><Relationship Id="rId7" Type="http://schemas.openxmlformats.org/officeDocument/2006/relationships/oleObject" Target="../embeddings/oleObject14.bin"/><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42.emf"/><Relationship Id="rId5" Type="http://schemas.openxmlformats.org/officeDocument/2006/relationships/oleObject" Target="../embeddings/Microsoft_Excel_97-2003_Worksheet5.xls"/><Relationship Id="rId4" Type="http://schemas.openxmlformats.org/officeDocument/2006/relationships/oleObject" Target="../embeddings/oleObject13.bin"/><Relationship Id="rId9" Type="http://schemas.openxmlformats.org/officeDocument/2006/relationships/image" Target="../media/image67.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image" Target="../media/image69.wmf"/><Relationship Id="rId5" Type="http://schemas.openxmlformats.org/officeDocument/2006/relationships/oleObject" Target="../embeddings/oleObject16.bin"/><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71.png"/><Relationship Id="rId5" Type="http://schemas.openxmlformats.org/officeDocument/2006/relationships/oleObject" Target="../embeddings/oleObject18.bin"/><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0.xml"/><Relationship Id="rId1" Type="http://schemas.openxmlformats.org/officeDocument/2006/relationships/vmlDrawing" Target="../drawings/vmlDrawing12.vml"/><Relationship Id="rId4" Type="http://schemas.openxmlformats.org/officeDocument/2006/relationships/image" Target="../media/image72.wmf"/></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0.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0.xml"/><Relationship Id="rId1" Type="http://schemas.openxmlformats.org/officeDocument/2006/relationships/vmlDrawing" Target="../drawings/vmlDrawing13.vml"/><Relationship Id="rId4" Type="http://schemas.openxmlformats.org/officeDocument/2006/relationships/image" Target="../media/image80.wmf"/></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0.xml"/><Relationship Id="rId1" Type="http://schemas.openxmlformats.org/officeDocument/2006/relationships/vmlDrawing" Target="../drawings/vmlDrawing14.vml"/><Relationship Id="rId4" Type="http://schemas.openxmlformats.org/officeDocument/2006/relationships/image" Target="../media/image82.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0.xml"/><Relationship Id="rId1" Type="http://schemas.openxmlformats.org/officeDocument/2006/relationships/vmlDrawing" Target="../drawings/vmlDrawing15.vml"/><Relationship Id="rId4" Type="http://schemas.openxmlformats.org/officeDocument/2006/relationships/image" Target="../media/image83.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50.xml"/><Relationship Id="rId1" Type="http://schemas.openxmlformats.org/officeDocument/2006/relationships/vmlDrawing" Target="../drawings/vmlDrawing16.vml"/><Relationship Id="rId4" Type="http://schemas.openxmlformats.org/officeDocument/2006/relationships/image" Target="../media/image84.wmf"/></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0.xml"/><Relationship Id="rId1" Type="http://schemas.openxmlformats.org/officeDocument/2006/relationships/vmlDrawing" Target="../drawings/vmlDrawing17.v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50.xml"/><Relationship Id="rId1" Type="http://schemas.openxmlformats.org/officeDocument/2006/relationships/vmlDrawing" Target="../drawings/vmlDrawing18.vml"/><Relationship Id="rId4" Type="http://schemas.openxmlformats.org/officeDocument/2006/relationships/image" Target="../media/image87.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89.emf"/><Relationship Id="rId2" Type="http://schemas.openxmlformats.org/officeDocument/2006/relationships/vmlDrawing" Target="../drawings/vmlDrawing19.vml"/><Relationship Id="rId1" Type="http://schemas.openxmlformats.org/officeDocument/2006/relationships/themeOverride" Target="../theme/themeOverride8.xml"/><Relationship Id="rId6" Type="http://schemas.openxmlformats.org/officeDocument/2006/relationships/oleObject" Target="../embeddings/oleObject27.bin"/><Relationship Id="rId5" Type="http://schemas.openxmlformats.org/officeDocument/2006/relationships/image" Target="../media/image88.wmf"/><Relationship Id="rId4" Type="http://schemas.openxmlformats.org/officeDocument/2006/relationships/oleObject" Target="../embeddings/oleObject26.bin"/></Relationships>
</file>

<file path=ppt/slides/_rels/slide61.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slideLayout" Target="../slideLayouts/slideLayout84.xml"/><Relationship Id="rId7" Type="http://schemas.openxmlformats.org/officeDocument/2006/relationships/oleObject" Target="../embeddings/oleObject29.bin"/><Relationship Id="rId2" Type="http://schemas.openxmlformats.org/officeDocument/2006/relationships/vmlDrawing" Target="../drawings/vmlDrawing20.vml"/><Relationship Id="rId1" Type="http://schemas.openxmlformats.org/officeDocument/2006/relationships/themeOverride" Target="../theme/themeOverride9.xml"/><Relationship Id="rId6" Type="http://schemas.openxmlformats.org/officeDocument/2006/relationships/image" Target="../media/image94.wmf"/><Relationship Id="rId5" Type="http://schemas.openxmlformats.org/officeDocument/2006/relationships/oleObject" Target="../embeddings/oleObject28.bin"/><Relationship Id="rId4"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4.xml"/><Relationship Id="rId7" Type="http://schemas.openxmlformats.org/officeDocument/2006/relationships/image" Target="../media/image103.wmf"/><Relationship Id="rId2" Type="http://schemas.openxmlformats.org/officeDocument/2006/relationships/slideLayout" Target="../slideLayouts/slideLayout73.xml"/><Relationship Id="rId1" Type="http://schemas.openxmlformats.org/officeDocument/2006/relationships/vmlDrawing" Target="../drawings/vmlDrawing21.vml"/><Relationship Id="rId6" Type="http://schemas.openxmlformats.org/officeDocument/2006/relationships/oleObject" Target="../embeddings/oleObject30.bin"/><Relationship Id="rId11" Type="http://schemas.openxmlformats.org/officeDocument/2006/relationships/image" Target="../media/image108.wmf"/><Relationship Id="rId5" Type="http://schemas.openxmlformats.org/officeDocument/2006/relationships/image" Target="../media/image106.emf"/><Relationship Id="rId10" Type="http://schemas.openxmlformats.org/officeDocument/2006/relationships/image" Target="../media/image107.wmf"/><Relationship Id="rId4" Type="http://schemas.openxmlformats.org/officeDocument/2006/relationships/image" Target="../media/image105.emf"/><Relationship Id="rId9" Type="http://schemas.openxmlformats.org/officeDocument/2006/relationships/image" Target="../media/image104.wmf"/></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0.emf"/><Relationship Id="rId2" Type="http://schemas.openxmlformats.org/officeDocument/2006/relationships/vmlDrawing" Target="../drawings/vmlDrawing22.vml"/><Relationship Id="rId1" Type="http://schemas.openxmlformats.org/officeDocument/2006/relationships/themeOverride" Target="../theme/themeOverride10.xml"/><Relationship Id="rId6" Type="http://schemas.openxmlformats.org/officeDocument/2006/relationships/oleObject" Target="../embeddings/oleObject33.bin"/><Relationship Id="rId5" Type="http://schemas.openxmlformats.org/officeDocument/2006/relationships/image" Target="../media/image32.wmf"/><Relationship Id="rId4" Type="http://schemas.openxmlformats.org/officeDocument/2006/relationships/oleObject" Target="../embeddings/oleObject32.bin"/></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3786" r="1978" b="5591"/>
          <a:stretch/>
        </p:blipFill>
        <p:spPr>
          <a:xfrm>
            <a:off x="373427" y="1010852"/>
            <a:ext cx="8635106" cy="5847148"/>
          </a:xfrm>
          <a:prstGeom prst="rect">
            <a:avLst/>
          </a:prstGeom>
        </p:spPr>
      </p:pic>
      <p:sp>
        <p:nvSpPr>
          <p:cNvPr id="60418" name="Title 1"/>
          <p:cNvSpPr>
            <a:spLocks noGrp="1"/>
          </p:cNvSpPr>
          <p:nvPr>
            <p:ph type="title"/>
          </p:nvPr>
        </p:nvSpPr>
        <p:spPr>
          <a:xfrm>
            <a:off x="0" y="39510"/>
            <a:ext cx="9144001" cy="971342"/>
          </a:xfrm>
        </p:spPr>
        <p:txBody>
          <a:bodyPr/>
          <a:lstStyle/>
          <a:p>
            <a:r>
              <a:rPr lang="en-US" sz="3200" b="0" dirty="0">
                <a:latin typeface="Arial" charset="0"/>
              </a:rPr>
              <a:t>Digital Elevation Model Based Watershed and Stream Network Delineation</a:t>
            </a:r>
            <a:endParaRPr lang="en-US" sz="3200" dirty="0" smtClean="0"/>
          </a:p>
        </p:txBody>
      </p:sp>
      <p:sp>
        <p:nvSpPr>
          <p:cNvPr id="2" name="Rectangle 1"/>
          <p:cNvSpPr/>
          <p:nvPr/>
        </p:nvSpPr>
        <p:spPr bwMode="auto">
          <a:xfrm>
            <a:off x="710596" y="4075290"/>
            <a:ext cx="3714756" cy="257565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6" name="Rectangle 5"/>
          <p:cNvSpPr/>
          <p:nvPr/>
        </p:nvSpPr>
        <p:spPr bwMode="auto">
          <a:xfrm>
            <a:off x="1111787" y="1644277"/>
            <a:ext cx="2906973" cy="2431013"/>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3" name="TextBox 2"/>
          <p:cNvSpPr txBox="1"/>
          <p:nvPr/>
        </p:nvSpPr>
        <p:spPr>
          <a:xfrm>
            <a:off x="710595" y="5363115"/>
            <a:ext cx="1854678" cy="338554"/>
          </a:xfrm>
          <a:prstGeom prst="rect">
            <a:avLst/>
          </a:prstGeom>
          <a:noFill/>
        </p:spPr>
        <p:txBody>
          <a:bodyPr wrap="square" rtlCol="0">
            <a:spAutoFit/>
          </a:bodyPr>
          <a:lstStyle/>
          <a:p>
            <a:r>
              <a:rPr lang="en-US" sz="1600" dirty="0" smtClean="0">
                <a:solidFill>
                  <a:schemeClr val="bg2"/>
                </a:solidFill>
                <a:latin typeface="+mn-lt"/>
              </a:rPr>
              <a:t>Understanding</a:t>
            </a:r>
            <a:endParaRPr lang="en-US" sz="1600" dirty="0">
              <a:solidFill>
                <a:schemeClr val="bg2"/>
              </a:solidFill>
              <a:latin typeface="+mn-lt"/>
            </a:endParaRPr>
          </a:p>
        </p:txBody>
      </p:sp>
      <p:sp>
        <p:nvSpPr>
          <p:cNvPr id="8" name="TextBox 7"/>
          <p:cNvSpPr txBox="1"/>
          <p:nvPr/>
        </p:nvSpPr>
        <p:spPr>
          <a:xfrm>
            <a:off x="2683523" y="2897863"/>
            <a:ext cx="1266452" cy="338554"/>
          </a:xfrm>
          <a:prstGeom prst="rect">
            <a:avLst/>
          </a:prstGeom>
          <a:noFill/>
        </p:spPr>
        <p:txBody>
          <a:bodyPr wrap="square" rtlCol="0">
            <a:spAutoFit/>
          </a:bodyPr>
          <a:lstStyle/>
          <a:p>
            <a:r>
              <a:rPr lang="en-US" sz="1600" dirty="0" smtClean="0">
                <a:solidFill>
                  <a:schemeClr val="bg2"/>
                </a:solidFill>
                <a:latin typeface="+mn-lt"/>
              </a:rPr>
              <a:t>How to use</a:t>
            </a:r>
            <a:endParaRPr lang="en-US" sz="1600" dirty="0">
              <a:solidFill>
                <a:schemeClr val="bg2"/>
              </a:solidFill>
              <a:latin typeface="+mn-lt"/>
            </a:endParaRPr>
          </a:p>
        </p:txBody>
      </p:sp>
      <p:sp>
        <p:nvSpPr>
          <p:cNvPr id="9" name="TextBox 8"/>
          <p:cNvSpPr txBox="1"/>
          <p:nvPr/>
        </p:nvSpPr>
        <p:spPr>
          <a:xfrm>
            <a:off x="4018760" y="1010852"/>
            <a:ext cx="1526380" cy="523220"/>
          </a:xfrm>
          <a:prstGeom prst="rect">
            <a:avLst/>
          </a:prstGeom>
          <a:noFill/>
        </p:spPr>
        <p:txBody>
          <a:bodyPr wrap="none" rtlCol="0">
            <a:spAutoFit/>
          </a:bodyPr>
          <a:lstStyle/>
          <a:p>
            <a:r>
              <a:rPr lang="en-US" sz="2800" dirty="0" smtClean="0">
                <a:solidFill>
                  <a:srgbClr val="FF0000"/>
                </a:solidFill>
                <a:latin typeface="+mn-lt"/>
              </a:rPr>
              <a:t>Reading</a:t>
            </a:r>
            <a:endParaRPr lang="en-US" sz="2800" dirty="0">
              <a:solidFill>
                <a:srgbClr val="FF000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757488" y="4854575"/>
          <a:ext cx="6286500" cy="1876425"/>
        </p:xfrm>
        <a:graphic>
          <a:graphicData uri="http://schemas.openxmlformats.org/presentationml/2006/ole">
            <mc:AlternateContent xmlns:mc="http://schemas.openxmlformats.org/markup-compatibility/2006">
              <mc:Choice xmlns:v="urn:schemas-microsoft-com:vml" Requires="v">
                <p:oleObj spid="_x0000_s1077" name="Worksheet" r:id="rId3" imgW="6286410" imgH="1876515" progId="Excel.Sheet.8">
                  <p:embed/>
                </p:oleObj>
              </mc:Choice>
              <mc:Fallback>
                <p:oleObj name="Worksheet" r:id="rId3" imgW="6286410" imgH="1876515"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4854575"/>
                        <a:ext cx="6286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5100" y="3417888"/>
          <a:ext cx="3830638" cy="1914525"/>
        </p:xfrm>
        <a:graphic>
          <a:graphicData uri="http://schemas.openxmlformats.org/presentationml/2006/ole">
            <mc:AlternateContent xmlns:mc="http://schemas.openxmlformats.org/markup-compatibility/2006">
              <mc:Choice xmlns:v="urn:schemas-microsoft-com:vml" Requires="v">
                <p:oleObj spid="_x0000_s1078" name="Worksheet" r:id="rId5" imgW="3676590" imgH="1914525" progId="Excel.Sheet.8">
                  <p:embed/>
                </p:oleObj>
              </mc:Choice>
              <mc:Fallback>
                <p:oleObj name="Worksheet" r:id="rId5" imgW="3676590" imgH="1914525"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3417888"/>
                        <a:ext cx="3830638" cy="1914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itle 1"/>
          <p:cNvSpPr>
            <a:spLocks noGrp="1"/>
          </p:cNvSpPr>
          <p:nvPr>
            <p:ph type="title"/>
          </p:nvPr>
        </p:nvSpPr>
        <p:spPr>
          <a:xfrm>
            <a:off x="508000" y="0"/>
            <a:ext cx="8229600" cy="1143000"/>
          </a:xfrm>
        </p:spPr>
        <p:txBody>
          <a:bodyPr/>
          <a:lstStyle/>
          <a:p>
            <a:r>
              <a:rPr lang="en-US" smtClean="0"/>
              <a:t>Runoff Coefficients</a:t>
            </a:r>
          </a:p>
        </p:txBody>
      </p:sp>
      <p:sp>
        <p:nvSpPr>
          <p:cNvPr id="5" name="TextBox 4"/>
          <p:cNvSpPr txBox="1"/>
          <p:nvPr/>
        </p:nvSpPr>
        <p:spPr>
          <a:xfrm>
            <a:off x="6096000" y="977900"/>
            <a:ext cx="3048000" cy="2032000"/>
          </a:xfrm>
          <a:prstGeom prst="rect">
            <a:avLst/>
          </a:prstGeom>
          <a:noFill/>
        </p:spPr>
        <p:txBody>
          <a:bodyPr>
            <a:spAutoFit/>
          </a:bodyPr>
          <a:lstStyle/>
          <a:p>
            <a:pPr marL="228600" indent="-228600">
              <a:buFont typeface="Arial" pitchFamily="34" charset="0"/>
              <a:buChar char="•"/>
              <a:defRPr/>
            </a:pPr>
            <a:r>
              <a:rPr lang="en-US" sz="1800" dirty="0">
                <a:latin typeface="+mn-lt"/>
              </a:rPr>
              <a:t>Interpolated </a:t>
            </a:r>
            <a:r>
              <a:rPr lang="en-US" sz="1800" dirty="0" err="1">
                <a:latin typeface="+mn-lt"/>
              </a:rPr>
              <a:t>precip</a:t>
            </a:r>
            <a:r>
              <a:rPr lang="en-US" sz="1800" dirty="0">
                <a:latin typeface="+mn-lt"/>
              </a:rPr>
              <a:t> for each </a:t>
            </a:r>
            <a:r>
              <a:rPr lang="en-US" sz="1800" dirty="0" err="1">
                <a:latin typeface="+mn-lt"/>
              </a:rPr>
              <a:t>subwatershed</a:t>
            </a:r>
            <a:endParaRPr lang="en-US" sz="1800" dirty="0">
              <a:latin typeface="+mn-lt"/>
            </a:endParaRPr>
          </a:p>
          <a:p>
            <a:pPr marL="228600" indent="-228600">
              <a:buFont typeface="Arial" pitchFamily="34" charset="0"/>
              <a:buChar char="•"/>
              <a:defRPr/>
            </a:pPr>
            <a:r>
              <a:rPr lang="en-US" sz="1800" dirty="0">
                <a:latin typeface="+mn-lt"/>
              </a:rPr>
              <a:t>Convert to volume, P</a:t>
            </a:r>
          </a:p>
          <a:p>
            <a:pPr marL="228600" indent="-228600">
              <a:buFont typeface="Arial" pitchFamily="34" charset="0"/>
              <a:buChar char="•"/>
              <a:defRPr/>
            </a:pPr>
            <a:r>
              <a:rPr lang="en-US" sz="1800" dirty="0">
                <a:latin typeface="+mn-lt"/>
              </a:rPr>
              <a:t>Sum over upstream </a:t>
            </a:r>
            <a:r>
              <a:rPr lang="en-US" sz="1800" dirty="0" err="1" smtClean="0">
                <a:latin typeface="+mn-lt"/>
              </a:rPr>
              <a:t>subwatersheds</a:t>
            </a:r>
            <a:r>
              <a:rPr lang="en-US" sz="1800" dirty="0" smtClean="0">
                <a:latin typeface="+mn-lt"/>
              </a:rPr>
              <a:t> in Excel</a:t>
            </a:r>
            <a:endParaRPr lang="en-US" sz="1800" dirty="0">
              <a:latin typeface="+mn-lt"/>
            </a:endParaRPr>
          </a:p>
          <a:p>
            <a:pPr marL="228600" indent="-228600">
              <a:buFont typeface="Arial" pitchFamily="34" charset="0"/>
              <a:buChar char="•"/>
              <a:defRPr/>
            </a:pPr>
            <a:r>
              <a:rPr lang="en-US" sz="1800" dirty="0">
                <a:latin typeface="+mn-lt"/>
              </a:rPr>
              <a:t>Runoff volume, Q</a:t>
            </a:r>
          </a:p>
          <a:p>
            <a:pPr marL="228600" indent="-228600">
              <a:buFont typeface="Arial" pitchFamily="34" charset="0"/>
              <a:buChar char="•"/>
              <a:defRPr/>
            </a:pPr>
            <a:r>
              <a:rPr lang="en-US" sz="1800" dirty="0">
                <a:latin typeface="+mn-lt"/>
              </a:rPr>
              <a:t>Ratio of Q/P</a:t>
            </a:r>
          </a:p>
        </p:txBody>
      </p:sp>
      <p:graphicFrame>
        <p:nvGraphicFramePr>
          <p:cNvPr id="6" name="Table 5"/>
          <p:cNvGraphicFramePr>
            <a:graphicFrameLocks noGrp="1"/>
          </p:cNvGraphicFramePr>
          <p:nvPr/>
        </p:nvGraphicFramePr>
        <p:xfrm>
          <a:off x="5486400" y="3187700"/>
          <a:ext cx="3492500" cy="884239"/>
        </p:xfrm>
        <a:graphic>
          <a:graphicData uri="http://schemas.openxmlformats.org/drawingml/2006/table">
            <a:tbl>
              <a:tblPr/>
              <a:tblGrid>
                <a:gridCol w="2120651"/>
                <a:gridCol w="1371849"/>
              </a:tblGrid>
              <a:tr h="243928">
                <a:tc>
                  <a:txBody>
                    <a:bodyPr/>
                    <a:lstStyle/>
                    <a:p>
                      <a:pPr marL="0" marR="0">
                        <a:spcBef>
                          <a:spcPts val="0"/>
                        </a:spcBef>
                        <a:spcAft>
                          <a:spcPts val="0"/>
                        </a:spcAft>
                      </a:pPr>
                      <a:r>
                        <a:rPr lang="en-US" sz="1600" b="1" dirty="0" smtClean="0">
                          <a:latin typeface="Times New Roman"/>
                          <a:ea typeface="Times New Roman"/>
                          <a:cs typeface="Times New Roman"/>
                        </a:rPr>
                        <a:t>Watershed</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smtClean="0">
                          <a:latin typeface="Times New Roman"/>
                          <a:ea typeface="Times New Roman"/>
                          <a:cs typeface="Times New Roman"/>
                        </a:rPr>
                        <a:t>HydroID's</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Plum Ck at Lockhart,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Calibri"/>
                          <a:ea typeface="Times New Roman"/>
                          <a:cs typeface="Times New Roman"/>
                        </a:rPr>
                        <a:t>330</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dirty="0">
                          <a:solidFill>
                            <a:srgbClr val="000000"/>
                          </a:solidFill>
                          <a:latin typeface="Calibri"/>
                          <a:ea typeface="Times New Roman"/>
                          <a:cs typeface="Times New Roman"/>
                        </a:rPr>
                        <a:t>Blanco </a:t>
                      </a:r>
                      <a:r>
                        <a:rPr lang="en-US" sz="1400" dirty="0" err="1">
                          <a:solidFill>
                            <a:srgbClr val="000000"/>
                          </a:solidFill>
                          <a:latin typeface="Calibri"/>
                          <a:ea typeface="Times New Roman"/>
                          <a:cs typeface="Times New Roman"/>
                        </a:rPr>
                        <a:t>Rv</a:t>
                      </a:r>
                      <a:r>
                        <a:rPr lang="en-US" sz="1400" dirty="0">
                          <a:solidFill>
                            <a:srgbClr val="000000"/>
                          </a:solidFill>
                          <a:latin typeface="Calibri"/>
                          <a:ea typeface="Times New Roman"/>
                          <a:cs typeface="Times New Roman"/>
                        </a:rPr>
                        <a:t> nr Kyle, TX</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331, 332</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San Marcos Rv at Luling,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331,332,333,336</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7" name="Oval 8"/>
          <p:cNvSpPr>
            <a:spLocks noChangeArrowheads="1"/>
          </p:cNvSpPr>
          <p:nvPr/>
        </p:nvSpPr>
        <p:spPr bwMode="auto">
          <a:xfrm>
            <a:off x="3086100" y="44069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Oval 9"/>
          <p:cNvSpPr>
            <a:spLocks noChangeArrowheads="1"/>
          </p:cNvSpPr>
          <p:nvPr/>
        </p:nvSpPr>
        <p:spPr bwMode="auto">
          <a:xfrm>
            <a:off x="7251700" y="6064250"/>
            <a:ext cx="927100" cy="2413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49" name="Elbow Connector 10"/>
          <p:cNvCxnSpPr>
            <a:cxnSpLocks noChangeShapeType="1"/>
            <a:stCxn id="1048" idx="1"/>
            <a:endCxn id="1050" idx="6"/>
          </p:cNvCxnSpPr>
          <p:nvPr/>
        </p:nvCxnSpPr>
        <p:spPr bwMode="auto">
          <a:xfrm rot="16200000" flipV="1">
            <a:off x="5010150" y="3721100"/>
            <a:ext cx="1368425" cy="3387725"/>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50" name="Oval 15"/>
          <p:cNvSpPr>
            <a:spLocks noChangeArrowheads="1"/>
          </p:cNvSpPr>
          <p:nvPr/>
        </p:nvSpPr>
        <p:spPr bwMode="auto">
          <a:xfrm>
            <a:off x="3086100" y="46355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1" name="Picture 2"/>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0" y="527050"/>
            <a:ext cx="61991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Oval 8"/>
          <p:cNvSpPr>
            <a:spLocks noChangeArrowheads="1"/>
          </p:cNvSpPr>
          <p:nvPr/>
        </p:nvSpPr>
        <p:spPr bwMode="auto">
          <a:xfrm>
            <a:off x="3276600" y="1498600"/>
            <a:ext cx="3429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Oval 8"/>
          <p:cNvSpPr>
            <a:spLocks noChangeArrowheads="1"/>
          </p:cNvSpPr>
          <p:nvPr/>
        </p:nvSpPr>
        <p:spPr bwMode="auto">
          <a:xfrm>
            <a:off x="7581900" y="3619500"/>
            <a:ext cx="8001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54" name="Shape 14"/>
          <p:cNvCxnSpPr>
            <a:cxnSpLocks noChangeShapeType="1"/>
            <a:stCxn id="1052" idx="5"/>
            <a:endCxn id="1053" idx="1"/>
          </p:cNvCxnSpPr>
          <p:nvPr/>
        </p:nvCxnSpPr>
        <p:spPr bwMode="auto">
          <a:xfrm rot="16200000" flipH="1">
            <a:off x="4664075" y="620713"/>
            <a:ext cx="1939925" cy="4130675"/>
          </a:xfrm>
          <a:prstGeom prst="bentConnector3">
            <a:avLst>
              <a:gd name="adj1" fmla="val 68972"/>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450378" y="253406"/>
            <a:ext cx="8802807" cy="1143000"/>
          </a:xfrm>
        </p:spPr>
        <p:txBody>
          <a:bodyPr/>
          <a:lstStyle/>
          <a:p>
            <a:r>
              <a:rPr lang="en-US" dirty="0" smtClean="0"/>
              <a:t>The Terrain Flow Information Model</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Pit removal</a:t>
            </a:r>
          </a:p>
          <a:p>
            <a:r>
              <a:rPr lang="en-US" dirty="0" smtClean="0"/>
              <a:t>Flow direction field derivation</a:t>
            </a:r>
          </a:p>
          <a:p>
            <a:r>
              <a:rPr lang="en-US" dirty="0" smtClean="0"/>
              <a:t>Flow Accumulation</a:t>
            </a:r>
          </a:p>
          <a:p>
            <a:r>
              <a:rPr lang="en-US" dirty="0" smtClean="0"/>
              <a:t>Channels and Watersheds</a:t>
            </a:r>
          </a:p>
          <a:p>
            <a:r>
              <a:rPr lang="en-US" dirty="0" smtClean="0"/>
              <a:t>Raster to Vector Connection</a:t>
            </a:r>
          </a:p>
          <a:p>
            <a:endParaRPr lang="en-US" sz="2400" dirty="0" smtClean="0"/>
          </a:p>
        </p:txBody>
      </p:sp>
      <p:graphicFrame>
        <p:nvGraphicFramePr>
          <p:cNvPr id="3074" name="Object 4"/>
          <p:cNvGraphicFramePr>
            <a:graphicFrameLocks noChangeAspect="1"/>
          </p:cNvGraphicFramePr>
          <p:nvPr>
            <p:extLst>
              <p:ext uri="{D42A27DB-BD31-4B8C-83A1-F6EECF244321}">
                <p14:modId xmlns:p14="http://schemas.microsoft.com/office/powerpoint/2010/main" val="1685924560"/>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3090" name="Graph Sheet" r:id="rId3" imgW="3352680" imgH="2590560" progId="SPLUSGraphSheetFileType">
                  <p:embed/>
                </p:oleObj>
              </mc:Choice>
              <mc:Fallback>
                <p:oleObj name="Graph Sheet" r:id="rId3" imgW="3352680" imgH="2590560" progId="SPLUSGraphSheetFileTyp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The terrain flow </a:t>
            </a:r>
            <a:r>
              <a:rPr lang="en-US" sz="3200" dirty="0" smtClean="0">
                <a:solidFill>
                  <a:srgbClr val="FF0000"/>
                </a:solidFill>
              </a:rPr>
              <a:t>information model </a:t>
            </a:r>
            <a:r>
              <a:rPr lang="en-US" sz="3200" dirty="0" smtClean="0"/>
              <a:t>for deriving channels, watersheds, and flow related terrain information.  </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85800"/>
          </a:xfrm>
        </p:spPr>
        <p:txBody>
          <a:bodyPr/>
          <a:lstStyle/>
          <a:p>
            <a:pPr eaLnBrk="1" hangingPunct="1"/>
            <a:r>
              <a:rPr lang="en-US" smtClean="0"/>
              <a:t>DEM Elevations</a:t>
            </a:r>
          </a:p>
        </p:txBody>
      </p:sp>
      <p:pic>
        <p:nvPicPr>
          <p:cNvPr id="63491"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7469188" y="1600200"/>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Contours</a:t>
            </a:r>
            <a:endParaRPr lang="en-US" sz="3200"/>
          </a:p>
        </p:txBody>
      </p:sp>
      <p:sp>
        <p:nvSpPr>
          <p:cNvPr id="63493" name="Line 5"/>
          <p:cNvSpPr>
            <a:spLocks noChangeShapeType="1"/>
          </p:cNvSpPr>
          <p:nvPr/>
        </p:nvSpPr>
        <p:spPr bwMode="auto">
          <a:xfrm flipH="1">
            <a:off x="7237413" y="54102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4" name="Line 6"/>
          <p:cNvSpPr>
            <a:spLocks noChangeShapeType="1"/>
          </p:cNvSpPr>
          <p:nvPr/>
        </p:nvSpPr>
        <p:spPr bwMode="auto">
          <a:xfrm flipH="1">
            <a:off x="7239000" y="3306763"/>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5" name="Line 7"/>
          <p:cNvSpPr>
            <a:spLocks noChangeShapeType="1"/>
          </p:cNvSpPr>
          <p:nvPr/>
        </p:nvSpPr>
        <p:spPr bwMode="auto">
          <a:xfrm flipH="1">
            <a:off x="7229475" y="4389438"/>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8"/>
          <p:cNvSpPr txBox="1">
            <a:spLocks noChangeArrowheads="1"/>
          </p:cNvSpPr>
          <p:nvPr/>
        </p:nvSpPr>
        <p:spPr bwMode="auto">
          <a:xfrm>
            <a:off x="7527925" y="302895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497" name="Text Box 9"/>
          <p:cNvSpPr txBox="1">
            <a:spLocks noChangeArrowheads="1"/>
          </p:cNvSpPr>
          <p:nvPr/>
        </p:nvSpPr>
        <p:spPr bwMode="auto">
          <a:xfrm>
            <a:off x="7535863" y="4114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498" name="Text Box 10"/>
          <p:cNvSpPr txBox="1">
            <a:spLocks noChangeArrowheads="1"/>
          </p:cNvSpPr>
          <p:nvPr/>
        </p:nvSpPr>
        <p:spPr bwMode="auto">
          <a:xfrm>
            <a:off x="7543800" y="5083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499" name="Text Box 11"/>
          <p:cNvSpPr txBox="1">
            <a:spLocks noChangeArrowheads="1"/>
          </p:cNvSpPr>
          <p:nvPr/>
        </p:nvSpPr>
        <p:spPr bwMode="auto">
          <a:xfrm>
            <a:off x="7543800" y="2209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0" name="Line 12"/>
          <p:cNvSpPr>
            <a:spLocks noChangeShapeType="1"/>
          </p:cNvSpPr>
          <p:nvPr/>
        </p:nvSpPr>
        <p:spPr bwMode="auto">
          <a:xfrm flipH="1">
            <a:off x="7239000" y="25146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Text Box 13"/>
          <p:cNvSpPr txBox="1">
            <a:spLocks noChangeArrowheads="1"/>
          </p:cNvSpPr>
          <p:nvPr/>
        </p:nvSpPr>
        <p:spPr bwMode="auto">
          <a:xfrm>
            <a:off x="5638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502" name="Text Box 14"/>
          <p:cNvSpPr txBox="1">
            <a:spLocks noChangeArrowheads="1"/>
          </p:cNvSpPr>
          <p:nvPr/>
        </p:nvSpPr>
        <p:spPr bwMode="auto">
          <a:xfrm>
            <a:off x="43434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503" name="Text Box 15"/>
          <p:cNvSpPr txBox="1">
            <a:spLocks noChangeArrowheads="1"/>
          </p:cNvSpPr>
          <p:nvPr/>
        </p:nvSpPr>
        <p:spPr bwMode="auto">
          <a:xfrm>
            <a:off x="35052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4" name="Text Box 16"/>
          <p:cNvSpPr txBox="1">
            <a:spLocks noChangeArrowheads="1"/>
          </p:cNvSpPr>
          <p:nvPr/>
        </p:nvSpPr>
        <p:spPr bwMode="auto">
          <a:xfrm>
            <a:off x="2590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5" name="Text Box 17"/>
          <p:cNvSpPr txBox="1">
            <a:spLocks noChangeArrowheads="1"/>
          </p:cNvSpPr>
          <p:nvPr/>
        </p:nvSpPr>
        <p:spPr bwMode="auto">
          <a:xfrm>
            <a:off x="40386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6" name="Text Box 18"/>
          <p:cNvSpPr txBox="1">
            <a:spLocks noChangeArrowheads="1"/>
          </p:cNvSpPr>
          <p:nvPr/>
        </p:nvSpPr>
        <p:spPr bwMode="auto">
          <a:xfrm>
            <a:off x="51054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5138" name="Bitmap Image" r:id="rId3" imgW="5311600" imgH="3741744" progId="Paint.Picture">
                  <p:embed/>
                </p:oleObj>
              </mc:Choice>
              <mc:Fallback>
                <p:oleObj name="Bitmap Image" r:id="rId3" imgW="5311600" imgH="3741744"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smtClean="0">
                <a:cs typeface="Times New Roman" pitchFamily="18" charset="0"/>
              </a:rPr>
              <a:t>	Increase elevation to the pour point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dirty="0" smtClean="0">
                <a:solidFill>
                  <a:schemeClr val="tx1"/>
                </a:solidFill>
                <a:cs typeface="Times New Roman" pitchFamily="18" charset="0"/>
              </a:rPr>
              <a:t>Pit Filling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3" name="Object 11">
            <a:hlinkHover r:id="rId4" action="ppaction://hlinksldjump"/>
          </p:cNvPr>
          <p:cNvGraphicFramePr>
            <a:graphicFrameLocks noChangeAspect="1"/>
          </p:cNvGraphicFramePr>
          <p:nvPr>
            <p:extLst>
              <p:ext uri="{D42A27DB-BD31-4B8C-83A1-F6EECF244321}">
                <p14:modId xmlns:p14="http://schemas.microsoft.com/office/powerpoint/2010/main" val="1076353742"/>
              </p:ext>
            </p:extLst>
          </p:nvPr>
        </p:nvGraphicFramePr>
        <p:xfrm>
          <a:off x="4774489" y="1994042"/>
          <a:ext cx="4077224" cy="3295926"/>
        </p:xfrm>
        <a:graphic>
          <a:graphicData uri="http://schemas.openxmlformats.org/presentationml/2006/ole">
            <mc:AlternateContent xmlns:mc="http://schemas.openxmlformats.org/markup-compatibility/2006">
              <mc:Choice xmlns:v="urn:schemas-microsoft-com:vml" Requires="v">
                <p:oleObj spid="_x0000_s22556" name="Worksheet" r:id="rId6" imgW="2486112" imgH="2009711" progId="Excel.Sheet.8">
                  <p:embed/>
                </p:oleObj>
              </mc:Choice>
              <mc:Fallback>
                <p:oleObj name="Worksheet" r:id="rId6" imgW="2486112" imgH="2009711" progId="Excel.Sheet.8">
                  <p:embed/>
                  <p:pic>
                    <p:nvPicPr>
                      <p:cNvPr id="0" name=""/>
                      <p:cNvPicPr>
                        <a:picLocks noChangeArrowheads="1"/>
                      </p:cNvPicPr>
                      <p:nvPr/>
                    </p:nvPicPr>
                    <p:blipFill>
                      <a:blip r:embed="rId7"/>
                      <a:srcRect/>
                      <a:stretch>
                        <a:fillRect/>
                      </a:stretch>
                    </p:blipFill>
                    <p:spPr bwMode="auto">
                      <a:xfrm>
                        <a:off x="4774489" y="1994042"/>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801482"/>
          </a:xfrm>
          <a:noFill/>
          <a:ln/>
        </p:spPr>
        <p:txBody>
          <a:bodyPr/>
          <a:lstStyle/>
          <a:p>
            <a:r>
              <a:rPr lang="en-US" sz="3600" dirty="0" smtClean="0"/>
              <a:t>Pit Filling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902725858"/>
              </p:ext>
            </p:extLst>
          </p:nvPr>
        </p:nvGraphicFramePr>
        <p:xfrm>
          <a:off x="377114" y="1994041"/>
          <a:ext cx="4069787" cy="3290887"/>
        </p:xfrm>
        <a:graphic>
          <a:graphicData uri="http://schemas.openxmlformats.org/presentationml/2006/ole">
            <mc:AlternateContent xmlns:mc="http://schemas.openxmlformats.org/markup-compatibility/2006">
              <mc:Choice xmlns:v="urn:schemas-microsoft-com:vml" Requires="v">
                <p:oleObj spid="_x0000_s22557" name="Worksheet" r:id="rId9" imgW="2486112" imgH="2009711" progId="Excel.Sheet.8">
                  <p:embed/>
                </p:oleObj>
              </mc:Choice>
              <mc:Fallback>
                <p:oleObj name="Worksheet" r:id="rId9" imgW="2486112" imgH="2009711" progId="Excel.Sheet.8">
                  <p:embed/>
                  <p:pic>
                    <p:nvPicPr>
                      <p:cNvPr id="0" name=""/>
                      <p:cNvPicPr>
                        <a:picLocks noChangeAspect="1" noChangeArrowheads="1"/>
                      </p:cNvPicPr>
                      <p:nvPr/>
                    </p:nvPicPr>
                    <p:blipFill>
                      <a:blip r:embed="rId10"/>
                      <a:srcRect/>
                      <a:stretch>
                        <a:fillRect/>
                      </a:stretch>
                    </p:blipFill>
                    <p:spPr bwMode="auto">
                      <a:xfrm>
                        <a:off x="377114" y="1994041"/>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4603554"/>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4939204"/>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864772" y="5597126"/>
            <a:ext cx="567784" cy="400110"/>
          </a:xfrm>
          <a:prstGeom prst="rect">
            <a:avLst/>
          </a:prstGeom>
          <a:noFill/>
          <a:ln w="9525">
            <a:noFill/>
            <a:miter lim="800000"/>
            <a:headEnd/>
            <a:tailEnd/>
          </a:ln>
          <a:effectLs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9" y="3026586"/>
            <a:ext cx="641445" cy="254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4603554"/>
            <a:ext cx="709684" cy="9649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5568500"/>
            <a:ext cx="1372492"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Pour Points</a:t>
            </a:r>
          </a:p>
        </p:txBody>
      </p:sp>
      <p:sp>
        <p:nvSpPr>
          <p:cNvPr id="18" name="Rectangle 6"/>
          <p:cNvSpPr txBox="1">
            <a:spLocks noChangeArrowheads="1"/>
          </p:cNvSpPr>
          <p:nvPr/>
        </p:nvSpPr>
        <p:spPr bwMode="auto">
          <a:xfrm>
            <a:off x="382137" y="754955"/>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2966741"/>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4615511"/>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508127" y="2631722"/>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2" y="4234513"/>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770875"/>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Pits Filled</a:t>
            </a:r>
            <a:endParaRPr lang="en-US" sz="3200" dirty="0"/>
          </a:p>
        </p:txBody>
      </p:sp>
      <p:sp>
        <p:nvSpPr>
          <p:cNvPr id="2" name="TextBox 1"/>
          <p:cNvSpPr txBox="1"/>
          <p:nvPr/>
        </p:nvSpPr>
        <p:spPr>
          <a:xfrm>
            <a:off x="483553" y="6000072"/>
            <a:ext cx="3330222" cy="646331"/>
          </a:xfrm>
          <a:prstGeom prst="rect">
            <a:avLst/>
          </a:prstGeom>
          <a:noFill/>
        </p:spPr>
        <p:txBody>
          <a:bodyPr wrap="square" rtlCol="0">
            <a:spAutoFit/>
          </a:bodyPr>
          <a:lstStyle/>
          <a:p>
            <a:r>
              <a:rPr lang="en-US" sz="1800" dirty="0" smtClean="0">
                <a:solidFill>
                  <a:srgbClr val="FF0000"/>
                </a:solidFill>
                <a:latin typeface="Arial" panose="020B0604020202020204" pitchFamily="34" charset="0"/>
                <a:cs typeface="Arial" panose="020B0604020202020204" pitchFamily="34" charset="0"/>
              </a:rPr>
              <a:t>Grid cells or zones completely surrounded by higher terrain</a:t>
            </a:r>
            <a:endParaRPr lang="en-US" sz="1800"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5062815" y="6000071"/>
            <a:ext cx="3330222" cy="646331"/>
          </a:xfrm>
          <a:prstGeom prst="rect">
            <a:avLst/>
          </a:prstGeom>
          <a:noFill/>
        </p:spPr>
        <p:txBody>
          <a:bodyPr wrap="square" rtlCol="0">
            <a:spAutoFit/>
          </a:bodyPr>
          <a:lstStyle/>
          <a:p>
            <a:pPr algn="ctr"/>
            <a:r>
              <a:rPr lang="en-US" sz="1800" dirty="0" smtClean="0">
                <a:solidFill>
                  <a:srgbClr val="FF0000"/>
                </a:solidFill>
                <a:latin typeface="Arial" panose="020B0604020202020204" pitchFamily="34" charset="0"/>
                <a:cs typeface="Arial" panose="020B0604020202020204" pitchFamily="34" charset="0"/>
              </a:rPr>
              <a:t>The lowest grid cell adjacent to a pit</a:t>
            </a:r>
            <a:endParaRPr lang="en-US"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2964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o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188"/>
            <a:ext cx="8458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2"/>
          <p:cNvGrpSpPr>
            <a:grpSpLocks/>
          </p:cNvGrpSpPr>
          <p:nvPr/>
        </p:nvGrpSpPr>
        <p:grpSpPr bwMode="auto">
          <a:xfrm>
            <a:off x="5243513" y="2147888"/>
            <a:ext cx="2589212" cy="2827337"/>
            <a:chOff x="1877" y="1152"/>
            <a:chExt cx="775" cy="749"/>
          </a:xfrm>
        </p:grpSpPr>
        <p:sp>
          <p:nvSpPr>
            <p:cNvPr id="4128"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9"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30"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31"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32"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33"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34"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35"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36"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grpSp>
        <p:nvGrpSpPr>
          <p:cNvPr id="4101" name="Group 12"/>
          <p:cNvGrpSpPr>
            <a:grpSpLocks/>
          </p:cNvGrpSpPr>
          <p:nvPr/>
        </p:nvGrpSpPr>
        <p:grpSpPr bwMode="auto">
          <a:xfrm>
            <a:off x="2286000" y="2139950"/>
            <a:ext cx="2589213" cy="2827338"/>
            <a:chOff x="1877" y="1152"/>
            <a:chExt cx="775" cy="749"/>
          </a:xfrm>
        </p:grpSpPr>
        <p:sp>
          <p:nvSpPr>
            <p:cNvPr id="4119"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0"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21"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22"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23"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24"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25"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26"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27"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sp>
        <p:nvSpPr>
          <p:cNvPr id="4102"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4"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5" name="Text Box 25"/>
          <p:cNvSpPr txBox="1">
            <a:spLocks noChangeArrowheads="1"/>
          </p:cNvSpPr>
          <p:nvPr/>
        </p:nvSpPr>
        <p:spPr bwMode="auto">
          <a:xfrm>
            <a:off x="2543175" y="14732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06"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27"/>
          <p:cNvSpPr>
            <a:spLocks noChangeShapeType="1"/>
          </p:cNvSpPr>
          <p:nvPr/>
        </p:nvSpPr>
        <p:spPr bwMode="auto">
          <a:xfrm>
            <a:off x="3792538" y="3744913"/>
            <a:ext cx="446087" cy="541337"/>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28"/>
          <p:cNvSpPr>
            <a:spLocks noChangeShapeType="1"/>
          </p:cNvSpPr>
          <p:nvPr/>
        </p:nvSpPr>
        <p:spPr bwMode="auto">
          <a:xfrm>
            <a:off x="6529388" y="3760788"/>
            <a:ext cx="0" cy="606425"/>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9" name="Text Box 29"/>
          <p:cNvSpPr txBox="1">
            <a:spLocks noChangeArrowheads="1"/>
          </p:cNvSpPr>
          <p:nvPr/>
        </p:nvSpPr>
        <p:spPr bwMode="auto">
          <a:xfrm>
            <a:off x="1203325" y="5019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aphicFrame>
        <p:nvGraphicFramePr>
          <p:cNvPr id="4098" name="Object 30"/>
          <p:cNvGraphicFramePr>
            <a:graphicFrameLocks noChangeAspect="1"/>
          </p:cNvGraphicFramePr>
          <p:nvPr/>
        </p:nvGraphicFramePr>
        <p:xfrm>
          <a:off x="2232025" y="5187950"/>
          <a:ext cx="2468563" cy="1116013"/>
        </p:xfrm>
        <a:graphic>
          <a:graphicData uri="http://schemas.openxmlformats.org/presentationml/2006/ole">
            <mc:AlternateContent xmlns:mc="http://schemas.openxmlformats.org/markup-compatibility/2006">
              <mc:Choice xmlns:v="urn:schemas-microsoft-com:vml" Requires="v">
                <p:oleObj spid="_x0000_s4159" name="Equation" r:id="rId4" imgW="927000" imgH="419040" progId="Equation.3">
                  <p:embed/>
                </p:oleObj>
              </mc:Choice>
              <mc:Fallback>
                <p:oleObj name="Equation" r:id="rId4" imgW="927000" imgH="41904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51879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1"/>
          <p:cNvGraphicFramePr>
            <a:graphicFrameLocks noChangeAspect="1"/>
          </p:cNvGraphicFramePr>
          <p:nvPr/>
        </p:nvGraphicFramePr>
        <p:xfrm>
          <a:off x="5072063" y="5207000"/>
          <a:ext cx="2736850" cy="1157288"/>
        </p:xfrm>
        <a:graphic>
          <a:graphicData uri="http://schemas.openxmlformats.org/presentationml/2006/ole">
            <mc:AlternateContent xmlns:mc="http://schemas.openxmlformats.org/markup-compatibility/2006">
              <mc:Choice xmlns:v="urn:schemas-microsoft-com:vml" Requires="v">
                <p:oleObj spid="_x0000_s4160" name="Equation" r:id="rId6" imgW="927000" imgH="393480" progId="Equation.3">
                  <p:embed/>
                </p:oleObj>
              </mc:Choice>
              <mc:Fallback>
                <p:oleObj name="Equation" r:id="rId6" imgW="927000" imgH="39348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063" y="52070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0" name="Text Box 32"/>
          <p:cNvSpPr txBox="1">
            <a:spLocks noChangeArrowheads="1"/>
          </p:cNvSpPr>
          <p:nvPr/>
        </p:nvSpPr>
        <p:spPr bwMode="auto">
          <a:xfrm>
            <a:off x="838200" y="5362575"/>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Slope:</a:t>
            </a:r>
            <a:endParaRPr lang="en-US"/>
          </a:p>
        </p:txBody>
      </p:sp>
      <p:sp>
        <p:nvSpPr>
          <p:cNvPr id="4111" name="Text Box 33"/>
          <p:cNvSpPr txBox="1">
            <a:spLocks noChangeArrowheads="1"/>
          </p:cNvSpPr>
          <p:nvPr/>
        </p:nvSpPr>
        <p:spPr bwMode="auto">
          <a:xfrm>
            <a:off x="304800" y="76200"/>
            <a:ext cx="7450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Hydrologic Slope </a:t>
            </a:r>
          </a:p>
          <a:p>
            <a:r>
              <a:rPr lang="en-US" sz="4000"/>
              <a:t>	- Direction of Steepest Descent</a:t>
            </a:r>
            <a:endParaRPr lang="en-US"/>
          </a:p>
        </p:txBody>
      </p:sp>
      <p:sp>
        <p:nvSpPr>
          <p:cNvPr id="4112" name="Rectangle 34"/>
          <p:cNvSpPr>
            <a:spLocks noChangeArrowheads="1"/>
          </p:cNvSpPr>
          <p:nvPr/>
        </p:nvSpPr>
        <p:spPr bwMode="auto">
          <a:xfrm>
            <a:off x="5068888" y="5181600"/>
            <a:ext cx="2743200" cy="12954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13" name="Line 35"/>
          <p:cNvSpPr>
            <a:spLocks noChangeShapeType="1"/>
          </p:cNvSpPr>
          <p:nvPr/>
        </p:nvSpPr>
        <p:spPr bwMode="auto">
          <a:xfrm>
            <a:off x="5243513" y="187483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36"/>
          <p:cNvSpPr>
            <a:spLocks noChangeShapeType="1"/>
          </p:cNvSpPr>
          <p:nvPr/>
        </p:nvSpPr>
        <p:spPr bwMode="auto">
          <a:xfrm>
            <a:off x="6091238" y="1871663"/>
            <a:ext cx="4762"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37"/>
          <p:cNvSpPr>
            <a:spLocks noChangeShapeType="1"/>
          </p:cNvSpPr>
          <p:nvPr/>
        </p:nvSpPr>
        <p:spPr bwMode="auto">
          <a:xfrm>
            <a:off x="5905500" y="1965325"/>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Text Box 38"/>
          <p:cNvSpPr txBox="1">
            <a:spLocks noChangeArrowheads="1"/>
          </p:cNvSpPr>
          <p:nvPr/>
        </p:nvSpPr>
        <p:spPr bwMode="auto">
          <a:xfrm>
            <a:off x="5499100" y="148113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17" name="Line 39"/>
          <p:cNvSpPr>
            <a:spLocks noChangeShapeType="1"/>
          </p:cNvSpPr>
          <p:nvPr/>
        </p:nvSpPr>
        <p:spPr bwMode="auto">
          <a:xfrm flipH="1">
            <a:off x="5241925" y="1965325"/>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4"/>
          <p:cNvGrpSpPr>
            <a:grpSpLocks/>
          </p:cNvGrpSpPr>
          <p:nvPr/>
        </p:nvGrpSpPr>
        <p:grpSpPr bwMode="auto">
          <a:xfrm>
            <a:off x="4967288" y="2762250"/>
            <a:ext cx="3490912" cy="3429000"/>
            <a:chOff x="1877" y="1152"/>
            <a:chExt cx="1971" cy="1776"/>
          </a:xfrm>
        </p:grpSpPr>
        <p:sp>
          <p:nvSpPr>
            <p:cNvPr id="65612"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3"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4"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5"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6"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17"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18"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9"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5620"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1"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2"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3"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24"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5"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6"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7"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8"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9"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30"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1"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2"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3"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4"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5"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6"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grpSp>
      <p:sp>
        <p:nvSpPr>
          <p:cNvPr id="65539" name="Text Box 80"/>
          <p:cNvSpPr txBox="1">
            <a:spLocks noChangeArrowheads="1"/>
          </p:cNvSpPr>
          <p:nvPr/>
        </p:nvSpPr>
        <p:spPr bwMode="auto">
          <a:xfrm>
            <a:off x="683395" y="613218"/>
            <a:ext cx="48981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dirty="0" smtClean="0"/>
              <a:t>Eight Direction (D8) Flow Model</a:t>
            </a:r>
            <a:endParaRPr lang="en-US" dirty="0"/>
          </a:p>
        </p:txBody>
      </p:sp>
      <p:grpSp>
        <p:nvGrpSpPr>
          <p:cNvPr id="65540" name="Group 81"/>
          <p:cNvGrpSpPr>
            <a:grpSpLocks/>
          </p:cNvGrpSpPr>
          <p:nvPr/>
        </p:nvGrpSpPr>
        <p:grpSpPr bwMode="auto">
          <a:xfrm>
            <a:off x="6388100" y="569913"/>
            <a:ext cx="1524000" cy="1600200"/>
            <a:chOff x="2261" y="1517"/>
            <a:chExt cx="1149" cy="1094"/>
          </a:xfrm>
        </p:grpSpPr>
        <p:sp>
          <p:nvSpPr>
            <p:cNvPr id="65594"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5595"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5596"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5597"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5598"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5599"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5600" name="Group 88"/>
            <p:cNvGrpSpPr>
              <a:grpSpLocks/>
            </p:cNvGrpSpPr>
            <p:nvPr/>
          </p:nvGrpSpPr>
          <p:grpSpPr bwMode="auto">
            <a:xfrm>
              <a:off x="3027" y="1517"/>
              <a:ext cx="383" cy="1094"/>
              <a:chOff x="3027" y="1517"/>
              <a:chExt cx="383" cy="1094"/>
            </a:xfrm>
          </p:grpSpPr>
          <p:sp>
            <p:nvSpPr>
              <p:cNvPr id="65609"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5610"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5611"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5601"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2"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3"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4"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5"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6"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7"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8"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5542" name="Group 153"/>
          <p:cNvGrpSpPr>
            <a:grpSpLocks/>
          </p:cNvGrpSpPr>
          <p:nvPr/>
        </p:nvGrpSpPr>
        <p:grpSpPr bwMode="auto">
          <a:xfrm>
            <a:off x="800100" y="2755900"/>
            <a:ext cx="3571875" cy="3425825"/>
            <a:chOff x="800102" y="2755900"/>
            <a:chExt cx="3571362" cy="3426088"/>
          </a:xfrm>
        </p:grpSpPr>
        <p:grpSp>
          <p:nvGrpSpPr>
            <p:cNvPr id="65543" name="Group 54"/>
            <p:cNvGrpSpPr>
              <a:grpSpLocks/>
            </p:cNvGrpSpPr>
            <p:nvPr/>
          </p:nvGrpSpPr>
          <p:grpSpPr bwMode="auto">
            <a:xfrm>
              <a:off x="800102" y="2755900"/>
              <a:ext cx="3571362" cy="3426088"/>
              <a:chOff x="1877" y="1152"/>
              <a:chExt cx="1971" cy="1776"/>
            </a:xfrm>
          </p:grpSpPr>
          <p:sp>
            <p:nvSpPr>
              <p:cNvPr id="65569"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0"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1"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2"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3"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4"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5"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6"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7"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8"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9"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0"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1"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2"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3"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4"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5"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6"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7"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8"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9"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0"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1"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2"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3"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5544" name="Line 80"/>
            <p:cNvSpPr>
              <a:spLocks noChangeShapeType="1"/>
            </p:cNvSpPr>
            <p:nvPr/>
          </p:nvSpPr>
          <p:spPr bwMode="auto">
            <a:xfrm>
              <a:off x="985447" y="290963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81"/>
            <p:cNvSpPr>
              <a:spLocks noChangeShapeType="1"/>
            </p:cNvSpPr>
            <p:nvPr/>
          </p:nvSpPr>
          <p:spPr bwMode="auto">
            <a:xfrm>
              <a:off x="1693633" y="2887671"/>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84"/>
            <p:cNvSpPr>
              <a:spLocks noChangeShapeType="1"/>
            </p:cNvSpPr>
            <p:nvPr/>
          </p:nvSpPr>
          <p:spPr bwMode="auto">
            <a:xfrm>
              <a:off x="2401819"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85"/>
            <p:cNvSpPr>
              <a:spLocks noChangeShapeType="1"/>
            </p:cNvSpPr>
            <p:nvPr/>
          </p:nvSpPr>
          <p:spPr bwMode="auto">
            <a:xfrm>
              <a:off x="963315" y="4974070"/>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86"/>
            <p:cNvSpPr>
              <a:spLocks noChangeShapeType="1"/>
            </p:cNvSpPr>
            <p:nvPr/>
          </p:nvSpPr>
          <p:spPr bwMode="auto">
            <a:xfrm>
              <a:off x="1715764"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87"/>
            <p:cNvSpPr>
              <a:spLocks noChangeShapeType="1"/>
            </p:cNvSpPr>
            <p:nvPr/>
          </p:nvSpPr>
          <p:spPr bwMode="auto">
            <a:xfrm rot="2592605" flipV="1">
              <a:off x="996512" y="5668621"/>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88"/>
            <p:cNvSpPr>
              <a:spLocks noChangeShapeType="1"/>
            </p:cNvSpPr>
            <p:nvPr/>
          </p:nvSpPr>
          <p:spPr bwMode="auto">
            <a:xfrm rot="2592605" flipV="1">
              <a:off x="2435015" y="5646660"/>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91"/>
            <p:cNvSpPr>
              <a:spLocks noChangeShapeType="1"/>
            </p:cNvSpPr>
            <p:nvPr/>
          </p:nvSpPr>
          <p:spPr bwMode="auto">
            <a:xfrm rot="2592605" flipV="1">
              <a:off x="1726829" y="4306972"/>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92"/>
            <p:cNvSpPr>
              <a:spLocks noChangeShapeType="1"/>
            </p:cNvSpPr>
            <p:nvPr/>
          </p:nvSpPr>
          <p:spPr bwMode="auto">
            <a:xfrm rot="2592605" flipV="1">
              <a:off x="996512" y="3604185"/>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93"/>
            <p:cNvSpPr>
              <a:spLocks noChangeShapeType="1"/>
            </p:cNvSpPr>
            <p:nvPr/>
          </p:nvSpPr>
          <p:spPr bwMode="auto">
            <a:xfrm rot="2807395">
              <a:off x="2427918" y="2957846"/>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4" name="Line 94"/>
            <p:cNvSpPr>
              <a:spLocks noChangeShapeType="1"/>
            </p:cNvSpPr>
            <p:nvPr/>
          </p:nvSpPr>
          <p:spPr bwMode="auto">
            <a:xfrm rot="2807395">
              <a:off x="2427918" y="36606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95"/>
            <p:cNvSpPr>
              <a:spLocks noChangeShapeType="1"/>
            </p:cNvSpPr>
            <p:nvPr/>
          </p:nvSpPr>
          <p:spPr bwMode="auto">
            <a:xfrm rot="2807395">
              <a:off x="3844291" y="500032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96"/>
            <p:cNvSpPr>
              <a:spLocks noChangeShapeType="1"/>
            </p:cNvSpPr>
            <p:nvPr/>
          </p:nvSpPr>
          <p:spPr bwMode="auto">
            <a:xfrm rot="2807395">
              <a:off x="3180367"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97"/>
            <p:cNvSpPr>
              <a:spLocks noChangeShapeType="1"/>
            </p:cNvSpPr>
            <p:nvPr/>
          </p:nvSpPr>
          <p:spPr bwMode="auto">
            <a:xfrm rot="2807395">
              <a:off x="2405788"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98"/>
            <p:cNvSpPr>
              <a:spLocks noChangeShapeType="1"/>
            </p:cNvSpPr>
            <p:nvPr/>
          </p:nvSpPr>
          <p:spPr bwMode="auto">
            <a:xfrm rot="2807395">
              <a:off x="3158235" y="293588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99"/>
            <p:cNvSpPr>
              <a:spLocks noChangeShapeType="1"/>
            </p:cNvSpPr>
            <p:nvPr/>
          </p:nvSpPr>
          <p:spPr bwMode="auto">
            <a:xfrm rot="2807395">
              <a:off x="3158235" y="42975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100"/>
            <p:cNvSpPr>
              <a:spLocks noChangeShapeType="1"/>
            </p:cNvSpPr>
            <p:nvPr/>
          </p:nvSpPr>
          <p:spPr bwMode="auto">
            <a:xfrm rot="8207395">
              <a:off x="3865220" y="5704309"/>
              <a:ext cx="315364" cy="312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01"/>
            <p:cNvSpPr>
              <a:spLocks noChangeShapeType="1"/>
            </p:cNvSpPr>
            <p:nvPr/>
          </p:nvSpPr>
          <p:spPr bwMode="auto">
            <a:xfrm rot="2807395">
              <a:off x="3866422" y="363867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02"/>
            <p:cNvSpPr>
              <a:spLocks noChangeShapeType="1"/>
            </p:cNvSpPr>
            <p:nvPr/>
          </p:nvSpPr>
          <p:spPr bwMode="auto">
            <a:xfrm flipH="1">
              <a:off x="3132136"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03"/>
            <p:cNvSpPr>
              <a:spLocks noChangeShapeType="1"/>
            </p:cNvSpPr>
            <p:nvPr/>
          </p:nvSpPr>
          <p:spPr bwMode="auto">
            <a:xfrm flipH="1">
              <a:off x="3818192" y="2931596"/>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04"/>
            <p:cNvSpPr>
              <a:spLocks noChangeShapeType="1"/>
            </p:cNvSpPr>
            <p:nvPr/>
          </p:nvSpPr>
          <p:spPr bwMode="auto">
            <a:xfrm flipH="1">
              <a:off x="3862454"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85"/>
            <p:cNvSpPr>
              <a:spLocks noChangeShapeType="1"/>
            </p:cNvSpPr>
            <p:nvPr/>
          </p:nvSpPr>
          <p:spPr bwMode="auto">
            <a:xfrm>
              <a:off x="1693821" y="5667445"/>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99"/>
            <p:cNvSpPr>
              <a:spLocks noChangeShapeType="1"/>
            </p:cNvSpPr>
            <p:nvPr/>
          </p:nvSpPr>
          <p:spPr bwMode="auto">
            <a:xfrm rot="2807395">
              <a:off x="985680" y="4359673"/>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99"/>
            <p:cNvSpPr>
              <a:spLocks noChangeShapeType="1"/>
            </p:cNvSpPr>
            <p:nvPr/>
          </p:nvSpPr>
          <p:spPr bwMode="auto">
            <a:xfrm rot="2807395">
              <a:off x="1729715" y="4998665"/>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96"/>
            <p:cNvSpPr>
              <a:spLocks noChangeShapeType="1"/>
            </p:cNvSpPr>
            <p:nvPr/>
          </p:nvSpPr>
          <p:spPr bwMode="auto">
            <a:xfrm rot="2807395">
              <a:off x="3167667" y="56895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z="4000" smtClean="0"/>
              <a:t>Key Spatial Analysis Concepts from Exercise 3 </a:t>
            </a:r>
          </a:p>
        </p:txBody>
      </p:sp>
      <p:sp>
        <p:nvSpPr>
          <p:cNvPr id="56323" name="Content Placeholder 2"/>
          <p:cNvSpPr>
            <a:spLocks noGrp="1"/>
          </p:cNvSpPr>
          <p:nvPr>
            <p:ph idx="1"/>
          </p:nvPr>
        </p:nvSpPr>
        <p:spPr>
          <a:xfrm>
            <a:off x="457200" y="1587500"/>
            <a:ext cx="8229600" cy="4525963"/>
          </a:xfrm>
        </p:spPr>
        <p:txBody>
          <a:bodyPr/>
          <a:lstStyle/>
          <a:p>
            <a:r>
              <a:rPr lang="en-US" sz="2800" dirty="0" smtClean="0"/>
              <a:t>Contours and </a:t>
            </a:r>
            <a:r>
              <a:rPr lang="en-US" sz="2800" dirty="0" err="1" smtClean="0"/>
              <a:t>Hillshade</a:t>
            </a:r>
            <a:r>
              <a:rPr lang="en-US" sz="2800" dirty="0" smtClean="0"/>
              <a:t> to visualize topography</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t="4991"/>
          <a:stretch>
            <a:fillRect/>
          </a:stretch>
        </p:blipFill>
        <p:spPr bwMode="auto">
          <a:xfrm>
            <a:off x="892175" y="2160588"/>
            <a:ext cx="3643313"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2173288"/>
            <a:ext cx="366712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52425"/>
            <a:ext cx="7772400" cy="609600"/>
          </a:xfrm>
        </p:spPr>
        <p:txBody>
          <a:bodyPr/>
          <a:lstStyle/>
          <a:p>
            <a:pPr eaLnBrk="1" hangingPunct="1"/>
            <a:r>
              <a:rPr lang="en-US" smtClean="0"/>
              <a:t>Flow Direction Grid</a:t>
            </a:r>
          </a:p>
        </p:txBody>
      </p:sp>
      <p:pic>
        <p:nvPicPr>
          <p:cNvPr id="66563" name="Picture 3" descr="f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2025"/>
            <a:ext cx="6477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nvGrpSpPr>
        <p:grpSpPr bwMode="auto">
          <a:xfrm>
            <a:off x="457200" y="3019425"/>
            <a:ext cx="1524000" cy="1600200"/>
            <a:chOff x="2261" y="1517"/>
            <a:chExt cx="1149" cy="1094"/>
          </a:xfrm>
        </p:grpSpPr>
        <p:sp>
          <p:nvSpPr>
            <p:cNvPr id="66565" name="Rectangle 5"/>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6566" name="Rectangle 6"/>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6567" name="Rectangle 7"/>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6568" name="Rectangle 8"/>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6569" name="Rectangle 9"/>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6570" name="Rectangle 10"/>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6571" name="Group 11"/>
            <p:cNvGrpSpPr>
              <a:grpSpLocks/>
            </p:cNvGrpSpPr>
            <p:nvPr/>
          </p:nvGrpSpPr>
          <p:grpSpPr bwMode="auto">
            <a:xfrm>
              <a:off x="3027" y="1517"/>
              <a:ext cx="383" cy="1094"/>
              <a:chOff x="3027" y="1517"/>
              <a:chExt cx="383" cy="1094"/>
            </a:xfrm>
          </p:grpSpPr>
          <p:sp>
            <p:nvSpPr>
              <p:cNvPr id="66580" name="Rectangle 12"/>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6581" name="Rectangle 13"/>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6582" name="Rectangle 14"/>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6572"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5"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6"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12"/>
          <p:cNvGrpSpPr>
            <a:grpSpLocks/>
          </p:cNvGrpSpPr>
          <p:nvPr/>
        </p:nvGrpSpPr>
        <p:grpSpPr bwMode="auto">
          <a:xfrm>
            <a:off x="4800600" y="2133600"/>
            <a:ext cx="3429000" cy="3505200"/>
            <a:chOff x="4800604" y="2133601"/>
            <a:chExt cx="3429002" cy="3505199"/>
          </a:xfrm>
        </p:grpSpPr>
        <p:grpSp>
          <p:nvGrpSpPr>
            <p:cNvPr id="67641" name="Group 3"/>
            <p:cNvGrpSpPr>
              <a:grpSpLocks/>
            </p:cNvGrpSpPr>
            <p:nvPr/>
          </p:nvGrpSpPr>
          <p:grpSpPr bwMode="auto">
            <a:xfrm>
              <a:off x="4800604" y="2133601"/>
              <a:ext cx="3429002" cy="3185086"/>
              <a:chOff x="1877" y="1152"/>
              <a:chExt cx="1971" cy="1776"/>
            </a:xfrm>
          </p:grpSpPr>
          <p:sp>
            <p:nvSpPr>
              <p:cNvPr id="6766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67642"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3"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4"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8"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9"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0"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1"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5"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6"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7"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8"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2"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3"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4"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7587"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Grid Network</a:t>
            </a:r>
            <a:endParaRPr lang="en-US"/>
          </a:p>
        </p:txBody>
      </p:sp>
      <p:grpSp>
        <p:nvGrpSpPr>
          <p:cNvPr id="67589" name="Group 111"/>
          <p:cNvGrpSpPr>
            <a:grpSpLocks/>
          </p:cNvGrpSpPr>
          <p:nvPr/>
        </p:nvGrpSpPr>
        <p:grpSpPr bwMode="auto">
          <a:xfrm>
            <a:off x="838200" y="2133600"/>
            <a:ext cx="3352800" cy="3200400"/>
            <a:chOff x="838200" y="2133600"/>
            <a:chExt cx="3352800" cy="3200400"/>
          </a:xfrm>
        </p:grpSpPr>
        <p:grpSp>
          <p:nvGrpSpPr>
            <p:cNvPr id="67590" name="Group 54"/>
            <p:cNvGrpSpPr>
              <a:grpSpLocks/>
            </p:cNvGrpSpPr>
            <p:nvPr/>
          </p:nvGrpSpPr>
          <p:grpSpPr bwMode="auto">
            <a:xfrm>
              <a:off x="838200" y="2133600"/>
              <a:ext cx="3352800" cy="3200400"/>
              <a:chOff x="1877" y="1152"/>
              <a:chExt cx="1971" cy="1776"/>
            </a:xfrm>
          </p:grpSpPr>
          <p:sp>
            <p:nvSpPr>
              <p:cNvPr id="67616"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7"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8"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9"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0"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1"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2"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3"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4"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5"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6"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7"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8"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9"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0"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1"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2"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3"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4"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5"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6"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7"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8"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9"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40"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7591"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7"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2"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31"/>
          <p:cNvGrpSpPr>
            <a:grpSpLocks/>
          </p:cNvGrpSpPr>
          <p:nvPr/>
        </p:nvGrpSpPr>
        <p:grpSpPr bwMode="auto">
          <a:xfrm>
            <a:off x="5219700" y="2235200"/>
            <a:ext cx="3119438" cy="3276600"/>
            <a:chOff x="914400" y="2489200"/>
            <a:chExt cx="3119438" cy="3276600"/>
          </a:xfrm>
        </p:grpSpPr>
        <p:grpSp>
          <p:nvGrpSpPr>
            <p:cNvPr id="68666" name="Group 3"/>
            <p:cNvGrpSpPr>
              <a:grpSpLocks/>
            </p:cNvGrpSpPr>
            <p:nvPr/>
          </p:nvGrpSpPr>
          <p:grpSpPr bwMode="auto">
            <a:xfrm>
              <a:off x="919163" y="2489200"/>
              <a:ext cx="3114675" cy="3057115"/>
              <a:chOff x="1877" y="1152"/>
              <a:chExt cx="1971" cy="1776"/>
            </a:xfrm>
          </p:grpSpPr>
          <p:sp>
            <p:nvSpPr>
              <p:cNvPr id="6871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67" name="Line 29"/>
            <p:cNvSpPr>
              <a:spLocks noChangeShapeType="1"/>
            </p:cNvSpPr>
            <p:nvPr/>
          </p:nvSpPr>
          <p:spPr bwMode="auto">
            <a:xfrm rot="-177988">
              <a:off x="1310005" y="2707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8" name="Line 30"/>
            <p:cNvSpPr>
              <a:spLocks noChangeShapeType="1"/>
            </p:cNvSpPr>
            <p:nvPr/>
          </p:nvSpPr>
          <p:spPr bwMode="auto">
            <a:xfrm>
              <a:off x="1872143" y="2805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9" name="Line 31"/>
            <p:cNvSpPr>
              <a:spLocks noChangeShapeType="1"/>
            </p:cNvSpPr>
            <p:nvPr/>
          </p:nvSpPr>
          <p:spPr bwMode="auto">
            <a:xfrm flipH="1">
              <a:off x="1231901" y="4022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0" name="Line 32"/>
            <p:cNvSpPr>
              <a:spLocks noChangeShapeType="1"/>
            </p:cNvSpPr>
            <p:nvPr/>
          </p:nvSpPr>
          <p:spPr bwMode="auto">
            <a:xfrm>
              <a:off x="3071208" y="5227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1" name="Line 33"/>
            <p:cNvSpPr>
              <a:spLocks noChangeShapeType="1"/>
            </p:cNvSpPr>
            <p:nvPr/>
          </p:nvSpPr>
          <p:spPr bwMode="auto">
            <a:xfrm>
              <a:off x="1227977" y="4615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34"/>
            <p:cNvSpPr>
              <a:spLocks noChangeShapeType="1"/>
            </p:cNvSpPr>
            <p:nvPr/>
          </p:nvSpPr>
          <p:spPr bwMode="auto">
            <a:xfrm rot="2592605" flipV="1">
              <a:off x="1319656" y="5024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35"/>
            <p:cNvSpPr>
              <a:spLocks noChangeShapeType="1"/>
            </p:cNvSpPr>
            <p:nvPr/>
          </p:nvSpPr>
          <p:spPr bwMode="auto">
            <a:xfrm rot="2592605" flipV="1">
              <a:off x="2552498" y="5014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36"/>
            <p:cNvSpPr>
              <a:spLocks noChangeShapeType="1"/>
            </p:cNvSpPr>
            <p:nvPr/>
          </p:nvSpPr>
          <p:spPr bwMode="auto">
            <a:xfrm rot="2592605">
              <a:off x="1734448" y="5505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37"/>
            <p:cNvSpPr>
              <a:spLocks noChangeShapeType="1"/>
            </p:cNvSpPr>
            <p:nvPr/>
          </p:nvSpPr>
          <p:spPr bwMode="auto">
            <a:xfrm rot="2592605">
              <a:off x="1637282" y="4716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Line 38"/>
            <p:cNvSpPr>
              <a:spLocks noChangeShapeType="1"/>
            </p:cNvSpPr>
            <p:nvPr/>
          </p:nvSpPr>
          <p:spPr bwMode="auto">
            <a:xfrm rot="2592605" flipV="1">
              <a:off x="1917982" y="3782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7" name="Line 39"/>
            <p:cNvSpPr>
              <a:spLocks noChangeShapeType="1"/>
            </p:cNvSpPr>
            <p:nvPr/>
          </p:nvSpPr>
          <p:spPr bwMode="auto">
            <a:xfrm rot="2592605" flipV="1">
              <a:off x="1334131" y="3194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Line 40"/>
            <p:cNvSpPr>
              <a:spLocks noChangeShapeType="1"/>
            </p:cNvSpPr>
            <p:nvPr/>
          </p:nvSpPr>
          <p:spPr bwMode="auto">
            <a:xfrm rot="2807395">
              <a:off x="2247499" y="2916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9" name="Line 41"/>
            <p:cNvSpPr>
              <a:spLocks noChangeShapeType="1"/>
            </p:cNvSpPr>
            <p:nvPr/>
          </p:nvSpPr>
          <p:spPr bwMode="auto">
            <a:xfrm rot="2807395">
              <a:off x="2264591" y="3516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0" name="Line 42"/>
            <p:cNvSpPr>
              <a:spLocks noChangeShapeType="1"/>
            </p:cNvSpPr>
            <p:nvPr/>
          </p:nvSpPr>
          <p:spPr bwMode="auto">
            <a:xfrm rot="2807395">
              <a:off x="3478002" y="4704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1" name="Line 43"/>
            <p:cNvSpPr>
              <a:spLocks noChangeShapeType="1"/>
            </p:cNvSpPr>
            <p:nvPr/>
          </p:nvSpPr>
          <p:spPr bwMode="auto">
            <a:xfrm rot="2807395">
              <a:off x="2245086" y="4723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2" name="Line 44"/>
            <p:cNvSpPr>
              <a:spLocks noChangeShapeType="1"/>
            </p:cNvSpPr>
            <p:nvPr/>
          </p:nvSpPr>
          <p:spPr bwMode="auto">
            <a:xfrm rot="2807395">
              <a:off x="2887173" y="2910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45"/>
            <p:cNvSpPr>
              <a:spLocks noChangeShapeType="1"/>
            </p:cNvSpPr>
            <p:nvPr/>
          </p:nvSpPr>
          <p:spPr bwMode="auto">
            <a:xfrm rot="2807395">
              <a:off x="2874906" y="4111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Line 46"/>
            <p:cNvSpPr>
              <a:spLocks noChangeShapeType="1"/>
            </p:cNvSpPr>
            <p:nvPr/>
          </p:nvSpPr>
          <p:spPr bwMode="auto">
            <a:xfrm rot="8207395">
              <a:off x="3172537" y="5017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5" name="Line 47"/>
            <p:cNvSpPr>
              <a:spLocks noChangeShapeType="1"/>
            </p:cNvSpPr>
            <p:nvPr/>
          </p:nvSpPr>
          <p:spPr bwMode="auto">
            <a:xfrm rot="2807395">
              <a:off x="3502036" y="3499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6" name="Line 48"/>
            <p:cNvSpPr>
              <a:spLocks noChangeShapeType="1"/>
            </p:cNvSpPr>
            <p:nvPr/>
          </p:nvSpPr>
          <p:spPr bwMode="auto">
            <a:xfrm flipH="1">
              <a:off x="2468056" y="3366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49"/>
            <p:cNvSpPr>
              <a:spLocks noChangeShapeType="1"/>
            </p:cNvSpPr>
            <p:nvPr/>
          </p:nvSpPr>
          <p:spPr bwMode="auto">
            <a:xfrm flipH="1">
              <a:off x="3095334" y="2770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50"/>
            <p:cNvSpPr>
              <a:spLocks noChangeShapeType="1"/>
            </p:cNvSpPr>
            <p:nvPr/>
          </p:nvSpPr>
          <p:spPr bwMode="auto">
            <a:xfrm flipH="1">
              <a:off x="3112222" y="4003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51"/>
            <p:cNvSpPr>
              <a:spLocks noChangeShapeType="1"/>
            </p:cNvSpPr>
            <p:nvPr/>
          </p:nvSpPr>
          <p:spPr bwMode="auto">
            <a:xfrm rot="2807395">
              <a:off x="2874906" y="4714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Text Box 52"/>
            <p:cNvSpPr txBox="1">
              <a:spLocks noChangeArrowheads="1"/>
            </p:cNvSpPr>
            <p:nvPr/>
          </p:nvSpPr>
          <p:spPr bwMode="auto">
            <a:xfrm>
              <a:off x="1519238"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1" name="Text Box 53"/>
            <p:cNvSpPr txBox="1">
              <a:spLocks noChangeArrowheads="1"/>
            </p:cNvSpPr>
            <p:nvPr/>
          </p:nvSpPr>
          <p:spPr bwMode="auto">
            <a:xfrm>
              <a:off x="30480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2" name="Text Box 54"/>
            <p:cNvSpPr txBox="1">
              <a:spLocks noChangeArrowheads="1"/>
            </p:cNvSpPr>
            <p:nvPr/>
          </p:nvSpPr>
          <p:spPr bwMode="auto">
            <a:xfrm>
              <a:off x="3657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3" name="Text Box 55"/>
            <p:cNvSpPr txBox="1">
              <a:spLocks noChangeArrowheads="1"/>
            </p:cNvSpPr>
            <p:nvPr/>
          </p:nvSpPr>
          <p:spPr bwMode="auto">
            <a:xfrm>
              <a:off x="2133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4" name="Text Box 56"/>
            <p:cNvSpPr txBox="1">
              <a:spLocks noChangeArrowheads="1"/>
            </p:cNvSpPr>
            <p:nvPr/>
          </p:nvSpPr>
          <p:spPr bwMode="auto">
            <a:xfrm>
              <a:off x="9144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5" name="Text Box 57"/>
            <p:cNvSpPr txBox="1">
              <a:spLocks noChangeArrowheads="1"/>
            </p:cNvSpPr>
            <p:nvPr/>
          </p:nvSpPr>
          <p:spPr bwMode="auto">
            <a:xfrm>
              <a:off x="3657600" y="4267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6" name="Text Box 58"/>
            <p:cNvSpPr txBox="1">
              <a:spLocks noChangeArrowheads="1"/>
            </p:cNvSpPr>
            <p:nvPr/>
          </p:nvSpPr>
          <p:spPr bwMode="auto">
            <a:xfrm>
              <a:off x="914400" y="4953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7" name="Text Box 59"/>
            <p:cNvSpPr txBox="1">
              <a:spLocks noChangeArrowheads="1"/>
            </p:cNvSpPr>
            <p:nvPr/>
          </p:nvSpPr>
          <p:spPr bwMode="auto">
            <a:xfrm>
              <a:off x="914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698" name="Text Box 60"/>
            <p:cNvSpPr txBox="1">
              <a:spLocks noChangeArrowheads="1"/>
            </p:cNvSpPr>
            <p:nvPr/>
          </p:nvSpPr>
          <p:spPr bwMode="auto">
            <a:xfrm>
              <a:off x="914400" y="3810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9" name="Text Box 61"/>
            <p:cNvSpPr txBox="1">
              <a:spLocks noChangeArrowheads="1"/>
            </p:cNvSpPr>
            <p:nvPr/>
          </p:nvSpPr>
          <p:spPr bwMode="auto">
            <a:xfrm>
              <a:off x="914400" y="3124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0" name="Text Box 62"/>
            <p:cNvSpPr txBox="1">
              <a:spLocks noChangeArrowheads="1"/>
            </p:cNvSpPr>
            <p:nvPr/>
          </p:nvSpPr>
          <p:spPr bwMode="auto">
            <a:xfrm>
              <a:off x="1524000" y="3733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1" name="Text Box 63"/>
            <p:cNvSpPr txBox="1">
              <a:spLocks noChangeArrowheads="1"/>
            </p:cNvSpPr>
            <p:nvPr/>
          </p:nvSpPr>
          <p:spPr bwMode="auto">
            <a:xfrm>
              <a:off x="1524000" y="4419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2" name="Text Box 64"/>
            <p:cNvSpPr txBox="1">
              <a:spLocks noChangeArrowheads="1"/>
            </p:cNvSpPr>
            <p:nvPr/>
          </p:nvSpPr>
          <p:spPr bwMode="auto">
            <a:xfrm>
              <a:off x="3013075" y="3676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3" name="Text Box 65"/>
            <p:cNvSpPr txBox="1">
              <a:spLocks noChangeArrowheads="1"/>
            </p:cNvSpPr>
            <p:nvPr/>
          </p:nvSpPr>
          <p:spPr bwMode="auto">
            <a:xfrm>
              <a:off x="3657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4" name="Text Box 66"/>
            <p:cNvSpPr txBox="1">
              <a:spLocks noChangeArrowheads="1"/>
            </p:cNvSpPr>
            <p:nvPr/>
          </p:nvSpPr>
          <p:spPr bwMode="auto">
            <a:xfrm>
              <a:off x="1752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5" name="Text Box 67"/>
            <p:cNvSpPr txBox="1">
              <a:spLocks noChangeArrowheads="1"/>
            </p:cNvSpPr>
            <p:nvPr/>
          </p:nvSpPr>
          <p:spPr bwMode="auto">
            <a:xfrm>
              <a:off x="24384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6" name="Text Box 68"/>
            <p:cNvSpPr txBox="1">
              <a:spLocks noChangeArrowheads="1"/>
            </p:cNvSpPr>
            <p:nvPr/>
          </p:nvSpPr>
          <p:spPr bwMode="auto">
            <a:xfrm>
              <a:off x="3044825" y="3141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7" name="Text Box 69"/>
            <p:cNvSpPr txBox="1">
              <a:spLocks noChangeArrowheads="1"/>
            </p:cNvSpPr>
            <p:nvPr/>
          </p:nvSpPr>
          <p:spPr bwMode="auto">
            <a:xfrm>
              <a:off x="2133600" y="388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8708" name="Text Box 70"/>
            <p:cNvSpPr txBox="1">
              <a:spLocks noChangeArrowheads="1"/>
            </p:cNvSpPr>
            <p:nvPr/>
          </p:nvSpPr>
          <p:spPr bwMode="auto">
            <a:xfrm>
              <a:off x="3681413" y="3770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09" name="Text Box 71"/>
            <p:cNvSpPr txBox="1">
              <a:spLocks noChangeArrowheads="1"/>
            </p:cNvSpPr>
            <p:nvPr/>
          </p:nvSpPr>
          <p:spPr bwMode="auto">
            <a:xfrm>
              <a:off x="2438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10" name="Text Box 72"/>
            <p:cNvSpPr txBox="1">
              <a:spLocks noChangeArrowheads="1"/>
            </p:cNvSpPr>
            <p:nvPr/>
          </p:nvSpPr>
          <p:spPr bwMode="auto">
            <a:xfrm>
              <a:off x="2997200" y="4508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8711" name="Text Box 73"/>
            <p:cNvSpPr txBox="1">
              <a:spLocks noChangeArrowheads="1"/>
            </p:cNvSpPr>
            <p:nvPr/>
          </p:nvSpPr>
          <p:spPr bwMode="auto">
            <a:xfrm>
              <a:off x="18288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8712" name="Text Box 74"/>
            <p:cNvSpPr txBox="1">
              <a:spLocks noChangeArrowheads="1"/>
            </p:cNvSpPr>
            <p:nvPr/>
          </p:nvSpPr>
          <p:spPr bwMode="auto">
            <a:xfrm>
              <a:off x="25146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13" name="Text Box 75"/>
            <p:cNvSpPr txBox="1">
              <a:spLocks noChangeArrowheads="1"/>
            </p:cNvSpPr>
            <p:nvPr/>
          </p:nvSpPr>
          <p:spPr bwMode="auto">
            <a:xfrm>
              <a:off x="2684463" y="5172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sp>
          <p:nvSpPr>
            <p:cNvPr id="68714" name="Text Box 76"/>
            <p:cNvSpPr txBox="1">
              <a:spLocks noChangeArrowheads="1"/>
            </p:cNvSpPr>
            <p:nvPr/>
          </p:nvSpPr>
          <p:spPr bwMode="auto">
            <a:xfrm>
              <a:off x="3662363" y="5005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grpSp>
      <p:grpSp>
        <p:nvGrpSpPr>
          <p:cNvPr id="68611" name="Group 130"/>
          <p:cNvGrpSpPr>
            <a:grpSpLocks/>
          </p:cNvGrpSpPr>
          <p:nvPr/>
        </p:nvGrpSpPr>
        <p:grpSpPr bwMode="auto">
          <a:xfrm>
            <a:off x="787400" y="2235200"/>
            <a:ext cx="3116263" cy="3057525"/>
            <a:chOff x="5486400" y="2438400"/>
            <a:chExt cx="3116263" cy="3057525"/>
          </a:xfrm>
        </p:grpSpPr>
        <p:grpSp>
          <p:nvGrpSpPr>
            <p:cNvPr id="68615" name="Group 77"/>
            <p:cNvGrpSpPr>
              <a:grpSpLocks/>
            </p:cNvGrpSpPr>
            <p:nvPr/>
          </p:nvGrpSpPr>
          <p:grpSpPr bwMode="auto">
            <a:xfrm>
              <a:off x="5486400" y="2438400"/>
              <a:ext cx="3116263" cy="3057525"/>
              <a:chOff x="1877" y="1152"/>
              <a:chExt cx="1971" cy="1776"/>
            </a:xfrm>
          </p:grpSpPr>
          <p:sp>
            <p:nvSpPr>
              <p:cNvPr id="68641"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2"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3"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4"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5"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6"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7"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8"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9"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0"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1"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2"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3"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4"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5"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6"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7"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8"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9"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0"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1"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2"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3"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4"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5"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16"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7"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8"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9"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0"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1"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2"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3"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24"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5"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6"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7"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8"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9"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0"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1"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2"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3"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8634"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5"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6"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7"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8638"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8639"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8640"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8612" name="Text Box 128"/>
          <p:cNvSpPr txBox="1">
            <a:spLocks noChangeArrowheads="1"/>
          </p:cNvSpPr>
          <p:nvPr/>
        </p:nvSpPr>
        <p:spPr bwMode="auto">
          <a:xfrm>
            <a:off x="0" y="220663"/>
            <a:ext cx="8947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a:t>Flow Accumulation Grid. </a:t>
            </a:r>
          </a:p>
          <a:p>
            <a:pPr algn="ctr"/>
            <a:r>
              <a:rPr lang="en-US" sz="4000"/>
              <a:t>Area draining </a:t>
            </a:r>
            <a:r>
              <a:rPr lang="en-US" sz="4000" b="1">
                <a:solidFill>
                  <a:srgbClr val="FF0000"/>
                </a:solidFill>
              </a:rPr>
              <a:t>in</a:t>
            </a:r>
            <a:r>
              <a:rPr lang="en-US" sz="4000"/>
              <a:t> to a grid cell </a:t>
            </a:r>
            <a:endParaRPr lang="en-US"/>
          </a:p>
        </p:txBody>
      </p:sp>
      <p:sp>
        <p:nvSpPr>
          <p:cNvPr id="68613" name="Text Box 129"/>
          <p:cNvSpPr txBox="1">
            <a:spLocks noChangeArrowheads="1"/>
          </p:cNvSpPr>
          <p:nvPr/>
        </p:nvSpPr>
        <p:spPr bwMode="auto">
          <a:xfrm>
            <a:off x="898525" y="5908675"/>
            <a:ext cx="298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hlinkClick r:id="rId2"/>
              </a:rPr>
              <a:t>Link</a:t>
            </a:r>
            <a:r>
              <a:rPr lang="en-US"/>
              <a:t> to Grid calculator</a:t>
            </a:r>
          </a:p>
        </p:txBody>
      </p:sp>
      <p:sp>
        <p:nvSpPr>
          <p:cNvPr id="68614" name="Text Box 130"/>
          <p:cNvSpPr txBox="1">
            <a:spLocks noChangeArrowheads="1"/>
          </p:cNvSpPr>
          <p:nvPr/>
        </p:nvSpPr>
        <p:spPr bwMode="auto">
          <a:xfrm>
            <a:off x="628173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23520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720"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1"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2"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3"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4"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5"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6"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7"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28"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9"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0"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1"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2"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3"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4"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5"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6"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7"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9738"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39"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40"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41"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9742"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9743"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9744"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9635" name="Text Box 128"/>
          <p:cNvSpPr txBox="1">
            <a:spLocks noChangeArrowheads="1"/>
          </p:cNvSpPr>
          <p:nvPr/>
        </p:nvSpPr>
        <p:spPr bwMode="auto">
          <a:xfrm>
            <a:off x="406400" y="665163"/>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a:solidFill>
                  <a:srgbClr val="FF3300"/>
                </a:solidFill>
              </a:rPr>
              <a:t>Flow Accumulation </a:t>
            </a:r>
            <a:br>
              <a:rPr lang="en-US" sz="3200">
                <a:solidFill>
                  <a:srgbClr val="FF3300"/>
                </a:solidFill>
              </a:rPr>
            </a:br>
            <a:r>
              <a:rPr lang="en-US" sz="3200">
                <a:solidFill>
                  <a:srgbClr val="FF3300"/>
                </a:solidFill>
              </a:rPr>
              <a:t>&gt; 10 Cell Threshold</a:t>
            </a:r>
          </a:p>
        </p:txBody>
      </p:sp>
      <p:grpSp>
        <p:nvGrpSpPr>
          <p:cNvPr id="69636" name="Group 134"/>
          <p:cNvGrpSpPr>
            <a:grpSpLocks/>
          </p:cNvGrpSpPr>
          <p:nvPr/>
        </p:nvGrpSpPr>
        <p:grpSpPr bwMode="auto">
          <a:xfrm>
            <a:off x="2016125" y="3454400"/>
            <a:ext cx="1273175" cy="1843088"/>
            <a:chOff x="4137025" y="3492500"/>
            <a:chExt cx="1538288" cy="2227263"/>
          </a:xfrm>
        </p:grpSpPr>
        <p:sp>
          <p:nvSpPr>
            <p:cNvPr id="69716"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7"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8"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9637" name="Group 139"/>
          <p:cNvGrpSpPr>
            <a:grpSpLocks/>
          </p:cNvGrpSpPr>
          <p:nvPr/>
        </p:nvGrpSpPr>
        <p:grpSpPr bwMode="auto">
          <a:xfrm>
            <a:off x="5219700" y="223520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4" name="Text Box 53"/>
            <p:cNvSpPr txBox="1">
              <a:spLocks noChangeArrowheads="1"/>
            </p:cNvSpPr>
            <p:nvPr/>
          </p:nvSpPr>
          <p:spPr bwMode="auto">
            <a:xfrm>
              <a:off x="73533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5" name="Text Box 54"/>
            <p:cNvSpPr txBox="1">
              <a:spLocks noChangeArrowheads="1"/>
            </p:cNvSpPr>
            <p:nvPr/>
          </p:nvSpPr>
          <p:spPr bwMode="auto">
            <a:xfrm>
              <a:off x="7962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6" name="Text Box 55"/>
            <p:cNvSpPr txBox="1">
              <a:spLocks noChangeArrowheads="1"/>
            </p:cNvSpPr>
            <p:nvPr/>
          </p:nvSpPr>
          <p:spPr bwMode="auto">
            <a:xfrm>
              <a:off x="6438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7" name="Text Box 56"/>
            <p:cNvSpPr txBox="1">
              <a:spLocks noChangeArrowheads="1"/>
            </p:cNvSpPr>
            <p:nvPr/>
          </p:nvSpPr>
          <p:spPr bwMode="auto">
            <a:xfrm>
              <a:off x="52197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8" name="Text Box 57"/>
            <p:cNvSpPr txBox="1">
              <a:spLocks noChangeArrowheads="1"/>
            </p:cNvSpPr>
            <p:nvPr/>
          </p:nvSpPr>
          <p:spPr bwMode="auto">
            <a:xfrm>
              <a:off x="7962900"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9" name="Text Box 58"/>
            <p:cNvSpPr txBox="1">
              <a:spLocks noChangeArrowheads="1"/>
            </p:cNvSpPr>
            <p:nvPr/>
          </p:nvSpPr>
          <p:spPr bwMode="auto">
            <a:xfrm>
              <a:off x="521970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0" name="Text Box 59"/>
            <p:cNvSpPr txBox="1">
              <a:spLocks noChangeArrowheads="1"/>
            </p:cNvSpPr>
            <p:nvPr/>
          </p:nvSpPr>
          <p:spPr bwMode="auto">
            <a:xfrm>
              <a:off x="5219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71" name="Text Box 60"/>
            <p:cNvSpPr txBox="1">
              <a:spLocks noChangeArrowheads="1"/>
            </p:cNvSpPr>
            <p:nvPr/>
          </p:nvSpPr>
          <p:spPr bwMode="auto">
            <a:xfrm>
              <a:off x="5219700" y="3556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2" name="Text Box 61"/>
            <p:cNvSpPr txBox="1">
              <a:spLocks noChangeArrowheads="1"/>
            </p:cNvSpPr>
            <p:nvPr/>
          </p:nvSpPr>
          <p:spPr bwMode="auto">
            <a:xfrm>
              <a:off x="5219700" y="2870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3" name="Text Box 62"/>
            <p:cNvSpPr txBox="1">
              <a:spLocks noChangeArrowheads="1"/>
            </p:cNvSpPr>
            <p:nvPr/>
          </p:nvSpPr>
          <p:spPr bwMode="auto">
            <a:xfrm>
              <a:off x="5829300" y="347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4" name="Text Box 63"/>
            <p:cNvSpPr txBox="1">
              <a:spLocks noChangeArrowheads="1"/>
            </p:cNvSpPr>
            <p:nvPr/>
          </p:nvSpPr>
          <p:spPr bwMode="auto">
            <a:xfrm>
              <a:off x="5829300" y="4165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5" name="Text Box 64"/>
            <p:cNvSpPr txBox="1">
              <a:spLocks noChangeArrowheads="1"/>
            </p:cNvSpPr>
            <p:nvPr/>
          </p:nvSpPr>
          <p:spPr bwMode="auto">
            <a:xfrm>
              <a:off x="7318375" y="3422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6" name="Text Box 65"/>
            <p:cNvSpPr txBox="1">
              <a:spLocks noChangeArrowheads="1"/>
            </p:cNvSpPr>
            <p:nvPr/>
          </p:nvSpPr>
          <p:spPr bwMode="auto">
            <a:xfrm>
              <a:off x="7962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7" name="Text Box 66"/>
            <p:cNvSpPr txBox="1">
              <a:spLocks noChangeArrowheads="1"/>
            </p:cNvSpPr>
            <p:nvPr/>
          </p:nvSpPr>
          <p:spPr bwMode="auto">
            <a:xfrm>
              <a:off x="6057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8" name="Text Box 67"/>
            <p:cNvSpPr txBox="1">
              <a:spLocks noChangeArrowheads="1"/>
            </p:cNvSpPr>
            <p:nvPr/>
          </p:nvSpPr>
          <p:spPr bwMode="auto">
            <a:xfrm>
              <a:off x="67437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9" name="Text Box 68"/>
            <p:cNvSpPr txBox="1">
              <a:spLocks noChangeArrowheads="1"/>
            </p:cNvSpPr>
            <p:nvPr/>
          </p:nvSpPr>
          <p:spPr bwMode="auto">
            <a:xfrm>
              <a:off x="7350125" y="2887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80" name="Text Box 70"/>
            <p:cNvSpPr txBox="1">
              <a:spLocks noChangeArrowheads="1"/>
            </p:cNvSpPr>
            <p:nvPr/>
          </p:nvSpPr>
          <p:spPr bwMode="auto">
            <a:xfrm>
              <a:off x="7986713" y="3516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1" name="Text Box 71"/>
            <p:cNvSpPr txBox="1">
              <a:spLocks noChangeArrowheads="1"/>
            </p:cNvSpPr>
            <p:nvPr/>
          </p:nvSpPr>
          <p:spPr bwMode="auto">
            <a:xfrm>
              <a:off x="6743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9683" name="Text Box 74"/>
            <p:cNvSpPr txBox="1">
              <a:spLocks noChangeArrowheads="1"/>
            </p:cNvSpPr>
            <p:nvPr/>
          </p:nvSpPr>
          <p:spPr bwMode="auto">
            <a:xfrm>
              <a:off x="68199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4" name="Text Box 76"/>
            <p:cNvSpPr txBox="1">
              <a:spLocks noChangeArrowheads="1"/>
            </p:cNvSpPr>
            <p:nvPr/>
          </p:nvSpPr>
          <p:spPr bwMode="auto">
            <a:xfrm>
              <a:off x="7967663" y="4751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8" name="Text Box 69"/>
            <p:cNvSpPr txBox="1">
              <a:spLocks noChangeArrowheads="1"/>
            </p:cNvSpPr>
            <p:nvPr/>
          </p:nvSpPr>
          <p:spPr bwMode="auto">
            <a:xfrm>
              <a:off x="6438900" y="3632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9689" name="Text Box 72"/>
            <p:cNvSpPr txBox="1">
              <a:spLocks noChangeArrowheads="1"/>
            </p:cNvSpPr>
            <p:nvPr/>
          </p:nvSpPr>
          <p:spPr bwMode="auto">
            <a:xfrm>
              <a:off x="7302500" y="4254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grpSp>
      <p:sp>
        <p:nvSpPr>
          <p:cNvPr id="69638" name="Rectangle 140"/>
          <p:cNvSpPr>
            <a:spLocks noChangeArrowheads="1"/>
          </p:cNvSpPr>
          <p:nvPr/>
        </p:nvSpPr>
        <p:spPr bwMode="auto">
          <a:xfrm>
            <a:off x="5067300" y="511175"/>
            <a:ext cx="355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Stream Network for 10 cell Threshold Drainage Area</a:t>
            </a:r>
            <a:endParaRPr lang="en-US" sz="3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84"/>
          <p:cNvGrpSpPr>
            <a:grpSpLocks/>
          </p:cNvGrpSpPr>
          <p:nvPr/>
        </p:nvGrpSpPr>
        <p:grpSpPr bwMode="auto">
          <a:xfrm>
            <a:off x="350838" y="1385888"/>
            <a:ext cx="3878262" cy="3743325"/>
            <a:chOff x="3456" y="1536"/>
            <a:chExt cx="1963" cy="1926"/>
          </a:xfrm>
        </p:grpSpPr>
        <p:grpSp>
          <p:nvGrpSpPr>
            <p:cNvPr id="70739" name="Group 85"/>
            <p:cNvGrpSpPr>
              <a:grpSpLocks/>
            </p:cNvGrpSpPr>
            <p:nvPr/>
          </p:nvGrpSpPr>
          <p:grpSpPr bwMode="auto">
            <a:xfrm>
              <a:off x="3456" y="1536"/>
              <a:ext cx="1963" cy="1926"/>
              <a:chOff x="1877" y="1152"/>
              <a:chExt cx="1971" cy="1776"/>
            </a:xfrm>
          </p:grpSpPr>
          <p:sp>
            <p:nvSpPr>
              <p:cNvPr id="70765" name="Rectangle 8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6" name="Rectangle 8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7" name="Rectangle 8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8" name="Rectangle 8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9" name="Rectangle 9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0" name="Rectangle 9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1" name="Rectangle 9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2" name="Rectangle 9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3" name="Rectangle 9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4" name="Rectangle 9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5" name="Rectangle 9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6" name="Rectangle 9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7" name="Rectangle 9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8" name="Rectangle 9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9" name="Rectangle 10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0" name="Rectangle 10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1" name="Rectangle 10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2" name="Rectangle 10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3" name="Rectangle 10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4" name="Rectangle 10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5" name="Rectangle 10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6" name="Rectangle 10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7" name="Rectangle 10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8" name="Rectangle 10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9" name="Rectangle 11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740" name="Text Box 111"/>
            <p:cNvSpPr txBox="1">
              <a:spLocks noChangeArrowheads="1"/>
            </p:cNvSpPr>
            <p:nvPr/>
          </p:nvSpPr>
          <p:spPr bwMode="auto">
            <a:xfrm>
              <a:off x="3560"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1" name="Text Box 112"/>
            <p:cNvSpPr txBox="1">
              <a:spLocks noChangeArrowheads="1"/>
            </p:cNvSpPr>
            <p:nvPr/>
          </p:nvSpPr>
          <p:spPr bwMode="auto">
            <a:xfrm>
              <a:off x="3974"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2" name="Text Box 113"/>
            <p:cNvSpPr txBox="1">
              <a:spLocks noChangeArrowheads="1"/>
            </p:cNvSpPr>
            <p:nvPr/>
          </p:nvSpPr>
          <p:spPr bwMode="auto">
            <a:xfrm>
              <a:off x="5117" y="154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3" name="Text Box 114"/>
            <p:cNvSpPr txBox="1">
              <a:spLocks noChangeArrowheads="1"/>
            </p:cNvSpPr>
            <p:nvPr/>
          </p:nvSpPr>
          <p:spPr bwMode="auto">
            <a:xfrm>
              <a:off x="4338"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4" name="Text Box 115"/>
            <p:cNvSpPr txBox="1">
              <a:spLocks noChangeArrowheads="1"/>
            </p:cNvSpPr>
            <p:nvPr/>
          </p:nvSpPr>
          <p:spPr bwMode="auto">
            <a:xfrm>
              <a:off x="4728"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5" name="Text Box 116"/>
            <p:cNvSpPr txBox="1">
              <a:spLocks noChangeArrowheads="1"/>
            </p:cNvSpPr>
            <p:nvPr/>
          </p:nvSpPr>
          <p:spPr bwMode="auto">
            <a:xfrm>
              <a:off x="3560"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6" name="Text Box 117"/>
            <p:cNvSpPr txBox="1">
              <a:spLocks noChangeArrowheads="1"/>
            </p:cNvSpPr>
            <p:nvPr/>
          </p:nvSpPr>
          <p:spPr bwMode="auto">
            <a:xfrm>
              <a:off x="3548" y="228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7" name="Text Box 118"/>
            <p:cNvSpPr txBox="1">
              <a:spLocks noChangeArrowheads="1"/>
            </p:cNvSpPr>
            <p:nvPr/>
          </p:nvSpPr>
          <p:spPr bwMode="auto">
            <a:xfrm>
              <a:off x="3548" y="267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48" name="Text Box 119"/>
            <p:cNvSpPr txBox="1">
              <a:spLocks noChangeArrowheads="1"/>
            </p:cNvSpPr>
            <p:nvPr/>
          </p:nvSpPr>
          <p:spPr bwMode="auto">
            <a:xfrm>
              <a:off x="3536" y="3055"/>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9" name="Text Box 120"/>
            <p:cNvSpPr txBox="1">
              <a:spLocks noChangeArrowheads="1"/>
            </p:cNvSpPr>
            <p:nvPr/>
          </p:nvSpPr>
          <p:spPr bwMode="auto">
            <a:xfrm>
              <a:off x="3949" y="2289"/>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0" name="Text Box 121"/>
            <p:cNvSpPr txBox="1">
              <a:spLocks noChangeArrowheads="1"/>
            </p:cNvSpPr>
            <p:nvPr/>
          </p:nvSpPr>
          <p:spPr bwMode="auto">
            <a:xfrm>
              <a:off x="3937" y="2672"/>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1" name="Text Box 122"/>
            <p:cNvSpPr txBox="1">
              <a:spLocks noChangeArrowheads="1"/>
            </p:cNvSpPr>
            <p:nvPr/>
          </p:nvSpPr>
          <p:spPr bwMode="auto">
            <a:xfrm>
              <a:off x="5117" y="191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2" name="Text Box 123"/>
            <p:cNvSpPr txBox="1">
              <a:spLocks noChangeArrowheads="1"/>
            </p:cNvSpPr>
            <p:nvPr/>
          </p:nvSpPr>
          <p:spPr bwMode="auto">
            <a:xfrm>
              <a:off x="5117" y="2672"/>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3" name="Text Box 124"/>
            <p:cNvSpPr txBox="1">
              <a:spLocks noChangeArrowheads="1"/>
            </p:cNvSpPr>
            <p:nvPr/>
          </p:nvSpPr>
          <p:spPr bwMode="auto">
            <a:xfrm>
              <a:off x="4728"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4" name="Text Box 125"/>
            <p:cNvSpPr txBox="1">
              <a:spLocks noChangeArrowheads="1"/>
            </p:cNvSpPr>
            <p:nvPr/>
          </p:nvSpPr>
          <p:spPr bwMode="auto">
            <a:xfrm>
              <a:off x="3937" y="1907"/>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5" name="Text Box 126"/>
            <p:cNvSpPr txBox="1">
              <a:spLocks noChangeArrowheads="1"/>
            </p:cNvSpPr>
            <p:nvPr/>
          </p:nvSpPr>
          <p:spPr bwMode="auto">
            <a:xfrm>
              <a:off x="4338" y="1907"/>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6" name="Text Box 127"/>
            <p:cNvSpPr txBox="1">
              <a:spLocks noChangeArrowheads="1"/>
            </p:cNvSpPr>
            <p:nvPr/>
          </p:nvSpPr>
          <p:spPr bwMode="auto">
            <a:xfrm>
              <a:off x="4728"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7" name="Text Box 128"/>
            <p:cNvSpPr txBox="1">
              <a:spLocks noChangeArrowheads="1"/>
            </p:cNvSpPr>
            <p:nvPr/>
          </p:nvSpPr>
          <p:spPr bwMode="auto">
            <a:xfrm>
              <a:off x="4326" y="2289"/>
              <a:ext cx="2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11</a:t>
              </a:r>
            </a:p>
          </p:txBody>
        </p:sp>
        <p:sp>
          <p:nvSpPr>
            <p:cNvPr id="70758" name="Text Box 129"/>
            <p:cNvSpPr txBox="1">
              <a:spLocks noChangeArrowheads="1"/>
            </p:cNvSpPr>
            <p:nvPr/>
          </p:nvSpPr>
          <p:spPr bwMode="auto">
            <a:xfrm>
              <a:off x="5117"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59" name="Text Box 130"/>
            <p:cNvSpPr txBox="1">
              <a:spLocks noChangeArrowheads="1"/>
            </p:cNvSpPr>
            <p:nvPr/>
          </p:nvSpPr>
          <p:spPr bwMode="auto">
            <a:xfrm>
              <a:off x="4338" y="2684"/>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60" name="Text Box 131"/>
            <p:cNvSpPr txBox="1">
              <a:spLocks noChangeArrowheads="1"/>
            </p:cNvSpPr>
            <p:nvPr/>
          </p:nvSpPr>
          <p:spPr bwMode="auto">
            <a:xfrm>
              <a:off x="5129" y="304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61" name="Text Box 132"/>
            <p:cNvSpPr txBox="1">
              <a:spLocks noChangeArrowheads="1"/>
            </p:cNvSpPr>
            <p:nvPr/>
          </p:nvSpPr>
          <p:spPr bwMode="auto">
            <a:xfrm>
              <a:off x="3925"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5</a:t>
              </a:r>
            </a:p>
          </p:txBody>
        </p:sp>
        <p:sp>
          <p:nvSpPr>
            <p:cNvPr id="70762" name="Text Box 133"/>
            <p:cNvSpPr txBox="1">
              <a:spLocks noChangeArrowheads="1"/>
            </p:cNvSpPr>
            <p:nvPr/>
          </p:nvSpPr>
          <p:spPr bwMode="auto">
            <a:xfrm>
              <a:off x="4691" y="268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15</a:t>
              </a:r>
            </a:p>
          </p:txBody>
        </p:sp>
        <p:sp>
          <p:nvSpPr>
            <p:cNvPr id="70763" name="Text Box 134"/>
            <p:cNvSpPr txBox="1">
              <a:spLocks noChangeArrowheads="1"/>
            </p:cNvSpPr>
            <p:nvPr/>
          </p:nvSpPr>
          <p:spPr bwMode="auto">
            <a:xfrm>
              <a:off x="4691" y="305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20</a:t>
              </a:r>
            </a:p>
          </p:txBody>
        </p:sp>
        <p:sp>
          <p:nvSpPr>
            <p:cNvPr id="70764" name="Text Box 135"/>
            <p:cNvSpPr txBox="1">
              <a:spLocks noChangeArrowheads="1"/>
            </p:cNvSpPr>
            <p:nvPr/>
          </p:nvSpPr>
          <p:spPr bwMode="auto">
            <a:xfrm>
              <a:off x="4338"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grpSp>
      <p:sp>
        <p:nvSpPr>
          <p:cNvPr id="70659" name="Rectangle 136"/>
          <p:cNvSpPr>
            <a:spLocks noChangeArrowheads="1"/>
          </p:cNvSpPr>
          <p:nvPr/>
        </p:nvSpPr>
        <p:spPr bwMode="auto">
          <a:xfrm>
            <a:off x="508000" y="5546725"/>
            <a:ext cx="7988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The area draining each grid cell includes the grid cell itself.</a:t>
            </a:r>
          </a:p>
        </p:txBody>
      </p:sp>
      <p:grpSp>
        <p:nvGrpSpPr>
          <p:cNvPr id="70660" name="Group 137"/>
          <p:cNvGrpSpPr>
            <a:grpSpLocks/>
          </p:cNvGrpSpPr>
          <p:nvPr/>
        </p:nvGrpSpPr>
        <p:grpSpPr bwMode="auto">
          <a:xfrm>
            <a:off x="4786313" y="1400175"/>
            <a:ext cx="3821112" cy="3997325"/>
            <a:chOff x="4786313" y="1565275"/>
            <a:chExt cx="3821112" cy="3997325"/>
          </a:xfrm>
        </p:grpSpPr>
        <p:grpSp>
          <p:nvGrpSpPr>
            <p:cNvPr id="70662" name="Group 5"/>
            <p:cNvGrpSpPr>
              <a:grpSpLocks/>
            </p:cNvGrpSpPr>
            <p:nvPr/>
          </p:nvGrpSpPr>
          <p:grpSpPr bwMode="auto">
            <a:xfrm>
              <a:off x="4792663" y="1565275"/>
              <a:ext cx="3814762" cy="3744373"/>
              <a:chOff x="1877" y="1152"/>
              <a:chExt cx="1971" cy="1776"/>
            </a:xfrm>
          </p:grpSpPr>
          <p:sp>
            <p:nvSpPr>
              <p:cNvPr id="70714"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5"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6"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7"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8"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9"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0"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1"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2"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3"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4"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5"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6"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7"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8"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9"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0"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1"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2"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3"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4"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5"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6"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7"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8"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663" name="Line 31"/>
            <p:cNvSpPr>
              <a:spLocks noChangeShapeType="1"/>
            </p:cNvSpPr>
            <p:nvPr/>
          </p:nvSpPr>
          <p:spPr bwMode="auto">
            <a:xfrm rot="-177988">
              <a:off x="5271355" y="1832302"/>
              <a:ext cx="2130475" cy="240023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4" name="Line 32"/>
            <p:cNvSpPr>
              <a:spLocks noChangeShapeType="1"/>
            </p:cNvSpPr>
            <p:nvPr/>
          </p:nvSpPr>
          <p:spPr bwMode="auto">
            <a:xfrm>
              <a:off x="5959844" y="1952314"/>
              <a:ext cx="747587" cy="768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5" name="Line 33"/>
            <p:cNvSpPr>
              <a:spLocks noChangeShapeType="1"/>
            </p:cNvSpPr>
            <p:nvPr/>
          </p:nvSpPr>
          <p:spPr bwMode="auto">
            <a:xfrm flipH="1">
              <a:off x="5168900" y="3443462"/>
              <a:ext cx="7899" cy="7221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6" name="Line 34"/>
            <p:cNvSpPr>
              <a:spLocks noChangeShapeType="1"/>
            </p:cNvSpPr>
            <p:nvPr/>
          </p:nvSpPr>
          <p:spPr bwMode="auto">
            <a:xfrm>
              <a:off x="7428425" y="4919609"/>
              <a:ext cx="26476" cy="63029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7" name="Line 35"/>
            <p:cNvSpPr>
              <a:spLocks noChangeShapeType="1"/>
            </p:cNvSpPr>
            <p:nvPr/>
          </p:nvSpPr>
          <p:spPr bwMode="auto">
            <a:xfrm>
              <a:off x="5170889" y="4169535"/>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8" name="Line 36"/>
            <p:cNvSpPr>
              <a:spLocks noChangeShapeType="1"/>
            </p:cNvSpPr>
            <p:nvPr/>
          </p:nvSpPr>
          <p:spPr bwMode="auto">
            <a:xfrm rot="2592605" flipV="1">
              <a:off x="5283175" y="4670585"/>
              <a:ext cx="55551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37"/>
            <p:cNvSpPr>
              <a:spLocks noChangeShapeType="1"/>
            </p:cNvSpPr>
            <p:nvPr/>
          </p:nvSpPr>
          <p:spPr bwMode="auto">
            <a:xfrm rot="2592605" flipV="1">
              <a:off x="6793123" y="4658583"/>
              <a:ext cx="531880" cy="519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38"/>
            <p:cNvSpPr>
              <a:spLocks noChangeShapeType="1"/>
            </p:cNvSpPr>
            <p:nvPr/>
          </p:nvSpPr>
          <p:spPr bwMode="auto">
            <a:xfrm rot="2592605" flipV="1">
              <a:off x="5818155" y="5202970"/>
              <a:ext cx="853368" cy="294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39"/>
            <p:cNvSpPr>
              <a:spLocks noChangeShapeType="1"/>
            </p:cNvSpPr>
            <p:nvPr/>
          </p:nvSpPr>
          <p:spPr bwMode="auto">
            <a:xfrm rot="2592605">
              <a:off x="5676474" y="4294236"/>
              <a:ext cx="512928" cy="5148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40"/>
            <p:cNvSpPr>
              <a:spLocks noChangeShapeType="1"/>
            </p:cNvSpPr>
            <p:nvPr/>
          </p:nvSpPr>
          <p:spPr bwMode="auto">
            <a:xfrm rot="2592605" flipV="1">
              <a:off x="6015987" y="3149433"/>
              <a:ext cx="576203" cy="54905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41"/>
            <p:cNvSpPr>
              <a:spLocks noChangeShapeType="1"/>
            </p:cNvSpPr>
            <p:nvPr/>
          </p:nvSpPr>
          <p:spPr bwMode="auto">
            <a:xfrm rot="2592605" flipV="1">
              <a:off x="5300904" y="2429361"/>
              <a:ext cx="56142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4" name="Line 42"/>
            <p:cNvSpPr>
              <a:spLocks noChangeShapeType="1"/>
            </p:cNvSpPr>
            <p:nvPr/>
          </p:nvSpPr>
          <p:spPr bwMode="auto">
            <a:xfrm rot="2807395">
              <a:off x="6419561" y="2088209"/>
              <a:ext cx="555055" cy="5052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5" name="Line 43"/>
            <p:cNvSpPr>
              <a:spLocks noChangeShapeType="1"/>
            </p:cNvSpPr>
            <p:nvPr/>
          </p:nvSpPr>
          <p:spPr bwMode="auto">
            <a:xfrm rot="2807395">
              <a:off x="6440495" y="2823033"/>
              <a:ext cx="522052" cy="4727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6" name="Line 44"/>
            <p:cNvSpPr>
              <a:spLocks noChangeShapeType="1"/>
            </p:cNvSpPr>
            <p:nvPr/>
          </p:nvSpPr>
          <p:spPr bwMode="auto">
            <a:xfrm rot="2807395">
              <a:off x="7926646" y="4278496"/>
              <a:ext cx="543054"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7" name="Line 45"/>
            <p:cNvSpPr>
              <a:spLocks noChangeShapeType="1"/>
            </p:cNvSpPr>
            <p:nvPr/>
          </p:nvSpPr>
          <p:spPr bwMode="auto">
            <a:xfrm rot="2807395">
              <a:off x="6416607" y="4302407"/>
              <a:ext cx="555055" cy="50233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8" name="Line 46"/>
            <p:cNvSpPr>
              <a:spLocks noChangeShapeType="1"/>
            </p:cNvSpPr>
            <p:nvPr/>
          </p:nvSpPr>
          <p:spPr bwMode="auto">
            <a:xfrm rot="2807395">
              <a:off x="7203016" y="2081823"/>
              <a:ext cx="501050" cy="455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9" name="Line 47"/>
            <p:cNvSpPr>
              <a:spLocks noChangeShapeType="1"/>
            </p:cNvSpPr>
            <p:nvPr/>
          </p:nvSpPr>
          <p:spPr bwMode="auto">
            <a:xfrm rot="2807395">
              <a:off x="7187992" y="3552310"/>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0" name="Line 48"/>
            <p:cNvSpPr>
              <a:spLocks noChangeShapeType="1"/>
            </p:cNvSpPr>
            <p:nvPr/>
          </p:nvSpPr>
          <p:spPr bwMode="auto">
            <a:xfrm rot="8207395">
              <a:off x="7552530" y="4661584"/>
              <a:ext cx="543700" cy="525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1" name="Line 49"/>
            <p:cNvSpPr>
              <a:spLocks noChangeShapeType="1"/>
            </p:cNvSpPr>
            <p:nvPr/>
          </p:nvSpPr>
          <p:spPr bwMode="auto">
            <a:xfrm rot="2807395">
              <a:off x="7956081" y="2802349"/>
              <a:ext cx="558056"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2" name="Line 50"/>
            <p:cNvSpPr>
              <a:spLocks noChangeShapeType="1"/>
            </p:cNvSpPr>
            <p:nvPr/>
          </p:nvSpPr>
          <p:spPr bwMode="auto">
            <a:xfrm flipH="1">
              <a:off x="6689702" y="2639382"/>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3" name="Line 51"/>
            <p:cNvSpPr>
              <a:spLocks noChangeShapeType="1"/>
            </p:cNvSpPr>
            <p:nvPr/>
          </p:nvSpPr>
          <p:spPr bwMode="auto">
            <a:xfrm flipH="1">
              <a:off x="7457973" y="1910309"/>
              <a:ext cx="738722" cy="750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4" name="Line 52"/>
            <p:cNvSpPr>
              <a:spLocks noChangeShapeType="1"/>
            </p:cNvSpPr>
            <p:nvPr/>
          </p:nvSpPr>
          <p:spPr bwMode="auto">
            <a:xfrm flipH="1">
              <a:off x="7478657" y="3419460"/>
              <a:ext cx="756452" cy="7590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5" name="Line 53"/>
            <p:cNvSpPr>
              <a:spLocks noChangeShapeType="1"/>
            </p:cNvSpPr>
            <p:nvPr/>
          </p:nvSpPr>
          <p:spPr bwMode="auto">
            <a:xfrm rot="2807395">
              <a:off x="7187992" y="4290383"/>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6" name="Text Box 54"/>
            <p:cNvSpPr txBox="1">
              <a:spLocks noChangeArrowheads="1"/>
            </p:cNvSpPr>
            <p:nvPr/>
          </p:nvSpPr>
          <p:spPr bwMode="auto">
            <a:xfrm>
              <a:off x="5527675" y="1597025"/>
              <a:ext cx="4111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7" name="Text Box 55"/>
            <p:cNvSpPr txBox="1">
              <a:spLocks noChangeArrowheads="1"/>
            </p:cNvSpPr>
            <p:nvPr/>
          </p:nvSpPr>
          <p:spPr bwMode="auto">
            <a:xfrm>
              <a:off x="7399338"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8" name="Text Box 56"/>
            <p:cNvSpPr txBox="1">
              <a:spLocks noChangeArrowheads="1"/>
            </p:cNvSpPr>
            <p:nvPr/>
          </p:nvSpPr>
          <p:spPr bwMode="auto">
            <a:xfrm>
              <a:off x="81470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9" name="Text Box 57"/>
            <p:cNvSpPr txBox="1">
              <a:spLocks noChangeArrowheads="1"/>
            </p:cNvSpPr>
            <p:nvPr/>
          </p:nvSpPr>
          <p:spPr bwMode="auto">
            <a:xfrm>
              <a:off x="62801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0" name="Text Box 58"/>
            <p:cNvSpPr txBox="1">
              <a:spLocks noChangeArrowheads="1"/>
            </p:cNvSpPr>
            <p:nvPr/>
          </p:nvSpPr>
          <p:spPr bwMode="auto">
            <a:xfrm>
              <a:off x="4786313"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1" name="Text Box 59"/>
            <p:cNvSpPr txBox="1">
              <a:spLocks noChangeArrowheads="1"/>
            </p:cNvSpPr>
            <p:nvPr/>
          </p:nvSpPr>
          <p:spPr bwMode="auto">
            <a:xfrm>
              <a:off x="8147050" y="3743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2" name="Text Box 60"/>
            <p:cNvSpPr txBox="1">
              <a:spLocks noChangeArrowheads="1"/>
            </p:cNvSpPr>
            <p:nvPr/>
          </p:nvSpPr>
          <p:spPr bwMode="auto">
            <a:xfrm>
              <a:off x="4786313" y="45831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3" name="Text Box 61"/>
            <p:cNvSpPr txBox="1">
              <a:spLocks noChangeArrowheads="1"/>
            </p:cNvSpPr>
            <p:nvPr/>
          </p:nvSpPr>
          <p:spPr bwMode="auto">
            <a:xfrm>
              <a:off x="47863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694" name="Text Box 62"/>
            <p:cNvSpPr txBox="1">
              <a:spLocks noChangeArrowheads="1"/>
            </p:cNvSpPr>
            <p:nvPr/>
          </p:nvSpPr>
          <p:spPr bwMode="auto">
            <a:xfrm>
              <a:off x="4786313" y="31829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5" name="Text Box 63"/>
            <p:cNvSpPr txBox="1">
              <a:spLocks noChangeArrowheads="1"/>
            </p:cNvSpPr>
            <p:nvPr/>
          </p:nvSpPr>
          <p:spPr bwMode="auto">
            <a:xfrm>
              <a:off x="4786313" y="2343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6" name="Text Box 64"/>
            <p:cNvSpPr txBox="1">
              <a:spLocks noChangeArrowheads="1"/>
            </p:cNvSpPr>
            <p:nvPr/>
          </p:nvSpPr>
          <p:spPr bwMode="auto">
            <a:xfrm>
              <a:off x="5532438" y="3089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7" name="Text Box 65"/>
            <p:cNvSpPr txBox="1">
              <a:spLocks noChangeArrowheads="1"/>
            </p:cNvSpPr>
            <p:nvPr/>
          </p:nvSpPr>
          <p:spPr bwMode="auto">
            <a:xfrm>
              <a:off x="5532438" y="3929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8" name="Text Box 66"/>
            <p:cNvSpPr txBox="1">
              <a:spLocks noChangeArrowheads="1"/>
            </p:cNvSpPr>
            <p:nvPr/>
          </p:nvSpPr>
          <p:spPr bwMode="auto">
            <a:xfrm>
              <a:off x="7369175" y="3057525"/>
              <a:ext cx="334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9" name="Text Box 67"/>
            <p:cNvSpPr txBox="1">
              <a:spLocks noChangeArrowheads="1"/>
            </p:cNvSpPr>
            <p:nvPr/>
          </p:nvSpPr>
          <p:spPr bwMode="auto">
            <a:xfrm>
              <a:off x="8147050"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0" name="Text Box 68"/>
            <p:cNvSpPr txBox="1">
              <a:spLocks noChangeArrowheads="1"/>
            </p:cNvSpPr>
            <p:nvPr/>
          </p:nvSpPr>
          <p:spPr bwMode="auto">
            <a:xfrm>
              <a:off x="5813425" y="22494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1" name="Text Box 69"/>
            <p:cNvSpPr txBox="1">
              <a:spLocks noChangeArrowheads="1"/>
            </p:cNvSpPr>
            <p:nvPr/>
          </p:nvSpPr>
          <p:spPr bwMode="auto">
            <a:xfrm>
              <a:off x="6653213"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2" name="Text Box 70"/>
            <p:cNvSpPr txBox="1">
              <a:spLocks noChangeArrowheads="1"/>
            </p:cNvSpPr>
            <p:nvPr/>
          </p:nvSpPr>
          <p:spPr bwMode="auto">
            <a:xfrm>
              <a:off x="7396163" y="236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3" name="Text Box 71"/>
            <p:cNvSpPr txBox="1">
              <a:spLocks noChangeArrowheads="1"/>
            </p:cNvSpPr>
            <p:nvPr/>
          </p:nvSpPr>
          <p:spPr bwMode="auto">
            <a:xfrm>
              <a:off x="6280150" y="3276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11</a:t>
              </a:r>
            </a:p>
          </p:txBody>
        </p:sp>
        <p:sp>
          <p:nvSpPr>
            <p:cNvPr id="70704" name="Text Box 72"/>
            <p:cNvSpPr txBox="1">
              <a:spLocks noChangeArrowheads="1"/>
            </p:cNvSpPr>
            <p:nvPr/>
          </p:nvSpPr>
          <p:spPr bwMode="auto">
            <a:xfrm>
              <a:off x="8175625" y="3133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5" name="Text Box 73"/>
            <p:cNvSpPr txBox="1">
              <a:spLocks noChangeArrowheads="1"/>
            </p:cNvSpPr>
            <p:nvPr/>
          </p:nvSpPr>
          <p:spPr bwMode="auto">
            <a:xfrm>
              <a:off x="66532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6" name="Text Box 74"/>
            <p:cNvSpPr txBox="1">
              <a:spLocks noChangeArrowheads="1"/>
            </p:cNvSpPr>
            <p:nvPr/>
          </p:nvSpPr>
          <p:spPr bwMode="auto">
            <a:xfrm>
              <a:off x="5907088" y="4489450"/>
              <a:ext cx="41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5</a:t>
              </a:r>
            </a:p>
          </p:txBody>
        </p:sp>
        <p:sp>
          <p:nvSpPr>
            <p:cNvPr id="70707" name="Text Box 75"/>
            <p:cNvSpPr txBox="1">
              <a:spLocks noChangeArrowheads="1"/>
            </p:cNvSpPr>
            <p:nvPr/>
          </p:nvSpPr>
          <p:spPr bwMode="auto">
            <a:xfrm>
              <a:off x="8151813" y="46466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8" name="Line 77"/>
            <p:cNvSpPr>
              <a:spLocks noChangeShapeType="1"/>
            </p:cNvSpPr>
            <p:nvPr/>
          </p:nvSpPr>
          <p:spPr bwMode="auto">
            <a:xfrm>
              <a:off x="7437179" y="4918502"/>
              <a:ext cx="5022" cy="6440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09" name="Line 79"/>
            <p:cNvSpPr>
              <a:spLocks noChangeShapeType="1"/>
            </p:cNvSpPr>
            <p:nvPr/>
          </p:nvSpPr>
          <p:spPr bwMode="auto">
            <a:xfrm rot="2807395">
              <a:off x="7204792" y="4296432"/>
              <a:ext cx="512825" cy="49442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0" name="Text Box 82"/>
            <p:cNvSpPr txBox="1">
              <a:spLocks noChangeArrowheads="1"/>
            </p:cNvSpPr>
            <p:nvPr/>
          </p:nvSpPr>
          <p:spPr bwMode="auto">
            <a:xfrm>
              <a:off x="6746875" y="45275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11" name="Text Box 83"/>
            <p:cNvSpPr txBox="1">
              <a:spLocks noChangeArrowheads="1"/>
            </p:cNvSpPr>
            <p:nvPr/>
          </p:nvSpPr>
          <p:spPr bwMode="auto">
            <a:xfrm>
              <a:off x="7016750" y="485140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25</a:t>
              </a:r>
            </a:p>
          </p:txBody>
        </p:sp>
        <p:sp>
          <p:nvSpPr>
            <p:cNvPr id="70712" name="Line 79"/>
            <p:cNvSpPr>
              <a:spLocks noChangeShapeType="1"/>
            </p:cNvSpPr>
            <p:nvPr/>
          </p:nvSpPr>
          <p:spPr bwMode="auto">
            <a:xfrm rot="2807395" flipV="1">
              <a:off x="6556596" y="3782457"/>
              <a:ext cx="1045531" cy="13483"/>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3" name="Text Box 81"/>
            <p:cNvSpPr txBox="1">
              <a:spLocks noChangeArrowheads="1"/>
            </p:cNvSpPr>
            <p:nvPr/>
          </p:nvSpPr>
          <p:spPr bwMode="auto">
            <a:xfrm>
              <a:off x="7307263" y="40227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15</a:t>
              </a:r>
            </a:p>
          </p:txBody>
        </p:sp>
      </p:grpSp>
      <p:sp>
        <p:nvSpPr>
          <p:cNvPr id="70661" name="Rectangle 139"/>
          <p:cNvSpPr>
            <a:spLocks noChangeArrowheads="1"/>
          </p:cNvSpPr>
          <p:nvPr/>
        </p:nvSpPr>
        <p:spPr bwMode="auto">
          <a:xfrm>
            <a:off x="850900" y="392113"/>
            <a:ext cx="7551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TauDEM contributing area convention.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Streams with 200 cell Threshold</a:t>
            </a:r>
            <a:br>
              <a:rPr lang="en-US" smtClean="0"/>
            </a:br>
            <a:r>
              <a:rPr lang="en-US" sz="2800" smtClean="0"/>
              <a:t>(&gt;18 hectares or 13.5 acres drainage area)</a:t>
            </a:r>
            <a:r>
              <a:rPr lang="en-US" smtClean="0"/>
              <a:t> </a:t>
            </a:r>
          </a:p>
        </p:txBody>
      </p:sp>
      <p:pic>
        <p:nvPicPr>
          <p:cNvPr id="71683" name="Picture 3" descr="stre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8652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Watershed Draining to Outlet</a:t>
            </a:r>
            <a:endParaRPr lang="en-US"/>
          </a:p>
        </p:txBody>
      </p:sp>
      <p:sp>
        <p:nvSpPr>
          <p:cNvPr id="72707"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8"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9"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0"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1"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2"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3"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p>
        </p:txBody>
      </p:sp>
      <p:sp>
        <p:nvSpPr>
          <p:cNvPr id="72714"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5"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6"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7"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8"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9"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0"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1"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2"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3"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4"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5"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6"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7"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8"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9"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30"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1"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2"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6"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9"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0"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2"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3"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4"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5"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6"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7"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8"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9"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0"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1"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4"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5"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6"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7"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8"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7772400" cy="762000"/>
          </a:xfrm>
        </p:spPr>
        <p:txBody>
          <a:bodyPr/>
          <a:lstStyle/>
          <a:p>
            <a:pPr eaLnBrk="1" hangingPunct="1"/>
            <a:r>
              <a:rPr lang="en-US" sz="3600" b="1" smtClean="0">
                <a:solidFill>
                  <a:srgbClr val="FF66FF"/>
                </a:solidFill>
              </a:rPr>
              <a:t>Watershed  </a:t>
            </a:r>
            <a:r>
              <a:rPr lang="en-US" sz="3600" b="1" smtClean="0">
                <a:solidFill>
                  <a:schemeClr val="tx1"/>
                </a:solidFill>
              </a:rPr>
              <a:t>and</a:t>
            </a:r>
            <a:r>
              <a:rPr lang="en-US" sz="3600" b="1" smtClean="0">
                <a:solidFill>
                  <a:srgbClr val="FF66FF"/>
                </a:solidFill>
              </a:rPr>
              <a:t> </a:t>
            </a:r>
            <a:r>
              <a:rPr lang="en-US" sz="3600" b="1" smtClean="0">
                <a:solidFill>
                  <a:schemeClr val="accent2"/>
                </a:solidFill>
              </a:rPr>
              <a:t>Drainage Paths</a:t>
            </a:r>
            <a:r>
              <a:rPr lang="en-US" sz="3600" b="1" smtClean="0">
                <a:solidFill>
                  <a:srgbClr val="FF66FF"/>
                </a:solidFill>
              </a:rPr>
              <a:t> </a:t>
            </a:r>
            <a:r>
              <a:rPr lang="en-US" sz="3600" b="1" smtClean="0">
                <a:solidFill>
                  <a:schemeClr val="tx1"/>
                </a:solidFill>
              </a:rPr>
              <a:t>Delineated from 30m DEM</a:t>
            </a:r>
            <a:endParaRPr lang="en-US" smtClean="0"/>
          </a:p>
        </p:txBody>
      </p:sp>
      <p:pic>
        <p:nvPicPr>
          <p:cNvPr id="73731" name="Picture 3" descr="delinw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381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593725" y="6213475"/>
            <a:ext cx="749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Automated method is more consistent than hand delineation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Zonal Average of Raster over Subwatershed</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ectangle 9"/>
          <p:cNvSpPr>
            <a:spLocks noChangeArrowheads="1"/>
          </p:cNvSpPr>
          <p:nvPr/>
        </p:nvSpPr>
        <p:spPr bwMode="auto">
          <a:xfrm>
            <a:off x="3254806" y="5239844"/>
            <a:ext cx="4049761"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r>
              <a:rPr lang="en-US" sz="2000" dirty="0" smtClean="0">
                <a:solidFill>
                  <a:srgbClr val="FF0000"/>
                </a:solidFill>
                <a:latin typeface="+mn-lt"/>
              </a:rPr>
              <a:t>Join</a:t>
            </a:r>
            <a:endParaRPr 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Catchments</a:t>
            </a:r>
          </a:p>
        </p:txBody>
      </p:sp>
      <p:sp>
        <p:nvSpPr>
          <p:cNvPr id="88067" name="Rectangle 3"/>
          <p:cNvSpPr>
            <a:spLocks noGrp="1" noChangeArrowheads="1"/>
          </p:cNvSpPr>
          <p:nvPr>
            <p:ph type="body" sz="half" idx="1"/>
          </p:nvPr>
        </p:nvSpPr>
        <p:spPr/>
        <p:txBody>
          <a:bodyPr/>
          <a:lstStyle/>
          <a:p>
            <a:pPr eaLnBrk="1" hangingPunct="1"/>
            <a:r>
              <a:rPr lang="en-US" sz="2800" smtClean="0"/>
              <a:t>For every stream segment, there is a corresponding </a:t>
            </a:r>
            <a:r>
              <a:rPr lang="en-US" sz="2800" smtClean="0">
                <a:solidFill>
                  <a:srgbClr val="FF3300"/>
                </a:solidFill>
              </a:rPr>
              <a:t>catchment</a:t>
            </a:r>
          </a:p>
          <a:p>
            <a:pPr eaLnBrk="1" hangingPunct="1"/>
            <a:r>
              <a:rPr lang="en-US" sz="2800" smtClean="0"/>
              <a:t>Catchments are a </a:t>
            </a:r>
            <a:r>
              <a:rPr lang="en-US" sz="2800" smtClean="0">
                <a:solidFill>
                  <a:srgbClr val="FF3300"/>
                </a:solidFill>
              </a:rPr>
              <a:t>tessellation</a:t>
            </a:r>
            <a:r>
              <a:rPr lang="en-US" sz="2800" smtClean="0"/>
              <a:t> of the landscape through a set of </a:t>
            </a:r>
            <a:r>
              <a:rPr lang="en-US" sz="2800" smtClean="0">
                <a:solidFill>
                  <a:srgbClr val="FF3300"/>
                </a:solidFill>
              </a:rPr>
              <a:t>physical rules</a:t>
            </a:r>
          </a:p>
          <a:p>
            <a:pPr eaLnBrk="1" hangingPunct="1"/>
            <a:endParaRPr lang="en-US" sz="2800" smtClean="0"/>
          </a:p>
        </p:txBody>
      </p:sp>
      <p:pic>
        <p:nvPicPr>
          <p:cNvPr id="88068" name="Picture 4" descr="ex4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676400"/>
            <a:ext cx="2701925" cy="48006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937982" y="253406"/>
            <a:ext cx="7315203" cy="1143000"/>
          </a:xfrm>
        </p:spPr>
        <p:txBody>
          <a:bodyPr/>
          <a:lstStyle/>
          <a:p>
            <a:pPr algn="ctr"/>
            <a:r>
              <a:rPr lang="en-US" dirty="0" smtClean="0"/>
              <a:t>Advanced Considerations</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Using vector stream information (DEM reconditioning)</a:t>
            </a:r>
          </a:p>
          <a:p>
            <a:r>
              <a:rPr lang="en-US" dirty="0" smtClean="0"/>
              <a:t>Enhanced pit removal</a:t>
            </a:r>
          </a:p>
          <a:p>
            <a:r>
              <a:rPr lang="en-US" dirty="0" smtClean="0"/>
              <a:t>Channelization threshold selection</a:t>
            </a:r>
          </a:p>
          <a:p>
            <a:r>
              <a:rPr lang="en-US" dirty="0" smtClean="0"/>
              <a:t>Computational considerations</a:t>
            </a:r>
          </a:p>
        </p:txBody>
      </p:sp>
      <p:graphicFrame>
        <p:nvGraphicFramePr>
          <p:cNvPr id="3074" name="Object 4"/>
          <p:cNvGraphicFramePr>
            <a:graphicFrameLocks noChangeAspect="1"/>
          </p:cNvGraphicFramePr>
          <p:nvPr>
            <p:extLst>
              <p:ext uri="{D42A27DB-BD31-4B8C-83A1-F6EECF244321}">
                <p14:modId xmlns:p14="http://schemas.microsoft.com/office/powerpoint/2010/main" val="3476143486"/>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8683"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5465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351338"/>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47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337050"/>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672013"/>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648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111375"/>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343400"/>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18288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800" y="830263"/>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a:solidFill>
                  <a:schemeClr val="tx2"/>
                </a:solidFill>
              </a:rPr>
              <a:t>“Burning In” the Streams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85"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597" name="Worksheet" r:id="rId5" imgW="2486112" imgH="2009711" progId="Excel.Sheet.8">
                  <p:embed/>
                </p:oleObj>
              </mc:Choice>
              <mc:Fallback>
                <p:oleObj name="Worksheet" r:id="rId5" imgW="2486112" imgH="2009711" progId="Excel.Sheet.8">
                  <p:embed/>
                  <p:pic>
                    <p:nvPicPr>
                      <p:cNvPr id="0" name="Object 6"/>
                      <p:cNvPicPr>
                        <a:picLocks noChangeAspect="1" noChangeArrowheads="1"/>
                      </p:cNvPicPr>
                      <p:nvPr/>
                    </p:nvPicPr>
                    <p:blipFill>
                      <a:blip r:embed="rId6"/>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598"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5" y="1200990"/>
            <a:ext cx="5614855" cy="364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Title 1"/>
          <p:cNvSpPr>
            <a:spLocks noGrp="1"/>
          </p:cNvSpPr>
          <p:nvPr>
            <p:ph type="title"/>
          </p:nvPr>
        </p:nvSpPr>
        <p:spPr>
          <a:xfrm>
            <a:off x="457200" y="83566"/>
            <a:ext cx="8229600" cy="1143000"/>
          </a:xfrm>
        </p:spPr>
        <p:txBody>
          <a:bodyPr/>
          <a:lstStyle/>
          <a:p>
            <a:r>
              <a:rPr lang="en-US" sz="3600" dirty="0" err="1" smtClean="0"/>
              <a:t>Subwatershed</a:t>
            </a:r>
            <a:r>
              <a:rPr lang="en-US" sz="3600" dirty="0" smtClean="0"/>
              <a:t> Precipitation by </a:t>
            </a:r>
            <a:r>
              <a:rPr lang="en-US" sz="3600" dirty="0" err="1" smtClean="0"/>
              <a:t>Thiessen</a:t>
            </a:r>
            <a:r>
              <a:rPr lang="en-US" sz="3600" dirty="0" smtClean="0"/>
              <a:t> Polygons</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142142"/>
            <a:ext cx="5719035" cy="141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68331"/>
            <a:ext cx="6819900" cy="18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614" y="5542926"/>
            <a:ext cx="6564884" cy="21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6867762" y="4155728"/>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a:rPr>
                          </m:ctrlPr>
                        </m:fPr>
                        <m:num>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sSub>
                                <m:sSubPr>
                                  <m:ctrlPr>
                                    <a:rPr lang="en-US" i="1">
                                      <a:latin typeface="Cambria Math"/>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867762" y="4155728"/>
                <a:ext cx="2057871" cy="892039"/>
              </a:xfrm>
              <a:prstGeom prst="rect">
                <a:avLst/>
              </a:prstGeom>
              <a:blipFill rotWithShape="1">
                <a:blip r:embed="rId6"/>
                <a:stretch>
                  <a:fillRect/>
                </a:stretch>
              </a:blipFill>
            </p:spPr>
            <p:txBody>
              <a:bodyPr/>
              <a:lstStyle/>
              <a:p>
                <a:r>
                  <a:rPr lang="en-US">
                    <a:noFill/>
                  </a:rPr>
                  <a:t> </a:t>
                </a:r>
              </a:p>
            </p:txBody>
          </p:sp>
        </mc:Fallback>
      </mc:AlternateContent>
      <p:sp>
        <p:nvSpPr>
          <p:cNvPr id="11" name="TextBox 10"/>
          <p:cNvSpPr txBox="1"/>
          <p:nvPr/>
        </p:nvSpPr>
        <p:spPr>
          <a:xfrm>
            <a:off x="6291618" y="1503528"/>
            <a:ext cx="2743200" cy="2862322"/>
          </a:xfrm>
          <a:prstGeom prst="rect">
            <a:avLst/>
          </a:prstGeom>
          <a:noFill/>
        </p:spPr>
        <p:txBody>
          <a:bodyPr wrap="square">
            <a:spAutoFit/>
          </a:bodyPr>
          <a:lstStyle/>
          <a:p>
            <a:pPr marL="228600" indent="-228600">
              <a:buFont typeface="Arial" pitchFamily="34" charset="0"/>
              <a:buChar char="•"/>
              <a:defRPr/>
            </a:pPr>
            <a:r>
              <a:rPr lang="en-US" sz="2000" dirty="0" err="1">
                <a:latin typeface="+mn-lt"/>
              </a:rPr>
              <a:t>Thiessen</a:t>
            </a:r>
            <a:r>
              <a:rPr lang="en-US" sz="2000" dirty="0">
                <a:latin typeface="+mn-lt"/>
              </a:rPr>
              <a:t> Polygons</a:t>
            </a:r>
          </a:p>
          <a:p>
            <a:pPr marL="228600" indent="-228600">
              <a:buFont typeface="Arial" pitchFamily="34" charset="0"/>
              <a:buChar char="•"/>
              <a:defRPr/>
            </a:pPr>
            <a:r>
              <a:rPr lang="en-US" sz="2000" dirty="0" smtClean="0">
                <a:latin typeface="+mn-lt"/>
              </a:rPr>
              <a:t>Intersect with </a:t>
            </a:r>
            <a:r>
              <a:rPr lang="en-US" sz="2000" dirty="0" err="1" smtClean="0">
                <a:latin typeface="+mn-lt"/>
              </a:rPr>
              <a:t>Subwatersheds</a:t>
            </a:r>
            <a:endParaRPr lang="en-US" sz="2000" dirty="0">
              <a:latin typeface="+mn-lt"/>
            </a:endParaRPr>
          </a:p>
          <a:p>
            <a:pPr marL="228600" indent="-228600">
              <a:buFont typeface="Arial" pitchFamily="34" charset="0"/>
              <a:buChar char="•"/>
              <a:defRPr/>
            </a:pPr>
            <a:r>
              <a:rPr lang="en-US" sz="2000" dirty="0" smtClean="0">
                <a:latin typeface="+mn-lt"/>
              </a:rPr>
              <a:t>Evaluate A*P Product</a:t>
            </a:r>
            <a:endParaRPr lang="en-US" sz="2000" dirty="0">
              <a:latin typeface="+mn-lt"/>
            </a:endParaRPr>
          </a:p>
          <a:p>
            <a:pPr marL="228600" indent="-228600">
              <a:buFont typeface="Arial" pitchFamily="34" charset="0"/>
              <a:buChar char="•"/>
              <a:defRPr/>
            </a:pPr>
            <a:r>
              <a:rPr lang="en-US" sz="2000" dirty="0" smtClean="0">
                <a:latin typeface="+mn-lt"/>
              </a:rPr>
              <a:t>Summarize by </a:t>
            </a:r>
            <a:r>
              <a:rPr lang="en-US" sz="2000" dirty="0" err="1" smtClean="0">
                <a:latin typeface="+mn-lt"/>
              </a:rPr>
              <a:t>subwatershed</a:t>
            </a:r>
            <a:endParaRPr lang="en-US" sz="2000" dirty="0">
              <a:latin typeface="+mn-lt"/>
            </a:endParaRPr>
          </a:p>
          <a:p>
            <a:pPr>
              <a:defRPr/>
            </a:pPr>
            <a:endParaRPr lang="en-US" sz="2000" dirty="0">
              <a:latin typeface="+mn-lt"/>
            </a:endParaRPr>
          </a:p>
          <a:p>
            <a:pPr>
              <a:defRPr/>
            </a:pPr>
            <a:endParaRPr lang="en-US" sz="2000" dirty="0">
              <a:latin typeface="+mn-lt"/>
            </a:endParaRPr>
          </a:p>
        </p:txBody>
      </p:sp>
      <p:cxnSp>
        <p:nvCxnSpPr>
          <p:cNvPr id="4" name="Straight Arrow Connector 3"/>
          <p:cNvCxnSpPr/>
          <p:nvPr/>
        </p:nvCxnSpPr>
        <p:spPr bwMode="auto">
          <a:xfrm flipH="1">
            <a:off x="1678675" y="2306472"/>
            <a:ext cx="2279176" cy="154186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a:off x="532263" y="2156346"/>
            <a:ext cx="5991367" cy="289142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851056" y="5542926"/>
            <a:ext cx="1304084" cy="66456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6155140" y="5440313"/>
            <a:ext cx="136478" cy="76718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22" name="Worksheet" r:id="rId5" imgW="2486112" imgH="2009711" progId="Excel.Sheet.8">
                  <p:embed/>
                </p:oleObj>
              </mc:Choice>
              <mc:Fallback>
                <p:oleObj name="Worksheet" r:id="rId5" imgW="2486112" imgH="2009711" progId="Excel.Sheet.8">
                  <p:embed/>
                  <p:pic>
                    <p:nvPicPr>
                      <p:cNvPr id="0" name=""/>
                      <p:cNvPicPr>
                        <a:picLocks noChangeAspect="1" noChangeArrowheads="1"/>
                      </p:cNvPicPr>
                      <p:nvPr/>
                    </p:nvPicPr>
                    <p:blipFill>
                      <a:blip r:embed="rId6"/>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23"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9281" name="Clip" r:id="rId3" imgW="3025440" imgH="3252600" progId="MS_ClipArt_Gallery.2">
                    <p:embed/>
                  </p:oleObj>
                </mc:Choice>
                <mc:Fallback>
                  <p:oleObj name="Clip" r:id="rId3" imgW="3025440" imgH="325260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1</a:t>
                </a:r>
                <a:endParaRPr kumimoji="1" lang="en-CA" sz="1000">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2</a:t>
                </a:r>
                <a:endParaRPr kumimoji="1" lang="en-CA" sz="3000">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9282" name="Picture" r:id="rId5" imgW="3772080" imgH="3048120" progId="Word.Picture.8">
                  <p:embed/>
                </p:oleObj>
              </mc:Choice>
              <mc:Fallback>
                <p:oleObj name="Picture" r:id="rId5" imgW="3772080" imgH="3048120" progId="Word.Picture.8">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8221" name="Bitmap Image" r:id="rId3" imgW="5466667" imgH="7497221" progId="Paint.Picture">
                  <p:embed/>
                </p:oleObj>
              </mc:Choice>
              <mc:Fallback>
                <p:oleObj name="Bitmap Image" r:id="rId3" imgW="5466667" imgH="749722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8222" name="Bitmap Image" r:id="rId5" imgW="5563377" imgH="7478169" progId="Paint.Picture">
                  <p:embed/>
                </p:oleObj>
              </mc:Choice>
              <mc:Fallback>
                <p:oleObj name="Bitmap Image" r:id="rId5" imgW="5563377" imgH="747816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1000 cell theshold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10257" name="Picture" r:id="rId3" imgW="8258040" imgH="4857840" progId="Word.Picture.8">
                  <p:embed/>
                </p:oleObj>
              </mc:Choice>
              <mc:Fallback>
                <p:oleObj name="Picture" r:id="rId3" imgW="8258040" imgH="4857840"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a:solidFill>
                  <a:srgbClr val="FF0000"/>
                </a:solidFill>
              </a:rPr>
              <a:t>Hydrologic processes are different on hillslopes and in channels.  It is important to recognize this and account for this in models.</a:t>
            </a: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accent2"/>
                </a:solidFill>
                <a:cs typeface="Times New Roman" pitchFamily="18" charset="0"/>
              </a:rPr>
              <a:t>Drainage area can be concentrated or dispersed (specific catchment area) representing </a:t>
            </a:r>
            <a:r>
              <a:rPr lang="en-US" b="1">
                <a:solidFill>
                  <a:schemeClr val="accent2"/>
                </a:solidFill>
              </a:rPr>
              <a:t>concentrated or dispersed flow.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chemeClr val="tx2"/>
                </a:solidFill>
              </a:rPr>
              <a:t>Badlands in Death Valley.</a:t>
            </a:r>
            <a:br>
              <a:rPr lang="en-US">
                <a:solidFill>
                  <a:schemeClr val="tx2"/>
                </a:solidFill>
              </a:rPr>
            </a:br>
            <a:r>
              <a:rPr lang="en-US" sz="1400">
                <a:solidFill>
                  <a:schemeClr val="tx2"/>
                </a:solidFill>
              </a:rPr>
              <a:t>from Easterbrook, 1993, p 140.</a:t>
            </a:r>
            <a:endParaRPr lang="en-US" sz="3600">
              <a:solidFill>
                <a:schemeClr val="tx2"/>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chemeClr val="tx2"/>
                </a:solidFill>
                <a:latin typeface="Arial Narrow" pitchFamily="34" charset="0"/>
              </a:rPr>
              <a:t>Coos Bay, Oregon Coast Range</a:t>
            </a:r>
            <a:r>
              <a:rPr lang="en-US" sz="1400" b="1">
                <a:solidFill>
                  <a:schemeClr val="tx2"/>
                </a:solidFill>
                <a:latin typeface="Arial Narrow" pitchFamily="34" charset="0"/>
              </a:rPr>
              <a:t>. </a:t>
            </a:r>
          </a:p>
          <a:p>
            <a:r>
              <a:rPr lang="en-US" sz="1400" b="1">
                <a:solidFill>
                  <a:schemeClr val="tx2"/>
                </a:solidFill>
                <a:latin typeface="Arial Narrow" pitchFamily="34" charset="0"/>
              </a:rPr>
              <a:t>from W. E. Dietrich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chemeClr val="tx2"/>
                </a:solidFill>
              </a:rPr>
              <a:t>From W. E. Dietrich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Driftwood, PA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Hillslope length = B</a:t>
            </a:r>
          </a:p>
          <a:p>
            <a:pPr>
              <a:spcBef>
                <a:spcPct val="50000"/>
              </a:spcBef>
            </a:pPr>
            <a:r>
              <a:rPr lang="en-US"/>
              <a:t>A = 2B L</a:t>
            </a:r>
          </a:p>
          <a:p>
            <a:pPr>
              <a:spcBef>
                <a:spcPct val="50000"/>
              </a:spcBef>
            </a:pPr>
            <a:r>
              <a:rPr lang="en-US"/>
              <a:t>D</a:t>
            </a:r>
            <a:r>
              <a:rPr lang="en-US" baseline="-25000"/>
              <a:t>d</a:t>
            </a:r>
            <a:r>
              <a:rPr lang="en-US"/>
              <a:t> = L/A = 1/2B</a:t>
            </a:r>
          </a:p>
          <a:p>
            <a:pPr>
              <a:spcBef>
                <a:spcPct val="50000"/>
              </a:spcBef>
            </a:pPr>
            <a:r>
              <a:rPr lang="en-US">
                <a:sym typeface="Symbol" pitchFamily="18" charset="2"/>
              </a:rPr>
              <a:t> B= 1/2D</a:t>
            </a:r>
            <a:r>
              <a:rPr lang="en-US" baseline="-25000">
                <a:sym typeface="Symbol" pitchFamily="18" charset="2"/>
              </a:rPr>
              <a:t>d</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4918"/>
          </a:xfrm>
        </p:spPr>
        <p:txBody>
          <a:bodyPr/>
          <a:lstStyle/>
          <a:p>
            <a:r>
              <a:rPr lang="en-US" dirty="0" smtClean="0"/>
              <a:t>What Is Involved?</a:t>
            </a:r>
            <a:endParaRPr lang="en-US" dirty="0"/>
          </a:p>
        </p:txBody>
      </p:sp>
      <p:pic>
        <p:nvPicPr>
          <p:cNvPr id="5" name="Picture 4"/>
          <p:cNvPicPr>
            <a:picLocks noChangeAspect="1"/>
          </p:cNvPicPr>
          <p:nvPr/>
        </p:nvPicPr>
        <p:blipFill>
          <a:blip r:embed="rId2"/>
          <a:stretch>
            <a:fillRect/>
          </a:stretch>
        </p:blipFill>
        <p:spPr>
          <a:xfrm>
            <a:off x="690562" y="3972983"/>
            <a:ext cx="7762875" cy="270510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17850" y="1691428"/>
            <a:ext cx="2305050" cy="2228850"/>
          </a:xfrm>
          <a:prstGeom prst="rect">
            <a:avLst/>
          </a:prstGeom>
          <a:noFill/>
          <a:ln>
            <a:noFill/>
          </a:ln>
        </p:spPr>
      </p:pic>
      <p:pic>
        <p:nvPicPr>
          <p:cNvPr id="7" name="Picture 6"/>
          <p:cNvPicPr/>
          <p:nvPr/>
        </p:nvPicPr>
        <p:blipFill>
          <a:blip r:embed="rId4"/>
          <a:stretch>
            <a:fillRect/>
          </a:stretch>
        </p:blipFill>
        <p:spPr>
          <a:xfrm>
            <a:off x="5066770" y="1744133"/>
            <a:ext cx="2162175" cy="2176145"/>
          </a:xfrm>
          <a:prstGeom prst="rect">
            <a:avLst/>
          </a:prstGeom>
        </p:spPr>
      </p:pic>
      <p:sp>
        <p:nvSpPr>
          <p:cNvPr id="8" name="TextBox 7"/>
          <p:cNvSpPr txBox="1"/>
          <p:nvPr/>
        </p:nvSpPr>
        <p:spPr>
          <a:xfrm>
            <a:off x="3719842" y="996950"/>
            <a:ext cx="1704313" cy="523220"/>
          </a:xfrm>
          <a:prstGeom prst="rect">
            <a:avLst/>
          </a:prstGeom>
          <a:noFill/>
        </p:spPr>
        <p:txBody>
          <a:bodyPr wrap="none" rtlCol="0">
            <a:spAutoFit/>
          </a:bodyPr>
          <a:lstStyle/>
          <a:p>
            <a:r>
              <a:rPr lang="en-US" sz="2800" dirty="0" smtClean="0">
                <a:solidFill>
                  <a:srgbClr val="FF0000"/>
                </a:solidFill>
                <a:latin typeface="+mn-lt"/>
              </a:rPr>
              <a:t>Add Field</a:t>
            </a:r>
            <a:endParaRPr lang="en-US" sz="2800" dirty="0">
              <a:solidFill>
                <a:srgbClr val="FF0000"/>
              </a:solidFill>
              <a:latin typeface="+mn-lt"/>
            </a:endParaRPr>
          </a:p>
        </p:txBody>
      </p:sp>
      <p:sp>
        <p:nvSpPr>
          <p:cNvPr id="9" name="Rounded Rectangle 8"/>
          <p:cNvSpPr/>
          <p:nvPr/>
        </p:nvSpPr>
        <p:spPr bwMode="auto">
          <a:xfrm>
            <a:off x="7066843" y="4493370"/>
            <a:ext cx="1128889" cy="160263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840534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1000 grid cell threshold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11279"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3</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12303" name="Graph Sheet" r:id="rId3" imgW="3352680" imgH="2590560" progId="SPLUSGraphSheetFileType">
                  <p:embed/>
                </p:oleObj>
              </mc:Choice>
              <mc:Fallback>
                <p:oleObj name="Graph Sheet" r:id="rId3" imgW="3352680" imgH="2590560" progId="SPLUSGraphSheetFileType">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13327"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14352" name="Graph Sheet" r:id="rId3" imgW="3352680" imgH="2590560" progId="SPLUSGraphSheetFileType">
                  <p:embed/>
                </p:oleObj>
              </mc:Choice>
              <mc:Fallback>
                <p:oleObj name="Graph Sheet" r:id="rId3" imgW="3352680" imgH="2590560" progId="SPLUSGraphSheetFileTyp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t>Broscoe, A. J., (1959), "Quantitative analysis of longitudinal stream profiles of small watersheds," Office of Naval Research, Project NR 389-042, Technical Report No. 18, Department of Geology, Columbia University, New York.</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15375" name="Chart" r:id="rId3" imgW="6164961" imgH="3490341" progId="Excel.Chart.8">
                  <p:embed/>
                </p:oleObj>
              </mc:Choice>
              <mc:Fallback>
                <p:oleObj name="Chart" r:id="rId3" imgW="6164961" imgH="349034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16413" name="Worksheet" r:id="rId3" imgW="2446401" imgH="846201" progId="Excel.Sheet.8">
                  <p:embed/>
                </p:oleObj>
              </mc:Choice>
              <mc:Fallback>
                <p:oleObj name="Worksheet" r:id="rId3" imgW="2446401" imgH="846201" progId="Excel.Shee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T-test checks whether difference in means is large (&gt; 2)</a:t>
            </a:r>
          </a:p>
          <a:p>
            <a:pPr algn="ctr" eaLnBrk="1" hangingPunct="1"/>
            <a:r>
              <a:rPr lang="en-US"/>
              <a:t>when compared to the spread of the data around the mean values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722489"/>
          </a:xfrm>
        </p:spPr>
        <p:txBody>
          <a:bodyPr/>
          <a:lstStyle/>
          <a:p>
            <a:r>
              <a:rPr lang="en-US" sz="4000" dirty="0" smtClean="0"/>
              <a:t>Field Calculator to Multiply A and P</a:t>
            </a:r>
            <a:endParaRPr lang="en-US" sz="4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28194" y="838200"/>
            <a:ext cx="3143250" cy="2933700"/>
          </a:xfrm>
          <a:prstGeom prst="rect">
            <a:avLst/>
          </a:prstGeom>
          <a:noFill/>
          <a:ln>
            <a:noFill/>
          </a:ln>
        </p:spPr>
      </p:pic>
      <p:pic>
        <p:nvPicPr>
          <p:cNvPr id="5" name="Picture 4"/>
          <p:cNvPicPr/>
          <p:nvPr/>
        </p:nvPicPr>
        <p:blipFill rotWithShape="1">
          <a:blip r:embed="rId3"/>
          <a:srcRect b="41086"/>
          <a:stretch/>
        </p:blipFill>
        <p:spPr>
          <a:xfrm>
            <a:off x="4487193" y="838200"/>
            <a:ext cx="3821430" cy="2704747"/>
          </a:xfrm>
          <a:prstGeom prst="rect">
            <a:avLst/>
          </a:prstGeom>
        </p:spPr>
      </p:pic>
      <p:pic>
        <p:nvPicPr>
          <p:cNvPr id="8" name="Picture 7"/>
          <p:cNvPicPr>
            <a:picLocks noChangeAspect="1"/>
          </p:cNvPicPr>
          <p:nvPr/>
        </p:nvPicPr>
        <p:blipFill>
          <a:blip r:embed="rId4"/>
          <a:stretch>
            <a:fillRect/>
          </a:stretch>
        </p:blipFill>
        <p:spPr>
          <a:xfrm>
            <a:off x="690562" y="4063295"/>
            <a:ext cx="7762875" cy="2705100"/>
          </a:xfrm>
          <a:prstGeom prst="rect">
            <a:avLst/>
          </a:prstGeom>
        </p:spPr>
      </p:pic>
      <p:sp>
        <p:nvSpPr>
          <p:cNvPr id="11" name="Arc 10"/>
          <p:cNvSpPr/>
          <p:nvPr/>
        </p:nvSpPr>
        <p:spPr bwMode="auto">
          <a:xfrm>
            <a:off x="4571999" y="4374019"/>
            <a:ext cx="2974483" cy="790223"/>
          </a:xfrm>
          <a:prstGeom prst="arc">
            <a:avLst>
              <a:gd name="adj1" fmla="val 10939833"/>
              <a:gd name="adj2" fmla="val 21417514"/>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Arc 11"/>
          <p:cNvSpPr/>
          <p:nvPr/>
        </p:nvSpPr>
        <p:spPr bwMode="auto">
          <a:xfrm>
            <a:off x="6637867" y="4572001"/>
            <a:ext cx="665904" cy="304800"/>
          </a:xfrm>
          <a:prstGeom prst="arc">
            <a:avLst>
              <a:gd name="adj1" fmla="val 10939833"/>
              <a:gd name="adj2" fmla="val 21417514"/>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p:nvPr/>
        </p:nvCxnSpPr>
        <p:spPr bwMode="auto">
          <a:xfrm>
            <a:off x="5779911" y="3542947"/>
            <a:ext cx="1919111" cy="1119364"/>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sp>
        <p:nvSpPr>
          <p:cNvPr id="16" name="Rounded Rectangle 15"/>
          <p:cNvSpPr/>
          <p:nvPr/>
        </p:nvSpPr>
        <p:spPr bwMode="auto">
          <a:xfrm>
            <a:off x="7066843" y="4876800"/>
            <a:ext cx="1128889" cy="13708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48250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17438" name="Graph Sheet" r:id="rId4" imgW="3352680" imgH="2590560" progId="SPLUSGraphSheetFileType">
                  <p:embed/>
                </p:oleObj>
              </mc:Choice>
              <mc:Fallback>
                <p:oleObj name="Graph Sheet" r:id="rId4" imgW="3352680" imgH="2590560" progId="SPLUSGraphSheetFileTyp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15" name="Rectangle 4"/>
          <p:cNvSpPr>
            <a:spLocks noGrp="1" noChangeArrowheads="1"/>
          </p:cNvSpPr>
          <p:nvPr>
            <p:ph type="title"/>
          </p:nvPr>
        </p:nvSpPr>
        <p:spPr>
          <a:xfrm>
            <a:off x="1428750" y="292100"/>
            <a:ext cx="6286500" cy="322263"/>
          </a:xfrm>
        </p:spPr>
        <p:txBody>
          <a:bodyPr/>
          <a:lstStyle/>
          <a:p>
            <a:pPr algn="ctr"/>
            <a:r>
              <a:rPr lang="en-US" sz="2800" smtClean="0"/>
              <a:t>Constant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17439" name="Worksheet" r:id="rId6" imgW="7591654" imgH="1724254" progId="Excel.Sheet.8">
                  <p:embed/>
                </p:oleObj>
              </mc:Choice>
              <mc:Fallback>
                <p:oleObj name="Worksheet" r:id="rId6" imgW="7591654" imgH="1724254" progId="Excel.Sheet.8">
                  <p:embed/>
                  <p:pic>
                    <p:nvPicPr>
                      <p:cNvPr id="0" name="Picture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 grid cell constant support 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smtClean="0"/>
              <a:t>Local Curvature Computation</a:t>
            </a:r>
            <a:br>
              <a:rPr lang="en-US" sz="2400" smtClean="0"/>
            </a:br>
            <a:r>
              <a:rPr lang="en-US" sz="1800" smtClean="0"/>
              <a:t>(Peuker and Douglas, 1975, Comput.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48</a:t>
            </a:r>
            <a:endParaRPr lang="en-US" sz="1800"/>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54</a:t>
            </a:r>
            <a:endParaRPr lang="en-US" sz="1800"/>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58</a:t>
            </a:r>
            <a:endParaRPr lang="en-US" sz="1800"/>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smtClean="0"/>
              <a:t>Contributing area of upwards curved grid cells only</a:t>
            </a:r>
            <a:endParaRPr lang="en-US"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smtClean="0"/>
              <a:t>Upward Curved Contributing Area Threshold</a:t>
            </a:r>
          </a:p>
        </p:txBody>
      </p:sp>
      <p:graphicFrame>
        <p:nvGraphicFramePr>
          <p:cNvPr id="18434" name="Object 1029"/>
          <p:cNvGraphicFramePr>
            <a:graphicFrameLocks/>
          </p:cNvGraphicFramePr>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18462" name="Graph Sheet" r:id="rId5" imgW="3352680" imgH="2590560" progId="SPLUSGraphSheetFileType">
                  <p:embed/>
                </p:oleObj>
              </mc:Choice>
              <mc:Fallback>
                <p:oleObj name="Graph Sheet" r:id="rId5" imgW="3352680" imgH="2590560" progId="SPLUSGraphSheetFileType">
                  <p:embed/>
                  <p:pic>
                    <p:nvPicPr>
                      <p:cNvPr id="0" name="Object 10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030"/>
          <p:cNvGraphicFramePr>
            <a:graphicFrameLocks noChangeAspect="1"/>
          </p:cNvGraphicFramePr>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18463" name="Worksheet" r:id="rId7" imgW="8020507" imgH="1724254" progId="Excel.Sheet.8">
                  <p:embed/>
                </p:oleObj>
              </mc:Choice>
              <mc:Fallback>
                <p:oleObj name="Worksheet" r:id="rId7" imgW="8020507" imgH="1724254" progId="Excel.Sheet.8">
                  <p:embed/>
                  <p:pic>
                    <p:nvPicPr>
                      <p:cNvPr id="0"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536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Curvature based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309688" y="195263"/>
            <a:ext cx="6361112" cy="1216025"/>
          </a:xfrm>
        </p:spPr>
        <p:txBody>
          <a:bodyPr/>
          <a:lstStyle/>
          <a:p>
            <a:r>
              <a:rPr lang="en-US" sz="3600" smtClean="0"/>
              <a:t>Channel network delineation, other options</a:t>
            </a:r>
            <a:endParaRPr lang="en-US" sz="5400" smtClean="0"/>
          </a:p>
        </p:txBody>
      </p:sp>
      <p:grpSp>
        <p:nvGrpSpPr>
          <p:cNvPr id="107523" name="Group 22"/>
          <p:cNvGrpSpPr>
            <a:grpSpLocks noChangeAspect="1"/>
          </p:cNvGrpSpPr>
          <p:nvPr/>
        </p:nvGrpSpPr>
        <p:grpSpPr bwMode="auto">
          <a:xfrm>
            <a:off x="1546225" y="4146550"/>
            <a:ext cx="2330450" cy="2249488"/>
            <a:chOff x="1632" y="1248"/>
            <a:chExt cx="2443" cy="2358"/>
          </a:xfrm>
        </p:grpSpPr>
        <p:grpSp>
          <p:nvGrpSpPr>
            <p:cNvPr id="107655" name="Group 23"/>
            <p:cNvGrpSpPr>
              <a:grpSpLocks noChangeAspect="1"/>
            </p:cNvGrpSpPr>
            <p:nvPr/>
          </p:nvGrpSpPr>
          <p:grpSpPr bwMode="auto">
            <a:xfrm>
              <a:off x="1632" y="1248"/>
              <a:ext cx="2443" cy="2358"/>
              <a:chOff x="3456" y="1536"/>
              <a:chExt cx="1963" cy="1926"/>
            </a:xfrm>
          </p:grpSpPr>
          <p:grpSp>
            <p:nvGrpSpPr>
              <p:cNvPr id="107660" name="Group 24"/>
              <p:cNvGrpSpPr>
                <a:grpSpLocks noChangeAspect="1"/>
              </p:cNvGrpSpPr>
              <p:nvPr/>
            </p:nvGrpSpPr>
            <p:grpSpPr bwMode="auto">
              <a:xfrm>
                <a:off x="3456" y="1536"/>
                <a:ext cx="1963" cy="1926"/>
                <a:chOff x="1877" y="1152"/>
                <a:chExt cx="1971" cy="1776"/>
              </a:xfrm>
            </p:grpSpPr>
            <p:sp>
              <p:nvSpPr>
                <p:cNvPr id="107686" name="Rectangle 25"/>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7" name="Rectangle 26"/>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8" name="Rectangle 27"/>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9" name="Rectangle 28"/>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0" name="Rectangle 29"/>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1" name="Rectangle 30"/>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2" name="Rectangle 31"/>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3" name="Rectangle 32"/>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4" name="Rectangle 33"/>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5" name="Rectangle 34"/>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6" name="Rectangle 35"/>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7" name="Rectangle 36"/>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8" name="Rectangle 37"/>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9" name="Rectangle 38"/>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0" name="Rectangle 39"/>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1" name="Rectangle 40"/>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2" name="Rectangle 41"/>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3" name="Rectangle 42"/>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4" name="Rectangle 43"/>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5" name="Rectangle 44"/>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6" name="Rectangle 45"/>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7" name="Rectangle 46"/>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8" name="Rectangle 47"/>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9" name="Rectangle 48"/>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10" name="Rectangle 49"/>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61" name="Text Box 50"/>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2" name="Text Box 51"/>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3" name="Text Box 52"/>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4" name="Text Box 53"/>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5" name="Text Box 54"/>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6" name="Text Box 55"/>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7" name="Text Box 56"/>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8" name="Text Box 57"/>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9" name="Text Box 58"/>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0" name="Text Box 59"/>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1" name="Text Box 60"/>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2" name="Text Box 61"/>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3" name="Text Box 62"/>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4" name="Text Box 63"/>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5" name="Text Box 64"/>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4</a:t>
                </a:r>
              </a:p>
            </p:txBody>
          </p:sp>
          <p:sp>
            <p:nvSpPr>
              <p:cNvPr id="107676" name="Text Box 65"/>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7" name="Text Box 66"/>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8" name="Text Box 67"/>
              <p:cNvSpPr txBox="1">
                <a:spLocks noChangeAspect="1" noChangeArrowheads="1"/>
              </p:cNvSpPr>
              <p:nvPr/>
            </p:nvSpPr>
            <p:spPr bwMode="auto">
              <a:xfrm>
                <a:off x="4326" y="2331"/>
                <a:ext cx="37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12</a:t>
                </a:r>
              </a:p>
            </p:txBody>
          </p:sp>
          <p:sp>
            <p:nvSpPr>
              <p:cNvPr id="107679" name="Text Box 68"/>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0" name="Text Box 69"/>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1" name="Text Box 70"/>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2" name="Text Box 71"/>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83" name="Text Box 72"/>
              <p:cNvSpPr txBox="1">
                <a:spLocks noChangeAspect="1" noChangeArrowheads="1"/>
              </p:cNvSpPr>
              <p:nvPr/>
            </p:nvSpPr>
            <p:spPr bwMode="auto">
              <a:xfrm>
                <a:off x="4692" y="2727"/>
                <a:ext cx="36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16</a:t>
                </a:r>
              </a:p>
            </p:txBody>
          </p:sp>
          <p:sp>
            <p:nvSpPr>
              <p:cNvPr id="107684" name="Text Box 73"/>
              <p:cNvSpPr txBox="1">
                <a:spLocks noChangeAspect="1" noChangeArrowheads="1"/>
              </p:cNvSpPr>
              <p:nvPr/>
            </p:nvSpPr>
            <p:spPr bwMode="auto">
              <a:xfrm>
                <a:off x="4692" y="3098"/>
                <a:ext cx="37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25</a:t>
                </a:r>
              </a:p>
            </p:txBody>
          </p:sp>
          <p:sp>
            <p:nvSpPr>
              <p:cNvPr id="107685" name="Text Box 74"/>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6</a:t>
                </a:r>
              </a:p>
            </p:txBody>
          </p:sp>
        </p:grpSp>
        <p:grpSp>
          <p:nvGrpSpPr>
            <p:cNvPr id="107656" name="Group 75"/>
            <p:cNvGrpSpPr>
              <a:grpSpLocks noChangeAspect="1"/>
            </p:cNvGrpSpPr>
            <p:nvPr/>
          </p:nvGrpSpPr>
          <p:grpSpPr bwMode="auto">
            <a:xfrm>
              <a:off x="2600" y="2191"/>
              <a:ext cx="975" cy="1412"/>
              <a:chOff x="2600" y="2191"/>
              <a:chExt cx="975" cy="1412"/>
            </a:xfrm>
          </p:grpSpPr>
          <p:sp>
            <p:nvSpPr>
              <p:cNvPr id="107657" name="Rectangle 76"/>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8" name="Rectangle 77"/>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9" name="Rectangle 78"/>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24" name="Text Box 131"/>
          <p:cNvSpPr txBox="1">
            <a:spLocks noChangeArrowheads="1"/>
          </p:cNvSpPr>
          <p:nvPr/>
        </p:nvSpPr>
        <p:spPr bwMode="auto">
          <a:xfrm>
            <a:off x="1519238" y="3560763"/>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tx2"/>
                </a:solidFill>
              </a:rPr>
              <a:t>Contributing Area</a:t>
            </a:r>
          </a:p>
        </p:txBody>
      </p:sp>
      <p:grpSp>
        <p:nvGrpSpPr>
          <p:cNvPr id="107525" name="Group 132"/>
          <p:cNvGrpSpPr>
            <a:grpSpLocks/>
          </p:cNvGrpSpPr>
          <p:nvPr/>
        </p:nvGrpSpPr>
        <p:grpSpPr bwMode="auto">
          <a:xfrm>
            <a:off x="4984750" y="3556000"/>
            <a:ext cx="2330450" cy="2849563"/>
            <a:chOff x="2988" y="2240"/>
            <a:chExt cx="1468" cy="1795"/>
          </a:xfrm>
        </p:grpSpPr>
        <p:grpSp>
          <p:nvGrpSpPr>
            <p:cNvPr id="107597" name="Group 133"/>
            <p:cNvGrpSpPr>
              <a:grpSpLocks noChangeAspect="1"/>
            </p:cNvGrpSpPr>
            <p:nvPr/>
          </p:nvGrpSpPr>
          <p:grpSpPr bwMode="auto">
            <a:xfrm>
              <a:off x="2988" y="2618"/>
              <a:ext cx="1468" cy="1417"/>
              <a:chOff x="1632" y="1248"/>
              <a:chExt cx="2443" cy="2358"/>
            </a:xfrm>
          </p:grpSpPr>
          <p:grpSp>
            <p:nvGrpSpPr>
              <p:cNvPr id="107599" name="Group 134"/>
              <p:cNvGrpSpPr>
                <a:grpSpLocks noChangeAspect="1"/>
              </p:cNvGrpSpPr>
              <p:nvPr/>
            </p:nvGrpSpPr>
            <p:grpSpPr bwMode="auto">
              <a:xfrm>
                <a:off x="1632" y="1248"/>
                <a:ext cx="2443" cy="2358"/>
                <a:chOff x="3456" y="1536"/>
                <a:chExt cx="1963" cy="1926"/>
              </a:xfrm>
            </p:grpSpPr>
            <p:grpSp>
              <p:nvGrpSpPr>
                <p:cNvPr id="107604" name="Group 135"/>
                <p:cNvGrpSpPr>
                  <a:grpSpLocks noChangeAspect="1"/>
                </p:cNvGrpSpPr>
                <p:nvPr/>
              </p:nvGrpSpPr>
              <p:grpSpPr bwMode="auto">
                <a:xfrm>
                  <a:off x="3456" y="1536"/>
                  <a:ext cx="1963" cy="1926"/>
                  <a:chOff x="1877" y="1152"/>
                  <a:chExt cx="1971" cy="1776"/>
                </a:xfrm>
              </p:grpSpPr>
              <p:sp>
                <p:nvSpPr>
                  <p:cNvPr id="107630" name="Rectangle 136"/>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1" name="Rectangle 137"/>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2" name="Rectangle 138"/>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3" name="Rectangle 139"/>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4" name="Rectangle 140"/>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5" name="Rectangle 141"/>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6" name="Rectangle 142"/>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7" name="Rectangle 143"/>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8" name="Rectangle 144"/>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9" name="Rectangle 145"/>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0" name="Rectangle 146"/>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1" name="Rectangle 147"/>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2" name="Rectangle 148"/>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3" name="Rectangle 149"/>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4" name="Rectangle 150"/>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5" name="Rectangle 151"/>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6" name="Rectangle 152"/>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7" name="Rectangle 153"/>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8" name="Rectangle 154"/>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9" name="Rectangle 155"/>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0" name="Rectangle 156"/>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1" name="Rectangle 157"/>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2" name="Rectangle 158"/>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3" name="Rectangle 159"/>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4" name="Rectangle 160"/>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05" name="Text Box 161"/>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6" name="Text Box 162"/>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7" name="Text Box 163"/>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8" name="Text Box 164"/>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9" name="Text Box 165"/>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0" name="Text Box 166"/>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1" name="Text Box 167"/>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2" name="Text Box 168"/>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3" name="Text Box 169"/>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4" name="Text Box 170"/>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5" name="Text Box 171"/>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6" name="Text Box 172"/>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7" name="Text Box 173"/>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8" name="Text Box 174"/>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9" name="Text Box 175"/>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0" name="Text Box 176"/>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1" name="Text Box 177"/>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2" name="Text Box 178"/>
                <p:cNvSpPr txBox="1">
                  <a:spLocks noChangeAspect="1" noChangeArrowheads="1"/>
                </p:cNvSpPr>
                <p:nvPr/>
              </p:nvSpPr>
              <p:spPr bwMode="auto">
                <a:xfrm>
                  <a:off x="4326" y="2331"/>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3" name="Text Box 179"/>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4" name="Text Box 180"/>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5" name="Text Box 181"/>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6" name="Text Box 182"/>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7" name="Text Box 183"/>
                <p:cNvSpPr txBox="1">
                  <a:spLocks noChangeAspect="1" noChangeArrowheads="1"/>
                </p:cNvSpPr>
                <p:nvPr/>
              </p:nvSpPr>
              <p:spPr bwMode="auto">
                <a:xfrm>
                  <a:off x="4692" y="2727"/>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8" name="Text Box 184"/>
                <p:cNvSpPr txBox="1">
                  <a:spLocks noChangeAspect="1" noChangeArrowheads="1"/>
                </p:cNvSpPr>
                <p:nvPr/>
              </p:nvSpPr>
              <p:spPr bwMode="auto">
                <a:xfrm>
                  <a:off x="4692"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9" name="Text Box 185"/>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grpSp>
          <p:grpSp>
            <p:nvGrpSpPr>
              <p:cNvPr id="107600" name="Group 186"/>
              <p:cNvGrpSpPr>
                <a:grpSpLocks noChangeAspect="1"/>
              </p:cNvGrpSpPr>
              <p:nvPr/>
            </p:nvGrpSpPr>
            <p:grpSpPr bwMode="auto">
              <a:xfrm>
                <a:off x="2600" y="2191"/>
                <a:ext cx="975" cy="1412"/>
                <a:chOff x="2600" y="2191"/>
                <a:chExt cx="975" cy="1412"/>
              </a:xfrm>
            </p:grpSpPr>
            <p:sp>
              <p:nvSpPr>
                <p:cNvPr id="107601" name="Rectangle 187"/>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2" name="Rectangle 188"/>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3" name="Rectangle 189"/>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98" name="Text Box 190"/>
            <p:cNvSpPr txBox="1">
              <a:spLocks noChangeArrowheads="1"/>
            </p:cNvSpPr>
            <p:nvPr/>
          </p:nvSpPr>
          <p:spPr bwMode="auto">
            <a:xfrm>
              <a:off x="3087" y="2240"/>
              <a:ext cx="1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Grid Order</a:t>
              </a:r>
            </a:p>
          </p:txBody>
        </p:sp>
      </p:grpSp>
      <p:grpSp>
        <p:nvGrpSpPr>
          <p:cNvPr id="107526" name="Group 3"/>
          <p:cNvGrpSpPr>
            <a:grpSpLocks noChangeAspect="1"/>
          </p:cNvGrpSpPr>
          <p:nvPr/>
        </p:nvGrpSpPr>
        <p:grpSpPr bwMode="auto">
          <a:xfrm>
            <a:off x="1955800" y="1790700"/>
            <a:ext cx="1579563" cy="1527175"/>
            <a:chOff x="96" y="1432"/>
            <a:chExt cx="661" cy="639"/>
          </a:xfrm>
        </p:grpSpPr>
        <p:sp>
          <p:nvSpPr>
            <p:cNvPr id="334" name="Rectangle 4"/>
            <p:cNvSpPr>
              <a:spLocks noChangeAspect="1" noChangeArrowheads="1"/>
            </p:cNvSpPr>
            <p:nvPr/>
          </p:nvSpPr>
          <p:spPr bwMode="auto">
            <a:xfrm>
              <a:off x="96" y="1432"/>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4</a:t>
              </a:r>
            </a:p>
          </p:txBody>
        </p:sp>
        <p:sp>
          <p:nvSpPr>
            <p:cNvPr id="335" name="Rectangle 5"/>
            <p:cNvSpPr>
              <a:spLocks noChangeAspect="1" noChangeArrowheads="1"/>
            </p:cNvSpPr>
            <p:nvPr/>
          </p:nvSpPr>
          <p:spPr bwMode="auto">
            <a:xfrm>
              <a:off x="96" y="1645"/>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5</a:t>
              </a:r>
            </a:p>
          </p:txBody>
        </p:sp>
        <p:sp>
          <p:nvSpPr>
            <p:cNvPr id="336" name="Rectangle 6"/>
            <p:cNvSpPr>
              <a:spLocks noChangeAspect="1" noChangeArrowheads="1"/>
            </p:cNvSpPr>
            <p:nvPr/>
          </p:nvSpPr>
          <p:spPr bwMode="auto">
            <a:xfrm>
              <a:off x="96" y="1858"/>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6</a:t>
              </a:r>
            </a:p>
          </p:txBody>
        </p:sp>
        <p:sp>
          <p:nvSpPr>
            <p:cNvPr id="337" name="Rectangle 7"/>
            <p:cNvSpPr>
              <a:spLocks noChangeAspect="1" noChangeArrowheads="1"/>
            </p:cNvSpPr>
            <p:nvPr/>
          </p:nvSpPr>
          <p:spPr bwMode="auto">
            <a:xfrm>
              <a:off x="316" y="1432"/>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3</a:t>
              </a:r>
            </a:p>
          </p:txBody>
        </p:sp>
        <p:sp>
          <p:nvSpPr>
            <p:cNvPr id="338" name="Rectangle 8"/>
            <p:cNvSpPr>
              <a:spLocks noChangeAspect="1" noChangeArrowheads="1"/>
            </p:cNvSpPr>
            <p:nvPr/>
          </p:nvSpPr>
          <p:spPr bwMode="auto">
            <a:xfrm>
              <a:off x="316" y="1645"/>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2000" b="1" kern="0">
                <a:solidFill>
                  <a:srgbClr val="010000"/>
                </a:solidFill>
              </a:endParaRPr>
            </a:p>
          </p:txBody>
        </p:sp>
        <p:sp>
          <p:nvSpPr>
            <p:cNvPr id="339" name="Rectangle 9"/>
            <p:cNvSpPr>
              <a:spLocks noChangeAspect="1" noChangeArrowheads="1"/>
            </p:cNvSpPr>
            <p:nvPr/>
          </p:nvSpPr>
          <p:spPr bwMode="auto">
            <a:xfrm>
              <a:off x="316" y="1858"/>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7</a:t>
              </a:r>
            </a:p>
          </p:txBody>
        </p:sp>
        <p:grpSp>
          <p:nvGrpSpPr>
            <p:cNvPr id="107585" name="Group 10"/>
            <p:cNvGrpSpPr>
              <a:grpSpLocks noChangeAspect="1"/>
            </p:cNvGrpSpPr>
            <p:nvPr/>
          </p:nvGrpSpPr>
          <p:grpSpPr bwMode="auto">
            <a:xfrm>
              <a:off x="537" y="1434"/>
              <a:ext cx="220" cy="640"/>
              <a:chOff x="3027" y="1517"/>
              <a:chExt cx="383" cy="1094"/>
            </a:xfrm>
          </p:grpSpPr>
          <p:sp>
            <p:nvSpPr>
              <p:cNvPr id="349" name="Rectangle 11"/>
              <p:cNvSpPr>
                <a:spLocks noChangeAspect="1"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2</a:t>
                </a:r>
              </a:p>
            </p:txBody>
          </p:sp>
          <p:sp>
            <p:nvSpPr>
              <p:cNvPr id="350" name="Rectangle 12"/>
              <p:cNvSpPr>
                <a:spLocks noChangeAspect="1"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1</a:t>
                </a:r>
              </a:p>
            </p:txBody>
          </p:sp>
          <p:sp>
            <p:nvSpPr>
              <p:cNvPr id="351" name="Rectangle 13"/>
              <p:cNvSpPr>
                <a:spLocks noChangeAspect="1"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8</a:t>
                </a:r>
              </a:p>
            </p:txBody>
          </p:sp>
        </p:grpSp>
        <p:sp>
          <p:nvSpPr>
            <p:cNvPr id="341" name="Line 14"/>
            <p:cNvSpPr>
              <a:spLocks noChangeAspect="1" noChangeShapeType="1"/>
            </p:cNvSpPr>
            <p:nvPr/>
          </p:nvSpPr>
          <p:spPr bwMode="auto">
            <a:xfrm rot="-5400000">
              <a:off x="374" y="1655"/>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2" name="Line 15"/>
            <p:cNvSpPr>
              <a:spLocks noChangeAspect="1" noChangeShapeType="1"/>
            </p:cNvSpPr>
            <p:nvPr/>
          </p:nvSpPr>
          <p:spPr bwMode="auto">
            <a:xfrm rot="5400000" flipV="1">
              <a:off x="453" y="1779"/>
              <a:ext cx="113"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3" name="Line 16"/>
            <p:cNvSpPr>
              <a:spLocks noChangeAspect="1" noChangeShapeType="1"/>
            </p:cNvSpPr>
            <p:nvPr/>
          </p:nvSpPr>
          <p:spPr bwMode="auto">
            <a:xfrm rot="-5400000">
              <a:off x="452" y="1604"/>
              <a:ext cx="118"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4" name="Line 17"/>
            <p:cNvSpPr>
              <a:spLocks noChangeAspect="1" noChangeShapeType="1"/>
            </p:cNvSpPr>
            <p:nvPr/>
          </p:nvSpPr>
          <p:spPr bwMode="auto">
            <a:xfrm rot="-5400000" flipH="1" flipV="1">
              <a:off x="273" y="1774"/>
              <a:ext cx="124" cy="124"/>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5" name="Line 18"/>
            <p:cNvSpPr>
              <a:spLocks noChangeAspect="1" noChangeShapeType="1"/>
            </p:cNvSpPr>
            <p:nvPr/>
          </p:nvSpPr>
          <p:spPr bwMode="auto">
            <a:xfrm rot="5400000" flipV="1">
              <a:off x="371" y="1843"/>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6" name="Line 19"/>
            <p:cNvSpPr>
              <a:spLocks noChangeAspect="1" noChangeShapeType="1"/>
            </p:cNvSpPr>
            <p:nvPr/>
          </p:nvSpPr>
          <p:spPr bwMode="auto">
            <a:xfrm rot="10800000">
              <a:off x="269" y="1756"/>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7" name="Line 20"/>
            <p:cNvSpPr>
              <a:spLocks noChangeAspect="1" noChangeShapeType="1"/>
            </p:cNvSpPr>
            <p:nvPr/>
          </p:nvSpPr>
          <p:spPr bwMode="auto">
            <a:xfrm rot="10800000" flipH="1">
              <a:off x="468" y="1752"/>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8" name="Line 21"/>
            <p:cNvSpPr>
              <a:spLocks noChangeAspect="1" noChangeShapeType="1"/>
            </p:cNvSpPr>
            <p:nvPr/>
          </p:nvSpPr>
          <p:spPr bwMode="auto">
            <a:xfrm rot="5400000" flipH="1">
              <a:off x="273" y="1609"/>
              <a:ext cx="122" cy="12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grpSp>
        <p:nvGrpSpPr>
          <p:cNvPr id="107527" name="Group 79"/>
          <p:cNvGrpSpPr>
            <a:grpSpLocks/>
          </p:cNvGrpSpPr>
          <p:nvPr/>
        </p:nvGrpSpPr>
        <p:grpSpPr bwMode="auto">
          <a:xfrm>
            <a:off x="5232400" y="1541463"/>
            <a:ext cx="1870075" cy="1844675"/>
            <a:chOff x="826" y="1424"/>
            <a:chExt cx="1178" cy="1162"/>
          </a:xfrm>
        </p:grpSpPr>
        <p:grpSp>
          <p:nvGrpSpPr>
            <p:cNvPr id="107528" name="Group 80"/>
            <p:cNvGrpSpPr>
              <a:grpSpLocks noChangeAspect="1"/>
            </p:cNvGrpSpPr>
            <p:nvPr/>
          </p:nvGrpSpPr>
          <p:grpSpPr bwMode="auto">
            <a:xfrm>
              <a:off x="826" y="1424"/>
              <a:ext cx="1176" cy="1156"/>
              <a:chOff x="1877" y="1152"/>
              <a:chExt cx="1971" cy="1776"/>
            </a:xfrm>
          </p:grpSpPr>
          <p:sp>
            <p:nvSpPr>
              <p:cNvPr id="379" name="Rectangle 81"/>
              <p:cNvSpPr>
                <a:spLocks noChangeAspect="1" noChangeArrowheads="1"/>
              </p:cNvSpPr>
              <p:nvPr/>
            </p:nvSpPr>
            <p:spPr bwMode="auto">
              <a:xfrm>
                <a:off x="1877" y="1152"/>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0" name="Rectangle 82"/>
              <p:cNvSpPr>
                <a:spLocks noChangeAspect="1" noChangeArrowheads="1"/>
              </p:cNvSpPr>
              <p:nvPr/>
            </p:nvSpPr>
            <p:spPr bwMode="auto">
              <a:xfrm>
                <a:off x="2273"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1" name="Rectangle 83"/>
              <p:cNvSpPr>
                <a:spLocks noChangeAspect="1"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2" name="Rectangle 84"/>
              <p:cNvSpPr>
                <a:spLocks noChangeAspect="1"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3" name="Rectangle 85"/>
              <p:cNvSpPr>
                <a:spLocks noChangeAspect="1"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4" name="Rectangle 86"/>
              <p:cNvSpPr>
                <a:spLocks noChangeAspect="1"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5" name="Rectangle 87"/>
              <p:cNvSpPr>
                <a:spLocks noChangeAspect="1"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6" name="Rectangle 88"/>
              <p:cNvSpPr>
                <a:spLocks noChangeAspect="1"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7" name="Rectangle 89"/>
              <p:cNvSpPr>
                <a:spLocks noChangeAspect="1" noChangeArrowheads="1"/>
              </p:cNvSpPr>
              <p:nvPr/>
            </p:nvSpPr>
            <p:spPr bwMode="auto">
              <a:xfrm>
                <a:off x="1877" y="1507"/>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8" name="Rectangle 90"/>
              <p:cNvSpPr>
                <a:spLocks noChangeAspect="1" noChangeArrowheads="1"/>
              </p:cNvSpPr>
              <p:nvPr/>
            </p:nvSpPr>
            <p:spPr bwMode="auto">
              <a:xfrm>
                <a:off x="2273"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9" name="Rectangle 91"/>
              <p:cNvSpPr>
                <a:spLocks noChangeAspect="1"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0" name="Rectangle 92"/>
              <p:cNvSpPr>
                <a:spLocks noChangeAspect="1"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1" name="Rectangle 93"/>
              <p:cNvSpPr>
                <a:spLocks noChangeAspect="1"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2" name="Rectangle 94"/>
              <p:cNvSpPr>
                <a:spLocks noChangeAspect="1" noChangeArrowheads="1"/>
              </p:cNvSpPr>
              <p:nvPr/>
            </p:nvSpPr>
            <p:spPr bwMode="auto">
              <a:xfrm>
                <a:off x="1877" y="1862"/>
                <a:ext cx="396"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3" name="Rectangle 95"/>
              <p:cNvSpPr>
                <a:spLocks noChangeAspect="1" noChangeArrowheads="1"/>
              </p:cNvSpPr>
              <p:nvPr/>
            </p:nvSpPr>
            <p:spPr bwMode="auto">
              <a:xfrm>
                <a:off x="2273"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4" name="Rectangle 96"/>
              <p:cNvSpPr>
                <a:spLocks noChangeAspect="1"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5" name="Rectangle 97"/>
              <p:cNvSpPr>
                <a:spLocks noChangeAspect="1"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6" name="Rectangle 98"/>
              <p:cNvSpPr>
                <a:spLocks noChangeAspect="1"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7" name="Rectangle 99"/>
              <p:cNvSpPr>
                <a:spLocks noChangeAspect="1" noChangeArrowheads="1"/>
              </p:cNvSpPr>
              <p:nvPr/>
            </p:nvSpPr>
            <p:spPr bwMode="auto">
              <a:xfrm>
                <a:off x="1877" y="2218"/>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8" name="Rectangle 100"/>
              <p:cNvSpPr>
                <a:spLocks noChangeAspect="1" noChangeArrowheads="1"/>
              </p:cNvSpPr>
              <p:nvPr/>
            </p:nvSpPr>
            <p:spPr bwMode="auto">
              <a:xfrm>
                <a:off x="2273"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9" name="Rectangle 101"/>
              <p:cNvSpPr>
                <a:spLocks noChangeAspect="1"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0" name="Rectangle 102"/>
              <p:cNvSpPr>
                <a:spLocks noChangeAspect="1"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1" name="Rectangle 103"/>
              <p:cNvSpPr>
                <a:spLocks noChangeAspect="1"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2" name="Rectangle 104"/>
              <p:cNvSpPr>
                <a:spLocks noChangeAspect="1" noChangeArrowheads="1"/>
              </p:cNvSpPr>
              <p:nvPr/>
            </p:nvSpPr>
            <p:spPr bwMode="auto">
              <a:xfrm>
                <a:off x="2273"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3" name="Rectangle 105"/>
              <p:cNvSpPr>
                <a:spLocks noChangeAspect="1" noChangeArrowheads="1"/>
              </p:cNvSpPr>
              <p:nvPr/>
            </p:nvSpPr>
            <p:spPr bwMode="auto">
              <a:xfrm>
                <a:off x="1879"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grpSp>
        <p:sp>
          <p:nvSpPr>
            <p:cNvPr id="354" name="Line 106"/>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5" name="Line 107"/>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6" name="Line 108"/>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7" name="Line 109"/>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8" name="Line 110"/>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9" name="Line 111"/>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0" name="Line 112"/>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1" name="Line 113"/>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2" name="Line 114"/>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3" name="Line 115"/>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4" name="Line 116"/>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5" name="Line 117"/>
            <p:cNvSpPr>
              <a:spLocks noChangeAspect="1" noChangeShapeType="1"/>
            </p:cNvSpPr>
            <p:nvPr/>
          </p:nvSpPr>
          <p:spPr bwMode="auto">
            <a:xfrm rot="2807395">
              <a:off x="1329" y="1585"/>
              <a:ext cx="171" cy="15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6" name="Line 118"/>
            <p:cNvSpPr>
              <a:spLocks noChangeAspect="1" noChangeShapeType="1"/>
            </p:cNvSpPr>
            <p:nvPr/>
          </p:nvSpPr>
          <p:spPr bwMode="auto">
            <a:xfrm rot="2807395">
              <a:off x="1335" y="1812"/>
              <a:ext cx="161" cy="14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7" name="Line 119"/>
            <p:cNvSpPr>
              <a:spLocks noChangeAspect="1" noChangeShapeType="1"/>
            </p:cNvSpPr>
            <p:nvPr/>
          </p:nvSpPr>
          <p:spPr bwMode="auto">
            <a:xfrm rot="2807395">
              <a:off x="1794" y="2262"/>
              <a:ext cx="168"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8" name="Line 120"/>
            <p:cNvSpPr>
              <a:spLocks noChangeAspect="1" noChangeShapeType="1"/>
            </p:cNvSpPr>
            <p:nvPr/>
          </p:nvSpPr>
          <p:spPr bwMode="auto">
            <a:xfrm rot="2807395">
              <a:off x="1328" y="2269"/>
              <a:ext cx="171" cy="155"/>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9" name="Line 121"/>
            <p:cNvSpPr>
              <a:spLocks noChangeAspect="1" noChangeShapeType="1"/>
            </p:cNvSpPr>
            <p:nvPr/>
          </p:nvSpPr>
          <p:spPr bwMode="auto">
            <a:xfrm rot="2807395">
              <a:off x="1571" y="1583"/>
              <a:ext cx="155" cy="1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0" name="Line 122"/>
            <p:cNvSpPr>
              <a:spLocks noChangeAspect="1" noChangeShapeType="1"/>
            </p:cNvSpPr>
            <p:nvPr/>
          </p:nvSpPr>
          <p:spPr bwMode="auto">
            <a:xfrm rot="2807395">
              <a:off x="1566" y="2038"/>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1" name="Line 123"/>
            <p:cNvSpPr>
              <a:spLocks noChangeAspect="1" noChangeShapeType="1"/>
            </p:cNvSpPr>
            <p:nvPr/>
          </p:nvSpPr>
          <p:spPr bwMode="auto">
            <a:xfrm rot="8207395">
              <a:off x="1678" y="2380"/>
              <a:ext cx="168"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2" name="Line 124"/>
            <p:cNvSpPr>
              <a:spLocks noChangeAspect="1" noChangeShapeType="1"/>
            </p:cNvSpPr>
            <p:nvPr/>
          </p:nvSpPr>
          <p:spPr bwMode="auto">
            <a:xfrm rot="2807395">
              <a:off x="1803" y="1806"/>
              <a:ext cx="173"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3" name="Line 125"/>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4" name="Line 126"/>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5" name="Line 127"/>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6" name="Line 128"/>
            <p:cNvSpPr>
              <a:spLocks noChangeAspect="1" noChangeShapeType="1"/>
            </p:cNvSpPr>
            <p:nvPr/>
          </p:nvSpPr>
          <p:spPr bwMode="auto">
            <a:xfrm rot="2807395">
              <a:off x="1566" y="2266"/>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7" name="Line 129"/>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8" name="Line 130"/>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greytopgord4"/>
          <p:cNvPicPr>
            <a:picLocks noChangeAspect="1" noChangeArrowheads="1"/>
          </p:cNvPicPr>
          <p:nvPr/>
        </p:nvPicPr>
        <p:blipFill>
          <a:blip r:embed="rId2">
            <a:extLst>
              <a:ext uri="{28A0092B-C50C-407E-A947-70E740481C1C}">
                <a14:useLocalDpi xmlns:a14="http://schemas.microsoft.com/office/drawing/2010/main" val="0"/>
              </a:ext>
            </a:extLst>
          </a:blip>
          <a:srcRect b="40901"/>
          <a:stretch>
            <a:fillRect/>
          </a:stretch>
        </p:blipFill>
        <p:spPr bwMode="auto">
          <a:xfrm>
            <a:off x="573088" y="439738"/>
            <a:ext cx="776287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Grid network pruned to order 4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995363"/>
          </a:xfrm>
        </p:spPr>
        <p:txBody>
          <a:bodyPr/>
          <a:lstStyle/>
          <a:p>
            <a:r>
              <a:rPr lang="en-US" sz="3600" smtClean="0"/>
              <a:t>The challenge of increasing Digital Elevation Model (DEM) resolution</a:t>
            </a:r>
          </a:p>
        </p:txBody>
      </p:sp>
      <p:sp>
        <p:nvSpPr>
          <p:cNvPr id="79875" name="Rectangle 38"/>
          <p:cNvSpPr>
            <a:spLocks noChangeArrowheads="1"/>
          </p:cNvSpPr>
          <p:nvPr/>
        </p:nvSpPr>
        <p:spPr bwMode="auto">
          <a:xfrm>
            <a:off x="1041400" y="1398588"/>
            <a:ext cx="238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45000"/>
              </a:spcBef>
            </a:pPr>
            <a:r>
              <a:rPr lang="en-US" sz="1800" b="1">
                <a:solidFill>
                  <a:srgbClr val="0070C0"/>
                </a:solidFill>
                <a:latin typeface="Arial" charset="0"/>
              </a:rPr>
              <a:t>1980’s  DMA  90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2</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6" name="Rectangle 39"/>
          <p:cNvSpPr>
            <a:spLocks noChangeArrowheads="1"/>
          </p:cNvSpPr>
          <p:nvPr/>
        </p:nvSpPr>
        <p:spPr bwMode="auto">
          <a:xfrm>
            <a:off x="1041400" y="2827338"/>
            <a:ext cx="28305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1990’s USGS DEM  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3</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7" name="Rectangle 39"/>
          <p:cNvSpPr>
            <a:spLocks noChangeArrowheads="1"/>
          </p:cNvSpPr>
          <p:nvPr/>
        </p:nvSpPr>
        <p:spPr bwMode="auto">
          <a:xfrm>
            <a:off x="1041400" y="4254500"/>
            <a:ext cx="2355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2000’s NED 10-30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4</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8" name="Rectangle 39"/>
          <p:cNvSpPr>
            <a:spLocks noChangeArrowheads="1"/>
          </p:cNvSpPr>
          <p:nvPr/>
        </p:nvSpPr>
        <p:spPr bwMode="auto">
          <a:xfrm>
            <a:off x="1041400" y="5683250"/>
            <a:ext cx="2247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2010’s LIDAR ~1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6</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grpSp>
        <p:nvGrpSpPr>
          <p:cNvPr id="79879" name="Group 50"/>
          <p:cNvGrpSpPr>
            <a:grpSpLocks/>
          </p:cNvGrpSpPr>
          <p:nvPr/>
        </p:nvGrpSpPr>
        <p:grpSpPr bwMode="auto">
          <a:xfrm>
            <a:off x="4156075" y="1058863"/>
            <a:ext cx="4476750" cy="5629275"/>
            <a:chOff x="2677646" y="695045"/>
            <a:chExt cx="4476189" cy="5629275"/>
          </a:xfrm>
        </p:grpSpPr>
        <p:pic>
          <p:nvPicPr>
            <p:cNvPr id="79880" name="Picture 2"/>
            <p:cNvPicPr>
              <a:picLocks noChangeAspect="1" noChangeArrowheads="1"/>
            </p:cNvPicPr>
            <p:nvPr/>
          </p:nvPicPr>
          <p:blipFill>
            <a:blip r:embed="rId3">
              <a:extLst>
                <a:ext uri="{28A0092B-C50C-407E-A947-70E740481C1C}">
                  <a14:useLocalDpi xmlns:a14="http://schemas.microsoft.com/office/drawing/2010/main" val="0"/>
                </a:ext>
              </a:extLst>
            </a:blip>
            <a:srcRect r="29588"/>
            <a:stretch>
              <a:fillRect/>
            </a:stretch>
          </p:blipFill>
          <p:spPr bwMode="auto">
            <a:xfrm>
              <a:off x="2700616" y="695045"/>
              <a:ext cx="4453219"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4">
              <a:extLst>
                <a:ext uri="{28A0092B-C50C-407E-A947-70E740481C1C}">
                  <a14:useLocalDpi xmlns:a14="http://schemas.microsoft.com/office/drawing/2010/main" val="0"/>
                </a:ext>
              </a:extLst>
            </a:blip>
            <a:srcRect t="45656" r="29558" b="25626"/>
            <a:stretch>
              <a:fillRect/>
            </a:stretch>
          </p:blipFill>
          <p:spPr bwMode="auto">
            <a:xfrm>
              <a:off x="2705381" y="3254188"/>
              <a:ext cx="444845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p:cNvPicPr>
              <a:picLocks noChangeAspect="1" noChangeArrowheads="1"/>
            </p:cNvPicPr>
            <p:nvPr/>
          </p:nvPicPr>
          <p:blipFill>
            <a:blip r:embed="rId5">
              <a:extLst>
                <a:ext uri="{28A0092B-C50C-407E-A947-70E740481C1C}">
                  <a14:useLocalDpi xmlns:a14="http://schemas.microsoft.com/office/drawing/2010/main" val="0"/>
                </a:ext>
              </a:extLst>
            </a:blip>
            <a:srcRect t="21861" r="29588" b="51202"/>
            <a:stretch>
              <a:fillRect/>
            </a:stretch>
          </p:blipFill>
          <p:spPr bwMode="auto">
            <a:xfrm>
              <a:off x="2687171" y="1922929"/>
              <a:ext cx="4453217" cy="15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
            <p:cNvPicPr>
              <a:picLocks noChangeAspect="1" noChangeArrowheads="1"/>
            </p:cNvPicPr>
            <p:nvPr/>
          </p:nvPicPr>
          <p:blipFill>
            <a:blip r:embed="rId6">
              <a:extLst>
                <a:ext uri="{28A0092B-C50C-407E-A947-70E740481C1C}">
                  <a14:useLocalDpi xmlns:a14="http://schemas.microsoft.com/office/drawing/2010/main" val="0"/>
                </a:ext>
              </a:extLst>
            </a:blip>
            <a:srcRect r="29437" b="77223"/>
            <a:stretch>
              <a:fillRect/>
            </a:stretch>
          </p:blipFill>
          <p:spPr bwMode="auto">
            <a:xfrm>
              <a:off x="2677646" y="705411"/>
              <a:ext cx="4476189" cy="127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485"/>
            <a:ext cx="8229600" cy="1018382"/>
          </a:xfrm>
        </p:spPr>
        <p:txBody>
          <a:bodyPr/>
          <a:lstStyle/>
          <a:p>
            <a:r>
              <a:rPr lang="en-US" sz="3200" dirty="0" smtClean="0"/>
              <a:t>Summarize (Sum) for unique </a:t>
            </a:r>
            <a:r>
              <a:rPr lang="en-US" sz="3200" dirty="0" err="1" smtClean="0"/>
              <a:t>subwatersheds</a:t>
            </a:r>
            <a:r>
              <a:rPr lang="en-US" sz="3200" dirty="0" smtClean="0"/>
              <a:t> (by </a:t>
            </a:r>
            <a:r>
              <a:rPr lang="en-US" sz="3200" dirty="0" err="1" smtClean="0"/>
              <a:t>HydroID</a:t>
            </a:r>
            <a:r>
              <a:rPr lang="en-US" sz="3200" dirty="0" smtClean="0"/>
              <a:t>)</a:t>
            </a: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9822" y="1190798"/>
            <a:ext cx="2895600" cy="2295525"/>
          </a:xfrm>
          <a:prstGeom prst="rect">
            <a:avLst/>
          </a:prstGeom>
          <a:noFill/>
          <a:ln>
            <a:noFill/>
          </a:ln>
        </p:spPr>
      </p:pic>
      <p:pic>
        <p:nvPicPr>
          <p:cNvPr id="5" name="Picture 4"/>
          <p:cNvPicPr/>
          <p:nvPr/>
        </p:nvPicPr>
        <p:blipFill rotWithShape="1">
          <a:blip r:embed="rId3"/>
          <a:srcRect b="16848"/>
          <a:stretch/>
        </p:blipFill>
        <p:spPr>
          <a:xfrm>
            <a:off x="3045777" y="1190799"/>
            <a:ext cx="3052445" cy="3065110"/>
          </a:xfrm>
          <a:prstGeom prst="rect">
            <a:avLst/>
          </a:prstGeom>
        </p:spPr>
      </p:pic>
      <p:pic>
        <p:nvPicPr>
          <p:cNvPr id="6" name="Picture 5"/>
          <p:cNvPicPr/>
          <p:nvPr/>
        </p:nvPicPr>
        <p:blipFill rotWithShape="1">
          <a:blip r:embed="rId4"/>
          <a:srcRect b="16401"/>
          <a:stretch/>
        </p:blipFill>
        <p:spPr>
          <a:xfrm>
            <a:off x="5934957" y="1127826"/>
            <a:ext cx="3076575" cy="3105504"/>
          </a:xfrm>
          <a:prstGeom prst="rect">
            <a:avLst/>
          </a:prstGeom>
        </p:spPr>
      </p:pic>
      <p:pic>
        <p:nvPicPr>
          <p:cNvPr id="7" name="Picture 6"/>
          <p:cNvPicPr>
            <a:picLocks noChangeAspect="1"/>
          </p:cNvPicPr>
          <p:nvPr/>
        </p:nvPicPr>
        <p:blipFill rotWithShape="1">
          <a:blip r:embed="rId5"/>
          <a:srcRect t="19436" b="22726"/>
          <a:stretch/>
        </p:blipFill>
        <p:spPr>
          <a:xfrm>
            <a:off x="-1518356" y="4255909"/>
            <a:ext cx="7762875" cy="1377244"/>
          </a:xfrm>
          <a:prstGeom prst="rect">
            <a:avLst/>
          </a:prstGeom>
        </p:spPr>
      </p:pic>
      <p:pic>
        <p:nvPicPr>
          <p:cNvPr id="8" name="Picture 7"/>
          <p:cNvPicPr>
            <a:picLocks noChangeAspect="1"/>
          </p:cNvPicPr>
          <p:nvPr/>
        </p:nvPicPr>
        <p:blipFill rotWithShape="1">
          <a:blip r:embed="rId6"/>
          <a:srcRect t="19504" b="39725"/>
          <a:stretch/>
        </p:blipFill>
        <p:spPr>
          <a:xfrm>
            <a:off x="-789165" y="5721519"/>
            <a:ext cx="7229475" cy="970846"/>
          </a:xfrm>
          <a:prstGeom prst="rect">
            <a:avLst/>
          </a:prstGeom>
        </p:spPr>
      </p:pic>
      <p:cxnSp>
        <p:nvCxnSpPr>
          <p:cNvPr id="9" name="Straight Arrow Connector 8"/>
          <p:cNvCxnSpPr/>
          <p:nvPr/>
        </p:nvCxnSpPr>
        <p:spPr bwMode="auto">
          <a:xfrm>
            <a:off x="4450044" y="5107339"/>
            <a:ext cx="0" cy="105976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5405397" y="5002916"/>
            <a:ext cx="0" cy="116418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15" name="Rectangle 14"/>
              <p:cNvSpPr/>
              <p:nvPr/>
            </p:nvSpPr>
            <p:spPr>
              <a:xfrm>
                <a:off x="6788740" y="5002916"/>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a:rPr>
                          </m:ctrlPr>
                        </m:fPr>
                        <m:num>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sSub>
                                <m:sSubPr>
                                  <m:ctrlPr>
                                    <a:rPr lang="en-US" i="1">
                                      <a:latin typeface="Cambria Math"/>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6788740" y="5002916"/>
                <a:ext cx="2057871" cy="892039"/>
              </a:xfrm>
              <a:prstGeom prst="rect">
                <a:avLst/>
              </a:prstGeom>
              <a:blipFill rotWithShape="0">
                <a:blip r:embed="rId7"/>
                <a:stretch>
                  <a:fillRect/>
                </a:stretch>
              </a:blipFill>
            </p:spPr>
            <p:txBody>
              <a:bodyPr/>
              <a:lstStyle/>
              <a:p>
                <a:r>
                  <a:rPr lang="en-US">
                    <a:noFill/>
                  </a:rPr>
                  <a:t> </a:t>
                </a:r>
              </a:p>
            </p:txBody>
          </p:sp>
        </mc:Fallback>
      </mc:AlternateContent>
      <p:cxnSp>
        <p:nvCxnSpPr>
          <p:cNvPr id="18" name="Straight Arrow Connector 17"/>
          <p:cNvCxnSpPr/>
          <p:nvPr/>
        </p:nvCxnSpPr>
        <p:spPr bwMode="auto">
          <a:xfrm flipV="1">
            <a:off x="5833387" y="5215467"/>
            <a:ext cx="1764035" cy="95163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V="1">
            <a:off x="4878034" y="5721519"/>
            <a:ext cx="2798410" cy="48542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4853111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4"/>
          <p:cNvSpPr>
            <a:spLocks noChangeArrowheads="1"/>
          </p:cNvSpPr>
          <p:nvPr/>
        </p:nvSpPr>
        <p:spPr bwMode="auto">
          <a:xfrm>
            <a:off x="457200" y="1447800"/>
            <a:ext cx="3962400" cy="45720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6803" name="Rectangle 2"/>
          <p:cNvSpPr>
            <a:spLocks noGrp="1" noChangeArrowheads="1"/>
          </p:cNvSpPr>
          <p:nvPr>
            <p:ph type="title"/>
          </p:nvPr>
        </p:nvSpPr>
        <p:spPr>
          <a:xfrm>
            <a:off x="685800" y="186520"/>
            <a:ext cx="7772400" cy="1143000"/>
          </a:xfrm>
        </p:spPr>
        <p:txBody>
          <a:bodyPr/>
          <a:lstStyle/>
          <a:p>
            <a:pPr eaLnBrk="1" hangingPunct="1"/>
            <a:r>
              <a:rPr lang="en-US" sz="3600" dirty="0" smtClean="0"/>
              <a:t>Computational Considerations – A Parallel Programming  Approach</a:t>
            </a:r>
          </a:p>
        </p:txBody>
      </p:sp>
      <p:sp>
        <p:nvSpPr>
          <p:cNvPr id="76804" name="Rectangle 3"/>
          <p:cNvSpPr>
            <a:spLocks noGrp="1" noChangeArrowheads="1"/>
          </p:cNvSpPr>
          <p:nvPr>
            <p:ph type="body" idx="1"/>
          </p:nvPr>
        </p:nvSpPr>
        <p:spPr>
          <a:xfrm>
            <a:off x="457200" y="1600200"/>
            <a:ext cx="4038600" cy="4525963"/>
          </a:xfrm>
        </p:spPr>
        <p:txBody>
          <a:bodyPr/>
          <a:lstStyle/>
          <a:p>
            <a:pPr eaLnBrk="1" hangingPunct="1"/>
            <a:r>
              <a:rPr lang="en-US" sz="2800" smtClean="0"/>
              <a:t>Improved runtime efficiency</a:t>
            </a:r>
          </a:p>
          <a:p>
            <a:pPr eaLnBrk="1" hangingPunct="1"/>
            <a:r>
              <a:rPr lang="en-US" sz="2800" smtClean="0"/>
              <a:t>Capability to run larger problems</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91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7"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8"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1"/>
          <p:cNvSpPr>
            <a:spLocks noChangeArrowheads="1"/>
          </p:cNvSpPr>
          <p:nvPr/>
        </p:nvSpPr>
        <p:spPr bwMode="auto">
          <a:xfrm>
            <a:off x="304800" y="1295400"/>
            <a:ext cx="8458200" cy="44196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7827" name="Rectangle 2"/>
          <p:cNvSpPr>
            <a:spLocks noGrp="1" noChangeArrowheads="1"/>
          </p:cNvSpPr>
          <p:nvPr>
            <p:ph type="title"/>
          </p:nvPr>
        </p:nvSpPr>
        <p:spPr>
          <a:xfrm>
            <a:off x="622300" y="263525"/>
            <a:ext cx="7772400" cy="1143000"/>
          </a:xfrm>
        </p:spPr>
        <p:txBody>
          <a:bodyPr/>
          <a:lstStyle/>
          <a:p>
            <a:pPr eaLnBrk="1" hangingPunct="1"/>
            <a:r>
              <a:rPr lang="en-US" smtClean="0"/>
              <a:t>Pit Removal: Planchon Fill Algorithm</a:t>
            </a:r>
          </a:p>
        </p:txBody>
      </p:sp>
      <p:sp>
        <p:nvSpPr>
          <p:cNvPr id="7782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2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0" name="Line 9"/>
          <p:cNvSpPr>
            <a:spLocks noChangeShapeType="1"/>
          </p:cNvSpPr>
          <p:nvPr/>
        </p:nvSpPr>
        <p:spPr bwMode="auto">
          <a:xfrm flipH="1">
            <a:off x="533400" y="2819400"/>
            <a:ext cx="2057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Text Box 26"/>
          <p:cNvSpPr txBox="1">
            <a:spLocks noChangeArrowheads="1"/>
          </p:cNvSpPr>
          <p:nvPr/>
        </p:nvSpPr>
        <p:spPr bwMode="auto">
          <a:xfrm>
            <a:off x="533400" y="19335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Initialization</a:t>
            </a:r>
          </a:p>
        </p:txBody>
      </p:sp>
      <p:sp>
        <p:nvSpPr>
          <p:cNvPr id="77838" name="Text Box 27"/>
          <p:cNvSpPr txBox="1">
            <a:spLocks noChangeArrowheads="1"/>
          </p:cNvSpPr>
          <p:nvPr/>
        </p:nvSpPr>
        <p:spPr bwMode="auto">
          <a:xfrm>
            <a:off x="3124200" y="185737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1</a:t>
            </a:r>
            <a:r>
              <a:rPr kumimoji="1" lang="en-US" sz="2800" baseline="30000">
                <a:solidFill>
                  <a:srgbClr val="808080"/>
                </a:solidFill>
              </a:rPr>
              <a:t>st</a:t>
            </a:r>
            <a:r>
              <a:rPr kumimoji="1" lang="en-US" sz="2800">
                <a:solidFill>
                  <a:srgbClr val="808080"/>
                </a:solidFill>
              </a:rPr>
              <a:t> Pass</a:t>
            </a:r>
          </a:p>
        </p:txBody>
      </p:sp>
      <p:sp>
        <p:nvSpPr>
          <p:cNvPr id="77839" name="Text Box 28"/>
          <p:cNvSpPr txBox="1">
            <a:spLocks noChangeArrowheads="1"/>
          </p:cNvSpPr>
          <p:nvPr/>
        </p:nvSpPr>
        <p:spPr bwMode="auto">
          <a:xfrm>
            <a:off x="6324600" y="1828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2</a:t>
            </a:r>
            <a:r>
              <a:rPr kumimoji="1" lang="en-US" sz="2800" baseline="30000">
                <a:solidFill>
                  <a:srgbClr val="808080"/>
                </a:solidFill>
              </a:rPr>
              <a:t>nd</a:t>
            </a:r>
            <a:r>
              <a:rPr kumimoji="1" lang="en-US" sz="2800">
                <a:solidFill>
                  <a:srgbClr val="808080"/>
                </a:solidFill>
              </a:rPr>
              <a:t> Pass</a:t>
            </a:r>
          </a:p>
        </p:txBody>
      </p:sp>
      <p:sp>
        <p:nvSpPr>
          <p:cNvPr id="7784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8" name="Line 40"/>
          <p:cNvSpPr>
            <a:spLocks noChangeShapeType="1"/>
          </p:cNvSpPr>
          <p:nvPr/>
        </p:nvSpPr>
        <p:spPr bwMode="auto">
          <a:xfrm>
            <a:off x="6715125" y="3990975"/>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4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0" name="Text Box 41"/>
          <p:cNvSpPr txBox="1">
            <a:spLocks noChangeArrowheads="1"/>
          </p:cNvSpPr>
          <p:nvPr/>
        </p:nvSpPr>
        <p:spPr bwMode="auto">
          <a:xfrm>
            <a:off x="1295400" y="5791200"/>
            <a:ext cx="6553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400">
                <a:solidFill>
                  <a:srgbClr val="808080"/>
                </a:solidFill>
              </a:rPr>
              <a:t>Planchon, O., and F. Darboux (2001), A fast, simple and versatile algorithm to fill the depressions of digital elevation models, </a:t>
            </a:r>
            <a:r>
              <a:rPr kumimoji="1" lang="en-US" sz="1400" i="1">
                <a:solidFill>
                  <a:srgbClr val="808080"/>
                </a:solidFill>
              </a:rPr>
              <a:t>Catena</a:t>
            </a:r>
            <a:r>
              <a:rPr kumimoji="1" lang="en-US" sz="1400">
                <a:solidFill>
                  <a:srgbClr val="808080"/>
                </a:solidFill>
              </a:rPr>
              <a:t>(46), 159-176.</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78851" name="Group 84"/>
          <p:cNvGrpSpPr>
            <a:grpSpLocks/>
          </p:cNvGrpSpPr>
          <p:nvPr/>
        </p:nvGrpSpPr>
        <p:grpSpPr bwMode="auto">
          <a:xfrm>
            <a:off x="1016000" y="1022350"/>
            <a:ext cx="6100763" cy="2241550"/>
            <a:chOff x="457200" y="1022350"/>
            <a:chExt cx="3318163" cy="1219200"/>
          </a:xfrm>
        </p:grpSpPr>
        <p:grpSp>
          <p:nvGrpSpPr>
            <p:cNvPr id="78861" name="Group 10"/>
            <p:cNvGrpSpPr>
              <a:grpSpLocks/>
            </p:cNvGrpSpPr>
            <p:nvPr/>
          </p:nvGrpSpPr>
          <p:grpSpPr bwMode="auto">
            <a:xfrm>
              <a:off x="457200" y="1022350"/>
              <a:ext cx="1981200" cy="1219200"/>
              <a:chOff x="432" y="1056"/>
              <a:chExt cx="1584" cy="1008"/>
            </a:xfrm>
          </p:grpSpPr>
          <p:pic>
            <p:nvPicPr>
              <p:cNvPr id="788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74" name="Text Box 6"/>
              <p:cNvSpPr txBox="1">
                <a:spLocks noChangeArrowheads="1"/>
              </p:cNvSpPr>
              <p:nvPr/>
            </p:nvSpPr>
            <p:spPr bwMode="auto">
              <a:xfrm rot="5400000">
                <a:off x="1249" y="1473"/>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000">
                    <a:solidFill>
                      <a:srgbClr val="808080"/>
                    </a:solidFill>
                  </a:rPr>
                  <a:t>Communicate</a:t>
                </a:r>
              </a:p>
            </p:txBody>
          </p:sp>
          <p:sp>
            <p:nvSpPr>
              <p:cNvPr id="7887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8862" name="Group 25"/>
            <p:cNvGrpSpPr>
              <a:grpSpLocks/>
            </p:cNvGrpSpPr>
            <p:nvPr/>
          </p:nvGrpSpPr>
          <p:grpSpPr bwMode="auto">
            <a:xfrm>
              <a:off x="2514600" y="1022350"/>
              <a:ext cx="1260763" cy="1219200"/>
              <a:chOff x="432" y="1056"/>
              <a:chExt cx="1008" cy="1008"/>
            </a:xfrm>
          </p:grpSpPr>
          <p:pic>
            <p:nvPicPr>
              <p:cNvPr id="78869"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886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aphicFrame>
        <p:nvGraphicFramePr>
          <p:cNvPr id="83" name="Table 82"/>
          <p:cNvGraphicFramePr>
            <a:graphicFrameLocks noGrp="1"/>
          </p:cNvGraphicFramePr>
          <p:nvPr/>
        </p:nvGraphicFramePr>
        <p:xfrm>
          <a:off x="433388" y="3530600"/>
          <a:ext cx="3295650" cy="3327400"/>
        </p:xfrm>
        <a:graphic>
          <a:graphicData uri="http://schemas.openxmlformats.org/drawingml/2006/table">
            <a:tbl>
              <a:tblPr/>
              <a:tblGrid>
                <a:gridCol w="3295650"/>
              </a:tblGrid>
              <a:tr h="3327400">
                <a:tc>
                  <a:txBody>
                    <a:bodyPr/>
                    <a:lstStyle/>
                    <a:p>
                      <a:r>
                        <a:rPr lang="en-US" sz="1800" i="1" kern="1200" baseline="0" dirty="0" smtClean="0">
                          <a:solidFill>
                            <a:schemeClr val="tx1"/>
                          </a:solidFill>
                          <a:latin typeface="+mn-lt"/>
                          <a:ea typeface="+mn-ea"/>
                          <a:cs typeface="+mn-cs"/>
                        </a:rPr>
                        <a:t>Initialize( D,P)</a:t>
                      </a:r>
                    </a:p>
                    <a:p>
                      <a:r>
                        <a:rPr lang="en-US" sz="1800" kern="1200" baseline="0" dirty="0" smtClean="0">
                          <a:solidFill>
                            <a:schemeClr val="tx1"/>
                          </a:solidFill>
                          <a:latin typeface="+mn-lt"/>
                          <a:ea typeface="+mn-ea"/>
                          <a:cs typeface="+mn-cs"/>
                        </a:rPr>
                        <a:t>Do </a:t>
                      </a:r>
                    </a:p>
                    <a:p>
                      <a:pPr lvl="1"/>
                      <a:r>
                        <a:rPr lang="en-US" sz="1800" kern="1200" baseline="0" dirty="0" smtClean="0">
                          <a:solidFill>
                            <a:schemeClr val="tx1"/>
                          </a:solidFill>
                          <a:latin typeface="+mn-lt"/>
                          <a:ea typeface="+mn-ea"/>
                          <a:cs typeface="+mn-cs"/>
                        </a:rPr>
                        <a:t>for all </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in P</a:t>
                      </a:r>
                    </a:p>
                    <a:p>
                      <a:pPr lvl="2"/>
                      <a:r>
                        <a:rPr lang="en-US" sz="1800" kern="1200" baseline="0" dirty="0" smtClean="0">
                          <a:solidFill>
                            <a:schemeClr val="tx1"/>
                          </a:solidFill>
                          <a:latin typeface="+mn-lt"/>
                          <a:ea typeface="+mn-ea"/>
                          <a:cs typeface="+mn-cs"/>
                        </a:rPr>
                        <a:t>if </a:t>
                      </a:r>
                      <a:r>
                        <a:rPr lang="en-US" sz="1800" i="1" kern="1200" baseline="0" dirty="0" smtClean="0">
                          <a:solidFill>
                            <a:schemeClr val="tx1"/>
                          </a:solidFill>
                          <a:latin typeface="+mn-lt"/>
                          <a:ea typeface="+mn-ea"/>
                          <a:cs typeface="+mn-cs"/>
                        </a:rPr>
                        <a:t>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&gt; n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a:t>
                      </a:r>
                    </a:p>
                    <a:p>
                      <a:pPr lvl="2"/>
                      <a:r>
                        <a:rPr lang="en-US" sz="1800" i="1" kern="1200" baseline="0" dirty="0" smtClean="0">
                          <a:solidFill>
                            <a:schemeClr val="tx1"/>
                          </a:solidFill>
                          <a:latin typeface="+mn-lt"/>
                          <a:ea typeface="+mn-ea"/>
                          <a:cs typeface="+mn-cs"/>
                        </a:rPr>
                        <a:t>Else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n</a:t>
                      </a:r>
                    </a:p>
                    <a:p>
                      <a:pPr lvl="1"/>
                      <a:r>
                        <a:rPr lang="en-US" sz="1800" kern="1200" baseline="0" dirty="0" err="1" smtClean="0">
                          <a:solidFill>
                            <a:schemeClr val="tx1"/>
                          </a:solidFill>
                          <a:latin typeface="+mn-lt"/>
                          <a:ea typeface="+mn-ea"/>
                          <a:cs typeface="+mn-cs"/>
                        </a:rPr>
                        <a:t>endfor</a:t>
                      </a:r>
                      <a:endParaRPr lang="en-US" sz="1800" kern="1200" baseline="0" dirty="0" smtClean="0">
                        <a:solidFill>
                          <a:schemeClr val="tx1"/>
                        </a:solidFill>
                        <a:latin typeface="+mn-lt"/>
                        <a:ea typeface="+mn-ea"/>
                        <a:cs typeface="+mn-cs"/>
                      </a:endParaRP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topRow</a:t>
                      </a:r>
                      <a:r>
                        <a:rPr lang="en-US" sz="1800" i="1" kern="1200" baseline="0" dirty="0" smtClean="0">
                          <a:solidFill>
                            <a:schemeClr val="tx1"/>
                          </a:solidFill>
                          <a:latin typeface="+mn-lt"/>
                          <a:ea typeface="+mn-ea"/>
                          <a:cs typeface="+mn-cs"/>
                        </a:rPr>
                        <a:t>, rank-1 )</a:t>
                      </a: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bottomRow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rowBelow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rowAbove</a:t>
                      </a:r>
                      <a:r>
                        <a:rPr lang="en-US" sz="1800" i="1" kern="1200" baseline="0" dirty="0" smtClean="0">
                          <a:solidFill>
                            <a:schemeClr val="tx1"/>
                          </a:solidFill>
                          <a:latin typeface="+mn-lt"/>
                          <a:ea typeface="+mn-ea"/>
                          <a:cs typeface="+mn-cs"/>
                        </a:rPr>
                        <a:t>, rank-1 )</a:t>
                      </a:r>
                    </a:p>
                    <a:p>
                      <a:r>
                        <a:rPr lang="en-US" sz="1800" kern="1200" baseline="0" dirty="0" smtClean="0">
                          <a:solidFill>
                            <a:schemeClr val="tx1"/>
                          </a:solidFill>
                          <a:latin typeface="+mn-lt"/>
                          <a:ea typeface="+mn-ea"/>
                          <a:cs typeface="+mn-cs"/>
                        </a:rPr>
                        <a:t>Until P is not modified</a:t>
                      </a:r>
                      <a:endParaRPr lang="en-US" sz="1100" dirty="0">
                        <a:latin typeface="Times New Roman"/>
                        <a:ea typeface="Times New Roman"/>
                        <a:cs typeface="Times New Roman"/>
                      </a:endParaRPr>
                    </a:p>
                  </a:txBody>
                  <a:tcPr marL="94246" marR="94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858" name="Rectangle 83"/>
          <p:cNvSpPr>
            <a:spLocks noChangeArrowheads="1"/>
          </p:cNvSpPr>
          <p:nvPr/>
        </p:nvSpPr>
        <p:spPr bwMode="auto">
          <a:xfrm>
            <a:off x="4241800" y="396398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a:solidFill>
                  <a:srgbClr val="000000"/>
                </a:solidFill>
              </a:rPr>
              <a:t>D denotes the original elevation. </a:t>
            </a:r>
          </a:p>
          <a:p>
            <a:r>
              <a:rPr kumimoji="1" lang="en-US" sz="2000">
                <a:solidFill>
                  <a:srgbClr val="000000"/>
                </a:solidFill>
              </a:rPr>
              <a:t>P denotes the pit filled elevation. </a:t>
            </a:r>
          </a:p>
          <a:p>
            <a:r>
              <a:rPr kumimoji="1" lang="en-US" sz="2000">
                <a:solidFill>
                  <a:srgbClr val="000000"/>
                </a:solidFill>
              </a:rPr>
              <a:t>n denotes lowest neighboring elevation</a:t>
            </a:r>
          </a:p>
          <a:p>
            <a:r>
              <a:rPr kumimoji="1" lang="en-US" sz="2000">
                <a:solidFill>
                  <a:srgbClr val="000000"/>
                </a:solidFill>
              </a:rPr>
              <a:t>i denotes the cell being evaluated</a:t>
            </a:r>
          </a:p>
        </p:txBody>
      </p:sp>
      <p:sp>
        <p:nvSpPr>
          <p:cNvPr id="78859" name="Line 5"/>
          <p:cNvSpPr>
            <a:spLocks noChangeShapeType="1"/>
          </p:cNvSpPr>
          <p:nvPr/>
        </p:nvSpPr>
        <p:spPr bwMode="auto">
          <a:xfrm>
            <a:off x="3376613" y="2305050"/>
            <a:ext cx="4413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8860" name="Line 9"/>
          <p:cNvSpPr>
            <a:spLocks noChangeShapeType="1"/>
          </p:cNvSpPr>
          <p:nvPr/>
        </p:nvSpPr>
        <p:spPr bwMode="auto">
          <a:xfrm>
            <a:off x="4203700" y="2305050"/>
            <a:ext cx="44291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p:cNvPicPr>
            <a:picLocks noChangeAspect="1" noChangeArrowheads="1"/>
          </p:cNvPicPr>
          <p:nvPr/>
        </p:nvPicPr>
        <p:blipFill>
          <a:blip r:embed="rId4">
            <a:extLst>
              <a:ext uri="{28A0092B-C50C-407E-A947-70E740481C1C}">
                <a14:useLocalDpi xmlns:a14="http://schemas.microsoft.com/office/drawing/2010/main" val="0"/>
              </a:ext>
            </a:extLst>
          </a:blip>
          <a:srcRect t="15373" b="4485"/>
          <a:stretch>
            <a:fillRect/>
          </a:stretch>
        </p:blipFill>
        <p:spPr bwMode="auto">
          <a:xfrm>
            <a:off x="304800" y="1999392"/>
            <a:ext cx="4233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t="15640" b="3613"/>
          <a:stretch>
            <a:fillRect/>
          </a:stretch>
        </p:blipFill>
        <p:spPr bwMode="auto">
          <a:xfrm>
            <a:off x="4572000" y="1999392"/>
            <a:ext cx="4233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2"/>
          <p:cNvGraphicFramePr>
            <a:graphicFrameLocks noChangeAspect="1"/>
          </p:cNvGraphicFramePr>
          <p:nvPr>
            <p:extLst>
              <p:ext uri="{D42A27DB-BD31-4B8C-83A1-F6EECF244321}">
                <p14:modId xmlns:p14="http://schemas.microsoft.com/office/powerpoint/2010/main" val="728504725"/>
              </p:ext>
            </p:extLst>
          </p:nvPr>
        </p:nvGraphicFramePr>
        <p:xfrm>
          <a:off x="7162800" y="3447192"/>
          <a:ext cx="1189038" cy="401638"/>
        </p:xfrm>
        <a:graphic>
          <a:graphicData uri="http://schemas.openxmlformats.org/presentationml/2006/ole">
            <mc:AlternateContent xmlns:mc="http://schemas.openxmlformats.org/markup-compatibility/2006">
              <mc:Choice xmlns:v="urn:schemas-microsoft-com:vml" Requires="v">
                <p:oleObj spid="_x0000_s6181" name="Equation" r:id="rId6" imgW="596641" imgH="203112" progId="Equation.3">
                  <p:embed/>
                </p:oleObj>
              </mc:Choice>
              <mc:Fallback>
                <p:oleObj name="Equation" r:id="rId6" imgW="596641" imgH="203112"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447192"/>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1833554203"/>
              </p:ext>
            </p:extLst>
          </p:nvPr>
        </p:nvGraphicFramePr>
        <p:xfrm>
          <a:off x="6096000" y="2227992"/>
          <a:ext cx="1189038" cy="384175"/>
        </p:xfrm>
        <a:graphic>
          <a:graphicData uri="http://schemas.openxmlformats.org/presentationml/2006/ole">
            <mc:AlternateContent xmlns:mc="http://schemas.openxmlformats.org/markup-compatibility/2006">
              <mc:Choice xmlns:v="urn:schemas-microsoft-com:vml" Requires="v">
                <p:oleObj spid="_x0000_s6182" name="Equation" r:id="rId8" imgW="583947" imgH="190417" progId="Equation.3">
                  <p:embed/>
                </p:oleObj>
              </mc:Choice>
              <mc:Fallback>
                <p:oleObj name="Equation" r:id="rId8" imgW="583947"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227992"/>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9400" y="3955192"/>
            <a:ext cx="1193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3447192"/>
            <a:ext cx="119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4"/>
          <p:cNvSpPr>
            <a:spLocks noChangeArrowheads="1"/>
          </p:cNvSpPr>
          <p:nvPr/>
        </p:nvSpPr>
        <p:spPr bwMode="auto">
          <a:xfrm>
            <a:off x="0" y="1618392"/>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dirty="0">
                <a:latin typeface="Calibri" pitchFamily="34" charset="0"/>
                <a:ea typeface="Times New Roman" pitchFamily="18" charset="0"/>
                <a:cs typeface="Calibri" pitchFamily="34" charset="0"/>
              </a:rPr>
              <a:t>Parallel Pit Remove timing for NEDB test dataset (14849 x 27174 cells </a:t>
            </a:r>
            <a:r>
              <a:rPr lang="en-GB" sz="1800" dirty="0">
                <a:latin typeface="Calibri" pitchFamily="34" charset="0"/>
                <a:ea typeface="Times New Roman" pitchFamily="18" charset="0"/>
                <a:cs typeface="Calibri" pitchFamily="34" charset="0"/>
                <a:sym typeface="Symbol" pitchFamily="18" charset="2"/>
              </a:rPr>
              <a:t></a:t>
            </a:r>
            <a:r>
              <a:rPr lang="en-GB" sz="1800" dirty="0">
                <a:latin typeface="Calibri" pitchFamily="34" charset="0"/>
                <a:ea typeface="Times New Roman" pitchFamily="18" charset="0"/>
                <a:cs typeface="Calibri" pitchFamily="34" charset="0"/>
              </a:rPr>
              <a:t> 1.6 GB). </a:t>
            </a:r>
            <a:endParaRPr lang="en-US" sz="1800" dirty="0">
              <a:latin typeface="Calibri" pitchFamily="34" charset="0"/>
              <a:ea typeface="Times New Roman" pitchFamily="18" charset="0"/>
              <a:cs typeface="Calibri" pitchFamily="34" charset="0"/>
            </a:endParaRPr>
          </a:p>
        </p:txBody>
      </p:sp>
      <p:sp>
        <p:nvSpPr>
          <p:cNvPr id="6154" name="Rectangle 15"/>
          <p:cNvSpPr>
            <a:spLocks noChangeArrowheads="1"/>
          </p:cNvSpPr>
          <p:nvPr/>
        </p:nvSpPr>
        <p:spPr bwMode="auto">
          <a:xfrm>
            <a:off x="4495800" y="545061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128 processor cluster </a:t>
            </a:r>
          </a:p>
          <a:p>
            <a:pPr algn="ctr"/>
            <a:r>
              <a:rPr lang="en-GB" sz="1200">
                <a:latin typeface="Calibri" pitchFamily="34" charset="0"/>
                <a:ea typeface="Times New Roman" pitchFamily="18" charset="0"/>
                <a:cs typeface="Calibri" pitchFamily="34" charset="0"/>
              </a:rPr>
              <a:t>16 diskless Dell SC1435 compute nodes, each with 2.0GHz dual quad-core AMD Opteron 2350 processors with 8GB RAM </a:t>
            </a:r>
            <a:endParaRPr lang="en-US" sz="1200">
              <a:latin typeface="Calibri" pitchFamily="34" charset="0"/>
              <a:ea typeface="Times New Roman" pitchFamily="18" charset="0"/>
              <a:cs typeface="Calibri" pitchFamily="34" charset="0"/>
            </a:endParaRPr>
          </a:p>
        </p:txBody>
      </p:sp>
      <p:sp>
        <p:nvSpPr>
          <p:cNvPr id="6155" name="Rectangle 16"/>
          <p:cNvSpPr>
            <a:spLocks noChangeArrowheads="1"/>
          </p:cNvSpPr>
          <p:nvPr/>
        </p:nvSpPr>
        <p:spPr bwMode="auto">
          <a:xfrm>
            <a:off x="762000" y="5450617"/>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8 processor PC</a:t>
            </a:r>
          </a:p>
          <a:p>
            <a:pPr algn="ctr"/>
            <a:r>
              <a:rPr lang="en-US" sz="1200">
                <a:latin typeface="Calibri" pitchFamily="34" charset="0"/>
                <a:ea typeface="Times New Roman" pitchFamily="18" charset="0"/>
                <a:cs typeface="Calibri" pitchFamily="34" charset="0"/>
                <a:sym typeface="Symbol" pitchFamily="18" charset="2"/>
              </a:rPr>
              <a:t>Dual quad-core Xeon E5405 2.0GHz PC with 16GB RAM</a:t>
            </a:r>
          </a:p>
          <a:p>
            <a:pPr algn="ctr"/>
            <a:endParaRPr lang="en-US" sz="1600">
              <a:latin typeface="Calibri" pitchFamily="34" charset="0"/>
              <a:ea typeface="Times New Roman" pitchFamily="18" charset="0"/>
              <a:cs typeface="Calibri" pitchFamily="34" charset="0"/>
              <a:sym typeface="Symbol" pitchFamily="18" charset="2"/>
            </a:endParaRPr>
          </a:p>
        </p:txBody>
      </p:sp>
      <p:sp>
        <p:nvSpPr>
          <p:cNvPr id="6156" name="Title 13"/>
          <p:cNvSpPr>
            <a:spLocks noGrp="1"/>
          </p:cNvSpPr>
          <p:nvPr>
            <p:ph type="title"/>
          </p:nvPr>
        </p:nvSpPr>
        <p:spPr>
          <a:xfrm>
            <a:off x="1095375" y="167748"/>
            <a:ext cx="7312025" cy="1143000"/>
          </a:xfrm>
        </p:spPr>
        <p:txBody>
          <a:bodyPr/>
          <a:lstStyle/>
          <a:p>
            <a:r>
              <a:rPr lang="en-US" dirty="0" smtClean="0"/>
              <a:t>Improved runtime efficiency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047"/>
        </p:xfrm>
        <a:graphic>
          <a:graphicData uri="http://schemas.openxmlformats.org/drawingml/2006/table">
            <a:tbl>
              <a:tblPr/>
              <a:tblGrid>
                <a:gridCol w="595423"/>
                <a:gridCol w="944127"/>
                <a:gridCol w="948469"/>
                <a:gridCol w="935665"/>
                <a:gridCol w="767316"/>
              </a:tblGrid>
              <a:tr h="48817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2881">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05">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0">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899">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05">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9592">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62948">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80945" name="Group 19"/>
          <p:cNvGrpSpPr>
            <a:grpSpLocks/>
          </p:cNvGrpSpPr>
          <p:nvPr/>
        </p:nvGrpSpPr>
        <p:grpSpPr bwMode="auto">
          <a:xfrm>
            <a:off x="4267200" y="1524000"/>
            <a:ext cx="4724400" cy="4737100"/>
            <a:chOff x="4267200" y="1524000"/>
            <a:chExt cx="4724400" cy="4736425"/>
          </a:xfrm>
        </p:grpSpPr>
        <p:pic>
          <p:nvPicPr>
            <p:cNvPr id="809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558632" cy="47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0" y="2090657"/>
              <a:ext cx="3259138" cy="3590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51" name="TextBox 12"/>
            <p:cNvSpPr txBox="1">
              <a:spLocks noChangeArrowheads="1"/>
            </p:cNvSpPr>
            <p:nvPr/>
          </p:nvSpPr>
          <p:spPr bwMode="auto">
            <a:xfrm>
              <a:off x="5344695" y="2933032"/>
              <a:ext cx="598905"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1.6 GB</a:t>
              </a:r>
            </a:p>
          </p:txBody>
        </p:sp>
        <p:sp>
          <p:nvSpPr>
            <p:cNvPr id="80952" name="TextBox 13"/>
            <p:cNvSpPr txBox="1">
              <a:spLocks noChangeArrowheads="1"/>
            </p:cNvSpPr>
            <p:nvPr/>
          </p:nvSpPr>
          <p:spPr bwMode="auto">
            <a:xfrm>
              <a:off x="5842000" y="3596105"/>
              <a:ext cx="6350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0.22 GB</a:t>
              </a:r>
            </a:p>
          </p:txBody>
        </p:sp>
        <p:sp>
          <p:nvSpPr>
            <p:cNvPr id="80953" name="TextBox 14"/>
            <p:cNvSpPr txBox="1">
              <a:spLocks noChangeArrowheads="1"/>
            </p:cNvSpPr>
            <p:nvPr/>
          </p:nvSpPr>
          <p:spPr bwMode="auto">
            <a:xfrm>
              <a:off x="4847389" y="2352843"/>
              <a:ext cx="410411"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4 GB</a:t>
              </a:r>
            </a:p>
          </p:txBody>
        </p:sp>
        <p:sp>
          <p:nvSpPr>
            <p:cNvPr id="80954" name="TextBox 15"/>
            <p:cNvSpPr txBox="1">
              <a:spLocks noChangeArrowheads="1"/>
            </p:cNvSpPr>
            <p:nvPr/>
          </p:nvSpPr>
          <p:spPr bwMode="auto">
            <a:xfrm>
              <a:off x="4598737" y="2104190"/>
              <a:ext cx="430463"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6 GB</a:t>
              </a:r>
            </a:p>
          </p:txBody>
        </p:sp>
        <p:sp>
          <p:nvSpPr>
            <p:cNvPr id="80955" name="TextBox 16"/>
            <p:cNvSpPr txBox="1">
              <a:spLocks noChangeArrowheads="1"/>
            </p:cNvSpPr>
            <p:nvPr/>
          </p:nvSpPr>
          <p:spPr bwMode="auto">
            <a:xfrm>
              <a:off x="4267201" y="1524000"/>
              <a:ext cx="5334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11 GB</a:t>
              </a:r>
            </a:p>
          </p:txBody>
        </p:sp>
        <p:sp>
          <p:nvSpPr>
            <p:cNvPr id="8" name="Rectangle 7"/>
            <p:cNvSpPr>
              <a:spLocks noChangeAspect="1"/>
            </p:cNvSpPr>
            <p:nvPr/>
          </p:nvSpPr>
          <p:spPr>
            <a:xfrm>
              <a:off x="4846638" y="2352557"/>
              <a:ext cx="2787650" cy="278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5345113" y="2933499"/>
              <a:ext cx="1700212" cy="169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noChangeAspect="1"/>
            </p:cNvSpPr>
            <p:nvPr/>
          </p:nvSpPr>
          <p:spPr>
            <a:xfrm>
              <a:off x="5842000" y="3595393"/>
              <a:ext cx="661988" cy="661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267200" y="1524000"/>
              <a:ext cx="4724400" cy="4723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0946" name="TextBox 17"/>
          <p:cNvSpPr txBox="1">
            <a:spLocks noChangeArrowheads="1"/>
          </p:cNvSpPr>
          <p:nvPr/>
        </p:nvSpPr>
        <p:spPr bwMode="auto">
          <a:xfrm>
            <a:off x="5638800" y="6324600"/>
            <a:ext cx="213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At 10 m grid cell size</a:t>
            </a:r>
          </a:p>
        </p:txBody>
      </p:sp>
      <p:sp>
        <p:nvSpPr>
          <p:cNvPr id="80947" name="TextBox 20"/>
          <p:cNvSpPr txBox="1">
            <a:spLocks noChangeArrowheads="1"/>
          </p:cNvSpPr>
          <p:nvPr/>
        </p:nvSpPr>
        <p:spPr bwMode="auto">
          <a:xfrm>
            <a:off x="914400" y="6172200"/>
            <a:ext cx="21336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t>Single GeoTIFF file size limit 4GB</a:t>
            </a:r>
          </a:p>
        </p:txBody>
      </p:sp>
      <p:sp>
        <p:nvSpPr>
          <p:cNvPr id="80948" name="Title 18"/>
          <p:cNvSpPr>
            <a:spLocks noGrp="1"/>
          </p:cNvSpPr>
          <p:nvPr>
            <p:ph type="title"/>
          </p:nvPr>
        </p:nvSpPr>
        <p:spPr>
          <a:xfrm>
            <a:off x="1822450" y="238125"/>
            <a:ext cx="6096000" cy="1143000"/>
          </a:xfrm>
        </p:spPr>
        <p:txBody>
          <a:bodyPr/>
          <a:lstStyle/>
          <a:p>
            <a:r>
              <a:rPr lang="en-US" smtClean="0"/>
              <a:t>Capabilities Summary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800" smtClean="0"/>
              <a:t>The eight direction pour point model approximates the surface flow using eight discrete grid directions </a:t>
            </a:r>
          </a:p>
          <a:p>
            <a:pPr eaLnBrk="1" hangingPunct="1">
              <a:lnSpc>
                <a:spcPct val="90000"/>
              </a:lnSpc>
            </a:pPr>
            <a:r>
              <a:rPr lang="en-US" sz="2800" smtClean="0"/>
              <a:t>The elevation surface represented by a grid digital elevation model is used to derive surfaces representing other hydrologic variables of interest such as</a:t>
            </a:r>
          </a:p>
          <a:p>
            <a:pPr lvl="1" eaLnBrk="1" hangingPunct="1">
              <a:lnSpc>
                <a:spcPct val="90000"/>
              </a:lnSpc>
            </a:pPr>
            <a:r>
              <a:rPr lang="en-US" sz="2400" smtClean="0"/>
              <a:t>Slope</a:t>
            </a:r>
          </a:p>
          <a:p>
            <a:pPr lvl="1" eaLnBrk="1" hangingPunct="1">
              <a:lnSpc>
                <a:spcPct val="90000"/>
              </a:lnSpc>
            </a:pPr>
            <a:r>
              <a:rPr lang="en-US" sz="2400" smtClean="0"/>
              <a:t>Flow direction</a:t>
            </a:r>
          </a:p>
          <a:p>
            <a:pPr lvl="1" eaLnBrk="1" hangingPunct="1">
              <a:lnSpc>
                <a:spcPct val="90000"/>
              </a:lnSpc>
            </a:pPr>
            <a:r>
              <a:rPr lang="en-US" sz="2400" smtClean="0"/>
              <a:t>Drainage area</a:t>
            </a:r>
          </a:p>
          <a:p>
            <a:pPr lvl="1" eaLnBrk="1" hangingPunct="1">
              <a:lnSpc>
                <a:spcPct val="90000"/>
              </a:lnSpc>
            </a:pPr>
            <a:r>
              <a:rPr lang="en-US" sz="2400" smtClean="0"/>
              <a:t>Catchments, watersheds and channel networks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87400" y="131763"/>
            <a:ext cx="7772400" cy="1143000"/>
          </a:xfrm>
        </p:spPr>
        <p:txBody>
          <a:bodyPr/>
          <a:lstStyle/>
          <a:p>
            <a:pPr eaLnBrk="1" hangingPunct="1"/>
            <a:r>
              <a:rPr lang="en-US" smtClean="0"/>
              <a:t>Summary Concepts (2)</a:t>
            </a:r>
          </a:p>
        </p:txBody>
      </p:sp>
      <p:sp>
        <p:nvSpPr>
          <p:cNvPr id="110595" name="Rectangle 3"/>
          <p:cNvSpPr>
            <a:spLocks noGrp="1" noChangeArrowheads="1"/>
          </p:cNvSpPr>
          <p:nvPr>
            <p:ph type="body" idx="1"/>
          </p:nvPr>
        </p:nvSpPr>
        <p:spPr>
          <a:xfrm>
            <a:off x="685800" y="1352550"/>
            <a:ext cx="7772400" cy="4865688"/>
          </a:xfrm>
        </p:spPr>
        <p:txBody>
          <a:bodyPr/>
          <a:lstStyle/>
          <a:p>
            <a:pPr eaLnBrk="1" hangingPunct="1">
              <a:lnSpc>
                <a:spcPct val="90000"/>
              </a:lnSpc>
            </a:pPr>
            <a:r>
              <a:rPr lang="en-US" sz="2800" smtClean="0"/>
              <a:t>Hydrologic processes are different between hillslopes and channels</a:t>
            </a:r>
          </a:p>
          <a:p>
            <a:pPr eaLnBrk="1" hangingPunct="1">
              <a:lnSpc>
                <a:spcPct val="90000"/>
              </a:lnSpc>
            </a:pPr>
            <a:r>
              <a:rPr lang="en-US" sz="2800" smtClean="0"/>
              <a:t>Drainage density defines the average spacing between streams and the representative length of hillslopes</a:t>
            </a:r>
          </a:p>
          <a:p>
            <a:pPr eaLnBrk="1" hangingPunct="1">
              <a:lnSpc>
                <a:spcPct val="90000"/>
              </a:lnSpc>
            </a:pPr>
            <a:r>
              <a:rPr lang="en-US" sz="2800" smtClean="0"/>
              <a:t>The constant drop property provides a basis for selecting channel delineation criteria to preserve the natural drainage density of the topography</a:t>
            </a:r>
          </a:p>
          <a:p>
            <a:pPr eaLnBrk="1" hangingPunct="1">
              <a:lnSpc>
                <a:spcPct val="90000"/>
              </a:lnSpc>
            </a:pPr>
            <a:r>
              <a:rPr lang="en-US" sz="2800" smtClean="0">
                <a:sym typeface="Symbol" pitchFamily="18" charset="2"/>
              </a:rPr>
              <a:t>Generalized channel delineation criteria can represent spatial variability in the topographic texture and drainage density</a:t>
            </a:r>
            <a:endParaRPr lang="en-US" sz="28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21"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22"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11" y="274638"/>
            <a:ext cx="8647289" cy="763940"/>
          </a:xfrm>
        </p:spPr>
        <p:txBody>
          <a:bodyPr/>
          <a:lstStyle/>
          <a:p>
            <a:r>
              <a:rPr lang="en-US" sz="3200" dirty="0" smtClean="0"/>
              <a:t>Now use field calculator to take the ratio</a:t>
            </a:r>
            <a:endParaRPr lang="en-US" sz="3200" dirty="0"/>
          </a:p>
        </p:txBody>
      </p:sp>
      <mc:AlternateContent xmlns:mc="http://schemas.openxmlformats.org/markup-compatibility/2006" xmlns:a14="http://schemas.microsoft.com/office/drawing/2010/main">
        <mc:Choice Requires="a14">
          <p:sp>
            <p:nvSpPr>
              <p:cNvPr id="4" name="Rectangle 3"/>
              <p:cNvSpPr/>
              <p:nvPr/>
            </p:nvSpPr>
            <p:spPr>
              <a:xfrm>
                <a:off x="5855641" y="3454185"/>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a:rPr>
                          </m:ctrlPr>
                        </m:fPr>
                        <m:num>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sSub>
                                <m:sSubPr>
                                  <m:ctrlPr>
                                    <a:rPr lang="en-US" i="1">
                                      <a:latin typeface="Cambria Math"/>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855641" y="3454185"/>
                <a:ext cx="2057871" cy="892039"/>
              </a:xfrm>
              <a:prstGeom prst="rect">
                <a:avLst/>
              </a:prstGeom>
              <a:blipFill rotWithShape="0">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b="39053"/>
          <a:stretch/>
        </p:blipFill>
        <p:spPr>
          <a:xfrm>
            <a:off x="656989" y="1177928"/>
            <a:ext cx="4543425" cy="3326340"/>
          </a:xfrm>
          <a:prstGeom prst="rect">
            <a:avLst/>
          </a:prstGeom>
        </p:spPr>
      </p:pic>
      <p:pic>
        <p:nvPicPr>
          <p:cNvPr id="7" name="Picture 6"/>
          <p:cNvPicPr>
            <a:picLocks noChangeAspect="1"/>
          </p:cNvPicPr>
          <p:nvPr/>
        </p:nvPicPr>
        <p:blipFill>
          <a:blip r:embed="rId4"/>
          <a:stretch>
            <a:fillRect/>
          </a:stretch>
        </p:blipFill>
        <p:spPr>
          <a:xfrm>
            <a:off x="656989" y="4643618"/>
            <a:ext cx="7153275" cy="2105025"/>
          </a:xfrm>
          <a:prstGeom prst="rect">
            <a:avLst/>
          </a:prstGeom>
        </p:spPr>
      </p:pic>
      <p:cxnSp>
        <p:nvCxnSpPr>
          <p:cNvPr id="8" name="Straight Arrow Connector 7"/>
          <p:cNvCxnSpPr/>
          <p:nvPr/>
        </p:nvCxnSpPr>
        <p:spPr bwMode="auto">
          <a:xfrm>
            <a:off x="1941689" y="4301067"/>
            <a:ext cx="5091289" cy="106331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7" name="Rounded Rectangle 16"/>
          <p:cNvSpPr/>
          <p:nvPr/>
        </p:nvSpPr>
        <p:spPr bwMode="auto">
          <a:xfrm>
            <a:off x="5855641" y="3623733"/>
            <a:ext cx="477426" cy="55315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ounded Rectangle 17"/>
          <p:cNvSpPr/>
          <p:nvPr/>
        </p:nvSpPr>
        <p:spPr bwMode="auto">
          <a:xfrm>
            <a:off x="6544262" y="5227148"/>
            <a:ext cx="1075737" cy="98411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ounded Rectangle 18"/>
          <p:cNvSpPr/>
          <p:nvPr/>
        </p:nvSpPr>
        <p:spPr bwMode="auto">
          <a:xfrm>
            <a:off x="6510868" y="3401658"/>
            <a:ext cx="1299396" cy="481720"/>
          </a:xfrm>
          <a:prstGeom prst="round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ounded Rectangle 19"/>
          <p:cNvSpPr/>
          <p:nvPr/>
        </p:nvSpPr>
        <p:spPr bwMode="auto">
          <a:xfrm>
            <a:off x="5663728" y="5220040"/>
            <a:ext cx="847140" cy="973776"/>
          </a:xfrm>
          <a:prstGeom prst="round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ounded Rectangle 20"/>
          <p:cNvSpPr/>
          <p:nvPr/>
        </p:nvSpPr>
        <p:spPr bwMode="auto">
          <a:xfrm>
            <a:off x="4553308" y="5227148"/>
            <a:ext cx="1077026" cy="942064"/>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ounded Rectangle 21"/>
          <p:cNvSpPr/>
          <p:nvPr/>
        </p:nvSpPr>
        <p:spPr bwMode="auto">
          <a:xfrm>
            <a:off x="6739467" y="3935905"/>
            <a:ext cx="948737" cy="410319"/>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24132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47815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4000500"/>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le 1"/>
          <p:cNvSpPr>
            <a:spLocks noGrp="1"/>
          </p:cNvSpPr>
          <p:nvPr>
            <p:ph type="title"/>
          </p:nvPr>
        </p:nvSpPr>
        <p:spPr/>
        <p:txBody>
          <a:bodyPr/>
          <a:lstStyle/>
          <a:p>
            <a:r>
              <a:rPr lang="en-US" smtClean="0"/>
              <a:t>Subwatershed Precipitation by Interpolation</a:t>
            </a:r>
          </a:p>
        </p:txBody>
      </p:sp>
      <p:sp>
        <p:nvSpPr>
          <p:cNvPr id="11" name="TextBox 10"/>
          <p:cNvSpPr txBox="1"/>
          <p:nvPr/>
        </p:nvSpPr>
        <p:spPr>
          <a:xfrm>
            <a:off x="5702300" y="1612900"/>
            <a:ext cx="2984500" cy="3416300"/>
          </a:xfrm>
          <a:prstGeom prst="rect">
            <a:avLst/>
          </a:prstGeom>
          <a:noFill/>
        </p:spPr>
        <p:txBody>
          <a:bodyPr>
            <a:spAutoFit/>
          </a:bodyPr>
          <a:lstStyle/>
          <a:p>
            <a:pPr marL="228600" indent="-228600">
              <a:buFont typeface="Arial" pitchFamily="34" charset="0"/>
              <a:buChar char="•"/>
              <a:defRPr/>
            </a:pPr>
            <a:r>
              <a:rPr lang="en-US" dirty="0" err="1">
                <a:latin typeface="+mn-lt"/>
              </a:rPr>
              <a:t>Kriging</a:t>
            </a:r>
            <a:r>
              <a:rPr lang="en-US" dirty="0">
                <a:latin typeface="+mn-lt"/>
              </a:rPr>
              <a:t> (on </a:t>
            </a:r>
            <a:r>
              <a:rPr lang="en-US" dirty="0" err="1">
                <a:latin typeface="+mn-lt"/>
              </a:rPr>
              <a:t>Precip</a:t>
            </a:r>
            <a:r>
              <a:rPr lang="en-US" dirty="0">
                <a:latin typeface="+mn-lt"/>
              </a:rPr>
              <a:t> field)</a:t>
            </a:r>
          </a:p>
          <a:p>
            <a:pPr marL="228600" indent="-228600">
              <a:buFont typeface="Arial" pitchFamily="34" charset="0"/>
              <a:buChar char="•"/>
              <a:defRPr/>
            </a:pPr>
            <a:r>
              <a:rPr lang="en-US" dirty="0">
                <a:latin typeface="+mn-lt"/>
              </a:rPr>
              <a:t>Zonal Statistics (Mean)</a:t>
            </a:r>
          </a:p>
          <a:p>
            <a:pPr marL="228600" indent="-228600">
              <a:buFont typeface="Arial" pitchFamily="34" charset="0"/>
              <a:buChar char="•"/>
              <a:defRPr/>
            </a:pPr>
            <a:r>
              <a:rPr lang="en-US" dirty="0">
                <a:latin typeface="+mn-lt"/>
              </a:rPr>
              <a:t>Join</a:t>
            </a:r>
          </a:p>
          <a:p>
            <a:pPr marL="228600" indent="-228600">
              <a:buFont typeface="Arial" pitchFamily="34" charset="0"/>
              <a:buChar char="•"/>
              <a:defRPr/>
            </a:pPr>
            <a:r>
              <a:rPr lang="en-US" dirty="0">
                <a:latin typeface="+mn-lt"/>
              </a:rPr>
              <a:t>Export</a:t>
            </a: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59398" name="Oval 12"/>
          <p:cNvSpPr>
            <a:spLocks noChangeArrowheads="1"/>
          </p:cNvSpPr>
          <p:nvPr/>
        </p:nvSpPr>
        <p:spPr bwMode="auto">
          <a:xfrm>
            <a:off x="6591300" y="50165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9" name="Oval 13"/>
          <p:cNvSpPr>
            <a:spLocks noChangeArrowheads="1"/>
          </p:cNvSpPr>
          <p:nvPr/>
        </p:nvSpPr>
        <p:spPr bwMode="auto">
          <a:xfrm>
            <a:off x="1130300" y="21463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9400" name="Elbow Connector 14"/>
          <p:cNvCxnSpPr>
            <a:cxnSpLocks noChangeShapeType="1"/>
            <a:stCxn id="59399" idx="4"/>
            <a:endCxn id="59398" idx="0"/>
          </p:cNvCxnSpPr>
          <p:nvPr/>
        </p:nvCxnSpPr>
        <p:spPr bwMode="auto">
          <a:xfrm rot="16200000" flipH="1">
            <a:off x="2755900" y="952500"/>
            <a:ext cx="2667000" cy="5461000"/>
          </a:xfrm>
          <a:prstGeom prst="bentConnector3">
            <a:avLst>
              <a:gd name="adj1" fmla="val 59523"/>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401" name="Rectangle 15"/>
          <p:cNvSpPr>
            <a:spLocks noChangeArrowheads="1"/>
          </p:cNvSpPr>
          <p:nvPr/>
        </p:nvSpPr>
        <p:spPr bwMode="auto">
          <a:xfrm>
            <a:off x="3251200" y="5026025"/>
            <a:ext cx="5143500" cy="180975"/>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4992688"/>
            <a:ext cx="1781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8.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9.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docProps/app.xml><?xml version="1.0" encoding="utf-8"?>
<Properties xmlns="http://schemas.openxmlformats.org/officeDocument/2006/extended-properties" xmlns:vt="http://schemas.openxmlformats.org/officeDocument/2006/docPropsVTypes">
  <Template/>
  <TotalTime>3769</TotalTime>
  <Words>2196</Words>
  <Application>Microsoft Office PowerPoint</Application>
  <PresentationFormat>On-screen Show (4:3)</PresentationFormat>
  <Paragraphs>670</Paragraphs>
  <Slides>78</Slides>
  <Notes>15</Notes>
  <HiddenSlides>0</HiddenSlides>
  <MMClips>0</MMClips>
  <ScaleCrop>false</ScaleCrop>
  <HeadingPairs>
    <vt:vector size="6" baseType="variant">
      <vt:variant>
        <vt:lpstr>Theme</vt:lpstr>
      </vt:variant>
      <vt:variant>
        <vt:i4>11</vt:i4>
      </vt:variant>
      <vt:variant>
        <vt:lpstr>Embedded OLE Servers</vt:lpstr>
      </vt:variant>
      <vt:variant>
        <vt:i4>7</vt:i4>
      </vt:variant>
      <vt:variant>
        <vt:lpstr>Slide Titles</vt:lpstr>
      </vt:variant>
      <vt:variant>
        <vt:i4>78</vt:i4>
      </vt:variant>
    </vt:vector>
  </HeadingPairs>
  <TitlesOfParts>
    <vt:vector size="96" baseType="lpstr">
      <vt:lpstr>1_Generic (Online)</vt:lpstr>
      <vt:lpstr>1_Blank Presentation</vt:lpstr>
      <vt:lpstr>2_Blank Presentation</vt:lpstr>
      <vt:lpstr>2_Default Design</vt:lpstr>
      <vt:lpstr>3_Default Design</vt:lpstr>
      <vt:lpstr>Side Bar</vt:lpstr>
      <vt:lpstr>3_Blank Presentation</vt:lpstr>
      <vt:lpstr>6_Generic (Online)</vt:lpstr>
      <vt:lpstr>Office Theme</vt:lpstr>
      <vt:lpstr>Blank Presentation</vt:lpstr>
      <vt:lpstr>7_Generic (Online)</vt:lpstr>
      <vt:lpstr>Worksheet</vt:lpstr>
      <vt:lpstr>Graph Sheet</vt:lpstr>
      <vt:lpstr>Bitmap Image</vt:lpstr>
      <vt:lpstr>Equation</vt:lpstr>
      <vt:lpstr>Clip</vt:lpstr>
      <vt:lpstr>Picture</vt:lpstr>
      <vt:lpstr>Chart</vt:lpstr>
      <vt:lpstr>Digital Elevation Model Based Watershed and Stream Network Delineation</vt:lpstr>
      <vt:lpstr>Key Spatial Analysis Concepts from Exercise 3 </vt:lpstr>
      <vt:lpstr>Zonal Average of Raster over Subwatershed</vt:lpstr>
      <vt:lpstr>Subwatershed Precipitation by Thiessen Polygons</vt:lpstr>
      <vt:lpstr>What Is Involved?</vt:lpstr>
      <vt:lpstr>Field Calculator to Multiply A and P</vt:lpstr>
      <vt:lpstr>Summarize (Sum) for unique subwatersheds (by HydroID)</vt:lpstr>
      <vt:lpstr>Now use field calculator to take the ratio</vt:lpstr>
      <vt:lpstr>Subwatershed Precipitation by Interpolation</vt:lpstr>
      <vt:lpstr>Runoff Coefficients</vt:lpstr>
      <vt:lpstr>The Terrain Flow Information Model</vt:lpstr>
      <vt:lpstr>The terrain flow information model for deriving channels, watersheds, and flow related terrain information.  </vt:lpstr>
      <vt:lpstr>DEM Elevations</vt:lpstr>
      <vt:lpstr>The Pit Removal Problem</vt:lpstr>
      <vt:lpstr>Pit Filling</vt:lpstr>
      <vt:lpstr>Pit Filling </vt:lpstr>
      <vt:lpstr>PowerPoint Presentation</vt:lpstr>
      <vt:lpstr>PowerPoint Presentation</vt:lpstr>
      <vt:lpstr>PowerPoint Presentation</vt:lpstr>
      <vt:lpstr>Flow Direction Grid</vt:lpstr>
      <vt:lpstr>PowerPoint Presentation</vt:lpstr>
      <vt:lpstr>PowerPoint Presentation</vt:lpstr>
      <vt:lpstr>PowerPoint Presentation</vt:lpstr>
      <vt:lpstr>PowerPoint Presentation</vt:lpstr>
      <vt:lpstr>Streams with 200 cell Threshold (&gt;18 hectares or 13.5 acres drainage area) </vt:lpstr>
      <vt:lpstr>PowerPoint Presentation</vt:lpstr>
      <vt:lpstr>Watershed  and Drainage Paths Delineated from 30m DEM</vt:lpstr>
      <vt:lpstr>PowerPoint Presentation</vt:lpstr>
      <vt:lpstr>PowerPoint Presentation</vt:lpstr>
      <vt:lpstr>PowerPoint Presentation</vt:lpstr>
      <vt:lpstr>Catchments</vt:lpstr>
      <vt:lpstr>Raster Zones and Vector Polygons</vt:lpstr>
      <vt:lpstr>PowerPoint Presentation</vt:lpstr>
      <vt:lpstr>PowerPoint Presentation</vt:lpstr>
      <vt:lpstr>Advanced Considerations</vt:lpstr>
      <vt:lpstr>PowerPoint Presentation</vt:lpstr>
      <vt:lpstr>PowerPoint Presentation</vt:lpstr>
      <vt:lpstr>Carving</vt:lpstr>
      <vt:lpstr>Carving</vt:lpstr>
      <vt:lpstr>PowerPoint Presentation</vt:lpstr>
      <vt:lpstr>Minimizing DEM Alterations </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Constant Support Area Threshold</vt:lpstr>
      <vt:lpstr>PowerPoint Presentation</vt:lpstr>
      <vt:lpstr>PowerPoint Presentation</vt:lpstr>
      <vt:lpstr>Local Curvature Computation (Peuker and Douglas, 1975, Comput. Graphics Image Proc. 4:375)</vt:lpstr>
      <vt:lpstr>Contributing area of upwards curved grid cells only</vt:lpstr>
      <vt:lpstr>Upward Curved Contributing Area Threshold</vt:lpstr>
      <vt:lpstr>PowerPoint Presentation</vt:lpstr>
      <vt:lpstr>Channel network delineation, other options</vt:lpstr>
      <vt:lpstr>PowerPoint Presentation</vt:lpstr>
      <vt:lpstr>The challenge of increasing Digital Elevation Model (DEM) resolution</vt:lpstr>
      <vt:lpstr>Computational Considerations – A Parallel Programming  Approach</vt:lpstr>
      <vt:lpstr>Pit Removal: Planchon Fill Algorithm</vt:lpstr>
      <vt:lpstr>Parallel Scheme</vt:lpstr>
      <vt:lpstr>Improved runtime efficiency</vt:lpstr>
      <vt:lpstr>Capabilities Summary</vt:lpstr>
      <vt:lpstr>Summary of Key Processing Steps</vt:lpstr>
      <vt:lpstr>Summary Concepts</vt:lpstr>
      <vt:lpstr>Summary Concepts (2)</vt:lpstr>
      <vt:lpstr>Are there any questions ?</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Maidment</cp:lastModifiedBy>
  <cp:revision>192</cp:revision>
  <cp:lastPrinted>2012-09-27T06:08:16Z</cp:lastPrinted>
  <dcterms:created xsi:type="dcterms:W3CDTF">1998-06-30T21:37:06Z</dcterms:created>
  <dcterms:modified xsi:type="dcterms:W3CDTF">2013-09-26T04:32:25Z</dcterms:modified>
</cp:coreProperties>
</file>