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7" r:id="rId3"/>
  </p:sldMasterIdLst>
  <p:notesMasterIdLst>
    <p:notesMasterId r:id="rId53"/>
  </p:notesMasterIdLst>
  <p:handoutMasterIdLst>
    <p:handoutMasterId r:id="rId54"/>
  </p:handoutMasterIdLst>
  <p:sldIdLst>
    <p:sldId id="280" r:id="rId4"/>
    <p:sldId id="430" r:id="rId5"/>
    <p:sldId id="405" r:id="rId6"/>
    <p:sldId id="406" r:id="rId7"/>
    <p:sldId id="379" r:id="rId8"/>
    <p:sldId id="380" r:id="rId9"/>
    <p:sldId id="383" r:id="rId10"/>
    <p:sldId id="385" r:id="rId11"/>
    <p:sldId id="386" r:id="rId12"/>
    <p:sldId id="387" r:id="rId13"/>
    <p:sldId id="388" r:id="rId14"/>
    <p:sldId id="391" r:id="rId15"/>
    <p:sldId id="389" r:id="rId16"/>
    <p:sldId id="390" r:id="rId17"/>
    <p:sldId id="392" r:id="rId18"/>
    <p:sldId id="393" r:id="rId19"/>
    <p:sldId id="394" r:id="rId20"/>
    <p:sldId id="416" r:id="rId21"/>
    <p:sldId id="407" r:id="rId22"/>
    <p:sldId id="410" r:id="rId23"/>
    <p:sldId id="409" r:id="rId24"/>
    <p:sldId id="426" r:id="rId25"/>
    <p:sldId id="373" r:id="rId26"/>
    <p:sldId id="376" r:id="rId27"/>
    <p:sldId id="377" r:id="rId28"/>
    <p:sldId id="271" r:id="rId29"/>
    <p:sldId id="263" r:id="rId30"/>
    <p:sldId id="262" r:id="rId31"/>
    <p:sldId id="264" r:id="rId32"/>
    <p:sldId id="265" r:id="rId33"/>
    <p:sldId id="266" r:id="rId34"/>
    <p:sldId id="408" r:id="rId35"/>
    <p:sldId id="427" r:id="rId36"/>
    <p:sldId id="428" r:id="rId37"/>
    <p:sldId id="330" r:id="rId38"/>
    <p:sldId id="411" r:id="rId39"/>
    <p:sldId id="412" r:id="rId40"/>
    <p:sldId id="413" r:id="rId41"/>
    <p:sldId id="415" r:id="rId42"/>
    <p:sldId id="402" r:id="rId43"/>
    <p:sldId id="420" r:id="rId44"/>
    <p:sldId id="422" r:id="rId45"/>
    <p:sldId id="282" r:id="rId46"/>
    <p:sldId id="292" r:id="rId47"/>
    <p:sldId id="291" r:id="rId48"/>
    <p:sldId id="297" r:id="rId49"/>
    <p:sldId id="403" r:id="rId50"/>
    <p:sldId id="404" r:id="rId51"/>
    <p:sldId id="423" r:id="rId52"/>
  </p:sldIdLst>
  <p:sldSz cx="9144000" cy="6858000" type="screen4x3"/>
  <p:notesSz cx="69850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4595" autoAdjust="0"/>
  </p:normalViewPr>
  <p:slideViewPr>
    <p:cSldViewPr>
      <p:cViewPr varScale="1">
        <p:scale>
          <a:sx n="81" d="100"/>
          <a:sy n="81" d="100"/>
        </p:scale>
        <p:origin x="70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AC9772C1-8350-4F90-B6B6-30B690A61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84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475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3725"/>
            <a:ext cx="512127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8A1F77AD-3028-439E-A10A-A897A7E99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853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F0EB68-44F6-4FCC-A77F-ED0DACA8B9F9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8335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664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283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54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82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24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6DA57-43D1-443E-9441-388CFE97505C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30960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7ADC8A-1926-4C3B-AA82-4057B457F0A3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48600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FCA61F-E51C-438D-822B-4A38D50F3090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03428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044062-8653-4D3E-91EB-12F961E9E318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767079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BC0D44-93FE-46A3-BBF1-FC53691784B2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4098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6DA57-43D1-443E-9441-388CFE97505C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15064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1F6468-1446-4C00-A105-0433722FF780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19110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BFB4FB-5C1E-4A5C-9EE4-3EB6936C968C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808587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8C66BD-6C51-4B3D-8DB4-CE91F2349062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240853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9CEF5-AE43-471D-97E6-20BADA873C88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368120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6DA57-43D1-443E-9441-388CFE97505C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840933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7557D5-5566-4744-A831-6AADA9348A04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010948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6DA57-43D1-443E-9441-388CFE97505C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146087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08FF42-AE00-412C-A224-900557CE8D0E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696208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F0859C-07FC-46D7-AE3B-948144CDF1FE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291291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4F8EBA-F064-4834-BE71-05240A4A4E81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29384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6DA57-43D1-443E-9441-388CFE97505C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763674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BA6E4C-CA17-4ECE-A9F9-4A7308434849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912546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D6078C-617B-4748-9868-C5314FE42005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337485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36BFCF-F064-4233-95C2-3EB90D5195BF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26970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131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907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904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01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78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54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9100E-5F86-4A5D-83D3-335E77474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F1202-53E3-40CF-A828-63DED22F5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F3A17-DBF5-496A-BB89-481AEADC8B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AFE34-EB36-4E17-A5B1-97DEA7ECE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 userDrawn="1"/>
        </p:nvSpPr>
        <p:spPr bwMode="hidden">
          <a:xfrm rot="715083">
            <a:off x="-13865870" y="2345711"/>
            <a:ext cx="22211922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4" name="Oval 13"/>
          <p:cNvSpPr/>
          <p:nvPr userDrawn="1"/>
        </p:nvSpPr>
        <p:spPr bwMode="hidden">
          <a:xfrm rot="211698">
            <a:off x="-20037805" y="1172144"/>
            <a:ext cx="297561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645920"/>
            <a:ext cx="6400800" cy="1271016"/>
          </a:xfrm>
        </p:spPr>
        <p:txBody>
          <a:bodyPr rIns="0" anchor="b">
            <a:no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090672"/>
            <a:ext cx="6400800" cy="758952"/>
          </a:xfrm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rgbClr val="D1E3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900115" y="687388"/>
            <a:ext cx="3700273" cy="755331"/>
          </a:xfrm>
          <a:prstGeom prst="rect">
            <a:avLst/>
          </a:prstGeom>
        </p:spPr>
      </p:pic>
      <p:pic>
        <p:nvPicPr>
          <p:cNvPr id="12" name="Picture 11" descr="esri logo_ppt_520px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55" b="10029"/>
          <a:stretch>
            <a:fillRect/>
          </a:stretch>
        </p:blipFill>
        <p:spPr bwMode="gray">
          <a:xfrm>
            <a:off x="6000750" y="111101"/>
            <a:ext cx="3143250" cy="163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00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grdnt-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30000">
                <a:srgbClr val="0067CD">
                  <a:alpha val="0"/>
                </a:srgbClr>
              </a:gs>
              <a:gs pos="100000">
                <a:schemeClr val="accent4">
                  <a:lumMod val="20000"/>
                  <a:lumOff val="80000"/>
                </a:schemeClr>
              </a:gs>
              <a:gs pos="65000">
                <a:srgbClr val="0067CD">
                  <a:alpha val="6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5" name="Oval 14"/>
          <p:cNvSpPr/>
          <p:nvPr userDrawn="1"/>
        </p:nvSpPr>
        <p:spPr bwMode="hidden">
          <a:xfrm rot="715083">
            <a:off x="-13865870" y="2345711"/>
            <a:ext cx="22211922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4" name="Oval 13"/>
          <p:cNvSpPr/>
          <p:nvPr userDrawn="1"/>
        </p:nvSpPr>
        <p:spPr bwMode="hidden">
          <a:xfrm rot="211698">
            <a:off x="-20037805" y="1172144"/>
            <a:ext cx="297561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645920"/>
            <a:ext cx="6400800" cy="1271016"/>
          </a:xfrm>
        </p:spPr>
        <p:txBody>
          <a:bodyPr rIns="0" anchor="b">
            <a:noAutofit/>
          </a:bodyPr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090672"/>
            <a:ext cx="6400800" cy="758952"/>
          </a:xfrm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11" name="Picture 10" descr="esri-10GlobeLogo_No-r_s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279" y="566648"/>
            <a:ext cx="1611388" cy="718965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4950006" y="546100"/>
            <a:ext cx="1806394" cy="87630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rgbClr val="5EB4E6">
                    <a:lumMod val="40000"/>
                    <a:lumOff val="60000"/>
                    <a:alpha val="60000"/>
                  </a:srgbClr>
                </a:solidFill>
                <a:latin typeface="Arial"/>
              </a:rPr>
              <a:t>2012</a:t>
            </a:r>
            <a:endParaRPr lang="en-US" sz="2800" dirty="0" smtClean="0">
              <a:solidFill>
                <a:srgbClr val="5EB4E6">
                  <a:lumMod val="40000"/>
                  <a:lumOff val="60000"/>
                  <a:alpha val="60000"/>
                </a:srgbClr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1538"/>
          <a:stretch/>
        </p:blipFill>
        <p:spPr bwMode="black">
          <a:xfrm>
            <a:off x="900113" y="801689"/>
            <a:ext cx="3951287" cy="31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954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1121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1243584"/>
            <a:ext cx="7315200" cy="34747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 (optional)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677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715000"/>
            <a:ext cx="6400800" cy="475487"/>
          </a:xfrm>
        </p:spPr>
        <p:txBody>
          <a:bodyPr anchor="b">
            <a:noAutofit/>
          </a:bodyPr>
          <a:lstStyle>
            <a:lvl1pPr marL="0" marR="0" indent="0" algn="r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ts val="1100"/>
              <a:buFont typeface="Arial"/>
              <a:buNone/>
              <a:tabLst/>
              <a:defRPr lang="en-US" sz="1400" b="0" i="1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 rtl="0"/>
            <a:r>
              <a:rPr lang="en-US" sz="1400" i="1" kern="1200" baseline="0" smtClean="0">
                <a:solidFill>
                  <a:srgbClr val="FFFF96"/>
                </a:solidFill>
              </a:rPr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36443627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1243584"/>
            <a:ext cx="7315200" cy="34747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 (optional)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lnSpc>
                <a:spcPts val="1800"/>
              </a:lnSpc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715000"/>
            <a:ext cx="6400800" cy="475487"/>
          </a:xfrm>
        </p:spPr>
        <p:txBody>
          <a:bodyPr anchor="b">
            <a:noAutofit/>
          </a:bodyPr>
          <a:lstStyle>
            <a:lvl1pPr marL="0" indent="0" algn="r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ct val="80000"/>
              <a:buFontTx/>
              <a:buNone/>
              <a:tabLst/>
              <a:defRPr lang="en-US" sz="1400" b="0" i="1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 rtl="0"/>
            <a:r>
              <a:rPr lang="en-US" sz="1400" i="1" kern="1200" baseline="0" smtClean="0">
                <a:solidFill>
                  <a:srgbClr val="FFFF96"/>
                </a:solidFill>
              </a:rPr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29295403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643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9EF15-781B-44C2-A12D-C09931A1F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User Scre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8000">
                  <a:alpha val="70000"/>
                </a:srgbClr>
              </a:gs>
              <a:gs pos="60000">
                <a:srgbClr val="008000">
                  <a:alpha val="0"/>
                </a:srgbClr>
              </a:gs>
            </a:gsLst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542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Graphic (center justifi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701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8718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 bwMode="hidden">
          <a:xfrm rot="715083">
            <a:off x="-13865870" y="2345711"/>
            <a:ext cx="22211922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2" name="Oval 11"/>
          <p:cNvSpPr/>
          <p:nvPr userDrawn="1"/>
        </p:nvSpPr>
        <p:spPr bwMode="hidden">
          <a:xfrm rot="211698">
            <a:off x="-20037805" y="1172144"/>
            <a:ext cx="297561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8700" y="1534291"/>
            <a:ext cx="7086600" cy="1028700"/>
          </a:xfrm>
        </p:spPr>
        <p:txBody>
          <a:bodyPr anchor="b">
            <a:no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6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71600" y="2766525"/>
            <a:ext cx="6400800" cy="320040"/>
          </a:xfrm>
        </p:spPr>
        <p:txBody>
          <a:bodyPr anchor="t">
            <a:noAutofit/>
          </a:bodyPr>
          <a:lstStyle>
            <a:lvl1pPr marL="0" indent="0" algn="ctr">
              <a:lnSpc>
                <a:spcPts val="2200"/>
              </a:lnSpc>
              <a:buNone/>
              <a:defRPr sz="2000" b="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</p:spTree>
    <p:extLst>
      <p:ext uri="{BB962C8B-B14F-4D97-AF65-F5344CB8AC3E}">
        <p14:creationId xmlns:p14="http://schemas.microsoft.com/office/powerpoint/2010/main" val="23179200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_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1" name="Oval 10"/>
          <p:cNvSpPr/>
          <p:nvPr userDrawn="1"/>
        </p:nvSpPr>
        <p:spPr bwMode="hidden">
          <a:xfrm rot="715083">
            <a:off x="-13865870" y="2345711"/>
            <a:ext cx="22211922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2" name="Oval 11"/>
          <p:cNvSpPr/>
          <p:nvPr userDrawn="1"/>
        </p:nvSpPr>
        <p:spPr bwMode="hidden">
          <a:xfrm rot="211698">
            <a:off x="-20037805" y="1172144"/>
            <a:ext cx="297561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r>
              <a:rPr lang="en-US" sz="14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1_Section Title</a:t>
            </a:r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8700" y="1534291"/>
            <a:ext cx="7086600" cy="1028700"/>
          </a:xfrm>
        </p:spPr>
        <p:txBody>
          <a:bodyPr anchor="b">
            <a:no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600" b="1" i="0" kern="1200" cap="none" baseline="0">
                <a:solidFill>
                  <a:srgbClr val="007AC2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71600" y="2766525"/>
            <a:ext cx="6400800" cy="320040"/>
          </a:xfrm>
        </p:spPr>
        <p:txBody>
          <a:bodyPr anchor="t">
            <a:noAutofit/>
          </a:bodyPr>
          <a:lstStyle>
            <a:lvl1pPr marL="0" indent="0" algn="ctr">
              <a:lnSpc>
                <a:spcPts val="2200"/>
              </a:lnSpc>
              <a:buNone/>
              <a:defRPr sz="2000" b="0">
                <a:solidFill>
                  <a:srgbClr val="6E6E6E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</p:spTree>
    <p:extLst>
      <p:ext uri="{BB962C8B-B14F-4D97-AF65-F5344CB8AC3E}">
        <p14:creationId xmlns:p14="http://schemas.microsoft.com/office/powerpoint/2010/main" val="22109695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2011_demo_b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header-banner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741"/>
          <a:stretch>
            <a:fillRect/>
          </a:stretch>
        </p:blipFill>
        <p:spPr bwMode="hidden">
          <a:xfrm>
            <a:off x="2723441" y="1919126"/>
            <a:ext cx="6420559" cy="502920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00400" y="2428259"/>
            <a:ext cx="5029200" cy="292608"/>
          </a:xfrm>
        </p:spPr>
        <p:txBody>
          <a:bodyPr anchor="t">
            <a:noAutofit/>
          </a:bodyPr>
          <a:lstStyle>
            <a:lvl1pPr marL="0" indent="0" algn="r">
              <a:lnSpc>
                <a:spcPts val="2000"/>
              </a:lnSpc>
              <a:spcBef>
                <a:spcPts val="0"/>
              </a:spcBef>
              <a:buNone/>
              <a:defRPr sz="1800" b="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911774"/>
            <a:ext cx="5029200" cy="457200"/>
          </a:xfrm>
        </p:spPr>
        <p:txBody>
          <a:bodyPr wrap="square" anchor="t"/>
          <a:lstStyle>
            <a:lvl1pPr marL="0" indent="0" algn="r">
              <a:def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Demo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698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s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sri logo_big_w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854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76095"/>
            <a:ext cx="9143999" cy="328190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01600" y="-393700"/>
            <a:ext cx="4870424" cy="189964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1500" b="1" spc="-10" dirty="0" smtClean="0">
                <a:gradFill flip="none" rotWithShape="1">
                  <a:gsLst>
                    <a:gs pos="0">
                      <a:srgbClr val="5EB4E6">
                        <a:alpha val="35000"/>
                      </a:srgbClr>
                    </a:gs>
                    <a:gs pos="95000">
                      <a:srgbClr val="5EB4E6">
                        <a:alpha val="0"/>
                      </a:srgbClr>
                    </a:gs>
                  </a:gsLst>
                  <a:lin ang="5400000" scaled="0"/>
                  <a:tileRect/>
                </a:gradFill>
                <a:latin typeface="Arial"/>
              </a:rPr>
              <a:t>10.1</a:t>
            </a:r>
            <a:endParaRPr lang="en-US" sz="9600" b="1" spc="-10" dirty="0" smtClean="0">
              <a:gradFill flip="none" rotWithShape="1">
                <a:gsLst>
                  <a:gs pos="0">
                    <a:srgbClr val="5EB4E6">
                      <a:alpha val="35000"/>
                    </a:srgbClr>
                  </a:gs>
                  <a:gs pos="95000">
                    <a:srgbClr val="5EB4E6">
                      <a:alpha val="0"/>
                    </a:srgbClr>
                  </a:gs>
                </a:gsLst>
                <a:lin ang="5400000" scaled="0"/>
                <a:tileRect/>
              </a:gradFill>
              <a:latin typeface="Arial"/>
            </a:endParaRPr>
          </a:p>
        </p:txBody>
      </p:sp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1243584"/>
            <a:ext cx="7315200" cy="34747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 (optional)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 b="1"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715000"/>
            <a:ext cx="6400800" cy="475487"/>
          </a:xfrm>
        </p:spPr>
        <p:txBody>
          <a:bodyPr anchor="b">
            <a:noAutofit/>
          </a:bodyPr>
          <a:lstStyle>
            <a:lvl1pPr marL="0" indent="0" algn="r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ct val="80000"/>
              <a:buFontTx/>
              <a:buNone/>
              <a:tabLst/>
              <a:defRPr lang="en-US" sz="1400" b="0" i="1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 rtl="0"/>
            <a:r>
              <a:rPr lang="en-US" sz="1400" i="1" kern="1200" baseline="0" smtClean="0">
                <a:solidFill>
                  <a:srgbClr val="FFFF96"/>
                </a:solidFill>
              </a:rPr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23329963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3934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48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5686D-6F3B-4AC1-854C-3E662F175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1701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635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16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94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537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837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360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2629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790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8CBD8-BFA9-488D-BED3-4A5430189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060FD-AE79-4DED-90AA-710902EA8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4251C-F1AD-4CC8-B8C5-2796C5C74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51B67-48FD-46D7-8C17-701C94DE8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48DE2-F64E-4E3A-99E1-263EA63FF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3319C-0D4E-49EA-AE78-1730CB86E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3E3A616-615A-4405-B9D8-EECC57D655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722376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1947672"/>
            <a:ext cx="6629400" cy="3429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4772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176213" indent="-176213" algn="l" defTabSz="457200" rtl="0" eaLnBrk="1" latinLnBrk="0" hangingPunct="1">
        <a:lnSpc>
          <a:spcPts val="2400"/>
        </a:lnSpc>
        <a:spcBef>
          <a:spcPts val="30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Arial"/>
        <a:buChar char="•"/>
        <a:defRPr sz="20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457200" indent="-173736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800" b="1" kern="1200">
          <a:solidFill>
            <a:schemeClr val="tx1"/>
          </a:solidFill>
          <a:latin typeface="+mn-lt"/>
          <a:ea typeface="+mn-ea"/>
          <a:cs typeface="Arial"/>
        </a:defRPr>
      </a:lvl2pPr>
      <a:lvl3pPr marL="795528" indent="-173736" algn="l" defTabSz="457200" rtl="0" eaLnBrk="1" latinLnBrk="0" hangingPunct="1">
        <a:lnSpc>
          <a:spcPts val="20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Arial"/>
        </a:defRPr>
      </a:lvl3pPr>
      <a:lvl4pPr marL="1216152" indent="-173736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400" b="1" kern="1200">
          <a:solidFill>
            <a:schemeClr val="tx1"/>
          </a:solidFill>
          <a:latin typeface="+mn-lt"/>
          <a:ea typeface="+mn-ea"/>
          <a:cs typeface="Arial"/>
        </a:defRPr>
      </a:lvl4pPr>
      <a:lvl5pPr marL="154622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400" b="1" kern="1200">
          <a:solidFill>
            <a:schemeClr val="tx1"/>
          </a:solidFill>
          <a:latin typeface="+mn-lt"/>
          <a:ea typeface="+mn-ea"/>
          <a:cs typeface="Arial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9/2/2013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9899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28.png"/><Relationship Id="rId7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jpeg"/><Relationship Id="rId5" Type="http://schemas.microsoft.com/office/2007/relationships/hdphoto" Target="../media/hdphoto2.wdp"/><Relationship Id="rId10" Type="http://schemas.openxmlformats.org/officeDocument/2006/relationships/image" Target="../media/image42.jpeg"/><Relationship Id="rId4" Type="http://schemas.openxmlformats.org/officeDocument/2006/relationships/image" Target="../media/image38.jpeg"/><Relationship Id="rId9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8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support.esri.com/en/knowledgebase/Gisdictionary/browse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esources.arcgis.com/en/help/main/10.2/#/Mapping_and_visualization_in_ArcGIS_for_Desktop/018q00000004000000/" TargetMode="External"/><Relationship Id="rId2" Type="http://schemas.openxmlformats.org/officeDocument/2006/relationships/hyperlink" Target="http://resources.arcgis.com/en/help/main/10.2/#/What_is_a_geodatabase/003n00000001000000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resources.arcgis.com/en/help/main/10.2/#/What_is_a_geodatabase/003n00000001000000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resources.arcgis.com/en/help/main/10.2/#/Mapping_and_visualization_in_ArcGIS_for_Desktop/018q00000004000000/" TargetMode="Externa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resources.arcgis.com/en/help/main/10.2/#/What_is_the_Catalog_window/006600000449000000/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://resources.arcgis.com/en/help/main/10.2/#/What_is_the_ArcGIS_Spatial_Analyst_extension/005900000001000000/" TargetMode="Externa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resources.arcgis.com/en/help/main/10.2/#/An_introduction_to_interpolation_methods/003100000008000000/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1.png"/><Relationship Id="rId4" Type="http://schemas.openxmlformats.org/officeDocument/2006/relationships/oleObject" Target="../embeddings/oleObject1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resources.arcgis.com/en/help/main/10.2/#/3D_Analyst_and_ArcScene/00q8000000p0000000/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11/07/10/business/esris-chief-on-tending-his-plants-and-his-company.html?_r=2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esri.com/events/user-conference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2286000"/>
            <a:ext cx="2765911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Introduction to </a:t>
            </a:r>
            <a:r>
              <a:rPr lang="en-US" dirty="0" err="1" smtClean="0"/>
              <a:t>ArcGIS</a:t>
            </a:r>
            <a:r>
              <a:rPr lang="en-US" dirty="0" smtClean="0"/>
              <a:t> Software</a:t>
            </a:r>
          </a:p>
        </p:txBody>
      </p:sp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1447800"/>
            <a:ext cx="3352800" cy="420449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0" y="2438400"/>
            <a:ext cx="3168302" cy="40576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722376"/>
            <a:ext cx="8141466" cy="484631"/>
          </a:xfrm>
        </p:spPr>
        <p:txBody>
          <a:bodyPr/>
          <a:lstStyle/>
          <a:p>
            <a:r>
              <a:rPr lang="en-US" sz="2300" dirty="0"/>
              <a:t>Good </a:t>
            </a:r>
            <a:r>
              <a:rPr lang="en-US" sz="2300" dirty="0" smtClean="0"/>
              <a:t>Information Products Disseminate </a:t>
            </a:r>
            <a:r>
              <a:rPr lang="en-US" sz="2300" dirty="0"/>
              <a:t>Knowledge . . .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Help </a:t>
            </a:r>
            <a:r>
              <a:rPr lang="en-US" dirty="0"/>
              <a:t>Us Understand . . . </a:t>
            </a:r>
          </a:p>
          <a:p>
            <a:r>
              <a:rPr lang="en-US" dirty="0"/>
              <a:t>. . . And Support  Action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00114" y="1676400"/>
            <a:ext cx="6097586" cy="3924300"/>
            <a:chOff x="900114" y="1676400"/>
            <a:chExt cx="6097586" cy="3924300"/>
          </a:xfrm>
        </p:grpSpPr>
        <p:sp>
          <p:nvSpPr>
            <p:cNvPr id="15" name="Rounded Rectangle 14"/>
            <p:cNvSpPr/>
            <p:nvPr/>
          </p:nvSpPr>
          <p:spPr>
            <a:xfrm>
              <a:off x="900114" y="1676400"/>
              <a:ext cx="6097586" cy="3924300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20" name="Picture 19" descr="2100_1_Diffusion_simulation_in_Fukushima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7293" y="1778448"/>
              <a:ext cx="5903228" cy="372020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022978" y="2445144"/>
            <a:ext cx="4250857" cy="381000"/>
            <a:chOff x="4921256" y="2148147"/>
            <a:chExt cx="4250857" cy="381000"/>
          </a:xfrm>
        </p:grpSpPr>
        <p:sp>
          <p:nvSpPr>
            <p:cNvPr id="18" name="Rectangle 159"/>
            <p:cNvSpPr>
              <a:spLocks/>
            </p:cNvSpPr>
            <p:nvPr/>
          </p:nvSpPr>
          <p:spPr bwMode="auto">
            <a:xfrm>
              <a:off x="4921256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30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0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95691" y="2194965"/>
              <a:ext cx="3501988" cy="24622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Fukushima Radiation Exposure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2637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722376"/>
            <a:ext cx="8009263" cy="484631"/>
          </a:xfrm>
        </p:spPr>
        <p:txBody>
          <a:bodyPr/>
          <a:lstStyle/>
          <a:p>
            <a:r>
              <a:rPr lang="en-US" sz="2300" dirty="0"/>
              <a:t>Good Information Products Communicate Importance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Help </a:t>
            </a:r>
            <a:r>
              <a:rPr lang="en-US" dirty="0"/>
              <a:t>Us Understand . . . </a:t>
            </a:r>
          </a:p>
          <a:p>
            <a:r>
              <a:rPr lang="en-US" dirty="0"/>
              <a:t>. . . And Support  Action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00114" y="1676400"/>
            <a:ext cx="5487986" cy="3924300"/>
            <a:chOff x="900114" y="1676400"/>
            <a:chExt cx="5487986" cy="3924300"/>
          </a:xfrm>
        </p:grpSpPr>
        <p:sp>
          <p:nvSpPr>
            <p:cNvPr id="15" name="Rounded Rectangle 14"/>
            <p:cNvSpPr/>
            <p:nvPr/>
          </p:nvSpPr>
          <p:spPr>
            <a:xfrm>
              <a:off x="900114" y="1676400"/>
              <a:ext cx="5487986" cy="3924300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12" name="Picture 11" descr="1963_3_Luneburg_Minset2007b_150dpi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7294" y="1778449"/>
              <a:ext cx="5287060" cy="372065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022978" y="2445144"/>
            <a:ext cx="4250857" cy="381000"/>
            <a:chOff x="4921256" y="2148147"/>
            <a:chExt cx="4250857" cy="381000"/>
          </a:xfrm>
        </p:grpSpPr>
        <p:sp>
          <p:nvSpPr>
            <p:cNvPr id="18" name="Rectangle 159"/>
            <p:cNvSpPr>
              <a:spLocks/>
            </p:cNvSpPr>
            <p:nvPr/>
          </p:nvSpPr>
          <p:spPr bwMode="auto">
            <a:xfrm>
              <a:off x="4921256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30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0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95691" y="2194965"/>
              <a:ext cx="3501988" cy="24622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Suitability For Conservation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1664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22376"/>
            <a:ext cx="7620000" cy="484631"/>
          </a:xfrm>
        </p:spPr>
        <p:txBody>
          <a:bodyPr/>
          <a:lstStyle/>
          <a:p>
            <a:r>
              <a:rPr lang="en-US" sz="2300" dirty="0"/>
              <a:t>Good Information Products Show </a:t>
            </a:r>
            <a:r>
              <a:rPr lang="en-US" sz="2300" dirty="0" smtClean="0"/>
              <a:t>Status</a:t>
            </a:r>
            <a:endParaRPr lang="en-US" sz="23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Help </a:t>
            </a:r>
            <a:r>
              <a:rPr lang="en-US" dirty="0"/>
              <a:t>Us Understand . . . </a:t>
            </a:r>
          </a:p>
          <a:p>
            <a:r>
              <a:rPr lang="en-US" dirty="0"/>
              <a:t>. . . And Support  Action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00114" y="1676400"/>
            <a:ext cx="3405186" cy="2336800"/>
          </a:xfrm>
          <a:prstGeom prst="roundRect">
            <a:avLst>
              <a:gd name="adj" fmla="val 2035"/>
            </a:avLst>
          </a:prstGeom>
          <a:gradFill flip="none" rotWithShape="1">
            <a:gsLst>
              <a:gs pos="95000">
                <a:srgbClr val="003367">
                  <a:alpha val="25000"/>
                </a:srgbClr>
              </a:gs>
              <a:gs pos="0">
                <a:srgbClr val="5AC3FA">
                  <a:alpha val="20000"/>
                </a:srgbClr>
              </a:gs>
              <a:gs pos="20000">
                <a:srgbClr val="051932">
                  <a:alpha val="20000"/>
                </a:srgbClr>
              </a:gs>
              <a:gs pos="73000">
                <a:srgbClr val="051932">
                  <a:alpha val="30000"/>
                </a:srgbClr>
              </a:gs>
            </a:gsLst>
            <a:lin ang="16200000" scaled="0"/>
            <a:tileRect/>
          </a:gradFill>
          <a:ln w="3175" cap="flat" cmpd="sng" algn="ctr">
            <a:solidFill>
              <a:srgbClr val="5AC3FA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defTabSz="917954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-97" charset="-128"/>
              <a:cs typeface="ＭＳ Ｐゴシック" pitchFamily="-97" charset="-128"/>
            </a:endParaRPr>
          </a:p>
        </p:txBody>
      </p:sp>
      <p:pic>
        <p:nvPicPr>
          <p:cNvPr id="21" name="Picture 4" descr="C:\Users\cliv4437\Documents\Projects\Recovery Board Smartronix\screenshots\BridgesComparisonXCount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03"/>
          <a:stretch/>
        </p:blipFill>
        <p:spPr bwMode="auto">
          <a:xfrm>
            <a:off x="997294" y="1778449"/>
            <a:ext cx="3206406" cy="2132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448179" y="1937144"/>
            <a:ext cx="4740022" cy="381000"/>
            <a:chOff x="4921256" y="2148147"/>
            <a:chExt cx="4250857" cy="381000"/>
          </a:xfrm>
        </p:grpSpPr>
        <p:sp>
          <p:nvSpPr>
            <p:cNvPr id="18" name="Rectangle 159"/>
            <p:cNvSpPr>
              <a:spLocks/>
            </p:cNvSpPr>
            <p:nvPr/>
          </p:nvSpPr>
          <p:spPr bwMode="auto">
            <a:xfrm>
              <a:off x="4921256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30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0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31945" y="2194965"/>
              <a:ext cx="4029481" cy="24622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Government Expenditures vs. Need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61733" y="3695700"/>
            <a:ext cx="3569901" cy="2133600"/>
            <a:chOff x="1281113" y="3695700"/>
            <a:chExt cx="3569901" cy="2133600"/>
          </a:xfrm>
        </p:grpSpPr>
        <p:sp>
          <p:nvSpPr>
            <p:cNvPr id="32" name="Rounded Rectangle 31"/>
            <p:cNvSpPr/>
            <p:nvPr/>
          </p:nvSpPr>
          <p:spPr>
            <a:xfrm>
              <a:off x="1281113" y="3695700"/>
              <a:ext cx="3569901" cy="2133600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24" name="Picture 23" descr="FlexApp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8293" y="3797750"/>
              <a:ext cx="3381347" cy="1942650"/>
            </a:xfrm>
            <a:prstGeom prst="rect">
              <a:avLst/>
            </a:prstGeom>
            <a:effectLst/>
          </p:spPr>
        </p:pic>
      </p:grpSp>
      <p:grpSp>
        <p:nvGrpSpPr>
          <p:cNvPr id="11" name="Group 10"/>
          <p:cNvGrpSpPr/>
          <p:nvPr/>
        </p:nvGrpSpPr>
        <p:grpSpPr>
          <a:xfrm>
            <a:off x="4592377" y="2940627"/>
            <a:ext cx="3198138" cy="1669857"/>
            <a:chOff x="4799014" y="2755900"/>
            <a:chExt cx="3198138" cy="1669857"/>
          </a:xfrm>
        </p:grpSpPr>
        <p:sp>
          <p:nvSpPr>
            <p:cNvPr id="38" name="Rounded Rectangle 37"/>
            <p:cNvSpPr/>
            <p:nvPr/>
          </p:nvSpPr>
          <p:spPr>
            <a:xfrm>
              <a:off x="4799014" y="2755900"/>
              <a:ext cx="3198138" cy="1669857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28" name="Picture 27" descr="1360_1_DRI_Haiti_App2_150dpi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96194" y="2857949"/>
              <a:ext cx="3002971" cy="1467748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970259" y="4459415"/>
            <a:ext cx="2277862" cy="381000"/>
            <a:chOff x="4889721" y="2148147"/>
            <a:chExt cx="4250857" cy="381000"/>
          </a:xfrm>
        </p:grpSpPr>
        <p:sp>
          <p:nvSpPr>
            <p:cNvPr id="33" name="Rectangle 159"/>
            <p:cNvSpPr>
              <a:spLocks/>
            </p:cNvSpPr>
            <p:nvPr/>
          </p:nvSpPr>
          <p:spPr bwMode="auto">
            <a:xfrm>
              <a:off x="4889721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25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5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866502" y="2201377"/>
              <a:ext cx="2297297" cy="23339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white"/>
                  </a:solidFill>
                  <a:latin typeface="Arial"/>
                </a:rPr>
                <a:t>CGI Grants  </a:t>
              </a:r>
              <a:endParaRPr lang="ro-RO" sz="16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425502" y="3156344"/>
            <a:ext cx="2816798" cy="381000"/>
            <a:chOff x="4889722" y="2148147"/>
            <a:chExt cx="4250858" cy="381000"/>
          </a:xfrm>
        </p:grpSpPr>
        <p:sp>
          <p:nvSpPr>
            <p:cNvPr id="45" name="Rectangle 159"/>
            <p:cNvSpPr>
              <a:spLocks/>
            </p:cNvSpPr>
            <p:nvPr/>
          </p:nvSpPr>
          <p:spPr bwMode="auto">
            <a:xfrm>
              <a:off x="4889722" y="2148147"/>
              <a:ext cx="4250858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25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5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605094" y="2201378"/>
              <a:ext cx="2807189" cy="23339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/>
                </a:rPr>
                <a:t>Haiti AID Funding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163219" y="2425792"/>
            <a:ext cx="2668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5EB4E6">
                    <a:lumMod val="60000"/>
                    <a:lumOff val="40000"/>
                    <a:alpha val="40000"/>
                  </a:srgbClr>
                </a:solidFill>
                <a:latin typeface="Arial"/>
              </a:rPr>
              <a:t>Situation </a:t>
            </a:r>
            <a:r>
              <a:rPr lang="en-US" sz="1800" dirty="0">
                <a:solidFill>
                  <a:srgbClr val="5EB4E6">
                    <a:lumMod val="60000"/>
                    <a:lumOff val="40000"/>
                    <a:alpha val="40000"/>
                  </a:srgbClr>
                </a:solidFill>
                <a:latin typeface="Arial"/>
              </a:rPr>
              <a:t>Awareness</a:t>
            </a:r>
          </a:p>
        </p:txBody>
      </p:sp>
    </p:spTree>
    <p:extLst>
      <p:ext uri="{BB962C8B-B14F-4D97-AF65-F5344CB8AC3E}">
        <p14:creationId xmlns:p14="http://schemas.microsoft.com/office/powerpoint/2010/main" val="1874815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22376"/>
            <a:ext cx="8097398" cy="484631"/>
          </a:xfrm>
        </p:spPr>
        <p:txBody>
          <a:bodyPr/>
          <a:lstStyle/>
          <a:p>
            <a:r>
              <a:rPr lang="en-US" sz="2300" dirty="0"/>
              <a:t>Good Information Products Support Decision Making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Help </a:t>
            </a:r>
            <a:r>
              <a:rPr lang="en-US" dirty="0"/>
              <a:t>Us Understand . . . </a:t>
            </a:r>
          </a:p>
          <a:p>
            <a:r>
              <a:rPr lang="en-US" dirty="0"/>
              <a:t>. . . And Support  Action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00114" y="1676400"/>
            <a:ext cx="3862386" cy="3136900"/>
          </a:xfrm>
          <a:prstGeom prst="roundRect">
            <a:avLst>
              <a:gd name="adj" fmla="val 2035"/>
            </a:avLst>
          </a:prstGeom>
          <a:gradFill flip="none" rotWithShape="1">
            <a:gsLst>
              <a:gs pos="95000">
                <a:srgbClr val="003367">
                  <a:alpha val="25000"/>
                </a:srgbClr>
              </a:gs>
              <a:gs pos="0">
                <a:srgbClr val="5AC3FA">
                  <a:alpha val="20000"/>
                </a:srgbClr>
              </a:gs>
              <a:gs pos="20000">
                <a:srgbClr val="051932">
                  <a:alpha val="20000"/>
                </a:srgbClr>
              </a:gs>
              <a:gs pos="73000">
                <a:srgbClr val="051932">
                  <a:alpha val="30000"/>
                </a:srgbClr>
              </a:gs>
            </a:gsLst>
            <a:lin ang="16200000" scaled="0"/>
            <a:tileRect/>
          </a:gradFill>
          <a:ln w="3175" cap="flat" cmpd="sng" algn="ctr">
            <a:solidFill>
              <a:srgbClr val="5AC3FA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defTabSz="917954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-97" charset="-128"/>
              <a:cs typeface="ＭＳ Ｐゴシック" pitchFamily="-97" charset="-128"/>
            </a:endParaRPr>
          </a:p>
        </p:txBody>
      </p:sp>
      <p:pic>
        <p:nvPicPr>
          <p:cNvPr id="25" name="Picture 24" descr="1322_1_PPturbine_EA_Fig04-02_150dpi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294" y="1778449"/>
            <a:ext cx="3663513" cy="292644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867279" y="1937144"/>
            <a:ext cx="3901821" cy="381000"/>
            <a:chOff x="4921256" y="2148147"/>
            <a:chExt cx="4250857" cy="381000"/>
          </a:xfrm>
        </p:grpSpPr>
        <p:sp>
          <p:nvSpPr>
            <p:cNvPr id="18" name="Rectangle 159"/>
            <p:cNvSpPr>
              <a:spLocks/>
            </p:cNvSpPr>
            <p:nvPr/>
          </p:nvSpPr>
          <p:spPr bwMode="auto">
            <a:xfrm>
              <a:off x="4921256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30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0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95691" y="2194965"/>
              <a:ext cx="3501988" cy="24622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91408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Wind Turbine Suitability</a:t>
              </a: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3522320" y="2717800"/>
            <a:ext cx="3678580" cy="2882900"/>
          </a:xfrm>
          <a:prstGeom prst="roundRect">
            <a:avLst>
              <a:gd name="adj" fmla="val 2035"/>
            </a:avLst>
          </a:prstGeom>
          <a:gradFill flip="none" rotWithShape="1">
            <a:gsLst>
              <a:gs pos="95000">
                <a:srgbClr val="003367">
                  <a:alpha val="25000"/>
                </a:srgbClr>
              </a:gs>
              <a:gs pos="0">
                <a:srgbClr val="5AC3FA">
                  <a:alpha val="20000"/>
                </a:srgbClr>
              </a:gs>
              <a:gs pos="20000">
                <a:srgbClr val="051932">
                  <a:alpha val="20000"/>
                </a:srgbClr>
              </a:gs>
              <a:gs pos="73000">
                <a:srgbClr val="051932">
                  <a:alpha val="30000"/>
                </a:srgbClr>
              </a:gs>
            </a:gsLst>
            <a:lin ang="16200000" scaled="0"/>
            <a:tileRect/>
          </a:gradFill>
          <a:ln w="3175" cap="flat" cmpd="sng" algn="ctr">
            <a:solidFill>
              <a:srgbClr val="5AC3FA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defTabSz="917954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-97" charset="-128"/>
              <a:cs typeface="ＭＳ Ｐゴシック" pitchFamily="-97" charset="-128"/>
            </a:endParaRPr>
          </a:p>
        </p:txBody>
      </p:sp>
      <p:pic>
        <p:nvPicPr>
          <p:cNvPr id="16" name="Picture 15" descr="3D_iso tfa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08"/>
          <a:stretch/>
        </p:blipFill>
        <p:spPr>
          <a:xfrm>
            <a:off x="3619501" y="2823115"/>
            <a:ext cx="3487927" cy="2672271"/>
          </a:xfrm>
          <a:prstGeom prst="rect">
            <a:avLst/>
          </a:prstGeom>
          <a:effectLst/>
        </p:spPr>
      </p:pic>
      <p:grpSp>
        <p:nvGrpSpPr>
          <p:cNvPr id="20" name="Group 19"/>
          <p:cNvGrpSpPr/>
          <p:nvPr/>
        </p:nvGrpSpPr>
        <p:grpSpPr>
          <a:xfrm>
            <a:off x="5425502" y="3156344"/>
            <a:ext cx="2816798" cy="381000"/>
            <a:chOff x="4889722" y="2148147"/>
            <a:chExt cx="4250858" cy="381000"/>
          </a:xfrm>
        </p:grpSpPr>
        <p:sp>
          <p:nvSpPr>
            <p:cNvPr id="21" name="Rectangle 159"/>
            <p:cNvSpPr>
              <a:spLocks/>
            </p:cNvSpPr>
            <p:nvPr/>
          </p:nvSpPr>
          <p:spPr bwMode="auto">
            <a:xfrm>
              <a:off x="4889722" y="2148147"/>
              <a:ext cx="4250858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25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5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232709" y="2194965"/>
              <a:ext cx="1551960" cy="246221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1">
              <a:spAutoFit/>
            </a:bodyPr>
            <a:lstStyle/>
            <a:p>
              <a:pPr defTabSz="91434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Hydrocarbons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" y="5791200"/>
            <a:ext cx="5067299" cy="381000"/>
            <a:chOff x="4889722" y="2148147"/>
            <a:chExt cx="4250857" cy="381000"/>
          </a:xfrm>
        </p:grpSpPr>
        <p:sp>
          <p:nvSpPr>
            <p:cNvPr id="35" name="Rectangle 159"/>
            <p:cNvSpPr>
              <a:spLocks/>
            </p:cNvSpPr>
            <p:nvPr/>
          </p:nvSpPr>
          <p:spPr bwMode="auto">
            <a:xfrm>
              <a:off x="4889722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rgbClr val="35E092">
                    <a:alpha val="0"/>
                  </a:srgbClr>
                </a:gs>
                <a:gs pos="25000">
                  <a:srgbClr val="015F2D">
                    <a:alpha val="65000"/>
                  </a:srgbClr>
                </a:gs>
                <a:gs pos="100000">
                  <a:srgbClr val="35E092">
                    <a:alpha val="0"/>
                  </a:srgbClr>
                </a:gs>
                <a:gs pos="75000">
                  <a:srgbClr val="015F2D">
                    <a:alpha val="65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35E092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359384" y="2208435"/>
              <a:ext cx="3311530" cy="23852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rgbClr val="FFFF96">
                      <a:lumMod val="20000"/>
                      <a:lumOff val="80000"/>
                    </a:srgbClr>
                  </a:solidFill>
                  <a:latin typeface="Arial"/>
                </a:rPr>
                <a:t>Leveraging Spatial Analysis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5063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300" dirty="0"/>
              <a:t>Good Information Products Illustrate Change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Help </a:t>
            </a:r>
            <a:r>
              <a:rPr lang="en-US" dirty="0"/>
              <a:t>Us Understand . . . </a:t>
            </a:r>
          </a:p>
          <a:p>
            <a:r>
              <a:rPr lang="en-US" dirty="0"/>
              <a:t>. . . And Support  Action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00113" y="1616270"/>
            <a:ext cx="3053997" cy="2095797"/>
            <a:chOff x="900114" y="1676400"/>
            <a:chExt cx="3405186" cy="2336800"/>
          </a:xfrm>
        </p:grpSpPr>
        <p:sp>
          <p:nvSpPr>
            <p:cNvPr id="15" name="Rounded Rectangle 14"/>
            <p:cNvSpPr/>
            <p:nvPr/>
          </p:nvSpPr>
          <p:spPr>
            <a:xfrm>
              <a:off x="900114" y="1676400"/>
              <a:ext cx="3405186" cy="2336800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294" y="1778449"/>
              <a:ext cx="3206406" cy="2136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oup 16"/>
          <p:cNvGrpSpPr/>
          <p:nvPr/>
        </p:nvGrpSpPr>
        <p:grpSpPr>
          <a:xfrm>
            <a:off x="1828216" y="1874980"/>
            <a:ext cx="3127330" cy="381000"/>
            <a:chOff x="4921256" y="2148147"/>
            <a:chExt cx="4250857" cy="381000"/>
          </a:xfrm>
        </p:grpSpPr>
        <p:sp>
          <p:nvSpPr>
            <p:cNvPr id="18" name="Rectangle 159"/>
            <p:cNvSpPr>
              <a:spLocks/>
            </p:cNvSpPr>
            <p:nvPr/>
          </p:nvSpPr>
          <p:spPr bwMode="auto">
            <a:xfrm>
              <a:off x="4921256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30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0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95691" y="2194965"/>
              <a:ext cx="3501988" cy="24622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marL="39686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/>
                  <a:sym typeface="Arial" pitchFamily="-106" charset="0"/>
                </a:rPr>
                <a:t>Urbanization </a:t>
              </a:r>
              <a:r>
                <a:rPr lang="en-US" sz="1600" b="1" dirty="0" smtClean="0">
                  <a:solidFill>
                    <a:prstClr val="white"/>
                  </a:solidFill>
                  <a:latin typeface="Arial"/>
                  <a:sym typeface="Arial" pitchFamily="-106" charset="0"/>
                </a:rPr>
                <a:t>– </a:t>
              </a:r>
              <a:r>
                <a:rPr lang="en-US" sz="1600" b="1" dirty="0">
                  <a:solidFill>
                    <a:prstClr val="white"/>
                  </a:solidFill>
                  <a:latin typeface="Arial"/>
                  <a:sym typeface="Arial" pitchFamily="-106" charset="0"/>
                </a:rPr>
                <a:t>Landsat 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133831" y="3507814"/>
            <a:ext cx="3134303" cy="2151601"/>
            <a:chOff x="1306514" y="3238500"/>
            <a:chExt cx="3367086" cy="2311400"/>
          </a:xfrm>
        </p:grpSpPr>
        <p:sp>
          <p:nvSpPr>
            <p:cNvPr id="32" name="Rounded Rectangle 31"/>
            <p:cNvSpPr/>
            <p:nvPr/>
          </p:nvSpPr>
          <p:spPr>
            <a:xfrm>
              <a:off x="1306514" y="3238500"/>
              <a:ext cx="3367086" cy="2311400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94" y="3340550"/>
              <a:ext cx="3168306" cy="2110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5550565" y="1483049"/>
            <a:ext cx="2691735" cy="2425806"/>
            <a:chOff x="9436764" y="1257194"/>
            <a:chExt cx="2691735" cy="2425806"/>
          </a:xfrm>
        </p:grpSpPr>
        <p:sp>
          <p:nvSpPr>
            <p:cNvPr id="38" name="Rounded Rectangle 37"/>
            <p:cNvSpPr/>
            <p:nvPr/>
          </p:nvSpPr>
          <p:spPr>
            <a:xfrm>
              <a:off x="9436764" y="1257194"/>
              <a:ext cx="2691735" cy="2425806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43" name="Picture 42" descr="CO2_NA_12fps_delay_8.g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5284" y="1345999"/>
              <a:ext cx="2534951" cy="224810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508804" y="4293878"/>
            <a:ext cx="3463505" cy="1365537"/>
            <a:chOff x="5037551" y="1732153"/>
            <a:chExt cx="2746837" cy="1082980"/>
          </a:xfrm>
        </p:grpSpPr>
        <p:sp>
          <p:nvSpPr>
            <p:cNvPr id="28" name="Rounded Rectangle 27"/>
            <p:cNvSpPr/>
            <p:nvPr/>
          </p:nvSpPr>
          <p:spPr>
            <a:xfrm>
              <a:off x="5037551" y="1732153"/>
              <a:ext cx="2746837" cy="1082980"/>
            </a:xfrm>
            <a:prstGeom prst="roundRect">
              <a:avLst>
                <a:gd name="adj" fmla="val 3830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123701" y="1812084"/>
              <a:ext cx="2565852" cy="919267"/>
              <a:chOff x="5123701" y="1812084"/>
              <a:chExt cx="2565852" cy="919267"/>
            </a:xfrm>
          </p:grpSpPr>
          <p:pic>
            <p:nvPicPr>
              <p:cNvPr id="25" name="Picture 24" descr="2323_2_2-CochitiPre-Dam1963.jpg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2770" t="2795" r="18808" b="2795"/>
              <a:stretch/>
            </p:blipFill>
            <p:spPr>
              <a:xfrm>
                <a:off x="5123701" y="1812756"/>
                <a:ext cx="1231437" cy="91859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7" name="Picture 26" descr="2323_3_3-CochitiPost-Dam2005.jpg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801" t="1701" r="18779" b="3424"/>
              <a:stretch/>
            </p:blipFill>
            <p:spPr>
              <a:xfrm>
                <a:off x="6445391" y="1812084"/>
                <a:ext cx="1244162" cy="919267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22" name="Group 21"/>
          <p:cNvGrpSpPr/>
          <p:nvPr/>
        </p:nvGrpSpPr>
        <p:grpSpPr>
          <a:xfrm>
            <a:off x="5214037" y="4044460"/>
            <a:ext cx="2053038" cy="381000"/>
            <a:chOff x="5223394" y="2148147"/>
            <a:chExt cx="3583514" cy="381000"/>
          </a:xfrm>
        </p:grpSpPr>
        <p:sp>
          <p:nvSpPr>
            <p:cNvPr id="23" name="Rectangle 159"/>
            <p:cNvSpPr>
              <a:spLocks/>
            </p:cNvSpPr>
            <p:nvPr/>
          </p:nvSpPr>
          <p:spPr bwMode="auto">
            <a:xfrm>
              <a:off x="5223394" y="2148147"/>
              <a:ext cx="3583514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25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5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517919" y="2201378"/>
              <a:ext cx="2981537" cy="23339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914341"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 smtClean="0">
                  <a:solidFill>
                    <a:prstClr val="white"/>
                  </a:solidFill>
                  <a:latin typeface="Arial"/>
                </a:rPr>
                <a:t>Sedimentation</a:t>
              </a:r>
              <a:endParaRPr lang="en-US" sz="1600" b="1" kern="0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298446" y="2916192"/>
            <a:ext cx="1820496" cy="381000"/>
            <a:chOff x="5383410" y="2148147"/>
            <a:chExt cx="3263483" cy="381000"/>
          </a:xfrm>
        </p:grpSpPr>
        <p:sp>
          <p:nvSpPr>
            <p:cNvPr id="45" name="Rectangle 159"/>
            <p:cNvSpPr>
              <a:spLocks/>
            </p:cNvSpPr>
            <p:nvPr/>
          </p:nvSpPr>
          <p:spPr bwMode="auto">
            <a:xfrm>
              <a:off x="5383410" y="2148147"/>
              <a:ext cx="3263483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25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5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605094" y="2201378"/>
              <a:ext cx="2807189" cy="23339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914341" fontAlgn="auto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Temperature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3388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30" name="Picture 29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22376"/>
            <a:ext cx="7327900" cy="484631"/>
          </a:xfrm>
        </p:spPr>
        <p:txBody>
          <a:bodyPr/>
          <a:lstStyle/>
          <a:p>
            <a:r>
              <a:rPr lang="en-US" sz="2300" dirty="0"/>
              <a:t>Good </a:t>
            </a:r>
            <a:r>
              <a:rPr lang="en-US" sz="2300" dirty="0" smtClean="0"/>
              <a:t>Information Products </a:t>
            </a:r>
            <a:r>
              <a:rPr lang="en-US" sz="2300" dirty="0"/>
              <a:t>Can </a:t>
            </a:r>
            <a:r>
              <a:rPr lang="en-US" sz="2300" dirty="0" smtClean="0"/>
              <a:t>Show The </a:t>
            </a:r>
            <a:r>
              <a:rPr lang="en-US" sz="2300" dirty="0"/>
              <a:t>Future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Help </a:t>
            </a:r>
            <a:r>
              <a:rPr lang="en-US" dirty="0"/>
              <a:t>Us Understand . . . </a:t>
            </a:r>
          </a:p>
          <a:p>
            <a:r>
              <a:rPr lang="en-US" dirty="0"/>
              <a:t>. . . And Support  Action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970259" y="4459415"/>
            <a:ext cx="2277862" cy="381000"/>
            <a:chOff x="4889721" y="2148147"/>
            <a:chExt cx="4250857" cy="381000"/>
          </a:xfrm>
        </p:grpSpPr>
        <p:sp>
          <p:nvSpPr>
            <p:cNvPr id="33" name="Rectangle 159"/>
            <p:cNvSpPr>
              <a:spLocks/>
            </p:cNvSpPr>
            <p:nvPr/>
          </p:nvSpPr>
          <p:spPr bwMode="auto">
            <a:xfrm>
              <a:off x="4889721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25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5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866502" y="2201377"/>
              <a:ext cx="2297297" cy="23339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white"/>
                  </a:solidFill>
                  <a:latin typeface="Arial"/>
                </a:rPr>
                <a:t>CGI Grants  </a:t>
              </a:r>
              <a:endParaRPr lang="ro-RO" sz="16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06685" y="1676399"/>
            <a:ext cx="2540431" cy="3726873"/>
            <a:chOff x="900114" y="1676399"/>
            <a:chExt cx="2540431" cy="3726873"/>
          </a:xfrm>
        </p:grpSpPr>
        <p:sp>
          <p:nvSpPr>
            <p:cNvPr id="15" name="Rounded Rectangle 14"/>
            <p:cNvSpPr/>
            <p:nvPr/>
          </p:nvSpPr>
          <p:spPr>
            <a:xfrm>
              <a:off x="900114" y="1676399"/>
              <a:ext cx="2540431" cy="3726873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23" name="Picture 22" descr="Greater-Gombe-Land-Use-Plans-Tanzania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7294" y="1778449"/>
              <a:ext cx="2347313" cy="3527860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grpSp>
        <p:nvGrpSpPr>
          <p:cNvPr id="17" name="Group 16"/>
          <p:cNvGrpSpPr/>
          <p:nvPr/>
        </p:nvGrpSpPr>
        <p:grpSpPr>
          <a:xfrm>
            <a:off x="1981688" y="1937144"/>
            <a:ext cx="2591977" cy="381000"/>
            <a:chOff x="4921256" y="2148147"/>
            <a:chExt cx="4250857" cy="381000"/>
          </a:xfrm>
        </p:grpSpPr>
        <p:sp>
          <p:nvSpPr>
            <p:cNvPr id="18" name="Rectangle 159"/>
            <p:cNvSpPr>
              <a:spLocks/>
            </p:cNvSpPr>
            <p:nvPr/>
          </p:nvSpPr>
          <p:spPr bwMode="auto">
            <a:xfrm>
              <a:off x="4921256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30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0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31945" y="2194965"/>
              <a:ext cx="4029481" cy="24622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Gombe, Tanzania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804629" y="1858018"/>
            <a:ext cx="3162366" cy="2289196"/>
            <a:chOff x="3968999" y="2328687"/>
            <a:chExt cx="3162366" cy="2289196"/>
          </a:xfrm>
        </p:grpSpPr>
        <p:sp>
          <p:nvSpPr>
            <p:cNvPr id="35" name="Rounded Rectangle 34"/>
            <p:cNvSpPr/>
            <p:nvPr/>
          </p:nvSpPr>
          <p:spPr>
            <a:xfrm>
              <a:off x="3968999" y="2328687"/>
              <a:ext cx="3162366" cy="2289196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62875" y="2433550"/>
              <a:ext cx="2974614" cy="20794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6" name="Group 35"/>
          <p:cNvGrpSpPr/>
          <p:nvPr/>
        </p:nvGrpSpPr>
        <p:grpSpPr>
          <a:xfrm>
            <a:off x="6696356" y="2647449"/>
            <a:ext cx="1892300" cy="381000"/>
            <a:chOff x="11538387" y="-375418"/>
            <a:chExt cx="4250858" cy="381000"/>
          </a:xfrm>
        </p:grpSpPr>
        <p:sp>
          <p:nvSpPr>
            <p:cNvPr id="37" name="Rectangle 159"/>
            <p:cNvSpPr>
              <a:spLocks/>
            </p:cNvSpPr>
            <p:nvPr/>
          </p:nvSpPr>
          <p:spPr bwMode="auto">
            <a:xfrm>
              <a:off x="11538387" y="-375418"/>
              <a:ext cx="4250858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25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5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538387" y="-300334"/>
              <a:ext cx="3706342" cy="23083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white"/>
                  </a:solidFill>
                  <a:latin typeface="Arial"/>
                </a:rPr>
                <a:t>Texas Border</a:t>
              </a:r>
              <a:endParaRPr lang="en-US" sz="16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61004" y="3556384"/>
            <a:ext cx="2320683" cy="1846888"/>
            <a:chOff x="4468044" y="2940627"/>
            <a:chExt cx="2320683" cy="1846888"/>
          </a:xfrm>
        </p:grpSpPr>
        <p:sp>
          <p:nvSpPr>
            <p:cNvPr id="38" name="Rounded Rectangle 37"/>
            <p:cNvSpPr/>
            <p:nvPr/>
          </p:nvSpPr>
          <p:spPr>
            <a:xfrm>
              <a:off x="4468044" y="2940627"/>
              <a:ext cx="2320683" cy="1846888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25" name="Picture 4"/>
            <p:cNvPicPr>
              <a:picLocks noChangeArrowheads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 bwMode="auto">
            <a:xfrm>
              <a:off x="4565224" y="3042676"/>
              <a:ext cx="2130853" cy="1643801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grpSp>
        <p:nvGrpSpPr>
          <p:cNvPr id="44" name="Group 43"/>
          <p:cNvGrpSpPr/>
          <p:nvPr/>
        </p:nvGrpSpPr>
        <p:grpSpPr>
          <a:xfrm>
            <a:off x="5622167" y="4541097"/>
            <a:ext cx="1892300" cy="381000"/>
            <a:chOff x="4889722" y="2148147"/>
            <a:chExt cx="4250858" cy="381000"/>
          </a:xfrm>
        </p:grpSpPr>
        <p:sp>
          <p:nvSpPr>
            <p:cNvPr id="45" name="Rectangle 159"/>
            <p:cNvSpPr>
              <a:spLocks/>
            </p:cNvSpPr>
            <p:nvPr/>
          </p:nvSpPr>
          <p:spPr bwMode="auto">
            <a:xfrm>
              <a:off x="4889722" y="2148147"/>
              <a:ext cx="4250858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25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5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605094" y="2201378"/>
              <a:ext cx="2807189" cy="23339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white"/>
                  </a:solidFill>
                  <a:latin typeface="Arial"/>
                </a:rPr>
                <a:t>Oregon</a:t>
              </a:r>
              <a:endParaRPr lang="en-US" sz="1600" b="1" dirty="0">
                <a:solidFill>
                  <a:prstClr val="white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309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6" name="Picture 75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pic>
        <p:nvPicPr>
          <p:cNvPr id="42" name="Picture 41" descr="Fotolia_15507386_X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9074" y="0"/>
            <a:ext cx="9643074" cy="685743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</a:t>
            </a:r>
            <a:r>
              <a:rPr lang="en-US" dirty="0" smtClean="0"/>
              <a:t>GeoInformation </a:t>
            </a:r>
            <a:r>
              <a:rPr lang="en-US" dirty="0"/>
              <a:t>Products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Helping Us Understand . . .</a:t>
            </a:r>
          </a:p>
          <a:p>
            <a:r>
              <a:rPr lang="en-US" dirty="0" smtClean="0"/>
              <a:t>. . . And Make Better Decisions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4275248" y="1669580"/>
            <a:ext cx="4289987" cy="3382545"/>
            <a:chOff x="6192948" y="1529880"/>
            <a:chExt cx="4289987" cy="3382545"/>
          </a:xfrm>
        </p:grpSpPr>
        <p:pic>
          <p:nvPicPr>
            <p:cNvPr id="45" name="Picture 44" descr="manyscreenshots.png"/>
            <p:cNvPicPr>
              <a:picLocks noChangeAspect="1"/>
            </p:cNvPicPr>
            <p:nvPr/>
          </p:nvPicPr>
          <p:blipFill>
            <a:blip r:embed="rId5" cstate="print">
              <a:alphaModFix amt="82000"/>
            </a:blip>
            <a:stretch>
              <a:fillRect/>
            </a:stretch>
          </p:blipFill>
          <p:spPr>
            <a:xfrm>
              <a:off x="6192948" y="1703076"/>
              <a:ext cx="4009255" cy="2944296"/>
            </a:xfrm>
            <a:prstGeom prst="rect">
              <a:avLst/>
            </a:prstGeom>
          </p:spPr>
        </p:pic>
        <p:grpSp>
          <p:nvGrpSpPr>
            <p:cNvPr id="46" name="Group 45"/>
            <p:cNvGrpSpPr/>
            <p:nvPr/>
          </p:nvGrpSpPr>
          <p:grpSpPr>
            <a:xfrm>
              <a:off x="6538889" y="1529880"/>
              <a:ext cx="3944046" cy="1444898"/>
              <a:chOff x="815127" y="1585977"/>
              <a:chExt cx="5039187" cy="1846102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2356262" y="1585977"/>
                <a:ext cx="3498052" cy="1846102"/>
                <a:chOff x="6934225" y="1585977"/>
                <a:chExt cx="3498052" cy="1846102"/>
              </a:xfrm>
            </p:grpSpPr>
            <p:sp>
              <p:nvSpPr>
                <p:cNvPr id="62" name="Rounded Rectangle 61"/>
                <p:cNvSpPr/>
                <p:nvPr/>
              </p:nvSpPr>
              <p:spPr>
                <a:xfrm>
                  <a:off x="6934225" y="1585977"/>
                  <a:ext cx="402347" cy="369633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25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63" name="Rounded Rectangle 62"/>
                <p:cNvSpPr/>
                <p:nvPr/>
              </p:nvSpPr>
              <p:spPr>
                <a:xfrm>
                  <a:off x="7224075" y="1870563"/>
                  <a:ext cx="270225" cy="248254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64" name="Rounded Rectangle 63"/>
                <p:cNvSpPr/>
                <p:nvPr/>
              </p:nvSpPr>
              <p:spPr>
                <a:xfrm>
                  <a:off x="7691431" y="3206871"/>
                  <a:ext cx="245139" cy="225208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65" name="Rounded Rectangle 64"/>
                <p:cNvSpPr/>
                <p:nvPr/>
              </p:nvSpPr>
              <p:spPr>
                <a:xfrm>
                  <a:off x="7445615" y="1714235"/>
                  <a:ext cx="270225" cy="248254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pic>
              <p:nvPicPr>
                <p:cNvPr id="66" name="Picture 65" descr="CurrentLandUseBasemap.jpg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alphaModFix amt="62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6799" t="10509" r="52966" b="49515"/>
                <a:stretch/>
              </p:blipFill>
              <p:spPr>
                <a:xfrm>
                  <a:off x="7148145" y="2791594"/>
                  <a:ext cx="622946" cy="540560"/>
                </a:xfrm>
                <a:prstGeom prst="roundRect">
                  <a:avLst>
                    <a:gd name="adj" fmla="val 7604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pic>
            <p:sp>
              <p:nvSpPr>
                <p:cNvPr id="67" name="Rounded Rectangle 66"/>
                <p:cNvSpPr/>
                <p:nvPr/>
              </p:nvSpPr>
              <p:spPr>
                <a:xfrm>
                  <a:off x="7603765" y="2615576"/>
                  <a:ext cx="336996" cy="309596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pic>
              <p:nvPicPr>
                <p:cNvPr id="68" name="Picture 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alphaModFix amt="83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52092" y="1908376"/>
                  <a:ext cx="562069" cy="524598"/>
                </a:xfrm>
                <a:prstGeom prst="roundRect">
                  <a:avLst>
                    <a:gd name="adj" fmla="val 7604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pic>
            <p:sp>
              <p:nvSpPr>
                <p:cNvPr id="69" name="Rounded Rectangle 68"/>
                <p:cNvSpPr/>
                <p:nvPr/>
              </p:nvSpPr>
              <p:spPr>
                <a:xfrm>
                  <a:off x="8800546" y="1744518"/>
                  <a:ext cx="351055" cy="322512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70" name="Rounded Rectangle 69"/>
                <p:cNvSpPr/>
                <p:nvPr/>
              </p:nvSpPr>
              <p:spPr>
                <a:xfrm>
                  <a:off x="9721639" y="2323006"/>
                  <a:ext cx="270225" cy="248254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71" name="Rounded Rectangle 70"/>
                <p:cNvSpPr/>
                <p:nvPr/>
              </p:nvSpPr>
              <p:spPr>
                <a:xfrm>
                  <a:off x="9299692" y="2689257"/>
                  <a:ext cx="208812" cy="191834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pic>
              <p:nvPicPr>
                <p:cNvPr id="72" name="Picture 71" descr="CurrentLandUseBasemap.jpg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alphaModFix amt="73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1223" t="53838" r="58542" b="6186"/>
                <a:stretch/>
              </p:blipFill>
              <p:spPr>
                <a:xfrm>
                  <a:off x="9886333" y="2462867"/>
                  <a:ext cx="545944" cy="473742"/>
                </a:xfrm>
                <a:prstGeom prst="roundRect">
                  <a:avLst>
                    <a:gd name="adj" fmla="val 7604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pic>
          </p:grpSp>
          <p:sp>
            <p:nvSpPr>
              <p:cNvPr id="60" name="Rounded Rectangle 59"/>
              <p:cNvSpPr/>
              <p:nvPr/>
            </p:nvSpPr>
            <p:spPr>
              <a:xfrm>
                <a:off x="1186163" y="2140338"/>
                <a:ext cx="184526" cy="169523"/>
              </a:xfrm>
              <a:prstGeom prst="roundRect">
                <a:avLst>
                  <a:gd name="adj" fmla="val 8340"/>
                </a:avLst>
              </a:prstGeom>
              <a:solidFill>
                <a:srgbClr val="5AC3FA">
                  <a:alpha val="12000"/>
                </a:srgbClr>
              </a:solidFill>
              <a:ln w="3175" cap="flat" cmpd="sng" algn="ctr">
                <a:solidFill>
                  <a:srgbClr val="5AC3FA">
                    <a:alpha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  <p:sp>
            <p:nvSpPr>
              <p:cNvPr id="61" name="Rounded Rectangle 60"/>
              <p:cNvSpPr/>
              <p:nvPr/>
            </p:nvSpPr>
            <p:spPr>
              <a:xfrm>
                <a:off x="815127" y="1847573"/>
                <a:ext cx="270225" cy="248254"/>
              </a:xfrm>
              <a:prstGeom prst="roundRect">
                <a:avLst>
                  <a:gd name="adj" fmla="val 8340"/>
                </a:avLst>
              </a:prstGeom>
              <a:solidFill>
                <a:srgbClr val="5AC3FA">
                  <a:alpha val="12000"/>
                </a:srgbClr>
              </a:solidFill>
              <a:ln w="3175" cap="flat" cmpd="sng" algn="ctr">
                <a:solidFill>
                  <a:srgbClr val="5AC3FA">
                    <a:alpha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7943581" y="3026662"/>
              <a:ext cx="2496755" cy="1885763"/>
              <a:chOff x="1085566" y="-124108"/>
              <a:chExt cx="3190029" cy="2409382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2356262" y="-124108"/>
                <a:ext cx="1919333" cy="2242925"/>
                <a:chOff x="6934225" y="-124108"/>
                <a:chExt cx="1919333" cy="2242925"/>
              </a:xfrm>
            </p:grpSpPr>
            <p:sp>
              <p:nvSpPr>
                <p:cNvPr id="51" name="Rounded Rectangle 50"/>
                <p:cNvSpPr/>
                <p:nvPr/>
              </p:nvSpPr>
              <p:spPr>
                <a:xfrm>
                  <a:off x="6934225" y="1585977"/>
                  <a:ext cx="402347" cy="369633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25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52" name="Rounded Rectangle 51"/>
                <p:cNvSpPr/>
                <p:nvPr/>
              </p:nvSpPr>
              <p:spPr>
                <a:xfrm>
                  <a:off x="7224075" y="1870563"/>
                  <a:ext cx="270225" cy="248254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53" name="Rounded Rectangle 52"/>
                <p:cNvSpPr/>
                <p:nvPr/>
              </p:nvSpPr>
              <p:spPr>
                <a:xfrm>
                  <a:off x="7703723" y="1080080"/>
                  <a:ext cx="245139" cy="225208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7445615" y="1714235"/>
                  <a:ext cx="270225" cy="248254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55" name="Rounded Rectangle 54"/>
                <p:cNvSpPr/>
                <p:nvPr/>
              </p:nvSpPr>
              <p:spPr>
                <a:xfrm>
                  <a:off x="8107764" y="1730437"/>
                  <a:ext cx="336995" cy="309596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56" name="Rounded Rectangle 55"/>
                <p:cNvSpPr/>
                <p:nvPr/>
              </p:nvSpPr>
              <p:spPr>
                <a:xfrm>
                  <a:off x="7964644" y="-124108"/>
                  <a:ext cx="351055" cy="322512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57" name="Rounded Rectangle 56"/>
                <p:cNvSpPr/>
                <p:nvPr/>
              </p:nvSpPr>
              <p:spPr>
                <a:xfrm>
                  <a:off x="8504665" y="761721"/>
                  <a:ext cx="270225" cy="248254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  <p:sp>
              <p:nvSpPr>
                <p:cNvPr id="58" name="Rounded Rectangle 57"/>
                <p:cNvSpPr/>
                <p:nvPr/>
              </p:nvSpPr>
              <p:spPr>
                <a:xfrm>
                  <a:off x="8685060" y="918980"/>
                  <a:ext cx="168498" cy="154797"/>
                </a:xfrm>
                <a:prstGeom prst="roundRect">
                  <a:avLst>
                    <a:gd name="adj" fmla="val 8340"/>
                  </a:avLst>
                </a:prstGeom>
                <a:solidFill>
                  <a:srgbClr val="5AC3FA">
                    <a:alpha val="12000"/>
                  </a:srgbClr>
                </a:solidFill>
                <a:ln w="3175" cap="flat" cmpd="sng" algn="ctr">
                  <a:solidFill>
                    <a:srgbClr val="5AC3FA">
                      <a:alpha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none" lIns="91796" tIns="45898" rIns="91796" bIns="4589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defTabSz="917954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FFFFFF"/>
                    </a:solidFill>
                    <a:ea typeface="ＭＳ Ｐゴシック" pitchFamily="-97" charset="-128"/>
                    <a:cs typeface="ＭＳ Ｐゴシック" pitchFamily="-97" charset="-128"/>
                  </a:endParaRPr>
                </a:p>
              </p:txBody>
            </p:sp>
          </p:grpSp>
          <p:sp>
            <p:nvSpPr>
              <p:cNvPr id="49" name="Rounded Rectangle 48"/>
              <p:cNvSpPr/>
              <p:nvPr/>
            </p:nvSpPr>
            <p:spPr>
              <a:xfrm>
                <a:off x="1333675" y="2115752"/>
                <a:ext cx="184526" cy="169522"/>
              </a:xfrm>
              <a:prstGeom prst="roundRect">
                <a:avLst>
                  <a:gd name="adj" fmla="val 8340"/>
                </a:avLst>
              </a:prstGeom>
              <a:solidFill>
                <a:srgbClr val="5AC3FA">
                  <a:alpha val="12000"/>
                </a:srgbClr>
              </a:solidFill>
              <a:ln w="3175" cap="flat" cmpd="sng" algn="ctr">
                <a:solidFill>
                  <a:srgbClr val="5AC3FA">
                    <a:alpha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1085566" y="1724636"/>
                <a:ext cx="270225" cy="248254"/>
              </a:xfrm>
              <a:prstGeom prst="roundRect">
                <a:avLst>
                  <a:gd name="adj" fmla="val 8340"/>
                </a:avLst>
              </a:prstGeom>
              <a:solidFill>
                <a:srgbClr val="5AC3FA">
                  <a:alpha val="12000"/>
                </a:srgbClr>
              </a:solidFill>
              <a:ln w="3175" cap="flat" cmpd="sng" algn="ctr">
                <a:solidFill>
                  <a:srgbClr val="5AC3FA">
                    <a:alpha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</p:grpSp>
      <p:sp>
        <p:nvSpPr>
          <p:cNvPr id="43" name="Rounded Rectangle 42"/>
          <p:cNvSpPr/>
          <p:nvPr/>
        </p:nvSpPr>
        <p:spPr>
          <a:xfrm>
            <a:off x="1039510" y="1772442"/>
            <a:ext cx="5522699" cy="3499982"/>
          </a:xfrm>
          <a:prstGeom prst="roundRect">
            <a:avLst>
              <a:gd name="adj" fmla="val 2035"/>
            </a:avLst>
          </a:prstGeom>
          <a:gradFill flip="none" rotWithShape="1">
            <a:gsLst>
              <a:gs pos="95000">
                <a:srgbClr val="003367">
                  <a:alpha val="25000"/>
                </a:srgbClr>
              </a:gs>
              <a:gs pos="0">
                <a:srgbClr val="5AC3FA">
                  <a:alpha val="20000"/>
                </a:srgbClr>
              </a:gs>
              <a:gs pos="20000">
                <a:srgbClr val="051932">
                  <a:alpha val="20000"/>
                </a:srgbClr>
              </a:gs>
              <a:gs pos="73000">
                <a:srgbClr val="051932">
                  <a:alpha val="30000"/>
                </a:srgbClr>
              </a:gs>
            </a:gsLst>
            <a:lin ang="16200000" scaled="0"/>
            <a:tileRect/>
          </a:gradFill>
          <a:ln w="3175" cap="flat" cmpd="sng" algn="ctr">
            <a:solidFill>
              <a:srgbClr val="5AC3FA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defTabSz="91795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dirty="0" smtClean="0"/>
              <a:t>Provide Timely Information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dirty="0" smtClean="0"/>
              <a:t>Disseminate Knowledge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dirty="0" smtClean="0"/>
              <a:t>Communicate Importance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dirty="0"/>
              <a:t>Show Status and Performance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dirty="0" smtClean="0"/>
              <a:t>Support Decision Making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dirty="0" smtClean="0"/>
              <a:t>Illustrate Change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dirty="0" smtClean="0"/>
              <a:t>Show The Future</a:t>
            </a:r>
            <a:endParaRPr lang="en-US" dirty="0"/>
          </a:p>
        </p:txBody>
      </p:sp>
      <p:grpSp>
        <p:nvGrpSpPr>
          <p:cNvPr id="73" name="Group 72"/>
          <p:cNvGrpSpPr/>
          <p:nvPr/>
        </p:nvGrpSpPr>
        <p:grpSpPr>
          <a:xfrm>
            <a:off x="2118579" y="4735557"/>
            <a:ext cx="5137707" cy="381000"/>
            <a:chOff x="4889721" y="2148147"/>
            <a:chExt cx="4250857" cy="381000"/>
          </a:xfrm>
        </p:grpSpPr>
        <p:sp>
          <p:nvSpPr>
            <p:cNvPr id="74" name="Rectangle 159"/>
            <p:cNvSpPr>
              <a:spLocks/>
            </p:cNvSpPr>
            <p:nvPr/>
          </p:nvSpPr>
          <p:spPr bwMode="auto">
            <a:xfrm>
              <a:off x="4889721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rgbClr val="35E092">
                    <a:alpha val="0"/>
                  </a:srgbClr>
                </a:gs>
                <a:gs pos="25000">
                  <a:srgbClr val="0B8F47">
                    <a:alpha val="65000"/>
                  </a:srgbClr>
                </a:gs>
                <a:gs pos="100000">
                  <a:srgbClr val="35E092">
                    <a:alpha val="0"/>
                  </a:srgbClr>
                </a:gs>
                <a:gs pos="75000">
                  <a:srgbClr val="0B8F47">
                    <a:alpha val="65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35E092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359384" y="2208435"/>
              <a:ext cx="3311530" cy="23852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srgbClr val="FFFF96">
                      <a:lumMod val="20000"/>
                      <a:lumOff val="80000"/>
                    </a:srgbClr>
                  </a:solidFill>
                  <a:latin typeface="Arial"/>
                </a:rPr>
                <a:t>Effectively Telling a Story . . .</a:t>
              </a:r>
              <a:endParaRPr lang="en-US" sz="1800" b="1" dirty="0">
                <a:solidFill>
                  <a:srgbClr val="FFFF96">
                    <a:lumMod val="20000"/>
                    <a:lumOff val="80000"/>
                  </a:srgbClr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41423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29" name="Picture 28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292"/>
          <a:stretch/>
        </p:blipFill>
        <p:spPr>
          <a:xfrm>
            <a:off x="1714501" y="3376880"/>
            <a:ext cx="7429499" cy="3112820"/>
          </a:xfrm>
          <a:prstGeom prst="rect">
            <a:avLst/>
          </a:prstGeom>
        </p:spPr>
      </p:pic>
      <p:pic>
        <p:nvPicPr>
          <p:cNvPr id="9" name="Picture 8" descr="Fotolia_15507386_X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9074" y="567"/>
            <a:ext cx="9643074" cy="6857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Storytelling With Maps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Old Discipline, Needing To Be Applied With Today’s Technology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1828800" y="6041554"/>
            <a:ext cx="6400800" cy="475487"/>
          </a:xfrm>
        </p:spPr>
        <p:txBody>
          <a:bodyPr/>
          <a:lstStyle/>
          <a:p>
            <a:r>
              <a:rPr lang="en-US" dirty="0" smtClean="0"/>
              <a:t>http://storymaps.esri.com</a:t>
            </a:r>
            <a:endParaRPr lang="en-US" dirty="0"/>
          </a:p>
        </p:txBody>
      </p:sp>
      <p:sp>
        <p:nvSpPr>
          <p:cNvPr id="25" name="Text Placeholder 7"/>
          <p:cNvSpPr txBox="1">
            <a:spLocks/>
          </p:cNvSpPr>
          <p:nvPr/>
        </p:nvSpPr>
        <p:spPr>
          <a:xfrm>
            <a:off x="1828800" y="5715000"/>
            <a:ext cx="6400800" cy="475487"/>
          </a:xfrm>
          <a:prstGeom prst="rect">
            <a:avLst/>
          </a:prstGeom>
        </p:spPr>
        <p:txBody>
          <a:bodyPr lIns="0" rIns="0" anchor="b"/>
          <a:lstStyle>
            <a:lvl1pPr marL="176213" indent="-176213" algn="l" defTabSz="457200" rtl="0" eaLnBrk="1" latinLnBrk="0" hangingPunct="1">
              <a:lnSpc>
                <a:spcPts val="2400"/>
              </a:lnSpc>
              <a:spcBef>
                <a:spcPts val="30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Arial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457200" indent="-173736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795528" indent="-173736" algn="l" defTabSz="4572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1216152" indent="-173736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622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 algn="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65000"/>
                </a:prstClr>
              </a:buClr>
              <a:buFont typeface="Arial"/>
              <a:buNone/>
            </a:pPr>
            <a:endParaRPr lang="en-US" sz="1400" b="0" i="1" dirty="0">
              <a:solidFill>
                <a:srgbClr val="FFFF9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652" y="1679867"/>
            <a:ext cx="5695950" cy="451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37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GIS Dictionary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039" y="2314931"/>
            <a:ext cx="6173672" cy="418855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409700" y="1513255"/>
            <a:ext cx="68046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  <a:hlinkClick r:id="rId3"/>
              </a:rPr>
              <a:t>http://support.esri.com/en/knowledgebase/Gisdictionary/browse</a:t>
            </a: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3236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Introduction to GIS Software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276600"/>
          </a:xfrm>
        </p:spPr>
        <p:txBody>
          <a:bodyPr/>
          <a:lstStyle/>
          <a:p>
            <a:pPr eaLnBrk="1" hangingPunct="1"/>
            <a:r>
              <a:rPr lang="en-US" dirty="0" smtClean="0"/>
              <a:t>Conceptual framework of ArcGIS</a:t>
            </a:r>
          </a:p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How data are stored in ArcGIS</a:t>
            </a:r>
          </a:p>
          <a:p>
            <a:pPr eaLnBrk="1" hangingPunct="1"/>
            <a:r>
              <a:rPr lang="en-US" dirty="0" smtClean="0"/>
              <a:t>ArcGIS Desktop</a:t>
            </a:r>
          </a:p>
          <a:p>
            <a:pPr eaLnBrk="1" hangingPunct="1"/>
            <a:r>
              <a:rPr lang="en-US" dirty="0" smtClean="0"/>
              <a:t>Extensions of ArcGIS – spatial analyst, 3D analyst</a:t>
            </a:r>
          </a:p>
        </p:txBody>
      </p:sp>
    </p:spTree>
    <p:extLst>
      <p:ext uri="{BB962C8B-B14F-4D97-AF65-F5344CB8AC3E}">
        <p14:creationId xmlns:p14="http://schemas.microsoft.com/office/powerpoint/2010/main" val="152138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Geodatabase</a:t>
            </a:r>
            <a:r>
              <a:rPr lang="en-US" dirty="0"/>
              <a:t> </a:t>
            </a:r>
            <a:r>
              <a:rPr lang="en-US" sz="1400" dirty="0" smtClean="0">
                <a:hlinkClick r:id="rId2"/>
              </a:rPr>
              <a:t>http</a:t>
            </a:r>
            <a:r>
              <a:rPr lang="en-US" sz="1400" dirty="0">
                <a:hlinkClick r:id="rId2"/>
              </a:rPr>
              <a:t>://resources.arcgis.com/en/help/main/10.2/#/What_is_a_geodatabase/003n00000001000000</a:t>
            </a:r>
            <a:r>
              <a:rPr lang="en-US" sz="1400" dirty="0" smtClean="0">
                <a:hlinkClick r:id="rId2"/>
              </a:rPr>
              <a:t>/</a:t>
            </a:r>
            <a:r>
              <a:rPr lang="en-US" sz="1400" dirty="0" smtClean="0"/>
              <a:t> </a:t>
            </a:r>
          </a:p>
          <a:p>
            <a:pPr lvl="1"/>
            <a:r>
              <a:rPr lang="en-US" sz="1800" dirty="0" smtClean="0"/>
              <a:t>“What is a </a:t>
            </a:r>
            <a:r>
              <a:rPr lang="en-US" sz="1800" dirty="0" err="1" smtClean="0"/>
              <a:t>Geodatabase</a:t>
            </a:r>
            <a:r>
              <a:rPr lang="en-US" sz="1800" dirty="0" smtClean="0"/>
              <a:t>” to “Raster Basics”</a:t>
            </a:r>
          </a:p>
          <a:p>
            <a:r>
              <a:rPr lang="en-US" dirty="0" err="1" smtClean="0"/>
              <a:t>ArcMap</a:t>
            </a:r>
            <a:r>
              <a:rPr lang="en-US" dirty="0" smtClean="0"/>
              <a:t> </a:t>
            </a:r>
            <a:r>
              <a:rPr lang="en-US" sz="1100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http://resources.arcgis.com/en/help/main/10.2/#/Mapping_and_visualization_in_ArcGIS_for_Desktop/018q00000004000000/</a:t>
            </a: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11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lvl="1"/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“Introduction” to “Essential </a:t>
            </a:r>
            <a:r>
              <a:rPr lang="en-US" sz="1600" dirty="0" err="1" smtClean="0">
                <a:solidFill>
                  <a:prstClr val="black"/>
                </a:solidFill>
                <a:latin typeface="Calibri" panose="020F0502020204030204"/>
              </a:rPr>
              <a:t>ArcMap</a:t>
            </a: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 Vocabulary”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17523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Geographic Data Models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898525" y="2327275"/>
            <a:ext cx="7483475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All geographic information systems are built using </a:t>
            </a:r>
            <a:r>
              <a:rPr lang="en-US" dirty="0">
                <a:solidFill>
                  <a:srgbClr val="FF3300"/>
                </a:solidFill>
              </a:rPr>
              <a:t>formal models</a:t>
            </a:r>
            <a:r>
              <a:rPr lang="en-US" dirty="0"/>
              <a:t> that describe how things are located in space.   </a:t>
            </a:r>
            <a:r>
              <a:rPr lang="en-US" dirty="0">
                <a:solidFill>
                  <a:srgbClr val="FF3300"/>
                </a:solidFill>
              </a:rPr>
              <a:t>A formal model is an abstract and well-defined system of concepts</a:t>
            </a:r>
            <a:r>
              <a:rPr lang="en-US" dirty="0"/>
              <a:t>.  A geographic data model defines the </a:t>
            </a:r>
            <a:r>
              <a:rPr lang="en-US" dirty="0">
                <a:solidFill>
                  <a:srgbClr val="FF3300"/>
                </a:solidFill>
              </a:rPr>
              <a:t>vocabulary for describing and reasoning</a:t>
            </a:r>
            <a:r>
              <a:rPr lang="en-US" dirty="0"/>
              <a:t> </a:t>
            </a:r>
            <a:r>
              <a:rPr lang="en-US" dirty="0">
                <a:solidFill>
                  <a:srgbClr val="FF3300"/>
                </a:solidFill>
              </a:rPr>
              <a:t>about the things that are located on the earth</a:t>
            </a:r>
            <a:r>
              <a:rPr lang="en-US" dirty="0"/>
              <a:t>.   Geographic data models serve as the foundation on which all geographic information systems are built.</a:t>
            </a:r>
          </a:p>
          <a:p>
            <a:endParaRPr lang="en-US" dirty="0"/>
          </a:p>
          <a:p>
            <a:r>
              <a:rPr lang="en-US"/>
              <a:t>Scott Morehouse, Preface to “Modeling our World</a:t>
            </a:r>
            <a:r>
              <a:rPr lang="en-US" smtClean="0"/>
              <a:t>”, First Edition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3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ESRI GIS Development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81000" y="1981200"/>
            <a:ext cx="4038600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Arc/Info</a:t>
            </a:r>
            <a:r>
              <a:rPr lang="en-US"/>
              <a:t> </a:t>
            </a:r>
            <a:r>
              <a:rPr lang="en-US">
                <a:solidFill>
                  <a:srgbClr val="FF0000"/>
                </a:solidFill>
              </a:rPr>
              <a:t>(coverage model)</a:t>
            </a:r>
          </a:p>
          <a:p>
            <a:pPr>
              <a:spcBef>
                <a:spcPct val="50000"/>
              </a:spcBef>
            </a:pPr>
            <a:r>
              <a:rPr lang="en-US"/>
              <a:t>Versions 1-7 from 1980 – 1999</a:t>
            </a:r>
          </a:p>
          <a:p>
            <a:pPr>
              <a:spcBef>
                <a:spcPct val="50000"/>
              </a:spcBef>
            </a:pPr>
            <a:r>
              <a:rPr lang="en-US"/>
              <a:t>Arc Macro Language (AML)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57200" y="4800600"/>
            <a:ext cx="4038600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ArcView</a:t>
            </a:r>
            <a:r>
              <a:rPr lang="en-US"/>
              <a:t>  </a:t>
            </a:r>
            <a:r>
              <a:rPr lang="en-US">
                <a:solidFill>
                  <a:srgbClr val="FF0000"/>
                </a:solidFill>
              </a:rPr>
              <a:t>(shapefile model)</a:t>
            </a:r>
          </a:p>
          <a:p>
            <a:pPr>
              <a:spcBef>
                <a:spcPct val="50000"/>
              </a:spcBef>
            </a:pPr>
            <a:r>
              <a:rPr lang="en-US"/>
              <a:t>Versions 1-3 from 1994 – 1999</a:t>
            </a:r>
          </a:p>
          <a:p>
            <a:pPr>
              <a:spcBef>
                <a:spcPct val="50000"/>
              </a:spcBef>
            </a:pPr>
            <a:r>
              <a:rPr lang="en-US"/>
              <a:t>Avenue scripting language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876800" y="3352800"/>
            <a:ext cx="4038600" cy="1384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FF3300"/>
                </a:solidFill>
              </a:rPr>
              <a:t>ArcGIS</a:t>
            </a:r>
            <a:r>
              <a:rPr lang="en-US" dirty="0"/>
              <a:t> 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geodatabase</a:t>
            </a:r>
            <a:r>
              <a:rPr lang="en-US" dirty="0">
                <a:solidFill>
                  <a:srgbClr val="FF0000"/>
                </a:solidFill>
              </a:rPr>
              <a:t> model)</a:t>
            </a:r>
          </a:p>
          <a:p>
            <a:pPr>
              <a:spcBef>
                <a:spcPct val="50000"/>
              </a:spcBef>
            </a:pPr>
            <a:r>
              <a:rPr lang="en-US" dirty="0"/>
              <a:t>Version 8.0, </a:t>
            </a:r>
            <a:r>
              <a:rPr lang="en-US" dirty="0">
                <a:solidFill>
                  <a:schemeClr val="tx2"/>
                </a:solidFill>
              </a:rPr>
              <a:t>…,</a:t>
            </a:r>
            <a:r>
              <a:rPr lang="en-US" dirty="0">
                <a:solidFill>
                  <a:srgbClr val="FF3300"/>
                </a:solidFill>
              </a:rPr>
              <a:t> </a:t>
            </a:r>
            <a:r>
              <a:rPr lang="en-US" dirty="0" smtClean="0">
                <a:solidFill>
                  <a:srgbClr val="FF3300"/>
                </a:solidFill>
              </a:rPr>
              <a:t>10.2</a:t>
            </a:r>
            <a:r>
              <a:rPr lang="en-US" dirty="0" smtClean="0"/>
              <a:t> </a:t>
            </a:r>
            <a:r>
              <a:rPr lang="en-US" dirty="0"/>
              <a:t>from 2000 – Python scripting </a:t>
            </a:r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 rot="-2096501">
            <a:off x="4648200" y="5105400"/>
            <a:ext cx="609600" cy="533400"/>
          </a:xfrm>
          <a:prstGeom prst="rightArrow">
            <a:avLst>
              <a:gd name="adj1" fmla="val 50000"/>
              <a:gd name="adj2" fmla="val 285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 rot="2646950">
            <a:off x="4495800" y="2590800"/>
            <a:ext cx="609600" cy="533400"/>
          </a:xfrm>
          <a:prstGeom prst="rightArrow">
            <a:avLst>
              <a:gd name="adj1" fmla="val 50000"/>
              <a:gd name="adj2" fmla="val 285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6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4137"/>
            <a:ext cx="7772400" cy="1143000"/>
          </a:xfrm>
        </p:spPr>
        <p:txBody>
          <a:bodyPr/>
          <a:lstStyle/>
          <a:p>
            <a:r>
              <a:rPr lang="en-US" dirty="0" err="1" smtClean="0"/>
              <a:t>Geodatabase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09" y="1690689"/>
            <a:ext cx="7479982" cy="475198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685800" y="1280138"/>
            <a:ext cx="7772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  <a:hlinkClick r:id="rId3"/>
              </a:rPr>
              <a:t>http://resources.arcgis.com/en/help/main/10.2/#/What_is_a_geodatabase/003n00000001000000/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1843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03621" y="6200228"/>
            <a:ext cx="3739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Michael </a:t>
            </a:r>
            <a:r>
              <a:rPr lang="en-US" dirty="0" err="1" smtClean="0"/>
              <a:t>Zeiler</a:t>
            </a:r>
            <a:r>
              <a:rPr lang="en-US" dirty="0" smtClean="0"/>
              <a:t>, ESRI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1602" y="228600"/>
            <a:ext cx="8334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Common Geospatial Information Types</a:t>
            </a:r>
            <a:endParaRPr lang="en-US" sz="4000" dirty="0"/>
          </a:p>
        </p:txBody>
      </p:sp>
      <p:pic>
        <p:nvPicPr>
          <p:cNvPr id="5" name="Picture 3" descr="C:\GISWR11\graphics\gdb3typ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36486"/>
            <a:ext cx="3790880" cy="522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34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Geodatabase</a:t>
            </a:r>
            <a:r>
              <a:rPr lang="en-US" dirty="0" smtClean="0"/>
              <a:t> – a store for all types of geospatial information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45128"/>
            <a:ext cx="4495800" cy="4949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73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GISWR11\graphics\GeodatabaseConcep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82650"/>
            <a:ext cx="7460280" cy="521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03621" y="6200228"/>
            <a:ext cx="3739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Michael </a:t>
            </a:r>
            <a:r>
              <a:rPr lang="en-US" dirty="0" err="1" smtClean="0"/>
              <a:t>Zeiler</a:t>
            </a:r>
            <a:r>
              <a:rPr lang="en-US" dirty="0" smtClean="0"/>
              <a:t>, ESRI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228600"/>
            <a:ext cx="63273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Application and Storage Tiers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5750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81013"/>
            <a:ext cx="7772400" cy="638175"/>
          </a:xfrm>
        </p:spPr>
        <p:txBody>
          <a:bodyPr/>
          <a:lstStyle/>
          <a:p>
            <a:pPr eaLnBrk="1" hangingPunct="1"/>
            <a:r>
              <a:rPr lang="en-US" smtClean="0"/>
              <a:t>ArcGIS Geodatabase</a:t>
            </a:r>
          </a:p>
        </p:txBody>
      </p:sp>
      <p:grpSp>
        <p:nvGrpSpPr>
          <p:cNvPr id="15363" name="Group 3"/>
          <p:cNvGrpSpPr>
            <a:grpSpLocks/>
          </p:cNvGrpSpPr>
          <p:nvPr/>
        </p:nvGrpSpPr>
        <p:grpSpPr bwMode="auto">
          <a:xfrm>
            <a:off x="381000" y="1168400"/>
            <a:ext cx="8382000" cy="5384800"/>
            <a:chOff x="240" y="736"/>
            <a:chExt cx="5280" cy="3392"/>
          </a:xfrm>
        </p:grpSpPr>
        <p:pic>
          <p:nvPicPr>
            <p:cNvPr id="15364" name="Picture 4" descr="workspac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" y="864"/>
              <a:ext cx="2399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2400" y="1104"/>
              <a:ext cx="10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Geodatabase</a:t>
              </a:r>
            </a:p>
          </p:txBody>
        </p:sp>
        <p:sp>
          <p:nvSpPr>
            <p:cNvPr id="15366" name="Line 6"/>
            <p:cNvSpPr>
              <a:spLocks noChangeShapeType="1"/>
            </p:cNvSpPr>
            <p:nvPr/>
          </p:nvSpPr>
          <p:spPr bwMode="auto">
            <a:xfrm flipH="1" flipV="1">
              <a:off x="1344" y="1152"/>
              <a:ext cx="100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7" name="Text Box 7"/>
            <p:cNvSpPr txBox="1">
              <a:spLocks noChangeArrowheads="1"/>
            </p:cNvSpPr>
            <p:nvPr/>
          </p:nvSpPr>
          <p:spPr bwMode="auto">
            <a:xfrm>
              <a:off x="2400" y="1392"/>
              <a:ext cx="131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Feature Dataset</a:t>
              </a:r>
            </a:p>
          </p:txBody>
        </p:sp>
        <p:sp>
          <p:nvSpPr>
            <p:cNvPr id="15368" name="Line 8"/>
            <p:cNvSpPr>
              <a:spLocks noChangeShapeType="1"/>
            </p:cNvSpPr>
            <p:nvPr/>
          </p:nvSpPr>
          <p:spPr bwMode="auto">
            <a:xfrm flipH="1">
              <a:off x="912" y="1536"/>
              <a:ext cx="148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9" name="Text Box 9"/>
            <p:cNvSpPr txBox="1">
              <a:spLocks noChangeArrowheads="1"/>
            </p:cNvSpPr>
            <p:nvPr/>
          </p:nvSpPr>
          <p:spPr bwMode="auto">
            <a:xfrm>
              <a:off x="2397" y="1680"/>
              <a:ext cx="119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FF3300"/>
                  </a:solidFill>
                </a:rPr>
                <a:t>Feature Class</a:t>
              </a:r>
            </a:p>
          </p:txBody>
        </p:sp>
        <p:sp>
          <p:nvSpPr>
            <p:cNvPr id="15370" name="Text Box 10"/>
            <p:cNvSpPr txBox="1">
              <a:spLocks noChangeArrowheads="1"/>
            </p:cNvSpPr>
            <p:nvPr/>
          </p:nvSpPr>
          <p:spPr bwMode="auto">
            <a:xfrm>
              <a:off x="2400" y="2064"/>
              <a:ext cx="973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i="1">
                  <a:solidFill>
                    <a:srgbClr val="FF3300"/>
                  </a:solidFill>
                </a:rPr>
                <a:t>Geometric </a:t>
              </a:r>
            </a:p>
            <a:p>
              <a:pPr algn="ctr"/>
              <a:r>
                <a:rPr lang="en-US" i="1">
                  <a:solidFill>
                    <a:srgbClr val="FF3300"/>
                  </a:solidFill>
                </a:rPr>
                <a:t>Network</a:t>
              </a:r>
            </a:p>
          </p:txBody>
        </p:sp>
        <p:sp>
          <p:nvSpPr>
            <p:cNvPr id="15371" name="Line 11"/>
            <p:cNvSpPr>
              <a:spLocks noChangeShapeType="1"/>
            </p:cNvSpPr>
            <p:nvPr/>
          </p:nvSpPr>
          <p:spPr bwMode="auto">
            <a:xfrm flipH="1">
              <a:off x="1920" y="2400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2" name="Text Box 12"/>
            <p:cNvSpPr txBox="1">
              <a:spLocks noChangeArrowheads="1"/>
            </p:cNvSpPr>
            <p:nvPr/>
          </p:nvSpPr>
          <p:spPr bwMode="auto">
            <a:xfrm>
              <a:off x="2400" y="3120"/>
              <a:ext cx="110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FF3300"/>
                  </a:solidFill>
                </a:rPr>
                <a:t>Object Class</a:t>
              </a:r>
            </a:p>
          </p:txBody>
        </p:sp>
        <p:sp>
          <p:nvSpPr>
            <p:cNvPr id="15373" name="Text Box 13"/>
            <p:cNvSpPr txBox="1">
              <a:spLocks noChangeArrowheads="1"/>
            </p:cNvSpPr>
            <p:nvPr/>
          </p:nvSpPr>
          <p:spPr bwMode="auto">
            <a:xfrm>
              <a:off x="2400" y="2832"/>
              <a:ext cx="108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Relationship</a:t>
              </a:r>
            </a:p>
          </p:txBody>
        </p:sp>
        <p:sp>
          <p:nvSpPr>
            <p:cNvPr id="15374" name="Line 14"/>
            <p:cNvSpPr>
              <a:spLocks noChangeShapeType="1"/>
            </p:cNvSpPr>
            <p:nvPr/>
          </p:nvSpPr>
          <p:spPr bwMode="auto">
            <a:xfrm flipH="1">
              <a:off x="1920" y="3264"/>
              <a:ext cx="476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5375" name="Picture 15" descr="glossary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76" y="3504"/>
              <a:ext cx="2544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6" name="Line 16"/>
            <p:cNvSpPr>
              <a:spLocks noChangeShapeType="1"/>
            </p:cNvSpPr>
            <p:nvPr/>
          </p:nvSpPr>
          <p:spPr bwMode="auto">
            <a:xfrm>
              <a:off x="3456" y="3264"/>
              <a:ext cx="62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>
              <a:off x="3360" y="2400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8" name="Line 18"/>
            <p:cNvSpPr>
              <a:spLocks noChangeShapeType="1"/>
            </p:cNvSpPr>
            <p:nvPr/>
          </p:nvSpPr>
          <p:spPr bwMode="auto">
            <a:xfrm flipV="1">
              <a:off x="3552" y="1776"/>
              <a:ext cx="48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5379" name="Picture 19" descr="glossary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36" y="2008"/>
              <a:ext cx="1536" cy="12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380" name="Picture 20" descr="glossary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80" y="736"/>
              <a:ext cx="1344" cy="11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381" name="Text Box 21"/>
            <p:cNvSpPr txBox="1">
              <a:spLocks noChangeArrowheads="1"/>
            </p:cNvSpPr>
            <p:nvPr/>
          </p:nvSpPr>
          <p:spPr bwMode="auto">
            <a:xfrm>
              <a:off x="2400" y="816"/>
              <a:ext cx="97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Workspace</a:t>
              </a:r>
            </a:p>
          </p:txBody>
        </p:sp>
        <p:sp>
          <p:nvSpPr>
            <p:cNvPr id="15382" name="Line 22"/>
            <p:cNvSpPr>
              <a:spLocks noChangeShapeType="1"/>
            </p:cNvSpPr>
            <p:nvPr/>
          </p:nvSpPr>
          <p:spPr bwMode="auto">
            <a:xfrm flipH="1" flipV="1">
              <a:off x="864" y="960"/>
              <a:ext cx="15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3" name="Rectangle 23"/>
            <p:cNvSpPr>
              <a:spLocks noChangeArrowheads="1"/>
            </p:cNvSpPr>
            <p:nvPr/>
          </p:nvSpPr>
          <p:spPr bwMode="auto">
            <a:xfrm>
              <a:off x="480" y="768"/>
              <a:ext cx="240" cy="1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4" name="Line 24"/>
            <p:cNvSpPr>
              <a:spLocks noChangeShapeType="1"/>
            </p:cNvSpPr>
            <p:nvPr/>
          </p:nvSpPr>
          <p:spPr bwMode="auto">
            <a:xfrm flipH="1">
              <a:off x="864" y="2976"/>
              <a:ext cx="15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Object Class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09788" y="1624013"/>
            <a:ext cx="5984875" cy="2108200"/>
          </a:xfrm>
        </p:spPr>
        <p:txBody>
          <a:bodyPr/>
          <a:lstStyle/>
          <a:p>
            <a:pPr eaLnBrk="1" hangingPunct="1"/>
            <a:r>
              <a:rPr lang="en-US" smtClean="0"/>
              <a:t>An </a:t>
            </a:r>
            <a:r>
              <a:rPr lang="en-US" b="1" smtClean="0">
                <a:solidFill>
                  <a:srgbClr val="FF0000"/>
                </a:solidFill>
              </a:rPr>
              <a:t>object class</a:t>
            </a:r>
            <a:r>
              <a:rPr lang="en-US" smtClean="0"/>
              <a:t> is a collection of </a:t>
            </a:r>
            <a:r>
              <a:rPr lang="en-US" i="1" smtClean="0"/>
              <a:t>objects</a:t>
            </a:r>
            <a:r>
              <a:rPr lang="en-US" smtClean="0"/>
              <a:t> in </a:t>
            </a:r>
            <a:r>
              <a:rPr lang="en-US" i="1" smtClean="0"/>
              <a:t>tabular format</a:t>
            </a:r>
            <a:r>
              <a:rPr lang="en-US" smtClean="0"/>
              <a:t> that have the same behavior and the same attributes.</a:t>
            </a:r>
          </a:p>
        </p:txBody>
      </p:sp>
      <p:pic>
        <p:nvPicPr>
          <p:cNvPr id="16388" name="Picture 4" descr="Theme Related T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6188" y="3806825"/>
            <a:ext cx="5548312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609600" y="5791200"/>
            <a:ext cx="79359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An object class is a table that has a unique identifier (</a:t>
            </a:r>
            <a:r>
              <a:rPr lang="en-US">
                <a:solidFill>
                  <a:srgbClr val="FF3300"/>
                </a:solidFill>
              </a:rPr>
              <a:t>ObjectID</a:t>
            </a:r>
            <a:r>
              <a:rPr lang="en-US"/>
              <a:t>)</a:t>
            </a:r>
          </a:p>
          <a:p>
            <a:r>
              <a:rPr lang="en-US"/>
              <a:t>for each record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Feature Class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868488"/>
            <a:ext cx="3024188" cy="2663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A </a:t>
            </a:r>
            <a:r>
              <a:rPr lang="en-US" sz="2800" b="1" smtClean="0">
                <a:solidFill>
                  <a:srgbClr val="FF0000"/>
                </a:solidFill>
              </a:rPr>
              <a:t>feature class</a:t>
            </a:r>
            <a:r>
              <a:rPr lang="en-US" sz="2800" smtClean="0"/>
              <a:t> is a collection of </a:t>
            </a:r>
            <a:r>
              <a:rPr lang="en-US" sz="2800" i="1" smtClean="0"/>
              <a:t>geographic objects</a:t>
            </a:r>
            <a:r>
              <a:rPr lang="en-US" sz="2800" smtClean="0"/>
              <a:t> in </a:t>
            </a:r>
            <a:r>
              <a:rPr lang="en-US" sz="2800" i="1" smtClean="0"/>
              <a:t>tabular format</a:t>
            </a:r>
            <a:r>
              <a:rPr lang="en-US" sz="2800" smtClean="0"/>
              <a:t> that have the same behavior and the same attributes.</a:t>
            </a:r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4773613" y="1557338"/>
            <a:ext cx="3962400" cy="4552950"/>
            <a:chOff x="432" y="1376"/>
            <a:chExt cx="2351" cy="2580"/>
          </a:xfrm>
        </p:grpSpPr>
        <p:pic>
          <p:nvPicPr>
            <p:cNvPr id="17414" name="Picture 5" descr="theme ma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2" y="1376"/>
              <a:ext cx="2326" cy="1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5" name="Picture 6" descr="ThemeTabl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0" y="3248"/>
              <a:ext cx="2303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6" name="Line 7"/>
            <p:cNvSpPr>
              <a:spLocks noChangeShapeType="1"/>
            </p:cNvSpPr>
            <p:nvPr/>
          </p:nvSpPr>
          <p:spPr bwMode="auto">
            <a:xfrm flipH="1">
              <a:off x="654" y="2480"/>
              <a:ext cx="1362" cy="9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1295400" y="6172200"/>
            <a:ext cx="7369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Feature Class = Object class + spatial coordinates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Relationship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8213" y="1979613"/>
            <a:ext cx="7400925" cy="35194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A </a:t>
            </a:r>
            <a:r>
              <a:rPr lang="en-US" b="1" smtClean="0">
                <a:solidFill>
                  <a:srgbClr val="FF0000"/>
                </a:solidFill>
              </a:rPr>
              <a:t>relationship</a:t>
            </a:r>
            <a:r>
              <a:rPr lang="en-US" smtClean="0"/>
              <a:t> is a</a:t>
            </a:r>
            <a:r>
              <a:rPr lang="en-US" smtClean="0">
                <a:cs typeface="Times New Roman" pitchFamily="18" charset="0"/>
              </a:rPr>
              <a:t>n association or link between two objects in a database.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cs typeface="Times New Roman" pitchFamily="18" charset="0"/>
              </a:rPr>
              <a:t>A relationship can exist between spatial objects (features in feature classes), non-spatial objects (objects in object classes), or between spatial and non-spatial objects.</a:t>
            </a:r>
            <a:r>
              <a:rPr lang="en-US" sz="20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Introduction to GIS Software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276600"/>
          </a:xfrm>
        </p:spPr>
        <p:txBody>
          <a:bodyPr/>
          <a:lstStyle/>
          <a:p>
            <a:pPr eaLnBrk="1" hangingPunct="1"/>
            <a:r>
              <a:rPr lang="en-US" dirty="0" smtClean="0"/>
              <a:t>Conceptual framework of ArcGIS</a:t>
            </a:r>
          </a:p>
          <a:p>
            <a:pPr eaLnBrk="1" hangingPunct="1"/>
            <a:r>
              <a:rPr lang="en-US" dirty="0" smtClean="0"/>
              <a:t>How data are stored in ArcGIS</a:t>
            </a:r>
          </a:p>
          <a:p>
            <a:pPr eaLnBrk="1" hangingPunct="1"/>
            <a:r>
              <a:rPr lang="en-US" dirty="0" smtClean="0"/>
              <a:t>ArcGIS Desktop</a:t>
            </a:r>
          </a:p>
          <a:p>
            <a:pPr eaLnBrk="1" hangingPunct="1"/>
            <a:r>
              <a:rPr lang="en-US" dirty="0" smtClean="0"/>
              <a:t>Extensions of ArcGIS – spatial analyst, 3D analyst</a:t>
            </a:r>
          </a:p>
        </p:txBody>
      </p:sp>
    </p:spTree>
    <p:extLst>
      <p:ext uri="{BB962C8B-B14F-4D97-AF65-F5344CB8AC3E}">
        <p14:creationId xmlns:p14="http://schemas.microsoft.com/office/powerpoint/2010/main" val="248594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smtClean="0"/>
              <a:t>Relationship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590800" y="1447800"/>
            <a:ext cx="5030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Comic Sans MS" pitchFamily="66" charset="0"/>
              </a:rPr>
              <a:t>Relationship between non-spatial objects</a:t>
            </a:r>
          </a:p>
        </p:txBody>
      </p:sp>
      <p:pic>
        <p:nvPicPr>
          <p:cNvPr id="19460" name="Picture 4" descr="Theme Related T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133600"/>
            <a:ext cx="6553200" cy="22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Theme Related Table to Related Tab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4495800"/>
            <a:ext cx="6518275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Line 6"/>
          <p:cNvSpPr>
            <a:spLocks noChangeShapeType="1"/>
          </p:cNvSpPr>
          <p:nvPr/>
        </p:nvSpPr>
        <p:spPr bwMode="auto">
          <a:xfrm flipV="1">
            <a:off x="2362200" y="3352800"/>
            <a:ext cx="2500313" cy="1600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381000" y="2819400"/>
            <a:ext cx="10969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Water </a:t>
            </a:r>
          </a:p>
          <a:p>
            <a:r>
              <a:rPr lang="en-US"/>
              <a:t>Quality</a:t>
            </a:r>
          </a:p>
          <a:p>
            <a:r>
              <a:rPr lang="en-US"/>
              <a:t>Data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228600" y="5029200"/>
            <a:ext cx="15367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Water </a:t>
            </a:r>
          </a:p>
          <a:p>
            <a:r>
              <a:rPr lang="en-US"/>
              <a:t>Quality </a:t>
            </a:r>
          </a:p>
          <a:p>
            <a:r>
              <a:rPr lang="en-US"/>
              <a:t>Parameters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Relationship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62000" y="1676400"/>
            <a:ext cx="760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Comic Sans MS" pitchFamily="66" charset="0"/>
              </a:rPr>
              <a:t>Relationship between spatial and non-spatial objects</a:t>
            </a:r>
          </a:p>
        </p:txBody>
      </p:sp>
      <p:pic>
        <p:nvPicPr>
          <p:cNvPr id="20484" name="Picture 4" descr="theme 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895600"/>
            <a:ext cx="3692525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ThemeTab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4953000"/>
            <a:ext cx="5006975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 descr="Theme Related Tab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2832100"/>
            <a:ext cx="5083175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2362200" y="4495800"/>
            <a:ext cx="1676400" cy="9144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8" name="Line 9"/>
          <p:cNvSpPr>
            <a:spLocks noChangeShapeType="1"/>
          </p:cNvSpPr>
          <p:nvPr/>
        </p:nvSpPr>
        <p:spPr bwMode="auto">
          <a:xfrm flipH="1">
            <a:off x="2286000" y="3733800"/>
            <a:ext cx="1447800" cy="698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1584325" y="2514600"/>
            <a:ext cx="24304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Water quality data</a:t>
            </a:r>
          </a:p>
          <a:p>
            <a:pPr algn="ctr"/>
            <a:r>
              <a:rPr lang="en-US"/>
              <a:t>(non-spatial)</a:t>
            </a:r>
          </a:p>
        </p:txBody>
      </p:sp>
      <p:sp>
        <p:nvSpPr>
          <p:cNvPr id="20490" name="Text Box 11"/>
          <p:cNvSpPr txBox="1">
            <a:spLocks noChangeArrowheads="1"/>
          </p:cNvSpPr>
          <p:nvPr/>
        </p:nvSpPr>
        <p:spPr bwMode="auto">
          <a:xfrm>
            <a:off x="762000" y="5867400"/>
            <a:ext cx="27289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Measurement station</a:t>
            </a:r>
          </a:p>
          <a:p>
            <a:pPr algn="ctr"/>
            <a:r>
              <a:rPr lang="en-US"/>
              <a:t>(spatial)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Introduction to GIS Software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276600"/>
          </a:xfrm>
        </p:spPr>
        <p:txBody>
          <a:bodyPr/>
          <a:lstStyle/>
          <a:p>
            <a:pPr eaLnBrk="1" hangingPunct="1"/>
            <a:r>
              <a:rPr lang="en-US" dirty="0" smtClean="0"/>
              <a:t>Conceptual framework of ArcGIS</a:t>
            </a:r>
          </a:p>
          <a:p>
            <a:pPr eaLnBrk="1" hangingPunct="1"/>
            <a:r>
              <a:rPr lang="en-US" dirty="0" smtClean="0"/>
              <a:t>How data are stored in ArcGIS</a:t>
            </a:r>
          </a:p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ArcGIS Desktop</a:t>
            </a:r>
          </a:p>
          <a:p>
            <a:pPr eaLnBrk="1" hangingPunct="1"/>
            <a:r>
              <a:rPr lang="en-US" dirty="0" smtClean="0"/>
              <a:t>Extensions of ArcGIS – spatial analyst, 3D analyst</a:t>
            </a:r>
          </a:p>
        </p:txBody>
      </p:sp>
    </p:spTree>
    <p:extLst>
      <p:ext uri="{BB962C8B-B14F-4D97-AF65-F5344CB8AC3E}">
        <p14:creationId xmlns:p14="http://schemas.microsoft.com/office/powerpoint/2010/main" val="152138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ArcMap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71500" y="1413690"/>
            <a:ext cx="81381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  <a:hlinkClick r:id="rId2"/>
              </a:rPr>
              <a:t>http://resources.arcgis.com/en/help/main/10.2/#/Mapping_and_visualization_in_ArcGIS_for_Desktop/018q00000004000000/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" y="1902102"/>
            <a:ext cx="7132320" cy="450999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1360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Catalog window in </a:t>
            </a:r>
            <a:r>
              <a:rPr lang="en-US" dirty="0" err="1" smtClean="0"/>
              <a:t>ArcMap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" y="1919198"/>
            <a:ext cx="7060680" cy="423014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685800" y="1493414"/>
            <a:ext cx="77076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  <a:hlinkClick r:id="rId3"/>
              </a:rPr>
              <a:t>http://resources.arcgis.com/en/help/main/10.2/#/What_is_the_Catalog_window/006600000449000000/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1972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ArcGIS Desktop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0"/>
            <a:ext cx="804703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3505200"/>
            <a:ext cx="343058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 err="1" smtClean="0"/>
              <a:t>ArcMap</a:t>
            </a:r>
            <a:r>
              <a:rPr lang="en-US" dirty="0" smtClean="0"/>
              <a:t> – primary work interface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5491163" cy="48187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04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153400" cy="1143000"/>
          </a:xfrm>
        </p:spPr>
        <p:txBody>
          <a:bodyPr/>
          <a:lstStyle/>
          <a:p>
            <a:r>
              <a:rPr lang="en-US" sz="4000" dirty="0" smtClean="0"/>
              <a:t>Arc Catalog – view the </a:t>
            </a:r>
            <a:r>
              <a:rPr lang="en-US" sz="4000" dirty="0" err="1" smtClean="0"/>
              <a:t>geodatabase</a:t>
            </a:r>
            <a:endParaRPr lang="en-US" sz="4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47800"/>
            <a:ext cx="3371850" cy="5102141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41507"/>
            <a:ext cx="4133850" cy="3514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14800" y="2133600"/>
            <a:ext cx="457200" cy="990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114800" y="1447800"/>
            <a:ext cx="99060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114800" y="3124200"/>
            <a:ext cx="990600" cy="3425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70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sz="4000" dirty="0" err="1" smtClean="0"/>
              <a:t>ArcToolbox</a:t>
            </a:r>
            <a:r>
              <a:rPr lang="en-US" sz="4000" dirty="0" smtClean="0"/>
              <a:t> – processing functions</a:t>
            </a:r>
            <a:endParaRPr lang="en-US" sz="4000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47800"/>
            <a:ext cx="5548202" cy="525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741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/>
              <a:t>Geo-Processing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762000"/>
            <a:ext cx="533400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228600" y="5867400"/>
            <a:ext cx="8686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/>
              <a:t>Toolbox tools linked together using the model builder to automate data processing</a:t>
            </a:r>
          </a:p>
        </p:txBody>
      </p:sp>
    </p:spTree>
    <p:extLst>
      <p:ext uri="{BB962C8B-B14F-4D97-AF65-F5344CB8AC3E}">
        <p14:creationId xmlns:p14="http://schemas.microsoft.com/office/powerpoint/2010/main" val="52875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Introduction to GIS Software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276600"/>
          </a:xfrm>
        </p:spPr>
        <p:txBody>
          <a:bodyPr/>
          <a:lstStyle/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Conceptual framework of ArcGIS</a:t>
            </a:r>
          </a:p>
          <a:p>
            <a:pPr eaLnBrk="1" hangingPunct="1"/>
            <a:r>
              <a:rPr lang="en-US" dirty="0" smtClean="0"/>
              <a:t>How data are stored in ArcGIS</a:t>
            </a:r>
          </a:p>
          <a:p>
            <a:pPr eaLnBrk="1" hangingPunct="1"/>
            <a:r>
              <a:rPr lang="en-US" dirty="0" smtClean="0"/>
              <a:t>ArcGIS Desktop</a:t>
            </a:r>
          </a:p>
          <a:p>
            <a:pPr eaLnBrk="1" hangingPunct="1"/>
            <a:r>
              <a:rPr lang="en-US" dirty="0" smtClean="0"/>
              <a:t>Extensions of ArcGIS – spatial analyst, 3D analyst</a:t>
            </a:r>
          </a:p>
        </p:txBody>
      </p:sp>
    </p:spTree>
    <p:extLst>
      <p:ext uri="{BB962C8B-B14F-4D97-AF65-F5344CB8AC3E}">
        <p14:creationId xmlns:p14="http://schemas.microsoft.com/office/powerpoint/2010/main" val="152138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Introduction to GIS Software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276600"/>
          </a:xfrm>
        </p:spPr>
        <p:txBody>
          <a:bodyPr/>
          <a:lstStyle/>
          <a:p>
            <a:pPr eaLnBrk="1" hangingPunct="1"/>
            <a:r>
              <a:rPr lang="en-US" dirty="0" smtClean="0"/>
              <a:t>Conceptual framework of ArcGIS</a:t>
            </a:r>
          </a:p>
          <a:p>
            <a:pPr eaLnBrk="1" hangingPunct="1"/>
            <a:r>
              <a:rPr lang="en-US" dirty="0" smtClean="0"/>
              <a:t>How data are stored in ArcGIS</a:t>
            </a:r>
          </a:p>
          <a:p>
            <a:pPr eaLnBrk="1" hangingPunct="1"/>
            <a:r>
              <a:rPr lang="en-US" dirty="0" smtClean="0"/>
              <a:t>ArcGIS Desktop</a:t>
            </a:r>
          </a:p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Extensions of ArcGIS – spatial analyst, 3D analyst</a:t>
            </a:r>
          </a:p>
        </p:txBody>
      </p:sp>
    </p:spTree>
    <p:extLst>
      <p:ext uri="{BB962C8B-B14F-4D97-AF65-F5344CB8AC3E}">
        <p14:creationId xmlns:p14="http://schemas.microsoft.com/office/powerpoint/2010/main" val="65994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Analyst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475601"/>
            <a:ext cx="78409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  <a:hlinkClick r:id="rId2"/>
              </a:rPr>
              <a:t>http://resources.arcgis.com/en/help/main/10.2/#/What_is_the_ArcGIS_Spatial_Analyst_extension/005900000001000000/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64174"/>
            <a:ext cx="7437120" cy="471035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9078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Geostatistical</a:t>
            </a:r>
            <a:r>
              <a:rPr lang="en-US" sz="3600" dirty="0" smtClean="0"/>
              <a:t> Analyst and Interpolation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250" y="1957518"/>
            <a:ext cx="5711597" cy="453041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28650" y="1547104"/>
            <a:ext cx="76755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  <a:hlinkClick r:id="rId3"/>
              </a:rPr>
              <a:t>http://resources.arcgis.com/en/help/main/10.2/#/An_introduction_to_interpolation_methods/003100000008000000/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8135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Spatial Analyst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2971800" cy="4419600"/>
          </a:xfrm>
        </p:spPr>
        <p:txBody>
          <a:bodyPr/>
          <a:lstStyle/>
          <a:p>
            <a:pPr eaLnBrk="1" hangingPunct="1"/>
            <a:r>
              <a:rPr lang="en-US" smtClean="0"/>
              <a:t>Analysis of land surface terrain as a grid</a:t>
            </a:r>
          </a:p>
          <a:p>
            <a:pPr eaLnBrk="1" hangingPunct="1"/>
            <a:r>
              <a:rPr lang="en-US" smtClean="0"/>
              <a:t>Key means of defining drainage areas and connectivity to stream network</a:t>
            </a:r>
          </a:p>
        </p:txBody>
      </p:sp>
      <p:pic>
        <p:nvPicPr>
          <p:cNvPr id="4813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371600"/>
            <a:ext cx="4216400" cy="525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0"/>
            <a:ext cx="7772400" cy="1371600"/>
          </a:xfrm>
        </p:spPr>
        <p:txBody>
          <a:bodyPr/>
          <a:lstStyle/>
          <a:p>
            <a:pPr algn="r" eaLnBrk="1" hangingPunct="1"/>
            <a:r>
              <a:rPr lang="en-US" b="1" smtClean="0">
                <a:latin typeface="Comic Sans MS" pitchFamily="66" charset="0"/>
              </a:rPr>
              <a:t>Grid Datasets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219200"/>
            <a:ext cx="6396038" cy="184150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Cellular-based data structure composed of </a:t>
            </a:r>
            <a:r>
              <a:rPr lang="en-US" sz="2400" i="1" u="sng" smtClean="0">
                <a:latin typeface="Comic Sans MS" pitchFamily="66" charset="0"/>
              </a:rPr>
              <a:t>square cells of equal size</a:t>
            </a:r>
            <a:r>
              <a:rPr lang="en-US" sz="2400" smtClean="0">
                <a:latin typeface="Comic Sans MS" pitchFamily="66" charset="0"/>
              </a:rPr>
              <a:t> arranged in rows and columns.</a:t>
            </a:r>
          </a:p>
          <a:p>
            <a:pPr eaLnBrk="1" hangingPunct="1"/>
            <a:r>
              <a:rPr lang="en-US" sz="2400" smtClean="0">
                <a:latin typeface="Comic Sans MS" pitchFamily="66" charset="0"/>
              </a:rPr>
              <a:t>The grid cell size and extension (number of rows and columns), as well as the value at each cell have to be stored as part of the grid definition.</a:t>
            </a:r>
          </a:p>
        </p:txBody>
      </p:sp>
      <p:grpSp>
        <p:nvGrpSpPr>
          <p:cNvPr id="49156" name="Group 4"/>
          <p:cNvGrpSpPr>
            <a:grpSpLocks/>
          </p:cNvGrpSpPr>
          <p:nvPr/>
        </p:nvGrpSpPr>
        <p:grpSpPr bwMode="auto">
          <a:xfrm>
            <a:off x="2130425" y="3871913"/>
            <a:ext cx="5470525" cy="2706687"/>
            <a:chOff x="1348" y="2377"/>
            <a:chExt cx="3446" cy="1705"/>
          </a:xfrm>
        </p:grpSpPr>
        <p:pic>
          <p:nvPicPr>
            <p:cNvPr id="49157" name="Picture 5" descr="fishne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47" y="2506"/>
              <a:ext cx="2614" cy="1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58" name="Text Box 6"/>
            <p:cNvSpPr txBox="1">
              <a:spLocks noChangeArrowheads="1"/>
            </p:cNvSpPr>
            <p:nvPr/>
          </p:nvSpPr>
          <p:spPr bwMode="auto">
            <a:xfrm>
              <a:off x="2264" y="2377"/>
              <a:ext cx="126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latin typeface="Comic Sans MS" pitchFamily="66" charset="0"/>
                </a:rPr>
                <a:t>Number of columns</a:t>
              </a:r>
            </a:p>
          </p:txBody>
        </p:sp>
        <p:sp>
          <p:nvSpPr>
            <p:cNvPr id="49159" name="Text Box 7"/>
            <p:cNvSpPr txBox="1">
              <a:spLocks noChangeArrowheads="1"/>
            </p:cNvSpPr>
            <p:nvPr/>
          </p:nvSpPr>
          <p:spPr bwMode="auto">
            <a:xfrm rot="-5400000">
              <a:off x="914" y="3225"/>
              <a:ext cx="107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latin typeface="Comic Sans MS" pitchFamily="66" charset="0"/>
                </a:rPr>
                <a:t>Number of rows</a:t>
              </a:r>
            </a:p>
          </p:txBody>
        </p:sp>
        <p:sp>
          <p:nvSpPr>
            <p:cNvPr id="49160" name="Line 8"/>
            <p:cNvSpPr>
              <a:spLocks noChangeShapeType="1"/>
            </p:cNvSpPr>
            <p:nvPr/>
          </p:nvSpPr>
          <p:spPr bwMode="auto">
            <a:xfrm>
              <a:off x="1709" y="2626"/>
              <a:ext cx="22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1" name="Line 9"/>
            <p:cNvSpPr>
              <a:spLocks noChangeShapeType="1"/>
            </p:cNvSpPr>
            <p:nvPr/>
          </p:nvSpPr>
          <p:spPr bwMode="auto">
            <a:xfrm flipV="1">
              <a:off x="1709" y="2558"/>
              <a:ext cx="0" cy="1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2" name="Line 10"/>
            <p:cNvSpPr>
              <a:spLocks noChangeShapeType="1"/>
            </p:cNvSpPr>
            <p:nvPr/>
          </p:nvSpPr>
          <p:spPr bwMode="auto">
            <a:xfrm flipV="1">
              <a:off x="4001" y="2577"/>
              <a:ext cx="0" cy="1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3" name="Line 11"/>
            <p:cNvSpPr>
              <a:spLocks noChangeShapeType="1"/>
            </p:cNvSpPr>
            <p:nvPr/>
          </p:nvSpPr>
          <p:spPr bwMode="auto">
            <a:xfrm flipH="1">
              <a:off x="1592" y="2682"/>
              <a:ext cx="1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4" name="Line 12"/>
            <p:cNvSpPr>
              <a:spLocks noChangeShapeType="1"/>
            </p:cNvSpPr>
            <p:nvPr/>
          </p:nvSpPr>
          <p:spPr bwMode="auto">
            <a:xfrm flipH="1">
              <a:off x="1592" y="3821"/>
              <a:ext cx="1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5" name="Line 13"/>
            <p:cNvSpPr>
              <a:spLocks noChangeShapeType="1"/>
            </p:cNvSpPr>
            <p:nvPr/>
          </p:nvSpPr>
          <p:spPr bwMode="auto">
            <a:xfrm>
              <a:off x="1647" y="2682"/>
              <a:ext cx="0" cy="11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6" name="Line 14"/>
            <p:cNvSpPr>
              <a:spLocks noChangeShapeType="1"/>
            </p:cNvSpPr>
            <p:nvPr/>
          </p:nvSpPr>
          <p:spPr bwMode="auto">
            <a:xfrm>
              <a:off x="4007" y="3146"/>
              <a:ext cx="1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7" name="Line 15"/>
            <p:cNvSpPr>
              <a:spLocks noChangeShapeType="1"/>
            </p:cNvSpPr>
            <p:nvPr/>
          </p:nvSpPr>
          <p:spPr bwMode="auto">
            <a:xfrm>
              <a:off x="4001" y="3258"/>
              <a:ext cx="2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8" name="Line 16"/>
            <p:cNvSpPr>
              <a:spLocks noChangeShapeType="1"/>
            </p:cNvSpPr>
            <p:nvPr/>
          </p:nvSpPr>
          <p:spPr bwMode="auto">
            <a:xfrm>
              <a:off x="4125" y="2985"/>
              <a:ext cx="0" cy="1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9" name="Line 17"/>
            <p:cNvSpPr>
              <a:spLocks noChangeShapeType="1"/>
            </p:cNvSpPr>
            <p:nvPr/>
          </p:nvSpPr>
          <p:spPr bwMode="auto">
            <a:xfrm flipV="1">
              <a:off x="4127" y="3258"/>
              <a:ext cx="0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0" name="Text Box 18"/>
            <p:cNvSpPr txBox="1">
              <a:spLocks noChangeArrowheads="1"/>
            </p:cNvSpPr>
            <p:nvPr/>
          </p:nvSpPr>
          <p:spPr bwMode="auto">
            <a:xfrm>
              <a:off x="4186" y="3098"/>
              <a:ext cx="6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latin typeface="Comic Sans MS" pitchFamily="66" charset="0"/>
                </a:rPr>
                <a:t>Cell size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grid det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133600"/>
            <a:ext cx="4259263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>
          <a:xfrm>
            <a:off x="406400" y="0"/>
            <a:ext cx="7772400" cy="1371600"/>
          </a:xfrm>
        </p:spPr>
        <p:txBody>
          <a:bodyPr/>
          <a:lstStyle/>
          <a:p>
            <a:pPr algn="r" eaLnBrk="1" hangingPunct="1"/>
            <a:r>
              <a:rPr lang="en-US" b="1" smtClean="0">
                <a:latin typeface="Comic Sans MS" pitchFamily="66" charset="0"/>
              </a:rPr>
              <a:t>Grid Datasets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8825" y="2074863"/>
            <a:ext cx="2751138" cy="45085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Grid datasets</a:t>
            </a:r>
          </a:p>
        </p:txBody>
      </p:sp>
      <p:pic>
        <p:nvPicPr>
          <p:cNvPr id="50181" name="Picture 5" descr="gri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895600"/>
            <a:ext cx="4259263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Line 6"/>
          <p:cNvSpPr>
            <a:spLocks noChangeShapeType="1"/>
          </p:cNvSpPr>
          <p:nvPr/>
        </p:nvSpPr>
        <p:spPr bwMode="auto">
          <a:xfrm flipV="1">
            <a:off x="3667125" y="2366963"/>
            <a:ext cx="1866900" cy="25098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>
            <a:off x="3662363" y="4924425"/>
            <a:ext cx="1881187" cy="2667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0"/>
            <a:ext cx="7772400" cy="1371600"/>
          </a:xfrm>
        </p:spPr>
        <p:txBody>
          <a:bodyPr/>
          <a:lstStyle/>
          <a:p>
            <a:pPr algn="r" eaLnBrk="1" hangingPunct="1"/>
            <a:r>
              <a:rPr lang="en-US" b="1" smtClean="0">
                <a:latin typeface="Comic Sans MS" pitchFamily="66" charset="0"/>
              </a:rPr>
              <a:t>Image Datasets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8825" y="2074863"/>
            <a:ext cx="2751138" cy="530225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Image datasets</a:t>
            </a:r>
          </a:p>
        </p:txBody>
      </p:sp>
      <p:pic>
        <p:nvPicPr>
          <p:cNvPr id="52228" name="Picture 4" descr="Orthoph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9938" y="2560638"/>
            <a:ext cx="5064125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1828800" y="1371600"/>
            <a:ext cx="5238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Digital Orthophotos and satellite imagery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3-D Analyst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2819400" cy="4114800"/>
          </a:xfrm>
        </p:spPr>
        <p:txBody>
          <a:bodyPr/>
          <a:lstStyle/>
          <a:p>
            <a:pPr eaLnBrk="1" hangingPunct="1"/>
            <a:r>
              <a:rPr lang="en-US" smtClean="0"/>
              <a:t>Analysis of land surface terrain as triangulated irregular network (TIN)</a:t>
            </a:r>
          </a:p>
          <a:p>
            <a:pPr eaLnBrk="1" hangingPunct="1"/>
            <a:r>
              <a:rPr lang="en-US" smtClean="0"/>
              <a:t>Visualization in 3-D using Arc Scene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3657600" y="2057400"/>
          <a:ext cx="5149850" cy="355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Bitmap Image" r:id="rId4" imgW="4296375" imgH="2962689" progId="PBrush">
                  <p:embed/>
                </p:oleObj>
              </mc:Choice>
              <mc:Fallback>
                <p:oleObj name="Bitmap Image" r:id="rId4" imgW="4296375" imgH="296268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2057400"/>
                        <a:ext cx="5149850" cy="35512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6"/>
          <p:cNvSpPr txBox="1">
            <a:spLocks noChangeArrowheads="1"/>
          </p:cNvSpPr>
          <p:nvPr/>
        </p:nvSpPr>
        <p:spPr bwMode="auto">
          <a:xfrm>
            <a:off x="4114800" y="5791200"/>
            <a:ext cx="4632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Stream channel of Pecan Bayou, TX</a:t>
            </a:r>
          </a:p>
        </p:txBody>
      </p:sp>
    </p:spTree>
    <p:extLst>
      <p:ext uri="{BB962C8B-B14F-4D97-AF65-F5344CB8AC3E}">
        <p14:creationId xmlns:p14="http://schemas.microsoft.com/office/powerpoint/2010/main" val="205019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b="1" smtClean="0">
                <a:latin typeface="Comic Sans MS" pitchFamily="66" charset="0"/>
              </a:rPr>
              <a:t>TIN Datasets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7938" y="2319338"/>
            <a:ext cx="2760662" cy="439737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TIN datasets</a:t>
            </a:r>
          </a:p>
        </p:txBody>
      </p:sp>
      <p:pic>
        <p:nvPicPr>
          <p:cNvPr id="54276" name="Picture 4" descr="TINPointsAndLin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1650" y="2135188"/>
            <a:ext cx="4241800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 descr="TINTriang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413" y="3030538"/>
            <a:ext cx="4232275" cy="319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5257800" y="5562600"/>
            <a:ext cx="2794000" cy="925513"/>
          </a:xfrm>
          <a:prstGeom prst="rect">
            <a:avLst/>
          </a:prstGeom>
          <a:solidFill>
            <a:srgbClr val="E1E1E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>
                <a:latin typeface="Comic Sans MS" pitchFamily="66" charset="0"/>
              </a:rPr>
              <a:t>Points and breaklines from which a TIN is constructed</a:t>
            </a:r>
            <a:r>
              <a:rPr lang="en-US" sz="1200">
                <a:latin typeface="Comic Sans MS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188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Analyst and </a:t>
            </a:r>
            <a:r>
              <a:rPr lang="en-US" dirty="0" err="1" smtClean="0"/>
              <a:t>ArcScene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45" y="2244934"/>
            <a:ext cx="8151705" cy="359960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066800" y="1614100"/>
            <a:ext cx="78750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  <a:hlinkClick r:id="rId3"/>
              </a:rPr>
              <a:t>http://resources.arcgis.com/en/help/main/10.2/#/3D_Analyst_and_ArcScene/00q8000000p0000000/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4597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z="4000" dirty="0" smtClean="0"/>
              <a:t>Jack </a:t>
            </a:r>
            <a:r>
              <a:rPr lang="en-US" sz="4000" dirty="0" err="1" smtClean="0"/>
              <a:t>Dangermond</a:t>
            </a:r>
            <a:r>
              <a:rPr lang="en-US" sz="4000" dirty="0" smtClean="0"/>
              <a:t>, President, ESRI</a:t>
            </a:r>
            <a:endParaRPr lang="en-U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9339"/>
            <a:ext cx="7315200" cy="3741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5943600"/>
            <a:ext cx="838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http://www.nytimes.com/2011/07/10/business/esris-chief-on-tending-his-plants-and-his-company.html?_</a:t>
            </a:r>
            <a:r>
              <a:rPr lang="en-US" sz="1400" dirty="0" smtClean="0">
                <a:hlinkClick r:id="rId3"/>
              </a:rPr>
              <a:t>r=2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590800" y="5560367"/>
            <a:ext cx="3136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Article from NY Times: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71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8153400" cy="2286000"/>
          </a:xfrm>
        </p:spPr>
        <p:txBody>
          <a:bodyPr/>
          <a:lstStyle/>
          <a:p>
            <a:r>
              <a:rPr lang="en-US" dirty="0" smtClean="0"/>
              <a:t>Videos:  ESRI International User Conference</a:t>
            </a:r>
          </a:p>
          <a:p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524000" y="5904244"/>
            <a:ext cx="6394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Watch Plenary Session attended by 12,000 people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482561" y="1054902"/>
            <a:ext cx="60612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http://www.esri.com/events/user-conference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818646"/>
            <a:ext cx="6227575" cy="351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0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127"/>
          <p:cNvSpPr/>
          <p:nvPr/>
        </p:nvSpPr>
        <p:spPr bwMode="auto">
          <a:xfrm flipV="1">
            <a:off x="0" y="284671"/>
            <a:ext cx="9144000" cy="6573329"/>
          </a:xfrm>
          <a:prstGeom prst="rect">
            <a:avLst/>
          </a:prstGeom>
          <a:gradFill flip="none" rotWithShape="1">
            <a:gsLst>
              <a:gs pos="100000">
                <a:srgbClr val="2E90E6">
                  <a:alpha val="0"/>
                </a:srgbClr>
              </a:gs>
              <a:gs pos="10000">
                <a:srgbClr val="5AC3FA">
                  <a:alpha val="0"/>
                </a:srgbClr>
              </a:gs>
              <a:gs pos="75000">
                <a:srgbClr val="1A78B0">
                  <a:alpha val="80000"/>
                </a:srgbClr>
              </a:gs>
              <a:gs pos="35000">
                <a:srgbClr val="1A78B0">
                  <a:alpha val="80000"/>
                </a:srgb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26" name="Picture 125" descr="blueswoosh-bg.png"/>
          <p:cNvPicPr>
            <a:picLocks noChangeAspect="1"/>
          </p:cNvPicPr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Picture 126" descr="23102_cloud_bg.png"/>
          <p:cNvPicPr>
            <a:picLocks noChangeAspect="1"/>
          </p:cNvPicPr>
          <p:nvPr/>
        </p:nvPicPr>
        <p:blipFill rotWithShape="1">
          <a:blip r:embed="rId4" cstate="print">
            <a:alphaModFix amt="80000"/>
          </a:blip>
          <a:srcRect r="38983"/>
          <a:stretch/>
        </p:blipFill>
        <p:spPr>
          <a:xfrm>
            <a:off x="1670901" y="123265"/>
            <a:ext cx="7473100" cy="43812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Geospatial Systems Are Helping Us Understand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. . . Helping Us Make Better </a:t>
            </a:r>
            <a:r>
              <a:rPr lang="en-US" dirty="0" smtClean="0"/>
              <a:t>Decisions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900113" y="1497125"/>
            <a:ext cx="7249644" cy="4572000"/>
            <a:chOff x="2667671" y="1497125"/>
            <a:chExt cx="6853482" cy="4322160"/>
          </a:xfrm>
        </p:grpSpPr>
        <p:cxnSp>
          <p:nvCxnSpPr>
            <p:cNvPr id="10" name="Straight Connector 9"/>
            <p:cNvCxnSpPr/>
            <p:nvPr/>
          </p:nvCxnSpPr>
          <p:spPr bwMode="ltGray">
            <a:xfrm flipH="1">
              <a:off x="2667672" y="5402198"/>
              <a:ext cx="2636826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ltGray">
            <a:xfrm flipH="1">
              <a:off x="2667673" y="4437439"/>
              <a:ext cx="3850166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ltGray">
            <a:xfrm flipH="1">
              <a:off x="2667671" y="3472681"/>
              <a:ext cx="4916094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ltGray">
            <a:xfrm flipH="1">
              <a:off x="2667672" y="2507923"/>
              <a:ext cx="5381024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Right Arrow 13"/>
            <p:cNvSpPr/>
            <p:nvPr/>
          </p:nvSpPr>
          <p:spPr bwMode="auto">
            <a:xfrm rot="16200000">
              <a:off x="1000729" y="3767719"/>
              <a:ext cx="3880721" cy="222412"/>
            </a:xfrm>
            <a:prstGeom prst="rightArrow">
              <a:avLst>
                <a:gd name="adj1" fmla="val 36541"/>
                <a:gd name="adj2" fmla="val 67945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1800" kern="0" dirty="0" smtClean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 rot="19632813" flipH="1">
              <a:off x="3525892" y="3545007"/>
              <a:ext cx="5093684" cy="1444754"/>
            </a:xfrm>
            <a:custGeom>
              <a:avLst/>
              <a:gdLst>
                <a:gd name="connsiteX0" fmla="*/ 305315 w 1750346"/>
                <a:gd name="connsiteY0" fmla="*/ 534434 h 1068532"/>
                <a:gd name="connsiteX1" fmla="*/ 1652319 w 1750346"/>
                <a:gd name="connsiteY1" fmla="*/ 8483 h 1068532"/>
                <a:gd name="connsiteX2" fmla="*/ 1472718 w 1750346"/>
                <a:gd name="connsiteY2" fmla="*/ 983416 h 1068532"/>
                <a:gd name="connsiteX3" fmla="*/ 87229 w 1750346"/>
                <a:gd name="connsiteY3" fmla="*/ 970588 h 1068532"/>
                <a:gd name="connsiteX4" fmla="*/ 305315 w 1750346"/>
                <a:gd name="connsiteY4" fmla="*/ 534434 h 1068532"/>
                <a:gd name="connsiteX0" fmla="*/ 248804 w 1790279"/>
                <a:gd name="connsiteY0" fmla="*/ 546642 h 1068510"/>
                <a:gd name="connsiteX1" fmla="*/ 1685608 w 1790279"/>
                <a:gd name="connsiteY1" fmla="*/ 7863 h 1068510"/>
                <a:gd name="connsiteX2" fmla="*/ 1506007 w 1790279"/>
                <a:gd name="connsiteY2" fmla="*/ 982796 h 1068510"/>
                <a:gd name="connsiteX3" fmla="*/ 120518 w 1790279"/>
                <a:gd name="connsiteY3" fmla="*/ 969968 h 1068510"/>
                <a:gd name="connsiteX4" fmla="*/ 248804 w 1790279"/>
                <a:gd name="connsiteY4" fmla="*/ 546642 h 1068510"/>
                <a:gd name="connsiteX0" fmla="*/ 490245 w 2031720"/>
                <a:gd name="connsiteY0" fmla="*/ 545779 h 1067647"/>
                <a:gd name="connsiteX1" fmla="*/ 1927049 w 2031720"/>
                <a:gd name="connsiteY1" fmla="*/ 7000 h 1067647"/>
                <a:gd name="connsiteX2" fmla="*/ 1747448 w 2031720"/>
                <a:gd name="connsiteY2" fmla="*/ 981933 h 1067647"/>
                <a:gd name="connsiteX3" fmla="*/ 361959 w 2031720"/>
                <a:gd name="connsiteY3" fmla="*/ 969105 h 1067647"/>
                <a:gd name="connsiteX4" fmla="*/ 490245 w 2031720"/>
                <a:gd name="connsiteY4" fmla="*/ 545779 h 1067647"/>
                <a:gd name="connsiteX0" fmla="*/ 582950 w 1862650"/>
                <a:gd name="connsiteY0" fmla="*/ 509005 h 1071181"/>
                <a:gd name="connsiteX1" fmla="*/ 1776010 w 1862650"/>
                <a:gd name="connsiteY1" fmla="*/ 8710 h 1071181"/>
                <a:gd name="connsiteX2" fmla="*/ 1596409 w 1862650"/>
                <a:gd name="connsiteY2" fmla="*/ 983643 h 1071181"/>
                <a:gd name="connsiteX3" fmla="*/ 210920 w 1862650"/>
                <a:gd name="connsiteY3" fmla="*/ 970815 h 1071181"/>
                <a:gd name="connsiteX4" fmla="*/ 582950 w 1862650"/>
                <a:gd name="connsiteY4" fmla="*/ 509005 h 1071181"/>
                <a:gd name="connsiteX0" fmla="*/ 454484 w 1734184"/>
                <a:gd name="connsiteY0" fmla="*/ 507644 h 1069820"/>
                <a:gd name="connsiteX1" fmla="*/ 1647544 w 1734184"/>
                <a:gd name="connsiteY1" fmla="*/ 7349 h 1069820"/>
                <a:gd name="connsiteX2" fmla="*/ 1467943 w 1734184"/>
                <a:gd name="connsiteY2" fmla="*/ 982282 h 1069820"/>
                <a:gd name="connsiteX3" fmla="*/ 82454 w 1734184"/>
                <a:gd name="connsiteY3" fmla="*/ 969454 h 1069820"/>
                <a:gd name="connsiteX4" fmla="*/ 454484 w 1734184"/>
                <a:gd name="connsiteY4" fmla="*/ 507644 h 1069820"/>
                <a:gd name="connsiteX0" fmla="*/ 400345 w 1680045"/>
                <a:gd name="connsiteY0" fmla="*/ 509806 h 1045599"/>
                <a:gd name="connsiteX1" fmla="*/ 1593405 w 1680045"/>
                <a:gd name="connsiteY1" fmla="*/ 9511 h 1045599"/>
                <a:gd name="connsiteX2" fmla="*/ 1413804 w 1680045"/>
                <a:gd name="connsiteY2" fmla="*/ 984444 h 1045599"/>
                <a:gd name="connsiteX3" fmla="*/ 53972 w 1680045"/>
                <a:gd name="connsiteY3" fmla="*/ 868991 h 1045599"/>
                <a:gd name="connsiteX4" fmla="*/ 400345 w 1680045"/>
                <a:gd name="connsiteY4" fmla="*/ 509806 h 1045599"/>
                <a:gd name="connsiteX0" fmla="*/ 402937 w 1697284"/>
                <a:gd name="connsiteY0" fmla="*/ 506509 h 961294"/>
                <a:gd name="connsiteX1" fmla="*/ 1595997 w 1697284"/>
                <a:gd name="connsiteY1" fmla="*/ 6214 h 961294"/>
                <a:gd name="connsiteX2" fmla="*/ 1454882 w 1697284"/>
                <a:gd name="connsiteY2" fmla="*/ 878522 h 961294"/>
                <a:gd name="connsiteX3" fmla="*/ 56564 w 1697284"/>
                <a:gd name="connsiteY3" fmla="*/ 865694 h 961294"/>
                <a:gd name="connsiteX4" fmla="*/ 402937 w 1697284"/>
                <a:gd name="connsiteY4" fmla="*/ 506509 h 961294"/>
                <a:gd name="connsiteX0" fmla="*/ 402937 w 1657538"/>
                <a:gd name="connsiteY0" fmla="*/ 506509 h 961294"/>
                <a:gd name="connsiteX1" fmla="*/ 1595997 w 1657538"/>
                <a:gd name="connsiteY1" fmla="*/ 6214 h 961294"/>
                <a:gd name="connsiteX2" fmla="*/ 1454882 w 1657538"/>
                <a:gd name="connsiteY2" fmla="*/ 878522 h 961294"/>
                <a:gd name="connsiteX3" fmla="*/ 56564 w 1657538"/>
                <a:gd name="connsiteY3" fmla="*/ 865694 h 961294"/>
                <a:gd name="connsiteX4" fmla="*/ 402937 w 1657538"/>
                <a:gd name="connsiteY4" fmla="*/ 506509 h 961294"/>
                <a:gd name="connsiteX0" fmla="*/ 411662 w 1705150"/>
                <a:gd name="connsiteY0" fmla="*/ 506134 h 951831"/>
                <a:gd name="connsiteX1" fmla="*/ 1604722 w 1705150"/>
                <a:gd name="connsiteY1" fmla="*/ 5839 h 951831"/>
                <a:gd name="connsiteX2" fmla="*/ 1591893 w 1705150"/>
                <a:gd name="connsiteY2" fmla="*/ 865319 h 951831"/>
                <a:gd name="connsiteX3" fmla="*/ 65289 w 1705150"/>
                <a:gd name="connsiteY3" fmla="*/ 865319 h 951831"/>
                <a:gd name="connsiteX4" fmla="*/ 411662 w 1705150"/>
                <a:gd name="connsiteY4" fmla="*/ 506134 h 951831"/>
                <a:gd name="connsiteX0" fmla="*/ 413011 w 1753316"/>
                <a:gd name="connsiteY0" fmla="*/ 582389 h 1028086"/>
                <a:gd name="connsiteX1" fmla="*/ 1670214 w 1753316"/>
                <a:gd name="connsiteY1" fmla="*/ 5126 h 1028086"/>
                <a:gd name="connsiteX2" fmla="*/ 1593242 w 1753316"/>
                <a:gd name="connsiteY2" fmla="*/ 941574 h 1028086"/>
                <a:gd name="connsiteX3" fmla="*/ 66638 w 1753316"/>
                <a:gd name="connsiteY3" fmla="*/ 941574 h 1028086"/>
                <a:gd name="connsiteX4" fmla="*/ 413011 w 1753316"/>
                <a:gd name="connsiteY4" fmla="*/ 582389 h 1028086"/>
                <a:gd name="connsiteX0" fmla="*/ 920455 w 1654799"/>
                <a:gd name="connsiteY0" fmla="*/ 594777 h 1027033"/>
                <a:gd name="connsiteX1" fmla="*/ 1613199 w 1654799"/>
                <a:gd name="connsiteY1" fmla="*/ 4686 h 1027033"/>
                <a:gd name="connsiteX2" fmla="*/ 1536227 w 1654799"/>
                <a:gd name="connsiteY2" fmla="*/ 941134 h 1027033"/>
                <a:gd name="connsiteX3" fmla="*/ 9623 w 1654799"/>
                <a:gd name="connsiteY3" fmla="*/ 941134 h 1027033"/>
                <a:gd name="connsiteX4" fmla="*/ 920455 w 1654799"/>
                <a:gd name="connsiteY4" fmla="*/ 594777 h 1027033"/>
                <a:gd name="connsiteX0" fmla="*/ 922792 w 1657136"/>
                <a:gd name="connsiteY0" fmla="*/ 595260 h 1027516"/>
                <a:gd name="connsiteX1" fmla="*/ 1615536 w 1657136"/>
                <a:gd name="connsiteY1" fmla="*/ 5169 h 1027516"/>
                <a:gd name="connsiteX2" fmla="*/ 1538564 w 1657136"/>
                <a:gd name="connsiteY2" fmla="*/ 941617 h 1027516"/>
                <a:gd name="connsiteX3" fmla="*/ 11960 w 1657136"/>
                <a:gd name="connsiteY3" fmla="*/ 941617 h 1027516"/>
                <a:gd name="connsiteX4" fmla="*/ 922792 w 1657136"/>
                <a:gd name="connsiteY4" fmla="*/ 595260 h 1027516"/>
                <a:gd name="connsiteX0" fmla="*/ 367936 w 1832217"/>
                <a:gd name="connsiteY0" fmla="*/ 669873 h 1021591"/>
                <a:gd name="connsiteX1" fmla="*/ 1740596 w 1832217"/>
                <a:gd name="connsiteY1" fmla="*/ 2813 h 1021591"/>
                <a:gd name="connsiteX2" fmla="*/ 1663624 w 1832217"/>
                <a:gd name="connsiteY2" fmla="*/ 939261 h 1021591"/>
                <a:gd name="connsiteX3" fmla="*/ 137020 w 1832217"/>
                <a:gd name="connsiteY3" fmla="*/ 939261 h 1021591"/>
                <a:gd name="connsiteX4" fmla="*/ 367936 w 1832217"/>
                <a:gd name="connsiteY4" fmla="*/ 669873 h 1021591"/>
                <a:gd name="connsiteX0" fmla="*/ 367936 w 1832217"/>
                <a:gd name="connsiteY0" fmla="*/ 669873 h 1021591"/>
                <a:gd name="connsiteX1" fmla="*/ 1740596 w 1832217"/>
                <a:gd name="connsiteY1" fmla="*/ 2813 h 1021591"/>
                <a:gd name="connsiteX2" fmla="*/ 1663624 w 1832217"/>
                <a:gd name="connsiteY2" fmla="*/ 939261 h 1021591"/>
                <a:gd name="connsiteX3" fmla="*/ 137020 w 1832217"/>
                <a:gd name="connsiteY3" fmla="*/ 939261 h 1021591"/>
                <a:gd name="connsiteX4" fmla="*/ 367936 w 1832217"/>
                <a:gd name="connsiteY4" fmla="*/ 669873 h 1021591"/>
                <a:gd name="connsiteX0" fmla="*/ 292089 w 1756370"/>
                <a:gd name="connsiteY0" fmla="*/ 669873 h 1021591"/>
                <a:gd name="connsiteX1" fmla="*/ 1664749 w 1756370"/>
                <a:gd name="connsiteY1" fmla="*/ 2813 h 1021591"/>
                <a:gd name="connsiteX2" fmla="*/ 1587777 w 1756370"/>
                <a:gd name="connsiteY2" fmla="*/ 939261 h 1021591"/>
                <a:gd name="connsiteX3" fmla="*/ 61173 w 1756370"/>
                <a:gd name="connsiteY3" fmla="*/ 939261 h 1021591"/>
                <a:gd name="connsiteX4" fmla="*/ 292089 w 1756370"/>
                <a:gd name="connsiteY4" fmla="*/ 669873 h 1021591"/>
                <a:gd name="connsiteX0" fmla="*/ 239965 w 1773124"/>
                <a:gd name="connsiteY0" fmla="*/ 669873 h 1021591"/>
                <a:gd name="connsiteX1" fmla="*/ 1676768 w 1773124"/>
                <a:gd name="connsiteY1" fmla="*/ 2813 h 1021591"/>
                <a:gd name="connsiteX2" fmla="*/ 1599796 w 1773124"/>
                <a:gd name="connsiteY2" fmla="*/ 939261 h 1021591"/>
                <a:gd name="connsiteX3" fmla="*/ 73192 w 1773124"/>
                <a:gd name="connsiteY3" fmla="*/ 939261 h 1021591"/>
                <a:gd name="connsiteX4" fmla="*/ 239965 w 1773124"/>
                <a:gd name="connsiteY4" fmla="*/ 669873 h 1021591"/>
                <a:gd name="connsiteX0" fmla="*/ 239965 w 1773124"/>
                <a:gd name="connsiteY0" fmla="*/ 669873 h 1021591"/>
                <a:gd name="connsiteX1" fmla="*/ 1676768 w 1773124"/>
                <a:gd name="connsiteY1" fmla="*/ 2813 h 1021591"/>
                <a:gd name="connsiteX2" fmla="*/ 1599796 w 1773124"/>
                <a:gd name="connsiteY2" fmla="*/ 939261 h 1021591"/>
                <a:gd name="connsiteX3" fmla="*/ 73192 w 1773124"/>
                <a:gd name="connsiteY3" fmla="*/ 939261 h 1021591"/>
                <a:gd name="connsiteX4" fmla="*/ 239965 w 1773124"/>
                <a:gd name="connsiteY4" fmla="*/ 669873 h 1021591"/>
                <a:gd name="connsiteX0" fmla="*/ 167121 w 1700280"/>
                <a:gd name="connsiteY0" fmla="*/ 669873 h 1021591"/>
                <a:gd name="connsiteX1" fmla="*/ 1603924 w 1700280"/>
                <a:gd name="connsiteY1" fmla="*/ 2813 h 1021591"/>
                <a:gd name="connsiteX2" fmla="*/ 1526952 w 1700280"/>
                <a:gd name="connsiteY2" fmla="*/ 939261 h 1021591"/>
                <a:gd name="connsiteX3" fmla="*/ 348 w 1700280"/>
                <a:gd name="connsiteY3" fmla="*/ 939261 h 1021591"/>
                <a:gd name="connsiteX4" fmla="*/ 167121 w 1700280"/>
                <a:gd name="connsiteY4" fmla="*/ 669873 h 1021591"/>
                <a:gd name="connsiteX0" fmla="*/ 167121 w 1945189"/>
                <a:gd name="connsiteY0" fmla="*/ 782925 h 1134643"/>
                <a:gd name="connsiteX1" fmla="*/ 1603924 w 1945189"/>
                <a:gd name="connsiteY1" fmla="*/ 115865 h 1134643"/>
                <a:gd name="connsiteX2" fmla="*/ 1526952 w 1945189"/>
                <a:gd name="connsiteY2" fmla="*/ 1052313 h 1134643"/>
                <a:gd name="connsiteX3" fmla="*/ 348 w 1945189"/>
                <a:gd name="connsiteY3" fmla="*/ 1052313 h 1134643"/>
                <a:gd name="connsiteX4" fmla="*/ 167121 w 1945189"/>
                <a:gd name="connsiteY4" fmla="*/ 782925 h 1134643"/>
                <a:gd name="connsiteX0" fmla="*/ 167121 w 1945189"/>
                <a:gd name="connsiteY0" fmla="*/ 782925 h 1134643"/>
                <a:gd name="connsiteX1" fmla="*/ 1603924 w 1945189"/>
                <a:gd name="connsiteY1" fmla="*/ 115865 h 1134643"/>
                <a:gd name="connsiteX2" fmla="*/ 1526952 w 1945189"/>
                <a:gd name="connsiteY2" fmla="*/ 1052313 h 1134643"/>
                <a:gd name="connsiteX3" fmla="*/ 348 w 1945189"/>
                <a:gd name="connsiteY3" fmla="*/ 1052313 h 1134643"/>
                <a:gd name="connsiteX4" fmla="*/ 167121 w 1945189"/>
                <a:gd name="connsiteY4" fmla="*/ 782925 h 1134643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770696"/>
                <a:gd name="connsiteY0" fmla="*/ 859481 h 1211199"/>
                <a:gd name="connsiteX1" fmla="*/ 1770696 w 1770696"/>
                <a:gd name="connsiteY1" fmla="*/ 0 h 1211199"/>
                <a:gd name="connsiteX2" fmla="*/ 1526952 w 1770696"/>
                <a:gd name="connsiteY2" fmla="*/ 1128869 h 1211199"/>
                <a:gd name="connsiteX3" fmla="*/ 348 w 1770696"/>
                <a:gd name="connsiteY3" fmla="*/ 1128869 h 1211199"/>
                <a:gd name="connsiteX4" fmla="*/ 167121 w 1770696"/>
                <a:gd name="connsiteY4" fmla="*/ 859481 h 1211199"/>
                <a:gd name="connsiteX0" fmla="*/ 167121 w 1770818"/>
                <a:gd name="connsiteY0" fmla="*/ 859481 h 1258358"/>
                <a:gd name="connsiteX1" fmla="*/ 1770696 w 1770818"/>
                <a:gd name="connsiteY1" fmla="*/ 0 h 1258358"/>
                <a:gd name="connsiteX2" fmla="*/ 1732210 w 1770818"/>
                <a:gd name="connsiteY2" fmla="*/ 1193009 h 1258358"/>
                <a:gd name="connsiteX3" fmla="*/ 348 w 1770818"/>
                <a:gd name="connsiteY3" fmla="*/ 1128869 h 1258358"/>
                <a:gd name="connsiteX4" fmla="*/ 167121 w 1770818"/>
                <a:gd name="connsiteY4" fmla="*/ 859481 h 1258358"/>
                <a:gd name="connsiteX0" fmla="*/ 167121 w 1787800"/>
                <a:gd name="connsiteY0" fmla="*/ 859481 h 1135145"/>
                <a:gd name="connsiteX1" fmla="*/ 1770696 w 1787800"/>
                <a:gd name="connsiteY1" fmla="*/ 0 h 1135145"/>
                <a:gd name="connsiteX2" fmla="*/ 1757867 w 1787800"/>
                <a:gd name="connsiteY2" fmla="*/ 808168 h 1135145"/>
                <a:gd name="connsiteX3" fmla="*/ 348 w 1787800"/>
                <a:gd name="connsiteY3" fmla="*/ 1128869 h 1135145"/>
                <a:gd name="connsiteX4" fmla="*/ 167121 w 1787800"/>
                <a:gd name="connsiteY4" fmla="*/ 859481 h 1135145"/>
                <a:gd name="connsiteX0" fmla="*/ 167121 w 1787800"/>
                <a:gd name="connsiteY0" fmla="*/ 859481 h 1144226"/>
                <a:gd name="connsiteX1" fmla="*/ 1770696 w 1787800"/>
                <a:gd name="connsiteY1" fmla="*/ 0 h 1144226"/>
                <a:gd name="connsiteX2" fmla="*/ 1757867 w 1787800"/>
                <a:gd name="connsiteY2" fmla="*/ 808168 h 1144226"/>
                <a:gd name="connsiteX3" fmla="*/ 348 w 1787800"/>
                <a:gd name="connsiteY3" fmla="*/ 1128869 h 1144226"/>
                <a:gd name="connsiteX4" fmla="*/ 167121 w 1787800"/>
                <a:gd name="connsiteY4" fmla="*/ 859481 h 1144226"/>
                <a:gd name="connsiteX0" fmla="*/ 167121 w 1787800"/>
                <a:gd name="connsiteY0" fmla="*/ 859481 h 1135009"/>
                <a:gd name="connsiteX1" fmla="*/ 1770696 w 1787800"/>
                <a:gd name="connsiteY1" fmla="*/ 0 h 1135009"/>
                <a:gd name="connsiteX2" fmla="*/ 1757867 w 1787800"/>
                <a:gd name="connsiteY2" fmla="*/ 641403 h 1135009"/>
                <a:gd name="connsiteX3" fmla="*/ 348 w 1787800"/>
                <a:gd name="connsiteY3" fmla="*/ 1128869 h 1135009"/>
                <a:gd name="connsiteX4" fmla="*/ 167121 w 1787800"/>
                <a:gd name="connsiteY4" fmla="*/ 859481 h 1135009"/>
                <a:gd name="connsiteX0" fmla="*/ 167121 w 1787800"/>
                <a:gd name="connsiteY0" fmla="*/ 859481 h 1137942"/>
                <a:gd name="connsiteX1" fmla="*/ 1770696 w 1787800"/>
                <a:gd name="connsiteY1" fmla="*/ 0 h 1137942"/>
                <a:gd name="connsiteX2" fmla="*/ 1757867 w 1787800"/>
                <a:gd name="connsiteY2" fmla="*/ 641403 h 1137942"/>
                <a:gd name="connsiteX3" fmla="*/ 348 w 1787800"/>
                <a:gd name="connsiteY3" fmla="*/ 1128869 h 1137942"/>
                <a:gd name="connsiteX4" fmla="*/ 167121 w 1787800"/>
                <a:gd name="connsiteY4" fmla="*/ 859481 h 1137942"/>
                <a:gd name="connsiteX0" fmla="*/ 179923 w 1800602"/>
                <a:gd name="connsiteY0" fmla="*/ 859481 h 1066474"/>
                <a:gd name="connsiteX1" fmla="*/ 1783498 w 1800602"/>
                <a:gd name="connsiteY1" fmla="*/ 0 h 1066474"/>
                <a:gd name="connsiteX2" fmla="*/ 1770669 w 1800602"/>
                <a:gd name="connsiteY2" fmla="*/ 641403 h 1066474"/>
                <a:gd name="connsiteX3" fmla="*/ 321 w 1800602"/>
                <a:gd name="connsiteY3" fmla="*/ 1051901 h 1066474"/>
                <a:gd name="connsiteX4" fmla="*/ 179923 w 1800602"/>
                <a:gd name="connsiteY4" fmla="*/ 859481 h 1066474"/>
                <a:gd name="connsiteX0" fmla="*/ 179923 w 1800602"/>
                <a:gd name="connsiteY0" fmla="*/ 859481 h 1061664"/>
                <a:gd name="connsiteX1" fmla="*/ 1783498 w 1800602"/>
                <a:gd name="connsiteY1" fmla="*/ 0 h 1061664"/>
                <a:gd name="connsiteX2" fmla="*/ 1770669 w 1800602"/>
                <a:gd name="connsiteY2" fmla="*/ 641403 h 1061664"/>
                <a:gd name="connsiteX3" fmla="*/ 321 w 1800602"/>
                <a:gd name="connsiteY3" fmla="*/ 1051901 h 1061664"/>
                <a:gd name="connsiteX4" fmla="*/ 179923 w 1800602"/>
                <a:gd name="connsiteY4" fmla="*/ 859481 h 1061664"/>
                <a:gd name="connsiteX0" fmla="*/ 179923 w 1800602"/>
                <a:gd name="connsiteY0" fmla="*/ 859481 h 1070759"/>
                <a:gd name="connsiteX1" fmla="*/ 1783498 w 1800602"/>
                <a:gd name="connsiteY1" fmla="*/ 0 h 1070759"/>
                <a:gd name="connsiteX2" fmla="*/ 1770669 w 1800602"/>
                <a:gd name="connsiteY2" fmla="*/ 641403 h 1070759"/>
                <a:gd name="connsiteX3" fmla="*/ 321 w 1800602"/>
                <a:gd name="connsiteY3" fmla="*/ 1051901 h 1070759"/>
                <a:gd name="connsiteX4" fmla="*/ 179923 w 1800602"/>
                <a:gd name="connsiteY4" fmla="*/ 859481 h 1070759"/>
                <a:gd name="connsiteX0" fmla="*/ 151689 w 1800666"/>
                <a:gd name="connsiteY0" fmla="*/ 904178 h 1070759"/>
                <a:gd name="connsiteX1" fmla="*/ 1783562 w 1800666"/>
                <a:gd name="connsiteY1" fmla="*/ 0 h 1070759"/>
                <a:gd name="connsiteX2" fmla="*/ 1770733 w 1800666"/>
                <a:gd name="connsiteY2" fmla="*/ 641403 h 1070759"/>
                <a:gd name="connsiteX3" fmla="*/ 385 w 1800666"/>
                <a:gd name="connsiteY3" fmla="*/ 1051901 h 1070759"/>
                <a:gd name="connsiteX4" fmla="*/ 151689 w 1800666"/>
                <a:gd name="connsiteY4" fmla="*/ 904178 h 1070759"/>
                <a:gd name="connsiteX0" fmla="*/ 299830 w 1948807"/>
                <a:gd name="connsiteY0" fmla="*/ 904178 h 1070759"/>
                <a:gd name="connsiteX1" fmla="*/ 1931703 w 1948807"/>
                <a:gd name="connsiteY1" fmla="*/ 0 h 1070759"/>
                <a:gd name="connsiteX2" fmla="*/ 1918874 w 1948807"/>
                <a:gd name="connsiteY2" fmla="*/ 641403 h 1070759"/>
                <a:gd name="connsiteX3" fmla="*/ 148526 w 1948807"/>
                <a:gd name="connsiteY3" fmla="*/ 1051901 h 1070759"/>
                <a:gd name="connsiteX4" fmla="*/ 93604 w 1948807"/>
                <a:gd name="connsiteY4" fmla="*/ 934333 h 1070759"/>
                <a:gd name="connsiteX5" fmla="*/ 299830 w 1948807"/>
                <a:gd name="connsiteY5" fmla="*/ 904178 h 1070759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55176 w 2204153"/>
                <a:gd name="connsiteY0" fmla="*/ 904178 h 1085521"/>
                <a:gd name="connsiteX1" fmla="*/ 2187049 w 2204153"/>
                <a:gd name="connsiteY1" fmla="*/ 0 h 1085521"/>
                <a:gd name="connsiteX2" fmla="*/ 2174220 w 2204153"/>
                <a:gd name="connsiteY2" fmla="*/ 641403 h 1085521"/>
                <a:gd name="connsiteX3" fmla="*/ 403872 w 2204153"/>
                <a:gd name="connsiteY3" fmla="*/ 1051901 h 1085521"/>
                <a:gd name="connsiteX4" fmla="*/ 113405 w 2204153"/>
                <a:gd name="connsiteY4" fmla="*/ 1055103 h 1085521"/>
                <a:gd name="connsiteX5" fmla="*/ 26305 w 2204153"/>
                <a:gd name="connsiteY5" fmla="*/ 999695 h 1085521"/>
                <a:gd name="connsiteX6" fmla="*/ 555176 w 2204153"/>
                <a:gd name="connsiteY6" fmla="*/ 904178 h 1085521"/>
                <a:gd name="connsiteX0" fmla="*/ 542008 w 2190985"/>
                <a:gd name="connsiteY0" fmla="*/ 904178 h 1258236"/>
                <a:gd name="connsiteX1" fmla="*/ 2173881 w 2190985"/>
                <a:gd name="connsiteY1" fmla="*/ 0 h 1258236"/>
                <a:gd name="connsiteX2" fmla="*/ 2161052 w 2190985"/>
                <a:gd name="connsiteY2" fmla="*/ 641403 h 1258236"/>
                <a:gd name="connsiteX3" fmla="*/ 390704 w 2190985"/>
                <a:gd name="connsiteY3" fmla="*/ 1051901 h 1258236"/>
                <a:gd name="connsiteX4" fmla="*/ 259498 w 2190985"/>
                <a:gd name="connsiteY4" fmla="*/ 1257863 h 1258236"/>
                <a:gd name="connsiteX5" fmla="*/ 13137 w 2190985"/>
                <a:gd name="connsiteY5" fmla="*/ 999695 h 1258236"/>
                <a:gd name="connsiteX6" fmla="*/ 542008 w 2190985"/>
                <a:gd name="connsiteY6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107"/>
                <a:gd name="connsiteX1" fmla="*/ 2160870 w 2177974"/>
                <a:gd name="connsiteY1" fmla="*/ 0 h 1258107"/>
                <a:gd name="connsiteX2" fmla="*/ 2148041 w 2177974"/>
                <a:gd name="connsiteY2" fmla="*/ 641403 h 1258107"/>
                <a:gd name="connsiteX3" fmla="*/ 377693 w 2177974"/>
                <a:gd name="connsiteY3" fmla="*/ 1051901 h 1258107"/>
                <a:gd name="connsiteX4" fmla="*/ 246487 w 2177974"/>
                <a:gd name="connsiteY4" fmla="*/ 1257863 h 1258107"/>
                <a:gd name="connsiteX5" fmla="*/ 126 w 2177974"/>
                <a:gd name="connsiteY5" fmla="*/ 999695 h 1258107"/>
                <a:gd name="connsiteX6" fmla="*/ 455104 w 2177974"/>
                <a:gd name="connsiteY6" fmla="*/ 749432 h 1258107"/>
                <a:gd name="connsiteX7" fmla="*/ 528997 w 2177974"/>
                <a:gd name="connsiteY7" fmla="*/ 904178 h 1258107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67 w 2177944"/>
                <a:gd name="connsiteY0" fmla="*/ 904178 h 1257863"/>
                <a:gd name="connsiteX1" fmla="*/ 2160840 w 2177944"/>
                <a:gd name="connsiteY1" fmla="*/ 0 h 1257863"/>
                <a:gd name="connsiteX2" fmla="*/ 2148011 w 2177944"/>
                <a:gd name="connsiteY2" fmla="*/ 641403 h 1257863"/>
                <a:gd name="connsiteX3" fmla="*/ 377663 w 2177944"/>
                <a:gd name="connsiteY3" fmla="*/ 1051901 h 1257863"/>
                <a:gd name="connsiteX4" fmla="*/ 246457 w 2177944"/>
                <a:gd name="connsiteY4" fmla="*/ 1257863 h 1257863"/>
                <a:gd name="connsiteX5" fmla="*/ 96 w 2177944"/>
                <a:gd name="connsiteY5" fmla="*/ 999695 h 1257863"/>
                <a:gd name="connsiteX6" fmla="*/ 574279 w 2177944"/>
                <a:gd name="connsiteY6" fmla="*/ 787683 h 1257863"/>
                <a:gd name="connsiteX7" fmla="*/ 528967 w 2177944"/>
                <a:gd name="connsiteY7" fmla="*/ 904178 h 1257863"/>
                <a:gd name="connsiteX0" fmla="*/ 529002 w 2177979"/>
                <a:gd name="connsiteY0" fmla="*/ 904178 h 1257863"/>
                <a:gd name="connsiteX1" fmla="*/ 2160875 w 2177979"/>
                <a:gd name="connsiteY1" fmla="*/ 0 h 1257863"/>
                <a:gd name="connsiteX2" fmla="*/ 2148046 w 2177979"/>
                <a:gd name="connsiteY2" fmla="*/ 641403 h 1257863"/>
                <a:gd name="connsiteX3" fmla="*/ 377698 w 2177979"/>
                <a:gd name="connsiteY3" fmla="*/ 1051901 h 1257863"/>
                <a:gd name="connsiteX4" fmla="*/ 246492 w 2177979"/>
                <a:gd name="connsiteY4" fmla="*/ 1257863 h 1257863"/>
                <a:gd name="connsiteX5" fmla="*/ 131 w 2177979"/>
                <a:gd name="connsiteY5" fmla="*/ 999695 h 1257863"/>
                <a:gd name="connsiteX6" fmla="*/ 574314 w 2177979"/>
                <a:gd name="connsiteY6" fmla="*/ 787683 h 1257863"/>
                <a:gd name="connsiteX7" fmla="*/ 529002 w 2177979"/>
                <a:gd name="connsiteY7" fmla="*/ 904178 h 1257863"/>
                <a:gd name="connsiteX0" fmla="*/ 529002 w 2177979"/>
                <a:gd name="connsiteY0" fmla="*/ 904178 h 1257863"/>
                <a:gd name="connsiteX1" fmla="*/ 2160875 w 2177979"/>
                <a:gd name="connsiteY1" fmla="*/ 0 h 1257863"/>
                <a:gd name="connsiteX2" fmla="*/ 2148046 w 2177979"/>
                <a:gd name="connsiteY2" fmla="*/ 641403 h 1257863"/>
                <a:gd name="connsiteX3" fmla="*/ 377698 w 2177979"/>
                <a:gd name="connsiteY3" fmla="*/ 1051901 h 1257863"/>
                <a:gd name="connsiteX4" fmla="*/ 246492 w 2177979"/>
                <a:gd name="connsiteY4" fmla="*/ 1257863 h 1257863"/>
                <a:gd name="connsiteX5" fmla="*/ 131 w 2177979"/>
                <a:gd name="connsiteY5" fmla="*/ 999695 h 1257863"/>
                <a:gd name="connsiteX6" fmla="*/ 574314 w 2177979"/>
                <a:gd name="connsiteY6" fmla="*/ 787683 h 1257863"/>
                <a:gd name="connsiteX7" fmla="*/ 529002 w 2177979"/>
                <a:gd name="connsiteY7" fmla="*/ 904178 h 1257863"/>
                <a:gd name="connsiteX0" fmla="*/ 528871 w 2177848"/>
                <a:gd name="connsiteY0" fmla="*/ 904178 h 1257863"/>
                <a:gd name="connsiteX1" fmla="*/ 2160744 w 2177848"/>
                <a:gd name="connsiteY1" fmla="*/ 0 h 1257863"/>
                <a:gd name="connsiteX2" fmla="*/ 2147915 w 2177848"/>
                <a:gd name="connsiteY2" fmla="*/ 641403 h 1257863"/>
                <a:gd name="connsiteX3" fmla="*/ 377567 w 2177848"/>
                <a:gd name="connsiteY3" fmla="*/ 1051901 h 1257863"/>
                <a:gd name="connsiteX4" fmla="*/ 246361 w 2177848"/>
                <a:gd name="connsiteY4" fmla="*/ 1257863 h 1257863"/>
                <a:gd name="connsiteX5" fmla="*/ 0 w 2177848"/>
                <a:gd name="connsiteY5" fmla="*/ 999695 h 1257863"/>
                <a:gd name="connsiteX6" fmla="*/ 574183 w 2177848"/>
                <a:gd name="connsiteY6" fmla="*/ 787683 h 1257863"/>
                <a:gd name="connsiteX7" fmla="*/ 528871 w 2177848"/>
                <a:gd name="connsiteY7" fmla="*/ 904178 h 1257863"/>
                <a:gd name="connsiteX0" fmla="*/ 435137 w 2084114"/>
                <a:gd name="connsiteY0" fmla="*/ 904178 h 1257863"/>
                <a:gd name="connsiteX1" fmla="*/ 2067010 w 2084114"/>
                <a:gd name="connsiteY1" fmla="*/ 0 h 1257863"/>
                <a:gd name="connsiteX2" fmla="*/ 2054181 w 2084114"/>
                <a:gd name="connsiteY2" fmla="*/ 641403 h 1257863"/>
                <a:gd name="connsiteX3" fmla="*/ 283833 w 2084114"/>
                <a:gd name="connsiteY3" fmla="*/ 1051901 h 1257863"/>
                <a:gd name="connsiteX4" fmla="*/ 152627 w 2084114"/>
                <a:gd name="connsiteY4" fmla="*/ 1257863 h 1257863"/>
                <a:gd name="connsiteX5" fmla="*/ 0 w 2084114"/>
                <a:gd name="connsiteY5" fmla="*/ 942447 h 1257863"/>
                <a:gd name="connsiteX6" fmla="*/ 480449 w 2084114"/>
                <a:gd name="connsiteY6" fmla="*/ 787683 h 1257863"/>
                <a:gd name="connsiteX7" fmla="*/ 435137 w 2084114"/>
                <a:gd name="connsiteY7" fmla="*/ 904178 h 1257863"/>
                <a:gd name="connsiteX0" fmla="*/ 435137 w 2084114"/>
                <a:gd name="connsiteY0" fmla="*/ 904178 h 1257863"/>
                <a:gd name="connsiteX1" fmla="*/ 2067010 w 2084114"/>
                <a:gd name="connsiteY1" fmla="*/ 0 h 1257863"/>
                <a:gd name="connsiteX2" fmla="*/ 2054181 w 2084114"/>
                <a:gd name="connsiteY2" fmla="*/ 641403 h 1257863"/>
                <a:gd name="connsiteX3" fmla="*/ 283833 w 2084114"/>
                <a:gd name="connsiteY3" fmla="*/ 1051901 h 1257863"/>
                <a:gd name="connsiteX4" fmla="*/ 152627 w 2084114"/>
                <a:gd name="connsiteY4" fmla="*/ 1257863 h 1257863"/>
                <a:gd name="connsiteX5" fmla="*/ 0 w 2084114"/>
                <a:gd name="connsiteY5" fmla="*/ 942447 h 1257863"/>
                <a:gd name="connsiteX6" fmla="*/ 480449 w 2084114"/>
                <a:gd name="connsiteY6" fmla="*/ 787683 h 1257863"/>
                <a:gd name="connsiteX7" fmla="*/ 435137 w 2084114"/>
                <a:gd name="connsiteY7" fmla="*/ 904178 h 1257863"/>
                <a:gd name="connsiteX0" fmla="*/ 435137 w 2084114"/>
                <a:gd name="connsiteY0" fmla="*/ 904178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283833 w 2084114"/>
                <a:gd name="connsiteY3" fmla="*/ 1051901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35137 w 2084114"/>
                <a:gd name="connsiteY7" fmla="*/ 904178 h 1135822"/>
                <a:gd name="connsiteX0" fmla="*/ 435137 w 2084114"/>
                <a:gd name="connsiteY0" fmla="*/ 904178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41782 w 2084114"/>
                <a:gd name="connsiteY3" fmla="*/ 1059778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35137 w 2084114"/>
                <a:gd name="connsiteY7" fmla="*/ 904178 h 1135822"/>
                <a:gd name="connsiteX0" fmla="*/ 400531 w 2084114"/>
                <a:gd name="connsiteY0" fmla="*/ 939721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41782 w 2084114"/>
                <a:gd name="connsiteY3" fmla="*/ 1059778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00531 w 2084114"/>
                <a:gd name="connsiteY7" fmla="*/ 939721 h 1135822"/>
                <a:gd name="connsiteX0" fmla="*/ 400531 w 2084114"/>
                <a:gd name="connsiteY0" fmla="*/ 939721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35594 w 2084114"/>
                <a:gd name="connsiteY3" fmla="*/ 1051390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00531 w 2084114"/>
                <a:gd name="connsiteY7" fmla="*/ 939721 h 1135822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29710"/>
                <a:gd name="connsiteX1" fmla="*/ 2067010 w 2084114"/>
                <a:gd name="connsiteY1" fmla="*/ 0 h 1129710"/>
                <a:gd name="connsiteX2" fmla="*/ 2054181 w 2084114"/>
                <a:gd name="connsiteY2" fmla="*/ 641403 h 1129710"/>
                <a:gd name="connsiteX3" fmla="*/ 335594 w 2084114"/>
                <a:gd name="connsiteY3" fmla="*/ 1051390 h 1129710"/>
                <a:gd name="connsiteX4" fmla="*/ 297305 w 2084114"/>
                <a:gd name="connsiteY4" fmla="*/ 1129709 h 1129710"/>
                <a:gd name="connsiteX5" fmla="*/ 0 w 2084114"/>
                <a:gd name="connsiteY5" fmla="*/ 942447 h 1129710"/>
                <a:gd name="connsiteX6" fmla="*/ 455174 w 2084114"/>
                <a:gd name="connsiteY6" fmla="*/ 840031 h 1129710"/>
                <a:gd name="connsiteX7" fmla="*/ 400531 w 2084114"/>
                <a:gd name="connsiteY7" fmla="*/ 939721 h 1129710"/>
                <a:gd name="connsiteX0" fmla="*/ 400531 w 2084114"/>
                <a:gd name="connsiteY0" fmla="*/ 939721 h 1129710"/>
                <a:gd name="connsiteX1" fmla="*/ 2067010 w 2084114"/>
                <a:gd name="connsiteY1" fmla="*/ 0 h 1129710"/>
                <a:gd name="connsiteX2" fmla="*/ 2054181 w 2084114"/>
                <a:gd name="connsiteY2" fmla="*/ 641403 h 1129710"/>
                <a:gd name="connsiteX3" fmla="*/ 335594 w 2084114"/>
                <a:gd name="connsiteY3" fmla="*/ 1051390 h 1129710"/>
                <a:gd name="connsiteX4" fmla="*/ 297305 w 2084114"/>
                <a:gd name="connsiteY4" fmla="*/ 1129709 h 1129710"/>
                <a:gd name="connsiteX5" fmla="*/ 0 w 2084114"/>
                <a:gd name="connsiteY5" fmla="*/ 942447 h 1129710"/>
                <a:gd name="connsiteX6" fmla="*/ 455174 w 2084114"/>
                <a:gd name="connsiteY6" fmla="*/ 840031 h 1129710"/>
                <a:gd name="connsiteX7" fmla="*/ 400531 w 2084114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80184"/>
                <a:gd name="connsiteY0" fmla="*/ 939721 h 1129710"/>
                <a:gd name="connsiteX1" fmla="*/ 1980184 w 1980184"/>
                <a:gd name="connsiteY1" fmla="*/ 0 h 1129710"/>
                <a:gd name="connsiteX2" fmla="*/ 1928046 w 1980184"/>
                <a:gd name="connsiteY2" fmla="*/ 822261 h 1129710"/>
                <a:gd name="connsiteX3" fmla="*/ 248768 w 1980184"/>
                <a:gd name="connsiteY3" fmla="*/ 1051390 h 1129710"/>
                <a:gd name="connsiteX4" fmla="*/ 210479 w 1980184"/>
                <a:gd name="connsiteY4" fmla="*/ 1129709 h 1129710"/>
                <a:gd name="connsiteX5" fmla="*/ 0 w 1980184"/>
                <a:gd name="connsiteY5" fmla="*/ 945815 h 1129710"/>
                <a:gd name="connsiteX6" fmla="*/ 368348 w 1980184"/>
                <a:gd name="connsiteY6" fmla="*/ 840031 h 1129710"/>
                <a:gd name="connsiteX7" fmla="*/ 313705 w 1980184"/>
                <a:gd name="connsiteY7" fmla="*/ 939721 h 1129710"/>
                <a:gd name="connsiteX0" fmla="*/ 313705 w 1961664"/>
                <a:gd name="connsiteY0" fmla="*/ 664324 h 854313"/>
                <a:gd name="connsiteX1" fmla="*/ 1953483 w 1961664"/>
                <a:gd name="connsiteY1" fmla="*/ 0 h 854313"/>
                <a:gd name="connsiteX2" fmla="*/ 1928046 w 1961664"/>
                <a:gd name="connsiteY2" fmla="*/ 546864 h 854313"/>
                <a:gd name="connsiteX3" fmla="*/ 248768 w 1961664"/>
                <a:gd name="connsiteY3" fmla="*/ 775993 h 854313"/>
                <a:gd name="connsiteX4" fmla="*/ 210479 w 1961664"/>
                <a:gd name="connsiteY4" fmla="*/ 854312 h 854313"/>
                <a:gd name="connsiteX5" fmla="*/ 0 w 1961664"/>
                <a:gd name="connsiteY5" fmla="*/ 670418 h 854313"/>
                <a:gd name="connsiteX6" fmla="*/ 368348 w 1961664"/>
                <a:gd name="connsiteY6" fmla="*/ 564634 h 854313"/>
                <a:gd name="connsiteX7" fmla="*/ 313705 w 1961664"/>
                <a:gd name="connsiteY7" fmla="*/ 664324 h 854313"/>
                <a:gd name="connsiteX0" fmla="*/ 313705 w 2018948"/>
                <a:gd name="connsiteY0" fmla="*/ 664324 h 955804"/>
                <a:gd name="connsiteX1" fmla="*/ 1953483 w 2018948"/>
                <a:gd name="connsiteY1" fmla="*/ 0 h 955804"/>
                <a:gd name="connsiteX2" fmla="*/ 1999016 w 2018948"/>
                <a:gd name="connsiteY2" fmla="*/ 749435 h 955804"/>
                <a:gd name="connsiteX3" fmla="*/ 248768 w 2018948"/>
                <a:gd name="connsiteY3" fmla="*/ 775993 h 955804"/>
                <a:gd name="connsiteX4" fmla="*/ 210479 w 2018948"/>
                <a:gd name="connsiteY4" fmla="*/ 854312 h 955804"/>
                <a:gd name="connsiteX5" fmla="*/ 0 w 2018948"/>
                <a:gd name="connsiteY5" fmla="*/ 670418 h 955804"/>
                <a:gd name="connsiteX6" fmla="*/ 368348 w 2018948"/>
                <a:gd name="connsiteY6" fmla="*/ 564634 h 955804"/>
                <a:gd name="connsiteX7" fmla="*/ 313705 w 2018948"/>
                <a:gd name="connsiteY7" fmla="*/ 664324 h 955804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59794"/>
                <a:gd name="connsiteX1" fmla="*/ 2063334 w 2063334"/>
                <a:gd name="connsiteY1" fmla="*/ 0 h 759794"/>
                <a:gd name="connsiteX2" fmla="*/ 1999016 w 2063334"/>
                <a:gd name="connsiteY2" fmla="*/ 532872 h 759794"/>
                <a:gd name="connsiteX3" fmla="*/ 248768 w 2063334"/>
                <a:gd name="connsiteY3" fmla="*/ 559430 h 759794"/>
                <a:gd name="connsiteX4" fmla="*/ 210479 w 2063334"/>
                <a:gd name="connsiteY4" fmla="*/ 637749 h 759794"/>
                <a:gd name="connsiteX5" fmla="*/ 0 w 2063334"/>
                <a:gd name="connsiteY5" fmla="*/ 453855 h 759794"/>
                <a:gd name="connsiteX6" fmla="*/ 368348 w 2063334"/>
                <a:gd name="connsiteY6" fmla="*/ 348071 h 759794"/>
                <a:gd name="connsiteX7" fmla="*/ 313705 w 2063334"/>
                <a:gd name="connsiteY7" fmla="*/ 447761 h 759794"/>
                <a:gd name="connsiteX0" fmla="*/ 313705 w 2063334"/>
                <a:gd name="connsiteY0" fmla="*/ 447761 h 759794"/>
                <a:gd name="connsiteX1" fmla="*/ 2063334 w 2063334"/>
                <a:gd name="connsiteY1" fmla="*/ 0 h 759794"/>
                <a:gd name="connsiteX2" fmla="*/ 1999016 w 2063334"/>
                <a:gd name="connsiteY2" fmla="*/ 532872 h 759794"/>
                <a:gd name="connsiteX3" fmla="*/ 248768 w 2063334"/>
                <a:gd name="connsiteY3" fmla="*/ 559430 h 759794"/>
                <a:gd name="connsiteX4" fmla="*/ 210479 w 2063334"/>
                <a:gd name="connsiteY4" fmla="*/ 637749 h 759794"/>
                <a:gd name="connsiteX5" fmla="*/ 0 w 2063334"/>
                <a:gd name="connsiteY5" fmla="*/ 453855 h 759794"/>
                <a:gd name="connsiteX6" fmla="*/ 368348 w 2063334"/>
                <a:gd name="connsiteY6" fmla="*/ 348071 h 759794"/>
                <a:gd name="connsiteX7" fmla="*/ 313705 w 20633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1176"/>
                <a:gd name="connsiteY0" fmla="*/ 342063 h 654096"/>
                <a:gd name="connsiteX1" fmla="*/ 2051176 w 2051176"/>
                <a:gd name="connsiteY1" fmla="*/ 0 h 654096"/>
                <a:gd name="connsiteX2" fmla="*/ 1988316 w 2051176"/>
                <a:gd name="connsiteY2" fmla="*/ 427174 h 654096"/>
                <a:gd name="connsiteX3" fmla="*/ 238068 w 2051176"/>
                <a:gd name="connsiteY3" fmla="*/ 453732 h 654096"/>
                <a:gd name="connsiteX4" fmla="*/ 199779 w 2051176"/>
                <a:gd name="connsiteY4" fmla="*/ 532051 h 654096"/>
                <a:gd name="connsiteX5" fmla="*/ 0 w 2051176"/>
                <a:gd name="connsiteY5" fmla="*/ 309561 h 654096"/>
                <a:gd name="connsiteX6" fmla="*/ 357648 w 2051176"/>
                <a:gd name="connsiteY6" fmla="*/ 242373 h 654096"/>
                <a:gd name="connsiteX7" fmla="*/ 303005 w 2051176"/>
                <a:gd name="connsiteY7" fmla="*/ 342063 h 654096"/>
                <a:gd name="connsiteX0" fmla="*/ 303005 w 2051176"/>
                <a:gd name="connsiteY0" fmla="*/ 342063 h 715556"/>
                <a:gd name="connsiteX1" fmla="*/ 2051176 w 2051176"/>
                <a:gd name="connsiteY1" fmla="*/ 0 h 715556"/>
                <a:gd name="connsiteX2" fmla="*/ 1973892 w 2051176"/>
                <a:gd name="connsiteY2" fmla="*/ 517535 h 715556"/>
                <a:gd name="connsiteX3" fmla="*/ 238068 w 2051176"/>
                <a:gd name="connsiteY3" fmla="*/ 453732 h 715556"/>
                <a:gd name="connsiteX4" fmla="*/ 199779 w 2051176"/>
                <a:gd name="connsiteY4" fmla="*/ 532051 h 715556"/>
                <a:gd name="connsiteX5" fmla="*/ 0 w 2051176"/>
                <a:gd name="connsiteY5" fmla="*/ 309561 h 715556"/>
                <a:gd name="connsiteX6" fmla="*/ 357648 w 2051176"/>
                <a:gd name="connsiteY6" fmla="*/ 242373 h 715556"/>
                <a:gd name="connsiteX7" fmla="*/ 303005 w 2051176"/>
                <a:gd name="connsiteY7" fmla="*/ 342063 h 715556"/>
                <a:gd name="connsiteX0" fmla="*/ 303005 w 2057008"/>
                <a:gd name="connsiteY0" fmla="*/ 176982 h 550475"/>
                <a:gd name="connsiteX1" fmla="*/ 2057008 w 2057008"/>
                <a:gd name="connsiteY1" fmla="*/ 0 h 550475"/>
                <a:gd name="connsiteX2" fmla="*/ 1973892 w 2057008"/>
                <a:gd name="connsiteY2" fmla="*/ 352454 h 550475"/>
                <a:gd name="connsiteX3" fmla="*/ 238068 w 2057008"/>
                <a:gd name="connsiteY3" fmla="*/ 288651 h 550475"/>
                <a:gd name="connsiteX4" fmla="*/ 199779 w 2057008"/>
                <a:gd name="connsiteY4" fmla="*/ 366970 h 550475"/>
                <a:gd name="connsiteX5" fmla="*/ 0 w 2057008"/>
                <a:gd name="connsiteY5" fmla="*/ 144480 h 550475"/>
                <a:gd name="connsiteX6" fmla="*/ 357648 w 2057008"/>
                <a:gd name="connsiteY6" fmla="*/ 77292 h 550475"/>
                <a:gd name="connsiteX7" fmla="*/ 303005 w 2057008"/>
                <a:gd name="connsiteY7" fmla="*/ 176982 h 550475"/>
                <a:gd name="connsiteX0" fmla="*/ 303005 w 2057008"/>
                <a:gd name="connsiteY0" fmla="*/ 176982 h 620009"/>
                <a:gd name="connsiteX1" fmla="*/ 2057008 w 2057008"/>
                <a:gd name="connsiteY1" fmla="*/ 0 h 620009"/>
                <a:gd name="connsiteX2" fmla="*/ 1908749 w 2057008"/>
                <a:gd name="connsiteY2" fmla="*/ 445385 h 620009"/>
                <a:gd name="connsiteX3" fmla="*/ 238068 w 2057008"/>
                <a:gd name="connsiteY3" fmla="*/ 288651 h 620009"/>
                <a:gd name="connsiteX4" fmla="*/ 199779 w 2057008"/>
                <a:gd name="connsiteY4" fmla="*/ 366970 h 620009"/>
                <a:gd name="connsiteX5" fmla="*/ 0 w 2057008"/>
                <a:gd name="connsiteY5" fmla="*/ 144480 h 620009"/>
                <a:gd name="connsiteX6" fmla="*/ 357648 w 2057008"/>
                <a:gd name="connsiteY6" fmla="*/ 77292 h 620009"/>
                <a:gd name="connsiteX7" fmla="*/ 303005 w 2057008"/>
                <a:gd name="connsiteY7" fmla="*/ 176982 h 620009"/>
                <a:gd name="connsiteX0" fmla="*/ 303005 w 2156796"/>
                <a:gd name="connsiteY0" fmla="*/ 176982 h 614785"/>
                <a:gd name="connsiteX1" fmla="*/ 2057008 w 2156796"/>
                <a:gd name="connsiteY1" fmla="*/ 0 h 614785"/>
                <a:gd name="connsiteX2" fmla="*/ 1908749 w 2156796"/>
                <a:gd name="connsiteY2" fmla="*/ 445385 h 614785"/>
                <a:gd name="connsiteX3" fmla="*/ 238068 w 2156796"/>
                <a:gd name="connsiteY3" fmla="*/ 288651 h 614785"/>
                <a:gd name="connsiteX4" fmla="*/ 199779 w 2156796"/>
                <a:gd name="connsiteY4" fmla="*/ 366970 h 614785"/>
                <a:gd name="connsiteX5" fmla="*/ 0 w 2156796"/>
                <a:gd name="connsiteY5" fmla="*/ 144480 h 614785"/>
                <a:gd name="connsiteX6" fmla="*/ 357648 w 2156796"/>
                <a:gd name="connsiteY6" fmla="*/ 77292 h 614785"/>
                <a:gd name="connsiteX7" fmla="*/ 303005 w 2156796"/>
                <a:gd name="connsiteY7" fmla="*/ 176982 h 614785"/>
                <a:gd name="connsiteX0" fmla="*/ 303005 w 2169837"/>
                <a:gd name="connsiteY0" fmla="*/ 176982 h 618137"/>
                <a:gd name="connsiteX1" fmla="*/ 2057008 w 2169837"/>
                <a:gd name="connsiteY1" fmla="*/ 0 h 618137"/>
                <a:gd name="connsiteX2" fmla="*/ 1908749 w 2169837"/>
                <a:gd name="connsiteY2" fmla="*/ 445385 h 618137"/>
                <a:gd name="connsiteX3" fmla="*/ 238068 w 2169837"/>
                <a:gd name="connsiteY3" fmla="*/ 288651 h 618137"/>
                <a:gd name="connsiteX4" fmla="*/ 199779 w 2169837"/>
                <a:gd name="connsiteY4" fmla="*/ 366970 h 618137"/>
                <a:gd name="connsiteX5" fmla="*/ 0 w 2169837"/>
                <a:gd name="connsiteY5" fmla="*/ 144480 h 618137"/>
                <a:gd name="connsiteX6" fmla="*/ 357648 w 2169837"/>
                <a:gd name="connsiteY6" fmla="*/ 77292 h 618137"/>
                <a:gd name="connsiteX7" fmla="*/ 303005 w 2169837"/>
                <a:gd name="connsiteY7" fmla="*/ 176982 h 618137"/>
                <a:gd name="connsiteX0" fmla="*/ 303005 w 2169837"/>
                <a:gd name="connsiteY0" fmla="*/ 176982 h 637307"/>
                <a:gd name="connsiteX1" fmla="*/ 2057008 w 2169837"/>
                <a:gd name="connsiteY1" fmla="*/ 0 h 637307"/>
                <a:gd name="connsiteX2" fmla="*/ 1908749 w 2169837"/>
                <a:gd name="connsiteY2" fmla="*/ 445385 h 637307"/>
                <a:gd name="connsiteX3" fmla="*/ 238068 w 2169837"/>
                <a:gd name="connsiteY3" fmla="*/ 288651 h 637307"/>
                <a:gd name="connsiteX4" fmla="*/ 199779 w 2169837"/>
                <a:gd name="connsiteY4" fmla="*/ 366970 h 637307"/>
                <a:gd name="connsiteX5" fmla="*/ 0 w 2169837"/>
                <a:gd name="connsiteY5" fmla="*/ 144480 h 637307"/>
                <a:gd name="connsiteX6" fmla="*/ 357648 w 2169837"/>
                <a:gd name="connsiteY6" fmla="*/ 77292 h 637307"/>
                <a:gd name="connsiteX7" fmla="*/ 303005 w 2169837"/>
                <a:gd name="connsiteY7" fmla="*/ 176982 h 637307"/>
                <a:gd name="connsiteX0" fmla="*/ 303005 w 2182188"/>
                <a:gd name="connsiteY0" fmla="*/ 176982 h 698423"/>
                <a:gd name="connsiteX1" fmla="*/ 2057008 w 2182188"/>
                <a:gd name="connsiteY1" fmla="*/ 0 h 698423"/>
                <a:gd name="connsiteX2" fmla="*/ 1927912 w 2182188"/>
                <a:gd name="connsiteY2" fmla="*/ 525895 h 698423"/>
                <a:gd name="connsiteX3" fmla="*/ 238068 w 2182188"/>
                <a:gd name="connsiteY3" fmla="*/ 288651 h 698423"/>
                <a:gd name="connsiteX4" fmla="*/ 199779 w 2182188"/>
                <a:gd name="connsiteY4" fmla="*/ 366970 h 698423"/>
                <a:gd name="connsiteX5" fmla="*/ 0 w 2182188"/>
                <a:gd name="connsiteY5" fmla="*/ 144480 h 698423"/>
                <a:gd name="connsiteX6" fmla="*/ 357648 w 2182188"/>
                <a:gd name="connsiteY6" fmla="*/ 77292 h 698423"/>
                <a:gd name="connsiteX7" fmla="*/ 303005 w 2182188"/>
                <a:gd name="connsiteY7" fmla="*/ 176982 h 698423"/>
                <a:gd name="connsiteX0" fmla="*/ 303005 w 2057008"/>
                <a:gd name="connsiteY0" fmla="*/ 176982 h 585932"/>
                <a:gd name="connsiteX1" fmla="*/ 2057008 w 2057008"/>
                <a:gd name="connsiteY1" fmla="*/ 0 h 585932"/>
                <a:gd name="connsiteX2" fmla="*/ 1927912 w 2057008"/>
                <a:gd name="connsiteY2" fmla="*/ 525895 h 585932"/>
                <a:gd name="connsiteX3" fmla="*/ 238068 w 2057008"/>
                <a:gd name="connsiteY3" fmla="*/ 288651 h 585932"/>
                <a:gd name="connsiteX4" fmla="*/ 199779 w 2057008"/>
                <a:gd name="connsiteY4" fmla="*/ 366970 h 585932"/>
                <a:gd name="connsiteX5" fmla="*/ 0 w 2057008"/>
                <a:gd name="connsiteY5" fmla="*/ 144480 h 585932"/>
                <a:gd name="connsiteX6" fmla="*/ 357648 w 2057008"/>
                <a:gd name="connsiteY6" fmla="*/ 77292 h 585932"/>
                <a:gd name="connsiteX7" fmla="*/ 303005 w 2057008"/>
                <a:gd name="connsiteY7" fmla="*/ 176982 h 585932"/>
                <a:gd name="connsiteX0" fmla="*/ 303005 w 2057008"/>
                <a:gd name="connsiteY0" fmla="*/ 176982 h 657856"/>
                <a:gd name="connsiteX1" fmla="*/ 2057008 w 2057008"/>
                <a:gd name="connsiteY1" fmla="*/ 0 h 657856"/>
                <a:gd name="connsiteX2" fmla="*/ 1927912 w 2057008"/>
                <a:gd name="connsiteY2" fmla="*/ 525895 h 657856"/>
                <a:gd name="connsiteX3" fmla="*/ 238068 w 2057008"/>
                <a:gd name="connsiteY3" fmla="*/ 288651 h 657856"/>
                <a:gd name="connsiteX4" fmla="*/ 199779 w 2057008"/>
                <a:gd name="connsiteY4" fmla="*/ 366970 h 657856"/>
                <a:gd name="connsiteX5" fmla="*/ 0 w 2057008"/>
                <a:gd name="connsiteY5" fmla="*/ 144480 h 657856"/>
                <a:gd name="connsiteX6" fmla="*/ 357648 w 2057008"/>
                <a:gd name="connsiteY6" fmla="*/ 77292 h 657856"/>
                <a:gd name="connsiteX7" fmla="*/ 303005 w 2057008"/>
                <a:gd name="connsiteY7" fmla="*/ 176982 h 657856"/>
                <a:gd name="connsiteX0" fmla="*/ 303005 w 2057008"/>
                <a:gd name="connsiteY0" fmla="*/ 176982 h 662307"/>
                <a:gd name="connsiteX1" fmla="*/ 2057008 w 2057008"/>
                <a:gd name="connsiteY1" fmla="*/ 0 h 662307"/>
                <a:gd name="connsiteX2" fmla="*/ 1927912 w 2057008"/>
                <a:gd name="connsiteY2" fmla="*/ 525895 h 662307"/>
                <a:gd name="connsiteX3" fmla="*/ 238068 w 2057008"/>
                <a:gd name="connsiteY3" fmla="*/ 288651 h 662307"/>
                <a:gd name="connsiteX4" fmla="*/ 199779 w 2057008"/>
                <a:gd name="connsiteY4" fmla="*/ 366970 h 662307"/>
                <a:gd name="connsiteX5" fmla="*/ 0 w 2057008"/>
                <a:gd name="connsiteY5" fmla="*/ 144480 h 662307"/>
                <a:gd name="connsiteX6" fmla="*/ 357648 w 2057008"/>
                <a:gd name="connsiteY6" fmla="*/ 77292 h 662307"/>
                <a:gd name="connsiteX7" fmla="*/ 303005 w 2057008"/>
                <a:gd name="connsiteY7" fmla="*/ 176982 h 662307"/>
                <a:gd name="connsiteX0" fmla="*/ 303005 w 2057008"/>
                <a:gd name="connsiteY0" fmla="*/ 176982 h 662307"/>
                <a:gd name="connsiteX1" fmla="*/ 2057008 w 2057008"/>
                <a:gd name="connsiteY1" fmla="*/ 0 h 662307"/>
                <a:gd name="connsiteX2" fmla="*/ 1927912 w 2057008"/>
                <a:gd name="connsiteY2" fmla="*/ 525895 h 662307"/>
                <a:gd name="connsiteX3" fmla="*/ 238068 w 2057008"/>
                <a:gd name="connsiteY3" fmla="*/ 288651 h 662307"/>
                <a:gd name="connsiteX4" fmla="*/ 199779 w 2057008"/>
                <a:gd name="connsiteY4" fmla="*/ 366970 h 662307"/>
                <a:gd name="connsiteX5" fmla="*/ 0 w 2057008"/>
                <a:gd name="connsiteY5" fmla="*/ 144480 h 662307"/>
                <a:gd name="connsiteX6" fmla="*/ 357648 w 2057008"/>
                <a:gd name="connsiteY6" fmla="*/ 77292 h 662307"/>
                <a:gd name="connsiteX7" fmla="*/ 303005 w 2057008"/>
                <a:gd name="connsiteY7" fmla="*/ 176982 h 662307"/>
                <a:gd name="connsiteX0" fmla="*/ 283269 w 2037272"/>
                <a:gd name="connsiteY0" fmla="*/ 176982 h 662307"/>
                <a:gd name="connsiteX1" fmla="*/ 2037272 w 2037272"/>
                <a:gd name="connsiteY1" fmla="*/ 0 h 662307"/>
                <a:gd name="connsiteX2" fmla="*/ 1908176 w 2037272"/>
                <a:gd name="connsiteY2" fmla="*/ 525895 h 662307"/>
                <a:gd name="connsiteX3" fmla="*/ 218332 w 2037272"/>
                <a:gd name="connsiteY3" fmla="*/ 288651 h 662307"/>
                <a:gd name="connsiteX4" fmla="*/ 180043 w 2037272"/>
                <a:gd name="connsiteY4" fmla="*/ 366970 h 662307"/>
                <a:gd name="connsiteX5" fmla="*/ 0 w 2037272"/>
                <a:gd name="connsiteY5" fmla="*/ 109981 h 662307"/>
                <a:gd name="connsiteX6" fmla="*/ 337912 w 2037272"/>
                <a:gd name="connsiteY6" fmla="*/ 77292 h 662307"/>
                <a:gd name="connsiteX7" fmla="*/ 283269 w 2037272"/>
                <a:gd name="connsiteY7" fmla="*/ 176982 h 662307"/>
                <a:gd name="connsiteX0" fmla="*/ 283269 w 2037272"/>
                <a:gd name="connsiteY0" fmla="*/ 176982 h 662307"/>
                <a:gd name="connsiteX1" fmla="*/ 2037272 w 2037272"/>
                <a:gd name="connsiteY1" fmla="*/ 0 h 662307"/>
                <a:gd name="connsiteX2" fmla="*/ 1908176 w 2037272"/>
                <a:gd name="connsiteY2" fmla="*/ 525895 h 662307"/>
                <a:gd name="connsiteX3" fmla="*/ 218332 w 2037272"/>
                <a:gd name="connsiteY3" fmla="*/ 288651 h 662307"/>
                <a:gd name="connsiteX4" fmla="*/ 180043 w 2037272"/>
                <a:gd name="connsiteY4" fmla="*/ 366970 h 662307"/>
                <a:gd name="connsiteX5" fmla="*/ 0 w 2037272"/>
                <a:gd name="connsiteY5" fmla="*/ 109981 h 662307"/>
                <a:gd name="connsiteX6" fmla="*/ 337912 w 2037272"/>
                <a:gd name="connsiteY6" fmla="*/ 77292 h 662307"/>
                <a:gd name="connsiteX7" fmla="*/ 283269 w 2037272"/>
                <a:gd name="connsiteY7" fmla="*/ 176982 h 66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7272" h="662307">
                  <a:moveTo>
                    <a:pt x="283269" y="176982"/>
                  </a:moveTo>
                  <a:cubicBezTo>
                    <a:pt x="575699" y="315165"/>
                    <a:pt x="1369240" y="673338"/>
                    <a:pt x="2037272" y="0"/>
                  </a:cubicBezTo>
                  <a:cubicBezTo>
                    <a:pt x="2020166" y="416913"/>
                    <a:pt x="2082132" y="369998"/>
                    <a:pt x="1908176" y="525895"/>
                  </a:cubicBezTo>
                  <a:cubicBezTo>
                    <a:pt x="1734220" y="681792"/>
                    <a:pt x="1089533" y="808177"/>
                    <a:pt x="218332" y="288651"/>
                  </a:cubicBezTo>
                  <a:cubicBezTo>
                    <a:pt x="226151" y="277151"/>
                    <a:pt x="182036" y="367387"/>
                    <a:pt x="180043" y="366970"/>
                  </a:cubicBezTo>
                  <a:cubicBezTo>
                    <a:pt x="127252" y="304965"/>
                    <a:pt x="87857" y="234363"/>
                    <a:pt x="0" y="109981"/>
                  </a:cubicBezTo>
                  <a:cubicBezTo>
                    <a:pt x="105047" y="92140"/>
                    <a:pt x="233949" y="96535"/>
                    <a:pt x="337912" y="77292"/>
                  </a:cubicBezTo>
                  <a:cubicBezTo>
                    <a:pt x="339493" y="80532"/>
                    <a:pt x="289258" y="176650"/>
                    <a:pt x="283269" y="176982"/>
                  </a:cubicBezTo>
                  <a:close/>
                </a:path>
              </a:pathLst>
            </a:custGeom>
            <a:gradFill flip="none" rotWithShape="1">
              <a:gsLst>
                <a:gs pos="51000">
                  <a:srgbClr val="5AC3FA">
                    <a:alpha val="40000"/>
                  </a:srgbClr>
                </a:gs>
                <a:gs pos="10000">
                  <a:schemeClr val="accent4">
                    <a:lumMod val="75000"/>
                    <a:alpha val="15000"/>
                  </a:schemeClr>
                </a:gs>
                <a:gs pos="100000">
                  <a:srgbClr val="5AC3FA">
                    <a:alpha val="0"/>
                  </a:srgbClr>
                </a:gs>
                <a:gs pos="27000">
                  <a:schemeClr val="accent4">
                    <a:lumMod val="75000"/>
                    <a:alpha val="70000"/>
                  </a:schemeClr>
                </a:gs>
              </a:gsLst>
              <a:lin ang="0" scaled="1"/>
              <a:tileRect/>
            </a:gradFill>
            <a:ln w="12700" cap="flat" cmpd="sng" algn="ctr">
              <a:gradFill flip="none" rotWithShape="1">
                <a:gsLst>
                  <a:gs pos="72000">
                    <a:srgbClr val="5AC3FA">
                      <a:alpha val="60000"/>
                    </a:srgbClr>
                  </a:gs>
                  <a:gs pos="7000">
                    <a:srgbClr val="5AC3FA">
                      <a:alpha val="15000"/>
                    </a:srgbClr>
                  </a:gs>
                  <a:gs pos="92000">
                    <a:srgbClr val="5AC3FA">
                      <a:alpha val="0"/>
                    </a:srgbClr>
                  </a:gs>
                  <a:gs pos="35000">
                    <a:srgbClr val="5AC3FA">
                      <a:alpha val="60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920385" y="2743471"/>
              <a:ext cx="1469734" cy="1324417"/>
              <a:chOff x="3627890" y="2975296"/>
              <a:chExt cx="1933500" cy="1577448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27890" y="2975296"/>
                <a:ext cx="1933500" cy="1577448"/>
              </a:xfrm>
              <a:prstGeom prst="rect">
                <a:avLst/>
              </a:prstGeom>
              <a:effectLst>
                <a:outerShdw blurRad="762000" dir="2700000" algn="tl" rotWithShape="0">
                  <a:srgbClr val="001B5E"/>
                </a:outerShdw>
              </a:effectLst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27890" y="2975296"/>
                <a:ext cx="1933500" cy="1577448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536" t="30929" r="3581" b="5405"/>
            <a:stretch/>
          </p:blipFill>
          <p:spPr bwMode="auto">
            <a:xfrm>
              <a:off x="5043951" y="4084405"/>
              <a:ext cx="1011463" cy="690108"/>
            </a:xfrm>
            <a:prstGeom prst="rect">
              <a:avLst/>
            </a:prstGeom>
            <a:effectLst>
              <a:outerShdw blurRad="190500" dist="63500" dir="2700000">
                <a:srgbClr val="000000">
                  <a:alpha val="20000"/>
                </a:srgbClr>
              </a:outerShdw>
            </a:effectLst>
          </p:spPr>
        </p:pic>
        <p:grpSp>
          <p:nvGrpSpPr>
            <p:cNvPr id="18" name="Group 17"/>
            <p:cNvGrpSpPr/>
            <p:nvPr/>
          </p:nvGrpSpPr>
          <p:grpSpPr>
            <a:xfrm>
              <a:off x="4167959" y="4971647"/>
              <a:ext cx="835026" cy="708024"/>
              <a:chOff x="1868593" y="5017329"/>
              <a:chExt cx="835026" cy="708024"/>
            </a:xfrm>
          </p:grpSpPr>
          <p:pic>
            <p:nvPicPr>
              <p:cNvPr id="42" name="Picture 41" descr="t_file_blu.png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772" t="2948" r="3728" b="5681"/>
              <a:stretch/>
            </p:blipFill>
            <p:spPr>
              <a:xfrm>
                <a:off x="1868593" y="5017329"/>
                <a:ext cx="469901" cy="571500"/>
              </a:xfrm>
              <a:prstGeom prst="rect">
                <a:avLst/>
              </a:prstGeom>
            </p:spPr>
          </p:pic>
          <p:pic>
            <p:nvPicPr>
              <p:cNvPr id="43" name="Picture 42" descr="table_5rows.png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245" t="4090" r="3491" b="5607"/>
              <a:stretch/>
            </p:blipFill>
            <p:spPr>
              <a:xfrm>
                <a:off x="2132119" y="5252278"/>
                <a:ext cx="571500" cy="473075"/>
              </a:xfrm>
              <a:prstGeom prst="rect">
                <a:avLst/>
              </a:prstGeom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3153105" y="5013344"/>
              <a:ext cx="638470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</a:rPr>
                <a:t>Data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53105" y="4061280"/>
              <a:ext cx="1180976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</a:rPr>
                <a:t>Information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53105" y="3096575"/>
              <a:ext cx="1180976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</a:rPr>
                <a:t>Knowledge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7541681" y="1497125"/>
              <a:ext cx="829162" cy="828585"/>
              <a:chOff x="2245586" y="1670112"/>
              <a:chExt cx="1281052" cy="1280160"/>
            </a:xfrm>
          </p:grpSpPr>
          <p:pic>
            <p:nvPicPr>
              <p:cNvPr id="40" name="Picture 39" descr="G47382_EsriUserStock_0127_sml.jpg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45586" y="1670112"/>
                <a:ext cx="1281052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41" name="Oval 40"/>
              <p:cNvSpPr/>
              <p:nvPr/>
            </p:nvSpPr>
            <p:spPr bwMode="auto">
              <a:xfrm>
                <a:off x="2246478" y="1670112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7541681" y="2648998"/>
              <a:ext cx="828585" cy="828585"/>
              <a:chOff x="2245586" y="4581128"/>
              <a:chExt cx="1280160" cy="1280160"/>
            </a:xfrm>
          </p:grpSpPr>
          <p:pic>
            <p:nvPicPr>
              <p:cNvPr id="38" name="Picture 37" descr="G45908_MobileGIS_0152_sml.jpg"/>
              <p:cNvPicPr>
                <a:picLocks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45586" y="4581128"/>
                <a:ext cx="1280160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9" name="Oval 38"/>
              <p:cNvSpPr/>
              <p:nvPr/>
            </p:nvSpPr>
            <p:spPr bwMode="auto">
              <a:xfrm>
                <a:off x="2245586" y="4581128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8692568" y="1497125"/>
              <a:ext cx="828585" cy="828585"/>
              <a:chOff x="5618951" y="1670112"/>
              <a:chExt cx="1280160" cy="1280160"/>
            </a:xfrm>
          </p:grpSpPr>
          <p:pic>
            <p:nvPicPr>
              <p:cNvPr id="36" name="Picture 35" descr="G30012_CEO Men_156_sml.jpg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18951" y="1670112"/>
                <a:ext cx="1279402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7" name="Oval 36"/>
              <p:cNvSpPr/>
              <p:nvPr/>
            </p:nvSpPr>
            <p:spPr bwMode="auto">
              <a:xfrm>
                <a:off x="5618951" y="1670112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8692568" y="2648998"/>
              <a:ext cx="828585" cy="828585"/>
              <a:chOff x="5621888" y="4581128"/>
              <a:chExt cx="1280160" cy="1280160"/>
            </a:xfrm>
          </p:grpSpPr>
          <p:pic>
            <p:nvPicPr>
              <p:cNvPr id="34" name="Picture 33" descr="G45908_MobileGIS_0455_sml.jpg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1888" y="4588510"/>
                <a:ext cx="1277223" cy="1272778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5" name="Oval 34"/>
              <p:cNvSpPr/>
              <p:nvPr/>
            </p:nvSpPr>
            <p:spPr bwMode="auto">
              <a:xfrm>
                <a:off x="5621888" y="4581128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sp>
          <p:nvSpPr>
            <p:cNvPr id="26" name="Circular Arrow 25"/>
            <p:cNvSpPr/>
            <p:nvPr/>
          </p:nvSpPr>
          <p:spPr bwMode="auto">
            <a:xfrm rot="18000000">
              <a:off x="4221004" y="4242895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 smtClean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7" name="Circular Arrow 26"/>
            <p:cNvSpPr/>
            <p:nvPr/>
          </p:nvSpPr>
          <p:spPr bwMode="auto">
            <a:xfrm rot="18000000">
              <a:off x="5249426" y="3273525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 smtClean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8" name="Circular Arrow 27"/>
            <p:cNvSpPr/>
            <p:nvPr/>
          </p:nvSpPr>
          <p:spPr bwMode="auto">
            <a:xfrm rot="18000000">
              <a:off x="6685347" y="2305070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 smtClean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153105" y="2127237"/>
              <a:ext cx="1387432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</a:rPr>
                <a:t>Understanding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772602" y="4768336"/>
              <a:ext cx="1302956" cy="22954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algn="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  <a:latin typeface="Arial"/>
                </a:rPr>
                <a:t>Mapping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77474" y="3978513"/>
              <a:ext cx="1302956" cy="22954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algn="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  <a:latin typeface="Arial"/>
                </a:rPr>
                <a:t>Integration</a:t>
              </a:r>
            </a:p>
          </p:txBody>
        </p:sp>
        <p:pic>
          <p:nvPicPr>
            <p:cNvPr id="32" name="Picture 31" descr="cloud_jack-fav_02lg.png"/>
            <p:cNvPicPr>
              <a:picLocks noChangeAspect="1"/>
            </p:cNvPicPr>
            <p:nvPr/>
          </p:nvPicPr>
          <p:blipFill>
            <a:blip r:embed="rId13" cstate="print">
              <a:alphaModFix amt="9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9639" y="1989980"/>
              <a:ext cx="1285174" cy="89147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711705" y="2258415"/>
              <a:ext cx="1598455" cy="47836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prstClr val="black"/>
                  </a:solidFill>
                  <a:latin typeface="Arial"/>
                </a:rPr>
                <a:t>Sharing and Collaboration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1515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41" name="Picture 40" descr="squares-strokes_curves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7AC2">
                <a:tint val="45000"/>
                <a:satMod val="400000"/>
              </a:srgbClr>
            </a:duotone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202673"/>
            <a:ext cx="5811890" cy="1653187"/>
          </a:xfrm>
          <a:prstGeom prst="rect">
            <a:avLst/>
          </a:prstGeom>
        </p:spPr>
      </p:pic>
      <p:pic>
        <p:nvPicPr>
          <p:cNvPr id="9" name="Picture 8" descr="12198867-4027x3445_glow.png"/>
          <p:cNvPicPr>
            <a:picLocks noChangeAspect="1"/>
          </p:cNvPicPr>
          <p:nvPr/>
        </p:nvPicPr>
        <p:blipFill rotWithShape="1">
          <a:blip r:embed="rId4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1015" y="722376"/>
            <a:ext cx="8218583" cy="484631"/>
          </a:xfrm>
        </p:spPr>
        <p:txBody>
          <a:bodyPr/>
          <a:lstStyle/>
          <a:p>
            <a:r>
              <a:rPr lang="en-US" dirty="0" smtClean="0"/>
              <a:t>Good GeoInformation Products Require Good Design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Understanding </a:t>
            </a:r>
            <a:r>
              <a:rPr lang="en-US" dirty="0" smtClean="0"/>
              <a:t>Issues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Appropriate Data</a:t>
            </a:r>
          </a:p>
          <a:p>
            <a:pPr>
              <a:lnSpc>
                <a:spcPct val="100000"/>
              </a:lnSpc>
            </a:pPr>
            <a:r>
              <a:rPr lang="en-US" dirty="0"/>
              <a:t>Analysis &amp; </a:t>
            </a:r>
            <a:r>
              <a:rPr lang="en-US" dirty="0" smtClean="0"/>
              <a:t>Manipulation</a:t>
            </a:r>
            <a:endParaRPr lang="en-US" dirty="0"/>
          </a:p>
          <a:p>
            <a:pPr marL="1316038" indent="0">
              <a:lnSpc>
                <a:spcPct val="150000"/>
              </a:lnSpc>
              <a:buNone/>
            </a:pPr>
            <a:r>
              <a:rPr lang="en-US" sz="1600" b="0" i="1" dirty="0">
                <a:solidFill>
                  <a:schemeClr val="tx2"/>
                </a:solidFill>
              </a:rPr>
              <a:t>. . . And A Compelling Graphic Design</a:t>
            </a:r>
            <a:endParaRPr lang="en-US" sz="1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Good Products Help Us Understand . . . </a:t>
            </a:r>
          </a:p>
          <a:p>
            <a:r>
              <a:rPr lang="en-US" dirty="0"/>
              <a:t>. . . And Support  Action</a:t>
            </a:r>
          </a:p>
        </p:txBody>
      </p:sp>
      <p:pic>
        <p:nvPicPr>
          <p:cNvPr id="73" name="Picture 72" descr="squares-strokes_curves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007AC2">
                <a:tint val="45000"/>
                <a:satMod val="400000"/>
              </a:srgbClr>
            </a:duotone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11535" y="1563249"/>
            <a:ext cx="5811890" cy="1653187"/>
          </a:xfrm>
          <a:prstGeom prst="rect">
            <a:avLst/>
          </a:prstGeom>
        </p:spPr>
      </p:pic>
      <p:pic>
        <p:nvPicPr>
          <p:cNvPr id="40" name="Picture 39" descr="G19193_Stock_0064copy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36" t="-34583" r="4292" b="3243"/>
          <a:stretch/>
        </p:blipFill>
        <p:spPr>
          <a:xfrm>
            <a:off x="644066" y="2166004"/>
            <a:ext cx="4003648" cy="40046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92438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 flipV="1">
            <a:off x="1" y="-6096"/>
            <a:ext cx="9144000" cy="6864096"/>
          </a:xfrm>
          <a:prstGeom prst="rect">
            <a:avLst/>
          </a:prstGeom>
          <a:gradFill flip="none" rotWithShape="1">
            <a:gsLst>
              <a:gs pos="0">
                <a:srgbClr val="2BBA79">
                  <a:alpha val="80000"/>
                </a:srgbClr>
              </a:gs>
              <a:gs pos="24000">
                <a:schemeClr val="accent4">
                  <a:lumMod val="75000"/>
                  <a:alpha val="85000"/>
                </a:schemeClr>
              </a:gs>
              <a:gs pos="9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121873" tIns="60935" rIns="121873" bIns="60935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9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 descr="12198867-4027x3445_glow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399" y="3745180"/>
            <a:ext cx="10972800" cy="3112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300" dirty="0"/>
              <a:t>Good Information Products Are Timely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Help </a:t>
            </a:r>
            <a:r>
              <a:rPr lang="en-US" dirty="0"/>
              <a:t>Us Understand . . . </a:t>
            </a:r>
          </a:p>
          <a:p>
            <a:r>
              <a:rPr lang="en-US" dirty="0"/>
              <a:t>. . . And Support  Action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900114" y="1676400"/>
            <a:ext cx="5069784" cy="4495800"/>
            <a:chOff x="-1465827" y="1442046"/>
            <a:chExt cx="5260259" cy="4664710"/>
          </a:xfrm>
        </p:grpSpPr>
        <p:sp>
          <p:nvSpPr>
            <p:cNvPr id="15" name="Rounded Rectangle 14"/>
            <p:cNvSpPr/>
            <p:nvPr/>
          </p:nvSpPr>
          <p:spPr>
            <a:xfrm>
              <a:off x="-1465827" y="1442046"/>
              <a:ext cx="5260259" cy="4664710"/>
            </a:xfrm>
            <a:prstGeom prst="roundRect">
              <a:avLst>
                <a:gd name="adj" fmla="val 2035"/>
              </a:avLst>
            </a:prstGeom>
            <a:gradFill flip="none" rotWithShape="1">
              <a:gsLst>
                <a:gs pos="95000">
                  <a:srgbClr val="003367">
                    <a:alpha val="25000"/>
                  </a:srgbClr>
                </a:gs>
                <a:gs pos="0">
                  <a:srgbClr val="5AC3FA">
                    <a:alpha val="20000"/>
                  </a:srgbClr>
                </a:gs>
                <a:gs pos="20000">
                  <a:srgbClr val="051932">
                    <a:alpha val="20000"/>
                  </a:srgbClr>
                </a:gs>
                <a:gs pos="73000">
                  <a:srgbClr val="051932">
                    <a:alpha val="30000"/>
                  </a:srgbClr>
                </a:gs>
              </a:gsLst>
              <a:lin ang="16200000" scaled="0"/>
              <a:tileRect/>
            </a:gradFill>
            <a:ln w="3175" cap="flat" cmpd="sng" algn="ctr">
              <a:solidFill>
                <a:srgbClr val="5AC3FA">
                  <a:alpha val="7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defTabSz="917954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97" charset="-128"/>
                <a:cs typeface="ＭＳ Ｐゴシック" pitchFamily="-97" charset="-128"/>
              </a:endParaRPr>
            </a:p>
          </p:txBody>
        </p:sp>
        <p:pic>
          <p:nvPicPr>
            <p:cNvPr id="16" name="Picture 15" descr="energylhvpd9-04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364992" y="1548391"/>
              <a:ext cx="5058588" cy="4452020"/>
            </a:xfrm>
            <a:prstGeom prst="rect">
              <a:avLst/>
            </a:prstGeom>
            <a:effectLst/>
          </p:spPr>
        </p:pic>
      </p:grpSp>
      <p:grpSp>
        <p:nvGrpSpPr>
          <p:cNvPr id="17" name="Group 16"/>
          <p:cNvGrpSpPr/>
          <p:nvPr/>
        </p:nvGrpSpPr>
        <p:grpSpPr>
          <a:xfrm>
            <a:off x="3991443" y="2445144"/>
            <a:ext cx="4250857" cy="381000"/>
            <a:chOff x="4889721" y="2148147"/>
            <a:chExt cx="4250857" cy="381000"/>
          </a:xfrm>
        </p:grpSpPr>
        <p:sp>
          <p:nvSpPr>
            <p:cNvPr id="18" name="Rectangle 159"/>
            <p:cNvSpPr>
              <a:spLocks/>
            </p:cNvSpPr>
            <p:nvPr/>
          </p:nvSpPr>
          <p:spPr bwMode="auto">
            <a:xfrm>
              <a:off x="4889721" y="2148147"/>
              <a:ext cx="4250857" cy="381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  <a:alpha val="0"/>
                  </a:schemeClr>
                </a:gs>
                <a:gs pos="30000">
                  <a:srgbClr val="017FCC">
                    <a:alpha val="90000"/>
                  </a:srgbClr>
                </a:gs>
                <a:gs pos="100000">
                  <a:schemeClr val="accent4">
                    <a:lumMod val="75000"/>
                    <a:alpha val="0"/>
                  </a:schemeClr>
                </a:gs>
                <a:gs pos="70000">
                  <a:srgbClr val="017FCC">
                    <a:alpha val="90000"/>
                  </a:srgbClr>
                </a:gs>
              </a:gsLst>
              <a:lin ang="0" scaled="1"/>
              <a:tileRect/>
            </a:gradFill>
            <a:ln w="12700">
              <a:gradFill flip="none" rotWithShape="1">
                <a:gsLst>
                  <a:gs pos="50000">
                    <a:srgbClr val="5AC3FA">
                      <a:alpha val="70000"/>
                    </a:srgbClr>
                  </a:gs>
                  <a:gs pos="0">
                    <a:srgbClr val="5AC3FA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round/>
              <a:headEnd/>
              <a:tailEnd/>
            </a:ln>
          </p:spPr>
          <p:txBody>
            <a:bodyPr wrap="none" lIns="91426" tIns="45712" rIns="91426" bIns="45712" anchor="t"/>
            <a:lstStyle/>
            <a:p>
              <a:pPr marL="39688"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000" b="1" dirty="0">
                <a:solidFill>
                  <a:prstClr val="white"/>
                </a:solidFill>
                <a:latin typeface="Arial"/>
                <a:sym typeface="Arial" pitchFamily="-10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36703" y="2194965"/>
              <a:ext cx="1756891" cy="246221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 anchorCtr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/>
                </a:rPr>
                <a:t>Tsunami Forecast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2348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sri2011_corp4x3_tmplt">
  <a:themeElements>
    <a:clrScheme name="Esri 2011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1832</TotalTime>
  <Words>1049</Words>
  <Application>Microsoft Office PowerPoint</Application>
  <PresentationFormat>On-screen Show (4:3)</PresentationFormat>
  <Paragraphs>253</Paragraphs>
  <Slides>49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ＭＳ Ｐゴシック</vt:lpstr>
      <vt:lpstr>Arial</vt:lpstr>
      <vt:lpstr>Calibri</vt:lpstr>
      <vt:lpstr>Calibri Light</vt:lpstr>
      <vt:lpstr>Comic Sans MS</vt:lpstr>
      <vt:lpstr>Lucida Grande</vt:lpstr>
      <vt:lpstr>Times New Roman</vt:lpstr>
      <vt:lpstr>Default Design</vt:lpstr>
      <vt:lpstr>Esri2011_corp4x3_tmplt</vt:lpstr>
      <vt:lpstr>Office Theme</vt:lpstr>
      <vt:lpstr>Bitmap Image</vt:lpstr>
      <vt:lpstr>Introduction to ArcGIS Software</vt:lpstr>
      <vt:lpstr>Readings</vt:lpstr>
      <vt:lpstr>Introduction to GIS Software</vt:lpstr>
      <vt:lpstr>Introduction to GIS Software</vt:lpstr>
      <vt:lpstr>Jack Dangermond, President, ESRI</vt:lpstr>
      <vt:lpstr>PowerPoint Presentation</vt:lpstr>
      <vt:lpstr>Geospatial Systems Are Helping Us Understand</vt:lpstr>
      <vt:lpstr>Good GeoInformation Products Require Good Design</vt:lpstr>
      <vt:lpstr>Good Information Products Are Timely</vt:lpstr>
      <vt:lpstr>Good Information Products Disseminate Knowledge . . . </vt:lpstr>
      <vt:lpstr>Good Information Products Communicate Importance</vt:lpstr>
      <vt:lpstr>Good Information Products Show Status</vt:lpstr>
      <vt:lpstr>Good Information Products Support Decision Making</vt:lpstr>
      <vt:lpstr>Good Information Products Illustrate Change</vt:lpstr>
      <vt:lpstr>Good Information Products Can Show The Future</vt:lpstr>
      <vt:lpstr>Good GeoInformation Products</vt:lpstr>
      <vt:lpstr>Storytelling With Maps</vt:lpstr>
      <vt:lpstr>GIS Dictionary</vt:lpstr>
      <vt:lpstr>Introduction to GIS Software</vt:lpstr>
      <vt:lpstr>Geographic Data Models</vt:lpstr>
      <vt:lpstr>ESRI GIS Development</vt:lpstr>
      <vt:lpstr>Geodatabase</vt:lpstr>
      <vt:lpstr>PowerPoint Presentation</vt:lpstr>
      <vt:lpstr>Geodatabase – a store for all types of geospatial information</vt:lpstr>
      <vt:lpstr>PowerPoint Presentation</vt:lpstr>
      <vt:lpstr>ArcGIS Geodatabase</vt:lpstr>
      <vt:lpstr>Object Class</vt:lpstr>
      <vt:lpstr>Feature Class</vt:lpstr>
      <vt:lpstr>Relationship</vt:lpstr>
      <vt:lpstr>Relationship</vt:lpstr>
      <vt:lpstr>Relationship</vt:lpstr>
      <vt:lpstr>Introduction to GIS Software</vt:lpstr>
      <vt:lpstr>ArcMap</vt:lpstr>
      <vt:lpstr>Catalog window in ArcMap</vt:lpstr>
      <vt:lpstr>ArcGIS Desktop</vt:lpstr>
      <vt:lpstr>ArcMap – primary work interface</vt:lpstr>
      <vt:lpstr>Arc Catalog – view the geodatabase</vt:lpstr>
      <vt:lpstr>ArcToolbox – processing functions</vt:lpstr>
      <vt:lpstr>Geo-Processing</vt:lpstr>
      <vt:lpstr>Introduction to GIS Software</vt:lpstr>
      <vt:lpstr>Spatial Analyst</vt:lpstr>
      <vt:lpstr>Geostatistical Analyst and Interpolation</vt:lpstr>
      <vt:lpstr>Spatial Analyst</vt:lpstr>
      <vt:lpstr>Grid Datasets</vt:lpstr>
      <vt:lpstr>Grid Datasets</vt:lpstr>
      <vt:lpstr>Image Datasets</vt:lpstr>
      <vt:lpstr>3-D Analyst</vt:lpstr>
      <vt:lpstr>TIN Datasets</vt:lpstr>
      <vt:lpstr>3D Analyst and ArcScene</vt:lpstr>
    </vt:vector>
  </TitlesOfParts>
  <Company>Center for Research in Water Resources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R. Maidment</dc:creator>
  <cp:lastModifiedBy>Maidment, David R</cp:lastModifiedBy>
  <cp:revision>125</cp:revision>
  <dcterms:created xsi:type="dcterms:W3CDTF">2001-09-04T13:33:11Z</dcterms:created>
  <dcterms:modified xsi:type="dcterms:W3CDTF">2013-09-02T16:18:59Z</dcterms:modified>
</cp:coreProperties>
</file>