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10" r:id="rId2"/>
  </p:sldMasterIdLst>
  <p:notesMasterIdLst>
    <p:notesMasterId r:id="rId44"/>
  </p:notesMasterIdLst>
  <p:sldIdLst>
    <p:sldId id="347" r:id="rId3"/>
    <p:sldId id="353" r:id="rId4"/>
    <p:sldId id="417" r:id="rId5"/>
    <p:sldId id="355" r:id="rId6"/>
    <p:sldId id="356" r:id="rId7"/>
    <p:sldId id="359" r:id="rId8"/>
    <p:sldId id="360" r:id="rId9"/>
    <p:sldId id="361" r:id="rId10"/>
    <p:sldId id="362" r:id="rId11"/>
    <p:sldId id="374" r:id="rId12"/>
    <p:sldId id="375" r:id="rId13"/>
    <p:sldId id="377" r:id="rId14"/>
    <p:sldId id="378" r:id="rId15"/>
    <p:sldId id="379" r:id="rId16"/>
    <p:sldId id="380" r:id="rId17"/>
    <p:sldId id="381" r:id="rId18"/>
    <p:sldId id="383" r:id="rId19"/>
    <p:sldId id="384" r:id="rId20"/>
    <p:sldId id="418" r:id="rId21"/>
    <p:sldId id="389" r:id="rId22"/>
    <p:sldId id="390" r:id="rId23"/>
    <p:sldId id="391" r:id="rId24"/>
    <p:sldId id="392" r:id="rId25"/>
    <p:sldId id="393" r:id="rId26"/>
    <p:sldId id="419" r:id="rId27"/>
    <p:sldId id="420" r:id="rId28"/>
    <p:sldId id="401" r:id="rId29"/>
    <p:sldId id="403" r:id="rId30"/>
    <p:sldId id="404" r:id="rId31"/>
    <p:sldId id="405" r:id="rId32"/>
    <p:sldId id="406" r:id="rId33"/>
    <p:sldId id="407" r:id="rId34"/>
    <p:sldId id="430" r:id="rId35"/>
    <p:sldId id="421" r:id="rId36"/>
    <p:sldId id="427" r:id="rId37"/>
    <p:sldId id="429" r:id="rId38"/>
    <p:sldId id="424" r:id="rId39"/>
    <p:sldId id="425" r:id="rId40"/>
    <p:sldId id="426" r:id="rId41"/>
    <p:sldId id="431" r:id="rId42"/>
    <p:sldId id="40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24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tarb\Dave\Projects\ArmyParallel\TimingResults\TimingResul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tarb\Dave\Projects\ArmyParallel\TimingResults\TimingResult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PitRemove run times</a:t>
            </a:r>
          </a:p>
        </c:rich>
      </c:tx>
      <c:layout>
        <c:manualLayout>
          <c:xMode val="edge"/>
          <c:yMode val="edge"/>
          <c:x val="0.22400475341651802"/>
          <c:y val="4.986526253141128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728155775399901"/>
          <c:y val="2.2353121890297992E-2"/>
          <c:w val="0.8211871592973945"/>
          <c:h val="0.85412209859806953"/>
        </c:manualLayout>
      </c:layout>
      <c:scatterChart>
        <c:scatterStyle val="lineMarker"/>
        <c:varyColors val="0"/>
        <c:ser>
          <c:idx val="0"/>
          <c:order val="0"/>
          <c:tx>
            <c:v>Compute (OWL 8)</c:v>
          </c:tx>
          <c:xVal>
            <c:numRef>
              <c:f>CapabilityRamp!$H$28:$H$30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CapabilityRamp!$K$28:$K$30</c:f>
              <c:numCache>
                <c:formatCode>0</c:formatCode>
                <c:ptCount val="3"/>
                <c:pt idx="0">
                  <c:v>9.531549</c:v>
                </c:pt>
                <c:pt idx="1">
                  <c:v>529.38766999999905</c:v>
                </c:pt>
                <c:pt idx="2">
                  <c:v>4817.6293060000044</c:v>
                </c:pt>
              </c:numCache>
            </c:numRef>
          </c:yVal>
          <c:smooth val="0"/>
        </c:ser>
        <c:ser>
          <c:idx val="1"/>
          <c:order val="1"/>
          <c:tx>
            <c:v>Total (OWL 8)</c:v>
          </c:tx>
          <c:xVal>
            <c:numRef>
              <c:f>CapabilityRamp!$H$28:$H$30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CapabilityRamp!$L$28:$L$30</c:f>
              <c:numCache>
                <c:formatCode>0</c:formatCode>
                <c:ptCount val="3"/>
                <c:pt idx="0">
                  <c:v>12.013219999999999</c:v>
                </c:pt>
                <c:pt idx="1">
                  <c:v>680.55460799999946</c:v>
                </c:pt>
                <c:pt idx="2">
                  <c:v>6224.5028500000008</c:v>
                </c:pt>
              </c:numCache>
            </c:numRef>
          </c:yVal>
          <c:smooth val="0"/>
        </c:ser>
        <c:ser>
          <c:idx val="2"/>
          <c:order val="2"/>
          <c:tx>
            <c:v>Compute (VPC 4)</c:v>
          </c:tx>
          <c:xVal>
            <c:numRef>
              <c:f>CapabilityRamp!$H$31:$H$32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CapabilityRamp!$K$31:$K$32</c:f>
              <c:numCache>
                <c:formatCode>0</c:formatCode>
                <c:ptCount val="2"/>
                <c:pt idx="0">
                  <c:v>1502.2881459999999</c:v>
                </c:pt>
                <c:pt idx="1">
                  <c:v>4779.876072</c:v>
                </c:pt>
              </c:numCache>
            </c:numRef>
          </c:yVal>
          <c:smooth val="0"/>
        </c:ser>
        <c:ser>
          <c:idx val="7"/>
          <c:order val="3"/>
          <c:tx>
            <c:v>Total (VPC 4)</c:v>
          </c:tx>
          <c:xVal>
            <c:numRef>
              <c:f>CapabilityRamp!$H$31:$H$32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CapabilityRamp!$L$31:$L$32</c:f>
              <c:numCache>
                <c:formatCode>0</c:formatCode>
                <c:ptCount val="2"/>
                <c:pt idx="0">
                  <c:v>2120.0307460000022</c:v>
                </c:pt>
                <c:pt idx="1">
                  <c:v>5695.2646880000002</c:v>
                </c:pt>
              </c:numCache>
            </c:numRef>
          </c:yVal>
          <c:smooth val="0"/>
        </c:ser>
        <c:ser>
          <c:idx val="4"/>
          <c:order val="4"/>
          <c:tx>
            <c:v>Compute (Rex 64)</c:v>
          </c:tx>
          <c:xVal>
            <c:numRef>
              <c:f>CapabilityRamp!$H$33:$H$35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CapabilityRamp!$K$33:$K$35</c:f>
              <c:numCache>
                <c:formatCode>0</c:formatCode>
                <c:ptCount val="3"/>
                <c:pt idx="0">
                  <c:v>10.347716</c:v>
                </c:pt>
                <c:pt idx="1">
                  <c:v>139.91445999999999</c:v>
                </c:pt>
                <c:pt idx="2">
                  <c:v>701.73626399999921</c:v>
                </c:pt>
              </c:numCache>
            </c:numRef>
          </c:yVal>
          <c:smooth val="0"/>
        </c:ser>
        <c:ser>
          <c:idx val="3"/>
          <c:order val="5"/>
          <c:tx>
            <c:v>Total (Rex 64)</c:v>
          </c:tx>
          <c:xVal>
            <c:numRef>
              <c:f>CapabilityRamp!$H$33:$H$35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CapabilityRamp!$L$33:$L$35</c:f>
              <c:numCache>
                <c:formatCode>0</c:formatCode>
                <c:ptCount val="3"/>
                <c:pt idx="0">
                  <c:v>255.84986699999999</c:v>
                </c:pt>
                <c:pt idx="1">
                  <c:v>3758.8385210000001</c:v>
                </c:pt>
                <c:pt idx="2">
                  <c:v>24045.059372999978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806192"/>
        <c:axId val="263806584"/>
      </c:scatterChart>
      <c:valAx>
        <c:axId val="263806192"/>
        <c:scaling>
          <c:logBase val="10"/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500" baseline="0"/>
                </a:pPr>
                <a:r>
                  <a:rPr lang="en-US" sz="1500" baseline="0"/>
                  <a:t>Grid Size (GB)</a:t>
                </a:r>
              </a:p>
            </c:rich>
          </c:tx>
          <c:layout>
            <c:manualLayout>
              <c:xMode val="edge"/>
              <c:yMode val="edge"/>
              <c:x val="0.53840321241896105"/>
              <c:y val="0.907240977300640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63806584"/>
        <c:crosses val="autoZero"/>
        <c:crossBetween val="midCat"/>
      </c:valAx>
      <c:valAx>
        <c:axId val="26380658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Time (Seconds)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63806192"/>
        <c:crossesAt val="0.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7247235121250903"/>
          <c:y val="0.49268062089221742"/>
          <c:w val="0.29311977028512526"/>
          <c:h val="0.38069280820754042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D8FlowDir run times</a:t>
            </a:r>
          </a:p>
        </c:rich>
      </c:tx>
      <c:layout>
        <c:manualLayout>
          <c:xMode val="edge"/>
          <c:yMode val="edge"/>
          <c:x val="0.22400475341651813"/>
          <c:y val="4.986526253141139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7209791729054003"/>
          <c:y val="2.9138424150244594E-2"/>
          <c:w val="0.79125673049258105"/>
          <c:h val="0.84640769072512012"/>
        </c:manualLayout>
      </c:layout>
      <c:scatterChart>
        <c:scatterStyle val="lineMarker"/>
        <c:varyColors val="0"/>
        <c:ser>
          <c:idx val="0"/>
          <c:order val="0"/>
          <c:tx>
            <c:v>Compute (OWL 8)</c:v>
          </c:tx>
          <c:xVal>
            <c:numRef>
              <c:f>CapabilityRamp!$H$34:$H$36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CapabilityRamp!$M$34:$M$36</c:f>
              <c:numCache>
                <c:formatCode>0</c:formatCode>
                <c:ptCount val="3"/>
                <c:pt idx="0">
                  <c:v>355.68967499999997</c:v>
                </c:pt>
                <c:pt idx="1">
                  <c:v>4363.0940430000001</c:v>
                </c:pt>
                <c:pt idx="2">
                  <c:v>10558.492388000002</c:v>
                </c:pt>
              </c:numCache>
            </c:numRef>
          </c:yVal>
          <c:smooth val="0"/>
        </c:ser>
        <c:ser>
          <c:idx val="1"/>
          <c:order val="1"/>
          <c:tx>
            <c:v>Total (OWL 8)</c:v>
          </c:tx>
          <c:xVal>
            <c:numRef>
              <c:f>CapabilityRamp!$H$34:$H$36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4</c:v>
                </c:pt>
              </c:numCache>
            </c:numRef>
          </c:xVal>
          <c:yVal>
            <c:numRef>
              <c:f>CapabilityRamp!$N$34:$N$36</c:f>
              <c:numCache>
                <c:formatCode>0</c:formatCode>
                <c:ptCount val="3"/>
                <c:pt idx="0">
                  <c:v>357.89256499999999</c:v>
                </c:pt>
                <c:pt idx="1">
                  <c:v>4570.5554700000002</c:v>
                </c:pt>
                <c:pt idx="2">
                  <c:v>11599.018849</c:v>
                </c:pt>
              </c:numCache>
            </c:numRef>
          </c:yVal>
          <c:smooth val="0"/>
        </c:ser>
        <c:ser>
          <c:idx val="4"/>
          <c:order val="2"/>
          <c:tx>
            <c:v>Compute (VPC 4)</c:v>
          </c:tx>
          <c:xVal>
            <c:numRef>
              <c:f>CapabilityRamp!$H$37:$H$38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CapabilityRamp!$M$37:$M$38</c:f>
              <c:numCache>
                <c:formatCode>0</c:formatCode>
                <c:ptCount val="2"/>
                <c:pt idx="0">
                  <c:v>10658.033036000004</c:v>
                </c:pt>
                <c:pt idx="1">
                  <c:v>36568.88957400003</c:v>
                </c:pt>
              </c:numCache>
            </c:numRef>
          </c:yVal>
          <c:smooth val="0"/>
        </c:ser>
        <c:ser>
          <c:idx val="3"/>
          <c:order val="3"/>
          <c:tx>
            <c:v>Total (VPC 4)</c:v>
          </c:tx>
          <c:xVal>
            <c:numRef>
              <c:f>CapabilityRamp!$H$37:$H$38</c:f>
              <c:numCache>
                <c:formatCode>General</c:formatCode>
                <c:ptCount val="2"/>
                <c:pt idx="0">
                  <c:v>4</c:v>
                </c:pt>
                <c:pt idx="1">
                  <c:v>6</c:v>
                </c:pt>
              </c:numCache>
            </c:numRef>
          </c:xVal>
          <c:yVal>
            <c:numRef>
              <c:f>CapabilityRamp!$N$37:$N$38</c:f>
              <c:numCache>
                <c:formatCode>0</c:formatCode>
                <c:ptCount val="2"/>
                <c:pt idx="0">
                  <c:v>11191.158285</c:v>
                </c:pt>
                <c:pt idx="1">
                  <c:v>37098.244783999995</c:v>
                </c:pt>
              </c:numCache>
            </c:numRef>
          </c:yVal>
          <c:smooth val="0"/>
        </c:ser>
        <c:ser>
          <c:idx val="2"/>
          <c:order val="4"/>
          <c:tx>
            <c:v>Compute (Rex 64)</c:v>
          </c:tx>
          <c:xVal>
            <c:numRef>
              <c:f>CapabilityRamp!$H$39:$H$41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CapabilityRamp!$M$39:$M$41</c:f>
              <c:numCache>
                <c:formatCode>0</c:formatCode>
                <c:ptCount val="3"/>
                <c:pt idx="0">
                  <c:v>198.034548</c:v>
                </c:pt>
                <c:pt idx="1">
                  <c:v>2854.9227519999999</c:v>
                </c:pt>
              </c:numCache>
            </c:numRef>
          </c:yVal>
          <c:smooth val="0"/>
        </c:ser>
        <c:ser>
          <c:idx val="5"/>
          <c:order val="5"/>
          <c:tx>
            <c:v>Total (Rex 64)</c:v>
          </c:tx>
          <c:xVal>
            <c:numRef>
              <c:f>CapabilityRamp!$H$39:$H$41</c:f>
              <c:numCache>
                <c:formatCode>General</c:formatCode>
                <c:ptCount val="3"/>
                <c:pt idx="0">
                  <c:v>0.12000000000000002</c:v>
                </c:pt>
                <c:pt idx="1">
                  <c:v>2.14</c:v>
                </c:pt>
                <c:pt idx="2">
                  <c:v>11.3</c:v>
                </c:pt>
              </c:numCache>
            </c:numRef>
          </c:xVal>
          <c:yVal>
            <c:numRef>
              <c:f>CapabilityRamp!$N$39:$N$41</c:f>
              <c:numCache>
                <c:formatCode>0</c:formatCode>
                <c:ptCount val="3"/>
                <c:pt idx="0">
                  <c:v>429.84176400000001</c:v>
                </c:pt>
                <c:pt idx="1">
                  <c:v>11384.678610999992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3807368"/>
        <c:axId val="301940832"/>
      </c:scatterChart>
      <c:valAx>
        <c:axId val="263807368"/>
        <c:scaling>
          <c:logBase val="10"/>
          <c:orientation val="minMax"/>
          <c:max val="20"/>
        </c:scaling>
        <c:delete val="0"/>
        <c:axPos val="b"/>
        <c:title>
          <c:tx>
            <c:rich>
              <a:bodyPr/>
              <a:lstStyle/>
              <a:p>
                <a:pPr>
                  <a:defRPr sz="1500" baseline="0"/>
                </a:pPr>
                <a:r>
                  <a:rPr lang="en-US" sz="1500" baseline="0"/>
                  <a:t>Grid Size (GB)</a:t>
                </a:r>
              </a:p>
            </c:rich>
          </c:tx>
          <c:layout>
            <c:manualLayout>
              <c:xMode val="edge"/>
              <c:yMode val="edge"/>
              <c:x val="0.53314712666264308"/>
              <c:y val="0.920451783824890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01940832"/>
        <c:crosses val="autoZero"/>
        <c:crossBetween val="midCat"/>
      </c:valAx>
      <c:valAx>
        <c:axId val="301940832"/>
        <c:scaling>
          <c:logBase val="10"/>
          <c:orientation val="minMax"/>
          <c:min val="1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500" baseline="0"/>
                </a:pPr>
                <a:r>
                  <a:rPr lang="en-US" sz="1500" baseline="0"/>
                  <a:t>Time (Seconds)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263807368"/>
        <c:crossesAt val="0.1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506250477079627"/>
          <c:y val="0.49004443616551657"/>
          <c:w val="0.30689049774818461"/>
          <c:h val="0.37969361476054458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A0F77-8B4F-48AC-957D-2BA11AD6917A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25BFB-7E7A-4EAF-9C8C-E38017A54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131FB-3FDE-4739-A2F7-A953339AA1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27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Topography defines watersheds which are the most basic hydrologic landscape elements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all hydrologic research requires information about "the watershed".  Knowing what is in a watershed, what its attributes are, what is upstream and what is downstream are fundamental to understanding and protecting our water resources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FEMA and other federal and state agencies are spending millions on improved flood plain mapping based on DEMs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0BC32E-213F-4D73-9D15-5335B9BE72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4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7286C-9410-4FEC-8317-0DE37D6ED69E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0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This slide shows how the terrain flow field is represented.  Early DEM work used a single flow direction model, D8.  In 1997 I published the Dinfinity method that proportions flow from each grid cell among downslope neighbors.  This, at the expense of some dispersion, allows a better approximation of flow across surfaces.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1pPr>
            <a:lvl2pPr marL="769770" indent="-296066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2pPr>
            <a:lvl3pPr marL="118426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3pPr>
            <a:lvl4pPr marL="1657967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4pPr>
            <a:lvl5pPr marL="2131672" indent="-236852"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5pPr>
            <a:lvl6pPr marL="260537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6pPr>
            <a:lvl7pPr marL="307908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7pPr>
            <a:lvl8pPr marL="3552787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8pPr>
            <a:lvl9pPr marL="4026492" indent="-236852" algn="ctr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fld id="{7FE828F1-856A-4DDF-A943-F6DDB22A3DED}" type="slidenum">
              <a:rPr kumimoji="0" lang="en-US" sz="1200">
                <a:solidFill>
                  <a:srgbClr val="000000"/>
                </a:solidFill>
              </a:rPr>
              <a:pPr/>
              <a:t>11</a:t>
            </a:fld>
            <a:endParaRPr kumimoji="0"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FEFD80-0EE2-4385-BECA-D723EEA8759D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3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B3546-3E67-4B1C-AA9E-B922D87945FA}" type="slidenum">
              <a:rPr lang="en-US">
                <a:solidFill>
                  <a:srgbClr val="EEECE1"/>
                </a:solidFill>
              </a:rPr>
              <a:pPr/>
              <a:t>27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0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6B3546-3E67-4B1C-AA9E-B922D87945FA}" type="slidenum">
              <a:rPr lang="en-US">
                <a:solidFill>
                  <a:srgbClr val="EEECE1"/>
                </a:solidFill>
              </a:rPr>
              <a:pPr/>
              <a:t>28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399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detail in the representation of flow paths at features such as roads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95F620-A5BD-41A4-815F-C62396854C95}" type="datetime1">
              <a:rPr lang="en-US" smtClean="0">
                <a:solidFill>
                  <a:prstClr val="black"/>
                </a:solidFill>
              </a:rPr>
              <a:pPr/>
              <a:t>10/23/2013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46399-26AF-456A-A84B-3E9344C83A2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82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detail in the representation of flow paths at features such as roads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95F620-A5BD-41A4-815F-C62396854C95}" type="datetime1">
              <a:rPr lang="en-US" smtClean="0">
                <a:solidFill>
                  <a:prstClr val="black"/>
                </a:solidFill>
              </a:rPr>
              <a:pPr/>
              <a:t>10/23/2013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146399-26AF-456A-A84B-3E9344C83A2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2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-11289" y="6023328"/>
            <a:ext cx="7848600" cy="857250"/>
            <a:chOff x="0" y="3792"/>
            <a:chExt cx="4944" cy="540"/>
          </a:xfrm>
        </p:grpSpPr>
        <p:sp>
          <p:nvSpPr>
            <p:cNvPr id="5" name="Freeform 29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8" name="Freeform 31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Freeform 32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Freeform 33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Freeform 34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Freeform 35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7" name="Freeform 36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3" name="Freeform 4"/>
          <p:cNvSpPr>
            <a:spLocks/>
          </p:cNvSpPr>
          <p:nvPr/>
        </p:nvSpPr>
        <p:spPr bwMode="hidden">
          <a:xfrm>
            <a:off x="1056" y="-1"/>
            <a:ext cx="9144000" cy="6880579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36000"/>
                </a:srgbClr>
              </a:gs>
              <a:gs pos="50000">
                <a:srgbClr val="66CCFF">
                  <a:gamma/>
                  <a:tint val="8627"/>
                  <a:invGamma/>
                  <a:alpha val="36000"/>
                </a:srgbClr>
              </a:gs>
              <a:gs pos="100000">
                <a:srgbClr val="66CCFF">
                  <a:alpha val="3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000">
              <a:solidFill>
                <a:srgbClr val="46341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4930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0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07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2573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F5D0E-3937-49DE-9DD4-304FF0F1248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3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6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4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39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5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63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12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51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4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9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501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8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89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36E0-011A-4381-9929-180A1C7D03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54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48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6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97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0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3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54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8"/>
          <p:cNvGrpSpPr>
            <a:grpSpLocks/>
          </p:cNvGrpSpPr>
          <p:nvPr userDrawn="1"/>
        </p:nvGrpSpPr>
        <p:grpSpPr bwMode="auto">
          <a:xfrm>
            <a:off x="-11289" y="6023328"/>
            <a:ext cx="7848600" cy="857250"/>
            <a:chOff x="0" y="3792"/>
            <a:chExt cx="4944" cy="540"/>
          </a:xfrm>
        </p:grpSpPr>
        <p:sp>
          <p:nvSpPr>
            <p:cNvPr id="18" name="Freeform 29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" name="Group 30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1" name="Freeform 31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2" name="Freeform 32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3" name="Freeform 33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US" sz="2000">
                  <a:solidFill>
                    <a:srgbClr val="463416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20" name="Freeform 36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000">
                <a:solidFill>
                  <a:srgbClr val="463416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Freeform 4"/>
          <p:cNvSpPr>
            <a:spLocks/>
          </p:cNvSpPr>
          <p:nvPr userDrawn="1"/>
        </p:nvSpPr>
        <p:spPr bwMode="hidden">
          <a:xfrm>
            <a:off x="1056" y="-1"/>
            <a:ext cx="9144000" cy="6880579"/>
          </a:xfrm>
          <a:custGeom>
            <a:avLst/>
            <a:gdLst/>
            <a:ahLst/>
            <a:cxnLst>
              <a:cxn ang="0">
                <a:pos x="6027" y="2296"/>
              </a:cxn>
              <a:cxn ang="0">
                <a:pos x="0" y="2296"/>
              </a:cxn>
              <a:cxn ang="0">
                <a:pos x="0" y="0"/>
              </a:cxn>
              <a:cxn ang="0">
                <a:pos x="6027" y="0"/>
              </a:cxn>
              <a:cxn ang="0">
                <a:pos x="6027" y="2296"/>
              </a:cxn>
              <a:cxn ang="0">
                <a:pos x="6027" y="2296"/>
              </a:cxn>
            </a:cxnLst>
            <a:rect l="0" t="0" r="r" b="b"/>
            <a:pathLst>
              <a:path w="6027" h="2296">
                <a:moveTo>
                  <a:pt x="6027" y="2296"/>
                </a:moveTo>
                <a:lnTo>
                  <a:pt x="0" y="2296"/>
                </a:lnTo>
                <a:lnTo>
                  <a:pt x="0" y="0"/>
                </a:lnTo>
                <a:lnTo>
                  <a:pt x="6027" y="0"/>
                </a:lnTo>
                <a:lnTo>
                  <a:pt x="6027" y="2296"/>
                </a:lnTo>
                <a:lnTo>
                  <a:pt x="6027" y="2296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36000"/>
                </a:srgbClr>
              </a:gs>
              <a:gs pos="50000">
                <a:srgbClr val="66CCFF">
                  <a:gamma/>
                  <a:tint val="8627"/>
                  <a:invGamma/>
                  <a:alpha val="36000"/>
                </a:srgbClr>
              </a:gs>
              <a:gs pos="100000">
                <a:srgbClr val="66CCFF">
                  <a:alpha val="36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000">
              <a:solidFill>
                <a:srgbClr val="46341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48289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7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64830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FFF0-6EEC-4001-B346-1462353988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90F2-F3BE-4FA3-A394-440DFD08E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tarb@u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ydrology.usu.edu/taude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8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png"/><Relationship Id="rId9" Type="http://schemas.openxmlformats.org/officeDocument/2006/relationships/hyperlink" Target="http://www.engineering.usu.edu/dtarb/sinmap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Document1.doc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6.wmf"/><Relationship Id="rId5" Type="http://schemas.openxmlformats.org/officeDocument/2006/relationships/image" Target="../media/image54.emf"/><Relationship Id="rId10" Type="http://schemas.openxmlformats.org/officeDocument/2006/relationships/image" Target="../media/image55.wmf"/><Relationship Id="rId4" Type="http://schemas.openxmlformats.org/officeDocument/2006/relationships/image" Target="../media/image53.emf"/><Relationship Id="rId9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topography.org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m/url?sa=i&amp;rct=j&amp;q=&amp;esrc=s&amp;frm=1&amp;source=images&amp;cd=&amp;cad=rja&amp;docid=IMsqG32_UyAlTM&amp;tbnid=y-q1Vm2RSQ9bIM:&amp;ved=0CAUQjRw&amp;url=http://www.hiwaysafety.com/index.php/thermo-plastic-storm-drain-marking-no-dumping-flows-to-creek-8.html&amp;ei=E788Ufu9DsXBqAHQ4oDABg&amp;bvm=bv.43287494,d.aWM&amp;psig=AFQjCNGiAp_lLMMxFRE5I-cjghSrzv7dYQ&amp;ust=136302190819274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www.nap.edu/catalog/11829.html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ydrology.usu.edu/taude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942975"/>
            <a:ext cx="8229600" cy="2241550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>Terrain Analysis Using Digital Elevation Models</a:t>
            </a:r>
            <a:endParaRPr lang="en-US" sz="4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sz="quarter" idx="1"/>
          </p:nvPr>
        </p:nvSpPr>
        <p:spPr>
          <a:xfrm>
            <a:off x="1371600" y="3900131"/>
            <a:ext cx="6400800" cy="8524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David Tarboton</a:t>
            </a:r>
          </a:p>
          <a:p>
            <a:pPr>
              <a:defRPr/>
            </a:pPr>
            <a:r>
              <a:rPr lang="en-US" dirty="0" smtClean="0"/>
              <a:t>Utah State University</a:t>
            </a:r>
          </a:p>
          <a:p>
            <a:pPr>
              <a:defRPr/>
            </a:pPr>
            <a:r>
              <a:rPr lang="en-US" dirty="0" smtClean="0">
                <a:hlinkClick r:id="rId3"/>
              </a:rPr>
              <a:t>dtarb@usu.edu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hlinkClick r:id="rId4"/>
              </a:rPr>
              <a:t>http://hydrology.usu.edu/taudem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0"/>
            <a:ext cx="2133600" cy="47625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571BA-35FB-4CC4-85F1-45448F9AE8C1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677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D-Infinity </a:t>
            </a:r>
            <a:r>
              <a:rPr lang="en-US" dirty="0" smtClean="0">
                <a:solidFill>
                  <a:srgbClr val="FF0000"/>
                </a:solidFill>
              </a:rPr>
              <a:t>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 smtClean="0"/>
              <a:t>Parallel </a:t>
            </a:r>
            <a:r>
              <a:rPr lang="en-US" dirty="0" smtClean="0"/>
              <a:t>algorithms</a:t>
            </a:r>
          </a:p>
          <a:p>
            <a:pPr>
              <a:buClrTx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5" t="12445" r="15028" b="27960"/>
          <a:stretch>
            <a:fillRect/>
          </a:stretch>
        </p:blipFill>
        <p:spPr bwMode="auto">
          <a:xfrm>
            <a:off x="1800225" y="862013"/>
            <a:ext cx="47053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oup 56"/>
          <p:cNvGrpSpPr>
            <a:grpSpLocks/>
          </p:cNvGrpSpPr>
          <p:nvPr/>
        </p:nvGrpSpPr>
        <p:grpSpPr bwMode="auto">
          <a:xfrm flipV="1">
            <a:off x="1817688" y="847725"/>
            <a:ext cx="4686300" cy="3041650"/>
            <a:chOff x="1586" y="636"/>
            <a:chExt cx="2952" cy="3201"/>
          </a:xfrm>
        </p:grpSpPr>
        <p:sp>
          <p:nvSpPr>
            <p:cNvPr id="2095" name="Line 4"/>
            <p:cNvSpPr>
              <a:spLocks noChangeAspect="1" noChangeShapeType="1"/>
            </p:cNvSpPr>
            <p:nvPr/>
          </p:nvSpPr>
          <p:spPr bwMode="auto">
            <a:xfrm>
              <a:off x="265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6" name="Line 5"/>
            <p:cNvSpPr>
              <a:spLocks noChangeAspect="1" noChangeShapeType="1"/>
            </p:cNvSpPr>
            <p:nvPr/>
          </p:nvSpPr>
          <p:spPr bwMode="auto">
            <a:xfrm>
              <a:off x="2927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7" name="Line 6"/>
            <p:cNvSpPr>
              <a:spLocks noChangeAspect="1" noChangeShapeType="1"/>
            </p:cNvSpPr>
            <p:nvPr/>
          </p:nvSpPr>
          <p:spPr bwMode="auto">
            <a:xfrm>
              <a:off x="318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8" name="Line 7"/>
            <p:cNvSpPr>
              <a:spLocks noChangeAspect="1" noChangeShapeType="1"/>
            </p:cNvSpPr>
            <p:nvPr/>
          </p:nvSpPr>
          <p:spPr bwMode="auto">
            <a:xfrm>
              <a:off x="3457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9" name="Line 8"/>
            <p:cNvSpPr>
              <a:spLocks noChangeAspect="1" noChangeShapeType="1"/>
            </p:cNvSpPr>
            <p:nvPr/>
          </p:nvSpPr>
          <p:spPr bwMode="auto">
            <a:xfrm>
              <a:off x="373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0" name="Line 9"/>
            <p:cNvSpPr>
              <a:spLocks noChangeAspect="1" noChangeShapeType="1"/>
            </p:cNvSpPr>
            <p:nvPr/>
          </p:nvSpPr>
          <p:spPr bwMode="auto">
            <a:xfrm>
              <a:off x="4008" y="65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1" name="Line 10"/>
            <p:cNvSpPr>
              <a:spLocks noChangeAspect="1" noChangeShapeType="1"/>
            </p:cNvSpPr>
            <p:nvPr/>
          </p:nvSpPr>
          <p:spPr bwMode="auto">
            <a:xfrm>
              <a:off x="426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2" name="Line 11"/>
            <p:cNvSpPr>
              <a:spLocks noChangeAspect="1" noChangeShapeType="1"/>
            </p:cNvSpPr>
            <p:nvPr/>
          </p:nvSpPr>
          <p:spPr bwMode="auto">
            <a:xfrm>
              <a:off x="4538" y="667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3" name="Line 12"/>
            <p:cNvSpPr>
              <a:spLocks noChangeAspect="1" noChangeShapeType="1"/>
            </p:cNvSpPr>
            <p:nvPr/>
          </p:nvSpPr>
          <p:spPr bwMode="auto">
            <a:xfrm>
              <a:off x="158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4" name="Line 13"/>
            <p:cNvSpPr>
              <a:spLocks noChangeAspect="1" noChangeShapeType="1"/>
            </p:cNvSpPr>
            <p:nvPr/>
          </p:nvSpPr>
          <p:spPr bwMode="auto">
            <a:xfrm>
              <a:off x="1856" y="63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5" name="Line 14"/>
            <p:cNvSpPr>
              <a:spLocks noChangeAspect="1" noChangeShapeType="1"/>
            </p:cNvSpPr>
            <p:nvPr/>
          </p:nvSpPr>
          <p:spPr bwMode="auto">
            <a:xfrm>
              <a:off x="211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106" name="Line 15"/>
            <p:cNvSpPr>
              <a:spLocks noChangeAspect="1" noChangeShapeType="1"/>
            </p:cNvSpPr>
            <p:nvPr/>
          </p:nvSpPr>
          <p:spPr bwMode="auto">
            <a:xfrm>
              <a:off x="2386" y="646"/>
              <a:ext cx="0" cy="3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grpSp>
        <p:nvGrpSpPr>
          <p:cNvPr id="2055" name="Group 63"/>
          <p:cNvGrpSpPr>
            <a:grpSpLocks/>
          </p:cNvGrpSpPr>
          <p:nvPr/>
        </p:nvGrpSpPr>
        <p:grpSpPr bwMode="auto">
          <a:xfrm flipV="1">
            <a:off x="1824038" y="866775"/>
            <a:ext cx="4700587" cy="2986088"/>
            <a:chOff x="708" y="938"/>
            <a:chExt cx="2961" cy="1881"/>
          </a:xfrm>
        </p:grpSpPr>
        <p:sp>
          <p:nvSpPr>
            <p:cNvPr id="2087" name="Line 22"/>
            <p:cNvSpPr>
              <a:spLocks noChangeAspect="1" noChangeShapeType="1"/>
            </p:cNvSpPr>
            <p:nvPr/>
          </p:nvSpPr>
          <p:spPr bwMode="auto">
            <a:xfrm>
              <a:off x="708" y="281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88" name="Line 23"/>
            <p:cNvSpPr>
              <a:spLocks noChangeAspect="1" noChangeShapeType="1"/>
            </p:cNvSpPr>
            <p:nvPr/>
          </p:nvSpPr>
          <p:spPr bwMode="auto">
            <a:xfrm>
              <a:off x="708" y="254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89" name="Line 24"/>
            <p:cNvSpPr>
              <a:spLocks noChangeAspect="1" noChangeShapeType="1"/>
            </p:cNvSpPr>
            <p:nvPr/>
          </p:nvSpPr>
          <p:spPr bwMode="auto">
            <a:xfrm>
              <a:off x="708" y="22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0" name="Line 25"/>
            <p:cNvSpPr>
              <a:spLocks noChangeAspect="1" noChangeShapeType="1"/>
            </p:cNvSpPr>
            <p:nvPr/>
          </p:nvSpPr>
          <p:spPr bwMode="auto">
            <a:xfrm>
              <a:off x="714" y="200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1" name="Line 27"/>
            <p:cNvSpPr>
              <a:spLocks noChangeAspect="1" noChangeShapeType="1"/>
            </p:cNvSpPr>
            <p:nvPr/>
          </p:nvSpPr>
          <p:spPr bwMode="auto">
            <a:xfrm>
              <a:off x="714" y="1479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2" name="Line 28"/>
            <p:cNvSpPr>
              <a:spLocks noChangeAspect="1" noChangeShapeType="1"/>
            </p:cNvSpPr>
            <p:nvPr/>
          </p:nvSpPr>
          <p:spPr bwMode="auto">
            <a:xfrm>
              <a:off x="714" y="120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3" name="Line 29"/>
            <p:cNvSpPr>
              <a:spLocks noChangeAspect="1" noChangeShapeType="1"/>
            </p:cNvSpPr>
            <p:nvPr/>
          </p:nvSpPr>
          <p:spPr bwMode="auto">
            <a:xfrm>
              <a:off x="714" y="9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2094" name="Line 31"/>
            <p:cNvSpPr>
              <a:spLocks noChangeAspect="1" noChangeShapeType="1"/>
            </p:cNvSpPr>
            <p:nvPr/>
          </p:nvSpPr>
          <p:spPr bwMode="auto">
            <a:xfrm>
              <a:off x="714" y="1738"/>
              <a:ext cx="29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2056" name="Line 35"/>
          <p:cNvSpPr>
            <a:spLocks noChangeAspect="1" noChangeShapeType="1"/>
          </p:cNvSpPr>
          <p:nvPr/>
        </p:nvSpPr>
        <p:spPr bwMode="auto">
          <a:xfrm flipV="1">
            <a:off x="457358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57" name="Freeform 36"/>
          <p:cNvSpPr>
            <a:spLocks noChangeAspect="1"/>
          </p:cNvSpPr>
          <p:nvPr/>
        </p:nvSpPr>
        <p:spPr bwMode="auto">
          <a:xfrm flipV="1">
            <a:off x="3219450" y="2017713"/>
            <a:ext cx="492125" cy="1141412"/>
          </a:xfrm>
          <a:custGeom>
            <a:avLst/>
            <a:gdLst>
              <a:gd name="T0" fmla="*/ 2147483647 w 310"/>
              <a:gd name="T1" fmla="*/ 0 h 719"/>
              <a:gd name="T2" fmla="*/ 0 w 310"/>
              <a:gd name="T3" fmla="*/ 2147483647 h 719"/>
              <a:gd name="T4" fmla="*/ 0 60000 65536"/>
              <a:gd name="T5" fmla="*/ 0 60000 65536"/>
              <a:gd name="T6" fmla="*/ 0 w 310"/>
              <a:gd name="T7" fmla="*/ 0 h 719"/>
              <a:gd name="T8" fmla="*/ 310 w 310"/>
              <a:gd name="T9" fmla="*/ 719 h 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58" name="Text Box 37"/>
          <p:cNvSpPr txBox="1">
            <a:spLocks noChangeAspect="1" noChangeArrowheads="1"/>
          </p:cNvSpPr>
          <p:nvPr/>
        </p:nvSpPr>
        <p:spPr bwMode="auto">
          <a:xfrm>
            <a:off x="4489450" y="3133725"/>
            <a:ext cx="973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1" smtClean="0">
                <a:solidFill>
                  <a:srgbClr val="003399"/>
                </a:solidFill>
              </a:rPr>
              <a:t>D</a:t>
            </a:r>
            <a:r>
              <a:rPr kumimoji="0" lang="en-US" sz="3600" b="1" smtClean="0">
                <a:solidFill>
                  <a:srgbClr val="003399"/>
                </a:solidFill>
                <a:sym typeface="Symbol" pitchFamily="18" charset="2"/>
              </a:rPr>
              <a:t></a:t>
            </a:r>
          </a:p>
        </p:txBody>
      </p:sp>
      <p:sp>
        <p:nvSpPr>
          <p:cNvPr id="3082" name="Rectangle 38"/>
          <p:cNvSpPr>
            <a:spLocks noGrp="1" noChangeArrowheads="1"/>
          </p:cNvSpPr>
          <p:nvPr>
            <p:ph type="title"/>
          </p:nvPr>
        </p:nvSpPr>
        <p:spPr>
          <a:xfrm>
            <a:off x="644525" y="0"/>
            <a:ext cx="7772400" cy="752475"/>
          </a:xfrm>
        </p:spPr>
        <p:txBody>
          <a:bodyPr/>
          <a:lstStyle/>
          <a:p>
            <a:pPr eaLnBrk="1" hangingPunct="1">
              <a:defRPr/>
            </a:pPr>
            <a:r>
              <a:rPr lang="en-CA" sz="4000" b="1" kern="1200" dirty="0" smtClean="0">
                <a:latin typeface="Calibri" pitchFamily="34" charset="0"/>
              </a:rPr>
              <a:t>Representation</a:t>
            </a:r>
            <a:r>
              <a:rPr lang="en-CA" sz="4000" b="1" dirty="0" smtClean="0">
                <a:latin typeface="Arial" pitchFamily="34" charset="0"/>
              </a:rPr>
              <a:t> </a:t>
            </a:r>
            <a:r>
              <a:rPr lang="en-CA" sz="4000" b="1" kern="1200" dirty="0" smtClean="0">
                <a:latin typeface="Calibri" pitchFamily="34" charset="0"/>
              </a:rPr>
              <a:t>of Flow Field</a:t>
            </a:r>
            <a:endParaRPr lang="en-US" sz="4000" b="1" kern="1200" dirty="0" smtClean="0">
              <a:latin typeface="Calibri" pitchFamily="34" charset="0"/>
            </a:endParaRPr>
          </a:p>
        </p:txBody>
      </p:sp>
      <p:sp>
        <p:nvSpPr>
          <p:cNvPr id="2060" name="Line 42"/>
          <p:cNvSpPr>
            <a:spLocks noChangeAspect="1" noChangeShapeType="1"/>
          </p:cNvSpPr>
          <p:nvPr/>
        </p:nvSpPr>
        <p:spPr bwMode="auto">
          <a:xfrm flipH="1" flipV="1">
            <a:off x="423703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1" name="Line 44"/>
          <p:cNvSpPr>
            <a:spLocks noChangeAspect="1" noChangeShapeType="1"/>
          </p:cNvSpPr>
          <p:nvPr/>
        </p:nvSpPr>
        <p:spPr bwMode="auto">
          <a:xfrm flipH="1" flipV="1">
            <a:off x="46751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2" name="Line 45"/>
          <p:cNvSpPr>
            <a:spLocks noChangeAspect="1" noChangeShapeType="1"/>
          </p:cNvSpPr>
          <p:nvPr/>
        </p:nvSpPr>
        <p:spPr bwMode="auto">
          <a:xfrm flipV="1">
            <a:off x="5011738" y="23034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3" name="Line 46"/>
          <p:cNvSpPr>
            <a:spLocks noChangeAspect="1" noChangeShapeType="1"/>
          </p:cNvSpPr>
          <p:nvPr/>
        </p:nvSpPr>
        <p:spPr bwMode="auto">
          <a:xfrm flipH="1" flipV="1">
            <a:off x="4665663" y="280987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4" name="Line 47"/>
          <p:cNvSpPr>
            <a:spLocks noChangeAspect="1" noChangeShapeType="1"/>
          </p:cNvSpPr>
          <p:nvPr/>
        </p:nvSpPr>
        <p:spPr bwMode="auto">
          <a:xfrm flipV="1">
            <a:off x="5002213" y="275113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5" name="Line 48"/>
          <p:cNvSpPr>
            <a:spLocks noChangeAspect="1" noChangeShapeType="1"/>
          </p:cNvSpPr>
          <p:nvPr/>
        </p:nvSpPr>
        <p:spPr bwMode="auto">
          <a:xfrm flipH="1" flipV="1">
            <a:off x="4675188" y="1924050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6" name="Line 49"/>
          <p:cNvSpPr>
            <a:spLocks noChangeAspect="1" noChangeShapeType="1"/>
          </p:cNvSpPr>
          <p:nvPr/>
        </p:nvSpPr>
        <p:spPr bwMode="auto">
          <a:xfrm flipV="1">
            <a:off x="5011738" y="18653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7" name="Line 52"/>
          <p:cNvSpPr>
            <a:spLocks noChangeAspect="1" noChangeShapeType="1"/>
          </p:cNvSpPr>
          <p:nvPr/>
        </p:nvSpPr>
        <p:spPr bwMode="auto">
          <a:xfrm flipH="1" flipV="1">
            <a:off x="4217988" y="2371725"/>
            <a:ext cx="328612" cy="35560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8" name="Line 53"/>
          <p:cNvSpPr>
            <a:spLocks noChangeAspect="1" noChangeShapeType="1"/>
          </p:cNvSpPr>
          <p:nvPr/>
        </p:nvSpPr>
        <p:spPr bwMode="auto">
          <a:xfrm flipV="1">
            <a:off x="45735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69" name="Freeform 41"/>
          <p:cNvSpPr>
            <a:spLocks noChangeAspect="1"/>
          </p:cNvSpPr>
          <p:nvPr/>
        </p:nvSpPr>
        <p:spPr bwMode="auto">
          <a:xfrm flipV="1">
            <a:off x="4505325" y="1998663"/>
            <a:ext cx="492125" cy="1141412"/>
          </a:xfrm>
          <a:custGeom>
            <a:avLst/>
            <a:gdLst>
              <a:gd name="T0" fmla="*/ 2147483647 w 310"/>
              <a:gd name="T1" fmla="*/ 0 h 719"/>
              <a:gd name="T2" fmla="*/ 0 w 310"/>
              <a:gd name="T3" fmla="*/ 2147483647 h 719"/>
              <a:gd name="T4" fmla="*/ 0 60000 65536"/>
              <a:gd name="T5" fmla="*/ 0 60000 65536"/>
              <a:gd name="T6" fmla="*/ 0 w 310"/>
              <a:gd name="T7" fmla="*/ 0 h 719"/>
              <a:gd name="T8" fmla="*/ 310 w 310"/>
              <a:gd name="T9" fmla="*/ 719 h 7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0" h="719">
                <a:moveTo>
                  <a:pt x="310" y="0"/>
                </a:moveTo>
                <a:lnTo>
                  <a:pt x="0" y="719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70" name="Text Box 54"/>
          <p:cNvSpPr txBox="1">
            <a:spLocks noChangeAspect="1" noChangeArrowheads="1"/>
          </p:cNvSpPr>
          <p:nvPr/>
        </p:nvSpPr>
        <p:spPr bwMode="auto">
          <a:xfrm>
            <a:off x="3082925" y="3135313"/>
            <a:ext cx="973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3600" b="1" smtClean="0">
                <a:solidFill>
                  <a:srgbClr val="003399"/>
                </a:solidFill>
              </a:rPr>
              <a:t>D</a:t>
            </a:r>
            <a:r>
              <a:rPr kumimoji="0" lang="en-US" sz="3600" b="1" smtClean="0">
                <a:solidFill>
                  <a:srgbClr val="003399"/>
                </a:solidFill>
                <a:sym typeface="Symbol" pitchFamily="18" charset="2"/>
              </a:rPr>
              <a:t>8</a:t>
            </a:r>
          </a:p>
        </p:txBody>
      </p:sp>
      <p:grpSp>
        <p:nvGrpSpPr>
          <p:cNvPr id="2071" name="Group 55"/>
          <p:cNvGrpSpPr>
            <a:grpSpLocks/>
          </p:cNvGrpSpPr>
          <p:nvPr/>
        </p:nvGrpSpPr>
        <p:grpSpPr bwMode="auto">
          <a:xfrm>
            <a:off x="954088" y="4057650"/>
            <a:ext cx="2808287" cy="2195513"/>
            <a:chOff x="855663" y="4057650"/>
            <a:chExt cx="3270250" cy="2555875"/>
          </a:xfrm>
        </p:grpSpPr>
        <p:pic>
          <p:nvPicPr>
            <p:cNvPr id="2085" name="Picture 58" descr="d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61"/>
            <a:stretch>
              <a:fillRect/>
            </a:stretch>
          </p:blipFill>
          <p:spPr bwMode="auto">
            <a:xfrm>
              <a:off x="855663" y="4057650"/>
              <a:ext cx="3270250" cy="25558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6" name="Line 59"/>
            <p:cNvSpPr>
              <a:spLocks noChangeShapeType="1"/>
            </p:cNvSpPr>
            <p:nvPr/>
          </p:nvSpPr>
          <p:spPr bwMode="auto">
            <a:xfrm rot="5400000" flipV="1">
              <a:off x="1550988" y="4948238"/>
              <a:ext cx="1719262" cy="75406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2072" name="Line 60"/>
          <p:cNvSpPr>
            <a:spLocks noChangeAspect="1" noChangeShapeType="1"/>
          </p:cNvSpPr>
          <p:nvPr/>
        </p:nvSpPr>
        <p:spPr bwMode="auto">
          <a:xfrm flipV="1">
            <a:off x="3735388" y="188436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73" name="Line 61"/>
          <p:cNvSpPr>
            <a:spLocks noChangeAspect="1" noChangeShapeType="1"/>
          </p:cNvSpPr>
          <p:nvPr/>
        </p:nvSpPr>
        <p:spPr bwMode="auto">
          <a:xfrm flipV="1">
            <a:off x="3735388" y="2322513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2074" name="Line 62"/>
          <p:cNvSpPr>
            <a:spLocks noChangeAspect="1" noChangeShapeType="1"/>
          </p:cNvSpPr>
          <p:nvPr/>
        </p:nvSpPr>
        <p:spPr bwMode="auto">
          <a:xfrm flipV="1">
            <a:off x="3725863" y="2770188"/>
            <a:ext cx="0" cy="41275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pSp>
        <p:nvGrpSpPr>
          <p:cNvPr id="2075" name="Group 56"/>
          <p:cNvGrpSpPr>
            <a:grpSpLocks/>
          </p:cNvGrpSpPr>
          <p:nvPr/>
        </p:nvGrpSpPr>
        <p:grpSpPr bwMode="auto">
          <a:xfrm>
            <a:off x="4568825" y="4083050"/>
            <a:ext cx="2814638" cy="2176463"/>
            <a:chOff x="4470400" y="4083050"/>
            <a:chExt cx="3278188" cy="2533650"/>
          </a:xfrm>
        </p:grpSpPr>
        <p:pic>
          <p:nvPicPr>
            <p:cNvPr id="2083" name="Picture 65" descr="din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795"/>
            <a:stretch>
              <a:fillRect/>
            </a:stretch>
          </p:blipFill>
          <p:spPr bwMode="auto">
            <a:xfrm>
              <a:off x="4470400" y="4083050"/>
              <a:ext cx="3278188" cy="25336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84" name="Line 66"/>
            <p:cNvSpPr>
              <a:spLocks noChangeShapeType="1"/>
            </p:cNvSpPr>
            <p:nvPr/>
          </p:nvSpPr>
          <p:spPr bwMode="auto">
            <a:xfrm rot="5400000" flipV="1">
              <a:off x="5223669" y="4999832"/>
              <a:ext cx="1647825" cy="731837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  <p:sp>
        <p:nvSpPr>
          <p:cNvPr id="2076" name="Rectangle 77"/>
          <p:cNvSpPr>
            <a:spLocks noChangeArrowheads="1"/>
          </p:cNvSpPr>
          <p:nvPr/>
        </p:nvSpPr>
        <p:spPr bwMode="auto">
          <a:xfrm>
            <a:off x="9080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67</a:t>
            </a:r>
          </a:p>
        </p:txBody>
      </p:sp>
      <p:sp>
        <p:nvSpPr>
          <p:cNvPr id="2077" name="Rectangle 78"/>
          <p:cNvSpPr>
            <a:spLocks noChangeArrowheads="1"/>
          </p:cNvSpPr>
          <p:nvPr/>
        </p:nvSpPr>
        <p:spPr bwMode="auto">
          <a:xfrm>
            <a:off x="349250" y="2520950"/>
            <a:ext cx="555625" cy="615950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56</a:t>
            </a:r>
          </a:p>
        </p:txBody>
      </p:sp>
      <p:sp>
        <p:nvSpPr>
          <p:cNvPr id="2078" name="Rectangle 79"/>
          <p:cNvSpPr>
            <a:spLocks noChangeArrowheads="1"/>
          </p:cNvSpPr>
          <p:nvPr/>
        </p:nvSpPr>
        <p:spPr bwMode="auto">
          <a:xfrm>
            <a:off x="9080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52</a:t>
            </a:r>
          </a:p>
        </p:txBody>
      </p:sp>
      <p:sp>
        <p:nvSpPr>
          <p:cNvPr id="2079" name="Rectangle 80"/>
          <p:cNvSpPr>
            <a:spLocks noChangeArrowheads="1"/>
          </p:cNvSpPr>
          <p:nvPr/>
        </p:nvSpPr>
        <p:spPr bwMode="auto">
          <a:xfrm>
            <a:off x="349250" y="1912938"/>
            <a:ext cx="555625" cy="614362"/>
          </a:xfrm>
          <a:prstGeom prst="rect">
            <a:avLst/>
          </a:prstGeom>
          <a:noFill/>
          <a:ln w="3810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</a:rPr>
              <a:t>48</a:t>
            </a:r>
          </a:p>
        </p:txBody>
      </p:sp>
      <p:sp>
        <p:nvSpPr>
          <p:cNvPr id="2080" name="Line 81"/>
          <p:cNvSpPr>
            <a:spLocks noChangeShapeType="1"/>
          </p:cNvSpPr>
          <p:nvPr/>
        </p:nvSpPr>
        <p:spPr bwMode="auto">
          <a:xfrm flipV="1">
            <a:off x="1179513" y="2305050"/>
            <a:ext cx="0" cy="3952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14313" y="3300413"/>
          <a:ext cx="14922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7" imgW="927000" imgH="393480" progId="Equation.3">
                  <p:embed/>
                </p:oleObj>
              </mc:Choice>
              <mc:Fallback>
                <p:oleObj name="Equation" r:id="rId7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300413"/>
                        <a:ext cx="14922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1" name="Text Box 83"/>
          <p:cNvSpPr txBox="1">
            <a:spLocks noChangeArrowheads="1"/>
          </p:cNvSpPr>
          <p:nvPr/>
        </p:nvSpPr>
        <p:spPr bwMode="auto">
          <a:xfrm>
            <a:off x="292100" y="862013"/>
            <a:ext cx="1260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Steepest single direction</a:t>
            </a:r>
          </a:p>
        </p:txBody>
      </p:sp>
      <p:sp>
        <p:nvSpPr>
          <p:cNvPr id="2082" name="Rectangle 3"/>
          <p:cNvSpPr>
            <a:spLocks noChangeArrowheads="1"/>
          </p:cNvSpPr>
          <p:nvPr/>
        </p:nvSpPr>
        <p:spPr bwMode="auto">
          <a:xfrm>
            <a:off x="65088" y="6335713"/>
            <a:ext cx="8953500" cy="522287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7F7F7F"/>
                </a:solidFill>
                <a:latin typeface="MS Sans Serif"/>
              </a:rPr>
              <a:t>Tarboton, D. G., (1997), "A New Method for the Determination of Flow Directions and Contributing Areas in Grid Digital Elevation Models," Water Resources Research, 33(2): 309-319.)</a:t>
            </a:r>
          </a:p>
        </p:txBody>
      </p:sp>
      <p:graphicFrame>
        <p:nvGraphicFramePr>
          <p:cNvPr id="2051" name="Object 68"/>
          <p:cNvGraphicFramePr>
            <a:graphicFrameLocks noChangeAspect="1"/>
          </p:cNvGraphicFramePr>
          <p:nvPr>
            <p:extLst/>
          </p:nvPr>
        </p:nvGraphicFramePr>
        <p:xfrm>
          <a:off x="6518275" y="714375"/>
          <a:ext cx="2974975" cy="329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Picture" r:id="rId9" imgW="2790720" imgH="3095640" progId="Word.Picture.8">
                  <p:embed/>
                </p:oleObj>
              </mc:Choice>
              <mc:Fallback>
                <p:oleObj name="Picture" r:id="rId9" imgW="2790720" imgH="30956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8275" y="714375"/>
                        <a:ext cx="2974975" cy="329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944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553325" y="635000"/>
            <a:ext cx="75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10000"/>
                </a:solidFill>
              </a:rPr>
              <a:t>D8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452563" y="0"/>
            <a:ext cx="3578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10000"/>
                </a:solidFill>
              </a:rPr>
              <a:t>Contributing Area</a:t>
            </a:r>
            <a:endParaRPr lang="en-US" sz="2800" b="1">
              <a:solidFill>
                <a:srgbClr val="010000"/>
              </a:solidFill>
              <a:sym typeface="Symbol" pitchFamily="18" charset="2"/>
            </a:endParaRPr>
          </a:p>
        </p:txBody>
      </p:sp>
      <p:sp>
        <p:nvSpPr>
          <p:cNvPr id="63494" name="Rectangle 9"/>
          <p:cNvSpPr>
            <a:spLocks noChangeArrowheads="1"/>
          </p:cNvSpPr>
          <p:nvPr/>
        </p:nvSpPr>
        <p:spPr bwMode="auto">
          <a:xfrm>
            <a:off x="3130550" y="619125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10000"/>
                </a:solidFill>
              </a:rPr>
              <a:t>D</a:t>
            </a:r>
            <a:r>
              <a:rPr lang="en-US" sz="2400" b="1">
                <a:solidFill>
                  <a:srgbClr val="010000"/>
                </a:solidFill>
                <a:sym typeface="Symbol" pitchFamily="18" charset="2"/>
              </a:rPr>
              <a:t></a:t>
            </a:r>
          </a:p>
        </p:txBody>
      </p:sp>
      <p:pic>
        <p:nvPicPr>
          <p:cNvPr id="6349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526213"/>
            <a:ext cx="75152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349750"/>
            <a:ext cx="8567737" cy="21844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2" r="2797"/>
          <a:stretch>
            <a:fillRect/>
          </a:stretch>
        </p:blipFill>
        <p:spPr bwMode="auto">
          <a:xfrm>
            <a:off x="4562475" y="0"/>
            <a:ext cx="46164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/>
          <a:stretch>
            <a:fillRect/>
          </a:stretch>
        </p:blipFill>
        <p:spPr bwMode="auto">
          <a:xfrm>
            <a:off x="0" y="0"/>
            <a:ext cx="4646613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5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2288"/>
            <a:ext cx="46799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99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50" y="4319588"/>
            <a:ext cx="46799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0" y="0"/>
            <a:ext cx="1492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 smtClean="0">
                <a:solidFill>
                  <a:srgbClr val="010000"/>
                </a:solidFill>
                <a:latin typeface="Times New Roman" pitchFamily="18" charset="0"/>
              </a:rPr>
              <a:t>Slope (S)</a:t>
            </a:r>
            <a:endParaRPr kumimoji="1" lang="en-US" sz="2000" dirty="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0" y="4005543"/>
            <a:ext cx="3361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10000"/>
                </a:solidFill>
                <a:latin typeface="Times New Roman" pitchFamily="18" charset="0"/>
              </a:rPr>
              <a:t>Specific Catchment </a:t>
            </a:r>
            <a:r>
              <a:rPr kumimoji="1" lang="en-US" sz="2000" dirty="0" smtClean="0">
                <a:solidFill>
                  <a:srgbClr val="010000"/>
                </a:solidFill>
                <a:latin typeface="Times New Roman" pitchFamily="18" charset="0"/>
              </a:rPr>
              <a:t>Area (a)</a:t>
            </a:r>
            <a:endParaRPr kumimoji="1" lang="en-US" sz="2000" dirty="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5738813" y="6436676"/>
            <a:ext cx="340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10000"/>
                </a:solidFill>
                <a:latin typeface="Times New Roman" pitchFamily="18" charset="0"/>
              </a:rPr>
              <a:t>Wetness Index </a:t>
            </a:r>
            <a:r>
              <a:rPr kumimoji="1" lang="en-US" sz="2000" dirty="0" err="1">
                <a:solidFill>
                  <a:srgbClr val="010000"/>
                </a:solidFill>
                <a:latin typeface="Times New Roman" pitchFamily="18" charset="0"/>
              </a:rPr>
              <a:t>ln</a:t>
            </a:r>
            <a:r>
              <a:rPr kumimoji="1" lang="en-US" sz="2000" dirty="0">
                <a:solidFill>
                  <a:srgbClr val="010000"/>
                </a:solidFill>
                <a:latin typeface="Times New Roman" pitchFamily="18" charset="0"/>
              </a:rPr>
              <a:t>(a/S</a:t>
            </a:r>
            <a:r>
              <a:rPr kumimoji="1" lang="en-US" sz="2000" dirty="0" smtClean="0">
                <a:solidFill>
                  <a:srgbClr val="010000"/>
                </a:solidFill>
                <a:latin typeface="Times New Roman" pitchFamily="18" charset="0"/>
              </a:rPr>
              <a:t>)</a:t>
            </a:r>
            <a:endParaRPr kumimoji="1" lang="en-US" sz="2000" dirty="0">
              <a:solidFill>
                <a:srgbClr val="010000"/>
              </a:solidFill>
              <a:latin typeface="Times New Roman" pitchFamily="18" charset="0"/>
            </a:endParaRPr>
          </a:p>
        </p:txBody>
      </p:sp>
      <p:pic>
        <p:nvPicPr>
          <p:cNvPr id="391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2325" y="1105179"/>
            <a:ext cx="5781675" cy="3114675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29200" y="215152"/>
            <a:ext cx="4114800" cy="927847"/>
          </a:xfrm>
        </p:spPr>
        <p:txBody>
          <a:bodyPr/>
          <a:lstStyle/>
          <a:p>
            <a:r>
              <a:rPr lang="en-US" dirty="0" smtClean="0"/>
              <a:t>Wetness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7275" y="241300"/>
            <a:ext cx="7318375" cy="858838"/>
          </a:xfrm>
        </p:spPr>
        <p:txBody>
          <a:bodyPr/>
          <a:lstStyle/>
          <a:p>
            <a:pPr>
              <a:defRPr/>
            </a:pPr>
            <a:r>
              <a:rPr lang="en-US" dirty="0"/>
              <a:t>Terrain Stability Mapping</a:t>
            </a:r>
          </a:p>
        </p:txBody>
      </p:sp>
      <p:pic>
        <p:nvPicPr>
          <p:cNvPr id="1127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2070" r="10843" b="4974"/>
          <a:stretch>
            <a:fillRect/>
          </a:stretch>
        </p:blipFill>
        <p:spPr bwMode="auto">
          <a:xfrm>
            <a:off x="0" y="1404938"/>
            <a:ext cx="4011613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1349375"/>
            <a:ext cx="642461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2" name="Group 13"/>
          <p:cNvGrpSpPr>
            <a:grpSpLocks/>
          </p:cNvGrpSpPr>
          <p:nvPr/>
        </p:nvGrpSpPr>
        <p:grpSpPr bwMode="auto">
          <a:xfrm>
            <a:off x="0" y="4464050"/>
            <a:ext cx="3551238" cy="1741488"/>
            <a:chOff x="3041" y="2744"/>
            <a:chExt cx="2562" cy="1380"/>
          </a:xfrm>
        </p:grpSpPr>
        <p:graphicFrame>
          <p:nvGraphicFramePr>
            <p:cNvPr id="11266" name="Object 2"/>
            <p:cNvGraphicFramePr>
              <a:graphicFrameLocks noChangeAspect="1"/>
            </p:cNvGraphicFramePr>
            <p:nvPr/>
          </p:nvGraphicFramePr>
          <p:xfrm>
            <a:off x="3041" y="2744"/>
            <a:ext cx="2562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2" name="Picture" r:id="rId5" imgW="4067280" imgH="2190600" progId="Word.Picture.8">
                    <p:embed/>
                  </p:oleObj>
                </mc:Choice>
                <mc:Fallback>
                  <p:oleObj name="Picture" r:id="rId5" imgW="4067280" imgH="219060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1" y="2744"/>
                          <a:ext cx="2562" cy="138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7" name="Object 3"/>
            <p:cNvGraphicFramePr>
              <a:graphicFrameLocks noChangeAspect="1"/>
            </p:cNvGraphicFramePr>
            <p:nvPr/>
          </p:nvGraphicFramePr>
          <p:xfrm>
            <a:off x="4294" y="3735"/>
            <a:ext cx="1296" cy="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3" name="Equation" r:id="rId7" imgW="1701720" imgH="393480" progId="Equation.3">
                    <p:embed/>
                  </p:oleObj>
                </mc:Choice>
                <mc:Fallback>
                  <p:oleObj name="Equation" r:id="rId7" imgW="170172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4" y="3735"/>
                          <a:ext cx="1296" cy="300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6350">
                              <a:solidFill>
                                <a:srgbClr val="000000"/>
                              </a:solidFill>
                              <a:miter lim="800000"/>
                              <a:headEnd type="none" w="lg" len="lg"/>
                              <a:tailEnd type="none" w="lg" len="lg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tx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73" name="Text Box 17"/>
          <p:cNvSpPr txBox="1">
            <a:spLocks noChangeArrowheads="1"/>
          </p:cNvSpPr>
          <p:nvPr/>
        </p:nvSpPr>
        <p:spPr bwMode="auto">
          <a:xfrm>
            <a:off x="341313" y="6343650"/>
            <a:ext cx="8650287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</a:rPr>
              <a:t>SINMAP -  with Bob Pack.  </a:t>
            </a:r>
            <a:r>
              <a:rPr kumimoji="1" lang="en-US" sz="2000" dirty="0">
                <a:solidFill>
                  <a:srgbClr val="000000"/>
                </a:solidFill>
                <a:latin typeface="Times New Roman" pitchFamily="18" charset="0"/>
                <a:hlinkClick r:id="rId9"/>
              </a:rPr>
              <a:t>http://</a:t>
            </a:r>
            <a: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  <a:hlinkClick r:id="rId9"/>
              </a:rPr>
              <a:t>www.engineering.usu.edu/dtarb/sinmap.htm</a:t>
            </a:r>
            <a:r>
              <a:rPr kumimoji="1" lang="en-US" sz="20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kumimoji="1" lang="en-US" sz="20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Theory_ml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7182" b="337"/>
          <a:stretch>
            <a:fillRect/>
          </a:stretch>
        </p:blipFill>
        <p:spPr bwMode="auto">
          <a:xfrm>
            <a:off x="4564063" y="1150938"/>
            <a:ext cx="4579937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sz="3600" smtClean="0"/>
              <a:t>Most Likely Landslide Initiation Points</a:t>
            </a:r>
          </a:p>
        </p:txBody>
      </p:sp>
      <p:pic>
        <p:nvPicPr>
          <p:cNvPr id="65541" name="Picture 4" descr="Theory_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2" r="7182" b="337"/>
          <a:stretch>
            <a:fillRect/>
          </a:stretch>
        </p:blipFill>
        <p:spPr bwMode="auto">
          <a:xfrm>
            <a:off x="1588" y="1111250"/>
            <a:ext cx="4606925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-22225" y="5357813"/>
            <a:ext cx="916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2400">
                <a:solidFill>
                  <a:srgbClr val="000000"/>
                </a:solidFill>
                <a:latin typeface="Times New Roman" pitchFamily="18" charset="0"/>
              </a:rPr>
              <a:t>The location of the lowest Stability Index value along a flow path</a:t>
            </a:r>
          </a:p>
        </p:txBody>
      </p:sp>
      <p:sp>
        <p:nvSpPr>
          <p:cNvPr id="992263" name="Text Box 7"/>
          <p:cNvSpPr txBox="1">
            <a:spLocks noChangeArrowheads="1"/>
          </p:cNvSpPr>
          <p:nvPr/>
        </p:nvSpPr>
        <p:spPr bwMode="auto">
          <a:xfrm>
            <a:off x="0" y="6062663"/>
            <a:ext cx="9144000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000000"/>
                </a:solidFill>
              </a:rPr>
              <a:t>Tarolli</a:t>
            </a:r>
            <a:r>
              <a:rPr lang="en-US" sz="1600" dirty="0">
                <a:solidFill>
                  <a:srgbClr val="000000"/>
                </a:solidFill>
              </a:rPr>
              <a:t>, P. and D. G. Tarboton, (2006), "A new method for determination of most likely landslide initiation points and the evaluation of digital terrain model scale in terrain stability mapping," </a:t>
            </a:r>
            <a:r>
              <a:rPr lang="en-US" sz="1600" u="sng" dirty="0" err="1">
                <a:solidFill>
                  <a:srgbClr val="000000"/>
                </a:solidFill>
              </a:rPr>
              <a:t>Hydrol</a:t>
            </a:r>
            <a:r>
              <a:rPr lang="en-US" sz="1600" u="sng" dirty="0">
                <a:solidFill>
                  <a:srgbClr val="000000"/>
                </a:solidFill>
              </a:rPr>
              <a:t>. Earth Syst. Sci.</a:t>
            </a:r>
            <a:r>
              <a:rPr lang="en-US" sz="1600" dirty="0">
                <a:solidFill>
                  <a:srgbClr val="000000"/>
                </a:solidFill>
              </a:rPr>
              <a:t>, 10: 663-677, www.hydrol-earth-syst-sci.net/10/663/2006/.</a:t>
            </a:r>
          </a:p>
        </p:txBody>
      </p:sp>
    </p:spTree>
    <p:extLst>
      <p:ext uri="{BB962C8B-B14F-4D97-AF65-F5344CB8AC3E}">
        <p14:creationId xmlns:p14="http://schemas.microsoft.com/office/powerpoint/2010/main" val="11704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MLIP_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065213"/>
            <a:ext cx="7993063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"/>
            <a:ext cx="8229600" cy="1143000"/>
          </a:xfrm>
        </p:spPr>
        <p:txBody>
          <a:bodyPr/>
          <a:lstStyle/>
          <a:p>
            <a:r>
              <a:rPr lang="en-US" sz="3200" dirty="0" smtClean="0"/>
              <a:t>Most Likely Landslide Initiation Points compared to observed landslides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6062663"/>
            <a:ext cx="9144000" cy="8302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 err="1">
                <a:solidFill>
                  <a:srgbClr val="AAADCA">
                    <a:lumMod val="50000"/>
                  </a:srgbClr>
                </a:solidFill>
              </a:rPr>
              <a:t>Tarolli</a:t>
            </a:r>
            <a:r>
              <a:rPr lang="en-US" sz="1600" dirty="0">
                <a:solidFill>
                  <a:srgbClr val="AAADCA">
                    <a:lumMod val="50000"/>
                  </a:srgbClr>
                </a:solidFill>
              </a:rPr>
              <a:t>, P. and D. G. Tarboton, (2006), "A new method for determination of most likely landslide initiation points and the evaluation of digital terrain model scale in terrain stability mapping," </a:t>
            </a:r>
            <a:r>
              <a:rPr lang="en-US" sz="1600" u="sng" dirty="0" err="1">
                <a:solidFill>
                  <a:srgbClr val="AAADCA">
                    <a:lumMod val="50000"/>
                  </a:srgbClr>
                </a:solidFill>
              </a:rPr>
              <a:t>Hydrol</a:t>
            </a:r>
            <a:r>
              <a:rPr lang="en-US" sz="1600" u="sng" dirty="0">
                <a:solidFill>
                  <a:srgbClr val="AAADCA">
                    <a:lumMod val="50000"/>
                  </a:srgbClr>
                </a:solidFill>
              </a:rPr>
              <a:t>. Earth Syst. Sci.</a:t>
            </a:r>
            <a:r>
              <a:rPr lang="en-US" sz="1600" dirty="0">
                <a:solidFill>
                  <a:srgbClr val="AAADCA">
                    <a:lumMod val="50000"/>
                  </a:srgbClr>
                </a:solidFill>
              </a:rPr>
              <a:t>, 10: 663-677, www.hydrol-earth-syst-sci.net/10/663/2006/.</a:t>
            </a:r>
          </a:p>
        </p:txBody>
      </p:sp>
    </p:spTree>
    <p:extLst>
      <p:ext uri="{BB962C8B-B14F-4D97-AF65-F5344CB8AC3E}">
        <p14:creationId xmlns:p14="http://schemas.microsoft.com/office/powerpoint/2010/main" val="96151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0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</a:t>
            </a:r>
            <a:r>
              <a:rPr lang="en-US" dirty="0" smtClean="0"/>
              <a:t>flow model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Generalized flow accumulation (Flow algebra)</a:t>
            </a:r>
          </a:p>
          <a:p>
            <a:pPr>
              <a:buClrTx/>
            </a:pPr>
            <a:r>
              <a:rPr lang="en-US" dirty="0" smtClean="0"/>
              <a:t>Parallel </a:t>
            </a:r>
            <a:r>
              <a:rPr lang="en-US" dirty="0" smtClean="0"/>
              <a:t>algorithms</a:t>
            </a:r>
          </a:p>
          <a:p>
            <a:pPr>
              <a:buClrTx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68313" y="200025"/>
            <a:ext cx="83216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</a:rPr>
              <a:t>Flow Accumulation</a:t>
            </a:r>
          </a:p>
        </p:txBody>
      </p:sp>
      <p:pic>
        <p:nvPicPr>
          <p:cNvPr id="307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8" b="38795"/>
          <a:stretch>
            <a:fillRect/>
          </a:stretch>
        </p:blipFill>
        <p:spPr bwMode="auto">
          <a:xfrm>
            <a:off x="0" y="1747838"/>
            <a:ext cx="3214688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Oval 10"/>
          <p:cNvSpPr>
            <a:spLocks noChangeArrowheads="1"/>
          </p:cNvSpPr>
          <p:nvPr/>
        </p:nvSpPr>
        <p:spPr bwMode="auto">
          <a:xfrm>
            <a:off x="450850" y="3841750"/>
            <a:ext cx="111125" cy="1111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234950" y="3222625"/>
            <a:ext cx="54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400" u="sng" smtClean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079" name="Text Box 13"/>
          <p:cNvSpPr txBox="1">
            <a:spLocks noChangeArrowheads="1"/>
          </p:cNvSpPr>
          <p:nvPr/>
        </p:nvSpPr>
        <p:spPr bwMode="auto">
          <a:xfrm>
            <a:off x="1200150" y="2846388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0" lang="en-US" sz="2400" smtClean="0">
                <a:solidFill>
                  <a:srgbClr val="000000"/>
                </a:solidFill>
              </a:rPr>
              <a:t>w(</a:t>
            </a:r>
            <a:r>
              <a:rPr kumimoji="0" lang="en-US" sz="2400" u="sng" smtClean="0">
                <a:solidFill>
                  <a:srgbClr val="000000"/>
                </a:solidFill>
              </a:rPr>
              <a:t>x</a:t>
            </a:r>
            <a:r>
              <a:rPr kumimoji="0" lang="en-US" sz="240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080" name="Line 14"/>
          <p:cNvSpPr>
            <a:spLocks noChangeShapeType="1"/>
          </p:cNvSpPr>
          <p:nvPr/>
        </p:nvSpPr>
        <p:spPr bwMode="auto">
          <a:xfrm flipH="1">
            <a:off x="2286000" y="1939925"/>
            <a:ext cx="1714500" cy="1143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 smtClean="0">
              <a:solidFill>
                <a:srgbClr val="808080"/>
              </a:solidFill>
            </a:endParaRP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529884"/>
              </p:ext>
            </p:extLst>
          </p:nvPr>
        </p:nvGraphicFramePr>
        <p:xfrm>
          <a:off x="3409950" y="1291403"/>
          <a:ext cx="5726189" cy="507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Document" r:id="rId4" imgW="3359143" imgH="2988264" progId="Word.Document.8">
                  <p:embed/>
                </p:oleObj>
              </mc:Choice>
              <mc:Fallback>
                <p:oleObj name="Document" r:id="rId4" imgW="3359143" imgH="298826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1291403"/>
                        <a:ext cx="5726189" cy="507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36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1"/>
          <p:cNvGraphicFramePr>
            <a:graphicFrameLocks noChangeAspect="1"/>
          </p:cNvGraphicFramePr>
          <p:nvPr>
            <p:extLst/>
          </p:nvPr>
        </p:nvGraphicFramePr>
        <p:xfrm>
          <a:off x="680955" y="4489257"/>
          <a:ext cx="40528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55" y="4489257"/>
                        <a:ext cx="4052887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1912" y="1621714"/>
            <a:ext cx="1649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Replace</a:t>
            </a:r>
            <a:endParaRPr lang="en-US" sz="3600" dirty="0">
              <a:solidFill>
                <a:prstClr val="black"/>
              </a:solidFill>
            </a:endParaRPr>
          </a:p>
        </p:txBody>
      </p:sp>
      <p:graphicFrame>
        <p:nvGraphicFramePr>
          <p:cNvPr id="29" name="Object 21"/>
          <p:cNvGraphicFramePr>
            <a:graphicFrameLocks noChangeAspect="1"/>
          </p:cNvGraphicFramePr>
          <p:nvPr>
            <p:extLst/>
          </p:nvPr>
        </p:nvGraphicFramePr>
        <p:xfrm>
          <a:off x="565564" y="2364690"/>
          <a:ext cx="4291012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5" imgW="1371600" imgH="368280" progId="Equation.3">
                  <p:embed/>
                </p:oleObj>
              </mc:Choice>
              <mc:Fallback>
                <p:oleObj name="Equation" r:id="rId5" imgW="13716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64" y="2364690"/>
                        <a:ext cx="4291012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71912" y="3606800"/>
            <a:ext cx="379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by general function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to Flow Algebra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5189538" y="1862138"/>
            <a:ext cx="3595687" cy="3529012"/>
            <a:chOff x="5189538" y="1862138"/>
            <a:chExt cx="3595687" cy="3529012"/>
          </a:xfrm>
        </p:grpSpPr>
        <p:sp>
          <p:nvSpPr>
            <p:cNvPr id="56" name="Rectangle 27"/>
            <p:cNvSpPr>
              <a:spLocks noChangeArrowheads="1"/>
            </p:cNvSpPr>
            <p:nvPr/>
          </p:nvSpPr>
          <p:spPr bwMode="auto">
            <a:xfrm>
              <a:off x="6400800" y="3019425"/>
              <a:ext cx="1166813" cy="1174750"/>
            </a:xfrm>
            <a:prstGeom prst="rect">
              <a:avLst/>
            </a:prstGeom>
            <a:solidFill>
              <a:srgbClr val="FFCC99"/>
            </a:solidFill>
            <a:ln w="9525" algn="ctr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2000" b="0" i="0" u="none" strike="noStrike" kern="0" cap="none" spc="0" normalizeH="0" baseline="0" noProof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23"/>
            <p:cNvSpPr>
              <a:spLocks noChangeArrowheads="1"/>
            </p:cNvSpPr>
            <p:nvPr/>
          </p:nvSpPr>
          <p:spPr bwMode="auto">
            <a:xfrm>
              <a:off x="5895975" y="2292350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kumimoji="1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ki</a:t>
              </a:r>
              <a:endPara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58" name="Group 23"/>
            <p:cNvGrpSpPr>
              <a:grpSpLocks/>
            </p:cNvGrpSpPr>
            <p:nvPr/>
          </p:nvGrpSpPr>
          <p:grpSpPr bwMode="auto">
            <a:xfrm>
              <a:off x="5189538" y="1862138"/>
              <a:ext cx="3595687" cy="3529012"/>
              <a:chOff x="5834063" y="1814513"/>
              <a:chExt cx="2809875" cy="2757487"/>
            </a:xfrm>
          </p:grpSpPr>
          <p:grpSp>
            <p:nvGrpSpPr>
              <p:cNvPr id="62" name="Group 34"/>
              <p:cNvGrpSpPr>
                <a:grpSpLocks/>
              </p:cNvGrpSpPr>
              <p:nvPr/>
            </p:nvGrpSpPr>
            <p:grpSpPr bwMode="auto">
              <a:xfrm>
                <a:off x="5834063" y="1814513"/>
                <a:ext cx="2809875" cy="2757487"/>
                <a:chOff x="3940" y="1405"/>
                <a:chExt cx="1002" cy="983"/>
              </a:xfrm>
            </p:grpSpPr>
            <p:sp>
              <p:nvSpPr>
                <p:cNvPr id="70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405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405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405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1732"/>
                  <a:ext cx="335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1732"/>
                  <a:ext cx="334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1732"/>
                  <a:ext cx="333" cy="329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3940" y="2061"/>
                  <a:ext cx="335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275" y="2061"/>
                  <a:ext cx="334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4609" y="2061"/>
                  <a:ext cx="333" cy="327"/>
                </a:xfrm>
                <a:prstGeom prst="rect">
                  <a:avLst/>
                </a:prstGeom>
                <a:noFill/>
                <a:ln w="38100">
                  <a:solidFill>
                    <a:srgbClr val="0099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bg2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en-US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Line 35"/>
              <p:cNvSpPr>
                <a:spLocks noChangeShapeType="1"/>
              </p:cNvSpPr>
              <p:nvPr/>
            </p:nvSpPr>
            <p:spPr bwMode="auto">
              <a:xfrm>
                <a:off x="6529093" y="2520362"/>
                <a:ext cx="465479" cy="48261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>
                <a:off x="7253879" y="3389916"/>
                <a:ext cx="21255" cy="63356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5" name="Line 38"/>
              <p:cNvSpPr>
                <a:spLocks noChangeShapeType="1"/>
              </p:cNvSpPr>
              <p:nvPr/>
            </p:nvSpPr>
            <p:spPr bwMode="auto">
              <a:xfrm flipH="1">
                <a:off x="7491932" y="2407681"/>
                <a:ext cx="499486" cy="578286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6" name="Line 39"/>
              <p:cNvSpPr>
                <a:spLocks noChangeShapeType="1"/>
              </p:cNvSpPr>
              <p:nvPr/>
            </p:nvSpPr>
            <p:spPr bwMode="auto">
              <a:xfrm>
                <a:off x="8125323" y="3389916"/>
                <a:ext cx="21255" cy="63356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7" name="Line 40"/>
              <p:cNvSpPr>
                <a:spLocks noChangeShapeType="1"/>
              </p:cNvSpPr>
              <p:nvPr/>
            </p:nvSpPr>
            <p:spPr bwMode="auto">
              <a:xfrm>
                <a:off x="7253879" y="2388547"/>
                <a:ext cx="21255" cy="633563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8" name="Line 41"/>
              <p:cNvSpPr>
                <a:spLocks noChangeShapeType="1"/>
              </p:cNvSpPr>
              <p:nvPr/>
            </p:nvSpPr>
            <p:spPr bwMode="auto">
              <a:xfrm>
                <a:off x="6529093" y="3409051"/>
                <a:ext cx="539870" cy="559151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69" name="Line 39"/>
              <p:cNvSpPr>
                <a:spLocks noChangeShapeType="1"/>
              </p:cNvSpPr>
              <p:nvPr/>
            </p:nvSpPr>
            <p:spPr bwMode="auto">
              <a:xfrm flipH="1">
                <a:off x="6267450" y="2493963"/>
                <a:ext cx="14288" cy="53975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59" name="Rectangle 23"/>
            <p:cNvSpPr>
              <a:spLocks noChangeArrowheads="1"/>
            </p:cNvSpPr>
            <p:nvPr/>
          </p:nvSpPr>
          <p:spPr bwMode="auto">
            <a:xfrm>
              <a:off x="6978650" y="2333625"/>
              <a:ext cx="5715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kumimoji="1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ki</a:t>
              </a:r>
              <a:endPara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7923213" y="2366963"/>
              <a:ext cx="5715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kumimoji="1" lang="en-US" sz="28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ki</a:t>
              </a:r>
              <a:endParaRPr kumimoji="1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" name="Rectangle 23"/>
            <p:cNvSpPr>
              <a:spLocks noChangeArrowheads="1"/>
            </p:cNvSpPr>
            <p:nvPr/>
          </p:nvSpPr>
          <p:spPr bwMode="auto">
            <a:xfrm>
              <a:off x="6867525" y="3390900"/>
              <a:ext cx="28416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14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3761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</a:t>
            </a:r>
            <a:r>
              <a:rPr lang="en-US" dirty="0" smtClean="0"/>
              <a:t>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 smtClean="0"/>
              <a:t>Parallel </a:t>
            </a:r>
            <a:r>
              <a:rPr lang="en-US" dirty="0" smtClean="0"/>
              <a:t>algorithms</a:t>
            </a:r>
          </a:p>
          <a:p>
            <a:pPr>
              <a:buClrTx/>
            </a:pPr>
            <a:r>
              <a:rPr lang="en-US" dirty="0" smtClean="0"/>
              <a:t>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35988"/>
              </p:ext>
            </p:extLst>
          </p:nvPr>
        </p:nvGraphicFramePr>
        <p:xfrm>
          <a:off x="134938" y="60960"/>
          <a:ext cx="4066092" cy="4617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Document" r:id="rId3" imgW="2420236" imgH="2752301" progId="Word.Document.8">
                  <p:embed/>
                </p:oleObj>
              </mc:Choice>
              <mc:Fallback>
                <p:oleObj name="Document" r:id="rId3" imgW="2420236" imgH="2752301" progId="Word.Document.8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60960"/>
                        <a:ext cx="4066092" cy="4617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0"/>
            <a:ext cx="48895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276725" y="5213350"/>
            <a:ext cx="48672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99"/>
                </a:solidFill>
              </a:rPr>
              <a:t>Useful for a tracking contaminant or compound subject to decay or attenuation</a:t>
            </a:r>
          </a:p>
        </p:txBody>
      </p:sp>
    </p:spTree>
    <p:extLst>
      <p:ext uri="{BB962C8B-B14F-4D97-AF65-F5344CB8AC3E}">
        <p14:creationId xmlns:p14="http://schemas.microsoft.com/office/powerpoint/2010/main" val="30925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292100" y="1562100"/>
            <a:ext cx="8623300" cy="3162300"/>
            <a:chOff x="0" y="1064"/>
            <a:chExt cx="5816" cy="2112"/>
          </a:xfrm>
        </p:grpSpPr>
        <p:pic>
          <p:nvPicPr>
            <p:cNvPr id="47152" name="Picture 3" descr="suppl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3" name="Picture 4" descr="tca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6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4" name="Picture 5" descr="tra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2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155" name="Picture 6" descr="de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" y="1064"/>
              <a:ext cx="1446" cy="21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107" name="Text Box 8"/>
          <p:cNvSpPr txBox="1">
            <a:spLocks noChangeArrowheads="1"/>
          </p:cNvSpPr>
          <p:nvPr/>
        </p:nvSpPr>
        <p:spPr bwMode="auto">
          <a:xfrm>
            <a:off x="276225" y="1119188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Supply </a:t>
            </a:r>
          </a:p>
        </p:txBody>
      </p: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2447925" y="1119188"/>
            <a:ext cx="1149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Capacity 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4594225" y="1119188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Transport </a:t>
            </a:r>
          </a:p>
        </p:txBody>
      </p:sp>
      <p:sp>
        <p:nvSpPr>
          <p:cNvPr id="47110" name="Text Box 11"/>
          <p:cNvSpPr txBox="1">
            <a:spLocks noChangeArrowheads="1"/>
          </p:cNvSpPr>
          <p:nvPr/>
        </p:nvSpPr>
        <p:spPr bwMode="auto">
          <a:xfrm>
            <a:off x="6753225" y="1119188"/>
            <a:ext cx="1360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mtClean="0">
                <a:solidFill>
                  <a:srgbClr val="000000"/>
                </a:solidFill>
              </a:rPr>
              <a:t>Deposition </a:t>
            </a:r>
          </a:p>
        </p:txBody>
      </p:sp>
      <p:sp>
        <p:nvSpPr>
          <p:cNvPr id="47114" name="Rectangle 50"/>
          <p:cNvSpPr>
            <a:spLocks noGrp="1" noChangeArrowheads="1"/>
          </p:cNvSpPr>
          <p:nvPr>
            <p:ph type="title"/>
          </p:nvPr>
        </p:nvSpPr>
        <p:spPr>
          <a:xfrm>
            <a:off x="649288" y="133350"/>
            <a:ext cx="7912100" cy="66675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Transport limited accumulation</a:t>
            </a:r>
          </a:p>
        </p:txBody>
      </p:sp>
      <p:sp>
        <p:nvSpPr>
          <p:cNvPr id="47115" name="Text Box 55"/>
          <p:cNvSpPr txBox="1">
            <a:spLocks noChangeArrowheads="1"/>
          </p:cNvSpPr>
          <p:nvPr/>
        </p:nvSpPr>
        <p:spPr bwMode="auto">
          <a:xfrm>
            <a:off x="0" y="5344582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3399"/>
                </a:solidFill>
                <a:latin typeface="Arial" pitchFamily="34" charset="0"/>
              </a:rPr>
              <a:t>Useful for modeling erosion and sediment delivery, the spatial dependence of sediment delivery ratio and contaminant that adheres to sediment</a:t>
            </a:r>
          </a:p>
        </p:txBody>
      </p:sp>
      <p:sp>
        <p:nvSpPr>
          <p:cNvPr id="47116" name="Rectangle 63"/>
          <p:cNvSpPr>
            <a:spLocks noChangeArrowheads="1"/>
          </p:cNvSpPr>
          <p:nvPr/>
        </p:nvSpPr>
        <p:spPr bwMode="auto">
          <a:xfrm>
            <a:off x="1152525" y="4830763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smtClean="0">
                <a:solidFill>
                  <a:srgbClr val="000000"/>
                </a:solidFill>
              </a:rPr>
              <a:t>S</a:t>
            </a:r>
          </a:p>
        </p:txBody>
      </p:sp>
      <p:grpSp>
        <p:nvGrpSpPr>
          <p:cNvPr id="90" name="Group 12"/>
          <p:cNvGrpSpPr>
            <a:grpSpLocks/>
          </p:cNvGrpSpPr>
          <p:nvPr/>
        </p:nvGrpSpPr>
        <p:grpSpPr bwMode="auto">
          <a:xfrm>
            <a:off x="2578100" y="4814888"/>
            <a:ext cx="1638300" cy="368300"/>
            <a:chOff x="1557" y="3848"/>
            <a:chExt cx="1032" cy="232"/>
          </a:xfrm>
        </p:grpSpPr>
        <p:sp>
          <p:nvSpPr>
            <p:cNvPr id="9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557" y="3848"/>
              <a:ext cx="1032" cy="232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1" lang="en-US" sz="2000" kern="0">
                <a:solidFill>
                  <a:srgbClr val="80808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2528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kern="0">
                  <a:solidFill>
                    <a:srgbClr val="000000"/>
                  </a:solidFill>
                  <a:latin typeface="Times New Roman"/>
                  <a:cs typeface="Arial"/>
                </a:rPr>
                <a:t>2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2104" y="3863"/>
              <a:ext cx="40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kern="0">
                  <a:solidFill>
                    <a:srgbClr val="000000"/>
                  </a:solidFill>
                  <a:latin typeface="Times New Roman"/>
                  <a:cs typeface="Arial"/>
                </a:rPr>
                <a:t>2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2475" y="3875"/>
              <a:ext cx="45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kern="0">
                  <a:solidFill>
                    <a:srgbClr val="000000"/>
                  </a:solidFill>
                  <a:latin typeface="Times New Roman"/>
                  <a:cs typeface="Arial"/>
                </a:rPr>
                <a:t>)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>
              <a:off x="2180" y="3875"/>
              <a:ext cx="235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kern="0">
                  <a:solidFill>
                    <a:srgbClr val="000000"/>
                  </a:solidFill>
                  <a:latin typeface="Times New Roman"/>
                  <a:cs typeface="Arial"/>
                </a:rPr>
                <a:t>tan(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2403" y="3875"/>
              <a:ext cx="68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b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7" name="Rectangle 19"/>
            <p:cNvSpPr>
              <a:spLocks noChangeArrowheads="1"/>
            </p:cNvSpPr>
            <p:nvPr/>
          </p:nvSpPr>
          <p:spPr bwMode="auto">
            <a:xfrm>
              <a:off x="1593" y="3875"/>
              <a:ext cx="83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8" name="Rectangle 20"/>
            <p:cNvSpPr>
              <a:spLocks noChangeArrowheads="1"/>
            </p:cNvSpPr>
            <p:nvPr/>
          </p:nvSpPr>
          <p:spPr bwMode="auto">
            <a:xfrm>
              <a:off x="1664" y="3961"/>
              <a:ext cx="11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cap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99" name="Rectangle 21"/>
            <p:cNvSpPr>
              <a:spLocks noChangeArrowheads="1"/>
            </p:cNvSpPr>
            <p:nvPr/>
          </p:nvSpPr>
          <p:spPr bwMode="auto">
            <a:xfrm>
              <a:off x="1942" y="3859"/>
              <a:ext cx="143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i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c</a:t>
              </a:r>
              <a:r>
                <a:rPr lang="en-US" sz="17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a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0" name="Rectangle 22"/>
            <p:cNvSpPr>
              <a:spLocks noChangeArrowheads="1"/>
            </p:cNvSpPr>
            <p:nvPr/>
          </p:nvSpPr>
          <p:spPr bwMode="auto">
            <a:xfrm>
              <a:off x="1829" y="3859"/>
              <a:ext cx="75" cy="163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700" b="1" kern="0" dirty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=</a:t>
              </a:r>
              <a:endParaRPr lang="en-US" sz="2400" b="1" kern="0" dirty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</p:grpSp>
      <p:grpSp>
        <p:nvGrpSpPr>
          <p:cNvPr id="101" name="Group 23"/>
          <p:cNvGrpSpPr>
            <a:grpSpLocks noChangeAspect="1"/>
          </p:cNvGrpSpPr>
          <p:nvPr/>
        </p:nvGrpSpPr>
        <p:grpSpPr bwMode="auto">
          <a:xfrm>
            <a:off x="4586288" y="4806950"/>
            <a:ext cx="2160587" cy="382588"/>
            <a:chOff x="3120" y="3807"/>
            <a:chExt cx="1361" cy="241"/>
          </a:xfrm>
        </p:grpSpPr>
        <p:sp>
          <p:nvSpPr>
            <p:cNvPr id="102" name="AutoShape 24"/>
            <p:cNvSpPr>
              <a:spLocks noChangeAspect="1" noChangeArrowheads="1" noTextEdit="1"/>
            </p:cNvSpPr>
            <p:nvPr/>
          </p:nvSpPr>
          <p:spPr bwMode="auto">
            <a:xfrm>
              <a:off x="3120" y="3832"/>
              <a:ext cx="1361" cy="21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1" lang="en-US" sz="2000" kern="0">
                <a:solidFill>
                  <a:srgbClr val="80808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3" name="Rectangle 25"/>
            <p:cNvSpPr>
              <a:spLocks noChangeArrowheads="1"/>
            </p:cNvSpPr>
            <p:nvPr/>
          </p:nvSpPr>
          <p:spPr bwMode="auto">
            <a:xfrm>
              <a:off x="3895" y="3807"/>
              <a:ext cx="137" cy="23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å</a:t>
              </a:r>
              <a:endParaRPr lang="en-US" sz="2400" b="1" kern="0" dirty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380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+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5" name="Rectangle 27"/>
            <p:cNvSpPr>
              <a:spLocks noChangeArrowheads="1"/>
            </p:cNvSpPr>
            <p:nvPr/>
          </p:nvSpPr>
          <p:spPr bwMode="auto">
            <a:xfrm>
              <a:off x="3341" y="3842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=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6" name="Rectangle 28"/>
            <p:cNvSpPr>
              <a:spLocks noChangeArrowheads="1"/>
            </p:cNvSpPr>
            <p:nvPr/>
          </p:nvSpPr>
          <p:spPr bwMode="auto">
            <a:xfrm>
              <a:off x="4404" y="3857"/>
              <a:ext cx="5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Times New Roman"/>
                  <a:cs typeface="Arial"/>
                </a:rPr>
                <a:t>}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7" name="Rectangle 29"/>
            <p:cNvSpPr>
              <a:spLocks noChangeArrowheads="1"/>
            </p:cNvSpPr>
            <p:nvPr/>
          </p:nvSpPr>
          <p:spPr bwMode="auto">
            <a:xfrm>
              <a:off x="4181" y="3857"/>
              <a:ext cx="32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Times New Roman"/>
                  <a:cs typeface="Arial"/>
                </a:rPr>
                <a:t>,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8" name="Rectangle 30"/>
            <p:cNvSpPr>
              <a:spLocks noChangeArrowheads="1"/>
            </p:cNvSpPr>
            <p:nvPr/>
          </p:nvSpPr>
          <p:spPr bwMode="auto">
            <a:xfrm>
              <a:off x="3443" y="3857"/>
              <a:ext cx="264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Times New Roman"/>
                  <a:cs typeface="Arial"/>
                </a:rPr>
                <a:t>min{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09" name="Rectangle 31"/>
            <p:cNvSpPr>
              <a:spLocks noChangeArrowheads="1"/>
            </p:cNvSpPr>
            <p:nvPr/>
          </p:nvSpPr>
          <p:spPr bwMode="auto">
            <a:xfrm>
              <a:off x="4287" y="3937"/>
              <a:ext cx="11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cap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0" name="Rectangle 32"/>
            <p:cNvSpPr>
              <a:spLocks noChangeArrowheads="1"/>
            </p:cNvSpPr>
            <p:nvPr/>
          </p:nvSpPr>
          <p:spPr bwMode="auto">
            <a:xfrm>
              <a:off x="4108" y="3937"/>
              <a:ext cx="6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in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1" name="Rectangle 33"/>
            <p:cNvSpPr>
              <a:spLocks noChangeArrowheads="1"/>
            </p:cNvSpPr>
            <p:nvPr/>
          </p:nvSpPr>
          <p:spPr bwMode="auto">
            <a:xfrm>
              <a:off x="3197" y="3937"/>
              <a:ext cx="106" cy="9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0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out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2" name="Rectangle 34"/>
            <p:cNvSpPr>
              <a:spLocks noChangeArrowheads="1"/>
            </p:cNvSpPr>
            <p:nvPr/>
          </p:nvSpPr>
          <p:spPr bwMode="auto">
            <a:xfrm>
              <a:off x="422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3" name="Rectangle 35"/>
            <p:cNvSpPr>
              <a:spLocks noChangeArrowheads="1"/>
            </p:cNvSpPr>
            <p:nvPr/>
          </p:nvSpPr>
          <p:spPr bwMode="auto">
            <a:xfrm>
              <a:off x="4043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4" name="Rectangle 36"/>
            <p:cNvSpPr>
              <a:spLocks noChangeArrowheads="1"/>
            </p:cNvSpPr>
            <p:nvPr/>
          </p:nvSpPr>
          <p:spPr bwMode="auto">
            <a:xfrm>
              <a:off x="3704" y="3857"/>
              <a:ext cx="71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S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5" name="Rectangle 37"/>
            <p:cNvSpPr>
              <a:spLocks noChangeArrowheads="1"/>
            </p:cNvSpPr>
            <p:nvPr/>
          </p:nvSpPr>
          <p:spPr bwMode="auto">
            <a:xfrm>
              <a:off x="3131" y="3857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</p:grpSp>
      <p:grpSp>
        <p:nvGrpSpPr>
          <p:cNvPr id="116" name="Group 38"/>
          <p:cNvGrpSpPr>
            <a:grpSpLocks noChangeAspect="1"/>
          </p:cNvGrpSpPr>
          <p:nvPr/>
        </p:nvGrpSpPr>
        <p:grpSpPr bwMode="auto">
          <a:xfrm>
            <a:off x="6969125" y="4808538"/>
            <a:ext cx="1636713" cy="381000"/>
            <a:chOff x="4593" y="3720"/>
            <a:chExt cx="1031" cy="240"/>
          </a:xfrm>
        </p:grpSpPr>
        <p:sp>
          <p:nvSpPr>
            <p:cNvPr id="117" name="AutoShape 39"/>
            <p:cNvSpPr>
              <a:spLocks noChangeAspect="1" noChangeArrowheads="1" noTextEdit="1"/>
            </p:cNvSpPr>
            <p:nvPr/>
          </p:nvSpPr>
          <p:spPr bwMode="auto">
            <a:xfrm>
              <a:off x="4593" y="3745"/>
              <a:ext cx="1031" cy="215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kumimoji="1" lang="en-US" sz="2000" kern="0">
                <a:solidFill>
                  <a:srgbClr val="80808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8" name="Rectangle 40"/>
            <p:cNvSpPr>
              <a:spLocks noChangeArrowheads="1"/>
            </p:cNvSpPr>
            <p:nvPr/>
          </p:nvSpPr>
          <p:spPr bwMode="auto">
            <a:xfrm>
              <a:off x="5034" y="3720"/>
              <a:ext cx="137" cy="23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24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å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19" name="Rectangle 41"/>
            <p:cNvSpPr>
              <a:spLocks noChangeArrowheads="1"/>
            </p:cNvSpPr>
            <p:nvPr/>
          </p:nvSpPr>
          <p:spPr bwMode="auto">
            <a:xfrm>
              <a:off x="5340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-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0" name="Rectangle 42"/>
            <p:cNvSpPr>
              <a:spLocks noChangeArrowheads="1"/>
            </p:cNvSpPr>
            <p:nvPr/>
          </p:nvSpPr>
          <p:spPr bwMode="auto">
            <a:xfrm>
              <a:off x="49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+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1" name="Rectangle 43"/>
            <p:cNvSpPr>
              <a:spLocks noChangeArrowheads="1"/>
            </p:cNvSpPr>
            <p:nvPr/>
          </p:nvSpPr>
          <p:spPr bwMode="auto">
            <a:xfrm>
              <a:off x="4741" y="3755"/>
              <a:ext cx="70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kern="0">
                  <a:solidFill>
                    <a:srgbClr val="000000"/>
                  </a:solidFill>
                  <a:latin typeface="Symbol" pitchFamily="18" charset="2"/>
                  <a:cs typeface="Arial"/>
                </a:rPr>
                <a:t>=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2" name="Rectangle 44"/>
            <p:cNvSpPr>
              <a:spLocks noChangeArrowheads="1"/>
            </p:cNvSpPr>
            <p:nvPr/>
          </p:nvSpPr>
          <p:spPr bwMode="auto">
            <a:xfrm>
              <a:off x="5490" y="3850"/>
              <a:ext cx="96" cy="8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out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3" name="Rectangle 45"/>
            <p:cNvSpPr>
              <a:spLocks noChangeArrowheads="1"/>
            </p:cNvSpPr>
            <p:nvPr/>
          </p:nvSpPr>
          <p:spPr bwMode="auto">
            <a:xfrm>
              <a:off x="5245" y="3850"/>
              <a:ext cx="60" cy="86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9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in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4" name="Rectangle 46"/>
            <p:cNvSpPr>
              <a:spLocks noChangeArrowheads="1"/>
            </p:cNvSpPr>
            <p:nvPr/>
          </p:nvSpPr>
          <p:spPr bwMode="auto">
            <a:xfrm>
              <a:off x="5425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5" name="Rectangle 47"/>
            <p:cNvSpPr>
              <a:spLocks noChangeArrowheads="1"/>
            </p:cNvSpPr>
            <p:nvPr/>
          </p:nvSpPr>
          <p:spPr bwMode="auto">
            <a:xfrm>
              <a:off x="5181" y="3770"/>
              <a:ext cx="78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T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6" name="Rectangle 48"/>
            <p:cNvSpPr>
              <a:spLocks noChangeArrowheads="1"/>
            </p:cNvSpPr>
            <p:nvPr/>
          </p:nvSpPr>
          <p:spPr bwMode="auto">
            <a:xfrm>
              <a:off x="4844" y="3770"/>
              <a:ext cx="71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S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  <p:sp>
          <p:nvSpPr>
            <p:cNvPr id="127" name="Rectangle 49"/>
            <p:cNvSpPr>
              <a:spLocks noChangeArrowheads="1"/>
            </p:cNvSpPr>
            <p:nvPr/>
          </p:nvSpPr>
          <p:spPr bwMode="auto">
            <a:xfrm>
              <a:off x="4616" y="3770"/>
              <a:ext cx="92" cy="154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56000"/>
                  </a:srgbClr>
                </a:gs>
                <a:gs pos="100000">
                  <a:srgbClr val="FFFFFF">
                    <a:gamma/>
                    <a:tint val="0"/>
                    <a:invGamma/>
                    <a:alpha val="24001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sz="1600" b="1" i="1" kern="0">
                  <a:solidFill>
                    <a:srgbClr val="000000"/>
                  </a:solidFill>
                  <a:latin typeface="Times New Roman"/>
                  <a:cs typeface="Arial"/>
                </a:rPr>
                <a:t>D</a:t>
              </a:r>
              <a:endParaRPr lang="en-US" sz="2400" b="1" kern="0">
                <a:solidFill>
                  <a:srgbClr val="000000"/>
                </a:solidFill>
                <a:latin typeface="Times New Roman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2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</a:t>
            </a:r>
            <a:r>
              <a:rPr lang="en-US" dirty="0" smtClean="0"/>
              <a:t>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 smtClean="0">
                <a:solidFill>
                  <a:srgbClr val="FF0000"/>
                </a:solidFill>
              </a:rPr>
              <a:t>Parallel </a:t>
            </a:r>
            <a:r>
              <a:rPr lang="en-US" dirty="0" smtClean="0">
                <a:solidFill>
                  <a:srgbClr val="FF0000"/>
                </a:solidFill>
              </a:rPr>
              <a:t>algorithms</a:t>
            </a:r>
          </a:p>
          <a:p>
            <a:pPr>
              <a:buClrTx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Programming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5363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The challenge of increasing Digital Elevation Model (DEM) resolution</a:t>
            </a:r>
          </a:p>
        </p:txBody>
      </p:sp>
      <p:sp>
        <p:nvSpPr>
          <p:cNvPr id="28675" name="Rectangle 38"/>
          <p:cNvSpPr>
            <a:spLocks noChangeArrowheads="1"/>
          </p:cNvSpPr>
          <p:nvPr/>
        </p:nvSpPr>
        <p:spPr bwMode="auto">
          <a:xfrm>
            <a:off x="1041400" y="1398588"/>
            <a:ext cx="2387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1980’s  DMA  90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r>
              <a:rPr lang="en-US" b="1">
                <a:solidFill>
                  <a:srgbClr val="000000"/>
                </a:solidFill>
              </a:rPr>
              <a:t> cells/km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676" name="Rectangle 39"/>
          <p:cNvSpPr>
            <a:spLocks noChangeArrowheads="1"/>
          </p:cNvSpPr>
          <p:nvPr/>
        </p:nvSpPr>
        <p:spPr bwMode="auto">
          <a:xfrm>
            <a:off x="1041400" y="2827338"/>
            <a:ext cx="28305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1990’s USGS DEM  30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3</a:t>
            </a:r>
            <a:r>
              <a:rPr lang="en-US" b="1">
                <a:solidFill>
                  <a:srgbClr val="000000"/>
                </a:solidFill>
              </a:rPr>
              <a:t> cells/km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677" name="Rectangle 39"/>
          <p:cNvSpPr>
            <a:spLocks noChangeArrowheads="1"/>
          </p:cNvSpPr>
          <p:nvPr/>
        </p:nvSpPr>
        <p:spPr bwMode="auto">
          <a:xfrm>
            <a:off x="1041400" y="4254500"/>
            <a:ext cx="23558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2000’s NED 10-30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10</a:t>
            </a:r>
            <a:r>
              <a:rPr lang="en-US" b="1" baseline="30000">
                <a:solidFill>
                  <a:srgbClr val="000000"/>
                </a:solidFill>
              </a:rPr>
              <a:t>4</a:t>
            </a:r>
            <a:r>
              <a:rPr lang="en-US" b="1">
                <a:solidFill>
                  <a:srgbClr val="000000"/>
                </a:solidFill>
              </a:rPr>
              <a:t> cells/km</a:t>
            </a:r>
            <a:r>
              <a:rPr lang="en-US" b="1" baseline="30000">
                <a:solidFill>
                  <a:srgbClr val="000000"/>
                </a:solidFill>
              </a:rPr>
              <a:t>2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8678" name="Rectangle 39"/>
          <p:cNvSpPr>
            <a:spLocks noChangeArrowheads="1"/>
          </p:cNvSpPr>
          <p:nvPr/>
        </p:nvSpPr>
        <p:spPr bwMode="auto">
          <a:xfrm>
            <a:off x="1041400" y="5683250"/>
            <a:ext cx="22479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2010’s LIDAR ~1 m</a:t>
            </a:r>
          </a:p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10</a:t>
            </a:r>
            <a:r>
              <a:rPr lang="en-US" b="1" baseline="30000" dirty="0">
                <a:solidFill>
                  <a:srgbClr val="000000"/>
                </a:solidFill>
              </a:rPr>
              <a:t>6</a:t>
            </a:r>
            <a:r>
              <a:rPr lang="en-US" b="1" dirty="0">
                <a:solidFill>
                  <a:srgbClr val="000000"/>
                </a:solidFill>
              </a:rPr>
              <a:t> cells/km</a:t>
            </a:r>
            <a:r>
              <a:rPr lang="en-US" b="1" baseline="30000" dirty="0">
                <a:solidFill>
                  <a:srgbClr val="000000"/>
                </a:solidFill>
              </a:rPr>
              <a:t>2</a:t>
            </a:r>
            <a:endParaRPr lang="en-US" b="1" dirty="0">
              <a:solidFill>
                <a:srgbClr val="000000"/>
              </a:solidFill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156075" y="1058863"/>
            <a:ext cx="4476750" cy="5629275"/>
            <a:chOff x="2677646" y="695045"/>
            <a:chExt cx="4476189" cy="5629275"/>
          </a:xfrm>
        </p:grpSpPr>
        <p:pic>
          <p:nvPicPr>
            <p:cNvPr id="2868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29588"/>
            <a:stretch>
              <a:fillRect/>
            </a:stretch>
          </p:blipFill>
          <p:spPr bwMode="auto">
            <a:xfrm>
              <a:off x="2700616" y="695045"/>
              <a:ext cx="4453219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45656" r="29558" b="25626"/>
            <a:stretch>
              <a:fillRect/>
            </a:stretch>
          </p:blipFill>
          <p:spPr bwMode="auto">
            <a:xfrm>
              <a:off x="2705381" y="3254188"/>
              <a:ext cx="4448454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21861" r="29588" b="51202"/>
            <a:stretch>
              <a:fillRect/>
            </a:stretch>
          </p:blipFill>
          <p:spPr bwMode="auto">
            <a:xfrm>
              <a:off x="2687171" y="1922929"/>
              <a:ext cx="4453217" cy="1506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 r="29437" b="77223"/>
            <a:stretch>
              <a:fillRect/>
            </a:stretch>
          </p:blipFill>
          <p:spPr bwMode="auto">
            <a:xfrm>
              <a:off x="2677646" y="705411"/>
              <a:ext cx="4476189" cy="1271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492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4"/>
          <p:cNvSpPr>
            <a:spLocks noChangeArrowheads="1"/>
          </p:cNvSpPr>
          <p:nvPr/>
        </p:nvSpPr>
        <p:spPr bwMode="auto">
          <a:xfrm>
            <a:off x="457200" y="14478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9957" y="237572"/>
            <a:ext cx="8565444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TauDEM</a:t>
            </a:r>
            <a:r>
              <a:rPr lang="en-US" dirty="0" smtClean="0"/>
              <a:t> Parallel Approach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MPI, distributed memory paradigm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Row oriented slices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includes one buffer row on either side</a:t>
            </a:r>
          </a:p>
          <a:p>
            <a:pPr eaLnBrk="1" hangingPunct="1">
              <a:buClr>
                <a:srgbClr val="000000"/>
              </a:buClr>
            </a:pPr>
            <a:r>
              <a:rPr lang="en-US" sz="2800" dirty="0" smtClean="0"/>
              <a:t>Each process does not change buffer row</a:t>
            </a:r>
          </a:p>
        </p:txBody>
      </p:sp>
      <p:pic>
        <p:nvPicPr>
          <p:cNvPr id="1095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52600"/>
            <a:ext cx="41910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4572000" y="1676400"/>
            <a:ext cx="4343400" cy="1676400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572000" y="3276600"/>
            <a:ext cx="4343400" cy="13716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  <p:sp>
        <p:nvSpPr>
          <p:cNvPr id="109576" name="Rectangle 13"/>
          <p:cNvSpPr>
            <a:spLocks noChangeArrowheads="1"/>
          </p:cNvSpPr>
          <p:nvPr/>
        </p:nvSpPr>
        <p:spPr bwMode="auto">
          <a:xfrm>
            <a:off x="4572000" y="4572000"/>
            <a:ext cx="4343400" cy="1371600"/>
          </a:xfrm>
          <a:prstGeom prst="rect">
            <a:avLst/>
          </a:prstGeom>
          <a:noFill/>
          <a:ln w="9525">
            <a:solidFill>
              <a:srgbClr val="008080"/>
            </a:solidFill>
            <a:prstDash val="lgDashDot"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000">
              <a:solidFill>
                <a:srgbClr val="01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0425"/>
          </a:xfrm>
        </p:spPr>
        <p:txBody>
          <a:bodyPr/>
          <a:lstStyle/>
          <a:p>
            <a:r>
              <a:rPr lang="en-US" sz="3200" dirty="0" smtClean="0"/>
              <a:t>Parallelization of Flow Algebra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4845"/>
              </p:ext>
            </p:extLst>
          </p:nvPr>
        </p:nvGraphicFramePr>
        <p:xfrm>
          <a:off x="269875" y="1657347"/>
          <a:ext cx="3629585" cy="3048000"/>
        </p:xfrm>
        <a:graphic>
          <a:graphicData uri="http://schemas.openxmlformats.org/drawingml/2006/table">
            <a:tbl>
              <a:tblPr/>
              <a:tblGrid>
                <a:gridCol w="3629585"/>
              </a:tblGrid>
              <a:tr h="1429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grid flow field P, grid dependencies D initialized to 0 and an empty queue Q.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(P,Q,D)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all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all k neighbors of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)=D(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)+1</a:t>
                      </a:r>
                    </a:p>
                    <a:p>
                      <a:pPr marL="2743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)=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200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to Q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next</a:t>
                      </a:r>
                    </a:p>
                  </a:txBody>
                  <a:tcPr marL="94227" marR="942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46954"/>
              </p:ext>
            </p:extLst>
          </p:nvPr>
        </p:nvGraphicFramePr>
        <p:xfrm>
          <a:off x="4572000" y="1646553"/>
          <a:ext cx="4241800" cy="4267200"/>
        </p:xfrm>
        <a:graphic>
          <a:graphicData uri="http://schemas.openxmlformats.org/drawingml/2006/table">
            <a:tbl>
              <a:tblPr/>
              <a:tblGrid>
                <a:gridCol w="4241800"/>
              </a:tblGrid>
              <a:tr h="2321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Executed by every process with D and Q initialized from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FindDependencies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FlowAlgebra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(P,Q,D,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while Q isn’t empty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get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from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FA(</a:t>
                      </a: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n-US" sz="2000" baseline="-25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ki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</a:t>
                      </a:r>
                      <a:r>
                        <a:rPr lang="en-US" sz="2000" i="1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u="sng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</a:t>
                      </a:r>
                      <a:r>
                        <a:rPr lang="en-US" sz="2000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 each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downslope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neighbor n of </a:t>
                      </a:r>
                      <a:r>
                        <a:rPr lang="en-US" sz="200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en-US" sz="2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314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P</a:t>
                      </a:r>
                      <a:r>
                        <a:rPr lang="en-US" sz="2000" baseline="-25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&gt;0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D(n)=D(n)-1</a:t>
                      </a:r>
                    </a:p>
                    <a:p>
                      <a:pPr marL="4457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if D(n)=0</a:t>
                      </a:r>
                    </a:p>
                    <a:p>
                      <a:pPr marL="56007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add n to Q</a:t>
                      </a:r>
                    </a:p>
                    <a:p>
                      <a:pPr marL="16002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next 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end while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swap process buffers and repeat</a:t>
                      </a:r>
                    </a:p>
                  </a:txBody>
                  <a:tcPr marL="93259" marR="93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5734" name="Rectangle 9"/>
          <p:cNvSpPr>
            <a:spLocks noChangeArrowheads="1"/>
          </p:cNvSpPr>
          <p:nvPr/>
        </p:nvSpPr>
        <p:spPr bwMode="auto">
          <a:xfrm>
            <a:off x="309563" y="977895"/>
            <a:ext cx="38437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1. Dependency grid</a:t>
            </a:r>
          </a:p>
        </p:txBody>
      </p:sp>
      <p:sp>
        <p:nvSpPr>
          <p:cNvPr id="115735" name="Rectangle 10"/>
          <p:cNvSpPr>
            <a:spLocks noChangeArrowheads="1"/>
          </p:cNvSpPr>
          <p:nvPr/>
        </p:nvSpPr>
        <p:spPr bwMode="auto">
          <a:xfrm>
            <a:off x="4571999" y="977895"/>
            <a:ext cx="43626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prstClr val="black"/>
                </a:solidFill>
              </a:rPr>
              <a:t>2. Flow algebra function</a:t>
            </a:r>
          </a:p>
        </p:txBody>
      </p:sp>
      <p:grpSp>
        <p:nvGrpSpPr>
          <p:cNvPr id="409" name="Group 84"/>
          <p:cNvGrpSpPr>
            <a:grpSpLocks/>
          </p:cNvGrpSpPr>
          <p:nvPr/>
        </p:nvGrpSpPr>
        <p:grpSpPr bwMode="auto">
          <a:xfrm>
            <a:off x="409579" y="5072061"/>
            <a:ext cx="3358730" cy="1403350"/>
            <a:chOff x="457200" y="1022350"/>
            <a:chExt cx="2917910" cy="1219200"/>
          </a:xfrm>
        </p:grpSpPr>
        <p:grpSp>
          <p:nvGrpSpPr>
            <p:cNvPr id="410" name="Group 10"/>
            <p:cNvGrpSpPr>
              <a:grpSpLocks/>
            </p:cNvGrpSpPr>
            <p:nvPr/>
          </p:nvGrpSpPr>
          <p:grpSpPr bwMode="auto">
            <a:xfrm>
              <a:off x="457200" y="1022350"/>
              <a:ext cx="1578449" cy="1219200"/>
              <a:chOff x="432" y="1056"/>
              <a:chExt cx="1262" cy="1008"/>
            </a:xfrm>
          </p:grpSpPr>
          <p:pic>
            <p:nvPicPr>
              <p:cNvPr id="429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3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2" name="Freeform 7"/>
              <p:cNvSpPr>
                <a:spLocks/>
              </p:cNvSpPr>
              <p:nvPr/>
            </p:nvSpPr>
            <p:spPr bwMode="auto">
              <a:xfrm>
                <a:off x="43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Freeform 8"/>
              <p:cNvSpPr>
                <a:spLocks/>
              </p:cNvSpPr>
              <p:nvPr/>
            </p:nvSpPr>
            <p:spPr bwMode="auto">
              <a:xfrm>
                <a:off x="43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Line 9"/>
              <p:cNvSpPr>
                <a:spLocks noChangeShapeType="1"/>
              </p:cNvSpPr>
              <p:nvPr/>
            </p:nvSpPr>
            <p:spPr bwMode="auto">
              <a:xfrm>
                <a:off x="1502" y="1401"/>
                <a:ext cx="192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11" name="Group 25"/>
            <p:cNvGrpSpPr>
              <a:grpSpLocks/>
            </p:cNvGrpSpPr>
            <p:nvPr/>
          </p:nvGrpSpPr>
          <p:grpSpPr bwMode="auto">
            <a:xfrm>
              <a:off x="2114343" y="1022350"/>
              <a:ext cx="1260767" cy="1219200"/>
              <a:chOff x="112" y="1056"/>
              <a:chExt cx="1008" cy="1008"/>
            </a:xfrm>
          </p:grpSpPr>
          <p:pic>
            <p:nvPicPr>
              <p:cNvPr id="418" name="Picture 2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2" y="1056"/>
                <a:ext cx="1008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" name="Freeform 29"/>
              <p:cNvSpPr>
                <a:spLocks/>
              </p:cNvSpPr>
              <p:nvPr/>
            </p:nvSpPr>
            <p:spPr bwMode="auto">
              <a:xfrm>
                <a:off x="115" y="1737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0"/>
              <p:cNvSpPr>
                <a:spLocks/>
              </p:cNvSpPr>
              <p:nvPr/>
            </p:nvSpPr>
            <p:spPr bwMode="auto">
              <a:xfrm>
                <a:off x="112" y="1401"/>
                <a:ext cx="1002" cy="1"/>
              </a:xfrm>
              <a:custGeom>
                <a:avLst/>
                <a:gdLst>
                  <a:gd name="T0" fmla="*/ 0 w 1002"/>
                  <a:gd name="T1" fmla="*/ 0 h 1"/>
                  <a:gd name="T2" fmla="*/ 1002 w 1002"/>
                  <a:gd name="T3" fmla="*/ 0 h 1"/>
                  <a:gd name="T4" fmla="*/ 0 60000 65536"/>
                  <a:gd name="T5" fmla="*/ 0 60000 65536"/>
                  <a:gd name="T6" fmla="*/ 0 w 1002"/>
                  <a:gd name="T7" fmla="*/ 0 h 1"/>
                  <a:gd name="T8" fmla="*/ 1002 w 100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2" h="1">
                    <a:moveTo>
                      <a:pt x="0" y="0"/>
                    </a:moveTo>
                    <a:lnTo>
                      <a:pt x="1002" y="0"/>
                    </a:lnTo>
                  </a:path>
                </a:pathLst>
              </a:custGeom>
              <a:noFill/>
              <a:ln w="22225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defRPr/>
                </a:pPr>
                <a:endParaRPr kumimoji="1" lang="en-US" sz="2000" kern="0" smtClean="0">
                  <a:solidFill>
                    <a:srgbClr val="EEECE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436" name="Line 9"/>
          <p:cNvSpPr>
            <a:spLocks noChangeShapeType="1"/>
          </p:cNvSpPr>
          <p:nvPr/>
        </p:nvSpPr>
        <p:spPr bwMode="auto">
          <a:xfrm>
            <a:off x="1950066" y="6020158"/>
            <a:ext cx="276424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pPr algn="ctr" eaLnBrk="0" hangingPunct="0">
              <a:defRPr/>
            </a:pPr>
            <a:endParaRPr kumimoji="1" lang="en-US" sz="2000" kern="0" smtClean="0">
              <a:solidFill>
                <a:srgbClr val="EEECE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 t="15373" b="4485"/>
          <a:stretch>
            <a:fillRect/>
          </a:stretch>
        </p:blipFill>
        <p:spPr bwMode="auto">
          <a:xfrm>
            <a:off x="304800" y="1777995"/>
            <a:ext cx="4234021" cy="3266524"/>
          </a:xfrm>
          <a:prstGeom prst="rect">
            <a:avLst/>
          </a:prstGeom>
          <a:noFill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 t="15640" b="3613"/>
          <a:stretch>
            <a:fillRect/>
          </a:stretch>
        </p:blipFill>
        <p:spPr bwMode="auto">
          <a:xfrm>
            <a:off x="4572001" y="1777995"/>
            <a:ext cx="4234021" cy="3291184"/>
          </a:xfrm>
          <a:prstGeom prst="rect">
            <a:avLst/>
          </a:prstGeom>
          <a:noFill/>
        </p:spPr>
      </p:pic>
      <p:graphicFrame>
        <p:nvGraphicFramePr>
          <p:cNvPr id="36869" name="Object 5"/>
          <p:cNvGraphicFramePr>
            <a:graphicFrameLocks noChangeAspect="1"/>
          </p:cNvGraphicFramePr>
          <p:nvPr>
            <p:extLst/>
          </p:nvPr>
        </p:nvGraphicFramePr>
        <p:xfrm>
          <a:off x="7162800" y="3225795"/>
          <a:ext cx="1189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6" imgW="596641" imgH="203112" progId="Equation.3">
                  <p:embed/>
                </p:oleObj>
              </mc:Choice>
              <mc:Fallback>
                <p:oleObj name="Equation" r:id="rId6" imgW="596641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225795"/>
                        <a:ext cx="11890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6096000" y="2006595"/>
          <a:ext cx="11890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Equation" r:id="rId8" imgW="583947" imgH="190417" progId="Equation.3">
                  <p:embed/>
                </p:oleObj>
              </mc:Choice>
              <mc:Fallback>
                <p:oleObj name="Equation" r:id="rId8" imgW="58394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06595"/>
                        <a:ext cx="1189038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9918" y="3733971"/>
            <a:ext cx="1193282" cy="406224"/>
          </a:xfrm>
          <a:prstGeom prst="rect">
            <a:avLst/>
          </a:prstGeom>
          <a:noFill/>
        </p:spPr>
      </p:pic>
      <p:pic>
        <p:nvPicPr>
          <p:cNvPr id="36871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5599" y="3225795"/>
            <a:ext cx="1193800" cy="38100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0" y="1396995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Parallel Pit Remove timing for NEDB test dataset (14849 x 27174 cells </a:t>
            </a:r>
            <a:r>
              <a:rPr kumimoji="1" lang="en-GB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Symbol" pitchFamily="18" charset="2"/>
              </a:rPr>
              <a:t></a:t>
            </a:r>
            <a:r>
              <a:rPr kumimoji="1" lang="en-GB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1.6 GB). </a:t>
            </a:r>
            <a:endParaRPr kumimoji="1"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5228843"/>
            <a:ext cx="441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128 processor cluster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16 diskless Dell SC1435 compute nodes, each with 2.0GHz dual quad-core AMD </a:t>
            </a:r>
            <a:r>
              <a:rPr kumimoji="1" lang="en-GB" sz="12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Opteron</a:t>
            </a:r>
            <a:r>
              <a:rPr kumimoji="1" lang="en-GB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2350 processors with 8GB RAM </a:t>
            </a:r>
            <a:endParaRPr kumimoji="1" lang="en-US" sz="12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5228843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GB" sz="16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8 processor PC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sz="12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Symbol" pitchFamily="18" charset="2"/>
              </a:rPr>
              <a:t>Dual quad-core Xeon E5405 2.0GHz PC with 16GB RAM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1600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  <a:sym typeface="Symbol" pitchFamily="18" charset="2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15745" y="228600"/>
            <a:ext cx="7312511" cy="1143000"/>
          </a:xfrm>
        </p:spPr>
        <p:txBody>
          <a:bodyPr/>
          <a:lstStyle/>
          <a:p>
            <a:r>
              <a:rPr lang="en-US" dirty="0" smtClean="0"/>
              <a:t>Improved runtime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>
            <a:graphicFrameLocks noGrp="1"/>
          </p:cNvGraphicFramePr>
          <p:nvPr>
            <p:extLst/>
          </p:nvPr>
        </p:nvGraphicFramePr>
        <p:xfrm>
          <a:off x="0" y="1396861"/>
          <a:ext cx="4457700" cy="3619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ctangle 25"/>
          <p:cNvSpPr/>
          <p:nvPr/>
        </p:nvSpPr>
        <p:spPr>
          <a:xfrm>
            <a:off x="202019" y="5017789"/>
            <a:ext cx="8750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sz="1400" dirty="0" smtClean="0">
                <a:solidFill>
                  <a:srgbClr val="010000"/>
                </a:solidFill>
                <a:latin typeface="Times New Roman" pitchFamily="18" charset="0"/>
              </a:rPr>
              <a:t>Owl is an 8 core PC (Dual quad-core Xeon E5405 2.0GHz) with 16GB RAM</a:t>
            </a: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sz="1400" dirty="0" smtClean="0">
                <a:solidFill>
                  <a:srgbClr val="010000"/>
                </a:solidFill>
                <a:latin typeface="Times New Roman" pitchFamily="18" charset="0"/>
              </a:rPr>
              <a:t>Rex is a 128 core cluster of </a:t>
            </a:r>
            <a:r>
              <a:rPr kumimoji="1" lang="en-GB" sz="1400" dirty="0" smtClean="0">
                <a:solidFill>
                  <a:srgbClr val="010000"/>
                </a:solidFill>
                <a:latin typeface="Times New Roman" pitchFamily="18" charset="0"/>
              </a:rPr>
              <a:t>16 diskless Dell SC1435 compute nodes, each with 2.0GHz dual quad-core AMD </a:t>
            </a:r>
            <a:r>
              <a:rPr kumimoji="1" lang="en-GB" sz="1400" dirty="0" err="1" smtClean="0">
                <a:solidFill>
                  <a:srgbClr val="010000"/>
                </a:solidFill>
                <a:latin typeface="Times New Roman" pitchFamily="18" charset="0"/>
              </a:rPr>
              <a:t>Opteron</a:t>
            </a:r>
            <a:r>
              <a:rPr kumimoji="1" lang="en-GB" sz="1400" dirty="0" smtClean="0">
                <a:solidFill>
                  <a:srgbClr val="010000"/>
                </a:solidFill>
                <a:latin typeface="Times New Roman" pitchFamily="18" charset="0"/>
              </a:rPr>
              <a:t> 2350 processors with 8GB RAM </a:t>
            </a:r>
            <a:endParaRPr kumimoji="1" lang="en-US" sz="1400" dirty="0" smtClean="0">
              <a:solidFill>
                <a:srgbClr val="010000"/>
              </a:solidFill>
              <a:latin typeface="Times New Roman" pitchFamily="18" charset="0"/>
            </a:endParaRPr>
          </a:p>
          <a:p>
            <a:pPr marL="342900" indent="-342900" algn="ctr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1" lang="en-US" sz="1400" dirty="0" smtClean="0">
                <a:solidFill>
                  <a:srgbClr val="010000"/>
                </a:solidFill>
                <a:latin typeface="Times New Roman" pitchFamily="18" charset="0"/>
              </a:rPr>
              <a:t>Virtual is a virtual PC resourced with 48 GB RAM and 4 Intel Xeon E5450 3 GHz processors</a:t>
            </a: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/>
          </p:nvPr>
        </p:nvGraphicFramePr>
        <p:xfrm>
          <a:off x="4559041" y="1392098"/>
          <a:ext cx="4257675" cy="362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012"/>
            <a:ext cx="9144000" cy="1143000"/>
          </a:xfrm>
        </p:spPr>
        <p:txBody>
          <a:bodyPr/>
          <a:lstStyle/>
          <a:p>
            <a:r>
              <a:rPr lang="en-US" dirty="0" smtClean="0"/>
              <a:t>Scaling of run times to large grids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3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Teton Conservation District, Wyoming LIDAR Example</a:t>
            </a:r>
            <a:endParaRPr lang="en-US" dirty="0"/>
          </a:p>
        </p:txBody>
      </p:sp>
      <p:pic>
        <p:nvPicPr>
          <p:cNvPr id="136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92" y="1457931"/>
            <a:ext cx="6368092" cy="518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9649" y="6286309"/>
            <a:ext cx="5956567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Open Topography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http://www.opentopography.org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evation Data for Floodplain Mapping.jpg"/>
          <p:cNvPicPr>
            <a:picLocks noChangeAspect="1"/>
          </p:cNvPicPr>
          <p:nvPr/>
        </p:nvPicPr>
        <p:blipFill rotWithShape="1">
          <a:blip r:embed="rId3" cstate="print"/>
          <a:srcRect t="12837"/>
          <a:stretch/>
        </p:blipFill>
        <p:spPr bwMode="auto">
          <a:xfrm>
            <a:off x="5867203" y="85725"/>
            <a:ext cx="3183815" cy="417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3600"/>
            <a:ext cx="9144000" cy="1673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Topography defines watersheds which are fundamentally the most basic hydrologic landscape elements.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61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1285" y="1611654"/>
            <a:ext cx="5401098" cy="4867893"/>
          </a:xfrm>
          <a:noFill/>
          <a:ln/>
        </p:spPr>
      </p:pic>
      <p:sp>
        <p:nvSpPr>
          <p:cNvPr id="6" name="Rectangle 5"/>
          <p:cNvSpPr/>
          <p:nvPr/>
        </p:nvSpPr>
        <p:spPr>
          <a:xfrm>
            <a:off x="6123246" y="1334655"/>
            <a:ext cx="28610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8064A2">
                    <a:lumMod val="10000"/>
                  </a:srgbClr>
                </a:solidFill>
                <a:hlinkClick r:id="rId5"/>
              </a:rPr>
              <a:t>http://</a:t>
            </a:r>
            <a:r>
              <a:rPr lang="en-US" sz="1200" dirty="0" smtClean="0">
                <a:solidFill>
                  <a:srgbClr val="8064A2">
                    <a:lumMod val="10000"/>
                  </a:srgbClr>
                </a:solidFill>
                <a:hlinkClick r:id="rId5"/>
              </a:rPr>
              <a:t>www.nap.edu/catalog/11829.html</a:t>
            </a:r>
            <a:r>
              <a:rPr lang="en-US" sz="1200" dirty="0" smtClean="0">
                <a:solidFill>
                  <a:srgbClr val="8064A2">
                    <a:lumMod val="10000"/>
                  </a:srgbClr>
                </a:solidFill>
              </a:rPr>
              <a:t> </a:t>
            </a:r>
            <a:endParaRPr lang="en-US" sz="1200" dirty="0">
              <a:solidFill>
                <a:srgbClr val="8064A2">
                  <a:lumMod val="1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03" y="4310814"/>
            <a:ext cx="3183815" cy="238786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19332" y="5733262"/>
            <a:ext cx="1319592" cy="1124738"/>
            <a:chOff x="6154875" y="2088435"/>
            <a:chExt cx="2307233" cy="1966543"/>
          </a:xfrm>
        </p:grpSpPr>
        <p:pic>
          <p:nvPicPr>
            <p:cNvPr id="9" name="Picture 2" descr="http://www.hiwaysafety.com/media/catalog/product/cache/1/image/8fd4c489de8eb7117440652a704b67de/8/9/891820108hs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084" y="2088435"/>
              <a:ext cx="1623459" cy="1623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154875" y="3651381"/>
              <a:ext cx="2307233" cy="4035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accent4">
                      <a:lumMod val="10000"/>
                    </a:schemeClr>
                  </a:solidFill>
                </a:rPr>
                <a:t>www.hiwaysafety.com</a:t>
              </a:r>
              <a:endParaRPr lang="en-US" sz="900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2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3903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DEM derived from point cloud using TIN DEM Generation and output as </a:t>
            </a:r>
            <a:r>
              <a:rPr lang="en-US" sz="3200" dirty="0" err="1" smtClean="0"/>
              <a:t>GeoTIFF</a:t>
            </a:r>
            <a:endParaRPr lang="en-US" sz="3200" dirty="0"/>
          </a:p>
        </p:txBody>
      </p:sp>
      <p:pic>
        <p:nvPicPr>
          <p:cNvPr id="136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90" y="1180636"/>
            <a:ext cx="5723450" cy="562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5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58" y="107370"/>
            <a:ext cx="8229600" cy="720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area from D-Infinity</a:t>
            </a:r>
            <a:endParaRPr lang="en-US" dirty="0"/>
          </a:p>
        </p:txBody>
      </p:sp>
      <p:pic>
        <p:nvPicPr>
          <p:cNvPr id="13711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8"/>
          <a:stretch/>
        </p:blipFill>
        <p:spPr bwMode="auto">
          <a:xfrm>
            <a:off x="79454" y="972653"/>
            <a:ext cx="4470245" cy="452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6" y="4912113"/>
            <a:ext cx="1905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11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3" y="972653"/>
            <a:ext cx="5062441" cy="45267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25912" y="3236003"/>
            <a:ext cx="691376" cy="58886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717288" y="972653"/>
            <a:ext cx="2297365" cy="226335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17288" y="3824868"/>
            <a:ext cx="2297365" cy="167448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0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2863"/>
            <a:ext cx="802957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42863"/>
            <a:ext cx="8229600" cy="720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Contributing area from D-Infinity</a:t>
            </a:r>
            <a:endParaRPr lang="en-US" dirty="0"/>
          </a:p>
        </p:txBody>
      </p:sp>
      <p:pic>
        <p:nvPicPr>
          <p:cNvPr id="1371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4948238"/>
            <a:ext cx="1905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7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ClrTx/>
            </a:pPr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  <a:p>
            <a:pPr>
              <a:buClrTx/>
            </a:pPr>
            <a:r>
              <a:rPr lang="en-US" dirty="0" smtClean="0"/>
              <a:t>D-Infinity </a:t>
            </a:r>
            <a:r>
              <a:rPr lang="en-US" dirty="0" smtClean="0"/>
              <a:t>flow model</a:t>
            </a:r>
          </a:p>
          <a:p>
            <a:pPr>
              <a:buClrTx/>
            </a:pPr>
            <a:r>
              <a:rPr lang="en-US" dirty="0" smtClean="0"/>
              <a:t>Generalized flow accumulation (Flow algebra)</a:t>
            </a:r>
          </a:p>
          <a:p>
            <a:pPr>
              <a:buClrTx/>
            </a:pPr>
            <a:r>
              <a:rPr lang="en-US" dirty="0"/>
              <a:t>Parallel algorithms</a:t>
            </a:r>
          </a:p>
          <a:p>
            <a:pPr>
              <a:buClrTx/>
            </a:pPr>
            <a:r>
              <a:rPr lang="en-US" dirty="0">
                <a:solidFill>
                  <a:srgbClr val="FF0000"/>
                </a:solidFill>
              </a:rPr>
              <a:t>Programming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Command Line Executables that use MPI</a:t>
            </a:r>
          </a:p>
          <a:p>
            <a:r>
              <a:rPr lang="en-US" dirty="0" smtClean="0"/>
              <a:t>ArcGIS Python Script Tools</a:t>
            </a:r>
          </a:p>
          <a:p>
            <a:r>
              <a:rPr lang="en-US" dirty="0" smtClean="0"/>
              <a:t>Python validation code to provide file name defaults</a:t>
            </a:r>
          </a:p>
          <a:p>
            <a:r>
              <a:rPr lang="en-US" dirty="0" smtClean="0"/>
              <a:t>Shared as ArcGIS Toolbox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6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09056" y="742476"/>
            <a:ext cx="59653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next node with no contributing neighbors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temp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que.front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que.pop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j =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 ALGEBRA EXPRESSION EVALUATION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float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=0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.;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initialize the result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For each neighbor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 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j+d2[k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];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angle);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(k+4)%8);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.){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))con=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areares+p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in,jn,tempFloat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Local inputs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areares+dx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(con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&amp;&amp;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contcheck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==1)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setToNodata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i,j,areares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	//  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END FLOW ALGEBRA EXPRESSION EVALUATION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Q based block of code to evaluate any “flow algebra expression”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686" y="1170098"/>
            <a:ext cx="82078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(!finished) 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{ 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//Loop within partition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while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(!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que.empty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()) 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{ ....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FLOW ALGEBRA EXPRESSION EVALUATION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  Decrement neighbor dependence of downslope cell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j, angle);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(k=1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k&lt;=8; k++) {		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prop(angle, k);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(p&gt;0.0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 i+d1[k]; 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= j+d2[k];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Decrement the number of contributing neighbors in neighbor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addToData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,(</a:t>
            </a:r>
            <a:r>
              <a:rPr lang="en-US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)-1);	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Check if neighbor needs to be added to </a:t>
            </a:r>
            <a:r>
              <a:rPr lang="en-US" sz="14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que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flowData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isInPartition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in,jn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&amp;&amp; neighbor-&gt;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getData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(in,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tempShort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== 0 ){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temp.x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=in;  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temp.y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jn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que.push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(temp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 </a:t>
            </a:r>
            <a:r>
              <a:rPr lang="en-US" sz="1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information across partitions</a:t>
            </a:r>
            <a:endParaRPr lang="en-US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areadinf</a:t>
            </a: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&gt;share();</a:t>
            </a:r>
          </a:p>
          <a:p>
            <a:pPr algn="l"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57400" algn="l"/>
              </a:tabLst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neighbor-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addBorders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();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476"/>
          </a:xfrm>
        </p:spPr>
        <p:txBody>
          <a:bodyPr/>
          <a:lstStyle/>
          <a:p>
            <a:r>
              <a:rPr lang="en-US" sz="2800" dirty="0" smtClean="0"/>
              <a:t>Maintaining to do Q and partition sharing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742323" y="1167788"/>
            <a:ext cx="13669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C++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4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995"/>
            <a:ext cx="8229600" cy="69419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Python Script to Call Command 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203" y="4400586"/>
            <a:ext cx="8497661" cy="55517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/>
              <a:t>mpiexec</a:t>
            </a:r>
            <a:r>
              <a:rPr lang="en-US" sz="2800" dirty="0" smtClean="0"/>
              <a:t> –n 8 </a:t>
            </a:r>
            <a:r>
              <a:rPr lang="en-US" sz="2800" dirty="0" err="1" smtClean="0"/>
              <a:t>pitremove</a:t>
            </a:r>
            <a:r>
              <a:rPr lang="en-US" sz="2800" dirty="0" smtClean="0"/>
              <a:t> –z </a:t>
            </a:r>
            <a:r>
              <a:rPr lang="en-US" sz="2800" dirty="0" err="1" smtClean="0"/>
              <a:t>Logan.tif</a:t>
            </a:r>
            <a:r>
              <a:rPr lang="en-US" sz="2800" dirty="0" smtClean="0"/>
              <a:t> –</a:t>
            </a:r>
            <a:r>
              <a:rPr lang="en-US" sz="2800" dirty="0" err="1" smtClean="0"/>
              <a:t>fel</a:t>
            </a:r>
            <a:r>
              <a:rPr lang="en-US" sz="2800" dirty="0" smtClean="0"/>
              <a:t> </a:t>
            </a:r>
            <a:r>
              <a:rPr lang="en-US" sz="2800" dirty="0" err="1" smtClean="0"/>
              <a:t>Loganfel.tif</a:t>
            </a:r>
            <a:endParaRPr lang="en-US" sz="2800" dirty="0"/>
          </a:p>
        </p:txBody>
      </p:sp>
      <p:pic>
        <p:nvPicPr>
          <p:cNvPr id="135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53" y="1291354"/>
            <a:ext cx="67627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1905000" y="1483214"/>
            <a:ext cx="1355272" cy="29527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75114" y="1940414"/>
            <a:ext cx="2950029" cy="24601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37857" y="2669757"/>
            <a:ext cx="3624943" cy="17308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29593" y="2299643"/>
            <a:ext cx="2773135" cy="21363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18" y="340075"/>
            <a:ext cx="7580539" cy="65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7743" y="568552"/>
            <a:ext cx="5268685" cy="1143000"/>
          </a:xfrm>
        </p:spPr>
        <p:txBody>
          <a:bodyPr/>
          <a:lstStyle/>
          <a:p>
            <a:r>
              <a:rPr lang="en-US" dirty="0" err="1" smtClean="0"/>
              <a:t>PitRemove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30468" y="203812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5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179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Validation code to add default file names</a:t>
            </a:r>
            <a:endParaRPr lang="en-US" sz="3600" dirty="0"/>
          </a:p>
        </p:txBody>
      </p:sp>
      <p:pic>
        <p:nvPicPr>
          <p:cNvPr id="136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834" y="983117"/>
            <a:ext cx="4506005" cy="585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467" y="3385457"/>
            <a:ext cx="3624943" cy="2068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19146" y="3128790"/>
            <a:ext cx="2409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Python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3760"/>
            <a:ext cx="9144000" cy="1858963"/>
          </a:xfrm>
        </p:spPr>
        <p:txBody>
          <a:bodyPr/>
          <a:lstStyle/>
          <a:p>
            <a:r>
              <a:rPr lang="en-US" sz="3600" dirty="0" smtClean="0"/>
              <a:t>Deriving Hydrologically Useful Information from Digital Elevation Models </a:t>
            </a:r>
          </a:p>
        </p:txBody>
      </p:sp>
      <p:pic>
        <p:nvPicPr>
          <p:cNvPr id="98307" name="Picture 5"/>
          <p:cNvPicPr>
            <a:picLocks noChangeAspect="1" noChangeArrowheads="1"/>
          </p:cNvPicPr>
          <p:nvPr/>
        </p:nvPicPr>
        <p:blipFill>
          <a:blip r:embed="rId3" cstate="print"/>
          <a:srcRect l="20833" t="14352" r="3870" b="10199"/>
          <a:stretch>
            <a:fillRect/>
          </a:stretch>
        </p:blipFill>
        <p:spPr bwMode="auto">
          <a:xfrm>
            <a:off x="509588" y="2231315"/>
            <a:ext cx="2320925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9" name="Group 63"/>
          <p:cNvGrpSpPr>
            <a:grpSpLocks/>
          </p:cNvGrpSpPr>
          <p:nvPr/>
        </p:nvGrpSpPr>
        <p:grpSpPr bwMode="auto">
          <a:xfrm>
            <a:off x="533400" y="4056940"/>
            <a:ext cx="2273300" cy="1339850"/>
            <a:chOff x="4208" y="2358"/>
            <a:chExt cx="1178" cy="694"/>
          </a:xfrm>
        </p:grpSpPr>
        <p:sp>
          <p:nvSpPr>
            <p:cNvPr id="98318" name="Rectangle 11"/>
            <p:cNvSpPr>
              <a:spLocks noChangeAspect="1" noChangeArrowheads="1"/>
            </p:cNvSpPr>
            <p:nvPr/>
          </p:nvSpPr>
          <p:spPr bwMode="auto">
            <a:xfrm>
              <a:off x="4208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19" name="Rectangle 12"/>
            <p:cNvSpPr>
              <a:spLocks noChangeAspect="1" noChangeArrowheads="1"/>
            </p:cNvSpPr>
            <p:nvPr/>
          </p:nvSpPr>
          <p:spPr bwMode="auto">
            <a:xfrm>
              <a:off x="4444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0" name="Rectangle 13"/>
            <p:cNvSpPr>
              <a:spLocks noChangeAspect="1" noChangeArrowheads="1"/>
            </p:cNvSpPr>
            <p:nvPr/>
          </p:nvSpPr>
          <p:spPr bwMode="auto">
            <a:xfrm>
              <a:off x="4680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1" name="Rectangle 14"/>
            <p:cNvSpPr>
              <a:spLocks noChangeAspect="1" noChangeArrowheads="1"/>
            </p:cNvSpPr>
            <p:nvPr/>
          </p:nvSpPr>
          <p:spPr bwMode="auto">
            <a:xfrm>
              <a:off x="4915" y="2358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2" name="Rectangle 15"/>
            <p:cNvSpPr>
              <a:spLocks noChangeAspect="1" noChangeArrowheads="1"/>
            </p:cNvSpPr>
            <p:nvPr/>
          </p:nvSpPr>
          <p:spPr bwMode="auto">
            <a:xfrm>
              <a:off x="5151" y="2358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3" name="Rectangle 19"/>
            <p:cNvSpPr>
              <a:spLocks noChangeAspect="1" noChangeArrowheads="1"/>
            </p:cNvSpPr>
            <p:nvPr/>
          </p:nvSpPr>
          <p:spPr bwMode="auto">
            <a:xfrm>
              <a:off x="4208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4" name="Rectangle 20"/>
            <p:cNvSpPr>
              <a:spLocks noChangeAspect="1" noChangeArrowheads="1"/>
            </p:cNvSpPr>
            <p:nvPr/>
          </p:nvSpPr>
          <p:spPr bwMode="auto">
            <a:xfrm>
              <a:off x="4444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5" name="Rectangle 21"/>
            <p:cNvSpPr>
              <a:spLocks noChangeAspect="1" noChangeArrowheads="1"/>
            </p:cNvSpPr>
            <p:nvPr/>
          </p:nvSpPr>
          <p:spPr bwMode="auto">
            <a:xfrm>
              <a:off x="4680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6" name="Rectangle 22"/>
            <p:cNvSpPr>
              <a:spLocks noChangeAspect="1" noChangeArrowheads="1"/>
            </p:cNvSpPr>
            <p:nvPr/>
          </p:nvSpPr>
          <p:spPr bwMode="auto">
            <a:xfrm>
              <a:off x="4915" y="2589"/>
              <a:ext cx="236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7" name="Rectangle 23"/>
            <p:cNvSpPr>
              <a:spLocks noChangeAspect="1" noChangeArrowheads="1"/>
            </p:cNvSpPr>
            <p:nvPr/>
          </p:nvSpPr>
          <p:spPr bwMode="auto">
            <a:xfrm>
              <a:off x="5151" y="2589"/>
              <a:ext cx="235" cy="231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8" name="Rectangle 24"/>
            <p:cNvSpPr>
              <a:spLocks noChangeAspect="1" noChangeArrowheads="1"/>
            </p:cNvSpPr>
            <p:nvPr/>
          </p:nvSpPr>
          <p:spPr bwMode="auto">
            <a:xfrm>
              <a:off x="4208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29" name="Rectangle 25"/>
            <p:cNvSpPr>
              <a:spLocks noChangeAspect="1" noChangeArrowheads="1"/>
            </p:cNvSpPr>
            <p:nvPr/>
          </p:nvSpPr>
          <p:spPr bwMode="auto">
            <a:xfrm>
              <a:off x="4444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0" name="Rectangle 26"/>
            <p:cNvSpPr>
              <a:spLocks noChangeAspect="1" noChangeArrowheads="1"/>
            </p:cNvSpPr>
            <p:nvPr/>
          </p:nvSpPr>
          <p:spPr bwMode="auto">
            <a:xfrm>
              <a:off x="4680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1" name="Rectangle 27"/>
            <p:cNvSpPr>
              <a:spLocks noChangeAspect="1" noChangeArrowheads="1"/>
            </p:cNvSpPr>
            <p:nvPr/>
          </p:nvSpPr>
          <p:spPr bwMode="auto">
            <a:xfrm>
              <a:off x="4915" y="2820"/>
              <a:ext cx="236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2" name="Rectangle 28"/>
            <p:cNvSpPr>
              <a:spLocks noChangeAspect="1" noChangeArrowheads="1"/>
            </p:cNvSpPr>
            <p:nvPr/>
          </p:nvSpPr>
          <p:spPr bwMode="auto">
            <a:xfrm>
              <a:off x="5151" y="2820"/>
              <a:ext cx="235" cy="232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 b="1">
                <a:solidFill>
                  <a:srgbClr val="009999"/>
                </a:solidFill>
              </a:endParaRPr>
            </a:p>
          </p:txBody>
        </p:sp>
        <p:sp>
          <p:nvSpPr>
            <p:cNvPr id="98333" name="Freeform 36"/>
            <p:cNvSpPr>
              <a:spLocks noChangeAspect="1"/>
            </p:cNvSpPr>
            <p:nvPr/>
          </p:nvSpPr>
          <p:spPr bwMode="auto">
            <a:xfrm>
              <a:off x="4264" y="2420"/>
              <a:ext cx="154" cy="150"/>
            </a:xfrm>
            <a:custGeom>
              <a:avLst/>
              <a:gdLst>
                <a:gd name="T0" fmla="*/ 0 w 154"/>
                <a:gd name="T1" fmla="*/ 0 h 150"/>
                <a:gd name="T2" fmla="*/ 154 w 154"/>
                <a:gd name="T3" fmla="*/ 150 h 150"/>
                <a:gd name="T4" fmla="*/ 0 60000 65536"/>
                <a:gd name="T5" fmla="*/ 0 60000 65536"/>
                <a:gd name="T6" fmla="*/ 0 w 154"/>
                <a:gd name="T7" fmla="*/ 0 h 150"/>
                <a:gd name="T8" fmla="*/ 154 w 154"/>
                <a:gd name="T9" fmla="*/ 150 h 15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4" h="150">
                  <a:moveTo>
                    <a:pt x="0" y="0"/>
                  </a:moveTo>
                  <a:lnTo>
                    <a:pt x="154" y="15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4" name="Freeform 37"/>
            <p:cNvSpPr>
              <a:spLocks noChangeAspect="1"/>
            </p:cNvSpPr>
            <p:nvPr/>
          </p:nvSpPr>
          <p:spPr bwMode="auto">
            <a:xfrm>
              <a:off x="4492" y="2402"/>
              <a:ext cx="135" cy="149"/>
            </a:xfrm>
            <a:custGeom>
              <a:avLst/>
              <a:gdLst>
                <a:gd name="T0" fmla="*/ 0 w 135"/>
                <a:gd name="T1" fmla="*/ 0 h 149"/>
                <a:gd name="T2" fmla="*/ 135 w 135"/>
                <a:gd name="T3" fmla="*/ 149 h 149"/>
                <a:gd name="T4" fmla="*/ 0 60000 65536"/>
                <a:gd name="T5" fmla="*/ 0 60000 65536"/>
                <a:gd name="T6" fmla="*/ 0 w 135"/>
                <a:gd name="T7" fmla="*/ 0 h 149"/>
                <a:gd name="T8" fmla="*/ 135 w 135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5" h="149">
                  <a:moveTo>
                    <a:pt x="0" y="0"/>
                  </a:moveTo>
                  <a:lnTo>
                    <a:pt x="135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5" name="Freeform 45"/>
            <p:cNvSpPr>
              <a:spLocks noChangeAspect="1"/>
            </p:cNvSpPr>
            <p:nvPr/>
          </p:nvSpPr>
          <p:spPr bwMode="auto">
            <a:xfrm>
              <a:off x="4263" y="2915"/>
              <a:ext cx="158" cy="61"/>
            </a:xfrm>
            <a:custGeom>
              <a:avLst/>
              <a:gdLst>
                <a:gd name="T0" fmla="*/ 0 w 158"/>
                <a:gd name="T1" fmla="*/ 0 h 61"/>
                <a:gd name="T2" fmla="*/ 158 w 158"/>
                <a:gd name="T3" fmla="*/ 61 h 61"/>
                <a:gd name="T4" fmla="*/ 0 60000 65536"/>
                <a:gd name="T5" fmla="*/ 0 60000 65536"/>
                <a:gd name="T6" fmla="*/ 0 w 158"/>
                <a:gd name="T7" fmla="*/ 0 h 61"/>
                <a:gd name="T8" fmla="*/ 158 w 158"/>
                <a:gd name="T9" fmla="*/ 61 h 6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8" h="61">
                  <a:moveTo>
                    <a:pt x="0" y="0"/>
                  </a:moveTo>
                  <a:lnTo>
                    <a:pt x="158" y="6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6" name="Freeform 46"/>
            <p:cNvSpPr>
              <a:spLocks noChangeAspect="1"/>
            </p:cNvSpPr>
            <p:nvPr/>
          </p:nvSpPr>
          <p:spPr bwMode="auto">
            <a:xfrm>
              <a:off x="4260" y="2707"/>
              <a:ext cx="202" cy="2"/>
            </a:xfrm>
            <a:custGeom>
              <a:avLst/>
              <a:gdLst>
                <a:gd name="T0" fmla="*/ 0 w 202"/>
                <a:gd name="T1" fmla="*/ 0 h 2"/>
                <a:gd name="T2" fmla="*/ 202 w 202"/>
                <a:gd name="T3" fmla="*/ 2 h 2"/>
                <a:gd name="T4" fmla="*/ 0 60000 65536"/>
                <a:gd name="T5" fmla="*/ 0 60000 65536"/>
                <a:gd name="T6" fmla="*/ 0 w 202"/>
                <a:gd name="T7" fmla="*/ 0 h 2"/>
                <a:gd name="T8" fmla="*/ 202 w 202"/>
                <a:gd name="T9" fmla="*/ 2 h 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2" h="2">
                  <a:moveTo>
                    <a:pt x="0" y="0"/>
                  </a:moveTo>
                  <a:lnTo>
                    <a:pt x="202" y="2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7" name="Freeform 47"/>
            <p:cNvSpPr>
              <a:spLocks noChangeAspect="1"/>
            </p:cNvSpPr>
            <p:nvPr/>
          </p:nvSpPr>
          <p:spPr bwMode="auto">
            <a:xfrm>
              <a:off x="4793" y="2397"/>
              <a:ext cx="30" cy="141"/>
            </a:xfrm>
            <a:custGeom>
              <a:avLst/>
              <a:gdLst>
                <a:gd name="T0" fmla="*/ 0 w 30"/>
                <a:gd name="T1" fmla="*/ 0 h 141"/>
                <a:gd name="T2" fmla="*/ 30 w 30"/>
                <a:gd name="T3" fmla="*/ 141 h 141"/>
                <a:gd name="T4" fmla="*/ 0 60000 65536"/>
                <a:gd name="T5" fmla="*/ 0 60000 65536"/>
                <a:gd name="T6" fmla="*/ 0 w 30"/>
                <a:gd name="T7" fmla="*/ 0 h 141"/>
                <a:gd name="T8" fmla="*/ 30 w 30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" h="141">
                  <a:moveTo>
                    <a:pt x="0" y="0"/>
                  </a:moveTo>
                  <a:lnTo>
                    <a:pt x="30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8" name="Freeform 48"/>
            <p:cNvSpPr>
              <a:spLocks noChangeAspect="1"/>
            </p:cNvSpPr>
            <p:nvPr/>
          </p:nvSpPr>
          <p:spPr bwMode="auto">
            <a:xfrm>
              <a:off x="4785" y="2638"/>
              <a:ext cx="9" cy="153"/>
            </a:xfrm>
            <a:custGeom>
              <a:avLst/>
              <a:gdLst>
                <a:gd name="T0" fmla="*/ 9 w 9"/>
                <a:gd name="T1" fmla="*/ 0 h 153"/>
                <a:gd name="T2" fmla="*/ 0 w 9"/>
                <a:gd name="T3" fmla="*/ 153 h 153"/>
                <a:gd name="T4" fmla="*/ 0 60000 65536"/>
                <a:gd name="T5" fmla="*/ 0 60000 65536"/>
                <a:gd name="T6" fmla="*/ 0 w 9"/>
                <a:gd name="T7" fmla="*/ 0 h 153"/>
                <a:gd name="T8" fmla="*/ 9 w 9"/>
                <a:gd name="T9" fmla="*/ 153 h 1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53">
                  <a:moveTo>
                    <a:pt x="9" y="0"/>
                  </a:moveTo>
                  <a:lnTo>
                    <a:pt x="0" y="153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39" name="Freeform 51"/>
            <p:cNvSpPr>
              <a:spLocks noChangeAspect="1"/>
            </p:cNvSpPr>
            <p:nvPr/>
          </p:nvSpPr>
          <p:spPr bwMode="auto">
            <a:xfrm>
              <a:off x="4988" y="2405"/>
              <a:ext cx="39" cy="159"/>
            </a:xfrm>
            <a:custGeom>
              <a:avLst/>
              <a:gdLst>
                <a:gd name="T0" fmla="*/ 39 w 39"/>
                <a:gd name="T1" fmla="*/ 0 h 159"/>
                <a:gd name="T2" fmla="*/ 0 w 39"/>
                <a:gd name="T3" fmla="*/ 159 h 159"/>
                <a:gd name="T4" fmla="*/ 0 60000 65536"/>
                <a:gd name="T5" fmla="*/ 0 60000 65536"/>
                <a:gd name="T6" fmla="*/ 0 w 39"/>
                <a:gd name="T7" fmla="*/ 0 h 159"/>
                <a:gd name="T8" fmla="*/ 39 w 39"/>
                <a:gd name="T9" fmla="*/ 159 h 1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" h="159">
                  <a:moveTo>
                    <a:pt x="39" y="0"/>
                  </a:moveTo>
                  <a:lnTo>
                    <a:pt x="0" y="15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0" name="Freeform 52"/>
            <p:cNvSpPr>
              <a:spLocks noChangeAspect="1"/>
            </p:cNvSpPr>
            <p:nvPr/>
          </p:nvSpPr>
          <p:spPr bwMode="auto">
            <a:xfrm>
              <a:off x="5026" y="2858"/>
              <a:ext cx="3" cy="168"/>
            </a:xfrm>
            <a:custGeom>
              <a:avLst/>
              <a:gdLst>
                <a:gd name="T0" fmla="*/ 3 w 3"/>
                <a:gd name="T1" fmla="*/ 0 h 168"/>
                <a:gd name="T2" fmla="*/ 0 w 3"/>
                <a:gd name="T3" fmla="*/ 168 h 168"/>
                <a:gd name="T4" fmla="*/ 0 60000 65536"/>
                <a:gd name="T5" fmla="*/ 0 60000 65536"/>
                <a:gd name="T6" fmla="*/ 0 w 3"/>
                <a:gd name="T7" fmla="*/ 0 h 168"/>
                <a:gd name="T8" fmla="*/ 3 w 3"/>
                <a:gd name="T9" fmla="*/ 168 h 1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168">
                  <a:moveTo>
                    <a:pt x="3" y="0"/>
                  </a:move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1" name="Freeform 54"/>
            <p:cNvSpPr>
              <a:spLocks noChangeAspect="1"/>
            </p:cNvSpPr>
            <p:nvPr/>
          </p:nvSpPr>
          <p:spPr bwMode="auto">
            <a:xfrm>
              <a:off x="5260" y="2636"/>
              <a:ext cx="9" cy="149"/>
            </a:xfrm>
            <a:custGeom>
              <a:avLst/>
              <a:gdLst>
                <a:gd name="T0" fmla="*/ 9 w 9"/>
                <a:gd name="T1" fmla="*/ 0 h 149"/>
                <a:gd name="T2" fmla="*/ 0 w 9"/>
                <a:gd name="T3" fmla="*/ 149 h 149"/>
                <a:gd name="T4" fmla="*/ 0 60000 65536"/>
                <a:gd name="T5" fmla="*/ 0 60000 65536"/>
                <a:gd name="T6" fmla="*/ 0 w 9"/>
                <a:gd name="T7" fmla="*/ 0 h 149"/>
                <a:gd name="T8" fmla="*/ 9 w 9"/>
                <a:gd name="T9" fmla="*/ 149 h 14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" h="149">
                  <a:moveTo>
                    <a:pt x="9" y="0"/>
                  </a:moveTo>
                  <a:lnTo>
                    <a:pt x="0" y="149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2" name="Freeform 55"/>
            <p:cNvSpPr>
              <a:spLocks noChangeAspect="1"/>
            </p:cNvSpPr>
            <p:nvPr/>
          </p:nvSpPr>
          <p:spPr bwMode="auto">
            <a:xfrm>
              <a:off x="4974" y="2639"/>
              <a:ext cx="96" cy="134"/>
            </a:xfrm>
            <a:custGeom>
              <a:avLst/>
              <a:gdLst>
                <a:gd name="T0" fmla="*/ 96 w 96"/>
                <a:gd name="T1" fmla="*/ 0 h 134"/>
                <a:gd name="T2" fmla="*/ 0 w 96"/>
                <a:gd name="T3" fmla="*/ 134 h 134"/>
                <a:gd name="T4" fmla="*/ 0 60000 65536"/>
                <a:gd name="T5" fmla="*/ 0 60000 65536"/>
                <a:gd name="T6" fmla="*/ 0 w 96"/>
                <a:gd name="T7" fmla="*/ 0 h 134"/>
                <a:gd name="T8" fmla="*/ 96 w 96"/>
                <a:gd name="T9" fmla="*/ 134 h 1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134">
                  <a:moveTo>
                    <a:pt x="96" y="0"/>
                  </a:moveTo>
                  <a:lnTo>
                    <a:pt x="0" y="13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3" name="Freeform 56"/>
            <p:cNvSpPr>
              <a:spLocks noChangeAspect="1"/>
            </p:cNvSpPr>
            <p:nvPr/>
          </p:nvSpPr>
          <p:spPr bwMode="auto">
            <a:xfrm>
              <a:off x="5203" y="2405"/>
              <a:ext cx="128" cy="140"/>
            </a:xfrm>
            <a:custGeom>
              <a:avLst/>
              <a:gdLst>
                <a:gd name="T0" fmla="*/ 128 w 128"/>
                <a:gd name="T1" fmla="*/ 0 h 140"/>
                <a:gd name="T2" fmla="*/ 0 w 128"/>
                <a:gd name="T3" fmla="*/ 140 h 140"/>
                <a:gd name="T4" fmla="*/ 0 60000 65536"/>
                <a:gd name="T5" fmla="*/ 0 60000 65536"/>
                <a:gd name="T6" fmla="*/ 0 w 128"/>
                <a:gd name="T7" fmla="*/ 0 h 140"/>
                <a:gd name="T8" fmla="*/ 128 w 128"/>
                <a:gd name="T9" fmla="*/ 140 h 1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8" h="140">
                  <a:moveTo>
                    <a:pt x="128" y="0"/>
                  </a:moveTo>
                  <a:lnTo>
                    <a:pt x="0" y="140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4" name="Freeform 57"/>
            <p:cNvSpPr>
              <a:spLocks noChangeAspect="1"/>
            </p:cNvSpPr>
            <p:nvPr/>
          </p:nvSpPr>
          <p:spPr bwMode="auto">
            <a:xfrm>
              <a:off x="5197" y="2871"/>
              <a:ext cx="74" cy="136"/>
            </a:xfrm>
            <a:custGeom>
              <a:avLst/>
              <a:gdLst>
                <a:gd name="T0" fmla="*/ 74 w 74"/>
                <a:gd name="T1" fmla="*/ 0 h 136"/>
                <a:gd name="T2" fmla="*/ 0 w 74"/>
                <a:gd name="T3" fmla="*/ 136 h 136"/>
                <a:gd name="T4" fmla="*/ 0 60000 65536"/>
                <a:gd name="T5" fmla="*/ 0 60000 65536"/>
                <a:gd name="T6" fmla="*/ 0 w 74"/>
                <a:gd name="T7" fmla="*/ 0 h 136"/>
                <a:gd name="T8" fmla="*/ 74 w 74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136">
                  <a:moveTo>
                    <a:pt x="74" y="0"/>
                  </a:moveTo>
                  <a:lnTo>
                    <a:pt x="0" y="136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5" name="Freeform 59"/>
            <p:cNvSpPr>
              <a:spLocks noChangeAspect="1"/>
            </p:cNvSpPr>
            <p:nvPr/>
          </p:nvSpPr>
          <p:spPr bwMode="auto">
            <a:xfrm>
              <a:off x="4506" y="2642"/>
              <a:ext cx="127" cy="124"/>
            </a:xfrm>
            <a:custGeom>
              <a:avLst/>
              <a:gdLst>
                <a:gd name="T0" fmla="*/ 0 w 127"/>
                <a:gd name="T1" fmla="*/ 0 h 124"/>
                <a:gd name="T2" fmla="*/ 127 w 127"/>
                <a:gd name="T3" fmla="*/ 124 h 124"/>
                <a:gd name="T4" fmla="*/ 0 60000 65536"/>
                <a:gd name="T5" fmla="*/ 0 60000 65536"/>
                <a:gd name="T6" fmla="*/ 0 w 127"/>
                <a:gd name="T7" fmla="*/ 0 h 124"/>
                <a:gd name="T8" fmla="*/ 127 w 127"/>
                <a:gd name="T9" fmla="*/ 124 h 1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7" h="124">
                  <a:moveTo>
                    <a:pt x="0" y="0"/>
                  </a:moveTo>
                  <a:lnTo>
                    <a:pt x="127" y="12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6" name="Freeform 60"/>
            <p:cNvSpPr>
              <a:spLocks noChangeAspect="1"/>
            </p:cNvSpPr>
            <p:nvPr/>
          </p:nvSpPr>
          <p:spPr bwMode="auto">
            <a:xfrm>
              <a:off x="4752" y="2878"/>
              <a:ext cx="109" cy="141"/>
            </a:xfrm>
            <a:custGeom>
              <a:avLst/>
              <a:gdLst>
                <a:gd name="T0" fmla="*/ 0 w 109"/>
                <a:gd name="T1" fmla="*/ 0 h 141"/>
                <a:gd name="T2" fmla="*/ 109 w 109"/>
                <a:gd name="T3" fmla="*/ 141 h 141"/>
                <a:gd name="T4" fmla="*/ 0 60000 65536"/>
                <a:gd name="T5" fmla="*/ 0 60000 65536"/>
                <a:gd name="T6" fmla="*/ 0 w 109"/>
                <a:gd name="T7" fmla="*/ 0 h 141"/>
                <a:gd name="T8" fmla="*/ 109 w 109"/>
                <a:gd name="T9" fmla="*/ 141 h 1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141">
                  <a:moveTo>
                    <a:pt x="0" y="0"/>
                  </a:moveTo>
                  <a:lnTo>
                    <a:pt x="109" y="141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  <p:sp>
          <p:nvSpPr>
            <p:cNvPr id="98347" name="Freeform 62"/>
            <p:cNvSpPr>
              <a:spLocks noChangeAspect="1"/>
            </p:cNvSpPr>
            <p:nvPr/>
          </p:nvSpPr>
          <p:spPr bwMode="auto">
            <a:xfrm>
              <a:off x="4481" y="2886"/>
              <a:ext cx="152" cy="114"/>
            </a:xfrm>
            <a:custGeom>
              <a:avLst/>
              <a:gdLst>
                <a:gd name="T0" fmla="*/ 0 w 152"/>
                <a:gd name="T1" fmla="*/ 0 h 114"/>
                <a:gd name="T2" fmla="*/ 152 w 152"/>
                <a:gd name="T3" fmla="*/ 114 h 114"/>
                <a:gd name="T4" fmla="*/ 0 60000 65536"/>
                <a:gd name="T5" fmla="*/ 0 60000 65536"/>
                <a:gd name="T6" fmla="*/ 0 w 152"/>
                <a:gd name="T7" fmla="*/ 0 h 114"/>
                <a:gd name="T8" fmla="*/ 152 w 1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4">
                  <a:moveTo>
                    <a:pt x="0" y="0"/>
                  </a:moveTo>
                  <a:lnTo>
                    <a:pt x="152" y="114"/>
                  </a:lnTo>
                </a:path>
              </a:pathLst>
            </a:custGeom>
            <a:noFill/>
            <a:ln w="28575">
              <a:solidFill>
                <a:srgbClr val="010000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EEECE1"/>
                </a:solidFill>
              </a:endParaRPr>
            </a:p>
          </p:txBody>
        </p:sp>
      </p:grpSp>
      <p:pic>
        <p:nvPicPr>
          <p:cNvPr id="98310" name="Picture 64"/>
          <p:cNvPicPr>
            <a:picLocks noChangeAspect="1" noChangeArrowheads="1"/>
          </p:cNvPicPr>
          <p:nvPr/>
        </p:nvPicPr>
        <p:blipFill rotWithShape="1">
          <a:blip r:embed="rId4" cstate="print"/>
          <a:srcRect l="50000" t="2966" r="8685" b="58350"/>
          <a:stretch/>
        </p:blipFill>
        <p:spPr bwMode="auto">
          <a:xfrm>
            <a:off x="4805861" y="4046918"/>
            <a:ext cx="2042750" cy="199688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8311" name="Rectangle 38"/>
          <p:cNvSpPr>
            <a:spLocks noChangeArrowheads="1"/>
          </p:cNvSpPr>
          <p:nvPr/>
        </p:nvSpPr>
        <p:spPr bwMode="auto">
          <a:xfrm>
            <a:off x="692150" y="1780465"/>
            <a:ext cx="195738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463416"/>
                </a:solidFill>
              </a:rPr>
              <a:t>Raw DEM</a:t>
            </a:r>
          </a:p>
        </p:txBody>
      </p:sp>
      <p:sp>
        <p:nvSpPr>
          <p:cNvPr id="98312" name="Rectangle 39"/>
          <p:cNvSpPr>
            <a:spLocks noChangeArrowheads="1"/>
          </p:cNvSpPr>
          <p:nvPr/>
        </p:nvSpPr>
        <p:spPr bwMode="auto">
          <a:xfrm>
            <a:off x="5428597" y="1769707"/>
            <a:ext cx="1505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463416"/>
                </a:solidFill>
              </a:rPr>
              <a:t>Pit Removal</a:t>
            </a:r>
            <a:endParaRPr lang="en-US" b="1" dirty="0">
              <a:solidFill>
                <a:srgbClr val="463416"/>
              </a:solidFill>
            </a:endParaRPr>
          </a:p>
        </p:txBody>
      </p:sp>
      <p:sp>
        <p:nvSpPr>
          <p:cNvPr id="98313" name="Rectangle 40"/>
          <p:cNvSpPr>
            <a:spLocks noChangeArrowheads="1"/>
          </p:cNvSpPr>
          <p:nvPr/>
        </p:nvSpPr>
        <p:spPr bwMode="auto">
          <a:xfrm>
            <a:off x="873125" y="3641015"/>
            <a:ext cx="15954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463416"/>
                </a:solidFill>
              </a:rPr>
              <a:t>Flow Field</a:t>
            </a:r>
          </a:p>
        </p:txBody>
      </p:sp>
      <p:sp>
        <p:nvSpPr>
          <p:cNvPr id="98314" name="Rectangle 41"/>
          <p:cNvSpPr>
            <a:spLocks noChangeArrowheads="1"/>
          </p:cNvSpPr>
          <p:nvPr/>
        </p:nvSpPr>
        <p:spPr bwMode="auto">
          <a:xfrm>
            <a:off x="4845050" y="3637840"/>
            <a:ext cx="377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45000"/>
              </a:spcBef>
              <a:spcAft>
                <a:spcPct val="0"/>
              </a:spcAft>
            </a:pPr>
            <a:r>
              <a:rPr lang="en-US" b="1">
                <a:solidFill>
                  <a:srgbClr val="463416"/>
                </a:solidFill>
              </a:rPr>
              <a:t>Flow Related Terrain Information</a:t>
            </a:r>
            <a:endParaRPr lang="en-US" b="1">
              <a:solidFill>
                <a:srgbClr val="463416"/>
              </a:solidFill>
              <a:sym typeface="Symbol" pitchFamily="18" charset="2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3368675" y="2574215"/>
            <a:ext cx="1323975" cy="488950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9126082">
            <a:off x="3368675" y="3499728"/>
            <a:ext cx="1323975" cy="490537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3416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424238" y="4504615"/>
            <a:ext cx="1320800" cy="490538"/>
          </a:xfrm>
          <a:prstGeom prst="rightArrow">
            <a:avLst/>
          </a:prstGeom>
          <a:solidFill>
            <a:schemeClr val="accent5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3416"/>
              </a:solidFill>
            </a:endParaRPr>
          </a:p>
        </p:txBody>
      </p:sp>
      <p:pic>
        <p:nvPicPr>
          <p:cNvPr id="4218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9" t="3886" r="22729" b="41801"/>
          <a:stretch/>
        </p:blipFill>
        <p:spPr bwMode="auto">
          <a:xfrm>
            <a:off x="6691017" y="4046918"/>
            <a:ext cx="2296228" cy="1996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001" y="2252310"/>
            <a:ext cx="2871787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4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TauDEM</a:t>
            </a:r>
            <a:r>
              <a:rPr lang="en-US" dirty="0" smtClean="0"/>
              <a:t> Demo’s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US" dirty="0" smtClean="0"/>
              <a:t>And fixing one of the functions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781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491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44532"/>
            <a:ext cx="8229600" cy="4525963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The GIS grid based terrain flow data model enables derivation of a wide variety of information useful for the study of hydrologic processes.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Terrain surface derivatives enhanced by use of </a:t>
            </a:r>
            <a:r>
              <a:rPr lang="en-US" sz="2400" dirty="0" err="1" smtClean="0"/>
              <a:t>DInfinity</a:t>
            </a:r>
            <a:r>
              <a:rPr lang="en-US" sz="2400" dirty="0" smtClean="0"/>
              <a:t> model.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Flow </a:t>
            </a:r>
            <a:r>
              <a:rPr lang="en-US" sz="2400" dirty="0" smtClean="0"/>
              <a:t>algebra a general “recipe” for terrain flow related modeling.</a:t>
            </a:r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Parallelism required to process big terrain data.  </a:t>
            </a:r>
            <a:endParaRPr lang="en-US" sz="2400" dirty="0" smtClean="0"/>
          </a:p>
          <a:p>
            <a:pPr eaLnBrk="1" hangingPunct="1">
              <a:buClr>
                <a:schemeClr val="bg2"/>
              </a:buClr>
              <a:buFont typeface="Wingdings" pitchFamily="2" charset="2"/>
              <a:buChar char="Ø"/>
            </a:pPr>
            <a:r>
              <a:rPr lang="en-US" sz="2400" dirty="0" smtClean="0"/>
              <a:t>Saw how to dip into GIS based programming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8292380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 t="44711"/>
          <a:stretch>
            <a:fillRect/>
          </a:stretch>
        </p:blipFill>
        <p:spPr bwMode="auto">
          <a:xfrm>
            <a:off x="4262438" y="4230281"/>
            <a:ext cx="4519612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386667" y="983843"/>
            <a:ext cx="5366808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Stream and watershed delineation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Multiple flow direction flow field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Calculation of flow based derivative surfaces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MPI Parallel Implementation for speed up and large problems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Open source platform independent C++ command line executables for each function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3399">
                    <a:lumMod val="75000"/>
                  </a:srgbClr>
                </a:solidFill>
                <a:latin typeface="Calibri"/>
              </a:rPr>
              <a:t>Deployed as an ArcGIS Toolbox with python scripts that drive command line executables</a:t>
            </a: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3399">
                  <a:lumMod val="75000"/>
                </a:srgbClr>
              </a:solidFill>
              <a:latin typeface="Calibri"/>
            </a:endParaRPr>
          </a:p>
          <a:p>
            <a:pPr marL="228600" indent="-228600" fontAlgn="base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3399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77344"/>
            <a:ext cx="3151991" cy="558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95325" y="-93489"/>
            <a:ext cx="7772400" cy="1143000"/>
          </a:xfrm>
        </p:spPr>
        <p:txBody>
          <a:bodyPr/>
          <a:lstStyle/>
          <a:p>
            <a:r>
              <a:rPr lang="en-US" dirty="0" err="1" smtClean="0"/>
              <a:t>TauDEM</a:t>
            </a:r>
            <a:r>
              <a:rPr lang="en-US" dirty="0" smtClean="0"/>
              <a:t> Software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7026" y="6453907"/>
            <a:ext cx="3630436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3399FF"/>
                </a:solidFill>
                <a:hlinkClick r:id="rId4"/>
              </a:rPr>
              <a:t>http://hydrology.usu.edu/taudem/</a:t>
            </a:r>
            <a:r>
              <a:rPr lang="en-US" dirty="0" smtClean="0">
                <a:solidFill>
                  <a:srgbClr val="3399FF"/>
                </a:solidFill>
              </a:rPr>
              <a:t> </a:t>
            </a:r>
            <a:endParaRPr lang="en-US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starting point:  A Grid Digital Elevation Model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6384" y="1701801"/>
            <a:ext cx="8928905" cy="4868332"/>
            <a:chOff x="685800" y="1701801"/>
            <a:chExt cx="8458200" cy="4611688"/>
          </a:xfrm>
        </p:grpSpPr>
        <p:pic>
          <p:nvPicPr>
            <p:cNvPr id="97283" name="Picture 3" descr="elevpt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778001"/>
              <a:ext cx="6470650" cy="453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7284" name="Text Box 4"/>
            <p:cNvSpPr txBox="1">
              <a:spLocks noChangeArrowheads="1"/>
            </p:cNvSpPr>
            <p:nvPr/>
          </p:nvSpPr>
          <p:spPr bwMode="auto">
            <a:xfrm>
              <a:off x="7469188" y="1701801"/>
              <a:ext cx="1674812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Contours</a:t>
              </a:r>
              <a:endParaRPr lang="en-US" sz="3200" smtClean="0">
                <a:solidFill>
                  <a:srgbClr val="000000"/>
                </a:solidFill>
              </a:endParaRPr>
            </a:p>
          </p:txBody>
        </p:sp>
        <p:sp>
          <p:nvSpPr>
            <p:cNvPr id="97285" name="Line 5"/>
            <p:cNvSpPr>
              <a:spLocks noChangeShapeType="1"/>
            </p:cNvSpPr>
            <p:nvPr/>
          </p:nvSpPr>
          <p:spPr bwMode="auto">
            <a:xfrm flipH="1">
              <a:off x="7237413" y="5511801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97286" name="Line 6"/>
            <p:cNvSpPr>
              <a:spLocks noChangeShapeType="1"/>
            </p:cNvSpPr>
            <p:nvPr/>
          </p:nvSpPr>
          <p:spPr bwMode="auto">
            <a:xfrm flipH="1">
              <a:off x="7239000" y="3408364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97287" name="Line 7"/>
            <p:cNvSpPr>
              <a:spLocks noChangeShapeType="1"/>
            </p:cNvSpPr>
            <p:nvPr/>
          </p:nvSpPr>
          <p:spPr bwMode="auto">
            <a:xfrm flipH="1">
              <a:off x="7229475" y="4491039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  <p:sp>
          <p:nvSpPr>
            <p:cNvPr id="97288" name="Text Box 8"/>
            <p:cNvSpPr txBox="1">
              <a:spLocks noChangeArrowheads="1"/>
            </p:cNvSpPr>
            <p:nvPr/>
          </p:nvSpPr>
          <p:spPr bwMode="auto">
            <a:xfrm>
              <a:off x="7527925" y="3130551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720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89" name="Text Box 9"/>
            <p:cNvSpPr txBox="1">
              <a:spLocks noChangeArrowheads="1"/>
            </p:cNvSpPr>
            <p:nvPr/>
          </p:nvSpPr>
          <p:spPr bwMode="auto">
            <a:xfrm>
              <a:off x="7535863" y="4216401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700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90" name="Text Box 10"/>
            <p:cNvSpPr txBox="1">
              <a:spLocks noChangeArrowheads="1"/>
            </p:cNvSpPr>
            <p:nvPr/>
          </p:nvSpPr>
          <p:spPr bwMode="auto">
            <a:xfrm>
              <a:off x="7543800" y="5184776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680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91" name="Text Box 11"/>
            <p:cNvSpPr txBox="1">
              <a:spLocks noChangeArrowheads="1"/>
            </p:cNvSpPr>
            <p:nvPr/>
          </p:nvSpPr>
          <p:spPr bwMode="auto">
            <a:xfrm>
              <a:off x="7543800" y="2311401"/>
              <a:ext cx="79375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smtClean="0">
                  <a:solidFill>
                    <a:srgbClr val="993300"/>
                  </a:solidFill>
                </a:rPr>
                <a:t>740</a:t>
              </a:r>
              <a:endParaRPr lang="en-US" sz="2400" smtClean="0">
                <a:solidFill>
                  <a:srgbClr val="000000"/>
                </a:solidFill>
              </a:endParaRPr>
            </a:p>
          </p:txBody>
        </p:sp>
        <p:sp>
          <p:nvSpPr>
            <p:cNvPr id="97292" name="Line 12"/>
            <p:cNvSpPr>
              <a:spLocks noChangeShapeType="1"/>
            </p:cNvSpPr>
            <p:nvPr/>
          </p:nvSpPr>
          <p:spPr bwMode="auto">
            <a:xfrm flipH="1">
              <a:off x="7239000" y="2616201"/>
              <a:ext cx="228600" cy="0"/>
            </a:xfrm>
            <a:prstGeom prst="line">
              <a:avLst/>
            </a:prstGeom>
            <a:noFill/>
            <a:ln w="38100">
              <a:solidFill>
                <a:srgbClr val="99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1" lang="en-US" sz="2000" smtClean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7975" y="1429436"/>
            <a:ext cx="5730969" cy="542856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4725"/>
            <a:ext cx="6096000" cy="1143000"/>
          </a:xfrm>
        </p:spPr>
        <p:txBody>
          <a:bodyPr/>
          <a:lstStyle/>
          <a:p>
            <a:r>
              <a:rPr lang="en-US" dirty="0" smtClean="0"/>
              <a:t>D8 Contributing Area</a:t>
            </a:r>
            <a:endParaRPr lang="en-US" dirty="0"/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2444"/>
            <a:ext cx="5600700" cy="302895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40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134138"/>
            <a:ext cx="8952088" cy="721605"/>
          </a:xfrm>
        </p:spPr>
        <p:txBody>
          <a:bodyPr/>
          <a:lstStyle/>
          <a:p>
            <a:r>
              <a:rPr lang="en-US" dirty="0" smtClean="0"/>
              <a:t>Stream Reach and Watershed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5743"/>
            <a:ext cx="9144000" cy="306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376" y="2124216"/>
            <a:ext cx="5387290" cy="474758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7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40444" t="25706" r="2680" b="11784"/>
          <a:stretch/>
        </p:blipFill>
        <p:spPr>
          <a:xfrm>
            <a:off x="1824222" y="886691"/>
            <a:ext cx="5394002" cy="41402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1326"/>
          </a:xfrm>
        </p:spPr>
        <p:txBody>
          <a:bodyPr/>
          <a:lstStyle/>
          <a:p>
            <a:r>
              <a:rPr lang="en-US" dirty="0" smtClean="0"/>
              <a:t>Edge contamination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43964"/>
            <a:ext cx="91440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Edge contamination arises when a </a:t>
            </a:r>
            <a:r>
              <a:rPr lang="en-US" dirty="0">
                <a:solidFill>
                  <a:srgbClr val="000000"/>
                </a:solidFill>
              </a:rPr>
              <a:t>contributing area value </a:t>
            </a:r>
            <a:r>
              <a:rPr lang="en-US" dirty="0" smtClean="0">
                <a:solidFill>
                  <a:srgbClr val="000000"/>
                </a:solidFill>
              </a:rPr>
              <a:t>depends on </a:t>
            </a:r>
            <a:r>
              <a:rPr lang="en-US" dirty="0">
                <a:solidFill>
                  <a:srgbClr val="000000"/>
                </a:solidFill>
              </a:rPr>
              <a:t>grid cells outside of the </a:t>
            </a:r>
            <a:r>
              <a:rPr lang="en-US" dirty="0" smtClean="0">
                <a:solidFill>
                  <a:srgbClr val="000000"/>
                </a:solidFill>
              </a:rPr>
              <a:t>domain. </a:t>
            </a:r>
            <a:r>
              <a:rPr lang="en-US" dirty="0">
                <a:solidFill>
                  <a:srgbClr val="000000"/>
                </a:solidFill>
              </a:rPr>
              <a:t>This occurs when drainage is inwards from the boundaries or areas with no data </a:t>
            </a:r>
            <a:r>
              <a:rPr lang="en-US" dirty="0" smtClean="0">
                <a:solidFill>
                  <a:srgbClr val="000000"/>
                </a:solidFill>
              </a:rPr>
              <a:t>values. </a:t>
            </a:r>
            <a:r>
              <a:rPr lang="en-US" dirty="0">
                <a:solidFill>
                  <a:srgbClr val="000000"/>
                </a:solidFill>
              </a:rPr>
              <a:t>The algorithm recognizes this and reports "no data" </a:t>
            </a:r>
            <a:r>
              <a:rPr lang="en-US" dirty="0" smtClean="0">
                <a:solidFill>
                  <a:srgbClr val="000000"/>
                </a:solidFill>
              </a:rPr>
              <a:t>resulting in streaks </a:t>
            </a:r>
            <a:r>
              <a:rPr lang="en-US" dirty="0">
                <a:solidFill>
                  <a:srgbClr val="000000"/>
                </a:solidFill>
              </a:rPr>
              <a:t>of "no data" values extending inwards from boundaries along flow paths that enter the domain at a boundary. </a:t>
            </a:r>
          </a:p>
        </p:txBody>
      </p:sp>
    </p:spTree>
    <p:extLst>
      <p:ext uri="{BB962C8B-B14F-4D97-AF65-F5344CB8AC3E}">
        <p14:creationId xmlns:p14="http://schemas.microsoft.com/office/powerpoint/2010/main" val="485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11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00FF"/>
      </a:hlink>
      <a:folHlink>
        <a:srgbClr val="0000FF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66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untain Top 10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00FF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11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00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Mountain Top 11">
    <a:dk1>
      <a:srgbClr val="463416"/>
    </a:dk1>
    <a:lt1>
      <a:srgbClr val="FFFFFF"/>
    </a:lt1>
    <a:dk2>
      <a:srgbClr val="003399"/>
    </a:dk2>
    <a:lt2>
      <a:srgbClr val="E3E3FF"/>
    </a:lt2>
    <a:accent1>
      <a:srgbClr val="3399FF"/>
    </a:accent1>
    <a:accent2>
      <a:srgbClr val="33CCCC"/>
    </a:accent2>
    <a:accent3>
      <a:srgbClr val="AAADCA"/>
    </a:accent3>
    <a:accent4>
      <a:srgbClr val="DADADA"/>
    </a:accent4>
    <a:accent5>
      <a:srgbClr val="ADCAFF"/>
    </a:accent5>
    <a:accent6>
      <a:srgbClr val="2DB9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1311</Words>
  <Application>Microsoft Office PowerPoint</Application>
  <PresentationFormat>On-screen Show (4:3)</PresentationFormat>
  <Paragraphs>289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Arial</vt:lpstr>
      <vt:lpstr>Calibri</vt:lpstr>
      <vt:lpstr>MS Sans Serif</vt:lpstr>
      <vt:lpstr>Symbol</vt:lpstr>
      <vt:lpstr>Times New Roman</vt:lpstr>
      <vt:lpstr>Wingdings</vt:lpstr>
      <vt:lpstr>Mountain Top</vt:lpstr>
      <vt:lpstr>1_Office Theme</vt:lpstr>
      <vt:lpstr>Equation</vt:lpstr>
      <vt:lpstr>Picture</vt:lpstr>
      <vt:lpstr>Document</vt:lpstr>
      <vt:lpstr>Terrain Analysis Using Digital Elevation Models</vt:lpstr>
      <vt:lpstr>Outline</vt:lpstr>
      <vt:lpstr>Topography defines watersheds which are fundamentally the most basic hydrologic landscape elements. </vt:lpstr>
      <vt:lpstr>Deriving Hydrologically Useful Information from Digital Elevation Models </vt:lpstr>
      <vt:lpstr>TauDEM Software</vt:lpstr>
      <vt:lpstr>The starting point:  A Grid Digital Elevation Model</vt:lpstr>
      <vt:lpstr>D8 Contributing Area</vt:lpstr>
      <vt:lpstr>Stream Reach and Watershed</vt:lpstr>
      <vt:lpstr>Edge contamination</vt:lpstr>
      <vt:lpstr>Outline</vt:lpstr>
      <vt:lpstr>Representation of Flow Field</vt:lpstr>
      <vt:lpstr>PowerPoint Presentation</vt:lpstr>
      <vt:lpstr>Wetness Index</vt:lpstr>
      <vt:lpstr>Terrain Stability Mapping</vt:lpstr>
      <vt:lpstr>Most Likely Landslide Initiation Points</vt:lpstr>
      <vt:lpstr>Most Likely Landslide Initiation Points compared to observed landslides</vt:lpstr>
      <vt:lpstr>Outline</vt:lpstr>
      <vt:lpstr>PowerPoint Presentation</vt:lpstr>
      <vt:lpstr>Generalization to Flow Algebra</vt:lpstr>
      <vt:lpstr>PowerPoint Presentation</vt:lpstr>
      <vt:lpstr>Transport limited accumulation</vt:lpstr>
      <vt:lpstr>Outline</vt:lpstr>
      <vt:lpstr>The challenge of increasing Digital Elevation Model (DEM) resolution</vt:lpstr>
      <vt:lpstr>TauDEM Parallel Approach</vt:lpstr>
      <vt:lpstr>TauDEM Parallel Approach</vt:lpstr>
      <vt:lpstr>Parallelization of Flow Algebra</vt:lpstr>
      <vt:lpstr>Improved runtime efficiency</vt:lpstr>
      <vt:lpstr>Scaling of run times to large grids</vt:lpstr>
      <vt:lpstr>Teton Conservation District, Wyoming LIDAR Example</vt:lpstr>
      <vt:lpstr>DEM derived from point cloud using TIN DEM Generation and output as GeoTIFF</vt:lpstr>
      <vt:lpstr>Contributing area from D-Infinity</vt:lpstr>
      <vt:lpstr>Contributing area from D-Infinity</vt:lpstr>
      <vt:lpstr>Outline</vt:lpstr>
      <vt:lpstr>Programming</vt:lpstr>
      <vt:lpstr>Q based block of code to evaluate any “flow algebra expression”</vt:lpstr>
      <vt:lpstr>Maintaining to do Q and partition sharing</vt:lpstr>
      <vt:lpstr>Python Script to Call Command Line</vt:lpstr>
      <vt:lpstr>PitRemove</vt:lpstr>
      <vt:lpstr>Validation code to add default file names</vt:lpstr>
      <vt:lpstr>Some TauDEM Demo’s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Tarboton</dc:creator>
  <cp:lastModifiedBy>David Tarboton</cp:lastModifiedBy>
  <cp:revision>44</cp:revision>
  <dcterms:created xsi:type="dcterms:W3CDTF">2012-11-04T22:59:10Z</dcterms:created>
  <dcterms:modified xsi:type="dcterms:W3CDTF">2013-10-24T04:52:01Z</dcterms:modified>
</cp:coreProperties>
</file>