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1"/>
  </p:sldMasterIdLst>
  <p:notesMasterIdLst>
    <p:notesMasterId r:id="rId21"/>
  </p:notesMasterIdLst>
  <p:sldIdLst>
    <p:sldId id="256" r:id="rId2"/>
    <p:sldId id="258" r:id="rId3"/>
    <p:sldId id="257" r:id="rId4"/>
    <p:sldId id="275" r:id="rId5"/>
    <p:sldId id="262" r:id="rId6"/>
    <p:sldId id="260" r:id="rId7"/>
    <p:sldId id="261" r:id="rId8"/>
    <p:sldId id="271" r:id="rId9"/>
    <p:sldId id="263" r:id="rId10"/>
    <p:sldId id="264" r:id="rId11"/>
    <p:sldId id="265" r:id="rId12"/>
    <p:sldId id="270" r:id="rId13"/>
    <p:sldId id="266" r:id="rId14"/>
    <p:sldId id="267" r:id="rId15"/>
    <p:sldId id="268" r:id="rId16"/>
    <p:sldId id="269" r:id="rId17"/>
    <p:sldId id="273" r:id="rId18"/>
    <p:sldId id="274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97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46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BB9C9-2BB9-E74D-8E4B-6E78B2292C8B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01A59-B81D-D04B-8277-C71AA00233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01A59-B81D-D04B-8277-C71AA00233B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2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4CBEAF9-9E58-4CC8-A6FF-6DD8A58DEEA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4FDA7EB-1B00-854F-BE7A-77C79A7BD7E6}" type="datetimeFigureOut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8BC4CE5-D708-6A4C-9B13-517AEDA130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2067" y="3810455"/>
            <a:ext cx="6615569" cy="1123619"/>
          </a:xfrm>
        </p:spPr>
        <p:txBody>
          <a:bodyPr>
            <a:normAutofit/>
          </a:bodyPr>
          <a:lstStyle/>
          <a:p>
            <a:r>
              <a:rPr lang="en-US" sz="2500" dirty="0" smtClean="0"/>
              <a:t>Impact of Dairies on Surface Water Quality in the Lower Yakima Valley, WA</a:t>
            </a:r>
            <a:endParaRPr lang="en-US" sz="2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Emily Palmer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4" y="730250"/>
            <a:ext cx="9235440" cy="2550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Dairies in Washington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6" y="1238250"/>
            <a:ext cx="6886258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nitrates have been documented in groundwater in the Lower Yakima Valley for the past 30 years</a:t>
            </a:r>
          </a:p>
          <a:p>
            <a:r>
              <a:rPr lang="en-US" dirty="0" smtClean="0"/>
              <a:t>In 2010 the EPA began a study to locate the source of the contamination</a:t>
            </a:r>
          </a:p>
          <a:p>
            <a:r>
              <a:rPr lang="en-US" dirty="0" smtClean="0"/>
              <a:t>Dairies were found to be the culprit</a:t>
            </a:r>
          </a:p>
          <a:p>
            <a:r>
              <a:rPr lang="en-US" dirty="0" smtClean="0"/>
              <a:t>Some of the nutrients from the dairies travel into the surface waters as well</a:t>
            </a:r>
          </a:p>
          <a:p>
            <a:r>
              <a:rPr lang="en-US" dirty="0" smtClean="0"/>
              <a:t>High nutrient loading can cause </a:t>
            </a:r>
            <a:r>
              <a:rPr lang="en-US" dirty="0" err="1" smtClean="0"/>
              <a:t>eutrophication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TN: 1000 – 2000 </a:t>
            </a:r>
            <a:r>
              <a:rPr lang="en-US" dirty="0" err="1" smtClean="0">
                <a:sym typeface="Symbol"/>
              </a:rPr>
              <a:t>g</a:t>
            </a:r>
            <a:r>
              <a:rPr lang="en-US" dirty="0" smtClean="0">
                <a:sym typeface="Symbol"/>
              </a:rPr>
              <a:t>/L</a:t>
            </a:r>
          </a:p>
          <a:p>
            <a:pPr lvl="1"/>
            <a:r>
              <a:rPr lang="en-US" dirty="0" smtClean="0">
                <a:sym typeface="Symbol"/>
              </a:rPr>
              <a:t>TP: 30 – 100 </a:t>
            </a:r>
            <a:r>
              <a:rPr lang="en-US" dirty="0" err="1" smtClean="0">
                <a:sym typeface="Symbol"/>
              </a:rPr>
              <a:t>g</a:t>
            </a:r>
            <a:r>
              <a:rPr lang="en-US" dirty="0" smtClean="0">
                <a:sym typeface="Symbol"/>
              </a:rPr>
              <a:t>/L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793750" y="2349500"/>
          <a:ext cx="7461250" cy="2688906"/>
        </p:xfrm>
        <a:graphic>
          <a:graphicData uri="http://schemas.openxmlformats.org/drawingml/2006/table">
            <a:tbl>
              <a:tblPr/>
              <a:tblGrid>
                <a:gridCol w="3841750"/>
                <a:gridCol w="3619500"/>
              </a:tblGrid>
              <a:tr h="332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latin typeface="Bookman Old Style"/>
                          <a:cs typeface="Bookman Old Style"/>
                        </a:rPr>
                        <a:t>Data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latin typeface="Bookman Old Style"/>
                          <a:cs typeface="Bookman Old Style"/>
                        </a:rPr>
                        <a:t>Source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5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Dairy Locations, 303(d</a:t>
                      </a:r>
                      <a:r>
                        <a:rPr lang="en-US" sz="1600" b="0" i="0" u="none" strike="noStrike" dirty="0" smtClean="0">
                          <a:latin typeface="Bookman Old Style"/>
                          <a:cs typeface="Bookman Old Style"/>
                        </a:rPr>
                        <a:t>) listed waters, </a:t>
                      </a:r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HUC10, Stream Gages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Washington State Department of Ecology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Land Cover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National Land Cover Database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5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Nitrogen and Phosphorous Pollution Data Tool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Environmental Protection Agency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NED30m DEM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USGS National Elevation Dataset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latin typeface="Bookman Old Style"/>
                          <a:cs typeface="Bookman Old Style"/>
                        </a:rPr>
                        <a:t>NHDPlus</a:t>
                      </a:r>
                      <a:r>
                        <a:rPr lang="en-US" sz="1600" b="0" i="0" u="none" strike="noStrike" dirty="0" smtClean="0">
                          <a:latin typeface="Bookman Old Style"/>
                          <a:cs typeface="Bookman Old Style"/>
                        </a:rPr>
                        <a:t> V2</a:t>
                      </a:r>
                      <a:endParaRPr lang="en-US" sz="1600" b="0" i="0" u="none" strike="noStrike" dirty="0">
                        <a:latin typeface="Bookman Old Style"/>
                        <a:cs typeface="Bookman Old Styl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Environmental Protection Agency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HUC10 Watersheds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390" y="1257688"/>
            <a:ext cx="6499694" cy="4846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622" y="1239515"/>
            <a:ext cx="5628950" cy="5058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N/P Loading Estimates by Dairy Size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020537" y="4055398"/>
          <a:ext cx="5075616" cy="1938945"/>
        </p:xfrm>
        <a:graphic>
          <a:graphicData uri="http://schemas.openxmlformats.org/drawingml/2006/table">
            <a:tbl>
              <a:tblPr/>
              <a:tblGrid>
                <a:gridCol w="1268904"/>
                <a:gridCol w="1268904"/>
                <a:gridCol w="1268904"/>
                <a:gridCol w="1268904"/>
              </a:tblGrid>
              <a:tr h="38778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Bookman Old Style"/>
                          <a:cs typeface="Bookman Old Style"/>
                        </a:rPr>
                        <a:t>Dairy Size: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Bookman Old Style"/>
                          <a:cs typeface="Bookman Old Style"/>
                        </a:rPr>
                        <a:t>Estimate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77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Low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High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Bookman Old Style"/>
                          <a:cs typeface="Bookman Old Style"/>
                        </a:rPr>
                        <a:t>Small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100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150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Bookman Old Style"/>
                          <a:cs typeface="Bookman Old Style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Bookman Old Style"/>
                          <a:cs typeface="Bookman Old Style"/>
                        </a:rPr>
                        <a:t>300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450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600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Large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Bookman Old Style"/>
                          <a:cs typeface="Bookman Old Style"/>
                        </a:rPr>
                        <a:t>750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Bookman Old Style"/>
                          <a:cs typeface="Bookman Old Style"/>
                        </a:rPr>
                        <a:t>900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Bookman Old Style"/>
                          <a:cs typeface="Bookman Old Style"/>
                        </a:rPr>
                        <a:t>1050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69534" y="1907077"/>
            <a:ext cx="2826415" cy="1677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 smtClean="0">
                <a:latin typeface="Bookman Old Style"/>
                <a:cs typeface="Bookman Old Style"/>
              </a:rPr>
              <a:t>Size Ranges: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200" dirty="0" smtClean="0">
                <a:latin typeface="Bookman Old Style"/>
                <a:cs typeface="Bookman Old Style"/>
              </a:rPr>
              <a:t> Small: 0-199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200" dirty="0" smtClean="0">
                <a:latin typeface="Bookman Old Style"/>
                <a:cs typeface="Bookman Old Style"/>
              </a:rPr>
              <a:t> Medium: 200-699</a:t>
            </a:r>
          </a:p>
          <a:p>
            <a:pPr>
              <a:spcAft>
                <a:spcPts val="600"/>
              </a:spcAft>
              <a:buFont typeface="Arial"/>
              <a:buChar char="•"/>
            </a:pPr>
            <a:r>
              <a:rPr lang="en-US" sz="2200" dirty="0" smtClean="0">
                <a:latin typeface="Bookman Old Style"/>
                <a:cs typeface="Bookman Old Style"/>
              </a:rPr>
              <a:t> Large: 700+</a:t>
            </a:r>
          </a:p>
        </p:txBody>
      </p:sp>
      <p:sp>
        <p:nvSpPr>
          <p:cNvPr id="7" name="Rectangle 6"/>
          <p:cNvSpPr/>
          <p:nvPr/>
        </p:nvSpPr>
        <p:spPr>
          <a:xfrm>
            <a:off x="4139474" y="1583912"/>
            <a:ext cx="40810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2200" dirty="0" smtClean="0">
                <a:latin typeface="Bookman Old Style"/>
                <a:cs typeface="Bookman Old Style"/>
              </a:rPr>
              <a:t>Loading Calculations:</a:t>
            </a:r>
          </a:p>
          <a:p>
            <a:pPr>
              <a:buFont typeface="Arial"/>
              <a:buChar char="•"/>
            </a:pPr>
            <a:r>
              <a:rPr lang="en-US" sz="2200" dirty="0" smtClean="0">
                <a:latin typeface="Bookman Old Style"/>
                <a:cs typeface="Bookman Old Style"/>
              </a:rPr>
              <a:t> Nitrogen </a:t>
            </a:r>
            <a:r>
              <a:rPr lang="en-US" sz="2200" dirty="0">
                <a:latin typeface="Bookman Old Style"/>
                <a:cs typeface="Bookman Old Style"/>
              </a:rPr>
              <a:t>Load = .675</a:t>
            </a:r>
            <a:r>
              <a:rPr lang="en-US" sz="2200" dirty="0" smtClean="0">
                <a:latin typeface="Bookman Old Style"/>
                <a:cs typeface="Bookman Old Style"/>
              </a:rPr>
              <a:t> </a:t>
            </a:r>
            <a:r>
              <a:rPr lang="en-US" sz="2200" dirty="0">
                <a:latin typeface="Bookman Old Style"/>
                <a:cs typeface="Bookman Old Style"/>
              </a:rPr>
              <a:t>*</a:t>
            </a:r>
            <a:r>
              <a:rPr lang="en-US" sz="2200" dirty="0" smtClean="0">
                <a:latin typeface="Bookman Old Style"/>
                <a:cs typeface="Bookman Old Style"/>
              </a:rPr>
              <a:t>     	Dairy </a:t>
            </a:r>
            <a:r>
              <a:rPr lang="en-US" sz="2200" dirty="0">
                <a:latin typeface="Bookman Old Style"/>
                <a:cs typeface="Bookman Old Style"/>
              </a:rPr>
              <a:t>Size</a:t>
            </a:r>
            <a:r>
              <a:rPr lang="en-US" sz="2200" dirty="0" smtClean="0">
                <a:latin typeface="Bookman Old Style"/>
                <a:cs typeface="Bookman Old Style"/>
              </a:rPr>
              <a:t> * </a:t>
            </a:r>
            <a:r>
              <a:rPr lang="en-US" sz="2200" dirty="0">
                <a:latin typeface="Bookman Old Style"/>
                <a:cs typeface="Bookman Old Style"/>
              </a:rPr>
              <a:t>.</a:t>
            </a:r>
            <a:r>
              <a:rPr lang="en-US" sz="2200" dirty="0" smtClean="0">
                <a:latin typeface="Bookman Old Style"/>
                <a:cs typeface="Bookman Old Style"/>
              </a:rPr>
              <a:t>2</a:t>
            </a:r>
          </a:p>
          <a:p>
            <a:pPr>
              <a:buFont typeface="Arial"/>
              <a:buChar char="•"/>
            </a:pPr>
            <a:r>
              <a:rPr lang="en-US" sz="2200" dirty="0" smtClean="0">
                <a:latin typeface="Bookman Old Style"/>
                <a:cs typeface="Bookman Old Style"/>
              </a:rPr>
              <a:t> Phosphorous </a:t>
            </a:r>
            <a:r>
              <a:rPr lang="en-US" sz="2200" dirty="0">
                <a:latin typeface="Bookman Old Style"/>
                <a:cs typeface="Bookman Old Style"/>
              </a:rPr>
              <a:t>Load = .105</a:t>
            </a:r>
            <a:r>
              <a:rPr lang="en-US" sz="2200" dirty="0" smtClean="0">
                <a:latin typeface="Bookman Old Style"/>
                <a:cs typeface="Bookman Old Style"/>
              </a:rPr>
              <a:t> * 	Dairy </a:t>
            </a:r>
            <a:r>
              <a:rPr lang="en-US" sz="2200" dirty="0">
                <a:latin typeface="Bookman Old Style"/>
                <a:cs typeface="Bookman Old Style"/>
              </a:rPr>
              <a:t>Size</a:t>
            </a:r>
            <a:r>
              <a:rPr lang="en-US" sz="2200" dirty="0" smtClean="0">
                <a:latin typeface="Bookman Old Style"/>
                <a:cs typeface="Bookman Old Style"/>
              </a:rPr>
              <a:t> * </a:t>
            </a:r>
            <a:r>
              <a:rPr lang="en-US" sz="2200" dirty="0">
                <a:latin typeface="Bookman Old Style"/>
                <a:cs typeface="Bookman Old Style"/>
              </a:rPr>
              <a:t>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per Watershed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31802" y="2016125"/>
          <a:ext cx="8254998" cy="3190875"/>
        </p:xfrm>
        <a:graphic>
          <a:graphicData uri="http://schemas.openxmlformats.org/drawingml/2006/table">
            <a:tbl>
              <a:tblPr/>
              <a:tblGrid>
                <a:gridCol w="2728494"/>
                <a:gridCol w="921084"/>
                <a:gridCol w="921084"/>
                <a:gridCol w="921084"/>
                <a:gridCol w="921084"/>
                <a:gridCol w="921084"/>
                <a:gridCol w="921084"/>
              </a:tblGrid>
              <a:tr h="63817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Watershed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Total Nitrogen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Load [lbs/day]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Bookman Old Style"/>
                        <a:cs typeface="Bookman Old Styl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Total Phosphorous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Load [lbs/day]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Bookman Old Style"/>
                        <a:cs typeface="Bookman Old Styl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8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Low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High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Low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High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Spring Creek Yakima River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445.5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546.75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648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69.3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85.05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100.8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Sunnyside - Sulphur Creek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1782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2200.5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2612.25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278.25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342.3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406.35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Deep Canyon Yakima River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1789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2227.5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2673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277.2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346.5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Bookman Old Style"/>
                          <a:cs typeface="Bookman Old Style"/>
                        </a:rPr>
                        <a:t>415.8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8667"/>
            <a:ext cx="8229600" cy="1143000"/>
          </a:xfrm>
        </p:spPr>
        <p:txBody>
          <a:bodyPr/>
          <a:lstStyle/>
          <a:p>
            <a:r>
              <a:rPr lang="en-US" dirty="0" smtClean="0"/>
              <a:t>Interpolation - Nitrogen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85" y="1250655"/>
            <a:ext cx="2727102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987" y="1250655"/>
            <a:ext cx="2788599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786" y="1250655"/>
            <a:ext cx="2739196" cy="2514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360" y="4188560"/>
            <a:ext cx="2774427" cy="2514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6684" y="4188560"/>
            <a:ext cx="2774427" cy="2514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009" y="4188560"/>
            <a:ext cx="2773973" cy="2514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0203" y="913927"/>
            <a:ext cx="1802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Natural Neighbor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4227" y="3849108"/>
            <a:ext cx="82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Kriging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Interpolation - Phosphorous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20" y="1374070"/>
            <a:ext cx="2590965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316" y="1374070"/>
            <a:ext cx="2612360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506" y="1374070"/>
            <a:ext cx="2541814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60" y="4208692"/>
            <a:ext cx="2530929" cy="2514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8813" y="4208692"/>
            <a:ext cx="2607129" cy="2514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2066" y="4208692"/>
            <a:ext cx="2525486" cy="2514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875" y="104775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Natural Neighbor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875" y="384175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Kriging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 - Interpolation &amp; 303(d) listed waters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6" y="2060575"/>
            <a:ext cx="3957053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575" y="2060575"/>
            <a:ext cx="3643256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– Interpolation &amp; 303(d) listed waters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920875"/>
            <a:ext cx="42120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511" y="1920875"/>
            <a:ext cx="3976914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Sampling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83" y="1600200"/>
            <a:ext cx="7310835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Dairies Individual Contribution to Nutrient Loading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1219200"/>
            <a:ext cx="5059436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NHDPlus</a:t>
            </a:r>
            <a:r>
              <a:rPr lang="en-US" dirty="0" smtClean="0"/>
              <a:t> V2 + DEM </a:t>
            </a:r>
            <a:r>
              <a:rPr lang="en-US" dirty="0" err="1" smtClean="0"/>
              <a:t>Flowlines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0394" t="10491" r="23338" b="22768"/>
          <a:stretch>
            <a:fillRect/>
          </a:stretch>
        </p:blipFill>
        <p:spPr>
          <a:xfrm>
            <a:off x="457200" y="1859280"/>
            <a:ext cx="4195842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740" y="1859280"/>
            <a:ext cx="3416060" cy="3657600"/>
          </a:xfrm>
          <a:prstGeom prst="rect">
            <a:avLst/>
          </a:prstGeom>
        </p:spPr>
      </p:pic>
      <p:sp>
        <p:nvSpPr>
          <p:cNvPr id="7" name="Plus 6"/>
          <p:cNvSpPr/>
          <p:nvPr/>
        </p:nvSpPr>
        <p:spPr>
          <a:xfrm>
            <a:off x="4726067" y="3651250"/>
            <a:ext cx="457200" cy="4699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 Dairy Nutrient Loading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0873" y="2127251"/>
          <a:ext cx="7781928" cy="3286125"/>
        </p:xfrm>
        <a:graphic>
          <a:graphicData uri="http://schemas.openxmlformats.org/drawingml/2006/table">
            <a:tbl>
              <a:tblPr/>
              <a:tblGrid>
                <a:gridCol w="1420904"/>
                <a:gridCol w="908718"/>
                <a:gridCol w="1453949"/>
                <a:gridCol w="1453949"/>
                <a:gridCol w="1272204"/>
                <a:gridCol w="1272204"/>
              </a:tblGrid>
              <a:tr h="7365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Dairy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Size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Number of Cows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Distance to River [m]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N conc [ug/L]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Bookman Old Style"/>
                          <a:cs typeface="Bookman Old Style"/>
                        </a:rPr>
                        <a:t>P </a:t>
                      </a:r>
                      <a:r>
                        <a:rPr lang="en-US" sz="1600" b="0" i="0" u="none" strike="noStrike" dirty="0" err="1" smtClean="0">
                          <a:latin typeface="Bookman Old Style"/>
                          <a:cs typeface="Bookman Old Style"/>
                        </a:rPr>
                        <a:t>conc</a:t>
                      </a:r>
                      <a:r>
                        <a:rPr lang="en-US" sz="1600" b="0" i="0" u="none" strike="noStrike" dirty="0" smtClean="0">
                          <a:latin typeface="Bookman Old Style"/>
                          <a:cs typeface="Bookman Old Style"/>
                        </a:rPr>
                        <a:t>  </a:t>
                      </a:r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[</a:t>
                      </a:r>
                      <a:r>
                        <a:rPr lang="en-US" sz="1600" b="0" i="0" u="none" strike="noStrike" dirty="0" err="1">
                          <a:latin typeface="Bookman Old Style"/>
                          <a:cs typeface="Bookman Old Style"/>
                        </a:rPr>
                        <a:t>ug</a:t>
                      </a:r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/L]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Frieslandia Dairies LLC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Large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900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137.27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0.0105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0.0016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2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Deruyter Bros Dairy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Large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900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15.86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0.0357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0.0056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Harrison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450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154.76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0.0066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0.0010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Liberty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Small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100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82.9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0.0086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0.0013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Suncrest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Medium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450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latin typeface="Bookman Old Style"/>
                          <a:cs typeface="Bookman Old Style"/>
                        </a:rPr>
                        <a:t>121.26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0.0155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atin typeface="Bookman Old Style"/>
                          <a:cs typeface="Bookman Old Style"/>
                        </a:rPr>
                        <a:t>0.0024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Animal Manure Management (1995). Natural Resources Conservation Service RCA, Issue Brief #7.</a:t>
            </a:r>
          </a:p>
          <a:p>
            <a:r>
              <a:rPr lang="en-US" dirty="0" smtClean="0"/>
              <a:t>Childs, C. (2004). Interpolating Surfaces in </a:t>
            </a:r>
            <a:r>
              <a:rPr lang="en-US" dirty="0" err="1" smtClean="0"/>
              <a:t>ArcGIS</a:t>
            </a:r>
            <a:r>
              <a:rPr lang="en-US" dirty="0" smtClean="0"/>
              <a:t> Spatial Analyst. </a:t>
            </a:r>
            <a:r>
              <a:rPr lang="en-US" i="1" dirty="0" err="1" smtClean="0"/>
              <a:t>ArcUser</a:t>
            </a:r>
            <a:r>
              <a:rPr lang="en-US" dirty="0" smtClean="0"/>
              <a:t>, 32-35.</a:t>
            </a:r>
          </a:p>
          <a:p>
            <a:r>
              <a:rPr lang="en-US" dirty="0" err="1" smtClean="0"/>
              <a:t>Hribar</a:t>
            </a:r>
            <a:r>
              <a:rPr lang="en-US" dirty="0" smtClean="0"/>
              <a:t>, C., and Schultz, M. (2010). Understanding Concentrated Animal Feeding Operations and Their Impact on Communities. National Association of Local Boards of Health. Bowling Green, OH.</a:t>
            </a:r>
          </a:p>
          <a:p>
            <a:r>
              <a:rPr lang="en-US" dirty="0" smtClean="0"/>
              <a:t>Monitoring Well Installation and Data Summary Report, Lower Yakima Valley (2013). Yakima County, Washington, EPA.</a:t>
            </a:r>
          </a:p>
          <a:p>
            <a:r>
              <a:rPr lang="en-US" dirty="0" smtClean="0"/>
              <a:t>Relation Between Nitrate in Water Wells and Potential Sources in the Lower Yakima Valley, Washington. (2012a). EPA-910-R-12-003, EPA, 2012a. </a:t>
            </a:r>
          </a:p>
          <a:p>
            <a:r>
              <a:rPr lang="en-US" dirty="0" smtClean="0"/>
              <a:t>Relation Between Nitrate in Water Wells and Potential Sources in the Lower Yakima Valley, Washington. (2013). EPA-910-R-13-004, EPA.</a:t>
            </a:r>
          </a:p>
          <a:p>
            <a:r>
              <a:rPr lang="en-US" dirty="0" smtClean="0"/>
              <a:t>Yang, </a:t>
            </a:r>
            <a:r>
              <a:rPr lang="en-US" i="1" dirty="0" smtClean="0"/>
              <a:t>et al. </a:t>
            </a:r>
            <a:r>
              <a:rPr lang="en-US" dirty="0" smtClean="0"/>
              <a:t>(2008). Mechanisms and assessment of water </a:t>
            </a:r>
            <a:r>
              <a:rPr lang="en-US" dirty="0" err="1" smtClean="0"/>
              <a:t>eutrophication</a:t>
            </a:r>
            <a:r>
              <a:rPr lang="en-US" dirty="0" smtClean="0"/>
              <a:t>. </a:t>
            </a:r>
            <a:r>
              <a:rPr lang="en-US" i="1" dirty="0" err="1" smtClean="0"/>
              <a:t>Univ</a:t>
            </a:r>
            <a:r>
              <a:rPr lang="en-US" i="1" dirty="0" smtClean="0"/>
              <a:t> </a:t>
            </a:r>
            <a:r>
              <a:rPr lang="en-US" i="1" dirty="0" err="1" smtClean="0"/>
              <a:t>Sci</a:t>
            </a:r>
            <a:r>
              <a:rPr lang="en-US" i="1" dirty="0" smtClean="0"/>
              <a:t> B</a:t>
            </a:r>
            <a:r>
              <a:rPr lang="en-US" dirty="0" smtClean="0"/>
              <a:t>,  9(3):197-209.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Professor </a:t>
            </a:r>
            <a:r>
              <a:rPr lang="en-US" dirty="0" err="1" smtClean="0"/>
              <a:t>Maidment</a:t>
            </a:r>
            <a:endParaRPr lang="en-US" dirty="0" smtClean="0"/>
          </a:p>
          <a:p>
            <a:r>
              <a:rPr lang="en-US" dirty="0" smtClean="0"/>
              <a:t>Gonzalo Espinoza </a:t>
            </a:r>
            <a:r>
              <a:rPr lang="en-US" dirty="0" err="1" smtClean="0"/>
              <a:t>Davalos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Origin.thmx</Template>
  <TotalTime>2307</TotalTime>
  <Words>522</Words>
  <Application>Microsoft Office PowerPoint</Application>
  <PresentationFormat>On-screen Show (4:3)</PresentationFormat>
  <Paragraphs>144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Bookman Old Style</vt:lpstr>
      <vt:lpstr>Calibri</vt:lpstr>
      <vt:lpstr>Gill Sans MT</vt:lpstr>
      <vt:lpstr>Symbol</vt:lpstr>
      <vt:lpstr>Wingdings</vt:lpstr>
      <vt:lpstr>Wingdings 3</vt:lpstr>
      <vt:lpstr>Origin</vt:lpstr>
      <vt:lpstr>Impact of Dairies on Surface Water Quality in the Lower Yakima Valley, WA</vt:lpstr>
      <vt:lpstr>Dairies in Washington</vt:lpstr>
      <vt:lpstr>Introduction</vt:lpstr>
      <vt:lpstr>Data Sources</vt:lpstr>
      <vt:lpstr>HUC10 Watersheds</vt:lpstr>
      <vt:lpstr>Land Use</vt:lpstr>
      <vt:lpstr>N/P Loading Estimates by Dairy Size</vt:lpstr>
      <vt:lpstr>Load per Watershed</vt:lpstr>
      <vt:lpstr>Interpolation - Nitrogen</vt:lpstr>
      <vt:lpstr>Interpolation - Phosphorous</vt:lpstr>
      <vt:lpstr>N - Interpolation &amp; 303(d) listed waters</vt:lpstr>
      <vt:lpstr>P – Interpolation &amp; 303(d) listed waters</vt:lpstr>
      <vt:lpstr>Government Sampling Sites</vt:lpstr>
      <vt:lpstr>Dairies Individual Contribution to Nutrient Loading</vt:lpstr>
      <vt:lpstr>NHDPlus V2 + DEM Flowlines</vt:lpstr>
      <vt:lpstr>Individual Dairy Nutrient Loading</vt:lpstr>
      <vt:lpstr>References</vt:lpstr>
      <vt:lpstr>Acknowledgements</vt:lpstr>
      <vt:lpstr>Questions?</vt:lpstr>
    </vt:vector>
  </TitlesOfParts>
  <Company>University of Notre Dame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Dairies on Surface Water Quality in the Lower Yakima Valley, WA</dc:title>
  <dc:creator>Emily Palmer</dc:creator>
  <cp:lastModifiedBy>Maidment, David R</cp:lastModifiedBy>
  <cp:revision>14</cp:revision>
  <dcterms:created xsi:type="dcterms:W3CDTF">2014-12-02T03:06:06Z</dcterms:created>
  <dcterms:modified xsi:type="dcterms:W3CDTF">2014-12-02T17:03:50Z</dcterms:modified>
</cp:coreProperties>
</file>