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2" r:id="rId1"/>
  </p:sldMasterIdLst>
  <p:sldIdLst>
    <p:sldId id="256" r:id="rId2"/>
    <p:sldId id="257" r:id="rId3"/>
    <p:sldId id="258" r:id="rId4"/>
    <p:sldId id="260" r:id="rId5"/>
    <p:sldId id="283" r:id="rId6"/>
    <p:sldId id="259" r:id="rId7"/>
    <p:sldId id="262" r:id="rId8"/>
    <p:sldId id="264" r:id="rId9"/>
    <p:sldId id="270" r:id="rId10"/>
    <p:sldId id="280" r:id="rId11"/>
    <p:sldId id="267" r:id="rId12"/>
    <p:sldId id="269" r:id="rId13"/>
    <p:sldId id="271" r:id="rId14"/>
    <p:sldId id="303" r:id="rId15"/>
    <p:sldId id="298" r:id="rId16"/>
    <p:sldId id="274" r:id="rId17"/>
    <p:sldId id="293" r:id="rId18"/>
    <p:sldId id="294" r:id="rId19"/>
    <p:sldId id="291" r:id="rId20"/>
    <p:sldId id="301" r:id="rId21"/>
    <p:sldId id="297" r:id="rId22"/>
    <p:sldId id="300" r:id="rId23"/>
    <p:sldId id="278" r:id="rId24"/>
    <p:sldId id="286" r:id="rId25"/>
    <p:sldId id="296" r:id="rId26"/>
    <p:sldId id="275" r:id="rId2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79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子標題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altLang="zh-TW" smtClean="0"/>
              <a:t> </a:t>
            </a:r>
            <a:r>
              <a:rPr kumimoji="0" lang="zh-TW" altLang="en-US" smtClean="0"/>
              <a:t>按一下以編輯母片子標題樣式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04AF466F-BDA4-4F18-9C7B-FF0A9A1B0E80}" type="datetime1">
              <a:rPr lang="en-US" smtClean="0"/>
              <a:pPr/>
              <a:t>12/2/2014</a:t>
            </a:fld>
            <a:endParaRPr 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12/2/2014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頭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矩形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12/2/2014</a:t>
            </a:fld>
            <a:endParaRPr lang="en-US"/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6EE300C-6FC5-4FC3-AF1A-075E4F50620D}" type="datetime1">
              <a:rPr lang="en-US" smtClean="0"/>
              <a:pPr/>
              <a:t>12/2/2014</a:t>
            </a:fld>
            <a:endParaRPr 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50D295D-4A77-4DEB-B04C-9F4282A8BC04}" type="datetime1">
              <a:rPr lang="en-US" smtClean="0"/>
              <a:pPr/>
              <a:t>12/2/2014</a:t>
            </a:fld>
            <a:endParaRPr lang="en-US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文字版面配置區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5" name="文字版面配置區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12/2/2014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12/2/2014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12/2/2014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矩形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1" name="矩形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27B613C-1AD7-49D3-885D-F654C5CDBAA6}" type="datetime1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將圖片拖曳至版面配置區或按一下圖示以新增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12/2/2014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AAB955F9-81EA-47C5-8059-9E5C2B437C70}" type="datetime1">
              <a:rPr lang="en-US" smtClean="0"/>
              <a:pPr/>
              <a:t>12/2/2014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矩形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12/2/2014</a:t>
            </a:fld>
            <a:endParaRPr 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矩形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81000" y="1300237"/>
            <a:ext cx="9107714" cy="1828800"/>
          </a:xfrm>
        </p:spPr>
        <p:txBody>
          <a:bodyPr>
            <a:normAutofit fontScale="90000"/>
          </a:bodyPr>
          <a:lstStyle/>
          <a:p>
            <a:r>
              <a:rPr kumimoji="1" lang="en-US" altLang="zh-TW" dirty="0" smtClean="0"/>
              <a:t>GIS in Water Resources</a:t>
            </a:r>
            <a:br>
              <a:rPr kumimoji="1" lang="en-US" altLang="zh-TW" dirty="0" smtClean="0"/>
            </a:br>
            <a:r>
              <a:rPr kumimoji="1" lang="en-US" altLang="zh-TW" dirty="0"/>
              <a:t/>
            </a:r>
            <a:br>
              <a:rPr kumimoji="1" lang="en-US" altLang="zh-TW" dirty="0"/>
            </a:br>
            <a:r>
              <a:rPr kumimoji="1" lang="en-US" altLang="zh-TW" dirty="0" smtClean="0"/>
              <a:t>- Drought in southern California</a:t>
            </a:r>
            <a:endParaRPr kumimoji="1" lang="zh-TW" altLang="en-US" dirty="0"/>
          </a:p>
        </p:txBody>
      </p:sp>
      <p:sp>
        <p:nvSpPr>
          <p:cNvPr id="3" name="子標題 2"/>
          <p:cNvSpPr>
            <a:spLocks noGrp="1"/>
          </p:cNvSpPr>
          <p:nvPr>
            <p:ph type="subTitle" idx="1"/>
          </p:nvPr>
        </p:nvSpPr>
        <p:spPr>
          <a:xfrm>
            <a:off x="381000" y="4585304"/>
            <a:ext cx="7362371" cy="1388534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zh-TW" sz="5000" dirty="0" smtClean="0"/>
              <a:t>Cheng-Wei Yu</a:t>
            </a:r>
          </a:p>
          <a:p>
            <a:endParaRPr kumimoji="1" lang="en-US" altLang="zh-TW" dirty="0"/>
          </a:p>
          <a:p>
            <a:r>
              <a:rPr kumimoji="1" lang="en-US" altLang="zh-TW" dirty="0" smtClean="0"/>
              <a:t>Dec, 2</a:t>
            </a:r>
            <a:r>
              <a:rPr kumimoji="1" lang="en-US" altLang="zh-TW" baseline="30000" dirty="0" smtClean="0"/>
              <a:t>nd</a:t>
            </a:r>
            <a:r>
              <a:rPr kumimoji="1" lang="en-US" altLang="zh-TW" dirty="0" smtClean="0"/>
              <a:t>, 2014</a:t>
            </a:r>
          </a:p>
        </p:txBody>
      </p:sp>
    </p:spTree>
    <p:extLst>
      <p:ext uri="{BB962C8B-B14F-4D97-AF65-F5344CB8AC3E}">
        <p14:creationId xmlns:p14="http://schemas.microsoft.com/office/powerpoint/2010/main" val="403031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578429"/>
            <a:ext cx="7620000" cy="4822371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zh-TW" dirty="0" smtClean="0"/>
              <a:t>Introduction</a:t>
            </a:r>
          </a:p>
          <a:p>
            <a:endParaRPr kumimoji="1" lang="en-US" altLang="zh-TW" dirty="0" smtClean="0"/>
          </a:p>
          <a:p>
            <a:r>
              <a:rPr kumimoji="1" lang="en-US" altLang="zh-TW" dirty="0" smtClean="0"/>
              <a:t>Study Area</a:t>
            </a:r>
          </a:p>
          <a:p>
            <a:pPr marL="114300" indent="0">
              <a:buNone/>
            </a:pPr>
            <a:endParaRPr kumimoji="1" lang="en-US" altLang="zh-TW" dirty="0"/>
          </a:p>
          <a:p>
            <a:r>
              <a:rPr kumimoji="1" lang="en-US" altLang="zh-TW" dirty="0" smtClean="0"/>
              <a:t>Methodology</a:t>
            </a:r>
          </a:p>
          <a:p>
            <a:pPr marL="114300" indent="0">
              <a:buNone/>
            </a:pPr>
            <a:r>
              <a:rPr kumimoji="1" lang="en-US" altLang="zh-TW" dirty="0" smtClean="0"/>
              <a:t>    - Soil Water Content Balance Equation</a:t>
            </a:r>
          </a:p>
          <a:p>
            <a:pPr marL="114300" indent="0">
              <a:buNone/>
            </a:pPr>
            <a:r>
              <a:rPr kumimoji="1" lang="en-US" altLang="zh-TW" dirty="0"/>
              <a:t> </a:t>
            </a:r>
            <a:r>
              <a:rPr kumimoji="1" lang="en-US" altLang="zh-TW" dirty="0" smtClean="0"/>
              <a:t>   - NDVI – Evapotranspiration</a:t>
            </a:r>
          </a:p>
          <a:p>
            <a:pPr marL="114300" indent="0">
              <a:buNone/>
            </a:pPr>
            <a:r>
              <a:rPr kumimoji="1" lang="en-US" altLang="zh-TW" dirty="0"/>
              <a:t> </a:t>
            </a:r>
            <a:r>
              <a:rPr kumimoji="1" lang="en-US" altLang="zh-TW" dirty="0" smtClean="0"/>
              <a:t>   - Precipitation</a:t>
            </a:r>
          </a:p>
          <a:p>
            <a:pPr marL="114300" indent="0">
              <a:buNone/>
            </a:pPr>
            <a:r>
              <a:rPr kumimoji="1" lang="en-US" altLang="zh-TW" dirty="0" smtClean="0"/>
              <a:t>    - GRACE</a:t>
            </a:r>
          </a:p>
          <a:p>
            <a:pPr marL="114300" indent="0">
              <a:buNone/>
            </a:pPr>
            <a:r>
              <a:rPr kumimoji="1" lang="en-US" altLang="zh-TW" dirty="0"/>
              <a:t> </a:t>
            </a:r>
            <a:r>
              <a:rPr kumimoji="1" lang="en-US" altLang="zh-TW" dirty="0" smtClean="0"/>
              <a:t>   - LDAS Model</a:t>
            </a:r>
          </a:p>
          <a:p>
            <a:r>
              <a:rPr kumimoji="1" lang="en-US" altLang="zh-TW" dirty="0" smtClean="0"/>
              <a:t>Still Working </a:t>
            </a:r>
            <a:endParaRPr kumimoji="1" lang="en-US" altLang="zh-TW" dirty="0"/>
          </a:p>
          <a:p>
            <a:endParaRPr kumimoji="1" lang="en-US" altLang="zh-TW" dirty="0"/>
          </a:p>
          <a:p>
            <a:r>
              <a:rPr kumimoji="1" lang="en-US" altLang="zh-TW" dirty="0" smtClean="0"/>
              <a:t>Conclusion</a:t>
            </a:r>
          </a:p>
          <a:p>
            <a:endParaRPr kumimoji="1" lang="en-US" altLang="zh-TW" dirty="0"/>
          </a:p>
          <a:p>
            <a:endParaRPr kumimoji="1" lang="en-US" altLang="zh-TW" dirty="0" smtClean="0"/>
          </a:p>
          <a:p>
            <a:endParaRPr kumimoji="1" lang="en-US" altLang="zh-TW" dirty="0"/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6948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Introduction</a:t>
            </a:r>
            <a:endParaRPr kumimoji="1"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TW" dirty="0" smtClean="0"/>
              <a:t>Drought has became a serious problem in United State, especially for California and Texas state.</a:t>
            </a:r>
          </a:p>
          <a:p>
            <a:endParaRPr kumimoji="1" lang="en-US" altLang="zh-TW" dirty="0"/>
          </a:p>
          <a:p>
            <a:r>
              <a:rPr kumimoji="1" lang="en-US" altLang="zh-TW" dirty="0" smtClean="0"/>
              <a:t>There is a severe drought happened in early 2014, the historic drought already caused more than 2 billion loss in agriculture.</a:t>
            </a:r>
          </a:p>
          <a:p>
            <a:endParaRPr kumimoji="1" lang="en-US" altLang="zh-TW" dirty="0"/>
          </a:p>
          <a:p>
            <a:r>
              <a:rPr kumimoji="1" lang="en-US" altLang="zh-TW" dirty="0" smtClean="0"/>
              <a:t>This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report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will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use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GIS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to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estimate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the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soil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moisture</a:t>
            </a:r>
            <a:r>
              <a:rPr kumimoji="1" lang="zh-TW" altLang="en-US" dirty="0" smtClean="0"/>
              <a:t>, </a:t>
            </a:r>
            <a:r>
              <a:rPr kumimoji="1" lang="en-US" altLang="zh-TW" dirty="0"/>
              <a:t>b</a:t>
            </a:r>
            <a:r>
              <a:rPr kumimoji="1" lang="en-US" altLang="zh-TW" dirty="0" smtClean="0"/>
              <a:t>y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using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the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soil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water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content,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we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can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roughly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estimate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the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drought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area.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0870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731" r="731"/>
          <a:stretch>
            <a:fillRect/>
          </a:stretch>
        </p:blipFill>
        <p:spPr>
          <a:xfrm>
            <a:off x="457199" y="327025"/>
            <a:ext cx="7852229" cy="6073775"/>
          </a:xfrm>
        </p:spPr>
      </p:pic>
    </p:spTree>
    <p:extLst>
      <p:ext uri="{BB962C8B-B14F-4D97-AF65-F5344CB8AC3E}">
        <p14:creationId xmlns:p14="http://schemas.microsoft.com/office/powerpoint/2010/main" val="95772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sz="3200" dirty="0" smtClean="0"/>
              <a:t>US Drought Monitor</a:t>
            </a:r>
            <a:endParaRPr kumimoji="1" lang="zh-TW" altLang="en-US" sz="3200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22430" b="224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3305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Drought Map Comparison_1.png"/>
          <p:cNvPicPr>
            <a:picLocks noGrp="1" noChangeAspect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35" r="-9135"/>
          <a:stretch>
            <a:fillRect/>
          </a:stretch>
        </p:blipFill>
        <p:spPr>
          <a:xfrm>
            <a:off x="0" y="254000"/>
            <a:ext cx="8982393" cy="6368143"/>
          </a:xfrm>
        </p:spPr>
      </p:pic>
    </p:spTree>
    <p:extLst>
      <p:ext uri="{BB962C8B-B14F-4D97-AF65-F5344CB8AC3E}">
        <p14:creationId xmlns:p14="http://schemas.microsoft.com/office/powerpoint/2010/main" val="312973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Study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Area</a:t>
            </a:r>
            <a:endParaRPr kumimoji="1"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en-US" altLang="zh-TW" dirty="0" smtClean="0"/>
              <a:t>The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study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area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of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this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project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is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a</a:t>
            </a:r>
            <a:r>
              <a:rPr kumimoji="1" lang="zh-TW" altLang="en-US" dirty="0" smtClean="0"/>
              <a:t>t </a:t>
            </a:r>
            <a:r>
              <a:rPr kumimoji="1" lang="en-US" altLang="zh-TW" dirty="0" smtClean="0"/>
              <a:t>Southern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California,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including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10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counties: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Los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Angeles,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San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Diego</a:t>
            </a:r>
            <a:r>
              <a:rPr kumimoji="1" lang="zh-TW" altLang="en-US" dirty="0" smtClean="0"/>
              <a:t>, </a:t>
            </a:r>
            <a:r>
              <a:rPr kumimoji="1" lang="en-US" altLang="zh-TW" dirty="0" smtClean="0"/>
              <a:t>Ventura</a:t>
            </a:r>
            <a:r>
              <a:rPr kumimoji="1" lang="zh-TW" altLang="en-US" dirty="0" smtClean="0"/>
              <a:t>, </a:t>
            </a:r>
            <a:r>
              <a:rPr kumimoji="1" lang="en-US" altLang="zh-TW" dirty="0" smtClean="0"/>
              <a:t>Imperial</a:t>
            </a:r>
            <a:r>
              <a:rPr kumimoji="1" lang="zh-TW" altLang="en-US" dirty="0" smtClean="0"/>
              <a:t>, </a:t>
            </a:r>
            <a:r>
              <a:rPr kumimoji="1" lang="en-US" altLang="zh-TW" dirty="0" smtClean="0"/>
              <a:t>Santa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Barbara,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Riverside,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San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Bernardino,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San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Luis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Obispo</a:t>
            </a:r>
            <a:r>
              <a:rPr kumimoji="1" lang="zh-TW" altLang="en-US" dirty="0" smtClean="0"/>
              <a:t>, </a:t>
            </a:r>
            <a:r>
              <a:rPr kumimoji="1" lang="en-US" altLang="zh-TW" dirty="0" smtClean="0"/>
              <a:t>Kern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and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Orange.</a:t>
            </a:r>
          </a:p>
          <a:p>
            <a:endParaRPr kumimoji="1" lang="en-US" altLang="zh-TW" dirty="0"/>
          </a:p>
          <a:p>
            <a:endParaRPr kumimoji="1"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857" y="3624498"/>
            <a:ext cx="2666414" cy="302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54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Study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Area</a:t>
            </a:r>
            <a:endParaRPr kumimoji="1"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en-US" altLang="zh-TW" dirty="0" smtClean="0"/>
              <a:t>The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climate type of Southern California is Mediterranean climate.</a:t>
            </a:r>
          </a:p>
          <a:p>
            <a:endParaRPr kumimoji="1" lang="en-US" altLang="zh-TW" dirty="0"/>
          </a:p>
          <a:p>
            <a:r>
              <a:rPr kumimoji="1" lang="en-US" altLang="zh-TW" dirty="0" smtClean="0"/>
              <a:t>Area with this climate receive almost all of their precipitation during the winter and spring season, and may go anywhere from 4 to 6 months during the summer without having any significant precipitation.</a:t>
            </a:r>
          </a:p>
          <a:p>
            <a:endParaRPr kumimoji="1" lang="en-US" altLang="zh-TW" dirty="0"/>
          </a:p>
          <a:p>
            <a:endParaRPr kumimoji="1"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0409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sz="2800" dirty="0"/>
              <a:t>Methodology - Soil Water Content Balance Equation</a:t>
            </a:r>
            <a:endParaRPr kumimoji="1"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08429" y="1600200"/>
            <a:ext cx="8835571" cy="4495800"/>
          </a:xfrm>
        </p:spPr>
        <p:txBody>
          <a:bodyPr/>
          <a:lstStyle/>
          <a:p>
            <a:r>
              <a:rPr kumimoji="1" lang="en-US" altLang="zh-TW" dirty="0" smtClean="0"/>
              <a:t>The main purpose of this project is to estimate the soil water content.</a:t>
            </a:r>
          </a:p>
          <a:p>
            <a:endParaRPr kumimoji="1" lang="en-US" altLang="zh-TW" dirty="0"/>
          </a:p>
          <a:p>
            <a:r>
              <a:rPr kumimoji="1" lang="en-US" altLang="zh-TW" dirty="0" smtClean="0"/>
              <a:t>Soil water content is decided by two factors: input water and output water.</a:t>
            </a:r>
          </a:p>
          <a:p>
            <a:pPr marL="0" indent="0">
              <a:buNone/>
            </a:pPr>
            <a:endParaRPr kumimoji="1" lang="en-US" altLang="zh-TW" dirty="0"/>
          </a:p>
          <a:p>
            <a:pPr marL="114300" indent="0" algn="ctr">
              <a:buNone/>
            </a:pPr>
            <a:r>
              <a:rPr lang="en-US" altLang="zh-TW" sz="2400" b="1" i="1" dirty="0" smtClean="0">
                <a:latin typeface="Arial Narrow"/>
                <a:cs typeface="Arial Narrow"/>
              </a:rPr>
              <a:t>Change</a:t>
            </a:r>
            <a:r>
              <a:rPr lang="zh-TW" altLang="en-US" sz="2400" b="1" i="1" dirty="0" smtClean="0">
                <a:latin typeface="Arial Narrow"/>
                <a:cs typeface="Arial Narrow"/>
              </a:rPr>
              <a:t> </a:t>
            </a:r>
            <a:r>
              <a:rPr lang="en-US" altLang="zh-TW" sz="2400" b="1" i="1" dirty="0" smtClean="0">
                <a:latin typeface="Arial Narrow"/>
                <a:cs typeface="Arial Narrow"/>
              </a:rPr>
              <a:t>in</a:t>
            </a:r>
            <a:r>
              <a:rPr lang="zh-TW" altLang="en-US" sz="2400" b="1" i="1" dirty="0" smtClean="0">
                <a:latin typeface="Arial Narrow"/>
                <a:cs typeface="Arial Narrow"/>
              </a:rPr>
              <a:t> </a:t>
            </a:r>
            <a:r>
              <a:rPr lang="en-US" altLang="zh-TW" sz="2400" b="1" i="1" dirty="0" smtClean="0">
                <a:latin typeface="Arial Narrow"/>
                <a:cs typeface="Arial Narrow"/>
              </a:rPr>
              <a:t>Soil</a:t>
            </a:r>
            <a:r>
              <a:rPr lang="zh-TW" altLang="en-US" sz="2400" b="1" i="1" dirty="0" smtClean="0">
                <a:latin typeface="Arial Narrow"/>
                <a:cs typeface="Arial Narrow"/>
              </a:rPr>
              <a:t> </a:t>
            </a:r>
            <a:r>
              <a:rPr lang="en-US" altLang="zh-TW" sz="2400" b="1" i="1" dirty="0" smtClean="0">
                <a:latin typeface="Arial Narrow"/>
                <a:cs typeface="Arial Narrow"/>
              </a:rPr>
              <a:t>Water</a:t>
            </a:r>
            <a:r>
              <a:rPr lang="zh-TW" altLang="en-US" sz="2400" b="1" i="1" dirty="0" smtClean="0">
                <a:latin typeface="Arial Narrow"/>
                <a:cs typeface="Arial Narrow"/>
              </a:rPr>
              <a:t> </a:t>
            </a:r>
            <a:r>
              <a:rPr lang="en-US" altLang="zh-TW" sz="2400" b="1" i="1" dirty="0" smtClean="0">
                <a:latin typeface="Arial Narrow"/>
                <a:cs typeface="Arial Narrow"/>
              </a:rPr>
              <a:t>=</a:t>
            </a:r>
            <a:r>
              <a:rPr lang="zh-TW" altLang="en-US" sz="2400" b="1" i="1" dirty="0" smtClean="0">
                <a:latin typeface="Arial Narrow"/>
                <a:cs typeface="Arial Narrow"/>
              </a:rPr>
              <a:t> </a:t>
            </a:r>
            <a:r>
              <a:rPr lang="en-US" altLang="zh-TW" sz="2400" b="1" i="1" dirty="0" smtClean="0">
                <a:latin typeface="Arial Narrow"/>
                <a:cs typeface="Arial Narrow"/>
              </a:rPr>
              <a:t>Input</a:t>
            </a:r>
            <a:r>
              <a:rPr lang="zh-TW" altLang="en-US" sz="2400" b="1" i="1" dirty="0" smtClean="0">
                <a:latin typeface="Arial Narrow"/>
                <a:cs typeface="Arial Narrow"/>
              </a:rPr>
              <a:t> </a:t>
            </a:r>
            <a:r>
              <a:rPr lang="en-US" altLang="zh-TW" sz="2400" b="1" i="1" dirty="0" smtClean="0">
                <a:latin typeface="Arial Narrow"/>
                <a:cs typeface="Arial Narrow"/>
              </a:rPr>
              <a:t>Water</a:t>
            </a:r>
            <a:r>
              <a:rPr lang="zh-TW" altLang="en-US" sz="2400" b="1" i="1" dirty="0" smtClean="0">
                <a:latin typeface="Arial Narrow"/>
                <a:cs typeface="Arial Narrow"/>
              </a:rPr>
              <a:t> </a:t>
            </a:r>
            <a:r>
              <a:rPr lang="en-US" altLang="zh-TW" sz="2400" b="1" i="1" dirty="0" smtClean="0">
                <a:latin typeface="Arial Narrow"/>
                <a:cs typeface="Arial Narrow"/>
              </a:rPr>
              <a:t>–</a:t>
            </a:r>
            <a:r>
              <a:rPr lang="zh-TW" altLang="en-US" sz="2400" b="1" i="1" dirty="0" smtClean="0">
                <a:latin typeface="Arial Narrow"/>
                <a:cs typeface="Arial Narrow"/>
              </a:rPr>
              <a:t> </a:t>
            </a:r>
            <a:r>
              <a:rPr lang="en-US" altLang="zh-TW" sz="2400" b="1" i="1" dirty="0" smtClean="0">
                <a:latin typeface="Arial Narrow"/>
                <a:cs typeface="Arial Narrow"/>
              </a:rPr>
              <a:t>Out</a:t>
            </a:r>
            <a:r>
              <a:rPr lang="en-US" altLang="zh-TW" sz="2400" b="1" i="1" dirty="0">
                <a:latin typeface="Arial Narrow"/>
                <a:cs typeface="Arial Narrow"/>
              </a:rPr>
              <a:t>p</a:t>
            </a:r>
            <a:r>
              <a:rPr lang="en-US" altLang="zh-TW" sz="2400" b="1" i="1" dirty="0" smtClean="0">
                <a:latin typeface="Arial Narrow"/>
                <a:cs typeface="Arial Narrow"/>
              </a:rPr>
              <a:t>ut</a:t>
            </a:r>
            <a:r>
              <a:rPr lang="zh-TW" altLang="en-US" sz="2400" b="1" i="1" dirty="0" smtClean="0">
                <a:latin typeface="Arial Narrow"/>
                <a:cs typeface="Arial Narrow"/>
              </a:rPr>
              <a:t> </a:t>
            </a:r>
            <a:r>
              <a:rPr lang="en-US" altLang="zh-TW" sz="2400" b="1" i="1" dirty="0" smtClean="0">
                <a:latin typeface="Arial Narrow"/>
                <a:cs typeface="Arial Narrow"/>
              </a:rPr>
              <a:t>Water </a:t>
            </a:r>
            <a:endParaRPr lang="zh-TW" altLang="en-US" sz="2400" b="1" i="1" dirty="0">
              <a:latin typeface="Arial Narrow"/>
              <a:cs typeface="Arial Narrow"/>
            </a:endParaRPr>
          </a:p>
          <a:p>
            <a:pPr marL="114300" indent="0" algn="ctr">
              <a:buNone/>
            </a:pPr>
            <a:endParaRPr lang="en-US" altLang="zh-TW" dirty="0"/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2182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sz="2800" dirty="0"/>
              <a:t>Methodology - Soil Water Content Balance Equation</a:t>
            </a:r>
            <a:endParaRPr kumimoji="1"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TW" sz="2800" dirty="0" smtClean="0"/>
              <a:t>Water</a:t>
            </a:r>
            <a:r>
              <a:rPr kumimoji="1" lang="zh-TW" altLang="en-US" sz="2800" dirty="0" smtClean="0"/>
              <a:t> </a:t>
            </a:r>
            <a:r>
              <a:rPr kumimoji="1" lang="en-US" altLang="zh-TW" sz="2800" dirty="0" smtClean="0"/>
              <a:t>Input</a:t>
            </a:r>
            <a:r>
              <a:rPr kumimoji="1" lang="zh-TW" altLang="en-US" sz="2800" dirty="0" smtClean="0"/>
              <a:t> </a:t>
            </a:r>
            <a:r>
              <a:rPr kumimoji="1" lang="en-US" altLang="zh-TW" sz="2800" dirty="0" smtClean="0"/>
              <a:t>=</a:t>
            </a:r>
            <a:r>
              <a:rPr kumimoji="1" lang="zh-TW" altLang="en-US" sz="2800" dirty="0" smtClean="0"/>
              <a:t> </a:t>
            </a:r>
            <a:r>
              <a:rPr kumimoji="1" lang="en-US" altLang="zh-TW" sz="2800" dirty="0" smtClean="0"/>
              <a:t>P</a:t>
            </a:r>
            <a:r>
              <a:rPr kumimoji="1" lang="zh-TW" altLang="en-US" sz="2800" dirty="0" smtClean="0"/>
              <a:t> </a:t>
            </a:r>
            <a:r>
              <a:rPr kumimoji="1" lang="en-US" altLang="zh-TW" sz="2800" dirty="0" smtClean="0"/>
              <a:t>+</a:t>
            </a:r>
            <a:r>
              <a:rPr kumimoji="1" lang="zh-TW" altLang="en-US" sz="2800" dirty="0" smtClean="0"/>
              <a:t> </a:t>
            </a:r>
            <a:r>
              <a:rPr kumimoji="1" lang="en-US" altLang="zh-TW" sz="2800" dirty="0" smtClean="0"/>
              <a:t>I</a:t>
            </a:r>
            <a:r>
              <a:rPr kumimoji="1" lang="zh-TW" altLang="en-US" sz="2800" dirty="0" smtClean="0"/>
              <a:t> </a:t>
            </a:r>
            <a:r>
              <a:rPr kumimoji="1" lang="en-US" altLang="zh-TW" sz="2800" dirty="0" smtClean="0"/>
              <a:t>+</a:t>
            </a:r>
            <a:r>
              <a:rPr kumimoji="1" lang="zh-TW" altLang="en-US" sz="2800" dirty="0" smtClean="0"/>
              <a:t> </a:t>
            </a:r>
            <a:r>
              <a:rPr kumimoji="1" lang="en-US" altLang="zh-TW" sz="2800" dirty="0" smtClean="0"/>
              <a:t>C</a:t>
            </a:r>
          </a:p>
          <a:p>
            <a:pPr marL="114300" indent="0">
              <a:buNone/>
            </a:pPr>
            <a:r>
              <a:rPr kumimoji="1" lang="en-US" altLang="zh-TW" sz="2800" dirty="0" smtClean="0"/>
              <a:t>P</a:t>
            </a:r>
            <a:r>
              <a:rPr kumimoji="1" lang="zh-TW" altLang="en-US" sz="2800" dirty="0" smtClean="0"/>
              <a:t> </a:t>
            </a:r>
            <a:r>
              <a:rPr kumimoji="1" lang="zh-TW" altLang="zh-TW" sz="2800" dirty="0" smtClean="0"/>
              <a:t>=</a:t>
            </a:r>
            <a:r>
              <a:rPr kumimoji="1" lang="zh-TW" altLang="en-US" sz="2800" dirty="0" smtClean="0"/>
              <a:t> </a:t>
            </a:r>
            <a:r>
              <a:rPr kumimoji="1" lang="en-US" altLang="zh-TW" sz="2800" dirty="0" smtClean="0"/>
              <a:t>Precipitation</a:t>
            </a:r>
          </a:p>
          <a:p>
            <a:pPr marL="114300" indent="0">
              <a:buNone/>
            </a:pPr>
            <a:r>
              <a:rPr kumimoji="1" lang="en-US" altLang="zh-TW" sz="2800" dirty="0" smtClean="0"/>
              <a:t>I</a:t>
            </a:r>
            <a:r>
              <a:rPr kumimoji="1" lang="zh-TW" altLang="en-US" sz="2800" dirty="0" smtClean="0"/>
              <a:t> </a:t>
            </a:r>
            <a:r>
              <a:rPr kumimoji="1" lang="en-US" altLang="zh-TW" sz="2800" dirty="0" smtClean="0"/>
              <a:t>=</a:t>
            </a:r>
            <a:r>
              <a:rPr kumimoji="1" lang="zh-TW" altLang="en-US" sz="2800" dirty="0" smtClean="0"/>
              <a:t> </a:t>
            </a:r>
            <a:r>
              <a:rPr kumimoji="1" lang="en-US" altLang="zh-TW" sz="2800" dirty="0" smtClean="0"/>
              <a:t>Irrigation</a:t>
            </a:r>
          </a:p>
          <a:p>
            <a:pPr marL="114300" indent="0">
              <a:buNone/>
            </a:pPr>
            <a:r>
              <a:rPr kumimoji="1" lang="en-US" altLang="zh-TW" sz="2800" dirty="0" smtClean="0"/>
              <a:t>C = Groundwater Recharge</a:t>
            </a:r>
          </a:p>
          <a:p>
            <a:endParaRPr kumimoji="1" lang="en-US" altLang="zh-TW" sz="2800" dirty="0"/>
          </a:p>
          <a:p>
            <a:r>
              <a:rPr kumimoji="1" lang="en-US" altLang="zh-TW" sz="2800" dirty="0" smtClean="0"/>
              <a:t>Water Output = ET + RO + D</a:t>
            </a:r>
          </a:p>
          <a:p>
            <a:pPr marL="114300" indent="0">
              <a:buNone/>
            </a:pPr>
            <a:r>
              <a:rPr kumimoji="1" lang="en-US" altLang="zh-TW" sz="2800" dirty="0" smtClean="0"/>
              <a:t>ET = Evaporation + Transpiration</a:t>
            </a:r>
          </a:p>
          <a:p>
            <a:pPr marL="114300" indent="0">
              <a:buNone/>
            </a:pPr>
            <a:r>
              <a:rPr kumimoji="1" lang="en-US" altLang="zh-TW" sz="2800" dirty="0" smtClean="0"/>
              <a:t>RO = Runoff</a:t>
            </a:r>
          </a:p>
          <a:p>
            <a:pPr marL="114300" indent="0">
              <a:buNone/>
            </a:pPr>
            <a:r>
              <a:rPr kumimoji="1" lang="en-US" altLang="zh-TW" sz="2800" dirty="0" smtClean="0"/>
              <a:t>D = Infiltration into Groundwater </a:t>
            </a:r>
            <a:endParaRPr kumimoji="1" lang="zh-TW" altLang="en-US" sz="280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071" y="1854200"/>
            <a:ext cx="3175000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52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sz="2800" dirty="0" smtClean="0"/>
              <a:t>Methodology</a:t>
            </a:r>
            <a:r>
              <a:rPr kumimoji="1" lang="en-US" altLang="zh-TW" sz="2800" dirty="0"/>
              <a:t> - Soil Water Content Balance Equation</a:t>
            </a:r>
            <a:endParaRPr kumimoji="1"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114300" indent="0" algn="ctr">
              <a:buNone/>
            </a:pPr>
            <a:endParaRPr lang="en-US" altLang="zh-TW" dirty="0"/>
          </a:p>
          <a:p>
            <a:pPr marL="114300" indent="0" algn="ctr">
              <a:buNone/>
            </a:pPr>
            <a:endParaRPr lang="zh-TW" altLang="en-US" dirty="0"/>
          </a:p>
          <a:p>
            <a:endParaRPr kumimoji="1" lang="zh-TW" altLang="en-US" dirty="0"/>
          </a:p>
        </p:txBody>
      </p:sp>
      <p:pic>
        <p:nvPicPr>
          <p:cNvPr id="4" name="內容版面配置區 3"/>
          <p:cNvPicPr>
            <a:picLocks noChangeAspect="1"/>
          </p:cNvPicPr>
          <p:nvPr/>
        </p:nvPicPr>
        <p:blipFill rotWithShape="1">
          <a:blip r:embed="rId2"/>
          <a:srcRect t="9576" b="89"/>
          <a:stretch/>
        </p:blipFill>
        <p:spPr>
          <a:xfrm>
            <a:off x="612648" y="1961924"/>
            <a:ext cx="7620000" cy="454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39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sz="2800" dirty="0" smtClean="0"/>
              <a:t>Methodology – NDVI &amp; </a:t>
            </a:r>
            <a:r>
              <a:rPr kumimoji="1" lang="en-US" altLang="zh-TW" sz="2800" dirty="0"/>
              <a:t>Evapotranspiration</a:t>
            </a:r>
            <a:endParaRPr kumimoji="1"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/>
              <a:t>NDVI is the ‘Normalized Difference Vegetation Index’.  </a:t>
            </a:r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It </a:t>
            </a:r>
            <a:r>
              <a:rPr lang="en-US" altLang="zh-TW" dirty="0"/>
              <a:t>is the index of the amount of near infrared light that is reflected from the vegetation, compared to the visible light that is absorbed by vegetation during photosynthesis.</a:t>
            </a:r>
          </a:p>
          <a:p>
            <a:endParaRPr kumimoji="1" lang="en-US" altLang="zh-TW" dirty="0" smtClean="0"/>
          </a:p>
          <a:p>
            <a:r>
              <a:rPr kumimoji="1" lang="en-US" altLang="zh-TW" dirty="0" smtClean="0"/>
              <a:t>Normally,</a:t>
            </a:r>
            <a:r>
              <a:rPr kumimoji="1" lang="zh-TW" altLang="en-US" dirty="0" smtClean="0"/>
              <a:t>  </a:t>
            </a:r>
            <a:r>
              <a:rPr kumimoji="1" lang="en-US" altLang="zh-TW" dirty="0" smtClean="0"/>
              <a:t>0</a:t>
            </a:r>
            <a:r>
              <a:rPr kumimoji="1" lang="zh-TW" altLang="en-US" dirty="0" smtClean="0"/>
              <a:t> </a:t>
            </a:r>
            <a:r>
              <a:rPr kumimoji="1" lang="zh-TW" altLang="en-US" dirty="0" smtClean="0">
                <a:latin typeface="ＭＳ ゴシック"/>
                <a:ea typeface="ＭＳ ゴシック"/>
                <a:cs typeface="ＭＳ ゴシック"/>
              </a:rPr>
              <a:t>≤ </a:t>
            </a:r>
            <a:r>
              <a:rPr kumimoji="1" lang="en-US" altLang="zh-TW" dirty="0" smtClean="0"/>
              <a:t>NDVI</a:t>
            </a:r>
            <a:r>
              <a:rPr kumimoji="1" lang="zh-TW" altLang="en-US" dirty="0" smtClean="0"/>
              <a:t> </a:t>
            </a:r>
            <a:r>
              <a:rPr kumimoji="1" lang="zh-TW" altLang="en-US" dirty="0" smtClean="0">
                <a:latin typeface="ＭＳ ゴシック"/>
                <a:ea typeface="ＭＳ ゴシック"/>
                <a:cs typeface="ＭＳ ゴシック"/>
              </a:rPr>
              <a:t>≤</a:t>
            </a:r>
            <a:r>
              <a:rPr kumimoji="1" lang="zh-TW" altLang="zh-TW" dirty="0"/>
              <a:t> </a:t>
            </a:r>
            <a:r>
              <a:rPr kumimoji="1" lang="en-US" altLang="zh-TW" dirty="0" smtClean="0"/>
              <a:t>1 </a:t>
            </a:r>
          </a:p>
        </p:txBody>
      </p:sp>
    </p:spTree>
    <p:extLst>
      <p:ext uri="{BB962C8B-B14F-4D97-AF65-F5344CB8AC3E}">
        <p14:creationId xmlns:p14="http://schemas.microsoft.com/office/powerpoint/2010/main" val="207540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sz="2800" dirty="0" smtClean="0"/>
              <a:t>Methodology – NDVI &amp; </a:t>
            </a:r>
            <a:r>
              <a:rPr kumimoji="1" lang="en-US" altLang="zh-TW" sz="2800" dirty="0"/>
              <a:t>Evapotranspiration</a:t>
            </a:r>
            <a:endParaRPr kumimoji="1" lang="zh-TW" altLang="en-US" sz="2800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-42675" r="-42675"/>
          <a:stretch>
            <a:fillRect/>
          </a:stretch>
        </p:blipFill>
        <p:spPr>
          <a:xfrm>
            <a:off x="612648" y="1745343"/>
            <a:ext cx="8153400" cy="4495800"/>
          </a:xfrm>
        </p:spPr>
      </p:pic>
    </p:spTree>
    <p:extLst>
      <p:ext uri="{BB962C8B-B14F-4D97-AF65-F5344CB8AC3E}">
        <p14:creationId xmlns:p14="http://schemas.microsoft.com/office/powerpoint/2010/main" val="289445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TW" sz="2800" dirty="0"/>
              <a:t>Methodology – NDVI &amp; Evapotranspiration</a:t>
            </a:r>
            <a:endParaRPr kumimoji="1" lang="zh-TW" altLang="en-US" sz="2800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 t="4545" b="4545"/>
          <a:stretch>
            <a:fillRect/>
          </a:stretch>
        </p:blipFill>
        <p:spPr/>
      </p:pic>
      <p:pic>
        <p:nvPicPr>
          <p:cNvPr id="8" name="內容版面配置區 7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 t="4545" b="45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5789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sz="2800" dirty="0" smtClean="0"/>
              <a:t>Methodology –NDVI &amp; </a:t>
            </a:r>
            <a:r>
              <a:rPr kumimoji="1" lang="en-US" altLang="zh-TW" sz="2800" dirty="0"/>
              <a:t>Evapotranspiration</a:t>
            </a:r>
            <a:endParaRPr kumimoji="1"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TW" dirty="0" smtClean="0"/>
              <a:t>We also can use the “land use map” to compare with NDVI map.</a:t>
            </a:r>
          </a:p>
          <a:p>
            <a:endParaRPr kumimoji="1" lang="en-US" altLang="zh-TW" dirty="0"/>
          </a:p>
          <a:p>
            <a:r>
              <a:rPr kumimoji="1" lang="en-US" altLang="zh-TW" dirty="0" smtClean="0"/>
              <a:t>From the evapotranspiration map and NDVI map, it is pretty clear that Southern California vegetation coverage is relatively low compare with Northern California.</a:t>
            </a:r>
          </a:p>
          <a:p>
            <a:endParaRPr kumimoji="1" lang="en-US" altLang="zh-TW" dirty="0"/>
          </a:p>
          <a:p>
            <a:r>
              <a:rPr kumimoji="1" lang="en-US" altLang="zh-TW" dirty="0" smtClean="0"/>
              <a:t>The vegetation coverage will accelerate the evapotranspiration, so vegetation coverage might be an important factor.</a:t>
            </a:r>
          </a:p>
          <a:p>
            <a:endParaRPr kumimoji="1" lang="en-US" altLang="zh-TW" dirty="0"/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9350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Methodology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-</a:t>
            </a:r>
            <a:r>
              <a:rPr kumimoji="1" lang="zh-TW" altLang="en-US" dirty="0" smtClean="0"/>
              <a:t> </a:t>
            </a:r>
            <a:r>
              <a:rPr kumimoji="1" lang="en-US" altLang="zh-TW" dirty="0"/>
              <a:t>Precipitation</a:t>
            </a:r>
            <a:endParaRPr kumimoji="1"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kumimoji="1" lang="en-US" altLang="zh-TW" dirty="0" smtClean="0"/>
              <a:t>Precipitation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is the main input water in the water balance model</a:t>
            </a:r>
            <a:r>
              <a:rPr kumimoji="1" lang="zh-TW" altLang="en-US" dirty="0" smtClean="0"/>
              <a:t>.</a:t>
            </a:r>
            <a:endParaRPr kumimoji="1" lang="en-US" altLang="zh-TW" dirty="0" smtClean="0"/>
          </a:p>
          <a:p>
            <a:endParaRPr kumimoji="1" lang="en-US" altLang="zh-TW" dirty="0"/>
          </a:p>
          <a:p>
            <a:r>
              <a:rPr kumimoji="1" lang="en-US" altLang="zh-TW" dirty="0" smtClean="0"/>
              <a:t>Retrieved precipitation data form GATEWAY.</a:t>
            </a:r>
          </a:p>
          <a:p>
            <a:endParaRPr kumimoji="1" lang="en-US" altLang="zh-TW" dirty="0"/>
          </a:p>
          <a:p>
            <a:r>
              <a:rPr kumimoji="1" lang="en-US" altLang="zh-TW" dirty="0" smtClean="0"/>
              <a:t>The precipitation is monthly data from 1968 – 2010</a:t>
            </a:r>
          </a:p>
          <a:p>
            <a:endParaRPr kumimoji="1" lang="en-US" altLang="zh-TW" dirty="0" smtClean="0"/>
          </a:p>
          <a:p>
            <a:endParaRPr kumimoji="1"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207915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Methodology</a:t>
            </a:r>
            <a:r>
              <a:rPr kumimoji="1" lang="zh-TW" altLang="en-US" dirty="0"/>
              <a:t> </a:t>
            </a:r>
            <a:r>
              <a:rPr kumimoji="1" lang="en-US" altLang="zh-TW" dirty="0"/>
              <a:t>-</a:t>
            </a:r>
            <a:r>
              <a:rPr kumimoji="1" lang="zh-TW" altLang="en-US" dirty="0"/>
              <a:t> </a:t>
            </a:r>
            <a:r>
              <a:rPr kumimoji="1" lang="en-US" altLang="zh-TW" dirty="0"/>
              <a:t>Precipitation</a:t>
            </a:r>
            <a:endParaRPr kumimoji="1"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28696" b="2869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68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Methodology</a:t>
            </a:r>
            <a:r>
              <a:rPr kumimoji="1" lang="zh-TW" altLang="en-US" dirty="0"/>
              <a:t> </a:t>
            </a:r>
            <a:r>
              <a:rPr kumimoji="1" lang="en-US" altLang="zh-TW" dirty="0"/>
              <a:t>-</a:t>
            </a:r>
            <a:r>
              <a:rPr kumimoji="1" lang="zh-TW" altLang="en-US" dirty="0"/>
              <a:t> </a:t>
            </a:r>
            <a:r>
              <a:rPr kumimoji="1" lang="en-US" altLang="zh-TW" dirty="0"/>
              <a:t>Precipitation</a:t>
            </a:r>
            <a:endParaRPr kumimoji="1"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28696" b="286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5595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Methodology</a:t>
            </a:r>
            <a:r>
              <a:rPr kumimoji="1" lang="zh-TW" altLang="en-US" dirty="0"/>
              <a:t> </a:t>
            </a:r>
            <a:r>
              <a:rPr kumimoji="1" lang="en-US" altLang="zh-TW" dirty="0"/>
              <a:t>-</a:t>
            </a:r>
            <a:r>
              <a:rPr kumimoji="1" lang="zh-TW" altLang="en-US" dirty="0"/>
              <a:t> </a:t>
            </a:r>
            <a:r>
              <a:rPr kumimoji="1" lang="en-US" altLang="zh-TW" dirty="0"/>
              <a:t>Precipitation</a:t>
            </a:r>
            <a:endParaRPr kumimoji="1"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28696" b="286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9233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TW" dirty="0"/>
              <a:t>Methodology – GRACE</a:t>
            </a:r>
            <a:r>
              <a:rPr kumimoji="1" lang="zh-TW" altLang="en-US" dirty="0"/>
              <a:t> </a:t>
            </a:r>
            <a:r>
              <a:rPr kumimoji="1" lang="en-US" altLang="zh-TW" dirty="0"/>
              <a:t>Satellite</a:t>
            </a:r>
            <a:r>
              <a:rPr kumimoji="1" lang="zh-TW" altLang="en-US" dirty="0"/>
              <a:t> </a:t>
            </a:r>
            <a:r>
              <a:rPr kumimoji="1" lang="en-US" altLang="zh-TW" dirty="0"/>
              <a:t>Data</a:t>
            </a:r>
            <a:endParaRPr kumimoji="1"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en-US" altLang="zh-TW" dirty="0"/>
              <a:t>GRACE measures total </a:t>
            </a:r>
            <a:r>
              <a:rPr kumimoji="1" lang="en-US" altLang="zh-TW" dirty="0" smtClean="0"/>
              <a:t>water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storage </a:t>
            </a:r>
            <a:r>
              <a:rPr kumimoji="1" lang="en-US" altLang="zh-TW" dirty="0"/>
              <a:t>in the </a:t>
            </a:r>
            <a:r>
              <a:rPr kumimoji="1" lang="en-US" altLang="zh-TW" dirty="0" smtClean="0"/>
              <a:t>earth‘s </a:t>
            </a:r>
            <a:r>
              <a:rPr kumimoji="1" lang="en-US" altLang="zh-TW" dirty="0"/>
              <a:t>surface </a:t>
            </a:r>
            <a:r>
              <a:rPr kumimoji="1" lang="en-US" altLang="zh-TW" dirty="0" smtClean="0"/>
              <a:t>and </a:t>
            </a:r>
            <a:r>
              <a:rPr kumimoji="1" lang="en-US" altLang="zh-TW" dirty="0"/>
              <a:t>will be used to </a:t>
            </a:r>
            <a:r>
              <a:rPr kumimoji="1" lang="en-US" altLang="zh-TW" dirty="0" smtClean="0"/>
              <a:t>examine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droughts</a:t>
            </a:r>
            <a:r>
              <a:rPr kumimoji="1" lang="en-US" altLang="zh-TW" dirty="0"/>
              <a:t>.</a:t>
            </a:r>
            <a:endParaRPr kumimoji="1" lang="zh-TW" altLang="en-US" dirty="0"/>
          </a:p>
        </p:txBody>
      </p:sp>
      <p:pic>
        <p:nvPicPr>
          <p:cNvPr id="5" name="內容版面配置區 3"/>
          <p:cNvPicPr>
            <a:picLocks noGrp="1" noChangeAspect="1"/>
          </p:cNvPicPr>
          <p:nvPr>
            <p:ph sz="quarter" idx="2"/>
          </p:nvPr>
        </p:nvPicPr>
        <p:blipFill rotWithShape="1">
          <a:blip r:embed="rId2"/>
          <a:srcRect t="4545" b="4545"/>
          <a:stretch/>
        </p:blipFill>
        <p:spPr/>
      </p:pic>
    </p:spTree>
    <p:extLst>
      <p:ext uri="{BB962C8B-B14F-4D97-AF65-F5344CB8AC3E}">
        <p14:creationId xmlns:p14="http://schemas.microsoft.com/office/powerpoint/2010/main" val="284619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Methodology – NLDAS Model</a:t>
            </a:r>
            <a:endParaRPr kumimoji="1"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en-US" altLang="zh-TW" dirty="0" smtClean="0"/>
              <a:t>LDAS tool is a soil moisture model developed by Prof. </a:t>
            </a:r>
            <a:r>
              <a:rPr kumimoji="1" lang="en-US" altLang="zh-TW" dirty="0" err="1" smtClean="0"/>
              <a:t>Maidment</a:t>
            </a:r>
            <a:r>
              <a:rPr kumimoji="1" lang="en-US" altLang="zh-TW" dirty="0" smtClean="0"/>
              <a:t> and Gonzalo.</a:t>
            </a:r>
          </a:p>
          <a:p>
            <a:endParaRPr kumimoji="1" lang="en-US" altLang="zh-TW" dirty="0"/>
          </a:p>
          <a:p>
            <a:r>
              <a:rPr kumimoji="1" lang="en-US" altLang="zh-TW" dirty="0"/>
              <a:t>NLDAS includes the NOAH land surface hydrology model </a:t>
            </a:r>
            <a:r>
              <a:rPr kumimoji="1" lang="en-US" altLang="zh-TW" dirty="0" smtClean="0"/>
              <a:t>that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provides </a:t>
            </a:r>
            <a:r>
              <a:rPr kumimoji="1" lang="en-US" altLang="zh-TW" dirty="0"/>
              <a:t>gridded estimates of the hydrologic </a:t>
            </a:r>
            <a:r>
              <a:rPr kumimoji="1" lang="en-US" altLang="zh-TW" dirty="0" smtClean="0"/>
              <a:t>water </a:t>
            </a:r>
            <a:r>
              <a:rPr kumimoji="1" lang="en-US" altLang="zh-TW" dirty="0"/>
              <a:t>through a combination </a:t>
            </a:r>
            <a:r>
              <a:rPr kumimoji="1" lang="en-US" altLang="zh-TW" dirty="0" smtClean="0"/>
              <a:t>of</a:t>
            </a:r>
            <a:r>
              <a:rPr kumimoji="1" lang="zh-TW" altLang="en-US" dirty="0" smtClean="0"/>
              <a:t> </a:t>
            </a:r>
            <a:r>
              <a:rPr kumimoji="1" lang="en-US" altLang="zh-TW" dirty="0" smtClean="0"/>
              <a:t>observations </a:t>
            </a:r>
            <a:r>
              <a:rPr kumimoji="1" lang="en-US" altLang="zh-TW" dirty="0"/>
              <a:t>and </a:t>
            </a:r>
            <a:r>
              <a:rPr kumimoji="1" lang="en-US" altLang="zh-TW" dirty="0" smtClean="0"/>
              <a:t>modeling.</a:t>
            </a:r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4928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Result</a:t>
            </a:r>
            <a:endParaRPr kumimoji="1"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en-US" altLang="zh-TW" dirty="0" smtClean="0"/>
              <a:t>This figure is the water deficit map, basically the Northern California experiences worse situation tha</a:t>
            </a:r>
            <a:r>
              <a:rPr kumimoji="1" lang="en-US" altLang="zh-TW" dirty="0"/>
              <a:t>n</a:t>
            </a:r>
            <a:r>
              <a:rPr kumimoji="1" lang="en-US" altLang="zh-TW" dirty="0" smtClean="0"/>
              <a:t> Southern California.  </a:t>
            </a:r>
            <a:endParaRPr kumimoji="1"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 t="4545" b="45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6807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Still Working on</a:t>
            </a:r>
            <a:endParaRPr kumimoji="1"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en-US" altLang="zh-TW" dirty="0" smtClean="0"/>
              <a:t>I’m currently working on NLDAS model to retrieve data and will use the NLDAS result to compare with the result that I have.</a:t>
            </a:r>
          </a:p>
          <a:p>
            <a:endParaRPr kumimoji="1"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2207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Conclusion</a:t>
            </a:r>
            <a:endParaRPr kumimoji="1"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TW" dirty="0" smtClean="0"/>
              <a:t>By using GIS, the soil moisture model can roughly estimate the soil water content, which is helpful for irrigation strategy.</a:t>
            </a:r>
          </a:p>
          <a:p>
            <a:pPr marL="114300" indent="0">
              <a:buNone/>
            </a:pPr>
            <a:endParaRPr kumimoji="1" lang="en-US" altLang="zh-TW" dirty="0" smtClean="0"/>
          </a:p>
          <a:p>
            <a:r>
              <a:rPr kumimoji="1" lang="en-US" altLang="zh-TW" dirty="0" smtClean="0"/>
              <a:t>The groundwater and snow water effect were neglected, however, the groundwater and snow water could be an important sink/source for soil water content.</a:t>
            </a:r>
          </a:p>
          <a:p>
            <a:endParaRPr kumimoji="1" lang="en-US" altLang="zh-TW" dirty="0" smtClean="0"/>
          </a:p>
          <a:p>
            <a:r>
              <a:rPr kumimoji="1" lang="en-US" altLang="zh-TW" dirty="0" smtClean="0"/>
              <a:t>According to historical data, the drought condition in Northern and Central California is more severe than Southern California.</a:t>
            </a:r>
            <a:endParaRPr kumimoji="1" lang="en-US" altLang="zh-TW" dirty="0"/>
          </a:p>
          <a:p>
            <a:endParaRPr kumimoji="1" lang="en-US" altLang="zh-TW" dirty="0" smtClean="0"/>
          </a:p>
          <a:p>
            <a:endParaRPr kumimoji="1"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3690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Conclusion</a:t>
            </a:r>
            <a:endParaRPr kumimoji="1"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-11338" r="-11338"/>
          <a:stretch>
            <a:fillRect/>
          </a:stretch>
        </p:blipFill>
        <p:spPr>
          <a:xfrm>
            <a:off x="457200" y="1216025"/>
            <a:ext cx="8231188" cy="5184775"/>
          </a:xfrm>
        </p:spPr>
      </p:pic>
    </p:spTree>
    <p:extLst>
      <p:ext uri="{BB962C8B-B14F-4D97-AF65-F5344CB8AC3E}">
        <p14:creationId xmlns:p14="http://schemas.microsoft.com/office/powerpoint/2010/main" val="373770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TW" sz="4000" dirty="0" smtClean="0"/>
              <a:t>Thank you for your attention</a:t>
            </a:r>
            <a:endParaRPr kumimoji="1" lang="zh-TW" altLang="en-US" sz="4000" dirty="0"/>
          </a:p>
        </p:txBody>
      </p:sp>
      <p:sp>
        <p:nvSpPr>
          <p:cNvPr id="3" name="子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en-US" altLang="zh-TW" sz="3200" dirty="0" smtClean="0"/>
              <a:t>Question?</a:t>
            </a:r>
            <a:endParaRPr kumimoji="1"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4921957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中性色系">
  <a:themeElements>
    <a:clrScheme name="中性色系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中性色系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中性色系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中性色系.thmx</Template>
  <TotalTime>2488</TotalTime>
  <Words>616</Words>
  <Application>Microsoft Office PowerPoint</Application>
  <PresentationFormat>On-screen Show (4:3)</PresentationFormat>
  <Paragraphs>92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微軟正黑體</vt:lpstr>
      <vt:lpstr>ＭＳ ゴシック</vt:lpstr>
      <vt:lpstr>Arial Narrow</vt:lpstr>
      <vt:lpstr>Tw Cen MT</vt:lpstr>
      <vt:lpstr>Wingdings</vt:lpstr>
      <vt:lpstr>Wingdings 2</vt:lpstr>
      <vt:lpstr>中性色系</vt:lpstr>
      <vt:lpstr>GIS in Water Resources  - Drought in southern California</vt:lpstr>
      <vt:lpstr>PowerPoint Presentation</vt:lpstr>
      <vt:lpstr>Introduction</vt:lpstr>
      <vt:lpstr>PowerPoint Presentation</vt:lpstr>
      <vt:lpstr>US Drought Monitor</vt:lpstr>
      <vt:lpstr>PowerPoint Presentation</vt:lpstr>
      <vt:lpstr>Study Area</vt:lpstr>
      <vt:lpstr>Study Area</vt:lpstr>
      <vt:lpstr>Methodology - Soil Water Content Balance Equation</vt:lpstr>
      <vt:lpstr>Methodology - Soil Water Content Balance Equation</vt:lpstr>
      <vt:lpstr>Methodology - Soil Water Content Balance Equation</vt:lpstr>
      <vt:lpstr>Methodology – NDVI &amp; Evapotranspiration</vt:lpstr>
      <vt:lpstr>Methodology – NDVI &amp; Evapotranspiration</vt:lpstr>
      <vt:lpstr>Methodology – NDVI &amp; Evapotranspiration</vt:lpstr>
      <vt:lpstr>Methodology –NDVI &amp; Evapotranspiration</vt:lpstr>
      <vt:lpstr>Methodology - Precipitation</vt:lpstr>
      <vt:lpstr>Methodology - Precipitation</vt:lpstr>
      <vt:lpstr>Methodology - Precipitation</vt:lpstr>
      <vt:lpstr>Methodology - Precipitation</vt:lpstr>
      <vt:lpstr>Methodology – GRACE Satellite Data</vt:lpstr>
      <vt:lpstr>Methodology – NLDAS Model</vt:lpstr>
      <vt:lpstr>Result</vt:lpstr>
      <vt:lpstr>Still Working on</vt:lpstr>
      <vt:lpstr>Conclusion</vt:lpstr>
      <vt:lpstr>Conclusion</vt:lpstr>
      <vt:lpstr>Thank you for your attention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GIS in Water Resources</dc:title>
  <dc:creator>Cheng-Wei Yu</dc:creator>
  <cp:lastModifiedBy>Maidment, David R</cp:lastModifiedBy>
  <cp:revision>52</cp:revision>
  <dcterms:created xsi:type="dcterms:W3CDTF">2014-11-29T02:09:26Z</dcterms:created>
  <dcterms:modified xsi:type="dcterms:W3CDTF">2014-12-02T17:07:15Z</dcterms:modified>
</cp:coreProperties>
</file>