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75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9" r:id="rId14"/>
    <p:sldId id="267" r:id="rId15"/>
    <p:sldId id="268" r:id="rId16"/>
    <p:sldId id="270" r:id="rId17"/>
    <p:sldId id="271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2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46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738" y="102"/>
      </p:cViewPr>
      <p:guideLst>
        <p:guide orient="horz" pos="2160"/>
        <p:guide pos="12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C0A6A-0605-2B47-9E16-B6D3A08812CB}" type="datetimeFigureOut">
              <a:rPr lang="en-US" smtClean="0"/>
              <a:t>12/4/2014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8C684-5F5D-B144-B875-E0DB917C8B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176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36495-D08E-A04A-BEEF-BE243192D1B6}" type="datetimeFigureOut">
              <a:rPr lang="en-US" smtClean="0"/>
              <a:t>12/4/2014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A53AE-2121-3649-BB59-5FECB1D956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121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Binary: Water </a:t>
            </a:r>
            <a:r>
              <a:rPr lang="en-US" dirty="0" smtClean="0"/>
              <a:t>is pumped out and runs through a heat</a:t>
            </a:r>
            <a:r>
              <a:rPr lang="en-US" baseline="0" dirty="0" smtClean="0"/>
              <a:t> exchanger which transfers heat to a second fluid with a lower boiling point (</a:t>
            </a:r>
            <a:r>
              <a:rPr lang="en-US" baseline="0" dirty="0" err="1" smtClean="0"/>
              <a:t>isobutane</a:t>
            </a:r>
            <a:r>
              <a:rPr lang="en-US" baseline="0" dirty="0" smtClean="0"/>
              <a:t>), which vaporizes. The vapors drive the turbine which generates electricity and water is pumped back into the 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A53AE-2121-3649-BB59-5FECB1D9567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182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Brackish water: 1000 – 10,000 mg/L.</a:t>
            </a:r>
            <a:r>
              <a:rPr lang="en-US" baseline="0" dirty="0" smtClean="0"/>
              <a:t> Seawater &gt; 35,000 mg/L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A53AE-2121-3649-BB59-5FECB1D9567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136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TDSout</a:t>
            </a:r>
            <a:r>
              <a:rPr lang="en-US" dirty="0" smtClean="0"/>
              <a:t> = 500 mg/L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A53AE-2121-3649-BB59-5FECB1D9567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62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96562"/>
            <a:ext cx="7772400" cy="2078849"/>
          </a:xfrm>
        </p:spPr>
        <p:txBody>
          <a:bodyPr anchor="b">
            <a:normAutofit/>
          </a:bodyPr>
          <a:lstStyle>
            <a:lvl1pPr>
              <a:defRPr sz="4800" baseline="0"/>
            </a:lvl1pPr>
          </a:lstStyle>
          <a:p>
            <a:r>
              <a:rPr lang="en-US" dirty="0" smtClean="0"/>
              <a:t>Using geothermal energy for brackish water desalination in Texas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4204" y="2800916"/>
            <a:ext cx="7772400" cy="251141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Catherine Birney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6089" y="5528817"/>
            <a:ext cx="4271823" cy="83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685800" y="296562"/>
            <a:ext cx="7772400" cy="2078849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UTwordmarkTag2012Horiz_White.ai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5" b="42115"/>
          <a:stretch/>
        </p:blipFill>
        <p:spPr>
          <a:xfrm>
            <a:off x="1315833" y="5729584"/>
            <a:ext cx="6512336" cy="793570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4204" y="2800916"/>
            <a:ext cx="7772400" cy="251141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8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824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732730"/>
            <a:ext cx="7772400" cy="2173983"/>
          </a:xfrm>
        </p:spPr>
        <p:txBody>
          <a:bodyPr anchor="b" anchorCtr="0"/>
          <a:lstStyle>
            <a:lvl1pPr algn="l">
              <a:defRPr sz="4000" b="1" cap="none" normalizeH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" y="5194736"/>
            <a:ext cx="4873069" cy="957515"/>
          </a:xfrm>
          <a:prstGeom prst="rect">
            <a:avLst/>
          </a:prstGeom>
        </p:spPr>
      </p:pic>
      <p:sp>
        <p:nvSpPr>
          <p:cNvPr id="13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066800" y="982080"/>
            <a:ext cx="7772400" cy="626642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>
              <a:buFontTx/>
              <a:buNone/>
            </a:pPr>
            <a:r>
              <a:rPr lang="en-US" sz="3200" dirty="0" smtClean="0"/>
              <a:t>Your Name Here</a:t>
            </a:r>
            <a:r>
              <a:rPr lang="en-US" sz="3200" dirty="0"/>
              <a:t/>
            </a:r>
            <a:br>
              <a:rPr lang="en-US" sz="3200" dirty="0"/>
            </a:br>
            <a:endParaRPr lang="en-US" sz="1800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608722"/>
            <a:ext cx="7772400" cy="2050749"/>
          </a:xfrm>
        </p:spPr>
        <p:txBody>
          <a:bodyPr>
            <a:normAutofit/>
          </a:bodyPr>
          <a:lstStyle>
            <a:lvl1pPr marL="0" indent="0">
              <a:buNone/>
              <a:defRPr sz="1600" i="1"/>
            </a:lvl1pPr>
          </a:lstStyle>
          <a:p>
            <a:pPr lvl="0"/>
            <a:r>
              <a:rPr lang="en-US" dirty="0" smtClean="0"/>
              <a:t>Your Title Here</a:t>
            </a:r>
            <a:endParaRPr lang="en-US" dirty="0"/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753857"/>
            <a:ext cx="7772400" cy="317480"/>
          </a:xfrm>
        </p:spPr>
        <p:txBody>
          <a:bodyPr anchor="b">
            <a:normAutofit/>
          </a:bodyPr>
          <a:lstStyle>
            <a:lvl1pPr marL="0" indent="0">
              <a:buNone/>
              <a:defRPr sz="1600" i="0"/>
            </a:lvl1pPr>
          </a:lstStyle>
          <a:p>
            <a:pPr lvl="0"/>
            <a:r>
              <a:rPr lang="en-US" dirty="0" err="1" smtClean="0"/>
              <a:t>email@austin.utexas.edu</a:t>
            </a:r>
            <a:endParaRPr lang="en-US" dirty="0"/>
          </a:p>
        </p:txBody>
      </p:sp>
      <p:sp>
        <p:nvSpPr>
          <p:cNvPr id="22" name="TextBox 21"/>
          <p:cNvSpPr txBox="1"/>
          <p:nvPr userDrawn="1"/>
        </p:nvSpPr>
        <p:spPr>
          <a:xfrm>
            <a:off x="1066800" y="4071337"/>
            <a:ext cx="4536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dirty="0" smtClean="0"/>
              <a:t>www.webberenergygroup.com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11927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Using geothermal energy for brackish water desalination in Texas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4379" y="6250143"/>
            <a:ext cx="2398739" cy="4713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93999" y="6408615"/>
            <a:ext cx="3296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Catherine Birney| Geothermal</a:t>
            </a:r>
            <a:r>
              <a:rPr lang="en-US" sz="1200" baseline="0" dirty="0" smtClean="0"/>
              <a:t> Energy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247241" y="6332910"/>
            <a:ext cx="173539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0EC0471D-2CBB-F445-AAB1-6302DC652397}" type="slidenum">
              <a:rPr lang="en-US" sz="1800" smtClean="0"/>
              <a:pPr algn="r"/>
              <a:t>‹#›</a:t>
            </a:fld>
            <a:endParaRPr lang="en-US" sz="1800" dirty="0"/>
          </a:p>
        </p:txBody>
      </p:sp>
      <p:sp>
        <p:nvSpPr>
          <p:cNvPr id="11" name="Rectangle 10"/>
          <p:cNvSpPr/>
          <p:nvPr/>
        </p:nvSpPr>
        <p:spPr>
          <a:xfrm>
            <a:off x="6623910" y="6408615"/>
            <a:ext cx="16689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9F45A55C-DC1C-4A4E-ACCD-F3574B98AE71}" type="datetime4">
              <a:rPr lang="en-US" sz="1200" smtClean="0"/>
              <a:pPr algn="r"/>
              <a:t>December 4, 2014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wdb.state.tx.us/publications/state_water_plan/2012/2012_SWP.pdf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geothermal energy for brackish water desalination in Texas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Catherine Birney</a:t>
            </a:r>
          </a:p>
          <a:p>
            <a:r>
              <a:rPr lang="en-US" dirty="0" smtClean="0"/>
              <a:t>CE 394K</a:t>
            </a:r>
          </a:p>
          <a:p>
            <a:r>
              <a:rPr lang="en-US" dirty="0" smtClean="0"/>
              <a:t>December 4,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9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3" y="1417638"/>
            <a:ext cx="5580087" cy="24881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1699004"/>
            <a:ext cx="6143625" cy="12763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542" y="2950809"/>
            <a:ext cx="5133975" cy="1638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667" y="4015712"/>
            <a:ext cx="5953125" cy="15525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68991" y="5568287"/>
            <a:ext cx="7029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More than 600 people move to Texas every day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595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Possible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Brackish groundwater [1]:</a:t>
            </a:r>
          </a:p>
          <a:p>
            <a:pPr lvl="1"/>
            <a:r>
              <a:rPr lang="en-US" dirty="0" smtClean="0"/>
              <a:t>Texas has 2.7 billion acre-feet</a:t>
            </a:r>
          </a:p>
          <a:p>
            <a:pPr lvl="1"/>
            <a:r>
              <a:rPr lang="en-US" dirty="0" smtClean="0"/>
              <a:t>46 brackish water desalination facilities in Texas</a:t>
            </a:r>
          </a:p>
          <a:p>
            <a:pPr lvl="1">
              <a:spcAft>
                <a:spcPts val="1800"/>
              </a:spcAft>
            </a:pPr>
            <a:r>
              <a:rPr lang="en-US" dirty="0" smtClean="0"/>
              <a:t>Desalination capacity of 123 MGD</a:t>
            </a:r>
          </a:p>
          <a:p>
            <a:r>
              <a:rPr lang="en-US" dirty="0" smtClean="0"/>
              <a:t>Can we use geothermal energy to desalinate groundwater?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6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Geothermal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 smtClean="0"/>
              <a:t>Different Types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dirty="0" smtClean="0"/>
              <a:t>Hot water/steam used directly to produce electricity</a:t>
            </a:r>
          </a:p>
          <a:p>
            <a:pPr marL="514350" indent="-514350">
              <a:buAutoNum type="arabicPeriod"/>
            </a:pPr>
            <a:r>
              <a:rPr lang="en-US" dirty="0" smtClean="0"/>
              <a:t>Binary-Cycle: Hot water heats second fluid, which vaporizes and turns turbine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1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Borehole Temperatures</a:t>
            </a:r>
            <a:endParaRPr lang="en-US" dirty="0"/>
          </a:p>
        </p:txBody>
      </p:sp>
      <p:pic>
        <p:nvPicPr>
          <p:cNvPr id="25" name="Picture 2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7" t="12354" r="12339" b="30536"/>
          <a:stretch/>
        </p:blipFill>
        <p:spPr bwMode="auto">
          <a:xfrm>
            <a:off x="4294211" y="1619622"/>
            <a:ext cx="4076700" cy="41529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898" y="2456597"/>
            <a:ext cx="37940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Data: </a:t>
            </a:r>
          </a:p>
          <a:p>
            <a:r>
              <a:rPr lang="en-US" sz="2400" dirty="0" smtClean="0"/>
              <a:t>Southern Methodist University – Geothermal Laboratory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340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Borehole Temperature: </a:t>
            </a:r>
            <a:r>
              <a:rPr lang="en-US" dirty="0" err="1" smtClean="0"/>
              <a:t>Kriging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8" t="26624" r="12500" b="17898"/>
          <a:stretch/>
        </p:blipFill>
        <p:spPr bwMode="auto">
          <a:xfrm>
            <a:off x="341194" y="1747658"/>
            <a:ext cx="4061057" cy="3875219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8" t="26624" r="12660" b="17403"/>
          <a:stretch/>
        </p:blipFill>
        <p:spPr bwMode="auto">
          <a:xfrm>
            <a:off x="4818810" y="1747659"/>
            <a:ext cx="3984380" cy="3875219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385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 Locations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0" t="26997" r="11859" b="18021"/>
          <a:stretch/>
        </p:blipFill>
        <p:spPr bwMode="auto">
          <a:xfrm>
            <a:off x="457200" y="1679575"/>
            <a:ext cx="4041657" cy="3984246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4967785" y="2559041"/>
            <a:ext cx="37190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Data:</a:t>
            </a:r>
          </a:p>
          <a:p>
            <a:r>
              <a:rPr lang="en-US" sz="2000" dirty="0" smtClean="0"/>
              <a:t>Texas Water Development Board Brackish </a:t>
            </a:r>
            <a:r>
              <a:rPr lang="en-US" sz="2000" dirty="0"/>
              <a:t>Groundwater </a:t>
            </a:r>
            <a:r>
              <a:rPr lang="en-US" sz="2000" dirty="0" smtClean="0"/>
              <a:t>Database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9126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Dissolved Solids (TDS) 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8" t="26748" r="12179" b="18145"/>
          <a:stretch/>
        </p:blipFill>
        <p:spPr bwMode="auto">
          <a:xfrm>
            <a:off x="648269" y="2282957"/>
            <a:ext cx="3656943" cy="352413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26748" r="13141" b="18145"/>
          <a:stretch/>
        </p:blipFill>
        <p:spPr bwMode="auto">
          <a:xfrm>
            <a:off x="4891235" y="2282957"/>
            <a:ext cx="3656943" cy="35241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1386884"/>
            <a:ext cx="7267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TDS Concentration: 1000 – 30,000 mg/L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517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 Depth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9" t="27120" r="12981" b="18270"/>
          <a:stretch/>
        </p:blipFill>
        <p:spPr bwMode="auto">
          <a:xfrm>
            <a:off x="620973" y="2178537"/>
            <a:ext cx="3719015" cy="34989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9" t="26872" r="12821" b="17898"/>
          <a:stretch/>
        </p:blipFill>
        <p:spPr bwMode="auto">
          <a:xfrm>
            <a:off x="4838132" y="2178537"/>
            <a:ext cx="3691152" cy="34989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" y="1390343"/>
            <a:ext cx="7962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Well Depth: 100 – 12,000 feet (30.5 – 3658 m)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538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Production/Consumption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Production: Geothermal Energy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𝑔𝑒𝑜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∗∆</m:t>
                      </m:r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r>
                        <a:rPr lang="en-US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</a:rPr>
                            <m:t>η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</m:oMath>
                  </m:oMathPara>
                </a14:m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Consumption: Desalination by Reverse Osmosis</a:t>
                </a:r>
              </a:p>
              <a:p>
                <a:endParaRPr lang="en-US" sz="24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𝑑𝑒𝑠𝑎𝑙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𝑄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∗</m:t>
                          </m:r>
                          <m:r>
                            <m:rPr>
                              <m:sty m:val="p"/>
                            </m:rPr>
                            <a:rPr lang="el-GR" sz="2400" b="0" i="1" smtClean="0">
                              <a:latin typeface="Cambria Math"/>
                            </a:rPr>
                            <m:t>γ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∗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𝑊𝐷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400" i="1">
                                  <a:latin typeface="Cambria Math"/>
                                </a:rPr>
                                <m:t>η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+[</m:t>
                      </m:r>
                      <m:r>
                        <a:rPr lang="en-US" sz="2400" b="0" i="1" smtClean="0">
                          <a:latin typeface="Cambria Math"/>
                        </a:rPr>
                        <m:t>𝑄</m:t>
                      </m:r>
                      <m:r>
                        <a:rPr lang="en-US" sz="2400" b="0" i="1" smtClean="0">
                          <a:latin typeface="Cambria Math"/>
                        </a:rPr>
                        <m:t> ∗0.08 ∗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𝑇𝐷𝑆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𝑇𝐷𝑆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𝑜𝑢𝑡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256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Combined Equation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050577"/>
                <a:ext cx="8229600" cy="1839036"/>
              </a:xfrm>
            </p:spPr>
            <p:txBody>
              <a:bodyPr anchor="ctr"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𝑄</m:t>
                      </m:r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∗∆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</a:rPr>
                                <m:t>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</a:rPr>
                                <m:t>γ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𝑊𝐷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/>
                                    </a:rPr>
                                    <m:t>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𝑑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+0.08(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𝑇𝐷𝑆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𝑇𝐷𝑆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050577"/>
                <a:ext cx="8229600" cy="1839036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6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7" t="23227" r="10284" b="19858"/>
          <a:stretch/>
        </p:blipFill>
        <p:spPr bwMode="auto">
          <a:xfrm>
            <a:off x="4792390" y="3780048"/>
            <a:ext cx="2349390" cy="22150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5" t="23581" r="11431" b="20036"/>
          <a:stretch/>
        </p:blipFill>
        <p:spPr bwMode="auto">
          <a:xfrm>
            <a:off x="1679682" y="3780049"/>
            <a:ext cx="2356618" cy="22150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390" y="1234012"/>
            <a:ext cx="2349390" cy="2187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187" y="1234013"/>
            <a:ext cx="2337113" cy="2207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480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7" t="23227" r="10284" b="19858"/>
          <a:stretch/>
        </p:blipFill>
        <p:spPr bwMode="auto">
          <a:xfrm>
            <a:off x="4619499" y="3445878"/>
            <a:ext cx="3691870" cy="3412122"/>
          </a:xfrm>
          <a:prstGeom prst="rect">
            <a:avLst/>
          </a:prstGeom>
          <a:ln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5" t="23581" r="11431" b="20036"/>
          <a:stretch/>
        </p:blipFill>
        <p:spPr bwMode="auto">
          <a:xfrm>
            <a:off x="971823" y="3445878"/>
            <a:ext cx="3647676" cy="3412122"/>
          </a:xfrm>
          <a:prstGeom prst="rect">
            <a:avLst/>
          </a:prstGeom>
          <a:ln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23" y="0"/>
            <a:ext cx="3647677" cy="344587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691" y="0"/>
            <a:ext cx="3700290" cy="344587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575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3574306"/>
              </p:ext>
            </p:extLst>
          </p:nvPr>
        </p:nvGraphicFramePr>
        <p:xfrm>
          <a:off x="457200" y="1483147"/>
          <a:ext cx="8229600" cy="28264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Qg</a:t>
                      </a:r>
                      <a:r>
                        <a:rPr lang="en-US" dirty="0" smtClean="0"/>
                        <a:t> = 1.5 </a:t>
                      </a:r>
                      <a:r>
                        <a:rPr lang="en-US" dirty="0" err="1" smtClean="0"/>
                        <a:t>gpd</a:t>
                      </a:r>
                      <a:endParaRPr lang="en-US" baseline="0" dirty="0" smtClean="0"/>
                    </a:p>
                    <a:p>
                      <a:pPr algn="ctr"/>
                      <a:r>
                        <a:rPr lang="en-US" baseline="0" dirty="0" smtClean="0"/>
                        <a:t>No Temp. Loss</a:t>
                      </a:r>
                    </a:p>
                    <a:p>
                      <a:pPr algn="ctr"/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Qg</a:t>
                      </a:r>
                      <a:r>
                        <a:rPr lang="en-US" dirty="0" smtClean="0"/>
                        <a:t> = 1.5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gpd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Temp. Loss of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15°C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Qg</a:t>
                      </a:r>
                      <a:r>
                        <a:rPr lang="en-US" dirty="0" smtClean="0"/>
                        <a:t> = 1111 </a:t>
                      </a:r>
                      <a:r>
                        <a:rPr lang="en-US" dirty="0" err="1" smtClean="0"/>
                        <a:t>gpd</a:t>
                      </a:r>
                      <a:endParaRPr lang="en-US" baseline="0" dirty="0" smtClean="0"/>
                    </a:p>
                    <a:p>
                      <a:pPr algn="ctr"/>
                      <a:r>
                        <a:rPr lang="en-US" baseline="0" dirty="0" smtClean="0"/>
                        <a:t>No Temp. Loss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Qg</a:t>
                      </a:r>
                      <a:r>
                        <a:rPr lang="en-US" dirty="0" smtClean="0"/>
                        <a:t> = 1111 </a:t>
                      </a:r>
                      <a:r>
                        <a:rPr lang="en-US" dirty="0" err="1" smtClean="0"/>
                        <a:t>gpd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Temp. Loss of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15°C</a:t>
                      </a:r>
                    </a:p>
                  </a:txBody>
                  <a:tcPr anchor="ctr"/>
                </a:tc>
              </a:tr>
              <a:tr h="99765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 Flow Rate (MGD)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2.36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1.64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 Flow Rate (MGD)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0.278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0.251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186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20119" y="4967786"/>
            <a:ext cx="4899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Average design capacity: 1.6 MGD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0911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Desalination Plants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5" t="24469" r="11201" b="15780"/>
          <a:stretch/>
        </p:blipFill>
        <p:spPr bwMode="auto">
          <a:xfrm>
            <a:off x="682387" y="1749765"/>
            <a:ext cx="3507475" cy="38141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15" y="1749765"/>
            <a:ext cx="3534772" cy="3814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677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Based on preliminary results, utilizing geothermal energy for brackish water desalination may be worthwhile</a:t>
            </a:r>
          </a:p>
          <a:p>
            <a:r>
              <a:rPr lang="en-US" dirty="0" smtClean="0"/>
              <a:t>Next steps:</a:t>
            </a:r>
          </a:p>
          <a:p>
            <a:pPr lvl="1"/>
            <a:r>
              <a:rPr lang="en-US" dirty="0" smtClean="0"/>
              <a:t>Improve assumptions made in equation</a:t>
            </a:r>
          </a:p>
          <a:p>
            <a:pPr lvl="1"/>
            <a:r>
              <a:rPr lang="en-US" dirty="0" smtClean="0"/>
              <a:t>Analyze cost of geothermal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06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10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www.twdb.state.tx.us/publications/state_water_plan/2012/2012_SWP.pdf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Data:</a:t>
            </a:r>
          </a:p>
          <a:p>
            <a:pPr lvl="1"/>
            <a:r>
              <a:rPr lang="en-US" dirty="0"/>
              <a:t>Southern Methodist University – Geothermal Laboratory </a:t>
            </a:r>
          </a:p>
          <a:p>
            <a:pPr lvl="1"/>
            <a:r>
              <a:rPr lang="en-US" dirty="0"/>
              <a:t>Texas Water Development </a:t>
            </a:r>
            <a:r>
              <a:rPr lang="en-US" dirty="0" smtClean="0"/>
              <a:t>Board – Brackish  Groundwater </a:t>
            </a:r>
            <a:r>
              <a:rPr lang="en-US" dirty="0"/>
              <a:t>Database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09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G PP Template (2013)">
  <a:themeElements>
    <a:clrScheme name="UT Colors">
      <a:dk1>
        <a:sysClr val="windowText" lastClr="000000"/>
      </a:dk1>
      <a:lt1>
        <a:sysClr val="window" lastClr="FFFFFF"/>
      </a:lt1>
      <a:dk2>
        <a:srgbClr val="042344"/>
      </a:dk2>
      <a:lt2>
        <a:srgbClr val="B4AA9F"/>
      </a:lt2>
      <a:accent1>
        <a:srgbClr val="0E4B53"/>
      </a:accent1>
      <a:accent2>
        <a:srgbClr val="C74911"/>
      </a:accent2>
      <a:accent3>
        <a:srgbClr val="9DB96B"/>
      </a:accent3>
      <a:accent4>
        <a:srgbClr val="0E4B53"/>
      </a:accent4>
      <a:accent5>
        <a:srgbClr val="A99987"/>
      </a:accent5>
      <a:accent6>
        <a:srgbClr val="F49808"/>
      </a:accent6>
      <a:hlink>
        <a:srgbClr val="89AC9D"/>
      </a:hlink>
      <a:folHlink>
        <a:srgbClr val="89AC9D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WEG PP Template (2013)</Template>
  <TotalTime>387</TotalTime>
  <Words>330</Words>
  <Application>Microsoft Office PowerPoint</Application>
  <PresentationFormat>On-screen Show (4:3)</PresentationFormat>
  <Paragraphs>78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Franklin Gothic Book</vt:lpstr>
      <vt:lpstr>Franklin Gothic Medium</vt:lpstr>
      <vt:lpstr>WEG PP Template (2013)</vt:lpstr>
      <vt:lpstr>Using geothermal energy for brackish water desalination in Texas</vt:lpstr>
      <vt:lpstr>The Problem</vt:lpstr>
      <vt:lpstr>A Possible Solution</vt:lpstr>
      <vt:lpstr>Geothermal Energy</vt:lpstr>
      <vt:lpstr>Borehole Temperatures</vt:lpstr>
      <vt:lpstr>Borehole Temperature: Kriging</vt:lpstr>
      <vt:lpstr>Well Locations</vt:lpstr>
      <vt:lpstr>Total Dissolved Solids (TDS) </vt:lpstr>
      <vt:lpstr>Well Depth</vt:lpstr>
      <vt:lpstr>Power Production/Consumption</vt:lpstr>
      <vt:lpstr>Combined Equation</vt:lpstr>
      <vt:lpstr>Results</vt:lpstr>
      <vt:lpstr>PowerPoint Presentation</vt:lpstr>
      <vt:lpstr>Results</vt:lpstr>
      <vt:lpstr>Current Desalination Plants</vt:lpstr>
      <vt:lpstr>Conclusion</vt:lpstr>
      <vt:lpstr>Questions?</vt:lpstr>
      <vt:lpstr>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geothermal energy for brackish water desalination in Texas</dc:title>
  <dc:creator>Catherine</dc:creator>
  <cp:lastModifiedBy>Maidment, David R</cp:lastModifiedBy>
  <cp:revision>24</cp:revision>
  <dcterms:created xsi:type="dcterms:W3CDTF">2014-12-04T01:43:10Z</dcterms:created>
  <dcterms:modified xsi:type="dcterms:W3CDTF">2014-12-04T16:36:27Z</dcterms:modified>
</cp:coreProperties>
</file>