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70" r:id="rId11"/>
    <p:sldId id="267" r:id="rId12"/>
    <p:sldId id="269" r:id="rId13"/>
    <p:sldId id="266" r:id="rId14"/>
    <p:sldId id="268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3DF18F-A435-4C32-8BF7-93820DA4C09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889F10-2396-4F0D-B4A9-23EB51A9178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600" b="1" dirty="0" smtClean="0"/>
              <a:t>Daria </a:t>
            </a:r>
            <a:r>
              <a:rPr lang="en-US" sz="1600" b="1" dirty="0" err="1" smtClean="0"/>
              <a:t>Akhbari</a:t>
            </a:r>
            <a:endParaRPr lang="en-US" sz="1600" b="1" dirty="0" smtClean="0"/>
          </a:p>
          <a:p>
            <a:r>
              <a:rPr lang="en-US" sz="1600" b="1" dirty="0" smtClean="0"/>
              <a:t>Fall 2014</a:t>
            </a:r>
            <a:endParaRPr lang="en-US" sz="16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Edward’s Aquifer Potentiometric Map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7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82000" cy="67519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 descr="http://www.crwr.utexas.edu/gis/gishyd98/class/trmproj/landrum/aquife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14600"/>
            <a:ext cx="7357334" cy="421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2691" y="6298381"/>
            <a:ext cx="5638800" cy="250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990600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smtClean="0">
                <a:solidFill>
                  <a:schemeClr val="tx1"/>
                </a:solidFill>
              </a:rPr>
              <a:t>Construct </a:t>
            </a:r>
            <a:r>
              <a:rPr lang="en-US" sz="2800" b="1" dirty="0" smtClean="0">
                <a:solidFill>
                  <a:srgbClr val="FF0000"/>
                </a:solidFill>
              </a:rPr>
              <a:t>potentiometric maps </a:t>
            </a:r>
            <a:r>
              <a:rPr lang="en-US" sz="2800" b="1" dirty="0">
                <a:solidFill>
                  <a:schemeClr val="tx1"/>
                </a:solidFill>
              </a:rPr>
              <a:t>for Edward’s aquifer at different </a:t>
            </a:r>
            <a:r>
              <a:rPr lang="en-US" sz="2800" b="1" dirty="0" smtClean="0">
                <a:solidFill>
                  <a:schemeClr val="tx1"/>
                </a:solidFill>
              </a:rPr>
              <a:t>periods.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2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6512511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To: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Recognize </a:t>
            </a:r>
            <a:r>
              <a:rPr lang="en-US" sz="2800" b="1" dirty="0">
                <a:solidFill>
                  <a:schemeClr val="tx1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flow paths </a:t>
            </a:r>
            <a:r>
              <a:rPr lang="en-US" sz="2800" b="1" dirty="0">
                <a:solidFill>
                  <a:schemeClr val="tx1"/>
                </a:solidFill>
              </a:rPr>
              <a:t>in Edwards Aquifer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</a:rPr>
              <a:t>Observe the </a:t>
            </a:r>
            <a:r>
              <a:rPr lang="en-US" sz="2800" b="1" dirty="0">
                <a:solidFill>
                  <a:srgbClr val="FF0000"/>
                </a:solidFill>
              </a:rPr>
              <a:t>spatial and temporal trends </a:t>
            </a:r>
            <a:r>
              <a:rPr lang="en-US" sz="2800" b="1" dirty="0">
                <a:solidFill>
                  <a:schemeClr val="tx1"/>
                </a:solidFill>
              </a:rPr>
              <a:t>in water level changes.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</a:rPr>
              <a:t>Correlate these changes to </a:t>
            </a:r>
            <a:r>
              <a:rPr lang="en-US" sz="2800" b="1" dirty="0">
                <a:solidFill>
                  <a:srgbClr val="FF0000"/>
                </a:solidFill>
              </a:rPr>
              <a:t>hydraulic/hydrologic</a:t>
            </a:r>
            <a:r>
              <a:rPr lang="en-US" sz="2800" b="1" dirty="0">
                <a:solidFill>
                  <a:schemeClr val="tx1"/>
                </a:solidFill>
              </a:rPr>
              <a:t> features of this region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3657600" cy="28956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How to work with </a:t>
            </a:r>
            <a:r>
              <a:rPr lang="en-US" sz="2800" b="1" dirty="0" smtClean="0">
                <a:solidFill>
                  <a:srgbClr val="FF0000"/>
                </a:solidFill>
              </a:rPr>
              <a:t>Arc Hydro GW</a:t>
            </a:r>
            <a:r>
              <a:rPr lang="en-US" sz="2800" b="1" dirty="0" smtClean="0">
                <a:solidFill>
                  <a:schemeClr val="tx1"/>
                </a:solidFill>
              </a:rPr>
              <a:t>?</a:t>
            </a:r>
          </a:p>
          <a:p>
            <a:pPr marL="514350" indent="-514350">
              <a:buAutoNum type="arabicPeriod"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</a:rPr>
              <a:t>Non-organized</a:t>
            </a:r>
            <a:r>
              <a:rPr lang="en-US" sz="2800" b="1" dirty="0" smtClean="0">
                <a:solidFill>
                  <a:schemeClr val="tx1"/>
                </a:solidFill>
              </a:rPr>
              <a:t> datasets.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7" t="8053" r="74745" b="73345"/>
          <a:stretch/>
        </p:blipFill>
        <p:spPr bwMode="auto">
          <a:xfrm>
            <a:off x="4191000" y="1524000"/>
            <a:ext cx="4253480" cy="3640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5" r="76434" b="86747"/>
          <a:stretch/>
        </p:blipFill>
        <p:spPr bwMode="auto">
          <a:xfrm>
            <a:off x="90364" y="5246146"/>
            <a:ext cx="899178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1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Edwards Aquifer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2" t="4167" r="7640" b="9259"/>
          <a:stretch/>
        </p:blipFill>
        <p:spPr bwMode="auto">
          <a:xfrm>
            <a:off x="1190512" y="1828800"/>
            <a:ext cx="6962887" cy="4572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075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Edwards Aquifer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2" t="4167" r="7640" b="9259"/>
          <a:stretch/>
        </p:blipFill>
        <p:spPr bwMode="auto">
          <a:xfrm>
            <a:off x="661595" y="1676400"/>
            <a:ext cx="3229088" cy="2514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6" descr="Edwards_Profil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352800"/>
            <a:ext cx="5619750" cy="32714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03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1709" r="8014" b="10269"/>
          <a:stretch/>
        </p:blipFill>
        <p:spPr bwMode="auto">
          <a:xfrm>
            <a:off x="1905000" y="1828800"/>
            <a:ext cx="5562600" cy="4191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Elevation Model (DEM)</a:t>
            </a:r>
          </a:p>
        </p:txBody>
      </p:sp>
    </p:spTree>
    <p:extLst>
      <p:ext uri="{BB962C8B-B14F-4D97-AF65-F5344CB8AC3E}">
        <p14:creationId xmlns:p14="http://schemas.microsoft.com/office/powerpoint/2010/main" val="22452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 t="45463" b="21569"/>
          <a:stretch/>
        </p:blipFill>
        <p:spPr>
          <a:xfrm>
            <a:off x="2032774" y="4531659"/>
            <a:ext cx="5091714" cy="2260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wells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" t="2309" r="18793" b="1524"/>
          <a:stretch/>
        </p:blipFill>
        <p:spPr bwMode="auto">
          <a:xfrm>
            <a:off x="584974" y="2347857"/>
            <a:ext cx="36735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804174" y="2576457"/>
            <a:ext cx="0" cy="22860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66174" y="2576457"/>
            <a:ext cx="0" cy="22860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404374" y="2576457"/>
            <a:ext cx="0" cy="22860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346974" y="1662057"/>
            <a:ext cx="2590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Water Levels in Uvalde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1270774" y="4176657"/>
            <a:ext cx="7620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2012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134762" y="4157831"/>
            <a:ext cx="851857" cy="2474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2013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3088606" y="4176657"/>
            <a:ext cx="1015226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2014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2445" r="19936" b="3442"/>
          <a:stretch/>
        </p:blipFill>
        <p:spPr bwMode="auto">
          <a:xfrm>
            <a:off x="4699773" y="2362200"/>
            <a:ext cx="3737466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273106" y="1662057"/>
            <a:ext cx="2590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Water Levels in </a:t>
            </a:r>
            <a:r>
              <a:rPr lang="en-US" sz="2000" b="1" dirty="0" smtClean="0"/>
              <a:t>Comal</a:t>
            </a:r>
            <a:endParaRPr lang="en-US" sz="20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995174" y="2576457"/>
            <a:ext cx="0" cy="22860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85774" y="2576457"/>
            <a:ext cx="0" cy="22860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976374" y="2590800"/>
            <a:ext cx="0" cy="22860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614174" y="4405257"/>
            <a:ext cx="7620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2012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604774" y="4405257"/>
            <a:ext cx="7620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2013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519174" y="4405257"/>
            <a:ext cx="762000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2014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895600" y="4967344"/>
            <a:ext cx="609600" cy="1081142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306130" y="4655371"/>
            <a:ext cx="341739" cy="838200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79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072" y="1774799"/>
            <a:ext cx="1959081" cy="826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Piezometric</a:t>
            </a:r>
            <a:r>
              <a:rPr lang="en-US" sz="2400" b="1" dirty="0" smtClean="0"/>
              <a:t> Head (</a:t>
            </a:r>
            <a:r>
              <a:rPr lang="en-US" sz="2400" b="1" dirty="0" err="1" smtClean="0"/>
              <a:t>ft</a:t>
            </a:r>
            <a:r>
              <a:rPr lang="en-US" sz="2400" b="1" dirty="0" smtClean="0"/>
              <a:t>)</a:t>
            </a:r>
            <a:endParaRPr lang="en-US" sz="2400" b="1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9" t="11201"/>
          <a:stretch/>
        </p:blipFill>
        <p:spPr bwMode="auto">
          <a:xfrm>
            <a:off x="2911736" y="1774799"/>
            <a:ext cx="5013064" cy="235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70" y="381000"/>
            <a:ext cx="8133230" cy="1094599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Potentiometric Surfaces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13729" y="2183801"/>
            <a:ext cx="1568238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2011</a:t>
            </a:r>
            <a:endParaRPr lang="en-US" sz="2800" b="1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9" t="12814"/>
          <a:stretch/>
        </p:blipFill>
        <p:spPr bwMode="auto">
          <a:xfrm>
            <a:off x="2952975" y="4382881"/>
            <a:ext cx="4971826" cy="226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38" r="14920"/>
          <a:stretch/>
        </p:blipFill>
        <p:spPr bwMode="auto">
          <a:xfrm>
            <a:off x="479319" y="2666340"/>
            <a:ext cx="2667000" cy="301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513729" y="4736017"/>
            <a:ext cx="1568238" cy="152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2013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6953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328" y="533400"/>
            <a:ext cx="8260672" cy="1039427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2011-2013</a:t>
            </a:r>
            <a:b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increase (Ft)</a:t>
            </a:r>
            <a:b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30165"/>
            <a:ext cx="6553200" cy="3473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0" r="50000" b="49096"/>
          <a:stretch/>
        </p:blipFill>
        <p:spPr bwMode="auto">
          <a:xfrm>
            <a:off x="240254" y="3592891"/>
            <a:ext cx="2209800" cy="175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1769" y="2754691"/>
            <a:ext cx="1802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Water Level increase 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ft</a:t>
            </a:r>
            <a:r>
              <a:rPr lang="en-US" sz="2000" b="1" dirty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9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path direction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7795413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09" r="31492" b="12595"/>
          <a:stretch/>
        </p:blipFill>
        <p:spPr bwMode="auto">
          <a:xfrm>
            <a:off x="1295400" y="3259119"/>
            <a:ext cx="2443779" cy="72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59937"/>
            <a:ext cx="990600" cy="100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64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Geo-processing Model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da25466\Desktop\Daria\Export Graphi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99621"/>
            <a:ext cx="7924800" cy="470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00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764" y="301650"/>
            <a:ext cx="8449235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Step:</a:t>
            </a:r>
            <a:b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Meaningful Seasonal Changes?</a:t>
            </a: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5" t="14514"/>
          <a:stretch/>
        </p:blipFill>
        <p:spPr bwMode="auto">
          <a:xfrm>
            <a:off x="154763" y="1981200"/>
            <a:ext cx="4264837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43318" y="2042158"/>
            <a:ext cx="2590800" cy="5719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January 2011</a:t>
            </a:r>
            <a:endParaRPr lang="en-US" sz="2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14333"/>
          <a:stretch/>
        </p:blipFill>
        <p:spPr bwMode="auto">
          <a:xfrm>
            <a:off x="200610" y="4588348"/>
            <a:ext cx="4218990" cy="1888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87158" y="5094641"/>
            <a:ext cx="2133600" cy="3720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January 2014</a:t>
            </a:r>
            <a:endParaRPr lang="en-US" sz="28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t="15146"/>
          <a:stretch/>
        </p:blipFill>
        <p:spPr bwMode="auto">
          <a:xfrm>
            <a:off x="4751572" y="1981200"/>
            <a:ext cx="411982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479464" y="2175723"/>
            <a:ext cx="2286000" cy="4482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August 2011</a:t>
            </a:r>
            <a:endParaRPr lang="en-US" sz="28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7" t="14334"/>
          <a:stretch/>
        </p:blipFill>
        <p:spPr bwMode="auto">
          <a:xfrm>
            <a:off x="4628802" y="4615029"/>
            <a:ext cx="4365358" cy="1959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657608" y="4653126"/>
            <a:ext cx="2307745" cy="33841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August 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881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geodatabase</a:t>
            </a:r>
            <a:r>
              <a:rPr lang="en-US" dirty="0" smtClean="0"/>
              <a:t> consist of water level monitoring was created.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Geo-</a:t>
            </a:r>
            <a:r>
              <a:rPr lang="en-US" dirty="0" err="1" smtClean="0">
                <a:solidFill>
                  <a:srgbClr val="FF0000"/>
                </a:solidFill>
              </a:rPr>
              <a:t>proccesing</a:t>
            </a:r>
            <a:r>
              <a:rPr lang="en-US" dirty="0" smtClean="0">
                <a:solidFill>
                  <a:srgbClr val="FF0000"/>
                </a:solidFill>
              </a:rPr>
              <a:t> model </a:t>
            </a:r>
            <a:r>
              <a:rPr lang="en-US" dirty="0" smtClean="0"/>
              <a:t>was built to calculate potentiometric surface for different periods.</a:t>
            </a:r>
          </a:p>
          <a:p>
            <a:r>
              <a:rPr lang="en-US" dirty="0" smtClean="0"/>
              <a:t>Water levels in Edwards Aquifer were </a:t>
            </a:r>
            <a:r>
              <a:rPr lang="en-US" dirty="0" smtClean="0">
                <a:solidFill>
                  <a:srgbClr val="FF0000"/>
                </a:solidFill>
              </a:rPr>
              <a:t>raised up</a:t>
            </a:r>
            <a:r>
              <a:rPr lang="en-US" dirty="0" smtClean="0"/>
              <a:t> in the period of </a:t>
            </a:r>
            <a:r>
              <a:rPr lang="en-US" dirty="0" smtClean="0">
                <a:solidFill>
                  <a:srgbClr val="FF0000"/>
                </a:solidFill>
              </a:rPr>
              <a:t>2011 to 2013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Flow path directions </a:t>
            </a:r>
            <a:r>
              <a:rPr lang="en-US" dirty="0" smtClean="0"/>
              <a:t>were created for Edwards Aquifer.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7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676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Dr. </a:t>
            </a:r>
            <a:r>
              <a:rPr lang="en-US" sz="2800" dirty="0" err="1" smtClean="0">
                <a:solidFill>
                  <a:schemeClr val="tx1"/>
                </a:solidFill>
              </a:rPr>
              <a:t>Maidment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Dr. Gary for providing me with the water level data.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3048000"/>
            <a:ext cx="4114800" cy="1143000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b="1" dirty="0" smtClean="0"/>
              <a:t>Thank you!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9647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311</TotalTime>
  <Words>188</Words>
  <Application>Microsoft Office PowerPoint</Application>
  <PresentationFormat>On-screen Show (4:3)</PresentationFormat>
  <Paragraphs>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Book Antiqua</vt:lpstr>
      <vt:lpstr>Century Gothic</vt:lpstr>
      <vt:lpstr>Apothecary</vt:lpstr>
      <vt:lpstr>Edward’s Aquifer Potentiometric Map</vt:lpstr>
      <vt:lpstr>Objective</vt:lpstr>
      <vt:lpstr>Motivation</vt:lpstr>
      <vt:lpstr>Challenges</vt:lpstr>
      <vt:lpstr>Edwards Aquifer</vt:lpstr>
      <vt:lpstr>Edwards Aquifer</vt:lpstr>
      <vt:lpstr>Digital Elevation Model (DEM)</vt:lpstr>
      <vt:lpstr>monitoring wells</vt:lpstr>
      <vt:lpstr>Annual Potentiometric Surfaces</vt:lpstr>
      <vt:lpstr>2011-2013 Water Level increase (Ft) </vt:lpstr>
      <vt:lpstr>Flow path direction</vt:lpstr>
      <vt:lpstr>Geo-processing Model</vt:lpstr>
      <vt:lpstr>Next Step: Meaningful Seasonal Changes?</vt:lpstr>
      <vt:lpstr>Conclusions</vt:lpstr>
      <vt:lpstr>Acknowledgments</vt:lpstr>
      <vt:lpstr>PowerPoint Presentation</vt:lpstr>
    </vt:vector>
  </TitlesOfParts>
  <Company>The University of Texas at Austin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Akhbari, Daria</dc:creator>
  <cp:lastModifiedBy>Maidment, David R</cp:lastModifiedBy>
  <cp:revision>25</cp:revision>
  <dcterms:created xsi:type="dcterms:W3CDTF">2014-11-14T22:42:26Z</dcterms:created>
  <dcterms:modified xsi:type="dcterms:W3CDTF">2014-11-18T16:15:16Z</dcterms:modified>
</cp:coreProperties>
</file>