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1"/>
  </p:notesMasterIdLst>
  <p:handoutMasterIdLst>
    <p:handoutMasterId r:id="rId12"/>
  </p:handoutMasterIdLst>
  <p:sldIdLst>
    <p:sldId id="257" r:id="rId3"/>
    <p:sldId id="275" r:id="rId4"/>
    <p:sldId id="269" r:id="rId5"/>
    <p:sldId id="259" r:id="rId6"/>
    <p:sldId id="276" r:id="rId7"/>
    <p:sldId id="270" r:id="rId8"/>
    <p:sldId id="273" r:id="rId9"/>
    <p:sldId id="258" r:id="rId10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orient="horz" pos="1152">
          <p15:clr>
            <a:srgbClr val="A4A3A4"/>
          </p15:clr>
        </p15:guide>
        <p15:guide id="5" orient="horz" pos="3360">
          <p15:clr>
            <a:srgbClr val="A4A3A4"/>
          </p15:clr>
        </p15:guide>
        <p15:guide id="6" orient="horz" pos="3072">
          <p15:clr>
            <a:srgbClr val="A4A3A4"/>
          </p15:clr>
        </p15:guide>
        <p15:guide id="7" orient="horz" pos="864">
          <p15:clr>
            <a:srgbClr val="A4A3A4"/>
          </p15:clr>
        </p15:guide>
        <p15:guide id="8" orient="horz" pos="528">
          <p15:clr>
            <a:srgbClr val="A4A3A4"/>
          </p15:clr>
        </p15:guide>
        <p15:guide id="9" orient="horz" pos="2784">
          <p15:clr>
            <a:srgbClr val="A4A3A4"/>
          </p15:clr>
        </p15:guide>
        <p15:guide id="10" pos="3839">
          <p15:clr>
            <a:srgbClr val="A4A3A4"/>
          </p15:clr>
        </p15:guide>
        <p15:guide id="11" pos="959">
          <p15:clr>
            <a:srgbClr val="A4A3A4"/>
          </p15:clr>
        </p15:guide>
        <p15:guide id="12" pos="7007">
          <p15:clr>
            <a:srgbClr val="A4A3A4"/>
          </p15:clr>
        </p15:guide>
        <p15:guide id="13" pos="6719">
          <p15:clr>
            <a:srgbClr val="A4A3A4"/>
          </p15:clr>
        </p15:guide>
        <p15:guide id="14" pos="6143">
          <p15:clr>
            <a:srgbClr val="A4A3A4"/>
          </p15:clr>
        </p15:guide>
        <p15:guide id="15" pos="3983">
          <p15:clr>
            <a:srgbClr val="A4A3A4"/>
          </p15:clr>
        </p15:guide>
        <p15:guide id="16" pos="527">
          <p15:clr>
            <a:srgbClr val="A4A3A4"/>
          </p15:clr>
        </p15:guide>
        <p15:guide id="17" pos="715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>
      <p:cViewPr varScale="1">
        <p:scale>
          <a:sx n="119" d="100"/>
          <a:sy n="119" d="100"/>
        </p:scale>
        <p:origin x="102" y="402"/>
      </p:cViewPr>
      <p:guideLst>
        <p:guide orient="horz" pos="2160"/>
        <p:guide orient="horz" pos="1008"/>
        <p:guide orient="horz" pos="3792"/>
        <p:guide orient="horz" pos="1152"/>
        <p:guide orient="horz" pos="3360"/>
        <p:guide orient="horz" pos="3072"/>
        <p:guide orient="horz" pos="864"/>
        <p:guide orient="horz" pos="528"/>
        <p:guide orient="horz" pos="2784"/>
        <p:guide pos="3839"/>
        <p:guide pos="959"/>
        <p:guide pos="7007"/>
        <p:guide pos="6719"/>
        <p:guide pos="6143"/>
        <p:guide pos="3983"/>
        <p:guide pos="527"/>
        <p:guide pos="715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1002" y="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A8D02-4E65-4CCD-8312-4AB164C6C77D}" type="datetimeFigureOut">
              <a:rPr lang="en-US"/>
              <a:t>11/18/2014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119DBA-4540-49B3-8FA9-6259387ECF9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76198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A755D9-D361-47B8-9652-3B4EA9776CE5}" type="datetimeFigureOut">
              <a:rPr lang="en-US"/>
              <a:t>11/18/2014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36274-F2B9-4C45-BBB4-0EDF4CD651A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7688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371600"/>
            <a:ext cx="9144000" cy="3505200"/>
          </a:xfrm>
        </p:spPr>
        <p:txBody>
          <a:bodyPr>
            <a:noAutofit/>
          </a:bodyPr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4953000"/>
            <a:ext cx="8229600" cy="10668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11/18/2014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686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11/18/2014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945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514601"/>
            <a:ext cx="9144000" cy="2819400"/>
          </a:xfrm>
        </p:spPr>
        <p:txBody>
          <a:bodyPr anchor="b">
            <a:noAutofit/>
          </a:bodyPr>
          <a:lstStyle>
            <a:lvl1pPr algn="l">
              <a:defRPr sz="6600" b="0" i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990600"/>
            <a:ext cx="8229600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11/18/2014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0699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4" y="1828800"/>
            <a:ext cx="4645152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75412" y="1828800"/>
            <a:ext cx="4648201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11/18/2014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697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828800"/>
            <a:ext cx="46451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4" y="2667000"/>
            <a:ext cx="4645152" cy="3352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 baseline="0"/>
            </a:lvl6pPr>
            <a:lvl7pPr>
              <a:defRPr sz="1400" baseline="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8462" y="1828800"/>
            <a:ext cx="46451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8462" y="2667000"/>
            <a:ext cx="4645152" cy="3352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11/18/2014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123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11/18/2014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5570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11/18/2014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201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2590800"/>
            <a:ext cx="3276599" cy="192405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0012" y="838200"/>
            <a:ext cx="6172201" cy="5181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13" y="4648200"/>
            <a:ext cx="3276599" cy="13716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pPr/>
              <a:t>11/18/2014</a:t>
            </a:fld>
            <a:endParaRPr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828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812" y="458787"/>
            <a:ext cx="6626225" cy="5938837"/>
          </a:xfrm>
          <a:prstGeom prst="rect">
            <a:avLst/>
          </a:prstGeom>
          <a:noFill/>
          <a:ln>
            <a:noFill/>
          </a:ln>
          <a:effectLst>
            <a:outerShdw blurRad="292100" algn="ctr" rotWithShape="0">
              <a:prstClr val="black">
                <a:alpha val="3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2590800"/>
            <a:ext cx="3276599" cy="192405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4812" y="836610"/>
            <a:ext cx="5867401" cy="5183190"/>
          </a:xfr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13" y="4648200"/>
            <a:ext cx="3276599" cy="13716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469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11/18/2014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22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2" y="533400"/>
            <a:ext cx="1371600" cy="559276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1" y="533400"/>
            <a:ext cx="8077201" cy="5592764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11/18/2014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01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828800"/>
            <a:ext cx="96012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09012" y="6172200"/>
            <a:ext cx="1320059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3829175-527E-46A3-863C-1BB1F163B849}" type="datetimeFigureOut">
              <a:rPr lang="en-US"/>
              <a:pPr/>
              <a:t>11/18/2014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17950" y="6172200"/>
            <a:ext cx="6862462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33012" y="6172200"/>
            <a:ext cx="9906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5137D0E-4A4F-4307-8994-C1891D747D59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6050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3838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41363" indent="-17145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6788" indent="-17303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8088" indent="-17303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444752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82496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157984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://waterdatafortexas.org/reservoirs/municipal/corpus-christi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aterdatafortexas.org/reservoirs/municipal/corpus-christi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Nueces River Basin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By Jason Jenkins</a:t>
            </a:r>
            <a:endParaRPr lang="en-US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56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Basin Overview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11 HUC8</a:t>
            </a:r>
          </a:p>
          <a:p>
            <a:r>
              <a:rPr lang="en-US" dirty="0" smtClean="0"/>
              <a:t>71 HUC10</a:t>
            </a:r>
          </a:p>
          <a:p>
            <a:r>
              <a:rPr lang="en-US" dirty="0" smtClean="0"/>
              <a:t>432 HUC12</a:t>
            </a:r>
          </a:p>
          <a:p>
            <a:r>
              <a:rPr lang="en-US" dirty="0" smtClean="0"/>
              <a:t>Approx </a:t>
            </a:r>
            <a:r>
              <a:rPr lang="en-US" dirty="0"/>
              <a:t>43,325.55 km</a:t>
            </a:r>
            <a:r>
              <a:rPr lang="en-US" baseline="30000" dirty="0"/>
              <a:t>2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8612" y="152400"/>
            <a:ext cx="4859482" cy="6288742"/>
          </a:xfrm>
        </p:spPr>
      </p:pic>
    </p:spTree>
    <p:extLst>
      <p:ext uri="{BB962C8B-B14F-4D97-AF65-F5344CB8AC3E}">
        <p14:creationId xmlns:p14="http://schemas.microsoft.com/office/powerpoint/2010/main" val="294279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Important?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670" y="1676400"/>
            <a:ext cx="4690144" cy="4267200"/>
          </a:xfrm>
          <a:prstGeom prst="rect">
            <a:avLst/>
          </a:prstGeom>
        </p:spPr>
      </p:pic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2414" y="1828800"/>
            <a:ext cx="5585256" cy="4191000"/>
          </a:xfrm>
        </p:spPr>
        <p:txBody>
          <a:bodyPr/>
          <a:lstStyle/>
          <a:p>
            <a:r>
              <a:rPr lang="en-US" dirty="0" smtClean="0"/>
              <a:t>Provides water to reservoirs which support Corpus Christi and 18 other cities in region</a:t>
            </a:r>
          </a:p>
          <a:p>
            <a:r>
              <a:rPr lang="en-US" dirty="0" smtClean="0"/>
              <a:t>Flows into important salt marsh and estuarine systems</a:t>
            </a:r>
          </a:p>
          <a:p>
            <a:r>
              <a:rPr lang="en-US" dirty="0" smtClean="0"/>
              <a:t>Exceptionally vulnerable to droughts</a:t>
            </a:r>
          </a:p>
          <a:p>
            <a:r>
              <a:rPr lang="en-US" dirty="0" smtClean="0"/>
              <a:t>Covers a large area of southwest Texas 43,325.55 km</a:t>
            </a:r>
            <a:r>
              <a:rPr lang="en-US" baseline="30000" dirty="0" smtClean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28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1338" y="4648200"/>
            <a:ext cx="96012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en-US" sz="1400" dirty="0" smtClean="0"/>
              <a:t>From Texas Water Development </a:t>
            </a:r>
            <a:r>
              <a:rPr lang="en-US" sz="1400" dirty="0"/>
              <a:t>Board </a:t>
            </a:r>
            <a:r>
              <a:rPr lang="en-US" sz="1400" dirty="0" smtClean="0"/>
              <a:t>Website (TXWB)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>
                <a:hlinkClick r:id="rId2"/>
              </a:rPr>
              <a:t>http://</a:t>
            </a:r>
            <a:r>
              <a:rPr lang="en-US" sz="1400" dirty="0" smtClean="0">
                <a:hlinkClick r:id="rId2"/>
              </a:rPr>
              <a:t>waterdatafortexas.org/reservoirs/municipal/corpus-christi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/>
              <a:t/>
            </a:r>
            <a:br>
              <a:rPr lang="en-US" sz="1400" dirty="0"/>
            </a:br>
            <a:endParaRPr lang="en-US" sz="1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12" y="457200"/>
            <a:ext cx="9601200" cy="3964540"/>
          </a:xfrm>
        </p:spPr>
      </p:pic>
    </p:spTree>
    <p:extLst>
      <p:ext uri="{BB962C8B-B14F-4D97-AF65-F5344CB8AC3E}">
        <p14:creationId xmlns:p14="http://schemas.microsoft.com/office/powerpoint/2010/main" val="368959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Growing Population = Growing Demand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 500,000 residents and businesses and growing</a:t>
            </a:r>
          </a:p>
          <a:p>
            <a:r>
              <a:rPr lang="en-US" dirty="0" smtClean="0"/>
              <a:t>Annual consumption of the region for 2013 was 39,907,000,000 gallons (122,469 acre feet)*</a:t>
            </a:r>
          </a:p>
          <a:p>
            <a:pPr marL="0" indent="0">
              <a:buNone/>
            </a:pPr>
            <a:r>
              <a:rPr lang="en-US" sz="1100" dirty="0" smtClean="0"/>
              <a:t>							*From Corpus Christi Chamber of Commerce</a:t>
            </a:r>
            <a:endParaRPr lang="en-US" sz="11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1" y="3352800"/>
            <a:ext cx="11325225" cy="166687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293812" y="4948238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400" dirty="0" smtClean="0"/>
              <a:t>From Texas Water Development Board Website (TXWB)</a:t>
            </a:r>
            <a:br>
              <a:rPr lang="en-US" sz="1400" dirty="0" smtClean="0"/>
            </a:br>
            <a:r>
              <a:rPr lang="en-US" sz="1400" dirty="0" smtClean="0">
                <a:hlinkClick r:id="rId3"/>
              </a:rPr>
              <a:t>http://waterdatafortexas.org/reservoirs/municipal/corpus-christi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0366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Available Soil Water Storage in Top 1m 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813" y="1726535"/>
            <a:ext cx="4471988" cy="3743990"/>
          </a:xfrm>
        </p:spPr>
      </p:pic>
      <p:graphicFrame>
        <p:nvGraphicFramePr>
          <p:cNvPr id="8" name="Content Placeholder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24469452"/>
              </p:ext>
            </p:extLst>
          </p:nvPr>
        </p:nvGraphicFramePr>
        <p:xfrm>
          <a:off x="1522413" y="1828800"/>
          <a:ext cx="4645026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2513"/>
                <a:gridCol w="232251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Area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14.3%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Std</a:t>
                      </a:r>
                      <a:r>
                        <a:rPr lang="en-US" dirty="0" smtClean="0"/>
                        <a:t> Dev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8.3%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932612" y="5470525"/>
            <a:ext cx="403860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Nueces River Basin Available Soil Water Storage</a:t>
            </a:r>
          </a:p>
          <a:p>
            <a:r>
              <a:rPr lang="en-US" sz="1050" dirty="0" smtClean="0"/>
              <a:t>Darker blue represents higher percent storage in top meter of soil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1417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57213" cy="6934200"/>
          </a:xfrm>
        </p:spPr>
      </p:pic>
      <p:sp>
        <p:nvSpPr>
          <p:cNvPr id="13" name="TextBox 12"/>
          <p:cNvSpPr txBox="1"/>
          <p:nvPr/>
        </p:nvSpPr>
        <p:spPr>
          <a:xfrm>
            <a:off x="5942012" y="2819400"/>
            <a:ext cx="510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Mean Annual Precipitation </a:t>
            </a:r>
            <a:r>
              <a:rPr lang="en-US" dirty="0"/>
              <a:t>1.25026E+12 </a:t>
            </a:r>
            <a:r>
              <a:rPr lang="en-US" dirty="0" smtClean="0"/>
              <a:t>ft</a:t>
            </a:r>
            <a:r>
              <a:rPr lang="en-US" baseline="30000" dirty="0" smtClean="0"/>
              <a:t>3</a:t>
            </a:r>
            <a:r>
              <a:rPr lang="en-US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Mean Annual Stream Flow </a:t>
            </a:r>
            <a:r>
              <a:rPr lang="en-US" dirty="0"/>
              <a:t>1.96598E+10 </a:t>
            </a:r>
            <a:r>
              <a:rPr lang="en-US" dirty="0" smtClean="0"/>
              <a:t> ft</a:t>
            </a:r>
            <a:r>
              <a:rPr lang="en-US" baseline="30000" dirty="0" smtClean="0"/>
              <a:t>3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Runoff Ratio very low 0.0157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Vulnerability to Droughts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97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Plans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2414" y="1981200"/>
            <a:ext cx="66293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Calculate freshwater input by waste water treatment plant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Calculate runoff ratio for each HUC 8 in basin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117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atercolor_16x9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66FA3CE-A218-4400-AA51-F51C6E85D0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Watercolor presentation (widescreen)</Template>
  <TotalTime>0</TotalTime>
  <Words>177</Words>
  <Application>Microsoft Office PowerPoint</Application>
  <PresentationFormat>Custom</PresentationFormat>
  <Paragraphs>38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Palatino Linotype</vt:lpstr>
      <vt:lpstr>Watercolor_16x9</vt:lpstr>
      <vt:lpstr>Nueces River Basin </vt:lpstr>
      <vt:lpstr>Basin Overview</vt:lpstr>
      <vt:lpstr>Why Important?</vt:lpstr>
      <vt:lpstr>From Texas Water Development Board Website (TXWB) http://waterdatafortexas.org/reservoirs/municipal/corpus-christi    </vt:lpstr>
      <vt:lpstr>Growing Population = Growing Demand</vt:lpstr>
      <vt:lpstr>Available Soil Water Storage in Top 1m </vt:lpstr>
      <vt:lpstr>PowerPoint Presentation</vt:lpstr>
      <vt:lpstr>Future Plans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2014-11-18T05:16:32Z</dcterms:created>
  <dcterms:modified xsi:type="dcterms:W3CDTF">2014-11-18T16:21:52Z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TC028866379991</vt:lpwstr>
  </property>
</Properties>
</file>