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2"/>
  </p:notesMasterIdLst>
  <p:sldIdLst>
    <p:sldId id="256" r:id="rId2"/>
    <p:sldId id="257" r:id="rId3"/>
    <p:sldId id="261" r:id="rId4"/>
    <p:sldId id="258" r:id="rId5"/>
    <p:sldId id="265" r:id="rId6"/>
    <p:sldId id="263" r:id="rId7"/>
    <p:sldId id="264" r:id="rId8"/>
    <p:sldId id="262" r:id="rId9"/>
    <p:sldId id="266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2639" autoAdjust="0"/>
  </p:normalViewPr>
  <p:slideViewPr>
    <p:cSldViewPr snapToGrid="0">
      <p:cViewPr varScale="1">
        <p:scale>
          <a:sx n="123" d="100"/>
          <a:sy n="123" d="100"/>
        </p:scale>
        <p:origin x="1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A07030-329A-4265-A104-848FC748AFD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D39376-6951-451C-9717-50AEFA158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854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28</a:t>
            </a:r>
            <a:r>
              <a:rPr lang="en-US" baseline="0" dirty="0" smtClean="0"/>
              <a:t> NERRs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D39376-6951-451C-9717-50AEFA15812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006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D961-DA8E-4AD5-AC8F-BFAF8BC3D78D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1AA5-4D84-4970-BB12-A6780D60F2E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4510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D961-DA8E-4AD5-AC8F-BFAF8BC3D78D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1AA5-4D84-4970-BB12-A6780D60F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315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D961-DA8E-4AD5-AC8F-BFAF8BC3D78D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1AA5-4D84-4970-BB12-A6780D60F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962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D961-DA8E-4AD5-AC8F-BFAF8BC3D78D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1AA5-4D84-4970-BB12-A6780D60F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583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D961-DA8E-4AD5-AC8F-BFAF8BC3D78D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1AA5-4D84-4970-BB12-A6780D60F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144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D961-DA8E-4AD5-AC8F-BFAF8BC3D78D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1AA5-4D84-4970-BB12-A6780D60F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35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D961-DA8E-4AD5-AC8F-BFAF8BC3D78D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1AA5-4D84-4970-BB12-A6780D60F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792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D961-DA8E-4AD5-AC8F-BFAF8BC3D78D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1AA5-4D84-4970-BB12-A6780D60F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44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D961-DA8E-4AD5-AC8F-BFAF8BC3D78D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1AA5-4D84-4970-BB12-A6780D60F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998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D961-DA8E-4AD5-AC8F-BFAF8BC3D78D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1AA5-4D84-4970-BB12-A6780D60F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924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D961-DA8E-4AD5-AC8F-BFAF8BC3D78D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1AA5-4D84-4970-BB12-A6780D60F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999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D961-DA8E-4AD5-AC8F-BFAF8BC3D78D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1AA5-4D84-4970-BB12-A6780D60F2E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8066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D961-DA8E-4AD5-AC8F-BFAF8BC3D78D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1AA5-4D84-4970-BB12-A6780D60F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304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D961-DA8E-4AD5-AC8F-BFAF8BC3D78D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1AA5-4D84-4970-BB12-A6780D60F2E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22424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D961-DA8E-4AD5-AC8F-BFAF8BC3D78D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1AA5-4D84-4970-BB12-A6780D60F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1992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D961-DA8E-4AD5-AC8F-BFAF8BC3D78D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1AA5-4D84-4970-BB12-A6780D60F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185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D961-DA8E-4AD5-AC8F-BFAF8BC3D78D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1AA5-4D84-4970-BB12-A6780D60F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37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A0CD961-DA8E-4AD5-AC8F-BFAF8BC3D78D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901AA5-4D84-4970-BB12-A6780D60F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0018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Characterization of the impact of Water Flow on the Organic Matter Flux in the mission-Aransas NERR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Presented by:  Nick Reyna</a:t>
            </a:r>
          </a:p>
          <a:p>
            <a:r>
              <a:rPr lang="en-US" dirty="0" smtClean="0"/>
              <a:t>November, 18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57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Mission-Aransas National Estuarine Research Reserve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07346" y="1325563"/>
            <a:ext cx="5177308" cy="514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61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66700"/>
            <a:ext cx="731520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1995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217374" y="4567176"/>
            <a:ext cx="775725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Table 1. 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Physical and chemical parameter averages from one</a:t>
            </a:r>
            <a:r>
              <a:rPr kumimoji="0" lang="en-US" alt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groundwater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 three river sites at The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Fennessey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Ranch, Bayside, TX.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72760"/>
              </p:ext>
            </p:extLst>
          </p:nvPr>
        </p:nvGraphicFramePr>
        <p:xfrm>
          <a:off x="1923256" y="2687320"/>
          <a:ext cx="8345489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8843"/>
                <a:gridCol w="1673543"/>
                <a:gridCol w="1998980"/>
                <a:gridCol w="1046480"/>
                <a:gridCol w="1457643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Artesian</a:t>
                      </a:r>
                      <a:r>
                        <a:rPr lang="en-US" baseline="0" dirty="0" smtClean="0"/>
                        <a:t> Well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St. John’s Prairie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Oxbow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Boat</a:t>
                      </a:r>
                      <a:r>
                        <a:rPr lang="en-US" baseline="0" dirty="0" smtClean="0"/>
                        <a:t> Ramp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Temperature (C’)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29.42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16.77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16.49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17.15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pH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8.37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7.41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8.44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8.11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Salinity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1.62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13.87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17.62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26.83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1089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pt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610394"/>
            <a:ext cx="8001000" cy="563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7942560" y="6322384"/>
            <a:ext cx="4211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</a:t>
            </a:r>
            <a:r>
              <a:rPr lang="en-US" dirty="0" smtClean="0"/>
              <a:t>Bianchi, </a:t>
            </a:r>
            <a:r>
              <a:rPr lang="en-US" dirty="0" err="1" smtClean="0"/>
              <a:t>Pennock</a:t>
            </a:r>
            <a:r>
              <a:rPr lang="en-US" dirty="0" smtClean="0"/>
              <a:t> and </a:t>
            </a:r>
            <a:r>
              <a:rPr lang="en-US" sz="1600" dirty="0" err="1" smtClean="0"/>
              <a:t>Twilley</a:t>
            </a:r>
            <a:r>
              <a:rPr lang="en-US" dirty="0" smtClean="0"/>
              <a:t>, 1999)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450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068" y="1437716"/>
            <a:ext cx="6625864" cy="39825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0" y="5526179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b="1" dirty="0" smtClean="0">
                <a:effectLst/>
                <a:ea typeface="Calibri" panose="020F0502020204030204" pitchFamily="34" charset="0"/>
              </a:rPr>
              <a:t>Figure 4.  </a:t>
            </a:r>
            <a:r>
              <a:rPr lang="en-US" sz="1600" dirty="0" smtClean="0">
                <a:effectLst/>
                <a:ea typeface="Calibri" panose="020F0502020204030204" pitchFamily="34" charset="0"/>
              </a:rPr>
              <a:t>Yearly salinity and pH measurements extrapolated from data taken from a MANERR autonomous monitoring station located in East </a:t>
            </a:r>
            <a:r>
              <a:rPr lang="en-US" sz="1600" dirty="0" err="1" smtClean="0">
                <a:effectLst/>
                <a:ea typeface="Calibri" panose="020F0502020204030204" pitchFamily="34" charset="0"/>
              </a:rPr>
              <a:t>Copano</a:t>
            </a:r>
            <a:r>
              <a:rPr lang="en-US" sz="1600" dirty="0" smtClean="0">
                <a:effectLst/>
                <a:ea typeface="Calibri" panose="020F0502020204030204" pitchFamily="34" charset="0"/>
              </a:rPr>
              <a:t> Bay, TX on the same day of the year as that sampled during this expedition.</a:t>
            </a:r>
            <a:endParaRPr lang="en-US" sz="16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324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0" y="5486045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b="1" dirty="0" smtClean="0">
                <a:effectLst/>
                <a:ea typeface="Calibri" panose="020F0502020204030204" pitchFamily="34" charset="0"/>
              </a:rPr>
              <a:t>Figure 5.  </a:t>
            </a:r>
            <a:r>
              <a:rPr lang="en-US" sz="1600" dirty="0" smtClean="0">
                <a:effectLst/>
                <a:ea typeface="Calibri" panose="020F0502020204030204" pitchFamily="34" charset="0"/>
              </a:rPr>
              <a:t>Yearly salinity and pH measurements extrapolated from data taken from a MANERR autonomous monitoring station located in Aransas Bay, TX on the same day of the year as that sampled during this expedition.</a:t>
            </a:r>
            <a:endParaRPr lang="en-US" sz="16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8616" y="1441051"/>
            <a:ext cx="6614769" cy="397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47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igur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869156"/>
            <a:ext cx="7924800" cy="511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032724" y="6356952"/>
            <a:ext cx="3591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(Estuarine Ecology 2</a:t>
            </a:r>
            <a:r>
              <a:rPr lang="en-US" baseline="30000" dirty="0" smtClean="0"/>
              <a:t>nd</a:t>
            </a:r>
            <a:r>
              <a:rPr lang="en-US" dirty="0" smtClean="0"/>
              <a:t> Edition, 2013)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614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1166843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	“The U.S. Fish &amp; Wildlife Service’s (USFWS) </a:t>
            </a:r>
          </a:p>
          <a:p>
            <a:r>
              <a:rPr lang="en-US" dirty="0" smtClean="0"/>
              <a:t>2011 National Survey of Fishing, Hunting and </a:t>
            </a:r>
          </a:p>
          <a:p>
            <a:r>
              <a:rPr lang="en-US" dirty="0" smtClean="0"/>
              <a:t>Wildlife-Associated Recreation identifies fishing </a:t>
            </a:r>
          </a:p>
          <a:p>
            <a:r>
              <a:rPr lang="en-US" dirty="0" smtClean="0"/>
              <a:t>as one of the most popular outdoor recreational </a:t>
            </a:r>
          </a:p>
          <a:p>
            <a:r>
              <a:rPr lang="en-US" dirty="0" smtClean="0"/>
              <a:t>activities in the </a:t>
            </a:r>
          </a:p>
          <a:p>
            <a:r>
              <a:rPr lang="en-US" dirty="0" smtClean="0"/>
              <a:t>United States. </a:t>
            </a:r>
          </a:p>
          <a:p>
            <a:r>
              <a:rPr lang="en-US" dirty="0" smtClean="0"/>
              <a:t>	As many as 33 million people aged 16 or older participate in the activity, and spend $48 billion annually on equipment, licenses, trips and other fishing-related items or events. </a:t>
            </a:r>
          </a:p>
          <a:p>
            <a:r>
              <a:rPr lang="en-US" dirty="0" smtClean="0"/>
              <a:t>	These funds help create and support more than 828,000 jobs in the United States at a time when </a:t>
            </a:r>
          </a:p>
          <a:p>
            <a:r>
              <a:rPr lang="en-US" dirty="0" smtClean="0"/>
              <a:t>many industries are still coping with a challenging </a:t>
            </a:r>
          </a:p>
          <a:p>
            <a:r>
              <a:rPr lang="en-US" dirty="0" smtClean="0"/>
              <a:t>economic climate. In some rural areas, the dollars </a:t>
            </a:r>
          </a:p>
          <a:p>
            <a:r>
              <a:rPr lang="en-US" dirty="0" smtClean="0"/>
              <a:t>brought in through recreational fishing help support </a:t>
            </a:r>
          </a:p>
          <a:p>
            <a:r>
              <a:rPr lang="en-US" dirty="0" smtClean="0"/>
              <a:t>entire communities.”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73565" y="6361968"/>
            <a:ext cx="4118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(American </a:t>
            </a:r>
            <a:r>
              <a:rPr lang="en-US" dirty="0" err="1" smtClean="0"/>
              <a:t>Sportfishing</a:t>
            </a:r>
            <a:r>
              <a:rPr lang="en-US" dirty="0" smtClean="0"/>
              <a:t> Association)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52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222" y="4856676"/>
            <a:ext cx="1504937" cy="175509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1964" y="246230"/>
            <a:ext cx="5708072" cy="6365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4525" y="6207559"/>
            <a:ext cx="2067022" cy="2895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0132" y="372830"/>
            <a:ext cx="543953" cy="54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19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72</TotalTime>
  <Words>183</Words>
  <Application>Microsoft Office PowerPoint</Application>
  <PresentationFormat>Widescreen</PresentationFormat>
  <Paragraphs>45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Calibri</vt:lpstr>
      <vt:lpstr>Century Gothic</vt:lpstr>
      <vt:lpstr>Times New Roman</vt:lpstr>
      <vt:lpstr>Wingdings 3</vt:lpstr>
      <vt:lpstr>Slice</vt:lpstr>
      <vt:lpstr>Characterization of the impact of Water Flow on the Organic Matter Flux in the mission-Aransas NERR</vt:lpstr>
      <vt:lpstr>Mission-Aransas National Estuarine Research Reserve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 Reyna</dc:creator>
  <cp:lastModifiedBy>Maidment, David R</cp:lastModifiedBy>
  <cp:revision>9</cp:revision>
  <dcterms:created xsi:type="dcterms:W3CDTF">2014-11-18T16:23:09Z</dcterms:created>
  <dcterms:modified xsi:type="dcterms:W3CDTF">2014-11-18T17:50:42Z</dcterms:modified>
</cp:coreProperties>
</file>